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05.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32"/>
  </p:notesMasterIdLst>
  <p:sldIdLst>
    <p:sldId id="260" r:id="rId2"/>
    <p:sldId id="877" r:id="rId3"/>
    <p:sldId id="878" r:id="rId4"/>
    <p:sldId id="1059" r:id="rId5"/>
    <p:sldId id="879" r:id="rId6"/>
    <p:sldId id="881" r:id="rId7"/>
    <p:sldId id="882" r:id="rId8"/>
    <p:sldId id="883" r:id="rId9"/>
    <p:sldId id="816" r:id="rId10"/>
    <p:sldId id="884" r:id="rId11"/>
    <p:sldId id="885" r:id="rId12"/>
    <p:sldId id="1038" r:id="rId13"/>
    <p:sldId id="886" r:id="rId14"/>
    <p:sldId id="887" r:id="rId15"/>
    <p:sldId id="997" r:id="rId16"/>
    <p:sldId id="998" r:id="rId17"/>
    <p:sldId id="999" r:id="rId18"/>
    <p:sldId id="1039" r:id="rId19"/>
    <p:sldId id="1040" r:id="rId20"/>
    <p:sldId id="1041" r:id="rId21"/>
    <p:sldId id="1042" r:id="rId22"/>
    <p:sldId id="927" r:id="rId23"/>
    <p:sldId id="1000" r:id="rId24"/>
    <p:sldId id="931" r:id="rId25"/>
    <p:sldId id="933" r:id="rId26"/>
    <p:sldId id="1043" r:id="rId27"/>
    <p:sldId id="1001" r:id="rId28"/>
    <p:sldId id="952" r:id="rId29"/>
    <p:sldId id="892" r:id="rId30"/>
    <p:sldId id="1044" r:id="rId31"/>
    <p:sldId id="922" r:id="rId32"/>
    <p:sldId id="1045" r:id="rId33"/>
    <p:sldId id="891" r:id="rId34"/>
    <p:sldId id="1031" r:id="rId35"/>
    <p:sldId id="894" r:id="rId36"/>
    <p:sldId id="895" r:id="rId37"/>
    <p:sldId id="979" r:id="rId38"/>
    <p:sldId id="893" r:id="rId39"/>
    <p:sldId id="1046" r:id="rId40"/>
    <p:sldId id="1047" r:id="rId41"/>
    <p:sldId id="1048" r:id="rId42"/>
    <p:sldId id="1002" r:id="rId43"/>
    <p:sldId id="898" r:id="rId44"/>
    <p:sldId id="899" r:id="rId45"/>
    <p:sldId id="959" r:id="rId46"/>
    <p:sldId id="900" r:id="rId47"/>
    <p:sldId id="901" r:id="rId48"/>
    <p:sldId id="905" r:id="rId49"/>
    <p:sldId id="1032" r:id="rId50"/>
    <p:sldId id="904" r:id="rId51"/>
    <p:sldId id="1003" r:id="rId52"/>
    <p:sldId id="988" r:id="rId53"/>
    <p:sldId id="961" r:id="rId54"/>
    <p:sldId id="1018" r:id="rId55"/>
    <p:sldId id="1024" r:id="rId56"/>
    <p:sldId id="1004" r:id="rId57"/>
    <p:sldId id="1025" r:id="rId58"/>
    <p:sldId id="1026" r:id="rId59"/>
    <p:sldId id="1027" r:id="rId60"/>
    <p:sldId id="908" r:id="rId61"/>
    <p:sldId id="1020" r:id="rId62"/>
    <p:sldId id="1021" r:id="rId63"/>
    <p:sldId id="968" r:id="rId64"/>
    <p:sldId id="969" r:id="rId65"/>
    <p:sldId id="1005" r:id="rId66"/>
    <p:sldId id="1049" r:id="rId67"/>
    <p:sldId id="972" r:id="rId68"/>
    <p:sldId id="975" r:id="rId69"/>
    <p:sldId id="1050" r:id="rId70"/>
    <p:sldId id="1051" r:id="rId71"/>
    <p:sldId id="973" r:id="rId72"/>
    <p:sldId id="976" r:id="rId73"/>
    <p:sldId id="1006" r:id="rId74"/>
    <p:sldId id="910" r:id="rId75"/>
    <p:sldId id="1060" r:id="rId76"/>
    <p:sldId id="1007" r:id="rId77"/>
    <p:sldId id="917" r:id="rId78"/>
    <p:sldId id="918" r:id="rId79"/>
    <p:sldId id="920" r:id="rId80"/>
    <p:sldId id="919" r:id="rId81"/>
    <p:sldId id="1033" r:id="rId82"/>
    <p:sldId id="921" r:id="rId83"/>
    <p:sldId id="1009" r:id="rId84"/>
    <p:sldId id="1052" r:id="rId85"/>
    <p:sldId id="1008" r:id="rId86"/>
    <p:sldId id="983" r:id="rId87"/>
    <p:sldId id="1019" r:id="rId88"/>
    <p:sldId id="984" r:id="rId89"/>
    <p:sldId id="1011" r:id="rId90"/>
    <p:sldId id="928" r:id="rId91"/>
    <p:sldId id="929" r:id="rId92"/>
    <p:sldId id="1022" r:id="rId93"/>
    <p:sldId id="930" r:id="rId94"/>
    <p:sldId id="935" r:id="rId95"/>
    <p:sldId id="1030" r:id="rId96"/>
    <p:sldId id="936" r:id="rId97"/>
    <p:sldId id="939" r:id="rId98"/>
    <p:sldId id="938" r:id="rId99"/>
    <p:sldId id="940" r:id="rId100"/>
    <p:sldId id="943" r:id="rId101"/>
    <p:sldId id="1053" r:id="rId102"/>
    <p:sldId id="944" r:id="rId103"/>
    <p:sldId id="1054" r:id="rId104"/>
    <p:sldId id="947" r:id="rId105"/>
    <p:sldId id="986" r:id="rId106"/>
    <p:sldId id="1029" r:id="rId107"/>
    <p:sldId id="948" r:id="rId108"/>
    <p:sldId id="949" r:id="rId109"/>
    <p:sldId id="950" r:id="rId110"/>
    <p:sldId id="951" r:id="rId111"/>
    <p:sldId id="1034" r:id="rId112"/>
    <p:sldId id="1010" r:id="rId113"/>
    <p:sldId id="954" r:id="rId114"/>
    <p:sldId id="1055" r:id="rId115"/>
    <p:sldId id="1037" r:id="rId116"/>
    <p:sldId id="1035" r:id="rId117"/>
    <p:sldId id="955" r:id="rId118"/>
    <p:sldId id="1056" r:id="rId119"/>
    <p:sldId id="1057" r:id="rId120"/>
    <p:sldId id="957" r:id="rId121"/>
    <p:sldId id="1012" r:id="rId122"/>
    <p:sldId id="987" r:id="rId123"/>
    <p:sldId id="1013" r:id="rId124"/>
    <p:sldId id="1014" r:id="rId125"/>
    <p:sldId id="1058" r:id="rId126"/>
    <p:sldId id="1015" r:id="rId127"/>
    <p:sldId id="1028" r:id="rId128"/>
    <p:sldId id="1016" r:id="rId129"/>
    <p:sldId id="1017" r:id="rId130"/>
    <p:sldId id="256" r:id="rId1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FCEC1CB-281F-4980-9204-EA5AA4218965}">
          <p14:sldIdLst>
            <p14:sldId id="260"/>
            <p14:sldId id="877"/>
            <p14:sldId id="878"/>
            <p14:sldId id="1059"/>
            <p14:sldId id="879"/>
            <p14:sldId id="881"/>
            <p14:sldId id="882"/>
            <p14:sldId id="883"/>
            <p14:sldId id="816"/>
            <p14:sldId id="884"/>
            <p14:sldId id="885"/>
            <p14:sldId id="1038"/>
            <p14:sldId id="886"/>
            <p14:sldId id="887"/>
            <p14:sldId id="997"/>
            <p14:sldId id="998"/>
            <p14:sldId id="999"/>
            <p14:sldId id="1039"/>
            <p14:sldId id="1040"/>
            <p14:sldId id="1041"/>
            <p14:sldId id="1042"/>
            <p14:sldId id="927"/>
            <p14:sldId id="1000"/>
            <p14:sldId id="931"/>
            <p14:sldId id="933"/>
            <p14:sldId id="1043"/>
            <p14:sldId id="1001"/>
            <p14:sldId id="952"/>
            <p14:sldId id="892"/>
            <p14:sldId id="1044"/>
            <p14:sldId id="922"/>
            <p14:sldId id="1045"/>
            <p14:sldId id="891"/>
            <p14:sldId id="1031"/>
            <p14:sldId id="894"/>
            <p14:sldId id="895"/>
            <p14:sldId id="979"/>
            <p14:sldId id="893"/>
            <p14:sldId id="1046"/>
            <p14:sldId id="1047"/>
            <p14:sldId id="1048"/>
            <p14:sldId id="1002"/>
            <p14:sldId id="898"/>
            <p14:sldId id="899"/>
            <p14:sldId id="959"/>
            <p14:sldId id="900"/>
            <p14:sldId id="901"/>
            <p14:sldId id="905"/>
            <p14:sldId id="1032"/>
            <p14:sldId id="904"/>
            <p14:sldId id="1003"/>
            <p14:sldId id="988"/>
            <p14:sldId id="961"/>
            <p14:sldId id="1018"/>
            <p14:sldId id="1024"/>
            <p14:sldId id="1004"/>
            <p14:sldId id="1025"/>
            <p14:sldId id="1026"/>
            <p14:sldId id="1027"/>
            <p14:sldId id="908"/>
            <p14:sldId id="1020"/>
            <p14:sldId id="1021"/>
            <p14:sldId id="968"/>
            <p14:sldId id="969"/>
            <p14:sldId id="1005"/>
            <p14:sldId id="1049"/>
            <p14:sldId id="972"/>
            <p14:sldId id="975"/>
            <p14:sldId id="1050"/>
            <p14:sldId id="1051"/>
            <p14:sldId id="973"/>
            <p14:sldId id="976"/>
            <p14:sldId id="1006"/>
            <p14:sldId id="910"/>
            <p14:sldId id="1060"/>
            <p14:sldId id="1007"/>
            <p14:sldId id="917"/>
            <p14:sldId id="918"/>
            <p14:sldId id="920"/>
            <p14:sldId id="919"/>
            <p14:sldId id="1033"/>
            <p14:sldId id="921"/>
            <p14:sldId id="1009"/>
            <p14:sldId id="1052"/>
            <p14:sldId id="1008"/>
            <p14:sldId id="983"/>
            <p14:sldId id="1019"/>
            <p14:sldId id="984"/>
            <p14:sldId id="1011"/>
            <p14:sldId id="928"/>
            <p14:sldId id="929"/>
            <p14:sldId id="1022"/>
            <p14:sldId id="930"/>
            <p14:sldId id="935"/>
            <p14:sldId id="1030"/>
            <p14:sldId id="936"/>
            <p14:sldId id="939"/>
            <p14:sldId id="938"/>
            <p14:sldId id="940"/>
            <p14:sldId id="943"/>
            <p14:sldId id="1053"/>
            <p14:sldId id="944"/>
            <p14:sldId id="1054"/>
            <p14:sldId id="947"/>
            <p14:sldId id="986"/>
            <p14:sldId id="1029"/>
            <p14:sldId id="948"/>
            <p14:sldId id="949"/>
            <p14:sldId id="950"/>
            <p14:sldId id="951"/>
            <p14:sldId id="1034"/>
            <p14:sldId id="1010"/>
            <p14:sldId id="954"/>
            <p14:sldId id="1055"/>
            <p14:sldId id="1037"/>
            <p14:sldId id="1035"/>
            <p14:sldId id="955"/>
            <p14:sldId id="1056"/>
            <p14:sldId id="1057"/>
            <p14:sldId id="957"/>
            <p14:sldId id="1012"/>
            <p14:sldId id="987"/>
            <p14:sldId id="1013"/>
            <p14:sldId id="1014"/>
            <p14:sldId id="1058"/>
            <p14:sldId id="1015"/>
            <p14:sldId id="1028"/>
            <p14:sldId id="1016"/>
            <p14:sldId id="1017"/>
            <p14:sldId id="25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sty D. Fraunfelter" initials="MDF" lastIdx="1" clrIdx="0">
    <p:extLst>
      <p:ext uri="{19B8F6BF-5375-455C-9EA6-DF929625EA0E}">
        <p15:presenceInfo xmlns:p15="http://schemas.microsoft.com/office/powerpoint/2012/main" userId="S::EI15009@tn.gov::5758e223-4e58-4b80-8260-233e0b6324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F00"/>
    <a:srgbClr val="4870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71" autoAdjust="0"/>
    <p:restoredTop sz="54545" autoAdjust="0"/>
  </p:normalViewPr>
  <p:slideViewPr>
    <p:cSldViewPr>
      <p:cViewPr varScale="1">
        <p:scale>
          <a:sx n="46" d="100"/>
          <a:sy n="46" d="100"/>
        </p:scale>
        <p:origin x="2467" y="53"/>
      </p:cViewPr>
      <p:guideLst>
        <p:guide orient="horz" pos="2160"/>
        <p:guide pos="2880"/>
      </p:guideLst>
    </p:cSldViewPr>
  </p:slideViewPr>
  <p:notesTextViewPr>
    <p:cViewPr>
      <p:scale>
        <a:sx n="1" d="1"/>
        <a:sy n="1" d="1"/>
      </p:scale>
      <p:origin x="0" y="-221"/>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BFC67C-304D-4BAC-980B-BD43B322FD66}" type="doc">
      <dgm:prSet loTypeId="urn:microsoft.com/office/officeart/2005/8/layout/list1" loCatId="list" qsTypeId="urn:microsoft.com/office/officeart/2005/8/quickstyle/simple3" qsCatId="simple" csTypeId="urn:microsoft.com/office/officeart/2005/8/colors/colorful5" csCatId="colorful" phldr="1"/>
      <dgm:spPr/>
      <dgm:t>
        <a:bodyPr/>
        <a:lstStyle/>
        <a:p>
          <a:endParaRPr lang="en-US"/>
        </a:p>
      </dgm:t>
    </dgm:pt>
    <dgm:pt modelId="{6494FF24-5523-4227-83CD-9E937ABAAC67}">
      <dgm:prSet phldrT="[Text]" custT="1"/>
      <dgm:spPr/>
      <dgm:t>
        <a:bodyPr/>
        <a:lstStyle/>
        <a:p>
          <a:r>
            <a:rPr lang="en-US" sz="1400"/>
            <a:t>Participants will gain knowledge of the foster care casework process.</a:t>
          </a:r>
          <a:endParaRPr lang="en-US" sz="1400" dirty="0"/>
        </a:p>
      </dgm:t>
    </dgm:pt>
    <dgm:pt modelId="{03AA05D4-BB44-4410-877D-22E53579145A}" type="parTrans" cxnId="{AF47B850-2714-4C48-A135-C91F7E881DA0}">
      <dgm:prSet/>
      <dgm:spPr/>
      <dgm:t>
        <a:bodyPr/>
        <a:lstStyle/>
        <a:p>
          <a:endParaRPr lang="en-US" sz="1400"/>
        </a:p>
      </dgm:t>
    </dgm:pt>
    <dgm:pt modelId="{0BC7C4E3-B8F8-455C-8DF6-EE41532A9517}" type="sibTrans" cxnId="{AF47B850-2714-4C48-A135-C91F7E881DA0}">
      <dgm:prSet/>
      <dgm:spPr/>
      <dgm:t>
        <a:bodyPr/>
        <a:lstStyle/>
        <a:p>
          <a:endParaRPr lang="en-US" sz="1400"/>
        </a:p>
      </dgm:t>
    </dgm:pt>
    <dgm:pt modelId="{5AA153CE-BC15-47EA-9510-44479D33678B}">
      <dgm:prSet custT="1"/>
      <dgm:spPr/>
      <dgm:t>
        <a:bodyPr/>
        <a:lstStyle/>
        <a:p>
          <a:pPr>
            <a:buFont typeface="Symbol" panose="05050102010706020507" pitchFamily="18" charset="2"/>
            <a:buChar char=""/>
          </a:pPr>
          <a:r>
            <a:rPr lang="en-US" sz="1400" dirty="0"/>
            <a:t>Participants will have a greater understanding of how engaging families leads to quality contacts and assisting families during the custodial episode.</a:t>
          </a:r>
        </a:p>
      </dgm:t>
    </dgm:pt>
    <dgm:pt modelId="{2BA45F42-9981-4123-9663-D85217BC1FE4}" type="parTrans" cxnId="{2655B65F-4940-47AC-ABA8-BBE07197490E}">
      <dgm:prSet/>
      <dgm:spPr/>
      <dgm:t>
        <a:bodyPr/>
        <a:lstStyle/>
        <a:p>
          <a:endParaRPr lang="en-US" sz="1400"/>
        </a:p>
      </dgm:t>
    </dgm:pt>
    <dgm:pt modelId="{4BCAFF81-02ED-4798-88BF-C62C68E523A9}" type="sibTrans" cxnId="{2655B65F-4940-47AC-ABA8-BBE07197490E}">
      <dgm:prSet/>
      <dgm:spPr/>
      <dgm:t>
        <a:bodyPr/>
        <a:lstStyle/>
        <a:p>
          <a:endParaRPr lang="en-US" sz="1400"/>
        </a:p>
      </dgm:t>
    </dgm:pt>
    <dgm:pt modelId="{9C393F11-1056-4204-AE6B-5FE66134D3FF}">
      <dgm:prSet custT="1"/>
      <dgm:spPr/>
      <dgm:t>
        <a:bodyPr/>
        <a:lstStyle/>
        <a:p>
          <a:pPr>
            <a:buFont typeface="Symbol" panose="05050102010706020507" pitchFamily="18" charset="2"/>
            <a:buChar char=""/>
          </a:pPr>
          <a:r>
            <a:rPr lang="en-US" sz="1400"/>
            <a:t>Participants will team with the family to identify informal and formal supports to assist the family through the custodial episode.</a:t>
          </a:r>
        </a:p>
      </dgm:t>
    </dgm:pt>
    <dgm:pt modelId="{A8B8FDA4-9EF2-4A62-9739-CEAB6A9D6FE2}" type="parTrans" cxnId="{664D2BAB-3971-48F6-9BC4-DB863054F0CF}">
      <dgm:prSet/>
      <dgm:spPr/>
      <dgm:t>
        <a:bodyPr/>
        <a:lstStyle/>
        <a:p>
          <a:endParaRPr lang="en-US" sz="1400"/>
        </a:p>
      </dgm:t>
    </dgm:pt>
    <dgm:pt modelId="{82E7C909-1717-4759-BB49-3A9FA543B7C3}" type="sibTrans" cxnId="{664D2BAB-3971-48F6-9BC4-DB863054F0CF}">
      <dgm:prSet/>
      <dgm:spPr/>
      <dgm:t>
        <a:bodyPr/>
        <a:lstStyle/>
        <a:p>
          <a:endParaRPr lang="en-US" sz="1400"/>
        </a:p>
      </dgm:t>
    </dgm:pt>
    <dgm:pt modelId="{3A7C0A06-89F8-4275-ABC6-C6BF6F08A46F}">
      <dgm:prSet custT="1"/>
      <dgm:spPr/>
      <dgm:t>
        <a:bodyPr/>
        <a:lstStyle/>
        <a:p>
          <a:pPr>
            <a:buFont typeface="Symbol" panose="05050102010706020507" pitchFamily="18" charset="2"/>
            <a:buChar char=""/>
          </a:pPr>
          <a:r>
            <a:rPr lang="en-US" sz="1400"/>
            <a:t>Participants will demonstrate assessment skills by using the CANS to assess the strengths and needs of the family.</a:t>
          </a:r>
        </a:p>
      </dgm:t>
    </dgm:pt>
    <dgm:pt modelId="{E4D18275-53AA-48AE-B438-3F39A0D88FC2}" type="parTrans" cxnId="{F6270A6B-B0A4-49F8-9DCB-293E3C5AC393}">
      <dgm:prSet/>
      <dgm:spPr/>
      <dgm:t>
        <a:bodyPr/>
        <a:lstStyle/>
        <a:p>
          <a:endParaRPr lang="en-US" sz="1400"/>
        </a:p>
      </dgm:t>
    </dgm:pt>
    <dgm:pt modelId="{68527ADA-7861-485D-98E2-59D3066EE9E8}" type="sibTrans" cxnId="{F6270A6B-B0A4-49F8-9DCB-293E3C5AC393}">
      <dgm:prSet/>
      <dgm:spPr/>
      <dgm:t>
        <a:bodyPr/>
        <a:lstStyle/>
        <a:p>
          <a:endParaRPr lang="en-US" sz="1400"/>
        </a:p>
      </dgm:t>
    </dgm:pt>
    <dgm:pt modelId="{EBE7A15A-E716-4DB9-B6CA-90757E7C4672}">
      <dgm:prSet custT="1"/>
      <dgm:spPr/>
      <dgm:t>
        <a:bodyPr/>
        <a:lstStyle/>
        <a:p>
          <a:pPr>
            <a:buFont typeface="Symbol" panose="05050102010706020507" pitchFamily="18" charset="2"/>
            <a:buChar char=""/>
          </a:pPr>
          <a:r>
            <a:rPr lang="en-US" sz="1400"/>
            <a:t>Participants will learn and demonstrate how to plan with the family to implement action steps which will help the family reach positive outcomes.</a:t>
          </a:r>
        </a:p>
      </dgm:t>
    </dgm:pt>
    <dgm:pt modelId="{451D22BE-FE6A-4851-B8E1-351C8D1A1F8F}" type="parTrans" cxnId="{0B155B75-A9B7-40AA-BD68-4678068E1858}">
      <dgm:prSet/>
      <dgm:spPr/>
      <dgm:t>
        <a:bodyPr/>
        <a:lstStyle/>
        <a:p>
          <a:endParaRPr lang="en-US" sz="1400"/>
        </a:p>
      </dgm:t>
    </dgm:pt>
    <dgm:pt modelId="{BEC0FF96-564E-4B61-BA64-FE81E6353290}" type="sibTrans" cxnId="{0B155B75-A9B7-40AA-BD68-4678068E1858}">
      <dgm:prSet/>
      <dgm:spPr/>
      <dgm:t>
        <a:bodyPr/>
        <a:lstStyle/>
        <a:p>
          <a:endParaRPr lang="en-US" sz="1400"/>
        </a:p>
      </dgm:t>
    </dgm:pt>
    <dgm:pt modelId="{2B6ED01F-7BAD-459B-8FDC-3B3CA06A0D04}">
      <dgm:prSet custT="1"/>
      <dgm:spPr/>
      <dgm:t>
        <a:bodyPr/>
        <a:lstStyle/>
        <a:p>
          <a:pPr>
            <a:buFont typeface="Symbol" panose="05050102010706020507" pitchFamily="18" charset="2"/>
            <a:buChar char=""/>
          </a:pPr>
          <a:r>
            <a:rPr lang="en-US" sz="1400"/>
            <a:t>Participants will become knowledgeable in ongoing tracking and adjusting in casework.</a:t>
          </a:r>
        </a:p>
      </dgm:t>
    </dgm:pt>
    <dgm:pt modelId="{12A2EBF2-A6D3-40DD-B8A6-B1AC085F1A73}" type="parTrans" cxnId="{FB9410D1-F7DC-42AE-8662-77C45023FA79}">
      <dgm:prSet/>
      <dgm:spPr/>
      <dgm:t>
        <a:bodyPr/>
        <a:lstStyle/>
        <a:p>
          <a:endParaRPr lang="en-US" sz="1400"/>
        </a:p>
      </dgm:t>
    </dgm:pt>
    <dgm:pt modelId="{25ABF7D4-4372-4D3B-A671-282CEF27DDD0}" type="sibTrans" cxnId="{FB9410D1-F7DC-42AE-8662-77C45023FA79}">
      <dgm:prSet/>
      <dgm:spPr/>
      <dgm:t>
        <a:bodyPr/>
        <a:lstStyle/>
        <a:p>
          <a:endParaRPr lang="en-US" sz="1400"/>
        </a:p>
      </dgm:t>
    </dgm:pt>
    <dgm:pt modelId="{EB401718-1CA1-4C50-B655-45AD4DE03D9D}">
      <dgm:prSet custT="1"/>
      <dgm:spPr/>
      <dgm:t>
        <a:bodyPr/>
        <a:lstStyle/>
        <a:p>
          <a:pPr>
            <a:buFont typeface="Symbol" panose="05050102010706020507" pitchFamily="18" charset="2"/>
            <a:buChar char=""/>
          </a:pPr>
          <a:r>
            <a:rPr lang="en-US" sz="1400" dirty="0"/>
            <a:t>Participants will apply knowledge learned from the foster care casework process.</a:t>
          </a:r>
        </a:p>
      </dgm:t>
    </dgm:pt>
    <dgm:pt modelId="{FCD9ED1D-F03D-4792-A605-AF13C0A344A8}" type="parTrans" cxnId="{0DB76DF2-4AD1-4CDD-9380-8F7E3BB1814E}">
      <dgm:prSet/>
      <dgm:spPr/>
      <dgm:t>
        <a:bodyPr/>
        <a:lstStyle/>
        <a:p>
          <a:endParaRPr lang="en-US" sz="1400"/>
        </a:p>
      </dgm:t>
    </dgm:pt>
    <dgm:pt modelId="{D79104A6-C268-46E6-AD75-2E62B1B3C369}" type="sibTrans" cxnId="{0DB76DF2-4AD1-4CDD-9380-8F7E3BB1814E}">
      <dgm:prSet/>
      <dgm:spPr/>
      <dgm:t>
        <a:bodyPr/>
        <a:lstStyle/>
        <a:p>
          <a:endParaRPr lang="en-US" sz="1400"/>
        </a:p>
      </dgm:t>
    </dgm:pt>
    <dgm:pt modelId="{C0886784-1108-47C9-893A-B0EC70115F48}" type="pres">
      <dgm:prSet presAssocID="{30BFC67C-304D-4BAC-980B-BD43B322FD66}" presName="linear" presStyleCnt="0">
        <dgm:presLayoutVars>
          <dgm:dir/>
          <dgm:animLvl val="lvl"/>
          <dgm:resizeHandles val="exact"/>
        </dgm:presLayoutVars>
      </dgm:prSet>
      <dgm:spPr/>
    </dgm:pt>
    <dgm:pt modelId="{CBE7492E-F028-4652-ADE3-94FBA83B8EAD}" type="pres">
      <dgm:prSet presAssocID="{6494FF24-5523-4227-83CD-9E937ABAAC67}" presName="parentLin" presStyleCnt="0"/>
      <dgm:spPr/>
    </dgm:pt>
    <dgm:pt modelId="{22BD9039-F81F-4263-9DAC-B8207A991EAF}" type="pres">
      <dgm:prSet presAssocID="{6494FF24-5523-4227-83CD-9E937ABAAC67}" presName="parentLeftMargin" presStyleLbl="node1" presStyleIdx="0" presStyleCnt="7"/>
      <dgm:spPr/>
    </dgm:pt>
    <dgm:pt modelId="{E2588D10-A9A2-4454-9CD1-AA1136968946}" type="pres">
      <dgm:prSet presAssocID="{6494FF24-5523-4227-83CD-9E937ABAAC67}" presName="parentText" presStyleLbl="node1" presStyleIdx="0" presStyleCnt="7" custScaleY="62466">
        <dgm:presLayoutVars>
          <dgm:chMax val="0"/>
          <dgm:bulletEnabled val="1"/>
        </dgm:presLayoutVars>
      </dgm:prSet>
      <dgm:spPr/>
    </dgm:pt>
    <dgm:pt modelId="{C6F6C466-AEBB-47DD-9291-0539E6D97E3D}" type="pres">
      <dgm:prSet presAssocID="{6494FF24-5523-4227-83CD-9E937ABAAC67}" presName="negativeSpace" presStyleCnt="0"/>
      <dgm:spPr/>
    </dgm:pt>
    <dgm:pt modelId="{E90E126B-8F0C-477D-BC37-B96E971EBCF1}" type="pres">
      <dgm:prSet presAssocID="{6494FF24-5523-4227-83CD-9E937ABAAC67}" presName="childText" presStyleLbl="conFgAcc1" presStyleIdx="0" presStyleCnt="7">
        <dgm:presLayoutVars>
          <dgm:bulletEnabled val="1"/>
        </dgm:presLayoutVars>
      </dgm:prSet>
      <dgm:spPr/>
    </dgm:pt>
    <dgm:pt modelId="{F4F5BF7E-4B39-46C0-B025-C517A0C866CD}" type="pres">
      <dgm:prSet presAssocID="{0BC7C4E3-B8F8-455C-8DF6-EE41532A9517}" presName="spaceBetweenRectangles" presStyleCnt="0"/>
      <dgm:spPr/>
    </dgm:pt>
    <dgm:pt modelId="{C776014F-6AC2-4322-838D-E896852BF588}" type="pres">
      <dgm:prSet presAssocID="{5AA153CE-BC15-47EA-9510-44479D33678B}" presName="parentLin" presStyleCnt="0"/>
      <dgm:spPr/>
    </dgm:pt>
    <dgm:pt modelId="{4D3AEDFA-3A11-44A5-862D-CF7BB426BC1F}" type="pres">
      <dgm:prSet presAssocID="{5AA153CE-BC15-47EA-9510-44479D33678B}" presName="parentLeftMargin" presStyleLbl="node1" presStyleIdx="0" presStyleCnt="7"/>
      <dgm:spPr/>
    </dgm:pt>
    <dgm:pt modelId="{757C771C-85C8-4ADB-8B9F-1BB8D7E38CB7}" type="pres">
      <dgm:prSet presAssocID="{5AA153CE-BC15-47EA-9510-44479D33678B}" presName="parentText" presStyleLbl="node1" presStyleIdx="1" presStyleCnt="7">
        <dgm:presLayoutVars>
          <dgm:chMax val="0"/>
          <dgm:bulletEnabled val="1"/>
        </dgm:presLayoutVars>
      </dgm:prSet>
      <dgm:spPr/>
    </dgm:pt>
    <dgm:pt modelId="{1F640032-8469-4C2F-8378-730EBCEA8715}" type="pres">
      <dgm:prSet presAssocID="{5AA153CE-BC15-47EA-9510-44479D33678B}" presName="negativeSpace" presStyleCnt="0"/>
      <dgm:spPr/>
    </dgm:pt>
    <dgm:pt modelId="{5504DA98-60B4-4C04-92AC-196F6F804A50}" type="pres">
      <dgm:prSet presAssocID="{5AA153CE-BC15-47EA-9510-44479D33678B}" presName="childText" presStyleLbl="conFgAcc1" presStyleIdx="1" presStyleCnt="7">
        <dgm:presLayoutVars>
          <dgm:bulletEnabled val="1"/>
        </dgm:presLayoutVars>
      </dgm:prSet>
      <dgm:spPr/>
    </dgm:pt>
    <dgm:pt modelId="{AB19098E-7651-4139-B060-243F7BCCFA4C}" type="pres">
      <dgm:prSet presAssocID="{4BCAFF81-02ED-4798-88BF-C62C68E523A9}" presName="spaceBetweenRectangles" presStyleCnt="0"/>
      <dgm:spPr/>
    </dgm:pt>
    <dgm:pt modelId="{71C3AA21-9F42-43A3-BA41-2719075EB58B}" type="pres">
      <dgm:prSet presAssocID="{9C393F11-1056-4204-AE6B-5FE66134D3FF}" presName="parentLin" presStyleCnt="0"/>
      <dgm:spPr/>
    </dgm:pt>
    <dgm:pt modelId="{F3CBDA0F-5F94-4C62-A16F-380C6C814445}" type="pres">
      <dgm:prSet presAssocID="{9C393F11-1056-4204-AE6B-5FE66134D3FF}" presName="parentLeftMargin" presStyleLbl="node1" presStyleIdx="1" presStyleCnt="7"/>
      <dgm:spPr/>
    </dgm:pt>
    <dgm:pt modelId="{C9FF0BE9-1C1C-47A1-AF2C-4B60D9D4FE25}" type="pres">
      <dgm:prSet presAssocID="{9C393F11-1056-4204-AE6B-5FE66134D3FF}" presName="parentText" presStyleLbl="node1" presStyleIdx="2" presStyleCnt="7">
        <dgm:presLayoutVars>
          <dgm:chMax val="0"/>
          <dgm:bulletEnabled val="1"/>
        </dgm:presLayoutVars>
      </dgm:prSet>
      <dgm:spPr/>
    </dgm:pt>
    <dgm:pt modelId="{D3123296-B84C-43D8-9C88-C42A67460773}" type="pres">
      <dgm:prSet presAssocID="{9C393F11-1056-4204-AE6B-5FE66134D3FF}" presName="negativeSpace" presStyleCnt="0"/>
      <dgm:spPr/>
    </dgm:pt>
    <dgm:pt modelId="{B23124C9-6C0D-4537-8F7A-9A09E8FF0F81}" type="pres">
      <dgm:prSet presAssocID="{9C393F11-1056-4204-AE6B-5FE66134D3FF}" presName="childText" presStyleLbl="conFgAcc1" presStyleIdx="2" presStyleCnt="7">
        <dgm:presLayoutVars>
          <dgm:bulletEnabled val="1"/>
        </dgm:presLayoutVars>
      </dgm:prSet>
      <dgm:spPr/>
    </dgm:pt>
    <dgm:pt modelId="{141B819E-2CB4-43D4-90E7-02727233A675}" type="pres">
      <dgm:prSet presAssocID="{82E7C909-1717-4759-BB49-3A9FA543B7C3}" presName="spaceBetweenRectangles" presStyleCnt="0"/>
      <dgm:spPr/>
    </dgm:pt>
    <dgm:pt modelId="{AA7769B8-7B43-4B42-842D-274C149F428D}" type="pres">
      <dgm:prSet presAssocID="{3A7C0A06-89F8-4275-ABC6-C6BF6F08A46F}" presName="parentLin" presStyleCnt="0"/>
      <dgm:spPr/>
    </dgm:pt>
    <dgm:pt modelId="{40DAA984-3DCC-41DE-83DC-851ABBDF0FD1}" type="pres">
      <dgm:prSet presAssocID="{3A7C0A06-89F8-4275-ABC6-C6BF6F08A46F}" presName="parentLeftMargin" presStyleLbl="node1" presStyleIdx="2" presStyleCnt="7"/>
      <dgm:spPr/>
    </dgm:pt>
    <dgm:pt modelId="{D2A09FB8-A5C8-42F4-BEF6-4F36E5C958D5}" type="pres">
      <dgm:prSet presAssocID="{3A7C0A06-89F8-4275-ABC6-C6BF6F08A46F}" presName="parentText" presStyleLbl="node1" presStyleIdx="3" presStyleCnt="7">
        <dgm:presLayoutVars>
          <dgm:chMax val="0"/>
          <dgm:bulletEnabled val="1"/>
        </dgm:presLayoutVars>
      </dgm:prSet>
      <dgm:spPr/>
    </dgm:pt>
    <dgm:pt modelId="{BB3C3879-1B3B-4B36-83B8-7F79262FE32F}" type="pres">
      <dgm:prSet presAssocID="{3A7C0A06-89F8-4275-ABC6-C6BF6F08A46F}" presName="negativeSpace" presStyleCnt="0"/>
      <dgm:spPr/>
    </dgm:pt>
    <dgm:pt modelId="{FD4E3D8F-40B6-4186-87F0-B39BD05B0CF2}" type="pres">
      <dgm:prSet presAssocID="{3A7C0A06-89F8-4275-ABC6-C6BF6F08A46F}" presName="childText" presStyleLbl="conFgAcc1" presStyleIdx="3" presStyleCnt="7">
        <dgm:presLayoutVars>
          <dgm:bulletEnabled val="1"/>
        </dgm:presLayoutVars>
      </dgm:prSet>
      <dgm:spPr/>
    </dgm:pt>
    <dgm:pt modelId="{C2EFD95D-A514-4B1F-9B36-706DF9244688}" type="pres">
      <dgm:prSet presAssocID="{68527ADA-7861-485D-98E2-59D3066EE9E8}" presName="spaceBetweenRectangles" presStyleCnt="0"/>
      <dgm:spPr/>
    </dgm:pt>
    <dgm:pt modelId="{E9B5F66C-5452-4912-BED1-7A56D4A19A07}" type="pres">
      <dgm:prSet presAssocID="{EBE7A15A-E716-4DB9-B6CA-90757E7C4672}" presName="parentLin" presStyleCnt="0"/>
      <dgm:spPr/>
    </dgm:pt>
    <dgm:pt modelId="{0C4C8590-66CC-4B66-9CB2-EA4BDBF2EFE7}" type="pres">
      <dgm:prSet presAssocID="{EBE7A15A-E716-4DB9-B6CA-90757E7C4672}" presName="parentLeftMargin" presStyleLbl="node1" presStyleIdx="3" presStyleCnt="7"/>
      <dgm:spPr/>
    </dgm:pt>
    <dgm:pt modelId="{26238CC9-3AEC-4514-B02B-51C6C1AC4E6C}" type="pres">
      <dgm:prSet presAssocID="{EBE7A15A-E716-4DB9-B6CA-90757E7C4672}" presName="parentText" presStyleLbl="node1" presStyleIdx="4" presStyleCnt="7">
        <dgm:presLayoutVars>
          <dgm:chMax val="0"/>
          <dgm:bulletEnabled val="1"/>
        </dgm:presLayoutVars>
      </dgm:prSet>
      <dgm:spPr/>
    </dgm:pt>
    <dgm:pt modelId="{63427582-16CC-4449-B1D4-C01D3E9F2309}" type="pres">
      <dgm:prSet presAssocID="{EBE7A15A-E716-4DB9-B6CA-90757E7C4672}" presName="negativeSpace" presStyleCnt="0"/>
      <dgm:spPr/>
    </dgm:pt>
    <dgm:pt modelId="{7D8DE380-AD92-4CAC-924B-A45EA843A4C1}" type="pres">
      <dgm:prSet presAssocID="{EBE7A15A-E716-4DB9-B6CA-90757E7C4672}" presName="childText" presStyleLbl="conFgAcc1" presStyleIdx="4" presStyleCnt="7">
        <dgm:presLayoutVars>
          <dgm:bulletEnabled val="1"/>
        </dgm:presLayoutVars>
      </dgm:prSet>
      <dgm:spPr/>
    </dgm:pt>
    <dgm:pt modelId="{76539750-0F87-410C-8988-DEDAD2BFCAC1}" type="pres">
      <dgm:prSet presAssocID="{BEC0FF96-564E-4B61-BA64-FE81E6353290}" presName="spaceBetweenRectangles" presStyleCnt="0"/>
      <dgm:spPr/>
    </dgm:pt>
    <dgm:pt modelId="{B89179BE-326E-487C-90D2-1C148D4DE0D5}" type="pres">
      <dgm:prSet presAssocID="{2B6ED01F-7BAD-459B-8FDC-3B3CA06A0D04}" presName="parentLin" presStyleCnt="0"/>
      <dgm:spPr/>
    </dgm:pt>
    <dgm:pt modelId="{8C90A2F1-6E3A-4F29-A2E3-4E664A27D431}" type="pres">
      <dgm:prSet presAssocID="{2B6ED01F-7BAD-459B-8FDC-3B3CA06A0D04}" presName="parentLeftMargin" presStyleLbl="node1" presStyleIdx="4" presStyleCnt="7"/>
      <dgm:spPr/>
    </dgm:pt>
    <dgm:pt modelId="{4D60E285-6442-4703-AD99-9E8373849798}" type="pres">
      <dgm:prSet presAssocID="{2B6ED01F-7BAD-459B-8FDC-3B3CA06A0D04}" presName="parentText" presStyleLbl="node1" presStyleIdx="5" presStyleCnt="7">
        <dgm:presLayoutVars>
          <dgm:chMax val="0"/>
          <dgm:bulletEnabled val="1"/>
        </dgm:presLayoutVars>
      </dgm:prSet>
      <dgm:spPr/>
    </dgm:pt>
    <dgm:pt modelId="{7D4E4EDA-4D78-40A2-93FD-CDD88B69D133}" type="pres">
      <dgm:prSet presAssocID="{2B6ED01F-7BAD-459B-8FDC-3B3CA06A0D04}" presName="negativeSpace" presStyleCnt="0"/>
      <dgm:spPr/>
    </dgm:pt>
    <dgm:pt modelId="{6D4D0D06-D7E8-40F2-A8D0-ACD644846F53}" type="pres">
      <dgm:prSet presAssocID="{2B6ED01F-7BAD-459B-8FDC-3B3CA06A0D04}" presName="childText" presStyleLbl="conFgAcc1" presStyleIdx="5" presStyleCnt="7">
        <dgm:presLayoutVars>
          <dgm:bulletEnabled val="1"/>
        </dgm:presLayoutVars>
      </dgm:prSet>
      <dgm:spPr/>
    </dgm:pt>
    <dgm:pt modelId="{EFDD4921-1DAC-40DC-AFE5-32414770FA7C}" type="pres">
      <dgm:prSet presAssocID="{25ABF7D4-4372-4D3B-A671-282CEF27DDD0}" presName="spaceBetweenRectangles" presStyleCnt="0"/>
      <dgm:spPr/>
    </dgm:pt>
    <dgm:pt modelId="{0A7DDB67-C490-4350-BA25-89F8EFFFFCDE}" type="pres">
      <dgm:prSet presAssocID="{EB401718-1CA1-4C50-B655-45AD4DE03D9D}" presName="parentLin" presStyleCnt="0"/>
      <dgm:spPr/>
    </dgm:pt>
    <dgm:pt modelId="{5E424B40-424E-4376-84B1-F288E793C8ED}" type="pres">
      <dgm:prSet presAssocID="{EB401718-1CA1-4C50-B655-45AD4DE03D9D}" presName="parentLeftMargin" presStyleLbl="node1" presStyleIdx="5" presStyleCnt="7"/>
      <dgm:spPr/>
    </dgm:pt>
    <dgm:pt modelId="{85D01DA6-6433-43CB-93EB-34C2084565A5}" type="pres">
      <dgm:prSet presAssocID="{EB401718-1CA1-4C50-B655-45AD4DE03D9D}" presName="parentText" presStyleLbl="node1" presStyleIdx="6" presStyleCnt="7">
        <dgm:presLayoutVars>
          <dgm:chMax val="0"/>
          <dgm:bulletEnabled val="1"/>
        </dgm:presLayoutVars>
      </dgm:prSet>
      <dgm:spPr/>
    </dgm:pt>
    <dgm:pt modelId="{719F11BD-083C-4777-8A4A-65FD062FE98D}" type="pres">
      <dgm:prSet presAssocID="{EB401718-1CA1-4C50-B655-45AD4DE03D9D}" presName="negativeSpace" presStyleCnt="0"/>
      <dgm:spPr/>
    </dgm:pt>
    <dgm:pt modelId="{58E53B88-7389-46F9-878E-FB32BACE8FF3}" type="pres">
      <dgm:prSet presAssocID="{EB401718-1CA1-4C50-B655-45AD4DE03D9D}" presName="childText" presStyleLbl="conFgAcc1" presStyleIdx="6" presStyleCnt="7">
        <dgm:presLayoutVars>
          <dgm:bulletEnabled val="1"/>
        </dgm:presLayoutVars>
      </dgm:prSet>
      <dgm:spPr/>
    </dgm:pt>
  </dgm:ptLst>
  <dgm:cxnLst>
    <dgm:cxn modelId="{7CC88F03-9E88-464D-B257-FEA10A092A01}" type="presOf" srcId="{EB401718-1CA1-4C50-B655-45AD4DE03D9D}" destId="{5E424B40-424E-4376-84B1-F288E793C8ED}" srcOrd="0" destOrd="0" presId="urn:microsoft.com/office/officeart/2005/8/layout/list1"/>
    <dgm:cxn modelId="{99FCFB06-2D40-4C00-A8A4-9C9BDC7D2F2E}" type="presOf" srcId="{5AA153CE-BC15-47EA-9510-44479D33678B}" destId="{757C771C-85C8-4ADB-8B9F-1BB8D7E38CB7}" srcOrd="1" destOrd="0" presId="urn:microsoft.com/office/officeart/2005/8/layout/list1"/>
    <dgm:cxn modelId="{8B70AA08-8027-4668-819C-B54C08A5C265}" type="presOf" srcId="{EB401718-1CA1-4C50-B655-45AD4DE03D9D}" destId="{85D01DA6-6433-43CB-93EB-34C2084565A5}" srcOrd="1" destOrd="0" presId="urn:microsoft.com/office/officeart/2005/8/layout/list1"/>
    <dgm:cxn modelId="{5E65A81F-E5E0-4EEA-8D16-5951ECD76C5A}" type="presOf" srcId="{EBE7A15A-E716-4DB9-B6CA-90757E7C4672}" destId="{0C4C8590-66CC-4B66-9CB2-EA4BDBF2EFE7}" srcOrd="0" destOrd="0" presId="urn:microsoft.com/office/officeart/2005/8/layout/list1"/>
    <dgm:cxn modelId="{F097ED21-9990-4A24-8C68-64D11E85310D}" type="presOf" srcId="{6494FF24-5523-4227-83CD-9E937ABAAC67}" destId="{22BD9039-F81F-4263-9DAC-B8207A991EAF}" srcOrd="0" destOrd="0" presId="urn:microsoft.com/office/officeart/2005/8/layout/list1"/>
    <dgm:cxn modelId="{2655B65F-4940-47AC-ABA8-BBE07197490E}" srcId="{30BFC67C-304D-4BAC-980B-BD43B322FD66}" destId="{5AA153CE-BC15-47EA-9510-44479D33678B}" srcOrd="1" destOrd="0" parTransId="{2BA45F42-9981-4123-9663-D85217BC1FE4}" sibTransId="{4BCAFF81-02ED-4798-88BF-C62C68E523A9}"/>
    <dgm:cxn modelId="{F6270A6B-B0A4-49F8-9DCB-293E3C5AC393}" srcId="{30BFC67C-304D-4BAC-980B-BD43B322FD66}" destId="{3A7C0A06-89F8-4275-ABC6-C6BF6F08A46F}" srcOrd="3" destOrd="0" parTransId="{E4D18275-53AA-48AE-B438-3F39A0D88FC2}" sibTransId="{68527ADA-7861-485D-98E2-59D3066EE9E8}"/>
    <dgm:cxn modelId="{A5AC764B-58DF-407D-8466-A083EB828D07}" type="presOf" srcId="{9C393F11-1056-4204-AE6B-5FE66134D3FF}" destId="{C9FF0BE9-1C1C-47A1-AF2C-4B60D9D4FE25}" srcOrd="1" destOrd="0" presId="urn:microsoft.com/office/officeart/2005/8/layout/list1"/>
    <dgm:cxn modelId="{2402696C-29D6-4BF2-AE11-51A93611D9D1}" type="presOf" srcId="{3A7C0A06-89F8-4275-ABC6-C6BF6F08A46F}" destId="{40DAA984-3DCC-41DE-83DC-851ABBDF0FD1}" srcOrd="0" destOrd="0" presId="urn:microsoft.com/office/officeart/2005/8/layout/list1"/>
    <dgm:cxn modelId="{AF47B850-2714-4C48-A135-C91F7E881DA0}" srcId="{30BFC67C-304D-4BAC-980B-BD43B322FD66}" destId="{6494FF24-5523-4227-83CD-9E937ABAAC67}" srcOrd="0" destOrd="0" parTransId="{03AA05D4-BB44-4410-877D-22E53579145A}" sibTransId="{0BC7C4E3-B8F8-455C-8DF6-EE41532A9517}"/>
    <dgm:cxn modelId="{0B155B75-A9B7-40AA-BD68-4678068E1858}" srcId="{30BFC67C-304D-4BAC-980B-BD43B322FD66}" destId="{EBE7A15A-E716-4DB9-B6CA-90757E7C4672}" srcOrd="4" destOrd="0" parTransId="{451D22BE-FE6A-4851-B8E1-351C8D1A1F8F}" sibTransId="{BEC0FF96-564E-4B61-BA64-FE81E6353290}"/>
    <dgm:cxn modelId="{AD926356-3FA0-454D-917D-8B7CB57783BD}" type="presOf" srcId="{3A7C0A06-89F8-4275-ABC6-C6BF6F08A46F}" destId="{D2A09FB8-A5C8-42F4-BEF6-4F36E5C958D5}" srcOrd="1" destOrd="0" presId="urn:microsoft.com/office/officeart/2005/8/layout/list1"/>
    <dgm:cxn modelId="{72FDA182-1F6A-4ED7-9C14-3C9D27EDC99B}" type="presOf" srcId="{2B6ED01F-7BAD-459B-8FDC-3B3CA06A0D04}" destId="{8C90A2F1-6E3A-4F29-A2E3-4E664A27D431}" srcOrd="0" destOrd="0" presId="urn:microsoft.com/office/officeart/2005/8/layout/list1"/>
    <dgm:cxn modelId="{8DA7A095-F5F9-4B83-84E6-2BEB1B9AFA9D}" type="presOf" srcId="{6494FF24-5523-4227-83CD-9E937ABAAC67}" destId="{E2588D10-A9A2-4454-9CD1-AA1136968946}" srcOrd="1" destOrd="0" presId="urn:microsoft.com/office/officeart/2005/8/layout/list1"/>
    <dgm:cxn modelId="{08BDE0A0-2EB0-4918-84C5-1B5230EA7364}" type="presOf" srcId="{30BFC67C-304D-4BAC-980B-BD43B322FD66}" destId="{C0886784-1108-47C9-893A-B0EC70115F48}" srcOrd="0" destOrd="0" presId="urn:microsoft.com/office/officeart/2005/8/layout/list1"/>
    <dgm:cxn modelId="{664D2BAB-3971-48F6-9BC4-DB863054F0CF}" srcId="{30BFC67C-304D-4BAC-980B-BD43B322FD66}" destId="{9C393F11-1056-4204-AE6B-5FE66134D3FF}" srcOrd="2" destOrd="0" parTransId="{A8B8FDA4-9EF2-4A62-9739-CEAB6A9D6FE2}" sibTransId="{82E7C909-1717-4759-BB49-3A9FA543B7C3}"/>
    <dgm:cxn modelId="{FDB6C6B0-7C16-4FFF-A5D3-46E54813D9D5}" type="presOf" srcId="{EBE7A15A-E716-4DB9-B6CA-90757E7C4672}" destId="{26238CC9-3AEC-4514-B02B-51C6C1AC4E6C}" srcOrd="1" destOrd="0" presId="urn:microsoft.com/office/officeart/2005/8/layout/list1"/>
    <dgm:cxn modelId="{6EF10DB2-B416-4947-8798-46302D99730E}" type="presOf" srcId="{5AA153CE-BC15-47EA-9510-44479D33678B}" destId="{4D3AEDFA-3A11-44A5-862D-CF7BB426BC1F}" srcOrd="0" destOrd="0" presId="urn:microsoft.com/office/officeart/2005/8/layout/list1"/>
    <dgm:cxn modelId="{FB5EE8CF-0121-4F50-88F7-0CF41584E81C}" type="presOf" srcId="{9C393F11-1056-4204-AE6B-5FE66134D3FF}" destId="{F3CBDA0F-5F94-4C62-A16F-380C6C814445}" srcOrd="0" destOrd="0" presId="urn:microsoft.com/office/officeart/2005/8/layout/list1"/>
    <dgm:cxn modelId="{FB9410D1-F7DC-42AE-8662-77C45023FA79}" srcId="{30BFC67C-304D-4BAC-980B-BD43B322FD66}" destId="{2B6ED01F-7BAD-459B-8FDC-3B3CA06A0D04}" srcOrd="5" destOrd="0" parTransId="{12A2EBF2-A6D3-40DD-B8A6-B1AC085F1A73}" sibTransId="{25ABF7D4-4372-4D3B-A671-282CEF27DDD0}"/>
    <dgm:cxn modelId="{652ADBDB-4E5A-4CE3-93ED-AB802FB0EFE0}" type="presOf" srcId="{2B6ED01F-7BAD-459B-8FDC-3B3CA06A0D04}" destId="{4D60E285-6442-4703-AD99-9E8373849798}" srcOrd="1" destOrd="0" presId="urn:microsoft.com/office/officeart/2005/8/layout/list1"/>
    <dgm:cxn modelId="{0DB76DF2-4AD1-4CDD-9380-8F7E3BB1814E}" srcId="{30BFC67C-304D-4BAC-980B-BD43B322FD66}" destId="{EB401718-1CA1-4C50-B655-45AD4DE03D9D}" srcOrd="6" destOrd="0" parTransId="{FCD9ED1D-F03D-4792-A605-AF13C0A344A8}" sibTransId="{D79104A6-C268-46E6-AD75-2E62B1B3C369}"/>
    <dgm:cxn modelId="{8361ED9A-C022-424A-8F35-06986966861B}" type="presParOf" srcId="{C0886784-1108-47C9-893A-B0EC70115F48}" destId="{CBE7492E-F028-4652-ADE3-94FBA83B8EAD}" srcOrd="0" destOrd="0" presId="urn:microsoft.com/office/officeart/2005/8/layout/list1"/>
    <dgm:cxn modelId="{91AD1C7D-FEAD-4775-BB10-0DF93324E562}" type="presParOf" srcId="{CBE7492E-F028-4652-ADE3-94FBA83B8EAD}" destId="{22BD9039-F81F-4263-9DAC-B8207A991EAF}" srcOrd="0" destOrd="0" presId="urn:microsoft.com/office/officeart/2005/8/layout/list1"/>
    <dgm:cxn modelId="{53C064B3-6159-4AD9-AEFD-08AC57CEAC8E}" type="presParOf" srcId="{CBE7492E-F028-4652-ADE3-94FBA83B8EAD}" destId="{E2588D10-A9A2-4454-9CD1-AA1136968946}" srcOrd="1" destOrd="0" presId="urn:microsoft.com/office/officeart/2005/8/layout/list1"/>
    <dgm:cxn modelId="{40A7DDDB-AE9E-47FC-A5C6-BC74911F0885}" type="presParOf" srcId="{C0886784-1108-47C9-893A-B0EC70115F48}" destId="{C6F6C466-AEBB-47DD-9291-0539E6D97E3D}" srcOrd="1" destOrd="0" presId="urn:microsoft.com/office/officeart/2005/8/layout/list1"/>
    <dgm:cxn modelId="{A03970DE-B09E-41C6-BC9A-4FAA8D0C5FEE}" type="presParOf" srcId="{C0886784-1108-47C9-893A-B0EC70115F48}" destId="{E90E126B-8F0C-477D-BC37-B96E971EBCF1}" srcOrd="2" destOrd="0" presId="urn:microsoft.com/office/officeart/2005/8/layout/list1"/>
    <dgm:cxn modelId="{B6A2C7BB-977A-490B-A849-6DA18264088F}" type="presParOf" srcId="{C0886784-1108-47C9-893A-B0EC70115F48}" destId="{F4F5BF7E-4B39-46C0-B025-C517A0C866CD}" srcOrd="3" destOrd="0" presId="urn:microsoft.com/office/officeart/2005/8/layout/list1"/>
    <dgm:cxn modelId="{2EB535BB-5DFD-4A37-8069-70D6BB67F8F6}" type="presParOf" srcId="{C0886784-1108-47C9-893A-B0EC70115F48}" destId="{C776014F-6AC2-4322-838D-E896852BF588}" srcOrd="4" destOrd="0" presId="urn:microsoft.com/office/officeart/2005/8/layout/list1"/>
    <dgm:cxn modelId="{98FBFF3F-3ABA-4EA9-9CEE-E9FB449BC549}" type="presParOf" srcId="{C776014F-6AC2-4322-838D-E896852BF588}" destId="{4D3AEDFA-3A11-44A5-862D-CF7BB426BC1F}" srcOrd="0" destOrd="0" presId="urn:microsoft.com/office/officeart/2005/8/layout/list1"/>
    <dgm:cxn modelId="{0DC276DA-121A-448B-B47A-4D022A4EE913}" type="presParOf" srcId="{C776014F-6AC2-4322-838D-E896852BF588}" destId="{757C771C-85C8-4ADB-8B9F-1BB8D7E38CB7}" srcOrd="1" destOrd="0" presId="urn:microsoft.com/office/officeart/2005/8/layout/list1"/>
    <dgm:cxn modelId="{D2010B52-D51E-4EB1-A023-119C1B932FA6}" type="presParOf" srcId="{C0886784-1108-47C9-893A-B0EC70115F48}" destId="{1F640032-8469-4C2F-8378-730EBCEA8715}" srcOrd="5" destOrd="0" presId="urn:microsoft.com/office/officeart/2005/8/layout/list1"/>
    <dgm:cxn modelId="{47D0FA4A-CB2E-4A59-9339-3F256C384E2C}" type="presParOf" srcId="{C0886784-1108-47C9-893A-B0EC70115F48}" destId="{5504DA98-60B4-4C04-92AC-196F6F804A50}" srcOrd="6" destOrd="0" presId="urn:microsoft.com/office/officeart/2005/8/layout/list1"/>
    <dgm:cxn modelId="{D84E2D16-8102-4340-B8D9-E684D2868F0F}" type="presParOf" srcId="{C0886784-1108-47C9-893A-B0EC70115F48}" destId="{AB19098E-7651-4139-B060-243F7BCCFA4C}" srcOrd="7" destOrd="0" presId="urn:microsoft.com/office/officeart/2005/8/layout/list1"/>
    <dgm:cxn modelId="{B393AB9D-298F-48C5-B35B-4D64593FEADD}" type="presParOf" srcId="{C0886784-1108-47C9-893A-B0EC70115F48}" destId="{71C3AA21-9F42-43A3-BA41-2719075EB58B}" srcOrd="8" destOrd="0" presId="urn:microsoft.com/office/officeart/2005/8/layout/list1"/>
    <dgm:cxn modelId="{3270F78B-33CF-4F58-B5CD-349C3A86C00D}" type="presParOf" srcId="{71C3AA21-9F42-43A3-BA41-2719075EB58B}" destId="{F3CBDA0F-5F94-4C62-A16F-380C6C814445}" srcOrd="0" destOrd="0" presId="urn:microsoft.com/office/officeart/2005/8/layout/list1"/>
    <dgm:cxn modelId="{41F306E1-7F2A-4ADC-B544-02B83D92EE22}" type="presParOf" srcId="{71C3AA21-9F42-43A3-BA41-2719075EB58B}" destId="{C9FF0BE9-1C1C-47A1-AF2C-4B60D9D4FE25}" srcOrd="1" destOrd="0" presId="urn:microsoft.com/office/officeart/2005/8/layout/list1"/>
    <dgm:cxn modelId="{CD542D29-73F7-49C2-A17F-EDD7910FB54A}" type="presParOf" srcId="{C0886784-1108-47C9-893A-B0EC70115F48}" destId="{D3123296-B84C-43D8-9C88-C42A67460773}" srcOrd="9" destOrd="0" presId="urn:microsoft.com/office/officeart/2005/8/layout/list1"/>
    <dgm:cxn modelId="{94DC7EC1-DA36-4652-B82E-64DC2B647878}" type="presParOf" srcId="{C0886784-1108-47C9-893A-B0EC70115F48}" destId="{B23124C9-6C0D-4537-8F7A-9A09E8FF0F81}" srcOrd="10" destOrd="0" presId="urn:microsoft.com/office/officeart/2005/8/layout/list1"/>
    <dgm:cxn modelId="{6873F1F5-AE06-49FC-8FFD-C557B2BAD5AC}" type="presParOf" srcId="{C0886784-1108-47C9-893A-B0EC70115F48}" destId="{141B819E-2CB4-43D4-90E7-02727233A675}" srcOrd="11" destOrd="0" presId="urn:microsoft.com/office/officeart/2005/8/layout/list1"/>
    <dgm:cxn modelId="{EC65EFF0-89E5-43A0-B73B-CA0CD2384F05}" type="presParOf" srcId="{C0886784-1108-47C9-893A-B0EC70115F48}" destId="{AA7769B8-7B43-4B42-842D-274C149F428D}" srcOrd="12" destOrd="0" presId="urn:microsoft.com/office/officeart/2005/8/layout/list1"/>
    <dgm:cxn modelId="{0105B9F1-8E05-45DD-A473-A644F07748F4}" type="presParOf" srcId="{AA7769B8-7B43-4B42-842D-274C149F428D}" destId="{40DAA984-3DCC-41DE-83DC-851ABBDF0FD1}" srcOrd="0" destOrd="0" presId="urn:microsoft.com/office/officeart/2005/8/layout/list1"/>
    <dgm:cxn modelId="{537E811E-4015-4401-99FC-3C1596D784D3}" type="presParOf" srcId="{AA7769B8-7B43-4B42-842D-274C149F428D}" destId="{D2A09FB8-A5C8-42F4-BEF6-4F36E5C958D5}" srcOrd="1" destOrd="0" presId="urn:microsoft.com/office/officeart/2005/8/layout/list1"/>
    <dgm:cxn modelId="{08B8FBC8-8AA1-479B-9D55-2395B0C0975C}" type="presParOf" srcId="{C0886784-1108-47C9-893A-B0EC70115F48}" destId="{BB3C3879-1B3B-4B36-83B8-7F79262FE32F}" srcOrd="13" destOrd="0" presId="urn:microsoft.com/office/officeart/2005/8/layout/list1"/>
    <dgm:cxn modelId="{A820F4A2-1565-4DA0-ACB2-8F53CB16B212}" type="presParOf" srcId="{C0886784-1108-47C9-893A-B0EC70115F48}" destId="{FD4E3D8F-40B6-4186-87F0-B39BD05B0CF2}" srcOrd="14" destOrd="0" presId="urn:microsoft.com/office/officeart/2005/8/layout/list1"/>
    <dgm:cxn modelId="{1F3F82F6-06A7-4F1B-929A-336128FB3996}" type="presParOf" srcId="{C0886784-1108-47C9-893A-B0EC70115F48}" destId="{C2EFD95D-A514-4B1F-9B36-706DF9244688}" srcOrd="15" destOrd="0" presId="urn:microsoft.com/office/officeart/2005/8/layout/list1"/>
    <dgm:cxn modelId="{E581D6CB-2AEF-4C2D-B173-88DB60DDCD50}" type="presParOf" srcId="{C0886784-1108-47C9-893A-B0EC70115F48}" destId="{E9B5F66C-5452-4912-BED1-7A56D4A19A07}" srcOrd="16" destOrd="0" presId="urn:microsoft.com/office/officeart/2005/8/layout/list1"/>
    <dgm:cxn modelId="{C29E6DEE-F749-4592-ACF6-132D205B5C8C}" type="presParOf" srcId="{E9B5F66C-5452-4912-BED1-7A56D4A19A07}" destId="{0C4C8590-66CC-4B66-9CB2-EA4BDBF2EFE7}" srcOrd="0" destOrd="0" presId="urn:microsoft.com/office/officeart/2005/8/layout/list1"/>
    <dgm:cxn modelId="{401BF99A-811A-41A2-9CB8-491B65EB2B5C}" type="presParOf" srcId="{E9B5F66C-5452-4912-BED1-7A56D4A19A07}" destId="{26238CC9-3AEC-4514-B02B-51C6C1AC4E6C}" srcOrd="1" destOrd="0" presId="urn:microsoft.com/office/officeart/2005/8/layout/list1"/>
    <dgm:cxn modelId="{9458B27C-393C-4AD1-924F-01AD3306A108}" type="presParOf" srcId="{C0886784-1108-47C9-893A-B0EC70115F48}" destId="{63427582-16CC-4449-B1D4-C01D3E9F2309}" srcOrd="17" destOrd="0" presId="urn:microsoft.com/office/officeart/2005/8/layout/list1"/>
    <dgm:cxn modelId="{24EC0ED5-EB3F-49ED-8068-A1883E8A6781}" type="presParOf" srcId="{C0886784-1108-47C9-893A-B0EC70115F48}" destId="{7D8DE380-AD92-4CAC-924B-A45EA843A4C1}" srcOrd="18" destOrd="0" presId="urn:microsoft.com/office/officeart/2005/8/layout/list1"/>
    <dgm:cxn modelId="{2FF6DC0A-D59A-4F0D-B192-A24031E76FDC}" type="presParOf" srcId="{C0886784-1108-47C9-893A-B0EC70115F48}" destId="{76539750-0F87-410C-8988-DEDAD2BFCAC1}" srcOrd="19" destOrd="0" presId="urn:microsoft.com/office/officeart/2005/8/layout/list1"/>
    <dgm:cxn modelId="{F1F6385C-C6C4-4958-BE56-DB291F03AD37}" type="presParOf" srcId="{C0886784-1108-47C9-893A-B0EC70115F48}" destId="{B89179BE-326E-487C-90D2-1C148D4DE0D5}" srcOrd="20" destOrd="0" presId="urn:microsoft.com/office/officeart/2005/8/layout/list1"/>
    <dgm:cxn modelId="{3D116F78-BC39-40D5-9756-C16D6050ECC1}" type="presParOf" srcId="{B89179BE-326E-487C-90D2-1C148D4DE0D5}" destId="{8C90A2F1-6E3A-4F29-A2E3-4E664A27D431}" srcOrd="0" destOrd="0" presId="urn:microsoft.com/office/officeart/2005/8/layout/list1"/>
    <dgm:cxn modelId="{7CD0656A-8449-4BEF-A5DA-BF6881F5DF4C}" type="presParOf" srcId="{B89179BE-326E-487C-90D2-1C148D4DE0D5}" destId="{4D60E285-6442-4703-AD99-9E8373849798}" srcOrd="1" destOrd="0" presId="urn:microsoft.com/office/officeart/2005/8/layout/list1"/>
    <dgm:cxn modelId="{8EADC843-24D9-491C-B50A-C31B79300AA3}" type="presParOf" srcId="{C0886784-1108-47C9-893A-B0EC70115F48}" destId="{7D4E4EDA-4D78-40A2-93FD-CDD88B69D133}" srcOrd="21" destOrd="0" presId="urn:microsoft.com/office/officeart/2005/8/layout/list1"/>
    <dgm:cxn modelId="{D0A8BA89-F1D8-408A-84EE-A62F2BA2DD1B}" type="presParOf" srcId="{C0886784-1108-47C9-893A-B0EC70115F48}" destId="{6D4D0D06-D7E8-40F2-A8D0-ACD644846F53}" srcOrd="22" destOrd="0" presId="urn:microsoft.com/office/officeart/2005/8/layout/list1"/>
    <dgm:cxn modelId="{8BBEA72A-F8F6-4EE9-B43E-5F88606ACC78}" type="presParOf" srcId="{C0886784-1108-47C9-893A-B0EC70115F48}" destId="{EFDD4921-1DAC-40DC-AFE5-32414770FA7C}" srcOrd="23" destOrd="0" presId="urn:microsoft.com/office/officeart/2005/8/layout/list1"/>
    <dgm:cxn modelId="{E33E7071-7D34-4356-8302-4934DE57A773}" type="presParOf" srcId="{C0886784-1108-47C9-893A-B0EC70115F48}" destId="{0A7DDB67-C490-4350-BA25-89F8EFFFFCDE}" srcOrd="24" destOrd="0" presId="urn:microsoft.com/office/officeart/2005/8/layout/list1"/>
    <dgm:cxn modelId="{B653DD63-B353-4DE0-8046-26CF6AFA8119}" type="presParOf" srcId="{0A7DDB67-C490-4350-BA25-89F8EFFFFCDE}" destId="{5E424B40-424E-4376-84B1-F288E793C8ED}" srcOrd="0" destOrd="0" presId="urn:microsoft.com/office/officeart/2005/8/layout/list1"/>
    <dgm:cxn modelId="{DB0CF5A2-84B6-4DDA-9B53-D79D9FB01048}" type="presParOf" srcId="{0A7DDB67-C490-4350-BA25-89F8EFFFFCDE}" destId="{85D01DA6-6433-43CB-93EB-34C2084565A5}" srcOrd="1" destOrd="0" presId="urn:microsoft.com/office/officeart/2005/8/layout/list1"/>
    <dgm:cxn modelId="{F78EDC96-F182-46E0-A135-0913F8AF875F}" type="presParOf" srcId="{C0886784-1108-47C9-893A-B0EC70115F48}" destId="{719F11BD-083C-4777-8A4A-65FD062FE98D}" srcOrd="25" destOrd="0" presId="urn:microsoft.com/office/officeart/2005/8/layout/list1"/>
    <dgm:cxn modelId="{E1BD2B27-FDEF-45FB-BD15-E11A517BC72F}" type="presParOf" srcId="{C0886784-1108-47C9-893A-B0EC70115F48}" destId="{58E53B88-7389-46F9-878E-FB32BACE8FF3}"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755FA00-1C18-435E-9411-CA7FAB263CB3}" type="doc">
      <dgm:prSet loTypeId="urn:microsoft.com/office/officeart/2005/8/layout/hierarchy4" loCatId="list" qsTypeId="urn:microsoft.com/office/officeart/2005/8/quickstyle/simple1" qsCatId="simple" csTypeId="urn:microsoft.com/office/officeart/2005/8/colors/colorful1" csCatId="colorful" phldr="1"/>
      <dgm:spPr/>
      <dgm:t>
        <a:bodyPr/>
        <a:lstStyle/>
        <a:p>
          <a:endParaRPr lang="en-US"/>
        </a:p>
      </dgm:t>
    </dgm:pt>
    <dgm:pt modelId="{D9D0EC54-E86F-4252-AC7A-244BD7723F73}">
      <dgm:prSet phldrT="[Text]"/>
      <dgm:spPr/>
      <dgm:t>
        <a:bodyPr/>
        <a:lstStyle/>
        <a:p>
          <a:r>
            <a:rPr lang="en-US" dirty="0"/>
            <a:t>Teaming begins at the initial contact by collecting the family story and building the team.</a:t>
          </a:r>
        </a:p>
      </dgm:t>
    </dgm:pt>
    <dgm:pt modelId="{9C90443D-E005-4E54-A11E-B8AF0A0EBC85}" type="parTrans" cxnId="{68A18C8A-9E95-4285-97C2-E1C8E0FE8686}">
      <dgm:prSet/>
      <dgm:spPr/>
      <dgm:t>
        <a:bodyPr/>
        <a:lstStyle/>
        <a:p>
          <a:endParaRPr lang="en-US"/>
        </a:p>
      </dgm:t>
    </dgm:pt>
    <dgm:pt modelId="{11C52CD3-95DE-4BAA-8C5A-54A2254E837E}" type="sibTrans" cxnId="{68A18C8A-9E95-4285-97C2-E1C8E0FE8686}">
      <dgm:prSet/>
      <dgm:spPr/>
      <dgm:t>
        <a:bodyPr/>
        <a:lstStyle/>
        <a:p>
          <a:endParaRPr lang="en-US"/>
        </a:p>
      </dgm:t>
    </dgm:pt>
    <dgm:pt modelId="{531A0110-172A-4808-B9A7-CF93C8799CC9}">
      <dgm:prSet phldrT="[Text]"/>
      <dgm:spPr/>
      <dgm:t>
        <a:bodyPr/>
        <a:lstStyle/>
        <a:p>
          <a:r>
            <a:rPr lang="en-US" dirty="0"/>
            <a:t>Family teams make decisions and develop plans.   They are inclusive not exclusive.</a:t>
          </a:r>
        </a:p>
      </dgm:t>
    </dgm:pt>
    <dgm:pt modelId="{3DD80E43-3DBE-4FDD-852A-474477AFB647}" type="parTrans" cxnId="{80443A7D-CFCF-4C6C-8E7B-03F3AAC49F8A}">
      <dgm:prSet/>
      <dgm:spPr/>
      <dgm:t>
        <a:bodyPr/>
        <a:lstStyle/>
        <a:p>
          <a:endParaRPr lang="en-US"/>
        </a:p>
      </dgm:t>
    </dgm:pt>
    <dgm:pt modelId="{DF9ABE8A-2B9C-4E7F-B9E2-AB83ADADE4B7}" type="sibTrans" cxnId="{80443A7D-CFCF-4C6C-8E7B-03F3AAC49F8A}">
      <dgm:prSet/>
      <dgm:spPr/>
      <dgm:t>
        <a:bodyPr/>
        <a:lstStyle/>
        <a:p>
          <a:endParaRPr lang="en-US"/>
        </a:p>
      </dgm:t>
    </dgm:pt>
    <dgm:pt modelId="{3100DB4A-5EFE-410C-9664-FE78E19A576D}">
      <dgm:prSet phldrT="[Text]"/>
      <dgm:spPr/>
      <dgm:t>
        <a:bodyPr/>
        <a:lstStyle/>
        <a:p>
          <a:r>
            <a:rPr lang="en-US" dirty="0"/>
            <a:t>Decisions made by the CFT are honored unless not in the child’s best interest.</a:t>
          </a:r>
        </a:p>
      </dgm:t>
    </dgm:pt>
    <dgm:pt modelId="{AED8A51D-1559-49AA-BAFC-5D2574CB8A69}" type="parTrans" cxnId="{6D64A9F4-A914-4B2E-8553-79509829F75A}">
      <dgm:prSet/>
      <dgm:spPr/>
      <dgm:t>
        <a:bodyPr/>
        <a:lstStyle/>
        <a:p>
          <a:endParaRPr lang="en-US"/>
        </a:p>
      </dgm:t>
    </dgm:pt>
    <dgm:pt modelId="{C3C26CE3-9418-4D53-B318-87BBEB5FB5F0}" type="sibTrans" cxnId="{6D64A9F4-A914-4B2E-8553-79509829F75A}">
      <dgm:prSet/>
      <dgm:spPr/>
      <dgm:t>
        <a:bodyPr/>
        <a:lstStyle/>
        <a:p>
          <a:endParaRPr lang="en-US"/>
        </a:p>
      </dgm:t>
    </dgm:pt>
    <dgm:pt modelId="{8820A54A-8916-4A8C-9E4B-1F2211F076F4}">
      <dgm:prSet phldrT="[Text]"/>
      <dgm:spPr/>
      <dgm:t>
        <a:bodyPr/>
        <a:lstStyle/>
        <a:p>
          <a:r>
            <a:rPr lang="en-US" dirty="0"/>
            <a:t>CFT Model moves cases forward.</a:t>
          </a:r>
        </a:p>
      </dgm:t>
    </dgm:pt>
    <dgm:pt modelId="{0F9491D8-6653-4151-94ED-DB1C3AF35172}" type="parTrans" cxnId="{3096C0E7-CDCB-4761-984A-0D11DFF29B71}">
      <dgm:prSet/>
      <dgm:spPr/>
      <dgm:t>
        <a:bodyPr/>
        <a:lstStyle/>
        <a:p>
          <a:endParaRPr lang="en-US"/>
        </a:p>
      </dgm:t>
    </dgm:pt>
    <dgm:pt modelId="{06EC5D3B-CB43-40BF-A474-9313B6B2BFB6}" type="sibTrans" cxnId="{3096C0E7-CDCB-4761-984A-0D11DFF29B71}">
      <dgm:prSet/>
      <dgm:spPr/>
      <dgm:t>
        <a:bodyPr/>
        <a:lstStyle/>
        <a:p>
          <a:endParaRPr lang="en-US"/>
        </a:p>
      </dgm:t>
    </dgm:pt>
    <dgm:pt modelId="{A63AF044-F4AA-474D-92CE-11206C9C66EA}">
      <dgm:prSet/>
      <dgm:spPr/>
      <dgm:t>
        <a:bodyPr/>
        <a:lstStyle/>
        <a:p>
          <a:r>
            <a:rPr lang="en-US"/>
            <a:t>CFT should be built around the family/with the family.</a:t>
          </a:r>
          <a:endParaRPr lang="en-US" dirty="0"/>
        </a:p>
      </dgm:t>
    </dgm:pt>
    <dgm:pt modelId="{2D728848-7CE5-425E-9CE4-BACAA58E60CF}" type="parTrans" cxnId="{189A8DB3-F73C-4B08-B6EA-8D80175BA078}">
      <dgm:prSet/>
      <dgm:spPr/>
      <dgm:t>
        <a:bodyPr/>
        <a:lstStyle/>
        <a:p>
          <a:endParaRPr lang="en-US"/>
        </a:p>
      </dgm:t>
    </dgm:pt>
    <dgm:pt modelId="{87F67198-62AF-408E-A737-A3A04137C3DF}" type="sibTrans" cxnId="{189A8DB3-F73C-4B08-B6EA-8D80175BA078}">
      <dgm:prSet/>
      <dgm:spPr/>
      <dgm:t>
        <a:bodyPr/>
        <a:lstStyle/>
        <a:p>
          <a:endParaRPr lang="en-US"/>
        </a:p>
      </dgm:t>
    </dgm:pt>
    <dgm:pt modelId="{2EE2AF87-1A73-42AE-A76D-CC6FE44B02C7}" type="pres">
      <dgm:prSet presAssocID="{D755FA00-1C18-435E-9411-CA7FAB263CB3}" presName="Name0" presStyleCnt="0">
        <dgm:presLayoutVars>
          <dgm:chPref val="1"/>
          <dgm:dir/>
          <dgm:animOne val="branch"/>
          <dgm:animLvl val="lvl"/>
          <dgm:resizeHandles/>
        </dgm:presLayoutVars>
      </dgm:prSet>
      <dgm:spPr/>
    </dgm:pt>
    <dgm:pt modelId="{96490FB3-C281-418E-996A-6DD92E0C2A7C}" type="pres">
      <dgm:prSet presAssocID="{D9D0EC54-E86F-4252-AC7A-244BD7723F73}" presName="vertOne" presStyleCnt="0"/>
      <dgm:spPr/>
    </dgm:pt>
    <dgm:pt modelId="{AC5597F0-E4D3-4B3D-A7D0-D46C81D360ED}" type="pres">
      <dgm:prSet presAssocID="{D9D0EC54-E86F-4252-AC7A-244BD7723F73}" presName="txOne" presStyleLbl="node0" presStyleIdx="0" presStyleCnt="1">
        <dgm:presLayoutVars>
          <dgm:chPref val="3"/>
        </dgm:presLayoutVars>
      </dgm:prSet>
      <dgm:spPr/>
    </dgm:pt>
    <dgm:pt modelId="{AEAA138E-CF7A-48CE-9547-4AACAB092F0C}" type="pres">
      <dgm:prSet presAssocID="{D9D0EC54-E86F-4252-AC7A-244BD7723F73}" presName="parTransOne" presStyleCnt="0"/>
      <dgm:spPr/>
    </dgm:pt>
    <dgm:pt modelId="{51BD0AA6-2937-4389-B0E3-2962FAD35E04}" type="pres">
      <dgm:prSet presAssocID="{D9D0EC54-E86F-4252-AC7A-244BD7723F73}" presName="horzOne" presStyleCnt="0"/>
      <dgm:spPr/>
    </dgm:pt>
    <dgm:pt modelId="{B4E49429-5BBE-4BAB-A48C-3952FA657459}" type="pres">
      <dgm:prSet presAssocID="{531A0110-172A-4808-B9A7-CF93C8799CC9}" presName="vertTwo" presStyleCnt="0"/>
      <dgm:spPr/>
    </dgm:pt>
    <dgm:pt modelId="{0F3F3E8B-159B-46BB-9292-696D22BA23DC}" type="pres">
      <dgm:prSet presAssocID="{531A0110-172A-4808-B9A7-CF93C8799CC9}" presName="txTwo" presStyleLbl="node2" presStyleIdx="0" presStyleCnt="2">
        <dgm:presLayoutVars>
          <dgm:chPref val="3"/>
        </dgm:presLayoutVars>
      </dgm:prSet>
      <dgm:spPr/>
    </dgm:pt>
    <dgm:pt modelId="{DB13F1F9-F312-4896-83D8-BE6E96ADD1A0}" type="pres">
      <dgm:prSet presAssocID="{531A0110-172A-4808-B9A7-CF93C8799CC9}" presName="parTransTwo" presStyleCnt="0"/>
      <dgm:spPr/>
    </dgm:pt>
    <dgm:pt modelId="{AC2189C4-3031-4EFE-B4AE-B465E3A224AD}" type="pres">
      <dgm:prSet presAssocID="{531A0110-172A-4808-B9A7-CF93C8799CC9}" presName="horzTwo" presStyleCnt="0"/>
      <dgm:spPr/>
    </dgm:pt>
    <dgm:pt modelId="{2DB131DD-82FD-4E75-8202-ECA8A401BF42}" type="pres">
      <dgm:prSet presAssocID="{3100DB4A-5EFE-410C-9664-FE78E19A576D}" presName="vertThree" presStyleCnt="0"/>
      <dgm:spPr/>
    </dgm:pt>
    <dgm:pt modelId="{225E64E6-0A5D-4BFD-8AFE-31A099A1F52E}" type="pres">
      <dgm:prSet presAssocID="{3100DB4A-5EFE-410C-9664-FE78E19A576D}" presName="txThree" presStyleLbl="node3" presStyleIdx="0" presStyleCnt="2">
        <dgm:presLayoutVars>
          <dgm:chPref val="3"/>
        </dgm:presLayoutVars>
      </dgm:prSet>
      <dgm:spPr/>
    </dgm:pt>
    <dgm:pt modelId="{0263944D-A311-441F-AEEC-73F02AD6BC71}" type="pres">
      <dgm:prSet presAssocID="{3100DB4A-5EFE-410C-9664-FE78E19A576D}" presName="horzThree" presStyleCnt="0"/>
      <dgm:spPr/>
    </dgm:pt>
    <dgm:pt modelId="{9DE98726-1AF7-45FA-86C3-934F3A814F8F}" type="pres">
      <dgm:prSet presAssocID="{C3C26CE3-9418-4D53-B318-87BBEB5FB5F0}" presName="sibSpaceThree" presStyleCnt="0"/>
      <dgm:spPr/>
    </dgm:pt>
    <dgm:pt modelId="{BF866E8C-C007-4AC7-B44B-8D484F3AE24A}" type="pres">
      <dgm:prSet presAssocID="{A63AF044-F4AA-474D-92CE-11206C9C66EA}" presName="vertThree" presStyleCnt="0"/>
      <dgm:spPr/>
    </dgm:pt>
    <dgm:pt modelId="{3E197164-CFAF-42D2-8C3D-0322C1E76696}" type="pres">
      <dgm:prSet presAssocID="{A63AF044-F4AA-474D-92CE-11206C9C66EA}" presName="txThree" presStyleLbl="node3" presStyleIdx="1" presStyleCnt="2">
        <dgm:presLayoutVars>
          <dgm:chPref val="3"/>
        </dgm:presLayoutVars>
      </dgm:prSet>
      <dgm:spPr/>
    </dgm:pt>
    <dgm:pt modelId="{2A49D0F7-956F-4AE4-9499-03ECE5CC4734}" type="pres">
      <dgm:prSet presAssocID="{A63AF044-F4AA-474D-92CE-11206C9C66EA}" presName="horzThree" presStyleCnt="0"/>
      <dgm:spPr/>
    </dgm:pt>
    <dgm:pt modelId="{EA61BBED-11AD-4FED-9352-A65352C5AE77}" type="pres">
      <dgm:prSet presAssocID="{DF9ABE8A-2B9C-4E7F-B9E2-AB83ADADE4B7}" presName="sibSpaceTwo" presStyleCnt="0"/>
      <dgm:spPr/>
    </dgm:pt>
    <dgm:pt modelId="{1B7F2FFF-A830-46A6-890F-F5BE17D5DB52}" type="pres">
      <dgm:prSet presAssocID="{8820A54A-8916-4A8C-9E4B-1F2211F076F4}" presName="vertTwo" presStyleCnt="0"/>
      <dgm:spPr/>
    </dgm:pt>
    <dgm:pt modelId="{67994B60-C392-44CD-84A1-443F2C85C07F}" type="pres">
      <dgm:prSet presAssocID="{8820A54A-8916-4A8C-9E4B-1F2211F076F4}" presName="txTwo" presStyleLbl="node2" presStyleIdx="1" presStyleCnt="2">
        <dgm:presLayoutVars>
          <dgm:chPref val="3"/>
        </dgm:presLayoutVars>
      </dgm:prSet>
      <dgm:spPr/>
    </dgm:pt>
    <dgm:pt modelId="{6FE5F06E-6EFF-4C4B-B04A-FF384A70018A}" type="pres">
      <dgm:prSet presAssocID="{8820A54A-8916-4A8C-9E4B-1F2211F076F4}" presName="horzTwo" presStyleCnt="0"/>
      <dgm:spPr/>
    </dgm:pt>
  </dgm:ptLst>
  <dgm:cxnLst>
    <dgm:cxn modelId="{A731FA0B-8554-4320-8DB3-02B95F304C9D}" type="presOf" srcId="{A63AF044-F4AA-474D-92CE-11206C9C66EA}" destId="{3E197164-CFAF-42D2-8C3D-0322C1E76696}" srcOrd="0" destOrd="0" presId="urn:microsoft.com/office/officeart/2005/8/layout/hierarchy4"/>
    <dgm:cxn modelId="{E642C91C-66BC-45E5-AD36-473D88F21DDA}" type="presOf" srcId="{8820A54A-8916-4A8C-9E4B-1F2211F076F4}" destId="{67994B60-C392-44CD-84A1-443F2C85C07F}" srcOrd="0" destOrd="0" presId="urn:microsoft.com/office/officeart/2005/8/layout/hierarchy4"/>
    <dgm:cxn modelId="{D44AD747-51C6-4C17-8ECE-DCA5FC3A329E}" type="presOf" srcId="{D755FA00-1C18-435E-9411-CA7FAB263CB3}" destId="{2EE2AF87-1A73-42AE-A76D-CC6FE44B02C7}" srcOrd="0" destOrd="0" presId="urn:microsoft.com/office/officeart/2005/8/layout/hierarchy4"/>
    <dgm:cxn modelId="{B154E653-8CF6-4232-8EBC-E694F802F61D}" type="presOf" srcId="{3100DB4A-5EFE-410C-9664-FE78E19A576D}" destId="{225E64E6-0A5D-4BFD-8AFE-31A099A1F52E}" srcOrd="0" destOrd="0" presId="urn:microsoft.com/office/officeart/2005/8/layout/hierarchy4"/>
    <dgm:cxn modelId="{094FB455-C14A-4500-9F73-E67B91447E47}" type="presOf" srcId="{D9D0EC54-E86F-4252-AC7A-244BD7723F73}" destId="{AC5597F0-E4D3-4B3D-A7D0-D46C81D360ED}" srcOrd="0" destOrd="0" presId="urn:microsoft.com/office/officeart/2005/8/layout/hierarchy4"/>
    <dgm:cxn modelId="{80443A7D-CFCF-4C6C-8E7B-03F3AAC49F8A}" srcId="{D9D0EC54-E86F-4252-AC7A-244BD7723F73}" destId="{531A0110-172A-4808-B9A7-CF93C8799CC9}" srcOrd="0" destOrd="0" parTransId="{3DD80E43-3DBE-4FDD-852A-474477AFB647}" sibTransId="{DF9ABE8A-2B9C-4E7F-B9E2-AB83ADADE4B7}"/>
    <dgm:cxn modelId="{188F6C7F-0B80-4436-8AC5-AFB6F7F7642F}" type="presOf" srcId="{531A0110-172A-4808-B9A7-CF93C8799CC9}" destId="{0F3F3E8B-159B-46BB-9292-696D22BA23DC}" srcOrd="0" destOrd="0" presId="urn:microsoft.com/office/officeart/2005/8/layout/hierarchy4"/>
    <dgm:cxn modelId="{68A18C8A-9E95-4285-97C2-E1C8E0FE8686}" srcId="{D755FA00-1C18-435E-9411-CA7FAB263CB3}" destId="{D9D0EC54-E86F-4252-AC7A-244BD7723F73}" srcOrd="0" destOrd="0" parTransId="{9C90443D-E005-4E54-A11E-B8AF0A0EBC85}" sibTransId="{11C52CD3-95DE-4BAA-8C5A-54A2254E837E}"/>
    <dgm:cxn modelId="{189A8DB3-F73C-4B08-B6EA-8D80175BA078}" srcId="{531A0110-172A-4808-B9A7-CF93C8799CC9}" destId="{A63AF044-F4AA-474D-92CE-11206C9C66EA}" srcOrd="1" destOrd="0" parTransId="{2D728848-7CE5-425E-9CE4-BACAA58E60CF}" sibTransId="{87F67198-62AF-408E-A737-A3A04137C3DF}"/>
    <dgm:cxn modelId="{3096C0E7-CDCB-4761-984A-0D11DFF29B71}" srcId="{D9D0EC54-E86F-4252-AC7A-244BD7723F73}" destId="{8820A54A-8916-4A8C-9E4B-1F2211F076F4}" srcOrd="1" destOrd="0" parTransId="{0F9491D8-6653-4151-94ED-DB1C3AF35172}" sibTransId="{06EC5D3B-CB43-40BF-A474-9313B6B2BFB6}"/>
    <dgm:cxn modelId="{6D64A9F4-A914-4B2E-8553-79509829F75A}" srcId="{531A0110-172A-4808-B9A7-CF93C8799CC9}" destId="{3100DB4A-5EFE-410C-9664-FE78E19A576D}" srcOrd="0" destOrd="0" parTransId="{AED8A51D-1559-49AA-BAFC-5D2574CB8A69}" sibTransId="{C3C26CE3-9418-4D53-B318-87BBEB5FB5F0}"/>
    <dgm:cxn modelId="{FD6FCA45-48B9-49F5-9534-49BB7B5AF908}" type="presParOf" srcId="{2EE2AF87-1A73-42AE-A76D-CC6FE44B02C7}" destId="{96490FB3-C281-418E-996A-6DD92E0C2A7C}" srcOrd="0" destOrd="0" presId="urn:microsoft.com/office/officeart/2005/8/layout/hierarchy4"/>
    <dgm:cxn modelId="{C4D15CD5-57C3-440C-B990-3BA7035B0A58}" type="presParOf" srcId="{96490FB3-C281-418E-996A-6DD92E0C2A7C}" destId="{AC5597F0-E4D3-4B3D-A7D0-D46C81D360ED}" srcOrd="0" destOrd="0" presId="urn:microsoft.com/office/officeart/2005/8/layout/hierarchy4"/>
    <dgm:cxn modelId="{28A3FBBF-A5B4-444C-B35D-1961838D8603}" type="presParOf" srcId="{96490FB3-C281-418E-996A-6DD92E0C2A7C}" destId="{AEAA138E-CF7A-48CE-9547-4AACAB092F0C}" srcOrd="1" destOrd="0" presId="urn:microsoft.com/office/officeart/2005/8/layout/hierarchy4"/>
    <dgm:cxn modelId="{EAAFD31E-9399-4D35-A659-EF21C692AB8D}" type="presParOf" srcId="{96490FB3-C281-418E-996A-6DD92E0C2A7C}" destId="{51BD0AA6-2937-4389-B0E3-2962FAD35E04}" srcOrd="2" destOrd="0" presId="urn:microsoft.com/office/officeart/2005/8/layout/hierarchy4"/>
    <dgm:cxn modelId="{6736B39D-6DA2-44F4-9D5D-FAAF4A5929BE}" type="presParOf" srcId="{51BD0AA6-2937-4389-B0E3-2962FAD35E04}" destId="{B4E49429-5BBE-4BAB-A48C-3952FA657459}" srcOrd="0" destOrd="0" presId="urn:microsoft.com/office/officeart/2005/8/layout/hierarchy4"/>
    <dgm:cxn modelId="{DA1F245B-A2DB-4BFA-9B43-83499F3EC8F7}" type="presParOf" srcId="{B4E49429-5BBE-4BAB-A48C-3952FA657459}" destId="{0F3F3E8B-159B-46BB-9292-696D22BA23DC}" srcOrd="0" destOrd="0" presId="urn:microsoft.com/office/officeart/2005/8/layout/hierarchy4"/>
    <dgm:cxn modelId="{991EB6AA-ED6D-4ACD-BCBD-7358EB304372}" type="presParOf" srcId="{B4E49429-5BBE-4BAB-A48C-3952FA657459}" destId="{DB13F1F9-F312-4896-83D8-BE6E96ADD1A0}" srcOrd="1" destOrd="0" presId="urn:microsoft.com/office/officeart/2005/8/layout/hierarchy4"/>
    <dgm:cxn modelId="{0CF9BC9A-CC08-424E-AFE9-05C82100ACBE}" type="presParOf" srcId="{B4E49429-5BBE-4BAB-A48C-3952FA657459}" destId="{AC2189C4-3031-4EFE-B4AE-B465E3A224AD}" srcOrd="2" destOrd="0" presId="urn:microsoft.com/office/officeart/2005/8/layout/hierarchy4"/>
    <dgm:cxn modelId="{59AA61AD-C61D-4078-BBC4-F76B904E3533}" type="presParOf" srcId="{AC2189C4-3031-4EFE-B4AE-B465E3A224AD}" destId="{2DB131DD-82FD-4E75-8202-ECA8A401BF42}" srcOrd="0" destOrd="0" presId="urn:microsoft.com/office/officeart/2005/8/layout/hierarchy4"/>
    <dgm:cxn modelId="{C8F2FED4-15F8-4D42-9236-F2F4B4FD2A04}" type="presParOf" srcId="{2DB131DD-82FD-4E75-8202-ECA8A401BF42}" destId="{225E64E6-0A5D-4BFD-8AFE-31A099A1F52E}" srcOrd="0" destOrd="0" presId="urn:microsoft.com/office/officeart/2005/8/layout/hierarchy4"/>
    <dgm:cxn modelId="{AF24ED16-40E2-4514-B21A-7F0DC692E10F}" type="presParOf" srcId="{2DB131DD-82FD-4E75-8202-ECA8A401BF42}" destId="{0263944D-A311-441F-AEEC-73F02AD6BC71}" srcOrd="1" destOrd="0" presId="urn:microsoft.com/office/officeart/2005/8/layout/hierarchy4"/>
    <dgm:cxn modelId="{107D600D-855F-402F-A787-32F6D2B45AB7}" type="presParOf" srcId="{AC2189C4-3031-4EFE-B4AE-B465E3A224AD}" destId="{9DE98726-1AF7-45FA-86C3-934F3A814F8F}" srcOrd="1" destOrd="0" presId="urn:microsoft.com/office/officeart/2005/8/layout/hierarchy4"/>
    <dgm:cxn modelId="{7344EEE9-F09F-4087-9E34-209E883F928C}" type="presParOf" srcId="{AC2189C4-3031-4EFE-B4AE-B465E3A224AD}" destId="{BF866E8C-C007-4AC7-B44B-8D484F3AE24A}" srcOrd="2" destOrd="0" presId="urn:microsoft.com/office/officeart/2005/8/layout/hierarchy4"/>
    <dgm:cxn modelId="{D4A62369-B839-417B-8D3C-5F285E83C207}" type="presParOf" srcId="{BF866E8C-C007-4AC7-B44B-8D484F3AE24A}" destId="{3E197164-CFAF-42D2-8C3D-0322C1E76696}" srcOrd="0" destOrd="0" presId="urn:microsoft.com/office/officeart/2005/8/layout/hierarchy4"/>
    <dgm:cxn modelId="{CB04E1EF-D34B-44E4-A0A8-76477EFD2EC2}" type="presParOf" srcId="{BF866E8C-C007-4AC7-B44B-8D484F3AE24A}" destId="{2A49D0F7-956F-4AE4-9499-03ECE5CC4734}" srcOrd="1" destOrd="0" presId="urn:microsoft.com/office/officeart/2005/8/layout/hierarchy4"/>
    <dgm:cxn modelId="{2140BE16-C587-4738-AEEC-79DEADC29900}" type="presParOf" srcId="{51BD0AA6-2937-4389-B0E3-2962FAD35E04}" destId="{EA61BBED-11AD-4FED-9352-A65352C5AE77}" srcOrd="1" destOrd="0" presId="urn:microsoft.com/office/officeart/2005/8/layout/hierarchy4"/>
    <dgm:cxn modelId="{94910F21-88D6-46DC-9178-FD2EC6D96C5E}" type="presParOf" srcId="{51BD0AA6-2937-4389-B0E3-2962FAD35E04}" destId="{1B7F2FFF-A830-46A6-890F-F5BE17D5DB52}" srcOrd="2" destOrd="0" presId="urn:microsoft.com/office/officeart/2005/8/layout/hierarchy4"/>
    <dgm:cxn modelId="{5D4DDA1D-B811-4888-A4C2-9B7554A33E1F}" type="presParOf" srcId="{1B7F2FFF-A830-46A6-890F-F5BE17D5DB52}" destId="{67994B60-C392-44CD-84A1-443F2C85C07F}" srcOrd="0" destOrd="0" presId="urn:microsoft.com/office/officeart/2005/8/layout/hierarchy4"/>
    <dgm:cxn modelId="{D35B94DB-60E4-43E0-8937-7B63A09F5F34}" type="presParOf" srcId="{1B7F2FFF-A830-46A6-890F-F5BE17D5DB52}" destId="{6FE5F06E-6EFF-4C4B-B04A-FF384A70018A}"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3E37F84-6909-4083-9C47-A7A24752E3E4}" type="doc">
      <dgm:prSet loTypeId="urn:microsoft.com/office/officeart/2005/8/layout/vProcess5" loCatId="process" qsTypeId="urn:microsoft.com/office/officeart/2005/8/quickstyle/3d2" qsCatId="3D" csTypeId="urn:microsoft.com/office/officeart/2005/8/colors/accent5_2" csCatId="accent5" phldr="1"/>
      <dgm:spPr/>
      <dgm:t>
        <a:bodyPr/>
        <a:lstStyle/>
        <a:p>
          <a:endParaRPr lang="en-US"/>
        </a:p>
      </dgm:t>
    </dgm:pt>
    <dgm:pt modelId="{A790BCEA-2E1A-4EA4-9F96-01877805DB91}">
      <dgm:prSet phldrT="[Text]"/>
      <dgm:spPr/>
      <dgm:t>
        <a:bodyPr/>
        <a:lstStyle/>
        <a:p>
          <a:r>
            <a:rPr lang="en-US" dirty="0"/>
            <a:t>Initial:</a:t>
          </a:r>
          <a:r>
            <a:rPr lang="en-US" baseline="0" dirty="0"/>
            <a:t>  Within 30 days of custody</a:t>
          </a:r>
          <a:endParaRPr lang="en-US" dirty="0"/>
        </a:p>
      </dgm:t>
    </dgm:pt>
    <dgm:pt modelId="{400BCA26-5A78-4F6E-8F51-6A35AA24D09B}" type="parTrans" cxnId="{21C5DE89-5913-4397-B0F3-3CA2690776E7}">
      <dgm:prSet/>
      <dgm:spPr/>
      <dgm:t>
        <a:bodyPr/>
        <a:lstStyle/>
        <a:p>
          <a:endParaRPr lang="en-US"/>
        </a:p>
      </dgm:t>
    </dgm:pt>
    <dgm:pt modelId="{563DD58E-741E-4094-81BD-9B2521174BBE}" type="sibTrans" cxnId="{21C5DE89-5913-4397-B0F3-3CA2690776E7}">
      <dgm:prSet/>
      <dgm:spPr/>
      <dgm:t>
        <a:bodyPr/>
        <a:lstStyle/>
        <a:p>
          <a:endParaRPr lang="en-US"/>
        </a:p>
      </dgm:t>
    </dgm:pt>
    <dgm:pt modelId="{A1696079-36E2-4564-867E-29123AE5AF59}">
      <dgm:prSet phldrT="[Text]"/>
      <dgm:spPr/>
      <dgm:t>
        <a:bodyPr/>
        <a:lstStyle/>
        <a:p>
          <a:r>
            <a:rPr lang="en-US" dirty="0"/>
            <a:t>Diligent Search Letter</a:t>
          </a:r>
        </a:p>
      </dgm:t>
    </dgm:pt>
    <dgm:pt modelId="{754147C3-FA64-469C-9126-CC6A1794A1EC}" type="parTrans" cxnId="{21879240-25A0-463D-822B-C385967A3D2C}">
      <dgm:prSet/>
      <dgm:spPr/>
      <dgm:t>
        <a:bodyPr/>
        <a:lstStyle/>
        <a:p>
          <a:endParaRPr lang="en-US"/>
        </a:p>
      </dgm:t>
    </dgm:pt>
    <dgm:pt modelId="{249650D6-7204-4594-BDF5-06708A3B6848}" type="sibTrans" cxnId="{21879240-25A0-463D-822B-C385967A3D2C}">
      <dgm:prSet/>
      <dgm:spPr/>
      <dgm:t>
        <a:bodyPr/>
        <a:lstStyle/>
        <a:p>
          <a:endParaRPr lang="en-US"/>
        </a:p>
      </dgm:t>
    </dgm:pt>
    <dgm:pt modelId="{7BB7E534-9495-43A7-9D43-7F8C3D58A47C}">
      <dgm:prSet phldrT="[Text]"/>
      <dgm:spPr/>
      <dgm:t>
        <a:bodyPr/>
        <a:lstStyle/>
        <a:p>
          <a:r>
            <a:rPr lang="en-US" dirty="0"/>
            <a:t>Every 90 Days</a:t>
          </a:r>
        </a:p>
      </dgm:t>
    </dgm:pt>
    <dgm:pt modelId="{12DBE192-1D8A-4E72-B050-A75DBD81EB99}" type="parTrans" cxnId="{7A881C77-25C5-4BA5-BB45-A60E43928D70}">
      <dgm:prSet/>
      <dgm:spPr/>
      <dgm:t>
        <a:bodyPr/>
        <a:lstStyle/>
        <a:p>
          <a:endParaRPr lang="en-US"/>
        </a:p>
      </dgm:t>
    </dgm:pt>
    <dgm:pt modelId="{81CEDF36-A516-42C5-95EB-ECCA69779EF8}" type="sibTrans" cxnId="{7A881C77-25C5-4BA5-BB45-A60E43928D70}">
      <dgm:prSet/>
      <dgm:spPr/>
      <dgm:t>
        <a:bodyPr/>
        <a:lstStyle/>
        <a:p>
          <a:endParaRPr lang="en-US"/>
        </a:p>
      </dgm:t>
    </dgm:pt>
    <dgm:pt modelId="{5E0E40B1-9D14-49AF-88AB-5F85273FCA90}" type="pres">
      <dgm:prSet presAssocID="{13E37F84-6909-4083-9C47-A7A24752E3E4}" presName="outerComposite" presStyleCnt="0">
        <dgm:presLayoutVars>
          <dgm:chMax val="5"/>
          <dgm:dir/>
          <dgm:resizeHandles val="exact"/>
        </dgm:presLayoutVars>
      </dgm:prSet>
      <dgm:spPr/>
    </dgm:pt>
    <dgm:pt modelId="{73CBD84E-1105-42F6-A7B0-13EF0B1FF0A1}" type="pres">
      <dgm:prSet presAssocID="{13E37F84-6909-4083-9C47-A7A24752E3E4}" presName="dummyMaxCanvas" presStyleCnt="0">
        <dgm:presLayoutVars/>
      </dgm:prSet>
      <dgm:spPr/>
    </dgm:pt>
    <dgm:pt modelId="{C05DF6C4-7EEA-4074-A6BE-F611BC237412}" type="pres">
      <dgm:prSet presAssocID="{13E37F84-6909-4083-9C47-A7A24752E3E4}" presName="ThreeNodes_1" presStyleLbl="node1" presStyleIdx="0" presStyleCnt="3" custLinFactNeighborX="-1100" custLinFactNeighborY="-2803">
        <dgm:presLayoutVars>
          <dgm:bulletEnabled val="1"/>
        </dgm:presLayoutVars>
      </dgm:prSet>
      <dgm:spPr/>
    </dgm:pt>
    <dgm:pt modelId="{0B8A5A17-CB53-40CD-A752-F551F58EEC4A}" type="pres">
      <dgm:prSet presAssocID="{13E37F84-6909-4083-9C47-A7A24752E3E4}" presName="ThreeNodes_2" presStyleLbl="node1" presStyleIdx="1" presStyleCnt="3">
        <dgm:presLayoutVars>
          <dgm:bulletEnabled val="1"/>
        </dgm:presLayoutVars>
      </dgm:prSet>
      <dgm:spPr/>
    </dgm:pt>
    <dgm:pt modelId="{D0CF2F3F-1040-4E6C-8055-48BF133185F3}" type="pres">
      <dgm:prSet presAssocID="{13E37F84-6909-4083-9C47-A7A24752E3E4}" presName="ThreeNodes_3" presStyleLbl="node1" presStyleIdx="2" presStyleCnt="3">
        <dgm:presLayoutVars>
          <dgm:bulletEnabled val="1"/>
        </dgm:presLayoutVars>
      </dgm:prSet>
      <dgm:spPr/>
    </dgm:pt>
    <dgm:pt modelId="{DA327AAC-35A2-43BA-BB77-0536F073BA5A}" type="pres">
      <dgm:prSet presAssocID="{13E37F84-6909-4083-9C47-A7A24752E3E4}" presName="ThreeConn_1-2" presStyleLbl="fgAccFollowNode1" presStyleIdx="0" presStyleCnt="2">
        <dgm:presLayoutVars>
          <dgm:bulletEnabled val="1"/>
        </dgm:presLayoutVars>
      </dgm:prSet>
      <dgm:spPr/>
    </dgm:pt>
    <dgm:pt modelId="{EFDA7F0D-2CB7-4621-A7F3-B75EA846670B}" type="pres">
      <dgm:prSet presAssocID="{13E37F84-6909-4083-9C47-A7A24752E3E4}" presName="ThreeConn_2-3" presStyleLbl="fgAccFollowNode1" presStyleIdx="1" presStyleCnt="2">
        <dgm:presLayoutVars>
          <dgm:bulletEnabled val="1"/>
        </dgm:presLayoutVars>
      </dgm:prSet>
      <dgm:spPr/>
    </dgm:pt>
    <dgm:pt modelId="{C1FCCCBC-DE43-46D2-BBBE-B030EB063768}" type="pres">
      <dgm:prSet presAssocID="{13E37F84-6909-4083-9C47-A7A24752E3E4}" presName="ThreeNodes_1_text" presStyleLbl="node1" presStyleIdx="2" presStyleCnt="3">
        <dgm:presLayoutVars>
          <dgm:bulletEnabled val="1"/>
        </dgm:presLayoutVars>
      </dgm:prSet>
      <dgm:spPr/>
    </dgm:pt>
    <dgm:pt modelId="{5D4AFB59-07C2-40B0-8D9B-E5CEE92B0BEF}" type="pres">
      <dgm:prSet presAssocID="{13E37F84-6909-4083-9C47-A7A24752E3E4}" presName="ThreeNodes_2_text" presStyleLbl="node1" presStyleIdx="2" presStyleCnt="3">
        <dgm:presLayoutVars>
          <dgm:bulletEnabled val="1"/>
        </dgm:presLayoutVars>
      </dgm:prSet>
      <dgm:spPr/>
    </dgm:pt>
    <dgm:pt modelId="{4D72E7EA-C0AA-4CAE-82FC-F13989BBFED7}" type="pres">
      <dgm:prSet presAssocID="{13E37F84-6909-4083-9C47-A7A24752E3E4}" presName="ThreeNodes_3_text" presStyleLbl="node1" presStyleIdx="2" presStyleCnt="3">
        <dgm:presLayoutVars>
          <dgm:bulletEnabled val="1"/>
        </dgm:presLayoutVars>
      </dgm:prSet>
      <dgm:spPr/>
    </dgm:pt>
  </dgm:ptLst>
  <dgm:cxnLst>
    <dgm:cxn modelId="{4B188F02-E211-435F-9CA8-E8718FA89806}" type="presOf" srcId="{13E37F84-6909-4083-9C47-A7A24752E3E4}" destId="{5E0E40B1-9D14-49AF-88AB-5F85273FCA90}" srcOrd="0" destOrd="0" presId="urn:microsoft.com/office/officeart/2005/8/layout/vProcess5"/>
    <dgm:cxn modelId="{9B410003-C273-4A03-9D54-3B80319D4BEE}" type="presOf" srcId="{563DD58E-741E-4094-81BD-9B2521174BBE}" destId="{DA327AAC-35A2-43BA-BB77-0536F073BA5A}" srcOrd="0" destOrd="0" presId="urn:microsoft.com/office/officeart/2005/8/layout/vProcess5"/>
    <dgm:cxn modelId="{16BBC115-A702-4973-9D32-26C4F49CC76E}" type="presOf" srcId="{7BB7E534-9495-43A7-9D43-7F8C3D58A47C}" destId="{D0CF2F3F-1040-4E6C-8055-48BF133185F3}" srcOrd="0" destOrd="0" presId="urn:microsoft.com/office/officeart/2005/8/layout/vProcess5"/>
    <dgm:cxn modelId="{17EF8A32-1225-458F-A47F-4E29BF90F95B}" type="presOf" srcId="{7BB7E534-9495-43A7-9D43-7F8C3D58A47C}" destId="{4D72E7EA-C0AA-4CAE-82FC-F13989BBFED7}" srcOrd="1" destOrd="0" presId="urn:microsoft.com/office/officeart/2005/8/layout/vProcess5"/>
    <dgm:cxn modelId="{22BAF83E-7897-4BC5-8B40-56AE03E8673F}" type="presOf" srcId="{A1696079-36E2-4564-867E-29123AE5AF59}" destId="{5D4AFB59-07C2-40B0-8D9B-E5CEE92B0BEF}" srcOrd="1" destOrd="0" presId="urn:microsoft.com/office/officeart/2005/8/layout/vProcess5"/>
    <dgm:cxn modelId="{21879240-25A0-463D-822B-C385967A3D2C}" srcId="{13E37F84-6909-4083-9C47-A7A24752E3E4}" destId="{A1696079-36E2-4564-867E-29123AE5AF59}" srcOrd="1" destOrd="0" parTransId="{754147C3-FA64-469C-9126-CC6A1794A1EC}" sibTransId="{249650D6-7204-4594-BDF5-06708A3B6848}"/>
    <dgm:cxn modelId="{7A881C77-25C5-4BA5-BB45-A60E43928D70}" srcId="{13E37F84-6909-4083-9C47-A7A24752E3E4}" destId="{7BB7E534-9495-43A7-9D43-7F8C3D58A47C}" srcOrd="2" destOrd="0" parTransId="{12DBE192-1D8A-4E72-B050-A75DBD81EB99}" sibTransId="{81CEDF36-A516-42C5-95EB-ECCA69779EF8}"/>
    <dgm:cxn modelId="{5E886C59-F634-4E39-9FEE-85D4F9BF215C}" type="presOf" srcId="{249650D6-7204-4594-BDF5-06708A3B6848}" destId="{EFDA7F0D-2CB7-4621-A7F3-B75EA846670B}" srcOrd="0" destOrd="0" presId="urn:microsoft.com/office/officeart/2005/8/layout/vProcess5"/>
    <dgm:cxn modelId="{B7F8DF79-9E34-4369-9FA7-E5A9E89D84A7}" type="presOf" srcId="{A1696079-36E2-4564-867E-29123AE5AF59}" destId="{0B8A5A17-CB53-40CD-A752-F551F58EEC4A}" srcOrd="0" destOrd="0" presId="urn:microsoft.com/office/officeart/2005/8/layout/vProcess5"/>
    <dgm:cxn modelId="{21C5DE89-5913-4397-B0F3-3CA2690776E7}" srcId="{13E37F84-6909-4083-9C47-A7A24752E3E4}" destId="{A790BCEA-2E1A-4EA4-9F96-01877805DB91}" srcOrd="0" destOrd="0" parTransId="{400BCA26-5A78-4F6E-8F51-6A35AA24D09B}" sibTransId="{563DD58E-741E-4094-81BD-9B2521174BBE}"/>
    <dgm:cxn modelId="{147C6D97-4E9C-461A-805F-DD79AD025C90}" type="presOf" srcId="{A790BCEA-2E1A-4EA4-9F96-01877805DB91}" destId="{C05DF6C4-7EEA-4074-A6BE-F611BC237412}" srcOrd="0" destOrd="0" presId="urn:microsoft.com/office/officeart/2005/8/layout/vProcess5"/>
    <dgm:cxn modelId="{B0A939A1-CA74-4997-9459-0318D2CBDD7F}" type="presOf" srcId="{A790BCEA-2E1A-4EA4-9F96-01877805DB91}" destId="{C1FCCCBC-DE43-46D2-BBBE-B030EB063768}" srcOrd="1" destOrd="0" presId="urn:microsoft.com/office/officeart/2005/8/layout/vProcess5"/>
    <dgm:cxn modelId="{01B32236-BF31-420D-8B8D-BD2F9ED4C704}" type="presParOf" srcId="{5E0E40B1-9D14-49AF-88AB-5F85273FCA90}" destId="{73CBD84E-1105-42F6-A7B0-13EF0B1FF0A1}" srcOrd="0" destOrd="0" presId="urn:microsoft.com/office/officeart/2005/8/layout/vProcess5"/>
    <dgm:cxn modelId="{0A266348-FA94-4A8D-984F-6FB3FD3832F0}" type="presParOf" srcId="{5E0E40B1-9D14-49AF-88AB-5F85273FCA90}" destId="{C05DF6C4-7EEA-4074-A6BE-F611BC237412}" srcOrd="1" destOrd="0" presId="urn:microsoft.com/office/officeart/2005/8/layout/vProcess5"/>
    <dgm:cxn modelId="{AE279083-131F-4E29-812D-8361840A5183}" type="presParOf" srcId="{5E0E40B1-9D14-49AF-88AB-5F85273FCA90}" destId="{0B8A5A17-CB53-40CD-A752-F551F58EEC4A}" srcOrd="2" destOrd="0" presId="urn:microsoft.com/office/officeart/2005/8/layout/vProcess5"/>
    <dgm:cxn modelId="{7E73B202-8DF5-459E-A8A8-1026906916E3}" type="presParOf" srcId="{5E0E40B1-9D14-49AF-88AB-5F85273FCA90}" destId="{D0CF2F3F-1040-4E6C-8055-48BF133185F3}" srcOrd="3" destOrd="0" presId="urn:microsoft.com/office/officeart/2005/8/layout/vProcess5"/>
    <dgm:cxn modelId="{656173DD-7CAB-4833-BD84-AA4C88FA7742}" type="presParOf" srcId="{5E0E40B1-9D14-49AF-88AB-5F85273FCA90}" destId="{DA327AAC-35A2-43BA-BB77-0536F073BA5A}" srcOrd="4" destOrd="0" presId="urn:microsoft.com/office/officeart/2005/8/layout/vProcess5"/>
    <dgm:cxn modelId="{BF43C6C4-8C14-4E4A-9425-4015F3C6357B}" type="presParOf" srcId="{5E0E40B1-9D14-49AF-88AB-5F85273FCA90}" destId="{EFDA7F0D-2CB7-4621-A7F3-B75EA846670B}" srcOrd="5" destOrd="0" presId="urn:microsoft.com/office/officeart/2005/8/layout/vProcess5"/>
    <dgm:cxn modelId="{D9A76BC6-7225-4F60-BE2B-E7F781A514AB}" type="presParOf" srcId="{5E0E40B1-9D14-49AF-88AB-5F85273FCA90}" destId="{C1FCCCBC-DE43-46D2-BBBE-B030EB063768}" srcOrd="6" destOrd="0" presId="urn:microsoft.com/office/officeart/2005/8/layout/vProcess5"/>
    <dgm:cxn modelId="{926A4FC3-983B-447B-949E-2C423B4992E4}" type="presParOf" srcId="{5E0E40B1-9D14-49AF-88AB-5F85273FCA90}" destId="{5D4AFB59-07C2-40B0-8D9B-E5CEE92B0BEF}" srcOrd="7" destOrd="0" presId="urn:microsoft.com/office/officeart/2005/8/layout/vProcess5"/>
    <dgm:cxn modelId="{AA881404-334C-4464-A2BB-C36CFC86BE10}" type="presParOf" srcId="{5E0E40B1-9D14-49AF-88AB-5F85273FCA90}" destId="{4D72E7EA-C0AA-4CAE-82FC-F13989BBFED7}"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87D1519-6C09-4128-8B8E-2BEF3379A430}" type="doc">
      <dgm:prSet loTypeId="urn:microsoft.com/office/officeart/2005/8/layout/arrow5" loCatId="process" qsTypeId="urn:microsoft.com/office/officeart/2005/8/quickstyle/simple1" qsCatId="simple" csTypeId="urn:microsoft.com/office/officeart/2005/8/colors/accent3_2" csCatId="accent3" phldr="1"/>
      <dgm:spPr/>
      <dgm:t>
        <a:bodyPr/>
        <a:lstStyle/>
        <a:p>
          <a:endParaRPr lang="en-US"/>
        </a:p>
      </dgm:t>
    </dgm:pt>
    <dgm:pt modelId="{82CD93D4-11B9-4397-B7FF-C60BDD2AAD69}">
      <dgm:prSet phldrT="[Text]" custT="1"/>
      <dgm:spPr/>
      <dgm:t>
        <a:bodyPr/>
        <a:lstStyle/>
        <a:p>
          <a:pPr algn="r"/>
          <a:r>
            <a:rPr lang="en-US" sz="1800" dirty="0"/>
            <a:t>*Expert on their family’s history, strengths, needs</a:t>
          </a:r>
        </a:p>
        <a:p>
          <a:pPr algn="r"/>
          <a:r>
            <a:rPr lang="en-US" sz="1800" dirty="0"/>
            <a:t>*Decreases family conflicts</a:t>
          </a:r>
        </a:p>
        <a:p>
          <a:pPr algn="r"/>
          <a:r>
            <a:rPr lang="en-US" sz="1800" dirty="0"/>
            <a:t>*Improves outcomes of Safety, Permanency, and Well-Being</a:t>
          </a:r>
        </a:p>
      </dgm:t>
    </dgm:pt>
    <dgm:pt modelId="{13B2F100-3671-49DD-8D45-A5E589F87370}" type="parTrans" cxnId="{44DF46B1-73EC-4B39-9352-F8A074939970}">
      <dgm:prSet/>
      <dgm:spPr/>
      <dgm:t>
        <a:bodyPr/>
        <a:lstStyle/>
        <a:p>
          <a:endParaRPr lang="en-US"/>
        </a:p>
      </dgm:t>
    </dgm:pt>
    <dgm:pt modelId="{5DBA1900-3DC6-4D44-A59D-774F8F90CE9F}" type="sibTrans" cxnId="{44DF46B1-73EC-4B39-9352-F8A074939970}">
      <dgm:prSet/>
      <dgm:spPr/>
      <dgm:t>
        <a:bodyPr/>
        <a:lstStyle/>
        <a:p>
          <a:endParaRPr lang="en-US"/>
        </a:p>
      </dgm:t>
    </dgm:pt>
    <dgm:pt modelId="{195D343E-EC23-4287-BF7A-8BC34024AE55}">
      <dgm:prSet phldrT="[Text]" custT="1"/>
      <dgm:spPr/>
      <dgm:t>
        <a:bodyPr/>
        <a:lstStyle/>
        <a:p>
          <a:pPr algn="l"/>
          <a:r>
            <a:rPr lang="en-US" sz="1800" dirty="0"/>
            <a:t>*Expert on services and process</a:t>
          </a:r>
        </a:p>
        <a:p>
          <a:pPr algn="l"/>
          <a:r>
            <a:rPr lang="en-US" sz="1800" dirty="0"/>
            <a:t>*Increases worker safety</a:t>
          </a:r>
        </a:p>
        <a:p>
          <a:pPr algn="l"/>
          <a:r>
            <a:rPr lang="en-US" sz="1800" dirty="0"/>
            <a:t>*Improves outcomes of Safety, Permanency and Well-Being</a:t>
          </a:r>
        </a:p>
        <a:p>
          <a:pPr algn="l"/>
          <a:endParaRPr lang="en-US" sz="2000" dirty="0"/>
        </a:p>
      </dgm:t>
    </dgm:pt>
    <dgm:pt modelId="{34ECD50E-2C46-4141-8FFB-BFC3AB164BAC}" type="sibTrans" cxnId="{4333FC2F-CD7D-4AAA-A3C4-18F663D3BB1C}">
      <dgm:prSet/>
      <dgm:spPr/>
      <dgm:t>
        <a:bodyPr/>
        <a:lstStyle/>
        <a:p>
          <a:endParaRPr lang="en-US"/>
        </a:p>
      </dgm:t>
    </dgm:pt>
    <dgm:pt modelId="{85646884-7CD5-4310-8302-89BEF456359E}" type="parTrans" cxnId="{4333FC2F-CD7D-4AAA-A3C4-18F663D3BB1C}">
      <dgm:prSet/>
      <dgm:spPr/>
      <dgm:t>
        <a:bodyPr/>
        <a:lstStyle/>
        <a:p>
          <a:endParaRPr lang="en-US"/>
        </a:p>
      </dgm:t>
    </dgm:pt>
    <dgm:pt modelId="{D872796E-F6F8-48A4-BDDC-8238B90E92DB}" type="pres">
      <dgm:prSet presAssocID="{787D1519-6C09-4128-8B8E-2BEF3379A430}" presName="diagram" presStyleCnt="0">
        <dgm:presLayoutVars>
          <dgm:dir/>
          <dgm:resizeHandles val="exact"/>
        </dgm:presLayoutVars>
      </dgm:prSet>
      <dgm:spPr/>
    </dgm:pt>
    <dgm:pt modelId="{CA1E9C32-4846-484E-9A20-55B82DEF8D7B}" type="pres">
      <dgm:prSet presAssocID="{195D343E-EC23-4287-BF7A-8BC34024AE55}" presName="arrow" presStyleLbl="node1" presStyleIdx="0" presStyleCnt="2">
        <dgm:presLayoutVars>
          <dgm:bulletEnabled val="1"/>
        </dgm:presLayoutVars>
      </dgm:prSet>
      <dgm:spPr/>
    </dgm:pt>
    <dgm:pt modelId="{025BF501-B08B-4F13-BE2A-57667CA2D8C8}" type="pres">
      <dgm:prSet presAssocID="{82CD93D4-11B9-4397-B7FF-C60BDD2AAD69}" presName="arrow" presStyleLbl="node1" presStyleIdx="1" presStyleCnt="2">
        <dgm:presLayoutVars>
          <dgm:bulletEnabled val="1"/>
        </dgm:presLayoutVars>
      </dgm:prSet>
      <dgm:spPr/>
    </dgm:pt>
  </dgm:ptLst>
  <dgm:cxnLst>
    <dgm:cxn modelId="{B461C804-0DDE-4267-8E6E-95328E91FE90}" type="presOf" srcId="{787D1519-6C09-4128-8B8E-2BEF3379A430}" destId="{D872796E-F6F8-48A4-BDDC-8238B90E92DB}" srcOrd="0" destOrd="0" presId="urn:microsoft.com/office/officeart/2005/8/layout/arrow5"/>
    <dgm:cxn modelId="{708B7A0B-52D8-4816-A288-379C94E8A9BF}" type="presOf" srcId="{82CD93D4-11B9-4397-B7FF-C60BDD2AAD69}" destId="{025BF501-B08B-4F13-BE2A-57667CA2D8C8}" srcOrd="0" destOrd="0" presId="urn:microsoft.com/office/officeart/2005/8/layout/arrow5"/>
    <dgm:cxn modelId="{4333FC2F-CD7D-4AAA-A3C4-18F663D3BB1C}" srcId="{787D1519-6C09-4128-8B8E-2BEF3379A430}" destId="{195D343E-EC23-4287-BF7A-8BC34024AE55}" srcOrd="0" destOrd="0" parTransId="{85646884-7CD5-4310-8302-89BEF456359E}" sibTransId="{34ECD50E-2C46-4141-8FFB-BFC3AB164BAC}"/>
    <dgm:cxn modelId="{44DF46B1-73EC-4B39-9352-F8A074939970}" srcId="{787D1519-6C09-4128-8B8E-2BEF3379A430}" destId="{82CD93D4-11B9-4397-B7FF-C60BDD2AAD69}" srcOrd="1" destOrd="0" parTransId="{13B2F100-3671-49DD-8D45-A5E589F87370}" sibTransId="{5DBA1900-3DC6-4D44-A59D-774F8F90CE9F}"/>
    <dgm:cxn modelId="{9C2926D2-27AE-413F-BACF-8F72DE742F99}" type="presOf" srcId="{195D343E-EC23-4287-BF7A-8BC34024AE55}" destId="{CA1E9C32-4846-484E-9A20-55B82DEF8D7B}" srcOrd="0" destOrd="0" presId="urn:microsoft.com/office/officeart/2005/8/layout/arrow5"/>
    <dgm:cxn modelId="{6256FF1F-D7C7-4D2B-A875-43B0D7025260}" type="presParOf" srcId="{D872796E-F6F8-48A4-BDDC-8238B90E92DB}" destId="{CA1E9C32-4846-484E-9A20-55B82DEF8D7B}" srcOrd="0" destOrd="0" presId="urn:microsoft.com/office/officeart/2005/8/layout/arrow5"/>
    <dgm:cxn modelId="{85D96746-6C21-41CB-AA74-604A9685C567}" type="presParOf" srcId="{D872796E-F6F8-48A4-BDDC-8238B90E92DB}" destId="{025BF501-B08B-4F13-BE2A-57667CA2D8C8}"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4421CC4-2FA2-48E1-98CA-44C7B9129CF0}" type="doc">
      <dgm:prSet loTypeId="urn:microsoft.com/office/officeart/2005/8/layout/chevron2" loCatId="list" qsTypeId="urn:microsoft.com/office/officeart/2005/8/quickstyle/simple3" qsCatId="simple" csTypeId="urn:microsoft.com/office/officeart/2005/8/colors/accent1_2" csCatId="accent1" phldr="1"/>
      <dgm:spPr/>
      <dgm:t>
        <a:bodyPr/>
        <a:lstStyle/>
        <a:p>
          <a:endParaRPr lang="en-US"/>
        </a:p>
      </dgm:t>
    </dgm:pt>
    <dgm:pt modelId="{7CB49723-F96D-4C0E-A515-55D6A7425381}">
      <dgm:prSet phldrT="[Text]" phldr="1"/>
      <dgm:spPr/>
      <dgm:t>
        <a:bodyPr/>
        <a:lstStyle/>
        <a:p>
          <a:endParaRPr lang="en-US" dirty="0"/>
        </a:p>
      </dgm:t>
    </dgm:pt>
    <dgm:pt modelId="{8C9BECA6-1F47-4D0D-9D5F-17CFB6185B04}" type="parTrans" cxnId="{6A7824EC-D2C5-49AA-938E-E172B3BB2135}">
      <dgm:prSet/>
      <dgm:spPr/>
      <dgm:t>
        <a:bodyPr/>
        <a:lstStyle/>
        <a:p>
          <a:endParaRPr lang="en-US"/>
        </a:p>
      </dgm:t>
    </dgm:pt>
    <dgm:pt modelId="{89359961-72EC-4D63-9452-999299ADBA90}" type="sibTrans" cxnId="{6A7824EC-D2C5-49AA-938E-E172B3BB2135}">
      <dgm:prSet/>
      <dgm:spPr/>
      <dgm:t>
        <a:bodyPr/>
        <a:lstStyle/>
        <a:p>
          <a:endParaRPr lang="en-US"/>
        </a:p>
      </dgm:t>
    </dgm:pt>
    <dgm:pt modelId="{DBE30F4C-73DF-49F2-AF7C-8D05D0AF1A4C}">
      <dgm:prSet phldrT="[Text]"/>
      <dgm:spPr/>
      <dgm:t>
        <a:bodyPr/>
        <a:lstStyle/>
        <a:p>
          <a:r>
            <a:rPr lang="en-US" dirty="0"/>
            <a:t>Decisions are made in a CFTM</a:t>
          </a:r>
        </a:p>
      </dgm:t>
    </dgm:pt>
    <dgm:pt modelId="{3F9121D2-7F1C-4170-9AE6-C63B2F1CE7B0}" type="parTrans" cxnId="{CB5A4525-D052-44E4-B63F-0731F1DE78AE}">
      <dgm:prSet/>
      <dgm:spPr/>
      <dgm:t>
        <a:bodyPr/>
        <a:lstStyle/>
        <a:p>
          <a:endParaRPr lang="en-US"/>
        </a:p>
      </dgm:t>
    </dgm:pt>
    <dgm:pt modelId="{DC04D003-211E-4AEB-AAC8-1EEDD8FFBCDA}" type="sibTrans" cxnId="{CB5A4525-D052-44E4-B63F-0731F1DE78AE}">
      <dgm:prSet/>
      <dgm:spPr/>
      <dgm:t>
        <a:bodyPr/>
        <a:lstStyle/>
        <a:p>
          <a:endParaRPr lang="en-US"/>
        </a:p>
      </dgm:t>
    </dgm:pt>
    <dgm:pt modelId="{243D4891-F123-42F3-9F32-47A61091D99E}">
      <dgm:prSet phldrT="[Text]"/>
      <dgm:spPr/>
      <dgm:t>
        <a:bodyPr/>
        <a:lstStyle/>
        <a:p>
          <a:r>
            <a:rPr lang="en-US" dirty="0"/>
            <a:t>Relative Placement is preferred</a:t>
          </a:r>
        </a:p>
      </dgm:t>
    </dgm:pt>
    <dgm:pt modelId="{61C1F75E-5F40-4241-8DF5-F532F7476D8C}" type="parTrans" cxnId="{8BEFAFFA-EFFB-4DC7-ABC3-F541EEB125A2}">
      <dgm:prSet/>
      <dgm:spPr/>
      <dgm:t>
        <a:bodyPr/>
        <a:lstStyle/>
        <a:p>
          <a:endParaRPr lang="en-US"/>
        </a:p>
      </dgm:t>
    </dgm:pt>
    <dgm:pt modelId="{87EEDF52-9EDC-40F2-9706-16392A1B09D3}" type="sibTrans" cxnId="{8BEFAFFA-EFFB-4DC7-ABC3-F541EEB125A2}">
      <dgm:prSet/>
      <dgm:spPr/>
      <dgm:t>
        <a:bodyPr/>
        <a:lstStyle/>
        <a:p>
          <a:endParaRPr lang="en-US"/>
        </a:p>
      </dgm:t>
    </dgm:pt>
    <dgm:pt modelId="{B6854009-501D-46C8-B396-49E48EB3CFE5}">
      <dgm:prSet phldrT="[Text]" phldr="1"/>
      <dgm:spPr/>
      <dgm:t>
        <a:bodyPr/>
        <a:lstStyle/>
        <a:p>
          <a:endParaRPr lang="en-US" dirty="0"/>
        </a:p>
      </dgm:t>
    </dgm:pt>
    <dgm:pt modelId="{776B2729-BD5B-495B-B356-2E993F395C11}" type="parTrans" cxnId="{7AFF60DB-0994-41AB-BA2A-AADD997B967E}">
      <dgm:prSet/>
      <dgm:spPr/>
      <dgm:t>
        <a:bodyPr/>
        <a:lstStyle/>
        <a:p>
          <a:endParaRPr lang="en-US"/>
        </a:p>
      </dgm:t>
    </dgm:pt>
    <dgm:pt modelId="{4DC73AC7-3495-416F-A04C-3E290F1525B7}" type="sibTrans" cxnId="{7AFF60DB-0994-41AB-BA2A-AADD997B967E}">
      <dgm:prSet/>
      <dgm:spPr/>
      <dgm:t>
        <a:bodyPr/>
        <a:lstStyle/>
        <a:p>
          <a:endParaRPr lang="en-US"/>
        </a:p>
      </dgm:t>
    </dgm:pt>
    <dgm:pt modelId="{84358FD5-1711-4D78-B700-037C3CBC0E83}">
      <dgm:prSet phldrT="[Text]"/>
      <dgm:spPr/>
      <dgm:t>
        <a:bodyPr/>
        <a:lstStyle/>
        <a:p>
          <a:r>
            <a:rPr lang="en-US" dirty="0"/>
            <a:t>Siblings are placed together</a:t>
          </a:r>
        </a:p>
      </dgm:t>
    </dgm:pt>
    <dgm:pt modelId="{382FE854-3C6C-42BD-8F4D-EA5905D8BB5E}" type="parTrans" cxnId="{63690E95-A5C6-412D-874A-1288730C5B9F}">
      <dgm:prSet/>
      <dgm:spPr/>
      <dgm:t>
        <a:bodyPr/>
        <a:lstStyle/>
        <a:p>
          <a:endParaRPr lang="en-US"/>
        </a:p>
      </dgm:t>
    </dgm:pt>
    <dgm:pt modelId="{3C6F1D46-A06C-4341-B476-5E31EC39D97A}" type="sibTrans" cxnId="{63690E95-A5C6-412D-874A-1288730C5B9F}">
      <dgm:prSet/>
      <dgm:spPr/>
      <dgm:t>
        <a:bodyPr/>
        <a:lstStyle/>
        <a:p>
          <a:endParaRPr lang="en-US"/>
        </a:p>
      </dgm:t>
    </dgm:pt>
    <dgm:pt modelId="{C64602E7-A369-4143-9C9D-8DF9F195D4DF}">
      <dgm:prSet phldrT="[Text]"/>
      <dgm:spPr/>
      <dgm:t>
        <a:bodyPr/>
        <a:lstStyle/>
        <a:p>
          <a:r>
            <a:rPr lang="en-US" dirty="0"/>
            <a:t>Least restrictive, most family like setting</a:t>
          </a:r>
        </a:p>
      </dgm:t>
    </dgm:pt>
    <dgm:pt modelId="{9EA9277D-DD91-46D9-B5FD-1DF0030EEA57}" type="parTrans" cxnId="{84A1CE26-2523-422A-B410-27D527E83B82}">
      <dgm:prSet/>
      <dgm:spPr/>
      <dgm:t>
        <a:bodyPr/>
        <a:lstStyle/>
        <a:p>
          <a:endParaRPr lang="en-US"/>
        </a:p>
      </dgm:t>
    </dgm:pt>
    <dgm:pt modelId="{06B3D2F2-632D-4636-893C-10FC43DF5B6A}" type="sibTrans" cxnId="{84A1CE26-2523-422A-B410-27D527E83B82}">
      <dgm:prSet/>
      <dgm:spPr/>
      <dgm:t>
        <a:bodyPr/>
        <a:lstStyle/>
        <a:p>
          <a:endParaRPr lang="en-US"/>
        </a:p>
      </dgm:t>
    </dgm:pt>
    <dgm:pt modelId="{8B2BBF9E-65EE-454E-AF4B-578DB4315FF6}">
      <dgm:prSet phldrT="[Text]"/>
      <dgm:spPr/>
      <dgm:t>
        <a:bodyPr/>
        <a:lstStyle/>
        <a:p>
          <a:r>
            <a:rPr lang="en-US" dirty="0"/>
            <a:t>Placement in or near a child’s community</a:t>
          </a:r>
        </a:p>
      </dgm:t>
    </dgm:pt>
    <dgm:pt modelId="{6DC5A322-8347-449A-854F-21B8B228D051}" type="parTrans" cxnId="{9893A4F7-2FD2-4064-A38B-AEC70805073D}">
      <dgm:prSet/>
      <dgm:spPr/>
      <dgm:t>
        <a:bodyPr/>
        <a:lstStyle/>
        <a:p>
          <a:endParaRPr lang="en-US"/>
        </a:p>
      </dgm:t>
    </dgm:pt>
    <dgm:pt modelId="{9B196862-47CF-4956-868F-14474257D7F0}" type="sibTrans" cxnId="{9893A4F7-2FD2-4064-A38B-AEC70805073D}">
      <dgm:prSet/>
      <dgm:spPr/>
      <dgm:t>
        <a:bodyPr/>
        <a:lstStyle/>
        <a:p>
          <a:endParaRPr lang="en-US"/>
        </a:p>
      </dgm:t>
    </dgm:pt>
    <dgm:pt modelId="{062F55BB-4056-400E-B696-3AF735DA1A65}">
      <dgm:prSet phldrT="[Text]" phldr="1"/>
      <dgm:spPr/>
      <dgm:t>
        <a:bodyPr/>
        <a:lstStyle/>
        <a:p>
          <a:endParaRPr lang="en-US" dirty="0"/>
        </a:p>
      </dgm:t>
    </dgm:pt>
    <dgm:pt modelId="{7C4D6060-68D4-4C8B-9333-AF1D5EC4BF3C}" type="sibTrans" cxnId="{A49A5E98-24D9-45CB-9273-4F2BD2C967FF}">
      <dgm:prSet/>
      <dgm:spPr/>
      <dgm:t>
        <a:bodyPr/>
        <a:lstStyle/>
        <a:p>
          <a:endParaRPr lang="en-US"/>
        </a:p>
      </dgm:t>
    </dgm:pt>
    <dgm:pt modelId="{253C4889-A9D2-47AE-B3F3-5D685F81C291}" type="parTrans" cxnId="{A49A5E98-24D9-45CB-9273-4F2BD2C967FF}">
      <dgm:prSet/>
      <dgm:spPr/>
      <dgm:t>
        <a:bodyPr/>
        <a:lstStyle/>
        <a:p>
          <a:endParaRPr lang="en-US"/>
        </a:p>
      </dgm:t>
    </dgm:pt>
    <dgm:pt modelId="{DD6C50AA-5ABB-4E07-849E-39FB9DCE62E7}" type="pres">
      <dgm:prSet presAssocID="{14421CC4-2FA2-48E1-98CA-44C7B9129CF0}" presName="linearFlow" presStyleCnt="0">
        <dgm:presLayoutVars>
          <dgm:dir/>
          <dgm:animLvl val="lvl"/>
          <dgm:resizeHandles val="exact"/>
        </dgm:presLayoutVars>
      </dgm:prSet>
      <dgm:spPr/>
    </dgm:pt>
    <dgm:pt modelId="{CDFBDF06-8FCF-4BDA-946B-194C8657EB7E}" type="pres">
      <dgm:prSet presAssocID="{7CB49723-F96D-4C0E-A515-55D6A7425381}" presName="composite" presStyleCnt="0"/>
      <dgm:spPr/>
    </dgm:pt>
    <dgm:pt modelId="{7B683B5D-079A-424D-A782-6C632D7F7CC2}" type="pres">
      <dgm:prSet presAssocID="{7CB49723-F96D-4C0E-A515-55D6A7425381}" presName="parentText" presStyleLbl="alignNode1" presStyleIdx="0" presStyleCnt="3">
        <dgm:presLayoutVars>
          <dgm:chMax val="1"/>
          <dgm:bulletEnabled val="1"/>
        </dgm:presLayoutVars>
      </dgm:prSet>
      <dgm:spPr/>
    </dgm:pt>
    <dgm:pt modelId="{31716B28-15C5-46B9-9BEF-387306C40D52}" type="pres">
      <dgm:prSet presAssocID="{7CB49723-F96D-4C0E-A515-55D6A7425381}" presName="descendantText" presStyleLbl="alignAcc1" presStyleIdx="0" presStyleCnt="3">
        <dgm:presLayoutVars>
          <dgm:bulletEnabled val="1"/>
        </dgm:presLayoutVars>
      </dgm:prSet>
      <dgm:spPr/>
    </dgm:pt>
    <dgm:pt modelId="{969FC171-F0AF-450F-A589-0BBA78C1599A}" type="pres">
      <dgm:prSet presAssocID="{89359961-72EC-4D63-9452-999299ADBA90}" presName="sp" presStyleCnt="0"/>
      <dgm:spPr/>
    </dgm:pt>
    <dgm:pt modelId="{C7731036-72B4-4B2B-80FD-57227533056F}" type="pres">
      <dgm:prSet presAssocID="{B6854009-501D-46C8-B396-49E48EB3CFE5}" presName="composite" presStyleCnt="0"/>
      <dgm:spPr/>
    </dgm:pt>
    <dgm:pt modelId="{CDAF53C7-CDFA-4250-8F16-71FDB547F091}" type="pres">
      <dgm:prSet presAssocID="{B6854009-501D-46C8-B396-49E48EB3CFE5}" presName="parentText" presStyleLbl="alignNode1" presStyleIdx="1" presStyleCnt="3">
        <dgm:presLayoutVars>
          <dgm:chMax val="1"/>
          <dgm:bulletEnabled val="1"/>
        </dgm:presLayoutVars>
      </dgm:prSet>
      <dgm:spPr/>
    </dgm:pt>
    <dgm:pt modelId="{CCDA4484-E480-40AF-844A-7B1560A307D0}" type="pres">
      <dgm:prSet presAssocID="{B6854009-501D-46C8-B396-49E48EB3CFE5}" presName="descendantText" presStyleLbl="alignAcc1" presStyleIdx="1" presStyleCnt="3">
        <dgm:presLayoutVars>
          <dgm:bulletEnabled val="1"/>
        </dgm:presLayoutVars>
      </dgm:prSet>
      <dgm:spPr/>
    </dgm:pt>
    <dgm:pt modelId="{EFB06E08-C6C9-41C6-874C-CE2609EEDF04}" type="pres">
      <dgm:prSet presAssocID="{4DC73AC7-3495-416F-A04C-3E290F1525B7}" presName="sp" presStyleCnt="0"/>
      <dgm:spPr/>
    </dgm:pt>
    <dgm:pt modelId="{9BB30151-CA00-463A-B475-DDB456AAD26D}" type="pres">
      <dgm:prSet presAssocID="{062F55BB-4056-400E-B696-3AF735DA1A65}" presName="composite" presStyleCnt="0"/>
      <dgm:spPr/>
    </dgm:pt>
    <dgm:pt modelId="{8364C88B-FB8E-41E8-B211-D61C6085CA3F}" type="pres">
      <dgm:prSet presAssocID="{062F55BB-4056-400E-B696-3AF735DA1A65}" presName="parentText" presStyleLbl="alignNode1" presStyleIdx="2" presStyleCnt="3">
        <dgm:presLayoutVars>
          <dgm:chMax val="1"/>
          <dgm:bulletEnabled val="1"/>
        </dgm:presLayoutVars>
      </dgm:prSet>
      <dgm:spPr/>
    </dgm:pt>
    <dgm:pt modelId="{BE7F3B37-42C7-4C82-9297-D54D5BBC2E21}" type="pres">
      <dgm:prSet presAssocID="{062F55BB-4056-400E-B696-3AF735DA1A65}" presName="descendantText" presStyleLbl="alignAcc1" presStyleIdx="2" presStyleCnt="3">
        <dgm:presLayoutVars>
          <dgm:bulletEnabled val="1"/>
        </dgm:presLayoutVars>
      </dgm:prSet>
      <dgm:spPr/>
    </dgm:pt>
  </dgm:ptLst>
  <dgm:cxnLst>
    <dgm:cxn modelId="{CB5A4525-D052-44E4-B63F-0731F1DE78AE}" srcId="{7CB49723-F96D-4C0E-A515-55D6A7425381}" destId="{DBE30F4C-73DF-49F2-AF7C-8D05D0AF1A4C}" srcOrd="0" destOrd="0" parTransId="{3F9121D2-7F1C-4170-9AE6-C63B2F1CE7B0}" sibTransId="{DC04D003-211E-4AEB-AAC8-1EEDD8FFBCDA}"/>
    <dgm:cxn modelId="{84A1CE26-2523-422A-B410-27D527E83B82}" srcId="{B6854009-501D-46C8-B396-49E48EB3CFE5}" destId="{C64602E7-A369-4143-9C9D-8DF9F195D4DF}" srcOrd="1" destOrd="0" parTransId="{9EA9277D-DD91-46D9-B5FD-1DF0030EEA57}" sibTransId="{06B3D2F2-632D-4636-893C-10FC43DF5B6A}"/>
    <dgm:cxn modelId="{C2E8363D-8A8F-44FB-82F5-EF8EF5F9E832}" type="presOf" srcId="{8B2BBF9E-65EE-454E-AF4B-578DB4315FF6}" destId="{BE7F3B37-42C7-4C82-9297-D54D5BBC2E21}" srcOrd="0" destOrd="0" presId="urn:microsoft.com/office/officeart/2005/8/layout/chevron2"/>
    <dgm:cxn modelId="{F2E20642-959C-4EC0-A611-C7E274097C15}" type="presOf" srcId="{84358FD5-1711-4D78-B700-037C3CBC0E83}" destId="{CCDA4484-E480-40AF-844A-7B1560A307D0}" srcOrd="0" destOrd="0" presId="urn:microsoft.com/office/officeart/2005/8/layout/chevron2"/>
    <dgm:cxn modelId="{14BF6F65-3871-4C69-8863-2B376C4FD1AD}" type="presOf" srcId="{7CB49723-F96D-4C0E-A515-55D6A7425381}" destId="{7B683B5D-079A-424D-A782-6C632D7F7CC2}" srcOrd="0" destOrd="0" presId="urn:microsoft.com/office/officeart/2005/8/layout/chevron2"/>
    <dgm:cxn modelId="{5AFEC54C-C046-403C-9999-4C5D35E0206A}" type="presOf" srcId="{B6854009-501D-46C8-B396-49E48EB3CFE5}" destId="{CDAF53C7-CDFA-4250-8F16-71FDB547F091}" srcOrd="0" destOrd="0" presId="urn:microsoft.com/office/officeart/2005/8/layout/chevron2"/>
    <dgm:cxn modelId="{21FA1671-C287-4A13-9FAE-C032178EBD92}" type="presOf" srcId="{DBE30F4C-73DF-49F2-AF7C-8D05D0AF1A4C}" destId="{31716B28-15C5-46B9-9BEF-387306C40D52}" srcOrd="0" destOrd="0" presId="urn:microsoft.com/office/officeart/2005/8/layout/chevron2"/>
    <dgm:cxn modelId="{CE5AA356-9C70-4EE0-8490-06BE0E393178}" type="presOf" srcId="{C64602E7-A369-4143-9C9D-8DF9F195D4DF}" destId="{CCDA4484-E480-40AF-844A-7B1560A307D0}" srcOrd="0" destOrd="1" presId="urn:microsoft.com/office/officeart/2005/8/layout/chevron2"/>
    <dgm:cxn modelId="{724DC25A-3581-46A0-B299-E6F7BB4E58A5}" type="presOf" srcId="{243D4891-F123-42F3-9F32-47A61091D99E}" destId="{31716B28-15C5-46B9-9BEF-387306C40D52}" srcOrd="0" destOrd="1" presId="urn:microsoft.com/office/officeart/2005/8/layout/chevron2"/>
    <dgm:cxn modelId="{63690E95-A5C6-412D-874A-1288730C5B9F}" srcId="{B6854009-501D-46C8-B396-49E48EB3CFE5}" destId="{84358FD5-1711-4D78-B700-037C3CBC0E83}" srcOrd="0" destOrd="0" parTransId="{382FE854-3C6C-42BD-8F4D-EA5905D8BB5E}" sibTransId="{3C6F1D46-A06C-4341-B476-5E31EC39D97A}"/>
    <dgm:cxn modelId="{655AEB96-DC41-40F4-8DB0-A39BE5A0FB2D}" type="presOf" srcId="{14421CC4-2FA2-48E1-98CA-44C7B9129CF0}" destId="{DD6C50AA-5ABB-4E07-849E-39FB9DCE62E7}" srcOrd="0" destOrd="0" presId="urn:microsoft.com/office/officeart/2005/8/layout/chevron2"/>
    <dgm:cxn modelId="{A49A5E98-24D9-45CB-9273-4F2BD2C967FF}" srcId="{14421CC4-2FA2-48E1-98CA-44C7B9129CF0}" destId="{062F55BB-4056-400E-B696-3AF735DA1A65}" srcOrd="2" destOrd="0" parTransId="{253C4889-A9D2-47AE-B3F3-5D685F81C291}" sibTransId="{7C4D6060-68D4-4C8B-9333-AF1D5EC4BF3C}"/>
    <dgm:cxn modelId="{D179C09B-836B-42AA-ADC6-BF3918D1FACD}" type="presOf" srcId="{062F55BB-4056-400E-B696-3AF735DA1A65}" destId="{8364C88B-FB8E-41E8-B211-D61C6085CA3F}" srcOrd="0" destOrd="0" presId="urn:microsoft.com/office/officeart/2005/8/layout/chevron2"/>
    <dgm:cxn modelId="{7AFF60DB-0994-41AB-BA2A-AADD997B967E}" srcId="{14421CC4-2FA2-48E1-98CA-44C7B9129CF0}" destId="{B6854009-501D-46C8-B396-49E48EB3CFE5}" srcOrd="1" destOrd="0" parTransId="{776B2729-BD5B-495B-B356-2E993F395C11}" sibTransId="{4DC73AC7-3495-416F-A04C-3E290F1525B7}"/>
    <dgm:cxn modelId="{6A7824EC-D2C5-49AA-938E-E172B3BB2135}" srcId="{14421CC4-2FA2-48E1-98CA-44C7B9129CF0}" destId="{7CB49723-F96D-4C0E-A515-55D6A7425381}" srcOrd="0" destOrd="0" parTransId="{8C9BECA6-1F47-4D0D-9D5F-17CFB6185B04}" sibTransId="{89359961-72EC-4D63-9452-999299ADBA90}"/>
    <dgm:cxn modelId="{9893A4F7-2FD2-4064-A38B-AEC70805073D}" srcId="{062F55BB-4056-400E-B696-3AF735DA1A65}" destId="{8B2BBF9E-65EE-454E-AF4B-578DB4315FF6}" srcOrd="0" destOrd="0" parTransId="{6DC5A322-8347-449A-854F-21B8B228D051}" sibTransId="{9B196862-47CF-4956-868F-14474257D7F0}"/>
    <dgm:cxn modelId="{8BEFAFFA-EFFB-4DC7-ABC3-F541EEB125A2}" srcId="{7CB49723-F96D-4C0E-A515-55D6A7425381}" destId="{243D4891-F123-42F3-9F32-47A61091D99E}" srcOrd="1" destOrd="0" parTransId="{61C1F75E-5F40-4241-8DF5-F532F7476D8C}" sibTransId="{87EEDF52-9EDC-40F2-9706-16392A1B09D3}"/>
    <dgm:cxn modelId="{007A361B-F5EA-4E84-BBB8-C57BC1CFFBF4}" type="presParOf" srcId="{DD6C50AA-5ABB-4E07-849E-39FB9DCE62E7}" destId="{CDFBDF06-8FCF-4BDA-946B-194C8657EB7E}" srcOrd="0" destOrd="0" presId="urn:microsoft.com/office/officeart/2005/8/layout/chevron2"/>
    <dgm:cxn modelId="{828661F1-9EFB-45F2-97BB-EBCB13F94741}" type="presParOf" srcId="{CDFBDF06-8FCF-4BDA-946B-194C8657EB7E}" destId="{7B683B5D-079A-424D-A782-6C632D7F7CC2}" srcOrd="0" destOrd="0" presId="urn:microsoft.com/office/officeart/2005/8/layout/chevron2"/>
    <dgm:cxn modelId="{2E4A38B6-9446-4380-8636-38F2646E651C}" type="presParOf" srcId="{CDFBDF06-8FCF-4BDA-946B-194C8657EB7E}" destId="{31716B28-15C5-46B9-9BEF-387306C40D52}" srcOrd="1" destOrd="0" presId="urn:microsoft.com/office/officeart/2005/8/layout/chevron2"/>
    <dgm:cxn modelId="{107FD104-C77E-4D31-938E-1B6B34DD5DD9}" type="presParOf" srcId="{DD6C50AA-5ABB-4E07-849E-39FB9DCE62E7}" destId="{969FC171-F0AF-450F-A589-0BBA78C1599A}" srcOrd="1" destOrd="0" presId="urn:microsoft.com/office/officeart/2005/8/layout/chevron2"/>
    <dgm:cxn modelId="{1863719C-1E9F-44C3-8251-CE57B63FBBED}" type="presParOf" srcId="{DD6C50AA-5ABB-4E07-849E-39FB9DCE62E7}" destId="{C7731036-72B4-4B2B-80FD-57227533056F}" srcOrd="2" destOrd="0" presId="urn:microsoft.com/office/officeart/2005/8/layout/chevron2"/>
    <dgm:cxn modelId="{366E0187-7889-42D9-B23F-67DA3E53300E}" type="presParOf" srcId="{C7731036-72B4-4B2B-80FD-57227533056F}" destId="{CDAF53C7-CDFA-4250-8F16-71FDB547F091}" srcOrd="0" destOrd="0" presId="urn:microsoft.com/office/officeart/2005/8/layout/chevron2"/>
    <dgm:cxn modelId="{13B63D0D-5533-4571-AF4E-E778E0473B43}" type="presParOf" srcId="{C7731036-72B4-4B2B-80FD-57227533056F}" destId="{CCDA4484-E480-40AF-844A-7B1560A307D0}" srcOrd="1" destOrd="0" presId="urn:microsoft.com/office/officeart/2005/8/layout/chevron2"/>
    <dgm:cxn modelId="{B2A98E69-1FFB-4C58-B7EF-C86AAFBD0165}" type="presParOf" srcId="{DD6C50AA-5ABB-4E07-849E-39FB9DCE62E7}" destId="{EFB06E08-C6C9-41C6-874C-CE2609EEDF04}" srcOrd="3" destOrd="0" presId="urn:microsoft.com/office/officeart/2005/8/layout/chevron2"/>
    <dgm:cxn modelId="{584CD5EC-A1D9-493C-9754-B5731EB70345}" type="presParOf" srcId="{DD6C50AA-5ABB-4E07-849E-39FB9DCE62E7}" destId="{9BB30151-CA00-463A-B475-DDB456AAD26D}" srcOrd="4" destOrd="0" presId="urn:microsoft.com/office/officeart/2005/8/layout/chevron2"/>
    <dgm:cxn modelId="{93793676-4071-4F28-A19B-46ECC8F3F19B}" type="presParOf" srcId="{9BB30151-CA00-463A-B475-DDB456AAD26D}" destId="{8364C88B-FB8E-41E8-B211-D61C6085CA3F}" srcOrd="0" destOrd="0" presId="urn:microsoft.com/office/officeart/2005/8/layout/chevron2"/>
    <dgm:cxn modelId="{F942F34B-6A0D-4AA2-8FDB-3A2B00C5E4F2}" type="presParOf" srcId="{9BB30151-CA00-463A-B475-DDB456AAD26D}" destId="{BE7F3B37-42C7-4C82-9297-D54D5BBC2E2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D94E96E-0346-47E0-B87B-6012B6CD60A0}" type="doc">
      <dgm:prSet loTypeId="urn:microsoft.com/office/officeart/2011/layout/InterconnectedBlockProcess" loCatId="process" qsTypeId="urn:microsoft.com/office/officeart/2005/8/quickstyle/simple1" qsCatId="simple" csTypeId="urn:microsoft.com/office/officeart/2005/8/colors/accent1_2" csCatId="accent1" phldr="1"/>
      <dgm:spPr/>
      <dgm:t>
        <a:bodyPr/>
        <a:lstStyle/>
        <a:p>
          <a:endParaRPr lang="en-US"/>
        </a:p>
      </dgm:t>
    </dgm:pt>
    <dgm:pt modelId="{5F98E280-3F59-454F-8099-52487641846F}">
      <dgm:prSet phldrT="[Text]"/>
      <dgm:spPr/>
      <dgm:t>
        <a:bodyPr/>
        <a:lstStyle/>
        <a:p>
          <a:r>
            <a:rPr lang="en-US" dirty="0"/>
            <a:t>16.8</a:t>
          </a:r>
        </a:p>
      </dgm:t>
    </dgm:pt>
    <dgm:pt modelId="{0F4DA197-312A-43D3-B1B3-531545374F99}" type="parTrans" cxnId="{C41986E2-9C0F-4390-BD4D-653C4615525A}">
      <dgm:prSet/>
      <dgm:spPr/>
      <dgm:t>
        <a:bodyPr/>
        <a:lstStyle/>
        <a:p>
          <a:endParaRPr lang="en-US"/>
        </a:p>
      </dgm:t>
    </dgm:pt>
    <dgm:pt modelId="{3E8E78F9-2ADE-437F-B6B7-57045C52DEE1}" type="sibTrans" cxnId="{C41986E2-9C0F-4390-BD4D-653C4615525A}">
      <dgm:prSet/>
      <dgm:spPr/>
      <dgm:t>
        <a:bodyPr/>
        <a:lstStyle/>
        <a:p>
          <a:endParaRPr lang="en-US"/>
        </a:p>
      </dgm:t>
    </dgm:pt>
    <dgm:pt modelId="{6C3C5D06-E250-4A17-994E-742BCCE854F1}">
      <dgm:prSet phldrT="[Text]"/>
      <dgm:spPr/>
      <dgm:t>
        <a:bodyPr/>
        <a:lstStyle/>
        <a:p>
          <a:pPr algn="r"/>
          <a:r>
            <a:rPr lang="en-US" dirty="0"/>
            <a:t>Responsibilities of Approved Foster Parents</a:t>
          </a:r>
        </a:p>
      </dgm:t>
    </dgm:pt>
    <dgm:pt modelId="{BB24AF86-985A-4B17-8B95-1EE5F31967BE}" type="parTrans" cxnId="{D2E72E77-09DC-4097-A5AB-6379472430DE}">
      <dgm:prSet/>
      <dgm:spPr/>
      <dgm:t>
        <a:bodyPr/>
        <a:lstStyle/>
        <a:p>
          <a:endParaRPr lang="en-US"/>
        </a:p>
      </dgm:t>
    </dgm:pt>
    <dgm:pt modelId="{CBFDA4A9-C462-44F1-9613-0EF24343ABB0}" type="sibTrans" cxnId="{D2E72E77-09DC-4097-A5AB-6379472430DE}">
      <dgm:prSet/>
      <dgm:spPr/>
      <dgm:t>
        <a:bodyPr/>
        <a:lstStyle/>
        <a:p>
          <a:endParaRPr lang="en-US"/>
        </a:p>
      </dgm:t>
    </dgm:pt>
    <dgm:pt modelId="{8AED5C72-F92A-40DF-A88B-F0DC7581901A}">
      <dgm:prSet phldrT="[Text]"/>
      <dgm:spPr/>
      <dgm:t>
        <a:bodyPr/>
        <a:lstStyle/>
        <a:p>
          <a:r>
            <a:rPr lang="en-US" dirty="0"/>
            <a:t>16.3</a:t>
          </a:r>
        </a:p>
      </dgm:t>
    </dgm:pt>
    <dgm:pt modelId="{E31B3554-234D-43E3-BE68-48A74E75D410}" type="parTrans" cxnId="{B0B57106-CEAE-41C5-AA0A-E7A0DE274B34}">
      <dgm:prSet/>
      <dgm:spPr/>
      <dgm:t>
        <a:bodyPr/>
        <a:lstStyle/>
        <a:p>
          <a:endParaRPr lang="en-US"/>
        </a:p>
      </dgm:t>
    </dgm:pt>
    <dgm:pt modelId="{1834D43D-6968-4031-B9BA-320F8B7BDBAD}" type="sibTrans" cxnId="{B0B57106-CEAE-41C5-AA0A-E7A0DE274B34}">
      <dgm:prSet/>
      <dgm:spPr/>
      <dgm:t>
        <a:bodyPr/>
        <a:lstStyle/>
        <a:p>
          <a:endParaRPr lang="en-US"/>
        </a:p>
      </dgm:t>
    </dgm:pt>
    <dgm:pt modelId="{A0A54153-4A01-4470-9181-BE72AB042830}">
      <dgm:prSet phldrT="[Text]"/>
      <dgm:spPr/>
      <dgm:t>
        <a:bodyPr/>
        <a:lstStyle/>
        <a:p>
          <a:r>
            <a:rPr lang="en-US" dirty="0"/>
            <a:t>Desired Characteristics of Foster Parents</a:t>
          </a:r>
        </a:p>
      </dgm:t>
    </dgm:pt>
    <dgm:pt modelId="{8C2301BA-D7CA-4E95-9C8E-516F4411B986}" type="parTrans" cxnId="{6E290FF7-0ACD-4A41-A430-1DE5A70DD4F5}">
      <dgm:prSet/>
      <dgm:spPr/>
      <dgm:t>
        <a:bodyPr/>
        <a:lstStyle/>
        <a:p>
          <a:endParaRPr lang="en-US"/>
        </a:p>
      </dgm:t>
    </dgm:pt>
    <dgm:pt modelId="{736EC88F-CEE2-4647-93B3-CAB749C251E6}" type="sibTrans" cxnId="{6E290FF7-0ACD-4A41-A430-1DE5A70DD4F5}">
      <dgm:prSet/>
      <dgm:spPr/>
      <dgm:t>
        <a:bodyPr/>
        <a:lstStyle/>
        <a:p>
          <a:endParaRPr lang="en-US"/>
        </a:p>
      </dgm:t>
    </dgm:pt>
    <dgm:pt modelId="{3E943DF0-6224-4F29-953E-96364C3BCD72}">
      <dgm:prSet phldrT="[Text]"/>
      <dgm:spPr/>
      <dgm:t>
        <a:bodyPr/>
        <a:lstStyle/>
        <a:p>
          <a:r>
            <a:rPr lang="en-US" dirty="0"/>
            <a:t>16.4</a:t>
          </a:r>
        </a:p>
      </dgm:t>
    </dgm:pt>
    <dgm:pt modelId="{B5F0D0FD-64AA-4040-9D23-1C7EF5AF3DC0}" type="parTrans" cxnId="{696DE747-2454-4BA6-A863-9A23D94A14BD}">
      <dgm:prSet/>
      <dgm:spPr/>
      <dgm:t>
        <a:bodyPr/>
        <a:lstStyle/>
        <a:p>
          <a:endParaRPr lang="en-US"/>
        </a:p>
      </dgm:t>
    </dgm:pt>
    <dgm:pt modelId="{0D120BB3-B52A-4222-ADAC-D7A320EC57A6}" type="sibTrans" cxnId="{696DE747-2454-4BA6-A863-9A23D94A14BD}">
      <dgm:prSet/>
      <dgm:spPr/>
      <dgm:t>
        <a:bodyPr/>
        <a:lstStyle/>
        <a:p>
          <a:endParaRPr lang="en-US"/>
        </a:p>
      </dgm:t>
    </dgm:pt>
    <dgm:pt modelId="{FDD9143A-2A42-4F11-B459-A8E7F4914864}">
      <dgm:prSet phldrT="[Text]"/>
      <dgm:spPr/>
      <dgm:t>
        <a:bodyPr/>
        <a:lstStyle/>
        <a:p>
          <a:r>
            <a:rPr lang="en-US" dirty="0"/>
            <a:t>Foster Home Selection and  Approval</a:t>
          </a:r>
        </a:p>
      </dgm:t>
    </dgm:pt>
    <dgm:pt modelId="{CF9EBE51-760A-473A-AFB9-484023E80FBE}" type="parTrans" cxnId="{42825F6B-5FD6-4029-BADA-6E946E4EF2B9}">
      <dgm:prSet/>
      <dgm:spPr/>
      <dgm:t>
        <a:bodyPr/>
        <a:lstStyle/>
        <a:p>
          <a:endParaRPr lang="en-US"/>
        </a:p>
      </dgm:t>
    </dgm:pt>
    <dgm:pt modelId="{CECBF9BF-851B-4477-8EC7-4B2FC93F1B3A}" type="sibTrans" cxnId="{42825F6B-5FD6-4029-BADA-6E946E4EF2B9}">
      <dgm:prSet/>
      <dgm:spPr/>
      <dgm:t>
        <a:bodyPr/>
        <a:lstStyle/>
        <a:p>
          <a:endParaRPr lang="en-US"/>
        </a:p>
      </dgm:t>
    </dgm:pt>
    <dgm:pt modelId="{07AB6FAA-DCAD-4BF8-BD66-9F2111370BA8}">
      <dgm:prSet phldrT="[Text]"/>
      <dgm:spPr/>
      <dgm:t>
        <a:bodyPr/>
        <a:lstStyle/>
        <a:p>
          <a:r>
            <a:rPr lang="en-US" dirty="0"/>
            <a:t>16.20</a:t>
          </a:r>
        </a:p>
      </dgm:t>
    </dgm:pt>
    <dgm:pt modelId="{3D02E40A-7C19-4E14-9CD9-07B06E6BD4AE}" type="parTrans" cxnId="{4A00B4FA-C61A-4F2C-8BAC-756997931B4E}">
      <dgm:prSet/>
      <dgm:spPr/>
      <dgm:t>
        <a:bodyPr/>
        <a:lstStyle/>
        <a:p>
          <a:endParaRPr lang="en-US"/>
        </a:p>
      </dgm:t>
    </dgm:pt>
    <dgm:pt modelId="{6924A6FA-C0BE-433B-8513-B1549DB98DEF}" type="sibTrans" cxnId="{4A00B4FA-C61A-4F2C-8BAC-756997931B4E}">
      <dgm:prSet/>
      <dgm:spPr/>
      <dgm:t>
        <a:bodyPr/>
        <a:lstStyle/>
        <a:p>
          <a:endParaRPr lang="en-US"/>
        </a:p>
      </dgm:t>
    </dgm:pt>
    <dgm:pt modelId="{F107D9FD-6193-40D9-ABF6-6B7247D702DD}">
      <dgm:prSet/>
      <dgm:spPr/>
      <dgm:t>
        <a:bodyPr/>
        <a:lstStyle/>
        <a:p>
          <a:r>
            <a:rPr lang="en-US" dirty="0"/>
            <a:t>Expedited Custodial Placements</a:t>
          </a:r>
        </a:p>
      </dgm:t>
    </dgm:pt>
    <dgm:pt modelId="{E0EF924C-FA5D-40ED-B9DD-B021B8A50C0F}" type="parTrans" cxnId="{5407CFBA-DA3E-441E-B4BA-5857AA7AEA84}">
      <dgm:prSet/>
      <dgm:spPr/>
      <dgm:t>
        <a:bodyPr/>
        <a:lstStyle/>
        <a:p>
          <a:endParaRPr lang="en-US"/>
        </a:p>
      </dgm:t>
    </dgm:pt>
    <dgm:pt modelId="{CD6BCA4B-5617-43C8-9278-01027EE9C7CE}" type="sibTrans" cxnId="{5407CFBA-DA3E-441E-B4BA-5857AA7AEA84}">
      <dgm:prSet/>
      <dgm:spPr/>
      <dgm:t>
        <a:bodyPr/>
        <a:lstStyle/>
        <a:p>
          <a:endParaRPr lang="en-US"/>
        </a:p>
      </dgm:t>
    </dgm:pt>
    <dgm:pt modelId="{CC0E0D1B-8E94-4CD0-BAEF-3ECFEF06124F}" type="pres">
      <dgm:prSet presAssocID="{6D94E96E-0346-47E0-B87B-6012B6CD60A0}" presName="Name0" presStyleCnt="0">
        <dgm:presLayoutVars>
          <dgm:chMax val="7"/>
          <dgm:chPref val="5"/>
          <dgm:dir/>
          <dgm:animOne val="branch"/>
          <dgm:animLvl val="lvl"/>
        </dgm:presLayoutVars>
      </dgm:prSet>
      <dgm:spPr/>
    </dgm:pt>
    <dgm:pt modelId="{5F5F5654-5494-4A13-B2CC-D4A15126DFDD}" type="pres">
      <dgm:prSet presAssocID="{07AB6FAA-DCAD-4BF8-BD66-9F2111370BA8}" presName="ChildAccent4" presStyleCnt="0"/>
      <dgm:spPr/>
    </dgm:pt>
    <dgm:pt modelId="{6BD12DAE-E191-4DC1-A819-518D05877625}" type="pres">
      <dgm:prSet presAssocID="{07AB6FAA-DCAD-4BF8-BD66-9F2111370BA8}" presName="ChildAccent" presStyleLbl="alignImgPlace1" presStyleIdx="0" presStyleCnt="4"/>
      <dgm:spPr/>
    </dgm:pt>
    <dgm:pt modelId="{93A5824C-C2FE-4649-9BE7-4849012CB3C3}" type="pres">
      <dgm:prSet presAssocID="{07AB6FAA-DCAD-4BF8-BD66-9F2111370BA8}" presName="Child4" presStyleLbl="revTx" presStyleIdx="0" presStyleCnt="0">
        <dgm:presLayoutVars>
          <dgm:chMax val="0"/>
          <dgm:chPref val="0"/>
          <dgm:bulletEnabled val="1"/>
        </dgm:presLayoutVars>
      </dgm:prSet>
      <dgm:spPr/>
    </dgm:pt>
    <dgm:pt modelId="{1737ADB4-F134-44F1-9196-C0EB7634D1F1}" type="pres">
      <dgm:prSet presAssocID="{07AB6FAA-DCAD-4BF8-BD66-9F2111370BA8}" presName="Parent4" presStyleLbl="node1" presStyleIdx="0" presStyleCnt="4">
        <dgm:presLayoutVars>
          <dgm:chMax val="2"/>
          <dgm:chPref val="1"/>
          <dgm:bulletEnabled val="1"/>
        </dgm:presLayoutVars>
      </dgm:prSet>
      <dgm:spPr/>
    </dgm:pt>
    <dgm:pt modelId="{B5E94F61-1DBE-4525-B2CF-9F892A9221B0}" type="pres">
      <dgm:prSet presAssocID="{3E943DF0-6224-4F29-953E-96364C3BCD72}" presName="ChildAccent3" presStyleCnt="0"/>
      <dgm:spPr/>
    </dgm:pt>
    <dgm:pt modelId="{61F3FE12-BF22-4806-9DC6-A73C5C3A9CEF}" type="pres">
      <dgm:prSet presAssocID="{3E943DF0-6224-4F29-953E-96364C3BCD72}" presName="ChildAccent" presStyleLbl="alignImgPlace1" presStyleIdx="1" presStyleCnt="4"/>
      <dgm:spPr/>
    </dgm:pt>
    <dgm:pt modelId="{7F76CFB9-79F3-410A-B6A9-ECFC411C5322}" type="pres">
      <dgm:prSet presAssocID="{3E943DF0-6224-4F29-953E-96364C3BCD72}" presName="Child3" presStyleLbl="revTx" presStyleIdx="0" presStyleCnt="0">
        <dgm:presLayoutVars>
          <dgm:chMax val="0"/>
          <dgm:chPref val="0"/>
          <dgm:bulletEnabled val="1"/>
        </dgm:presLayoutVars>
      </dgm:prSet>
      <dgm:spPr/>
    </dgm:pt>
    <dgm:pt modelId="{A64A19A5-711E-4E9F-B2E3-E4DB74D20AA2}" type="pres">
      <dgm:prSet presAssocID="{3E943DF0-6224-4F29-953E-96364C3BCD72}" presName="Parent3" presStyleLbl="node1" presStyleIdx="1" presStyleCnt="4" custLinFactNeighborX="534" custLinFactNeighborY="-253">
        <dgm:presLayoutVars>
          <dgm:chMax val="2"/>
          <dgm:chPref val="1"/>
          <dgm:bulletEnabled val="1"/>
        </dgm:presLayoutVars>
      </dgm:prSet>
      <dgm:spPr/>
    </dgm:pt>
    <dgm:pt modelId="{916C6A5E-6322-4E88-AC09-0E3AD1A102B0}" type="pres">
      <dgm:prSet presAssocID="{8AED5C72-F92A-40DF-A88B-F0DC7581901A}" presName="ChildAccent2" presStyleCnt="0"/>
      <dgm:spPr/>
    </dgm:pt>
    <dgm:pt modelId="{C31F6652-8148-412D-AC59-77624D7309B9}" type="pres">
      <dgm:prSet presAssocID="{8AED5C72-F92A-40DF-A88B-F0DC7581901A}" presName="ChildAccent" presStyleLbl="alignImgPlace1" presStyleIdx="2" presStyleCnt="4"/>
      <dgm:spPr/>
    </dgm:pt>
    <dgm:pt modelId="{7C0796B2-51B4-4C95-87A7-3E4AEDE21EDE}" type="pres">
      <dgm:prSet presAssocID="{8AED5C72-F92A-40DF-A88B-F0DC7581901A}" presName="Child2" presStyleLbl="revTx" presStyleIdx="0" presStyleCnt="0">
        <dgm:presLayoutVars>
          <dgm:chMax val="0"/>
          <dgm:chPref val="0"/>
          <dgm:bulletEnabled val="1"/>
        </dgm:presLayoutVars>
      </dgm:prSet>
      <dgm:spPr/>
    </dgm:pt>
    <dgm:pt modelId="{0AD06E81-405A-41EA-9215-1AF7B143FD73}" type="pres">
      <dgm:prSet presAssocID="{8AED5C72-F92A-40DF-A88B-F0DC7581901A}" presName="Parent2" presStyleLbl="node1" presStyleIdx="2" presStyleCnt="4">
        <dgm:presLayoutVars>
          <dgm:chMax val="2"/>
          <dgm:chPref val="1"/>
          <dgm:bulletEnabled val="1"/>
        </dgm:presLayoutVars>
      </dgm:prSet>
      <dgm:spPr/>
    </dgm:pt>
    <dgm:pt modelId="{E9AF6856-197F-461A-84A2-F610AAB14C5E}" type="pres">
      <dgm:prSet presAssocID="{5F98E280-3F59-454F-8099-52487641846F}" presName="ChildAccent1" presStyleCnt="0"/>
      <dgm:spPr/>
    </dgm:pt>
    <dgm:pt modelId="{E9AD04A4-546C-4D44-A564-E42F3FE77360}" type="pres">
      <dgm:prSet presAssocID="{5F98E280-3F59-454F-8099-52487641846F}" presName="ChildAccent" presStyleLbl="alignImgPlace1" presStyleIdx="3" presStyleCnt="4"/>
      <dgm:spPr/>
    </dgm:pt>
    <dgm:pt modelId="{E6A66E58-7B1A-495B-BFA7-9A71913485BD}" type="pres">
      <dgm:prSet presAssocID="{5F98E280-3F59-454F-8099-52487641846F}" presName="Child1" presStyleLbl="revTx" presStyleIdx="0" presStyleCnt="0">
        <dgm:presLayoutVars>
          <dgm:chMax val="0"/>
          <dgm:chPref val="0"/>
          <dgm:bulletEnabled val="1"/>
        </dgm:presLayoutVars>
      </dgm:prSet>
      <dgm:spPr/>
    </dgm:pt>
    <dgm:pt modelId="{DD7E706A-9CE3-45B1-A085-71D1F5370EF7}" type="pres">
      <dgm:prSet presAssocID="{5F98E280-3F59-454F-8099-52487641846F}" presName="Parent1" presStyleLbl="node1" presStyleIdx="3" presStyleCnt="4">
        <dgm:presLayoutVars>
          <dgm:chMax val="2"/>
          <dgm:chPref val="1"/>
          <dgm:bulletEnabled val="1"/>
        </dgm:presLayoutVars>
      </dgm:prSet>
      <dgm:spPr/>
    </dgm:pt>
  </dgm:ptLst>
  <dgm:cxnLst>
    <dgm:cxn modelId="{B0B57106-CEAE-41C5-AA0A-E7A0DE274B34}" srcId="{6D94E96E-0346-47E0-B87B-6012B6CD60A0}" destId="{8AED5C72-F92A-40DF-A88B-F0DC7581901A}" srcOrd="1" destOrd="0" parTransId="{E31B3554-234D-43E3-BE68-48A74E75D410}" sibTransId="{1834D43D-6968-4031-B9BA-320F8B7BDBAD}"/>
    <dgm:cxn modelId="{F9D83F1E-FB1B-4A03-8064-49EC9D32049D}" type="presOf" srcId="{F107D9FD-6193-40D9-ABF6-6B7247D702DD}" destId="{6BD12DAE-E191-4DC1-A819-518D05877625}" srcOrd="0" destOrd="0" presId="urn:microsoft.com/office/officeart/2011/layout/InterconnectedBlockProcess"/>
    <dgm:cxn modelId="{CA2D5547-EF52-4DA1-83FD-175E2F7A65D3}" type="presOf" srcId="{6C3C5D06-E250-4A17-994E-742BCCE854F1}" destId="{E6A66E58-7B1A-495B-BFA7-9A71913485BD}" srcOrd="1" destOrd="0" presId="urn:microsoft.com/office/officeart/2011/layout/InterconnectedBlockProcess"/>
    <dgm:cxn modelId="{696DE747-2454-4BA6-A863-9A23D94A14BD}" srcId="{6D94E96E-0346-47E0-B87B-6012B6CD60A0}" destId="{3E943DF0-6224-4F29-953E-96364C3BCD72}" srcOrd="2" destOrd="0" parTransId="{B5F0D0FD-64AA-4040-9D23-1C7EF5AF3DC0}" sibTransId="{0D120BB3-B52A-4222-ADAC-D7A320EC57A6}"/>
    <dgm:cxn modelId="{42825F6B-5FD6-4029-BADA-6E946E4EF2B9}" srcId="{3E943DF0-6224-4F29-953E-96364C3BCD72}" destId="{FDD9143A-2A42-4F11-B459-A8E7F4914864}" srcOrd="0" destOrd="0" parTransId="{CF9EBE51-760A-473A-AFB9-484023E80FBE}" sibTransId="{CECBF9BF-851B-4477-8EC7-4B2FC93F1B3A}"/>
    <dgm:cxn modelId="{D4E9844B-F583-4DBF-911C-A31F1080E9B1}" type="presOf" srcId="{A0A54153-4A01-4470-9181-BE72AB042830}" destId="{C31F6652-8148-412D-AC59-77624D7309B9}" srcOrd="0" destOrd="0" presId="urn:microsoft.com/office/officeart/2011/layout/InterconnectedBlockProcess"/>
    <dgm:cxn modelId="{1F19A650-F4E7-4CBF-BA6A-7E58C072B37E}" type="presOf" srcId="{A0A54153-4A01-4470-9181-BE72AB042830}" destId="{7C0796B2-51B4-4C95-87A7-3E4AEDE21EDE}" srcOrd="1" destOrd="0" presId="urn:microsoft.com/office/officeart/2011/layout/InterconnectedBlockProcess"/>
    <dgm:cxn modelId="{8B639673-B674-406E-944B-9F0559F47BB7}" type="presOf" srcId="{F107D9FD-6193-40D9-ABF6-6B7247D702DD}" destId="{93A5824C-C2FE-4649-9BE7-4849012CB3C3}" srcOrd="1" destOrd="0" presId="urn:microsoft.com/office/officeart/2011/layout/InterconnectedBlockProcess"/>
    <dgm:cxn modelId="{D2E72E77-09DC-4097-A5AB-6379472430DE}" srcId="{5F98E280-3F59-454F-8099-52487641846F}" destId="{6C3C5D06-E250-4A17-994E-742BCCE854F1}" srcOrd="0" destOrd="0" parTransId="{BB24AF86-985A-4B17-8B95-1EE5F31967BE}" sibTransId="{CBFDA4A9-C462-44F1-9613-0EF24343ABB0}"/>
    <dgm:cxn modelId="{D8EDB088-574D-4A23-B333-E9BB2CB3746F}" type="presOf" srcId="{8AED5C72-F92A-40DF-A88B-F0DC7581901A}" destId="{0AD06E81-405A-41EA-9215-1AF7B143FD73}" srcOrd="0" destOrd="0" presId="urn:microsoft.com/office/officeart/2011/layout/InterconnectedBlockProcess"/>
    <dgm:cxn modelId="{A69A0C95-6A36-4D08-A750-098E8181E859}" type="presOf" srcId="{FDD9143A-2A42-4F11-B459-A8E7F4914864}" destId="{61F3FE12-BF22-4806-9DC6-A73C5C3A9CEF}" srcOrd="0" destOrd="0" presId="urn:microsoft.com/office/officeart/2011/layout/InterconnectedBlockProcess"/>
    <dgm:cxn modelId="{8C33B6B1-1760-4783-809A-8D0A094DCFEB}" type="presOf" srcId="{6C3C5D06-E250-4A17-994E-742BCCE854F1}" destId="{E9AD04A4-546C-4D44-A564-E42F3FE77360}" srcOrd="0" destOrd="0" presId="urn:microsoft.com/office/officeart/2011/layout/InterconnectedBlockProcess"/>
    <dgm:cxn modelId="{5407CFBA-DA3E-441E-B4BA-5857AA7AEA84}" srcId="{07AB6FAA-DCAD-4BF8-BD66-9F2111370BA8}" destId="{F107D9FD-6193-40D9-ABF6-6B7247D702DD}" srcOrd="0" destOrd="0" parTransId="{E0EF924C-FA5D-40ED-B9DD-B021B8A50C0F}" sibTransId="{CD6BCA4B-5617-43C8-9278-01027EE9C7CE}"/>
    <dgm:cxn modelId="{15051EC1-3A2B-49B5-8396-E672A932F81F}" type="presOf" srcId="{07AB6FAA-DCAD-4BF8-BD66-9F2111370BA8}" destId="{1737ADB4-F134-44F1-9196-C0EB7634D1F1}" srcOrd="0" destOrd="0" presId="urn:microsoft.com/office/officeart/2011/layout/InterconnectedBlockProcess"/>
    <dgm:cxn modelId="{509445E2-3995-487F-9788-8B77AA1D9AEE}" type="presOf" srcId="{3E943DF0-6224-4F29-953E-96364C3BCD72}" destId="{A64A19A5-711E-4E9F-B2E3-E4DB74D20AA2}" srcOrd="0" destOrd="0" presId="urn:microsoft.com/office/officeart/2011/layout/InterconnectedBlockProcess"/>
    <dgm:cxn modelId="{C41986E2-9C0F-4390-BD4D-653C4615525A}" srcId="{6D94E96E-0346-47E0-B87B-6012B6CD60A0}" destId="{5F98E280-3F59-454F-8099-52487641846F}" srcOrd="0" destOrd="0" parTransId="{0F4DA197-312A-43D3-B1B3-531545374F99}" sibTransId="{3E8E78F9-2ADE-437F-B6B7-57045C52DEE1}"/>
    <dgm:cxn modelId="{31A0F0E9-38A3-4727-ABFD-642F11DFA7B7}" type="presOf" srcId="{6D94E96E-0346-47E0-B87B-6012B6CD60A0}" destId="{CC0E0D1B-8E94-4CD0-BAEF-3ECFEF06124F}" srcOrd="0" destOrd="0" presId="urn:microsoft.com/office/officeart/2011/layout/InterconnectedBlockProcess"/>
    <dgm:cxn modelId="{036B5BEA-6661-4EC7-AFC7-B3F443F71508}" type="presOf" srcId="{5F98E280-3F59-454F-8099-52487641846F}" destId="{DD7E706A-9CE3-45B1-A085-71D1F5370EF7}" srcOrd="0" destOrd="0" presId="urn:microsoft.com/office/officeart/2011/layout/InterconnectedBlockProcess"/>
    <dgm:cxn modelId="{6E290FF7-0ACD-4A41-A430-1DE5A70DD4F5}" srcId="{8AED5C72-F92A-40DF-A88B-F0DC7581901A}" destId="{A0A54153-4A01-4470-9181-BE72AB042830}" srcOrd="0" destOrd="0" parTransId="{8C2301BA-D7CA-4E95-9C8E-516F4411B986}" sibTransId="{736EC88F-CEE2-4647-93B3-CAB749C251E6}"/>
    <dgm:cxn modelId="{942517F9-4EB2-4CAB-8710-B7536951467D}" type="presOf" srcId="{FDD9143A-2A42-4F11-B459-A8E7F4914864}" destId="{7F76CFB9-79F3-410A-B6A9-ECFC411C5322}" srcOrd="1" destOrd="0" presId="urn:microsoft.com/office/officeart/2011/layout/InterconnectedBlockProcess"/>
    <dgm:cxn modelId="{4A00B4FA-C61A-4F2C-8BAC-756997931B4E}" srcId="{6D94E96E-0346-47E0-B87B-6012B6CD60A0}" destId="{07AB6FAA-DCAD-4BF8-BD66-9F2111370BA8}" srcOrd="3" destOrd="0" parTransId="{3D02E40A-7C19-4E14-9CD9-07B06E6BD4AE}" sibTransId="{6924A6FA-C0BE-433B-8513-B1549DB98DEF}"/>
    <dgm:cxn modelId="{54F6C577-5130-4F01-9B28-124B3938A719}" type="presParOf" srcId="{CC0E0D1B-8E94-4CD0-BAEF-3ECFEF06124F}" destId="{5F5F5654-5494-4A13-B2CC-D4A15126DFDD}" srcOrd="0" destOrd="0" presId="urn:microsoft.com/office/officeart/2011/layout/InterconnectedBlockProcess"/>
    <dgm:cxn modelId="{AC2D920D-C699-4EB8-9AA9-469AB464DE1F}" type="presParOf" srcId="{5F5F5654-5494-4A13-B2CC-D4A15126DFDD}" destId="{6BD12DAE-E191-4DC1-A819-518D05877625}" srcOrd="0" destOrd="0" presId="urn:microsoft.com/office/officeart/2011/layout/InterconnectedBlockProcess"/>
    <dgm:cxn modelId="{51159DF9-A62A-4CB0-B23D-64B01114AF13}" type="presParOf" srcId="{CC0E0D1B-8E94-4CD0-BAEF-3ECFEF06124F}" destId="{93A5824C-C2FE-4649-9BE7-4849012CB3C3}" srcOrd="1" destOrd="0" presId="urn:microsoft.com/office/officeart/2011/layout/InterconnectedBlockProcess"/>
    <dgm:cxn modelId="{00BB97C2-7A63-46A2-8AB0-4CCF34F58A76}" type="presParOf" srcId="{CC0E0D1B-8E94-4CD0-BAEF-3ECFEF06124F}" destId="{1737ADB4-F134-44F1-9196-C0EB7634D1F1}" srcOrd="2" destOrd="0" presId="urn:microsoft.com/office/officeart/2011/layout/InterconnectedBlockProcess"/>
    <dgm:cxn modelId="{01E264FB-9722-45A6-850F-EFF6B06F2571}" type="presParOf" srcId="{CC0E0D1B-8E94-4CD0-BAEF-3ECFEF06124F}" destId="{B5E94F61-1DBE-4525-B2CF-9F892A9221B0}" srcOrd="3" destOrd="0" presId="urn:microsoft.com/office/officeart/2011/layout/InterconnectedBlockProcess"/>
    <dgm:cxn modelId="{762C212A-3A3B-4613-8533-EF0371A40E27}" type="presParOf" srcId="{B5E94F61-1DBE-4525-B2CF-9F892A9221B0}" destId="{61F3FE12-BF22-4806-9DC6-A73C5C3A9CEF}" srcOrd="0" destOrd="0" presId="urn:microsoft.com/office/officeart/2011/layout/InterconnectedBlockProcess"/>
    <dgm:cxn modelId="{50626F91-2A43-4D5F-8E9F-EF1B26FE51AC}" type="presParOf" srcId="{CC0E0D1B-8E94-4CD0-BAEF-3ECFEF06124F}" destId="{7F76CFB9-79F3-410A-B6A9-ECFC411C5322}" srcOrd="4" destOrd="0" presId="urn:microsoft.com/office/officeart/2011/layout/InterconnectedBlockProcess"/>
    <dgm:cxn modelId="{B2208D59-35CC-442A-B63F-26D424F255A7}" type="presParOf" srcId="{CC0E0D1B-8E94-4CD0-BAEF-3ECFEF06124F}" destId="{A64A19A5-711E-4E9F-B2E3-E4DB74D20AA2}" srcOrd="5" destOrd="0" presId="urn:microsoft.com/office/officeart/2011/layout/InterconnectedBlockProcess"/>
    <dgm:cxn modelId="{B123E653-B1EA-401E-BC26-0098734174B5}" type="presParOf" srcId="{CC0E0D1B-8E94-4CD0-BAEF-3ECFEF06124F}" destId="{916C6A5E-6322-4E88-AC09-0E3AD1A102B0}" srcOrd="6" destOrd="0" presId="urn:microsoft.com/office/officeart/2011/layout/InterconnectedBlockProcess"/>
    <dgm:cxn modelId="{55B5331B-F5D3-4631-B382-EC8EE6CEF443}" type="presParOf" srcId="{916C6A5E-6322-4E88-AC09-0E3AD1A102B0}" destId="{C31F6652-8148-412D-AC59-77624D7309B9}" srcOrd="0" destOrd="0" presId="urn:microsoft.com/office/officeart/2011/layout/InterconnectedBlockProcess"/>
    <dgm:cxn modelId="{B488E238-8271-4DD5-903D-A4E5ADA589AE}" type="presParOf" srcId="{CC0E0D1B-8E94-4CD0-BAEF-3ECFEF06124F}" destId="{7C0796B2-51B4-4C95-87A7-3E4AEDE21EDE}" srcOrd="7" destOrd="0" presId="urn:microsoft.com/office/officeart/2011/layout/InterconnectedBlockProcess"/>
    <dgm:cxn modelId="{E626F1F8-8A51-46F6-A2A0-E8F127D76344}" type="presParOf" srcId="{CC0E0D1B-8E94-4CD0-BAEF-3ECFEF06124F}" destId="{0AD06E81-405A-41EA-9215-1AF7B143FD73}" srcOrd="8" destOrd="0" presId="urn:microsoft.com/office/officeart/2011/layout/InterconnectedBlockProcess"/>
    <dgm:cxn modelId="{9D8C1340-69C0-4312-BC62-1D1027EBE448}" type="presParOf" srcId="{CC0E0D1B-8E94-4CD0-BAEF-3ECFEF06124F}" destId="{E9AF6856-197F-461A-84A2-F610AAB14C5E}" srcOrd="9" destOrd="0" presId="urn:microsoft.com/office/officeart/2011/layout/InterconnectedBlockProcess"/>
    <dgm:cxn modelId="{DA47E603-F4E9-48CE-B943-5EB72609B255}" type="presParOf" srcId="{E9AF6856-197F-461A-84A2-F610AAB14C5E}" destId="{E9AD04A4-546C-4D44-A564-E42F3FE77360}" srcOrd="0" destOrd="0" presId="urn:microsoft.com/office/officeart/2011/layout/InterconnectedBlockProcess"/>
    <dgm:cxn modelId="{26D30B8B-B9B9-4F71-A066-B1917E82EA9D}" type="presParOf" srcId="{CC0E0D1B-8E94-4CD0-BAEF-3ECFEF06124F}" destId="{E6A66E58-7B1A-495B-BFA7-9A71913485BD}" srcOrd="10" destOrd="0" presId="urn:microsoft.com/office/officeart/2011/layout/InterconnectedBlockProcess"/>
    <dgm:cxn modelId="{E489C88D-5A09-4881-8CC0-A138C4CF54E7}" type="presParOf" srcId="{CC0E0D1B-8E94-4CD0-BAEF-3ECFEF06124F}" destId="{DD7E706A-9CE3-45B1-A085-71D1F5370EF7}" srcOrd="11" destOrd="0" presId="urn:microsoft.com/office/officeart/2011/layout/Interconnected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67CF103-8A34-4548-B069-F3B37944E7BB}" type="doc">
      <dgm:prSet loTypeId="urn:microsoft.com/office/officeart/2005/8/layout/target3" loCatId="list" qsTypeId="urn:microsoft.com/office/officeart/2005/8/quickstyle/simple1" qsCatId="simple" csTypeId="urn:microsoft.com/office/officeart/2005/8/colors/colorful5" csCatId="colorful" phldr="1"/>
      <dgm:spPr/>
      <dgm:t>
        <a:bodyPr/>
        <a:lstStyle/>
        <a:p>
          <a:endParaRPr lang="en-US"/>
        </a:p>
      </dgm:t>
    </dgm:pt>
    <dgm:pt modelId="{62EB5EB3-310C-4CC5-BC13-7974C5FEC7CC}">
      <dgm:prSet phldrT="[Text]"/>
      <dgm:spPr/>
      <dgm:t>
        <a:bodyPr/>
        <a:lstStyle/>
        <a:p>
          <a:r>
            <a:rPr lang="en-US" dirty="0"/>
            <a:t>Reassures parents who are serious about maintaining relationships</a:t>
          </a:r>
        </a:p>
      </dgm:t>
    </dgm:pt>
    <dgm:pt modelId="{EEA82831-E470-4154-A154-046A51AE18B2}" type="parTrans" cxnId="{741C4C2D-85FD-48E0-8760-55620DD789D7}">
      <dgm:prSet/>
      <dgm:spPr/>
      <dgm:t>
        <a:bodyPr/>
        <a:lstStyle/>
        <a:p>
          <a:endParaRPr lang="en-US"/>
        </a:p>
      </dgm:t>
    </dgm:pt>
    <dgm:pt modelId="{CB10B569-AD7C-478F-93A3-103D85373692}" type="sibTrans" cxnId="{741C4C2D-85FD-48E0-8760-55620DD789D7}">
      <dgm:prSet/>
      <dgm:spPr/>
      <dgm:t>
        <a:bodyPr/>
        <a:lstStyle/>
        <a:p>
          <a:endParaRPr lang="en-US"/>
        </a:p>
      </dgm:t>
    </dgm:pt>
    <dgm:pt modelId="{E98419ED-D2A9-4642-9069-7B155C7CD8E5}">
      <dgm:prSet phldrT="[Text]" custT="1"/>
      <dgm:spPr/>
      <dgm:t>
        <a:bodyPr/>
        <a:lstStyle/>
        <a:p>
          <a:r>
            <a:rPr lang="en-US" sz="1800" dirty="0"/>
            <a:t>Reassures children their family's care</a:t>
          </a:r>
        </a:p>
      </dgm:t>
    </dgm:pt>
    <dgm:pt modelId="{82D4D95F-2FF0-4774-AA6E-0F648D4FE61B}" type="parTrans" cxnId="{479A4F41-5ED0-458D-8DC2-5AD774C884CA}">
      <dgm:prSet/>
      <dgm:spPr/>
      <dgm:t>
        <a:bodyPr/>
        <a:lstStyle/>
        <a:p>
          <a:endParaRPr lang="en-US"/>
        </a:p>
      </dgm:t>
    </dgm:pt>
    <dgm:pt modelId="{B8C1C73C-4C67-4188-B060-27148FA330EE}" type="sibTrans" cxnId="{479A4F41-5ED0-458D-8DC2-5AD774C884CA}">
      <dgm:prSet/>
      <dgm:spPr/>
      <dgm:t>
        <a:bodyPr/>
        <a:lstStyle/>
        <a:p>
          <a:endParaRPr lang="en-US"/>
        </a:p>
      </dgm:t>
    </dgm:pt>
    <dgm:pt modelId="{FCAA29F1-7F6E-4A5D-9062-E260273ECF83}">
      <dgm:prSet phldrT="[Text]"/>
      <dgm:spPr/>
      <dgm:t>
        <a:bodyPr/>
        <a:lstStyle/>
        <a:p>
          <a:r>
            <a:rPr lang="en-US" dirty="0"/>
            <a:t>Lessens the trauma of separation</a:t>
          </a:r>
        </a:p>
      </dgm:t>
    </dgm:pt>
    <dgm:pt modelId="{778E7269-4A80-47B6-BD62-30122424FEE8}" type="parTrans" cxnId="{A8C808E6-9EC0-4780-890D-9A59E4ACAF48}">
      <dgm:prSet/>
      <dgm:spPr/>
      <dgm:t>
        <a:bodyPr/>
        <a:lstStyle/>
        <a:p>
          <a:endParaRPr lang="en-US"/>
        </a:p>
      </dgm:t>
    </dgm:pt>
    <dgm:pt modelId="{53D7FB76-3068-42B1-935C-EB632170B225}" type="sibTrans" cxnId="{A8C808E6-9EC0-4780-890D-9A59E4ACAF48}">
      <dgm:prSet/>
      <dgm:spPr/>
      <dgm:t>
        <a:bodyPr/>
        <a:lstStyle/>
        <a:p>
          <a:endParaRPr lang="en-US"/>
        </a:p>
      </dgm:t>
    </dgm:pt>
    <dgm:pt modelId="{498368A0-3337-43C8-8C25-7BE35D73FC3C}">
      <dgm:prSet phldrT="[Text]"/>
      <dgm:spPr/>
      <dgm:t>
        <a:bodyPr/>
        <a:lstStyle/>
        <a:p>
          <a:r>
            <a:rPr lang="en-US" dirty="0"/>
            <a:t>Provides FSWs opportunities to assess</a:t>
          </a:r>
        </a:p>
      </dgm:t>
    </dgm:pt>
    <dgm:pt modelId="{0E3F7151-ABAD-4504-B9DA-7CBCFCBB2A70}" type="parTrans" cxnId="{45262911-5711-40B9-8337-7FA20034B35F}">
      <dgm:prSet/>
      <dgm:spPr/>
      <dgm:t>
        <a:bodyPr/>
        <a:lstStyle/>
        <a:p>
          <a:endParaRPr lang="en-US"/>
        </a:p>
      </dgm:t>
    </dgm:pt>
    <dgm:pt modelId="{A09CC8FD-D268-429B-92A8-39DAFF098407}" type="sibTrans" cxnId="{45262911-5711-40B9-8337-7FA20034B35F}">
      <dgm:prSet/>
      <dgm:spPr/>
      <dgm:t>
        <a:bodyPr/>
        <a:lstStyle/>
        <a:p>
          <a:endParaRPr lang="en-US"/>
        </a:p>
      </dgm:t>
    </dgm:pt>
    <dgm:pt modelId="{34827866-5F61-48CA-9991-36BD1ABF3199}">
      <dgm:prSet phldrT="[Text]"/>
      <dgm:spPr/>
      <dgm:t>
        <a:bodyPr/>
        <a:lstStyle/>
        <a:p>
          <a:r>
            <a:rPr lang="en-US" dirty="0"/>
            <a:t>Strengthens the parent/child bond</a:t>
          </a:r>
        </a:p>
      </dgm:t>
    </dgm:pt>
    <dgm:pt modelId="{B6CED160-5E23-49E9-8A96-FC092D0115AB}" type="parTrans" cxnId="{D49766A7-CE88-4E2B-A820-C6AEBF18B728}">
      <dgm:prSet/>
      <dgm:spPr/>
      <dgm:t>
        <a:bodyPr/>
        <a:lstStyle/>
        <a:p>
          <a:endParaRPr lang="en-US"/>
        </a:p>
      </dgm:t>
    </dgm:pt>
    <dgm:pt modelId="{5A2E1586-6472-4A2B-BB9B-D2ED6BABFC45}" type="sibTrans" cxnId="{D49766A7-CE88-4E2B-A820-C6AEBF18B728}">
      <dgm:prSet/>
      <dgm:spPr/>
      <dgm:t>
        <a:bodyPr/>
        <a:lstStyle/>
        <a:p>
          <a:endParaRPr lang="en-US"/>
        </a:p>
      </dgm:t>
    </dgm:pt>
    <dgm:pt modelId="{2BF77615-0B2D-4A98-8510-8B1CDBC25163}">
      <dgm:prSet phldrT="[Text]"/>
      <dgm:spPr/>
      <dgm:t>
        <a:bodyPr/>
        <a:lstStyle/>
        <a:p>
          <a:r>
            <a:rPr lang="en-US" dirty="0"/>
            <a:t>Provides opportunities to model</a:t>
          </a:r>
        </a:p>
      </dgm:t>
    </dgm:pt>
    <dgm:pt modelId="{C4B5FAF7-91C7-4832-9F18-172E2AF5E024}" type="parTrans" cxnId="{420ED4CA-B921-4D7B-AAF3-68ABB91831EC}">
      <dgm:prSet/>
      <dgm:spPr/>
      <dgm:t>
        <a:bodyPr/>
        <a:lstStyle/>
        <a:p>
          <a:endParaRPr lang="en-US"/>
        </a:p>
      </dgm:t>
    </dgm:pt>
    <dgm:pt modelId="{3386A453-ECA3-475A-8F7E-7C9381BEBD83}" type="sibTrans" cxnId="{420ED4CA-B921-4D7B-AAF3-68ABB91831EC}">
      <dgm:prSet/>
      <dgm:spPr/>
      <dgm:t>
        <a:bodyPr/>
        <a:lstStyle/>
        <a:p>
          <a:endParaRPr lang="en-US"/>
        </a:p>
      </dgm:t>
    </dgm:pt>
    <dgm:pt modelId="{234A84E6-0C37-4508-8BA4-A0FEBEEE3F41}" type="pres">
      <dgm:prSet presAssocID="{B67CF103-8A34-4548-B069-F3B37944E7BB}" presName="Name0" presStyleCnt="0">
        <dgm:presLayoutVars>
          <dgm:chMax val="7"/>
          <dgm:dir/>
          <dgm:animLvl val="lvl"/>
          <dgm:resizeHandles val="exact"/>
        </dgm:presLayoutVars>
      </dgm:prSet>
      <dgm:spPr/>
    </dgm:pt>
    <dgm:pt modelId="{85CB1A9B-98D3-4FAF-88E0-AEEE9C16190C}" type="pres">
      <dgm:prSet presAssocID="{62EB5EB3-310C-4CC5-BC13-7974C5FEC7CC}" presName="circle1" presStyleLbl="node1" presStyleIdx="0" presStyleCnt="6"/>
      <dgm:spPr/>
    </dgm:pt>
    <dgm:pt modelId="{AEDCADAE-7D77-486B-9A9D-0209F61CF983}" type="pres">
      <dgm:prSet presAssocID="{62EB5EB3-310C-4CC5-BC13-7974C5FEC7CC}" presName="space" presStyleCnt="0"/>
      <dgm:spPr/>
    </dgm:pt>
    <dgm:pt modelId="{C9AB3254-C497-4631-9E11-5A11F61286D3}" type="pres">
      <dgm:prSet presAssocID="{62EB5EB3-310C-4CC5-BC13-7974C5FEC7CC}" presName="rect1" presStyleLbl="alignAcc1" presStyleIdx="0" presStyleCnt="6"/>
      <dgm:spPr/>
    </dgm:pt>
    <dgm:pt modelId="{02724E13-C953-4DBC-B9DE-F8A9D9A74D8A}" type="pres">
      <dgm:prSet presAssocID="{E98419ED-D2A9-4642-9069-7B155C7CD8E5}" presName="vertSpace2" presStyleLbl="node1" presStyleIdx="0" presStyleCnt="6"/>
      <dgm:spPr/>
    </dgm:pt>
    <dgm:pt modelId="{B214920F-E6B8-455E-8A15-E8B1BDD839EF}" type="pres">
      <dgm:prSet presAssocID="{E98419ED-D2A9-4642-9069-7B155C7CD8E5}" presName="circle2" presStyleLbl="node1" presStyleIdx="1" presStyleCnt="6"/>
      <dgm:spPr/>
    </dgm:pt>
    <dgm:pt modelId="{D79B755F-8110-4939-8845-725698777927}" type="pres">
      <dgm:prSet presAssocID="{E98419ED-D2A9-4642-9069-7B155C7CD8E5}" presName="rect2" presStyleLbl="alignAcc1" presStyleIdx="1" presStyleCnt="6"/>
      <dgm:spPr/>
    </dgm:pt>
    <dgm:pt modelId="{0E5B6175-84AF-48C0-B724-B8059DFC5BE3}" type="pres">
      <dgm:prSet presAssocID="{FCAA29F1-7F6E-4A5D-9062-E260273ECF83}" presName="vertSpace3" presStyleLbl="node1" presStyleIdx="1" presStyleCnt="6"/>
      <dgm:spPr/>
    </dgm:pt>
    <dgm:pt modelId="{9C0BFBBA-CA28-4E06-BCA3-D4647F7B5A6D}" type="pres">
      <dgm:prSet presAssocID="{FCAA29F1-7F6E-4A5D-9062-E260273ECF83}" presName="circle3" presStyleLbl="node1" presStyleIdx="2" presStyleCnt="6"/>
      <dgm:spPr/>
    </dgm:pt>
    <dgm:pt modelId="{E929917B-97DD-4308-850A-2EAB93C7E8EF}" type="pres">
      <dgm:prSet presAssocID="{FCAA29F1-7F6E-4A5D-9062-E260273ECF83}" presName="rect3" presStyleLbl="alignAcc1" presStyleIdx="2" presStyleCnt="6"/>
      <dgm:spPr/>
    </dgm:pt>
    <dgm:pt modelId="{5508EEAC-44D8-442A-AB5C-EA22F65BCCB9}" type="pres">
      <dgm:prSet presAssocID="{498368A0-3337-43C8-8C25-7BE35D73FC3C}" presName="vertSpace4" presStyleLbl="node1" presStyleIdx="2" presStyleCnt="6"/>
      <dgm:spPr/>
    </dgm:pt>
    <dgm:pt modelId="{728E7E85-EAD2-4A4A-9E73-8E924E5ACB29}" type="pres">
      <dgm:prSet presAssocID="{498368A0-3337-43C8-8C25-7BE35D73FC3C}" presName="circle4" presStyleLbl="node1" presStyleIdx="3" presStyleCnt="6"/>
      <dgm:spPr/>
    </dgm:pt>
    <dgm:pt modelId="{95FD3348-5244-4335-8B8D-7F19D18F3093}" type="pres">
      <dgm:prSet presAssocID="{498368A0-3337-43C8-8C25-7BE35D73FC3C}" presName="rect4" presStyleLbl="alignAcc1" presStyleIdx="3" presStyleCnt="6"/>
      <dgm:spPr/>
    </dgm:pt>
    <dgm:pt modelId="{65FCBDE2-71F7-4CDF-8410-9875BF04756A}" type="pres">
      <dgm:prSet presAssocID="{34827866-5F61-48CA-9991-36BD1ABF3199}" presName="vertSpace5" presStyleLbl="node1" presStyleIdx="3" presStyleCnt="6"/>
      <dgm:spPr/>
    </dgm:pt>
    <dgm:pt modelId="{CCBB352B-AB3F-4476-AD80-7E1F744630AF}" type="pres">
      <dgm:prSet presAssocID="{34827866-5F61-48CA-9991-36BD1ABF3199}" presName="circle5" presStyleLbl="node1" presStyleIdx="4" presStyleCnt="6"/>
      <dgm:spPr/>
    </dgm:pt>
    <dgm:pt modelId="{789EE8EB-19EC-4E10-A4CC-74D9051A2780}" type="pres">
      <dgm:prSet presAssocID="{34827866-5F61-48CA-9991-36BD1ABF3199}" presName="rect5" presStyleLbl="alignAcc1" presStyleIdx="4" presStyleCnt="6"/>
      <dgm:spPr/>
    </dgm:pt>
    <dgm:pt modelId="{AB48746D-C9B4-407C-B73E-1EFD2EB48EA8}" type="pres">
      <dgm:prSet presAssocID="{2BF77615-0B2D-4A98-8510-8B1CDBC25163}" presName="vertSpace6" presStyleLbl="node1" presStyleIdx="4" presStyleCnt="6"/>
      <dgm:spPr/>
    </dgm:pt>
    <dgm:pt modelId="{C1FC4E6F-5383-4666-9AC1-D10A595B3B8D}" type="pres">
      <dgm:prSet presAssocID="{2BF77615-0B2D-4A98-8510-8B1CDBC25163}" presName="circle6" presStyleLbl="node1" presStyleIdx="5" presStyleCnt="6"/>
      <dgm:spPr/>
    </dgm:pt>
    <dgm:pt modelId="{15DFD027-E286-45E3-999B-9F41780903E7}" type="pres">
      <dgm:prSet presAssocID="{2BF77615-0B2D-4A98-8510-8B1CDBC25163}" presName="rect6" presStyleLbl="alignAcc1" presStyleIdx="5" presStyleCnt="6"/>
      <dgm:spPr/>
    </dgm:pt>
    <dgm:pt modelId="{50E6874E-8957-4221-90A4-BD5EAB4BF784}" type="pres">
      <dgm:prSet presAssocID="{62EB5EB3-310C-4CC5-BC13-7974C5FEC7CC}" presName="rect1ParTxNoCh" presStyleLbl="alignAcc1" presStyleIdx="5" presStyleCnt="6">
        <dgm:presLayoutVars>
          <dgm:chMax val="1"/>
          <dgm:bulletEnabled val="1"/>
        </dgm:presLayoutVars>
      </dgm:prSet>
      <dgm:spPr/>
    </dgm:pt>
    <dgm:pt modelId="{989A98AE-1A2D-4045-9ACF-8F4E7081DF3D}" type="pres">
      <dgm:prSet presAssocID="{E98419ED-D2A9-4642-9069-7B155C7CD8E5}" presName="rect2ParTxNoCh" presStyleLbl="alignAcc1" presStyleIdx="5" presStyleCnt="6">
        <dgm:presLayoutVars>
          <dgm:chMax val="1"/>
          <dgm:bulletEnabled val="1"/>
        </dgm:presLayoutVars>
      </dgm:prSet>
      <dgm:spPr/>
    </dgm:pt>
    <dgm:pt modelId="{2EF2D3B9-EDE0-46FD-A3B7-E6173FDDAB6E}" type="pres">
      <dgm:prSet presAssocID="{FCAA29F1-7F6E-4A5D-9062-E260273ECF83}" presName="rect3ParTxNoCh" presStyleLbl="alignAcc1" presStyleIdx="5" presStyleCnt="6">
        <dgm:presLayoutVars>
          <dgm:chMax val="1"/>
          <dgm:bulletEnabled val="1"/>
        </dgm:presLayoutVars>
      </dgm:prSet>
      <dgm:spPr/>
    </dgm:pt>
    <dgm:pt modelId="{6D242C50-214C-42D1-A298-F0EAD001B49D}" type="pres">
      <dgm:prSet presAssocID="{498368A0-3337-43C8-8C25-7BE35D73FC3C}" presName="rect4ParTxNoCh" presStyleLbl="alignAcc1" presStyleIdx="5" presStyleCnt="6">
        <dgm:presLayoutVars>
          <dgm:chMax val="1"/>
          <dgm:bulletEnabled val="1"/>
        </dgm:presLayoutVars>
      </dgm:prSet>
      <dgm:spPr/>
    </dgm:pt>
    <dgm:pt modelId="{7FCF0AA2-5BF4-414C-A026-2385B82F4516}" type="pres">
      <dgm:prSet presAssocID="{34827866-5F61-48CA-9991-36BD1ABF3199}" presName="rect5ParTxNoCh" presStyleLbl="alignAcc1" presStyleIdx="5" presStyleCnt="6">
        <dgm:presLayoutVars>
          <dgm:chMax val="1"/>
          <dgm:bulletEnabled val="1"/>
        </dgm:presLayoutVars>
      </dgm:prSet>
      <dgm:spPr/>
    </dgm:pt>
    <dgm:pt modelId="{77F72677-4EE9-4D91-89F8-1C90A21D0E42}" type="pres">
      <dgm:prSet presAssocID="{2BF77615-0B2D-4A98-8510-8B1CDBC25163}" presName="rect6ParTxNoCh" presStyleLbl="alignAcc1" presStyleIdx="5" presStyleCnt="6">
        <dgm:presLayoutVars>
          <dgm:chMax val="1"/>
          <dgm:bulletEnabled val="1"/>
        </dgm:presLayoutVars>
      </dgm:prSet>
      <dgm:spPr/>
    </dgm:pt>
  </dgm:ptLst>
  <dgm:cxnLst>
    <dgm:cxn modelId="{B9F1AC02-C05F-47C7-A106-F00FD5C69E66}" type="presOf" srcId="{34827866-5F61-48CA-9991-36BD1ABF3199}" destId="{789EE8EB-19EC-4E10-A4CC-74D9051A2780}" srcOrd="0" destOrd="0" presId="urn:microsoft.com/office/officeart/2005/8/layout/target3"/>
    <dgm:cxn modelId="{45262911-5711-40B9-8337-7FA20034B35F}" srcId="{B67CF103-8A34-4548-B069-F3B37944E7BB}" destId="{498368A0-3337-43C8-8C25-7BE35D73FC3C}" srcOrd="3" destOrd="0" parTransId="{0E3F7151-ABAD-4504-B9DA-7CBCFCBB2A70}" sibTransId="{A09CC8FD-D268-429B-92A8-39DAFF098407}"/>
    <dgm:cxn modelId="{F8251529-60AA-437A-BAF1-542C63E11083}" type="presOf" srcId="{62EB5EB3-310C-4CC5-BC13-7974C5FEC7CC}" destId="{C9AB3254-C497-4631-9E11-5A11F61286D3}" srcOrd="0" destOrd="0" presId="urn:microsoft.com/office/officeart/2005/8/layout/target3"/>
    <dgm:cxn modelId="{741C4C2D-85FD-48E0-8760-55620DD789D7}" srcId="{B67CF103-8A34-4548-B069-F3B37944E7BB}" destId="{62EB5EB3-310C-4CC5-BC13-7974C5FEC7CC}" srcOrd="0" destOrd="0" parTransId="{EEA82831-E470-4154-A154-046A51AE18B2}" sibTransId="{CB10B569-AD7C-478F-93A3-103D85373692}"/>
    <dgm:cxn modelId="{CB15FA39-6457-4C20-B9EE-513F58C34744}" type="presOf" srcId="{62EB5EB3-310C-4CC5-BC13-7974C5FEC7CC}" destId="{50E6874E-8957-4221-90A4-BD5EAB4BF784}" srcOrd="1" destOrd="0" presId="urn:microsoft.com/office/officeart/2005/8/layout/target3"/>
    <dgm:cxn modelId="{2EA3233C-51B3-407F-9324-942D573BF3CC}" type="presOf" srcId="{FCAA29F1-7F6E-4A5D-9062-E260273ECF83}" destId="{E929917B-97DD-4308-850A-2EAB93C7E8EF}" srcOrd="0" destOrd="0" presId="urn:microsoft.com/office/officeart/2005/8/layout/target3"/>
    <dgm:cxn modelId="{E06D1A61-F121-4C31-B0D5-1A574539A00A}" type="presOf" srcId="{FCAA29F1-7F6E-4A5D-9062-E260273ECF83}" destId="{2EF2D3B9-EDE0-46FD-A3B7-E6173FDDAB6E}" srcOrd="1" destOrd="0" presId="urn:microsoft.com/office/officeart/2005/8/layout/target3"/>
    <dgm:cxn modelId="{479A4F41-5ED0-458D-8DC2-5AD774C884CA}" srcId="{B67CF103-8A34-4548-B069-F3B37944E7BB}" destId="{E98419ED-D2A9-4642-9069-7B155C7CD8E5}" srcOrd="1" destOrd="0" parTransId="{82D4D95F-2FF0-4774-AA6E-0F648D4FE61B}" sibTransId="{B8C1C73C-4C67-4188-B060-27148FA330EE}"/>
    <dgm:cxn modelId="{FFE2BA76-B023-4176-8973-01415E442E6C}" type="presOf" srcId="{E98419ED-D2A9-4642-9069-7B155C7CD8E5}" destId="{D79B755F-8110-4939-8845-725698777927}" srcOrd="0" destOrd="0" presId="urn:microsoft.com/office/officeart/2005/8/layout/target3"/>
    <dgm:cxn modelId="{D3CB4C82-BD48-4875-8911-E2B9EF0275A0}" type="presOf" srcId="{E98419ED-D2A9-4642-9069-7B155C7CD8E5}" destId="{989A98AE-1A2D-4045-9ACF-8F4E7081DF3D}" srcOrd="1" destOrd="0" presId="urn:microsoft.com/office/officeart/2005/8/layout/target3"/>
    <dgm:cxn modelId="{1E5F7582-152D-4911-A4EC-A7409B0E461A}" type="presOf" srcId="{2BF77615-0B2D-4A98-8510-8B1CDBC25163}" destId="{77F72677-4EE9-4D91-89F8-1C90A21D0E42}" srcOrd="1" destOrd="0" presId="urn:microsoft.com/office/officeart/2005/8/layout/target3"/>
    <dgm:cxn modelId="{D49766A7-CE88-4E2B-A820-C6AEBF18B728}" srcId="{B67CF103-8A34-4548-B069-F3B37944E7BB}" destId="{34827866-5F61-48CA-9991-36BD1ABF3199}" srcOrd="4" destOrd="0" parTransId="{B6CED160-5E23-49E9-8A96-FC092D0115AB}" sibTransId="{5A2E1586-6472-4A2B-BB9B-D2ED6BABFC45}"/>
    <dgm:cxn modelId="{CADDD8B1-FFF8-4DA9-A9DA-7B0043B6C5AE}" type="presOf" srcId="{498368A0-3337-43C8-8C25-7BE35D73FC3C}" destId="{95FD3348-5244-4335-8B8D-7F19D18F3093}" srcOrd="0" destOrd="0" presId="urn:microsoft.com/office/officeart/2005/8/layout/target3"/>
    <dgm:cxn modelId="{634150C8-F4A4-4E30-BE33-1772E4BEA3EE}" type="presOf" srcId="{498368A0-3337-43C8-8C25-7BE35D73FC3C}" destId="{6D242C50-214C-42D1-A298-F0EAD001B49D}" srcOrd="1" destOrd="0" presId="urn:microsoft.com/office/officeart/2005/8/layout/target3"/>
    <dgm:cxn modelId="{420ED4CA-B921-4D7B-AAF3-68ABB91831EC}" srcId="{B67CF103-8A34-4548-B069-F3B37944E7BB}" destId="{2BF77615-0B2D-4A98-8510-8B1CDBC25163}" srcOrd="5" destOrd="0" parTransId="{C4B5FAF7-91C7-4832-9F18-172E2AF5E024}" sibTransId="{3386A453-ECA3-475A-8F7E-7C9381BEBD83}"/>
    <dgm:cxn modelId="{FDBB5DD5-DD81-4BA1-8014-F8CA8BF1C86B}" type="presOf" srcId="{34827866-5F61-48CA-9991-36BD1ABF3199}" destId="{7FCF0AA2-5BF4-414C-A026-2385B82F4516}" srcOrd="1" destOrd="0" presId="urn:microsoft.com/office/officeart/2005/8/layout/target3"/>
    <dgm:cxn modelId="{E8085AE4-4C4F-46DB-9A1E-082170C94B77}" type="presOf" srcId="{B67CF103-8A34-4548-B069-F3B37944E7BB}" destId="{234A84E6-0C37-4508-8BA4-A0FEBEEE3F41}" srcOrd="0" destOrd="0" presId="urn:microsoft.com/office/officeart/2005/8/layout/target3"/>
    <dgm:cxn modelId="{A8C808E6-9EC0-4780-890D-9A59E4ACAF48}" srcId="{B67CF103-8A34-4548-B069-F3B37944E7BB}" destId="{FCAA29F1-7F6E-4A5D-9062-E260273ECF83}" srcOrd="2" destOrd="0" parTransId="{778E7269-4A80-47B6-BD62-30122424FEE8}" sibTransId="{53D7FB76-3068-42B1-935C-EB632170B225}"/>
    <dgm:cxn modelId="{2506B1E9-2C57-464D-87FC-8B67F1F0916E}" type="presOf" srcId="{2BF77615-0B2D-4A98-8510-8B1CDBC25163}" destId="{15DFD027-E286-45E3-999B-9F41780903E7}" srcOrd="0" destOrd="0" presId="urn:microsoft.com/office/officeart/2005/8/layout/target3"/>
    <dgm:cxn modelId="{60DD01C8-8076-4DCE-BEA4-5B6B06AF87A5}" type="presParOf" srcId="{234A84E6-0C37-4508-8BA4-A0FEBEEE3F41}" destId="{85CB1A9B-98D3-4FAF-88E0-AEEE9C16190C}" srcOrd="0" destOrd="0" presId="urn:microsoft.com/office/officeart/2005/8/layout/target3"/>
    <dgm:cxn modelId="{4D07ADC6-A732-4185-AD27-A12368183214}" type="presParOf" srcId="{234A84E6-0C37-4508-8BA4-A0FEBEEE3F41}" destId="{AEDCADAE-7D77-486B-9A9D-0209F61CF983}" srcOrd="1" destOrd="0" presId="urn:microsoft.com/office/officeart/2005/8/layout/target3"/>
    <dgm:cxn modelId="{F94FD58A-6C65-4C4F-86B3-3A0DA638B4D2}" type="presParOf" srcId="{234A84E6-0C37-4508-8BA4-A0FEBEEE3F41}" destId="{C9AB3254-C497-4631-9E11-5A11F61286D3}" srcOrd="2" destOrd="0" presId="urn:microsoft.com/office/officeart/2005/8/layout/target3"/>
    <dgm:cxn modelId="{9D470DE3-A9F4-4A1C-846B-9A1716839197}" type="presParOf" srcId="{234A84E6-0C37-4508-8BA4-A0FEBEEE3F41}" destId="{02724E13-C953-4DBC-B9DE-F8A9D9A74D8A}" srcOrd="3" destOrd="0" presId="urn:microsoft.com/office/officeart/2005/8/layout/target3"/>
    <dgm:cxn modelId="{21A815AB-CF08-46B1-9A32-29C792D01A0D}" type="presParOf" srcId="{234A84E6-0C37-4508-8BA4-A0FEBEEE3F41}" destId="{B214920F-E6B8-455E-8A15-E8B1BDD839EF}" srcOrd="4" destOrd="0" presId="urn:microsoft.com/office/officeart/2005/8/layout/target3"/>
    <dgm:cxn modelId="{B032CA92-E0DA-4A92-BFED-FA4AB1F56837}" type="presParOf" srcId="{234A84E6-0C37-4508-8BA4-A0FEBEEE3F41}" destId="{D79B755F-8110-4939-8845-725698777927}" srcOrd="5" destOrd="0" presId="urn:microsoft.com/office/officeart/2005/8/layout/target3"/>
    <dgm:cxn modelId="{9B8C8401-B358-4A42-B139-E1AD68133153}" type="presParOf" srcId="{234A84E6-0C37-4508-8BA4-A0FEBEEE3F41}" destId="{0E5B6175-84AF-48C0-B724-B8059DFC5BE3}" srcOrd="6" destOrd="0" presId="urn:microsoft.com/office/officeart/2005/8/layout/target3"/>
    <dgm:cxn modelId="{5EDA8C17-5B31-4187-B0BD-0C41A4CF7776}" type="presParOf" srcId="{234A84E6-0C37-4508-8BA4-A0FEBEEE3F41}" destId="{9C0BFBBA-CA28-4E06-BCA3-D4647F7B5A6D}" srcOrd="7" destOrd="0" presId="urn:microsoft.com/office/officeart/2005/8/layout/target3"/>
    <dgm:cxn modelId="{3F30C0DF-2A17-4D83-8E35-0CA576A23236}" type="presParOf" srcId="{234A84E6-0C37-4508-8BA4-A0FEBEEE3F41}" destId="{E929917B-97DD-4308-850A-2EAB93C7E8EF}" srcOrd="8" destOrd="0" presId="urn:microsoft.com/office/officeart/2005/8/layout/target3"/>
    <dgm:cxn modelId="{E70D2CDC-4A8A-4AA6-A412-B8B1CFCDCCCE}" type="presParOf" srcId="{234A84E6-0C37-4508-8BA4-A0FEBEEE3F41}" destId="{5508EEAC-44D8-442A-AB5C-EA22F65BCCB9}" srcOrd="9" destOrd="0" presId="urn:microsoft.com/office/officeart/2005/8/layout/target3"/>
    <dgm:cxn modelId="{EF47E23F-4D76-497D-812D-0C33DE63FE81}" type="presParOf" srcId="{234A84E6-0C37-4508-8BA4-A0FEBEEE3F41}" destId="{728E7E85-EAD2-4A4A-9E73-8E924E5ACB29}" srcOrd="10" destOrd="0" presId="urn:microsoft.com/office/officeart/2005/8/layout/target3"/>
    <dgm:cxn modelId="{2C39E792-A55D-4765-8132-ED4F5D66FE77}" type="presParOf" srcId="{234A84E6-0C37-4508-8BA4-A0FEBEEE3F41}" destId="{95FD3348-5244-4335-8B8D-7F19D18F3093}" srcOrd="11" destOrd="0" presId="urn:microsoft.com/office/officeart/2005/8/layout/target3"/>
    <dgm:cxn modelId="{08078FDD-8CF3-4984-8895-DE830259D47E}" type="presParOf" srcId="{234A84E6-0C37-4508-8BA4-A0FEBEEE3F41}" destId="{65FCBDE2-71F7-4CDF-8410-9875BF04756A}" srcOrd="12" destOrd="0" presId="urn:microsoft.com/office/officeart/2005/8/layout/target3"/>
    <dgm:cxn modelId="{2491EB8C-CAE5-4A78-A002-AD1A6C2EA8FE}" type="presParOf" srcId="{234A84E6-0C37-4508-8BA4-A0FEBEEE3F41}" destId="{CCBB352B-AB3F-4476-AD80-7E1F744630AF}" srcOrd="13" destOrd="0" presId="urn:microsoft.com/office/officeart/2005/8/layout/target3"/>
    <dgm:cxn modelId="{A18A018F-C587-4173-8641-5FDD5207C38C}" type="presParOf" srcId="{234A84E6-0C37-4508-8BA4-A0FEBEEE3F41}" destId="{789EE8EB-19EC-4E10-A4CC-74D9051A2780}" srcOrd="14" destOrd="0" presId="urn:microsoft.com/office/officeart/2005/8/layout/target3"/>
    <dgm:cxn modelId="{7395AF62-66D3-4C0C-B99C-247D71DFA9BD}" type="presParOf" srcId="{234A84E6-0C37-4508-8BA4-A0FEBEEE3F41}" destId="{AB48746D-C9B4-407C-B73E-1EFD2EB48EA8}" srcOrd="15" destOrd="0" presId="urn:microsoft.com/office/officeart/2005/8/layout/target3"/>
    <dgm:cxn modelId="{77D64835-519E-41AA-9F22-C7278CE019FB}" type="presParOf" srcId="{234A84E6-0C37-4508-8BA4-A0FEBEEE3F41}" destId="{C1FC4E6F-5383-4666-9AC1-D10A595B3B8D}" srcOrd="16" destOrd="0" presId="urn:microsoft.com/office/officeart/2005/8/layout/target3"/>
    <dgm:cxn modelId="{4103D967-1A48-4411-8739-FECC887BD949}" type="presParOf" srcId="{234A84E6-0C37-4508-8BA4-A0FEBEEE3F41}" destId="{15DFD027-E286-45E3-999B-9F41780903E7}" srcOrd="17" destOrd="0" presId="urn:microsoft.com/office/officeart/2005/8/layout/target3"/>
    <dgm:cxn modelId="{B9D1D243-489A-4577-BCB7-7DC4F56EFFA5}" type="presParOf" srcId="{234A84E6-0C37-4508-8BA4-A0FEBEEE3F41}" destId="{50E6874E-8957-4221-90A4-BD5EAB4BF784}" srcOrd="18" destOrd="0" presId="urn:microsoft.com/office/officeart/2005/8/layout/target3"/>
    <dgm:cxn modelId="{BE415B0D-D2FB-4C76-8489-FA2B3017235D}" type="presParOf" srcId="{234A84E6-0C37-4508-8BA4-A0FEBEEE3F41}" destId="{989A98AE-1A2D-4045-9ACF-8F4E7081DF3D}" srcOrd="19" destOrd="0" presId="urn:microsoft.com/office/officeart/2005/8/layout/target3"/>
    <dgm:cxn modelId="{9893817C-AC72-4ABC-9618-4902FAE4B428}" type="presParOf" srcId="{234A84E6-0C37-4508-8BA4-A0FEBEEE3F41}" destId="{2EF2D3B9-EDE0-46FD-A3B7-E6173FDDAB6E}" srcOrd="20" destOrd="0" presId="urn:microsoft.com/office/officeart/2005/8/layout/target3"/>
    <dgm:cxn modelId="{61936B72-A903-47E6-B105-8D2D78E44795}" type="presParOf" srcId="{234A84E6-0C37-4508-8BA4-A0FEBEEE3F41}" destId="{6D242C50-214C-42D1-A298-F0EAD001B49D}" srcOrd="21" destOrd="0" presId="urn:microsoft.com/office/officeart/2005/8/layout/target3"/>
    <dgm:cxn modelId="{67B5DE8F-7C51-4652-9842-963490BB3F3E}" type="presParOf" srcId="{234A84E6-0C37-4508-8BA4-A0FEBEEE3F41}" destId="{7FCF0AA2-5BF4-414C-A026-2385B82F4516}" srcOrd="22" destOrd="0" presId="urn:microsoft.com/office/officeart/2005/8/layout/target3"/>
    <dgm:cxn modelId="{00ADB3AC-D312-4A5B-B54B-D222885A771A}" type="presParOf" srcId="{234A84E6-0C37-4508-8BA4-A0FEBEEE3F41}" destId="{77F72677-4EE9-4D91-89F8-1C90A21D0E42}" srcOrd="23"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D5AC782-FD1E-45AD-9CC1-F52BEBBA45AC}"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en-US"/>
        </a:p>
      </dgm:t>
    </dgm:pt>
    <dgm:pt modelId="{C06E5156-5867-4CA1-96E2-0FD82F6FC8ED}">
      <dgm:prSet phldrT="[Text]"/>
      <dgm:spPr/>
      <dgm:t>
        <a:bodyPr/>
        <a:lstStyle/>
        <a:p>
          <a:r>
            <a:rPr lang="en-US" dirty="0"/>
            <a:t>FAST</a:t>
          </a:r>
        </a:p>
      </dgm:t>
    </dgm:pt>
    <dgm:pt modelId="{A59FDF7E-7FFF-48AB-B32B-CE312B999AFB}" type="parTrans" cxnId="{5B904129-1142-46B6-8754-F96F0146FD19}">
      <dgm:prSet/>
      <dgm:spPr/>
      <dgm:t>
        <a:bodyPr/>
        <a:lstStyle/>
        <a:p>
          <a:endParaRPr lang="en-US"/>
        </a:p>
      </dgm:t>
    </dgm:pt>
    <dgm:pt modelId="{654656DB-B903-44FC-A52C-18F851ADEF3C}" type="sibTrans" cxnId="{5B904129-1142-46B6-8754-F96F0146FD19}">
      <dgm:prSet/>
      <dgm:spPr/>
      <dgm:t>
        <a:bodyPr/>
        <a:lstStyle/>
        <a:p>
          <a:endParaRPr lang="en-US"/>
        </a:p>
      </dgm:t>
    </dgm:pt>
    <dgm:pt modelId="{A3A8FCC4-AB48-441F-B0EE-B1EF97CDBC3D}">
      <dgm:prSet phldrT="[Text]"/>
      <dgm:spPr/>
      <dgm:t>
        <a:bodyPr/>
        <a:lstStyle/>
        <a:p>
          <a:r>
            <a:rPr lang="en-US" dirty="0"/>
            <a:t>How should you use the FAST received from CPS?</a:t>
          </a:r>
        </a:p>
      </dgm:t>
    </dgm:pt>
    <dgm:pt modelId="{F2BF2FC9-47AB-4379-9841-B68E2A9AF5FB}" type="parTrans" cxnId="{3954C6C5-099F-4AC7-8524-42809231D63E}">
      <dgm:prSet/>
      <dgm:spPr/>
      <dgm:t>
        <a:bodyPr/>
        <a:lstStyle/>
        <a:p>
          <a:endParaRPr lang="en-US"/>
        </a:p>
      </dgm:t>
    </dgm:pt>
    <dgm:pt modelId="{15D6B562-0861-48B5-AD5E-5CCB2AE85FFB}" type="sibTrans" cxnId="{3954C6C5-099F-4AC7-8524-42809231D63E}">
      <dgm:prSet/>
      <dgm:spPr/>
      <dgm:t>
        <a:bodyPr/>
        <a:lstStyle/>
        <a:p>
          <a:endParaRPr lang="en-US"/>
        </a:p>
      </dgm:t>
    </dgm:pt>
    <dgm:pt modelId="{61856539-A813-4EDB-988E-5204A0BFDE92}">
      <dgm:prSet phldrT="[Text]"/>
      <dgm:spPr/>
      <dgm:t>
        <a:bodyPr/>
        <a:lstStyle/>
        <a:p>
          <a:r>
            <a:rPr lang="en-US" dirty="0"/>
            <a:t>CANS</a:t>
          </a:r>
        </a:p>
      </dgm:t>
    </dgm:pt>
    <dgm:pt modelId="{B0D9DA7D-1033-4D8F-9DC5-5BD9F545218F}" type="parTrans" cxnId="{63EBDCA0-FF12-480D-B7F8-52FC8E1C3382}">
      <dgm:prSet/>
      <dgm:spPr/>
      <dgm:t>
        <a:bodyPr/>
        <a:lstStyle/>
        <a:p>
          <a:endParaRPr lang="en-US"/>
        </a:p>
      </dgm:t>
    </dgm:pt>
    <dgm:pt modelId="{E7AEB241-2AD1-421C-9283-528BAA171C05}" type="sibTrans" cxnId="{63EBDCA0-FF12-480D-B7F8-52FC8E1C3382}">
      <dgm:prSet/>
      <dgm:spPr/>
      <dgm:t>
        <a:bodyPr/>
        <a:lstStyle/>
        <a:p>
          <a:endParaRPr lang="en-US"/>
        </a:p>
      </dgm:t>
    </dgm:pt>
    <dgm:pt modelId="{BEB5DB2B-9E71-41CB-81CB-22DDF6AAAD63}">
      <dgm:prSet phldrT="[Text]"/>
      <dgm:spPr/>
      <dgm:t>
        <a:bodyPr/>
        <a:lstStyle/>
        <a:p>
          <a:r>
            <a:rPr lang="en-US" dirty="0"/>
            <a:t>Used to assess strengths and needs</a:t>
          </a:r>
        </a:p>
      </dgm:t>
    </dgm:pt>
    <dgm:pt modelId="{CCE83235-F0BC-49B8-B8BA-68AEA19C190E}" type="parTrans" cxnId="{6A282271-FD20-4D27-B8E0-7B18B7A90F20}">
      <dgm:prSet/>
      <dgm:spPr/>
      <dgm:t>
        <a:bodyPr/>
        <a:lstStyle/>
        <a:p>
          <a:endParaRPr lang="en-US"/>
        </a:p>
      </dgm:t>
    </dgm:pt>
    <dgm:pt modelId="{FAF446DF-3EF6-4CF1-A586-906B6E740FDF}" type="sibTrans" cxnId="{6A282271-FD20-4D27-B8E0-7B18B7A90F20}">
      <dgm:prSet/>
      <dgm:spPr/>
      <dgm:t>
        <a:bodyPr/>
        <a:lstStyle/>
        <a:p>
          <a:endParaRPr lang="en-US"/>
        </a:p>
      </dgm:t>
    </dgm:pt>
    <dgm:pt modelId="{10E222B2-7F4A-4BB7-B676-CC1DA55FE6B1}">
      <dgm:prSet phldrT="[Text]"/>
      <dgm:spPr/>
      <dgm:t>
        <a:bodyPr/>
        <a:lstStyle/>
        <a:p>
          <a:r>
            <a:rPr lang="en-US" dirty="0"/>
            <a:t>How do we gather the information?</a:t>
          </a:r>
        </a:p>
      </dgm:t>
    </dgm:pt>
    <dgm:pt modelId="{9F7A81D1-10B9-4E77-8C4B-8DDC606FD803}" type="parTrans" cxnId="{B52EED8A-7F41-4E79-BC5D-9ABC061FC584}">
      <dgm:prSet/>
      <dgm:spPr/>
      <dgm:t>
        <a:bodyPr/>
        <a:lstStyle/>
        <a:p>
          <a:endParaRPr lang="en-US"/>
        </a:p>
      </dgm:t>
    </dgm:pt>
    <dgm:pt modelId="{293EA64A-D836-47F1-AB19-3C046C7E1A87}" type="sibTrans" cxnId="{B52EED8A-7F41-4E79-BC5D-9ABC061FC584}">
      <dgm:prSet/>
      <dgm:spPr/>
      <dgm:t>
        <a:bodyPr/>
        <a:lstStyle/>
        <a:p>
          <a:endParaRPr lang="en-US"/>
        </a:p>
      </dgm:t>
    </dgm:pt>
    <dgm:pt modelId="{66DBA4BF-8F83-4308-B292-2E7D949591D5}" type="pres">
      <dgm:prSet presAssocID="{BD5AC782-FD1E-45AD-9CC1-F52BEBBA45AC}" presName="Name0" presStyleCnt="0">
        <dgm:presLayoutVars>
          <dgm:dir/>
          <dgm:animLvl val="lvl"/>
          <dgm:resizeHandles/>
        </dgm:presLayoutVars>
      </dgm:prSet>
      <dgm:spPr/>
    </dgm:pt>
    <dgm:pt modelId="{644D0410-7E08-40AC-A719-B19A25AF6D4B}" type="pres">
      <dgm:prSet presAssocID="{C06E5156-5867-4CA1-96E2-0FD82F6FC8ED}" presName="linNode" presStyleCnt="0"/>
      <dgm:spPr/>
    </dgm:pt>
    <dgm:pt modelId="{5E60EEE8-BAE9-4AE7-A609-8C98DDB7BA92}" type="pres">
      <dgm:prSet presAssocID="{C06E5156-5867-4CA1-96E2-0FD82F6FC8ED}" presName="parentShp" presStyleLbl="node1" presStyleIdx="0" presStyleCnt="2">
        <dgm:presLayoutVars>
          <dgm:bulletEnabled val="1"/>
        </dgm:presLayoutVars>
      </dgm:prSet>
      <dgm:spPr/>
    </dgm:pt>
    <dgm:pt modelId="{452661A0-BF77-46DE-8250-FDB08B8ADCA6}" type="pres">
      <dgm:prSet presAssocID="{C06E5156-5867-4CA1-96E2-0FD82F6FC8ED}" presName="childShp" presStyleLbl="bgAccFollowNode1" presStyleIdx="0" presStyleCnt="2">
        <dgm:presLayoutVars>
          <dgm:bulletEnabled val="1"/>
        </dgm:presLayoutVars>
      </dgm:prSet>
      <dgm:spPr/>
    </dgm:pt>
    <dgm:pt modelId="{5AB9F369-C909-4AC3-9B2D-D690598FC9A6}" type="pres">
      <dgm:prSet presAssocID="{654656DB-B903-44FC-A52C-18F851ADEF3C}" presName="spacing" presStyleCnt="0"/>
      <dgm:spPr/>
    </dgm:pt>
    <dgm:pt modelId="{C2BF6714-6709-4131-91E4-A9C9D00BFA8E}" type="pres">
      <dgm:prSet presAssocID="{61856539-A813-4EDB-988E-5204A0BFDE92}" presName="linNode" presStyleCnt="0"/>
      <dgm:spPr/>
    </dgm:pt>
    <dgm:pt modelId="{E04A1B6E-787E-48B1-9128-80CFD98479D2}" type="pres">
      <dgm:prSet presAssocID="{61856539-A813-4EDB-988E-5204A0BFDE92}" presName="parentShp" presStyleLbl="node1" presStyleIdx="1" presStyleCnt="2">
        <dgm:presLayoutVars>
          <dgm:bulletEnabled val="1"/>
        </dgm:presLayoutVars>
      </dgm:prSet>
      <dgm:spPr/>
    </dgm:pt>
    <dgm:pt modelId="{6215AF0D-922F-4B9A-AF8A-C0C6A88D4B12}" type="pres">
      <dgm:prSet presAssocID="{61856539-A813-4EDB-988E-5204A0BFDE92}" presName="childShp" presStyleLbl="bgAccFollowNode1" presStyleIdx="1" presStyleCnt="2">
        <dgm:presLayoutVars>
          <dgm:bulletEnabled val="1"/>
        </dgm:presLayoutVars>
      </dgm:prSet>
      <dgm:spPr/>
    </dgm:pt>
  </dgm:ptLst>
  <dgm:cxnLst>
    <dgm:cxn modelId="{4395690D-BEEF-4B0C-AF6B-82881629DE7B}" type="presOf" srcId="{C06E5156-5867-4CA1-96E2-0FD82F6FC8ED}" destId="{5E60EEE8-BAE9-4AE7-A609-8C98DDB7BA92}" srcOrd="0" destOrd="0" presId="urn:microsoft.com/office/officeart/2005/8/layout/vList6"/>
    <dgm:cxn modelId="{9045F722-9D0E-428E-A5E5-153B2A350081}" type="presOf" srcId="{61856539-A813-4EDB-988E-5204A0BFDE92}" destId="{E04A1B6E-787E-48B1-9128-80CFD98479D2}" srcOrd="0" destOrd="0" presId="urn:microsoft.com/office/officeart/2005/8/layout/vList6"/>
    <dgm:cxn modelId="{5B904129-1142-46B6-8754-F96F0146FD19}" srcId="{BD5AC782-FD1E-45AD-9CC1-F52BEBBA45AC}" destId="{C06E5156-5867-4CA1-96E2-0FD82F6FC8ED}" srcOrd="0" destOrd="0" parTransId="{A59FDF7E-7FFF-48AB-B32B-CE312B999AFB}" sibTransId="{654656DB-B903-44FC-A52C-18F851ADEF3C}"/>
    <dgm:cxn modelId="{1489063A-3E6D-43F6-BBE9-479FFF4BEB5F}" type="presOf" srcId="{A3A8FCC4-AB48-441F-B0EE-B1EF97CDBC3D}" destId="{452661A0-BF77-46DE-8250-FDB08B8ADCA6}" srcOrd="0" destOrd="0" presId="urn:microsoft.com/office/officeart/2005/8/layout/vList6"/>
    <dgm:cxn modelId="{F2092D49-20C9-4C49-BAA5-C385E2DC6C72}" type="presOf" srcId="{10E222B2-7F4A-4BB7-B676-CC1DA55FE6B1}" destId="{6215AF0D-922F-4B9A-AF8A-C0C6A88D4B12}" srcOrd="0" destOrd="1" presId="urn:microsoft.com/office/officeart/2005/8/layout/vList6"/>
    <dgm:cxn modelId="{6A282271-FD20-4D27-B8E0-7B18B7A90F20}" srcId="{61856539-A813-4EDB-988E-5204A0BFDE92}" destId="{BEB5DB2B-9E71-41CB-81CB-22DDF6AAAD63}" srcOrd="0" destOrd="0" parTransId="{CCE83235-F0BC-49B8-B8BA-68AEA19C190E}" sibTransId="{FAF446DF-3EF6-4CF1-A586-906B6E740FDF}"/>
    <dgm:cxn modelId="{B52EED8A-7F41-4E79-BC5D-9ABC061FC584}" srcId="{61856539-A813-4EDB-988E-5204A0BFDE92}" destId="{10E222B2-7F4A-4BB7-B676-CC1DA55FE6B1}" srcOrd="1" destOrd="0" parTransId="{9F7A81D1-10B9-4E77-8C4B-8DDC606FD803}" sibTransId="{293EA64A-D836-47F1-AB19-3C046C7E1A87}"/>
    <dgm:cxn modelId="{63EBDCA0-FF12-480D-B7F8-52FC8E1C3382}" srcId="{BD5AC782-FD1E-45AD-9CC1-F52BEBBA45AC}" destId="{61856539-A813-4EDB-988E-5204A0BFDE92}" srcOrd="1" destOrd="0" parTransId="{B0D9DA7D-1033-4D8F-9DC5-5BD9F545218F}" sibTransId="{E7AEB241-2AD1-421C-9283-528BAA171C05}"/>
    <dgm:cxn modelId="{7F8B3EA4-1D3E-49E3-BBCF-6E45455B2BFB}" type="presOf" srcId="{BD5AC782-FD1E-45AD-9CC1-F52BEBBA45AC}" destId="{66DBA4BF-8F83-4308-B292-2E7D949591D5}" srcOrd="0" destOrd="0" presId="urn:microsoft.com/office/officeart/2005/8/layout/vList6"/>
    <dgm:cxn modelId="{3954C6C5-099F-4AC7-8524-42809231D63E}" srcId="{C06E5156-5867-4CA1-96E2-0FD82F6FC8ED}" destId="{A3A8FCC4-AB48-441F-B0EE-B1EF97CDBC3D}" srcOrd="0" destOrd="0" parTransId="{F2BF2FC9-47AB-4379-9841-B68E2A9AF5FB}" sibTransId="{15D6B562-0861-48B5-AD5E-5CCB2AE85FFB}"/>
    <dgm:cxn modelId="{B6E087FC-A2D2-402F-BAC4-16ABEA157482}" type="presOf" srcId="{BEB5DB2B-9E71-41CB-81CB-22DDF6AAAD63}" destId="{6215AF0D-922F-4B9A-AF8A-C0C6A88D4B12}" srcOrd="0" destOrd="0" presId="urn:microsoft.com/office/officeart/2005/8/layout/vList6"/>
    <dgm:cxn modelId="{1AB6FD55-C324-4925-AA87-574E8AAFAEBD}" type="presParOf" srcId="{66DBA4BF-8F83-4308-B292-2E7D949591D5}" destId="{644D0410-7E08-40AC-A719-B19A25AF6D4B}" srcOrd="0" destOrd="0" presId="urn:microsoft.com/office/officeart/2005/8/layout/vList6"/>
    <dgm:cxn modelId="{E6E2B783-B5BF-4459-9545-8F11F6DB4F7A}" type="presParOf" srcId="{644D0410-7E08-40AC-A719-B19A25AF6D4B}" destId="{5E60EEE8-BAE9-4AE7-A609-8C98DDB7BA92}" srcOrd="0" destOrd="0" presId="urn:microsoft.com/office/officeart/2005/8/layout/vList6"/>
    <dgm:cxn modelId="{1CC86F0C-A15C-4AAF-A54A-A108BDAC3BD3}" type="presParOf" srcId="{644D0410-7E08-40AC-A719-B19A25AF6D4B}" destId="{452661A0-BF77-46DE-8250-FDB08B8ADCA6}" srcOrd="1" destOrd="0" presId="urn:microsoft.com/office/officeart/2005/8/layout/vList6"/>
    <dgm:cxn modelId="{651BA474-BF71-452B-9E7C-0D140E021216}" type="presParOf" srcId="{66DBA4BF-8F83-4308-B292-2E7D949591D5}" destId="{5AB9F369-C909-4AC3-9B2D-D690598FC9A6}" srcOrd="1" destOrd="0" presId="urn:microsoft.com/office/officeart/2005/8/layout/vList6"/>
    <dgm:cxn modelId="{FE229B27-94FE-4E93-BE8D-406510C2EB0B}" type="presParOf" srcId="{66DBA4BF-8F83-4308-B292-2E7D949591D5}" destId="{C2BF6714-6709-4131-91E4-A9C9D00BFA8E}" srcOrd="2" destOrd="0" presId="urn:microsoft.com/office/officeart/2005/8/layout/vList6"/>
    <dgm:cxn modelId="{D9178D15-7C8C-4C6C-A33B-D9C0E3AEED0B}" type="presParOf" srcId="{C2BF6714-6709-4131-91E4-A9C9D00BFA8E}" destId="{E04A1B6E-787E-48B1-9128-80CFD98479D2}" srcOrd="0" destOrd="0" presId="urn:microsoft.com/office/officeart/2005/8/layout/vList6"/>
    <dgm:cxn modelId="{8713092E-03AF-45A1-9B39-AFFEB973B9A8}" type="presParOf" srcId="{C2BF6714-6709-4131-91E4-A9C9D00BFA8E}" destId="{6215AF0D-922F-4B9A-AF8A-C0C6A88D4B12}"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BCB813E-4308-4284-8B43-99638B93415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38B7EC6-9C25-457F-AC68-8EA4B286529E}">
      <dgm:prSet phldrT="[Text]"/>
      <dgm:spPr>
        <a:ln>
          <a:solidFill>
            <a:schemeClr val="tx2">
              <a:lumMod val="75000"/>
            </a:schemeClr>
          </a:solidFill>
        </a:ln>
      </dgm:spPr>
      <dgm:t>
        <a:bodyPr/>
        <a:lstStyle/>
        <a:p>
          <a:r>
            <a:rPr lang="en-US" dirty="0"/>
            <a:t>Types of Assessments</a:t>
          </a:r>
        </a:p>
      </dgm:t>
    </dgm:pt>
    <dgm:pt modelId="{C60F7770-BE32-4FFA-9615-68A055BB55E6}" type="parTrans" cxnId="{23E6C7D3-B8EA-4BB1-84F7-F14D5BDE02CC}">
      <dgm:prSet/>
      <dgm:spPr/>
      <dgm:t>
        <a:bodyPr/>
        <a:lstStyle/>
        <a:p>
          <a:endParaRPr lang="en-US"/>
        </a:p>
      </dgm:t>
    </dgm:pt>
    <dgm:pt modelId="{0AEA898C-BFD5-4B8A-BD03-6A5A2326C3B7}" type="sibTrans" cxnId="{23E6C7D3-B8EA-4BB1-84F7-F14D5BDE02CC}">
      <dgm:prSet/>
      <dgm:spPr/>
      <dgm:t>
        <a:bodyPr/>
        <a:lstStyle/>
        <a:p>
          <a:endParaRPr lang="en-US"/>
        </a:p>
      </dgm:t>
    </dgm:pt>
    <dgm:pt modelId="{058A643F-7C8F-4771-B417-A86A2C335483}">
      <dgm:prSet phldrT="[Text]"/>
      <dgm:spPr/>
      <dgm:t>
        <a:bodyPr/>
        <a:lstStyle/>
        <a:p>
          <a:r>
            <a:rPr lang="en-US" dirty="0"/>
            <a:t>Mental Health, Psychoeducational, Psychological, Psychiatric, Forensic, Alcohol and Drug, Developmental</a:t>
          </a:r>
        </a:p>
      </dgm:t>
    </dgm:pt>
    <dgm:pt modelId="{4764EAAF-E5FD-4061-B723-622F9FA9987E}" type="parTrans" cxnId="{01FFB5A0-FCA1-4DBA-B2CC-3544428F33B2}">
      <dgm:prSet/>
      <dgm:spPr/>
      <dgm:t>
        <a:bodyPr/>
        <a:lstStyle/>
        <a:p>
          <a:endParaRPr lang="en-US"/>
        </a:p>
      </dgm:t>
    </dgm:pt>
    <dgm:pt modelId="{94934EEA-59E8-43C4-B03D-456DC7FB175C}" type="sibTrans" cxnId="{01FFB5A0-FCA1-4DBA-B2CC-3544428F33B2}">
      <dgm:prSet/>
      <dgm:spPr/>
      <dgm:t>
        <a:bodyPr/>
        <a:lstStyle/>
        <a:p>
          <a:endParaRPr lang="en-US"/>
        </a:p>
      </dgm:t>
    </dgm:pt>
    <dgm:pt modelId="{107B887F-274C-4514-BD8E-BBD13FD2A2BD}">
      <dgm:prSet phldrT="[Text]"/>
      <dgm:spPr>
        <a:ln>
          <a:solidFill>
            <a:schemeClr val="tx2">
              <a:lumMod val="75000"/>
            </a:schemeClr>
          </a:solidFill>
        </a:ln>
      </dgm:spPr>
      <dgm:t>
        <a:bodyPr/>
        <a:lstStyle/>
        <a:p>
          <a:r>
            <a:rPr lang="en-US" dirty="0"/>
            <a:t>Life Skills Assessment</a:t>
          </a:r>
        </a:p>
      </dgm:t>
    </dgm:pt>
    <dgm:pt modelId="{FF3A74B4-781B-49BA-8392-7E5C2F265844}" type="parTrans" cxnId="{D0E90FA9-CE76-4A6A-BF20-F59F4361BE10}">
      <dgm:prSet/>
      <dgm:spPr/>
      <dgm:t>
        <a:bodyPr/>
        <a:lstStyle/>
        <a:p>
          <a:endParaRPr lang="en-US"/>
        </a:p>
      </dgm:t>
    </dgm:pt>
    <dgm:pt modelId="{5437880E-2E43-4E00-ABFB-AE532ECF39E5}" type="sibTrans" cxnId="{D0E90FA9-CE76-4A6A-BF20-F59F4361BE10}">
      <dgm:prSet/>
      <dgm:spPr/>
      <dgm:t>
        <a:bodyPr/>
        <a:lstStyle/>
        <a:p>
          <a:endParaRPr lang="en-US"/>
        </a:p>
      </dgm:t>
    </dgm:pt>
    <dgm:pt modelId="{28271E9E-0392-47A8-9C3E-B49E119F9AB9}">
      <dgm:prSet phldrT="[Text]"/>
      <dgm:spPr/>
      <dgm:t>
        <a:bodyPr/>
        <a:lstStyle/>
        <a:p>
          <a:r>
            <a:rPr lang="en-US" dirty="0"/>
            <a:t>Required for youth 14 and over</a:t>
          </a:r>
        </a:p>
      </dgm:t>
    </dgm:pt>
    <dgm:pt modelId="{56F83D60-4C82-42A5-AE67-889914EEFC0A}" type="parTrans" cxnId="{9E736124-07EC-430E-9E70-62370E6691BF}">
      <dgm:prSet/>
      <dgm:spPr/>
      <dgm:t>
        <a:bodyPr/>
        <a:lstStyle/>
        <a:p>
          <a:endParaRPr lang="en-US"/>
        </a:p>
      </dgm:t>
    </dgm:pt>
    <dgm:pt modelId="{85568960-69BA-4D07-8A59-64DD0026BD80}" type="sibTrans" cxnId="{9E736124-07EC-430E-9E70-62370E6691BF}">
      <dgm:prSet/>
      <dgm:spPr/>
      <dgm:t>
        <a:bodyPr/>
        <a:lstStyle/>
        <a:p>
          <a:endParaRPr lang="en-US"/>
        </a:p>
      </dgm:t>
    </dgm:pt>
    <dgm:pt modelId="{EDBD648E-CECB-4DD5-91EB-94ECE2755DE5}">
      <dgm:prSet phldrT="[Text]"/>
      <dgm:spPr/>
      <dgm:t>
        <a:bodyPr/>
        <a:lstStyle/>
        <a:p>
          <a:r>
            <a:rPr lang="en-US" dirty="0"/>
            <a:t>14-16 requires 3 domains:  IL Life Skills, IL Social Skills and IL Credit Check</a:t>
          </a:r>
        </a:p>
      </dgm:t>
    </dgm:pt>
    <dgm:pt modelId="{59CB5C5C-0305-4BF9-934D-7224A47ACBCB}" type="parTrans" cxnId="{1CDEFA9D-D561-45DE-BA93-B7555E7792C1}">
      <dgm:prSet/>
      <dgm:spPr/>
      <dgm:t>
        <a:bodyPr/>
        <a:lstStyle/>
        <a:p>
          <a:endParaRPr lang="en-US"/>
        </a:p>
      </dgm:t>
    </dgm:pt>
    <dgm:pt modelId="{0437E3BE-D4A4-4E8E-AF7F-F20D714CB34F}" type="sibTrans" cxnId="{1CDEFA9D-D561-45DE-BA93-B7555E7792C1}">
      <dgm:prSet/>
      <dgm:spPr/>
      <dgm:t>
        <a:bodyPr/>
        <a:lstStyle/>
        <a:p>
          <a:endParaRPr lang="en-US"/>
        </a:p>
      </dgm:t>
    </dgm:pt>
    <dgm:pt modelId="{93899F9A-CEE0-4D5D-956F-D3A0ADC09427}" type="pres">
      <dgm:prSet presAssocID="{6BCB813E-4308-4284-8B43-99638B934157}" presName="linear" presStyleCnt="0">
        <dgm:presLayoutVars>
          <dgm:animLvl val="lvl"/>
          <dgm:resizeHandles val="exact"/>
        </dgm:presLayoutVars>
      </dgm:prSet>
      <dgm:spPr/>
    </dgm:pt>
    <dgm:pt modelId="{B445CF16-6BA5-4B84-A120-6A6297D2A918}" type="pres">
      <dgm:prSet presAssocID="{C38B7EC6-9C25-457F-AC68-8EA4B286529E}" presName="parentText" presStyleLbl="node1" presStyleIdx="0" presStyleCnt="2">
        <dgm:presLayoutVars>
          <dgm:chMax val="0"/>
          <dgm:bulletEnabled val="1"/>
        </dgm:presLayoutVars>
      </dgm:prSet>
      <dgm:spPr/>
    </dgm:pt>
    <dgm:pt modelId="{BBF1B1C4-B91D-4A9B-9257-E42B635BEAAC}" type="pres">
      <dgm:prSet presAssocID="{C38B7EC6-9C25-457F-AC68-8EA4B286529E}" presName="childText" presStyleLbl="revTx" presStyleIdx="0" presStyleCnt="2">
        <dgm:presLayoutVars>
          <dgm:bulletEnabled val="1"/>
        </dgm:presLayoutVars>
      </dgm:prSet>
      <dgm:spPr/>
    </dgm:pt>
    <dgm:pt modelId="{92F2F6D3-25C5-447A-9CBA-68C403A0567E}" type="pres">
      <dgm:prSet presAssocID="{107B887F-274C-4514-BD8E-BBD13FD2A2BD}" presName="parentText" presStyleLbl="node1" presStyleIdx="1" presStyleCnt="2">
        <dgm:presLayoutVars>
          <dgm:chMax val="0"/>
          <dgm:bulletEnabled val="1"/>
        </dgm:presLayoutVars>
      </dgm:prSet>
      <dgm:spPr/>
    </dgm:pt>
    <dgm:pt modelId="{233C4BA2-D2CB-4B0C-A932-19DC470E9687}" type="pres">
      <dgm:prSet presAssocID="{107B887F-274C-4514-BD8E-BBD13FD2A2BD}" presName="childText" presStyleLbl="revTx" presStyleIdx="1" presStyleCnt="2">
        <dgm:presLayoutVars>
          <dgm:bulletEnabled val="1"/>
        </dgm:presLayoutVars>
      </dgm:prSet>
      <dgm:spPr/>
    </dgm:pt>
  </dgm:ptLst>
  <dgm:cxnLst>
    <dgm:cxn modelId="{EA093B0E-6C61-4203-B7FA-261420812441}" type="presOf" srcId="{058A643F-7C8F-4771-B417-A86A2C335483}" destId="{BBF1B1C4-B91D-4A9B-9257-E42B635BEAAC}" srcOrd="0" destOrd="0" presId="urn:microsoft.com/office/officeart/2005/8/layout/vList2"/>
    <dgm:cxn modelId="{9E736124-07EC-430E-9E70-62370E6691BF}" srcId="{107B887F-274C-4514-BD8E-BBD13FD2A2BD}" destId="{28271E9E-0392-47A8-9C3E-B49E119F9AB9}" srcOrd="0" destOrd="0" parTransId="{56F83D60-4C82-42A5-AE67-889914EEFC0A}" sibTransId="{85568960-69BA-4D07-8A59-64DD0026BD80}"/>
    <dgm:cxn modelId="{2BE90D3C-128F-4FCB-B29A-2B8A91054C71}" type="presOf" srcId="{C38B7EC6-9C25-457F-AC68-8EA4B286529E}" destId="{B445CF16-6BA5-4B84-A120-6A6297D2A918}" srcOrd="0" destOrd="0" presId="urn:microsoft.com/office/officeart/2005/8/layout/vList2"/>
    <dgm:cxn modelId="{152C8A69-57E2-4EDA-9893-06AA3EA761CD}" type="presOf" srcId="{EDBD648E-CECB-4DD5-91EB-94ECE2755DE5}" destId="{233C4BA2-D2CB-4B0C-A932-19DC470E9687}" srcOrd="0" destOrd="1" presId="urn:microsoft.com/office/officeart/2005/8/layout/vList2"/>
    <dgm:cxn modelId="{1CDEFA9D-D561-45DE-BA93-B7555E7792C1}" srcId="{107B887F-274C-4514-BD8E-BBD13FD2A2BD}" destId="{EDBD648E-CECB-4DD5-91EB-94ECE2755DE5}" srcOrd="1" destOrd="0" parTransId="{59CB5C5C-0305-4BF9-934D-7224A47ACBCB}" sibTransId="{0437E3BE-D4A4-4E8E-AF7F-F20D714CB34F}"/>
    <dgm:cxn modelId="{01FFB5A0-FCA1-4DBA-B2CC-3544428F33B2}" srcId="{C38B7EC6-9C25-457F-AC68-8EA4B286529E}" destId="{058A643F-7C8F-4771-B417-A86A2C335483}" srcOrd="0" destOrd="0" parTransId="{4764EAAF-E5FD-4061-B723-622F9FA9987E}" sibTransId="{94934EEA-59E8-43C4-B03D-456DC7FB175C}"/>
    <dgm:cxn modelId="{D0E90FA9-CE76-4A6A-BF20-F59F4361BE10}" srcId="{6BCB813E-4308-4284-8B43-99638B934157}" destId="{107B887F-274C-4514-BD8E-BBD13FD2A2BD}" srcOrd="1" destOrd="0" parTransId="{FF3A74B4-781B-49BA-8392-7E5C2F265844}" sibTransId="{5437880E-2E43-4E00-ABFB-AE532ECF39E5}"/>
    <dgm:cxn modelId="{D587B1AE-EC5E-43E5-96A8-6AF42794851F}" type="presOf" srcId="{28271E9E-0392-47A8-9C3E-B49E119F9AB9}" destId="{233C4BA2-D2CB-4B0C-A932-19DC470E9687}" srcOrd="0" destOrd="0" presId="urn:microsoft.com/office/officeart/2005/8/layout/vList2"/>
    <dgm:cxn modelId="{23E6C7D3-B8EA-4BB1-84F7-F14D5BDE02CC}" srcId="{6BCB813E-4308-4284-8B43-99638B934157}" destId="{C38B7EC6-9C25-457F-AC68-8EA4B286529E}" srcOrd="0" destOrd="0" parTransId="{C60F7770-BE32-4FFA-9615-68A055BB55E6}" sibTransId="{0AEA898C-BFD5-4B8A-BD03-6A5A2326C3B7}"/>
    <dgm:cxn modelId="{444D1EF2-993C-4780-BC7D-8806D504A790}" type="presOf" srcId="{6BCB813E-4308-4284-8B43-99638B934157}" destId="{93899F9A-CEE0-4D5D-956F-D3A0ADC09427}" srcOrd="0" destOrd="0" presId="urn:microsoft.com/office/officeart/2005/8/layout/vList2"/>
    <dgm:cxn modelId="{20388DF9-A5EA-4E1F-AF82-B2D2F0A1B92E}" type="presOf" srcId="{107B887F-274C-4514-BD8E-BBD13FD2A2BD}" destId="{92F2F6D3-25C5-447A-9CBA-68C403A0567E}" srcOrd="0" destOrd="0" presId="urn:microsoft.com/office/officeart/2005/8/layout/vList2"/>
    <dgm:cxn modelId="{DA336821-4B49-4DCA-A2C6-F3770A9EE234}" type="presParOf" srcId="{93899F9A-CEE0-4D5D-956F-D3A0ADC09427}" destId="{B445CF16-6BA5-4B84-A120-6A6297D2A918}" srcOrd="0" destOrd="0" presId="urn:microsoft.com/office/officeart/2005/8/layout/vList2"/>
    <dgm:cxn modelId="{BBFD261B-CA70-42F9-B6B4-32E06CCB2AF3}" type="presParOf" srcId="{93899F9A-CEE0-4D5D-956F-D3A0ADC09427}" destId="{BBF1B1C4-B91D-4A9B-9257-E42B635BEAAC}" srcOrd="1" destOrd="0" presId="urn:microsoft.com/office/officeart/2005/8/layout/vList2"/>
    <dgm:cxn modelId="{82816EB4-93A4-4D9D-80AF-2A3BBAC5EB5A}" type="presParOf" srcId="{93899F9A-CEE0-4D5D-956F-D3A0ADC09427}" destId="{92F2F6D3-25C5-447A-9CBA-68C403A0567E}" srcOrd="2" destOrd="0" presId="urn:microsoft.com/office/officeart/2005/8/layout/vList2"/>
    <dgm:cxn modelId="{B8BE82B0-7D7E-4785-89DC-BDCE78C8E59B}" type="presParOf" srcId="{93899F9A-CEE0-4D5D-956F-D3A0ADC09427}" destId="{233C4BA2-D2CB-4B0C-A932-19DC470E9687}"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406B9CC-6EFF-47FA-A8E7-70BFBE99A0E3}" type="doc">
      <dgm:prSet loTypeId="urn:microsoft.com/office/officeart/2008/layout/VerticalCurvedList" loCatId="list" qsTypeId="urn:microsoft.com/office/officeart/2005/8/quickstyle/3d3" qsCatId="3D" csTypeId="urn:microsoft.com/office/officeart/2005/8/colors/colorful3" csCatId="colorful" phldr="1"/>
      <dgm:spPr/>
      <dgm:t>
        <a:bodyPr/>
        <a:lstStyle/>
        <a:p>
          <a:endParaRPr lang="en-US"/>
        </a:p>
      </dgm:t>
    </dgm:pt>
    <dgm:pt modelId="{AAEACC75-E092-4293-916B-F86839993B6B}">
      <dgm:prSet phldrT="[Text]"/>
      <dgm:spPr/>
      <dgm:t>
        <a:bodyPr/>
        <a:lstStyle/>
        <a:p>
          <a:r>
            <a:rPr lang="en-US" dirty="0"/>
            <a:t>Return to Parent (Preferred Goal)</a:t>
          </a:r>
        </a:p>
      </dgm:t>
    </dgm:pt>
    <dgm:pt modelId="{2C21490F-9DF5-4D41-9179-10129ACF5ED4}" type="parTrans" cxnId="{AE546B42-B96F-4739-940B-78C435560B3E}">
      <dgm:prSet/>
      <dgm:spPr/>
      <dgm:t>
        <a:bodyPr/>
        <a:lstStyle/>
        <a:p>
          <a:endParaRPr lang="en-US"/>
        </a:p>
      </dgm:t>
    </dgm:pt>
    <dgm:pt modelId="{999F26A7-CFFD-44BC-98D5-ADCFDA350F4F}" type="sibTrans" cxnId="{AE546B42-B96F-4739-940B-78C435560B3E}">
      <dgm:prSet/>
      <dgm:spPr/>
      <dgm:t>
        <a:bodyPr/>
        <a:lstStyle/>
        <a:p>
          <a:endParaRPr lang="en-US"/>
        </a:p>
      </dgm:t>
    </dgm:pt>
    <dgm:pt modelId="{28ADD912-9323-48DB-87C9-1308AD48765E}">
      <dgm:prSet phldrT="[Text]"/>
      <dgm:spPr/>
      <dgm:t>
        <a:bodyPr/>
        <a:lstStyle/>
        <a:p>
          <a:r>
            <a:rPr lang="en-US" dirty="0"/>
            <a:t>Exit Custody to Live with Relative/Kin</a:t>
          </a:r>
        </a:p>
      </dgm:t>
    </dgm:pt>
    <dgm:pt modelId="{321066AC-5E2A-47F8-AC3E-0DA504736351}" type="parTrans" cxnId="{240CC12E-61BA-45B3-9A14-32F6F1E95AA6}">
      <dgm:prSet/>
      <dgm:spPr/>
      <dgm:t>
        <a:bodyPr/>
        <a:lstStyle/>
        <a:p>
          <a:endParaRPr lang="en-US"/>
        </a:p>
      </dgm:t>
    </dgm:pt>
    <dgm:pt modelId="{D1390BA9-2D44-4F21-A4F8-A5FD71066019}" type="sibTrans" cxnId="{240CC12E-61BA-45B3-9A14-32F6F1E95AA6}">
      <dgm:prSet/>
      <dgm:spPr/>
      <dgm:t>
        <a:bodyPr/>
        <a:lstStyle/>
        <a:p>
          <a:endParaRPr lang="en-US"/>
        </a:p>
      </dgm:t>
    </dgm:pt>
    <dgm:pt modelId="{892F3ED0-23F5-47FB-8317-55ADBBC6CE0A}">
      <dgm:prSet phldrT="[Text]"/>
      <dgm:spPr/>
      <dgm:t>
        <a:bodyPr/>
        <a:lstStyle/>
        <a:p>
          <a:r>
            <a:rPr lang="en-US" dirty="0"/>
            <a:t>Adoption</a:t>
          </a:r>
        </a:p>
      </dgm:t>
    </dgm:pt>
    <dgm:pt modelId="{AA3E614B-9AF6-4AB0-BBBB-8E97F38CB85C}" type="parTrans" cxnId="{8C943703-4089-4FB7-8BF1-CD51B0FD82BB}">
      <dgm:prSet/>
      <dgm:spPr/>
      <dgm:t>
        <a:bodyPr/>
        <a:lstStyle/>
        <a:p>
          <a:endParaRPr lang="en-US"/>
        </a:p>
      </dgm:t>
    </dgm:pt>
    <dgm:pt modelId="{651AA9E8-E60F-4EEA-A133-83B686EA518B}" type="sibTrans" cxnId="{8C943703-4089-4FB7-8BF1-CD51B0FD82BB}">
      <dgm:prSet/>
      <dgm:spPr/>
      <dgm:t>
        <a:bodyPr/>
        <a:lstStyle/>
        <a:p>
          <a:endParaRPr lang="en-US"/>
        </a:p>
      </dgm:t>
    </dgm:pt>
    <dgm:pt modelId="{5FC0B5D1-4E03-4819-9C9D-6EE5C2E57A9B}">
      <dgm:prSet phldrT="[Text]"/>
      <dgm:spPr/>
      <dgm:t>
        <a:bodyPr/>
        <a:lstStyle/>
        <a:p>
          <a:r>
            <a:rPr lang="en-US" dirty="0"/>
            <a:t>Planned Permanent Living Arrangement (PPLA)</a:t>
          </a:r>
        </a:p>
      </dgm:t>
    </dgm:pt>
    <dgm:pt modelId="{23FE6BB5-E093-4E72-8908-BE28DF9488F0}" type="parTrans" cxnId="{29EEA0C8-15D4-478C-95AC-FF025F827BF4}">
      <dgm:prSet/>
      <dgm:spPr/>
      <dgm:t>
        <a:bodyPr/>
        <a:lstStyle/>
        <a:p>
          <a:endParaRPr lang="en-US"/>
        </a:p>
      </dgm:t>
    </dgm:pt>
    <dgm:pt modelId="{D5F89E47-AECE-4BB6-8629-368C50A43B3E}" type="sibTrans" cxnId="{29EEA0C8-15D4-478C-95AC-FF025F827BF4}">
      <dgm:prSet/>
      <dgm:spPr/>
      <dgm:t>
        <a:bodyPr/>
        <a:lstStyle/>
        <a:p>
          <a:endParaRPr lang="en-US"/>
        </a:p>
      </dgm:t>
    </dgm:pt>
    <dgm:pt modelId="{DBB1D150-1811-4462-9D71-BF5D48C454F7}">
      <dgm:prSet phldrT="[Text]"/>
      <dgm:spPr/>
      <dgm:t>
        <a:bodyPr/>
        <a:lstStyle/>
        <a:p>
          <a:r>
            <a:rPr lang="en-US" dirty="0"/>
            <a:t>Permanent Guardianship</a:t>
          </a:r>
        </a:p>
      </dgm:t>
    </dgm:pt>
    <dgm:pt modelId="{19ED7484-5368-430D-A856-06E0ED238AC4}" type="parTrans" cxnId="{CDFD2508-BD13-41B0-8AF9-9242B7376366}">
      <dgm:prSet/>
      <dgm:spPr/>
      <dgm:t>
        <a:bodyPr/>
        <a:lstStyle/>
        <a:p>
          <a:endParaRPr lang="en-US"/>
        </a:p>
      </dgm:t>
    </dgm:pt>
    <dgm:pt modelId="{6538299C-76C0-4B8B-B5F4-6E804D217EDF}" type="sibTrans" cxnId="{CDFD2508-BD13-41B0-8AF9-9242B7376366}">
      <dgm:prSet/>
      <dgm:spPr/>
      <dgm:t>
        <a:bodyPr/>
        <a:lstStyle/>
        <a:p>
          <a:endParaRPr lang="en-US"/>
        </a:p>
      </dgm:t>
    </dgm:pt>
    <dgm:pt modelId="{685C7DDE-F2A5-4184-9DD1-E3026F87268B}" type="pres">
      <dgm:prSet presAssocID="{C406B9CC-6EFF-47FA-A8E7-70BFBE99A0E3}" presName="Name0" presStyleCnt="0">
        <dgm:presLayoutVars>
          <dgm:chMax val="7"/>
          <dgm:chPref val="7"/>
          <dgm:dir/>
        </dgm:presLayoutVars>
      </dgm:prSet>
      <dgm:spPr/>
    </dgm:pt>
    <dgm:pt modelId="{ED25F007-4F0A-44DC-9296-5ED6A909002B}" type="pres">
      <dgm:prSet presAssocID="{C406B9CC-6EFF-47FA-A8E7-70BFBE99A0E3}" presName="Name1" presStyleCnt="0"/>
      <dgm:spPr/>
    </dgm:pt>
    <dgm:pt modelId="{128C3638-F63D-4EE9-8EEE-631E54FC2677}" type="pres">
      <dgm:prSet presAssocID="{C406B9CC-6EFF-47FA-A8E7-70BFBE99A0E3}" presName="cycle" presStyleCnt="0"/>
      <dgm:spPr/>
    </dgm:pt>
    <dgm:pt modelId="{5CD0B065-96F5-46C4-87FF-BCFAA1DAA65E}" type="pres">
      <dgm:prSet presAssocID="{C406B9CC-6EFF-47FA-A8E7-70BFBE99A0E3}" presName="srcNode" presStyleLbl="node1" presStyleIdx="0" presStyleCnt="5"/>
      <dgm:spPr/>
    </dgm:pt>
    <dgm:pt modelId="{16B3C698-73AF-4250-8116-100BE5CC1BE3}" type="pres">
      <dgm:prSet presAssocID="{C406B9CC-6EFF-47FA-A8E7-70BFBE99A0E3}" presName="conn" presStyleLbl="parChTrans1D2" presStyleIdx="0" presStyleCnt="1"/>
      <dgm:spPr/>
    </dgm:pt>
    <dgm:pt modelId="{2106430B-4FB6-43F8-947A-A2A3DA877EC2}" type="pres">
      <dgm:prSet presAssocID="{C406B9CC-6EFF-47FA-A8E7-70BFBE99A0E3}" presName="extraNode" presStyleLbl="node1" presStyleIdx="0" presStyleCnt="5"/>
      <dgm:spPr/>
    </dgm:pt>
    <dgm:pt modelId="{03BC42E0-C6E7-4D3C-A72F-4E2FBB7BFE79}" type="pres">
      <dgm:prSet presAssocID="{C406B9CC-6EFF-47FA-A8E7-70BFBE99A0E3}" presName="dstNode" presStyleLbl="node1" presStyleIdx="0" presStyleCnt="5"/>
      <dgm:spPr/>
    </dgm:pt>
    <dgm:pt modelId="{48CFADE2-DDC2-42E0-AE82-08D83D753486}" type="pres">
      <dgm:prSet presAssocID="{AAEACC75-E092-4293-916B-F86839993B6B}" presName="text_1" presStyleLbl="node1" presStyleIdx="0" presStyleCnt="5">
        <dgm:presLayoutVars>
          <dgm:bulletEnabled val="1"/>
        </dgm:presLayoutVars>
      </dgm:prSet>
      <dgm:spPr/>
    </dgm:pt>
    <dgm:pt modelId="{5B9DACA6-2B73-419A-A2FA-9DD09D33A17C}" type="pres">
      <dgm:prSet presAssocID="{AAEACC75-E092-4293-916B-F86839993B6B}" presName="accent_1" presStyleCnt="0"/>
      <dgm:spPr/>
    </dgm:pt>
    <dgm:pt modelId="{4DD96143-CDDA-4B1F-A9C4-EFA2AECAB992}" type="pres">
      <dgm:prSet presAssocID="{AAEACC75-E092-4293-916B-F86839993B6B}" presName="accentRepeatNode" presStyleLbl="solidFgAcc1" presStyleIdx="0" presStyleCnt="5"/>
      <dgm:spPr/>
    </dgm:pt>
    <dgm:pt modelId="{957A7EBA-2CEB-4F8A-8009-5FA8AFA17568}" type="pres">
      <dgm:prSet presAssocID="{28ADD912-9323-48DB-87C9-1308AD48765E}" presName="text_2" presStyleLbl="node1" presStyleIdx="1" presStyleCnt="5">
        <dgm:presLayoutVars>
          <dgm:bulletEnabled val="1"/>
        </dgm:presLayoutVars>
      </dgm:prSet>
      <dgm:spPr/>
    </dgm:pt>
    <dgm:pt modelId="{ECCAF844-3B6D-408C-9944-1E32D5CEE661}" type="pres">
      <dgm:prSet presAssocID="{28ADD912-9323-48DB-87C9-1308AD48765E}" presName="accent_2" presStyleCnt="0"/>
      <dgm:spPr/>
    </dgm:pt>
    <dgm:pt modelId="{84479834-8004-453D-AA60-72CE0C92C8AC}" type="pres">
      <dgm:prSet presAssocID="{28ADD912-9323-48DB-87C9-1308AD48765E}" presName="accentRepeatNode" presStyleLbl="solidFgAcc1" presStyleIdx="1" presStyleCnt="5"/>
      <dgm:spPr/>
    </dgm:pt>
    <dgm:pt modelId="{C3503EB9-A181-4C4B-AC5A-69B9F247C2F5}" type="pres">
      <dgm:prSet presAssocID="{892F3ED0-23F5-47FB-8317-55ADBBC6CE0A}" presName="text_3" presStyleLbl="node1" presStyleIdx="2" presStyleCnt="5">
        <dgm:presLayoutVars>
          <dgm:bulletEnabled val="1"/>
        </dgm:presLayoutVars>
      </dgm:prSet>
      <dgm:spPr/>
    </dgm:pt>
    <dgm:pt modelId="{1FBBA88E-FE3F-48FC-B871-8499A4C7B91B}" type="pres">
      <dgm:prSet presAssocID="{892F3ED0-23F5-47FB-8317-55ADBBC6CE0A}" presName="accent_3" presStyleCnt="0"/>
      <dgm:spPr/>
    </dgm:pt>
    <dgm:pt modelId="{983EE999-603F-4022-B39E-59AA5263CBAA}" type="pres">
      <dgm:prSet presAssocID="{892F3ED0-23F5-47FB-8317-55ADBBC6CE0A}" presName="accentRepeatNode" presStyleLbl="solidFgAcc1" presStyleIdx="2" presStyleCnt="5"/>
      <dgm:spPr/>
    </dgm:pt>
    <dgm:pt modelId="{BA59364A-1C60-4AFD-A4E5-D8FA70A5C03B}" type="pres">
      <dgm:prSet presAssocID="{DBB1D150-1811-4462-9D71-BF5D48C454F7}" presName="text_4" presStyleLbl="node1" presStyleIdx="3" presStyleCnt="5">
        <dgm:presLayoutVars>
          <dgm:bulletEnabled val="1"/>
        </dgm:presLayoutVars>
      </dgm:prSet>
      <dgm:spPr/>
    </dgm:pt>
    <dgm:pt modelId="{067C012D-B964-4D5B-A56E-8AEF044C095F}" type="pres">
      <dgm:prSet presAssocID="{DBB1D150-1811-4462-9D71-BF5D48C454F7}" presName="accent_4" presStyleCnt="0"/>
      <dgm:spPr/>
    </dgm:pt>
    <dgm:pt modelId="{3E28D965-D34E-41AE-B161-D3DBB391A539}" type="pres">
      <dgm:prSet presAssocID="{DBB1D150-1811-4462-9D71-BF5D48C454F7}" presName="accentRepeatNode" presStyleLbl="solidFgAcc1" presStyleIdx="3" presStyleCnt="5"/>
      <dgm:spPr/>
    </dgm:pt>
    <dgm:pt modelId="{CC0962D8-3334-4ED4-B4B2-26C174BF554F}" type="pres">
      <dgm:prSet presAssocID="{5FC0B5D1-4E03-4819-9C9D-6EE5C2E57A9B}" presName="text_5" presStyleLbl="node1" presStyleIdx="4" presStyleCnt="5">
        <dgm:presLayoutVars>
          <dgm:bulletEnabled val="1"/>
        </dgm:presLayoutVars>
      </dgm:prSet>
      <dgm:spPr/>
    </dgm:pt>
    <dgm:pt modelId="{709A20B8-9AD0-4F88-8EFF-C84C0F9C08E8}" type="pres">
      <dgm:prSet presAssocID="{5FC0B5D1-4E03-4819-9C9D-6EE5C2E57A9B}" presName="accent_5" presStyleCnt="0"/>
      <dgm:spPr/>
    </dgm:pt>
    <dgm:pt modelId="{72038A10-CDC7-407E-AA03-686BA68C2311}" type="pres">
      <dgm:prSet presAssocID="{5FC0B5D1-4E03-4819-9C9D-6EE5C2E57A9B}" presName="accentRepeatNode" presStyleLbl="solidFgAcc1" presStyleIdx="4" presStyleCnt="5"/>
      <dgm:spPr/>
    </dgm:pt>
  </dgm:ptLst>
  <dgm:cxnLst>
    <dgm:cxn modelId="{8C943703-4089-4FB7-8BF1-CD51B0FD82BB}" srcId="{C406B9CC-6EFF-47FA-A8E7-70BFBE99A0E3}" destId="{892F3ED0-23F5-47FB-8317-55ADBBC6CE0A}" srcOrd="2" destOrd="0" parTransId="{AA3E614B-9AF6-4AB0-BBBB-8E97F38CB85C}" sibTransId="{651AA9E8-E60F-4EEA-A133-83B686EA518B}"/>
    <dgm:cxn modelId="{CDFD2508-BD13-41B0-8AF9-9242B7376366}" srcId="{C406B9CC-6EFF-47FA-A8E7-70BFBE99A0E3}" destId="{DBB1D150-1811-4462-9D71-BF5D48C454F7}" srcOrd="3" destOrd="0" parTransId="{19ED7484-5368-430D-A856-06E0ED238AC4}" sibTransId="{6538299C-76C0-4B8B-B5F4-6E804D217EDF}"/>
    <dgm:cxn modelId="{240CC12E-61BA-45B3-9A14-32F6F1E95AA6}" srcId="{C406B9CC-6EFF-47FA-A8E7-70BFBE99A0E3}" destId="{28ADD912-9323-48DB-87C9-1308AD48765E}" srcOrd="1" destOrd="0" parTransId="{321066AC-5E2A-47F8-AC3E-0DA504736351}" sibTransId="{D1390BA9-2D44-4F21-A4F8-A5FD71066019}"/>
    <dgm:cxn modelId="{AE546B42-B96F-4739-940B-78C435560B3E}" srcId="{C406B9CC-6EFF-47FA-A8E7-70BFBE99A0E3}" destId="{AAEACC75-E092-4293-916B-F86839993B6B}" srcOrd="0" destOrd="0" parTransId="{2C21490F-9DF5-4D41-9179-10129ACF5ED4}" sibTransId="{999F26A7-CFFD-44BC-98D5-ADCFDA350F4F}"/>
    <dgm:cxn modelId="{7C40F748-4A82-4714-8E62-F4D3008D845B}" type="presOf" srcId="{AAEACC75-E092-4293-916B-F86839993B6B}" destId="{48CFADE2-DDC2-42E0-AE82-08D83D753486}" srcOrd="0" destOrd="0" presId="urn:microsoft.com/office/officeart/2008/layout/VerticalCurvedList"/>
    <dgm:cxn modelId="{89F3274D-CC67-4CB2-970D-6B5BB1ABAA8D}" type="presOf" srcId="{999F26A7-CFFD-44BC-98D5-ADCFDA350F4F}" destId="{16B3C698-73AF-4250-8116-100BE5CC1BE3}" srcOrd="0" destOrd="0" presId="urn:microsoft.com/office/officeart/2008/layout/VerticalCurvedList"/>
    <dgm:cxn modelId="{8C286C57-FD3A-4C91-9207-E6C307F25E0B}" type="presOf" srcId="{C406B9CC-6EFF-47FA-A8E7-70BFBE99A0E3}" destId="{685C7DDE-F2A5-4184-9DD1-E3026F87268B}" srcOrd="0" destOrd="0" presId="urn:microsoft.com/office/officeart/2008/layout/VerticalCurvedList"/>
    <dgm:cxn modelId="{D8B4F59F-975B-4B1C-9E5F-1ECD78923310}" type="presOf" srcId="{DBB1D150-1811-4462-9D71-BF5D48C454F7}" destId="{BA59364A-1C60-4AFD-A4E5-D8FA70A5C03B}" srcOrd="0" destOrd="0" presId="urn:microsoft.com/office/officeart/2008/layout/VerticalCurvedList"/>
    <dgm:cxn modelId="{64799DC4-67EA-4621-BC67-DCD2EBB8C6A4}" type="presOf" srcId="{892F3ED0-23F5-47FB-8317-55ADBBC6CE0A}" destId="{C3503EB9-A181-4C4B-AC5A-69B9F247C2F5}" srcOrd="0" destOrd="0" presId="urn:microsoft.com/office/officeart/2008/layout/VerticalCurvedList"/>
    <dgm:cxn modelId="{29EEA0C8-15D4-478C-95AC-FF025F827BF4}" srcId="{C406B9CC-6EFF-47FA-A8E7-70BFBE99A0E3}" destId="{5FC0B5D1-4E03-4819-9C9D-6EE5C2E57A9B}" srcOrd="4" destOrd="0" parTransId="{23FE6BB5-E093-4E72-8908-BE28DF9488F0}" sibTransId="{D5F89E47-AECE-4BB6-8629-368C50A43B3E}"/>
    <dgm:cxn modelId="{5FCDDACC-DA09-4323-A6E3-4EFF5371E72F}" type="presOf" srcId="{28ADD912-9323-48DB-87C9-1308AD48765E}" destId="{957A7EBA-2CEB-4F8A-8009-5FA8AFA17568}" srcOrd="0" destOrd="0" presId="urn:microsoft.com/office/officeart/2008/layout/VerticalCurvedList"/>
    <dgm:cxn modelId="{95450DCF-11BB-4CBB-973B-33EEF0EED383}" type="presOf" srcId="{5FC0B5D1-4E03-4819-9C9D-6EE5C2E57A9B}" destId="{CC0962D8-3334-4ED4-B4B2-26C174BF554F}" srcOrd="0" destOrd="0" presId="urn:microsoft.com/office/officeart/2008/layout/VerticalCurvedList"/>
    <dgm:cxn modelId="{5E19B809-F133-48A1-8243-FF96F9155FF7}" type="presParOf" srcId="{685C7DDE-F2A5-4184-9DD1-E3026F87268B}" destId="{ED25F007-4F0A-44DC-9296-5ED6A909002B}" srcOrd="0" destOrd="0" presId="urn:microsoft.com/office/officeart/2008/layout/VerticalCurvedList"/>
    <dgm:cxn modelId="{5C0AA89C-8AC3-4996-AA99-80D79CB8C0E1}" type="presParOf" srcId="{ED25F007-4F0A-44DC-9296-5ED6A909002B}" destId="{128C3638-F63D-4EE9-8EEE-631E54FC2677}" srcOrd="0" destOrd="0" presId="urn:microsoft.com/office/officeart/2008/layout/VerticalCurvedList"/>
    <dgm:cxn modelId="{6CB949F5-6AE3-4F3D-948C-1C789811DCCB}" type="presParOf" srcId="{128C3638-F63D-4EE9-8EEE-631E54FC2677}" destId="{5CD0B065-96F5-46C4-87FF-BCFAA1DAA65E}" srcOrd="0" destOrd="0" presId="urn:microsoft.com/office/officeart/2008/layout/VerticalCurvedList"/>
    <dgm:cxn modelId="{1FA9F80B-4658-4FB4-80DC-E4191CDCF45A}" type="presParOf" srcId="{128C3638-F63D-4EE9-8EEE-631E54FC2677}" destId="{16B3C698-73AF-4250-8116-100BE5CC1BE3}" srcOrd="1" destOrd="0" presId="urn:microsoft.com/office/officeart/2008/layout/VerticalCurvedList"/>
    <dgm:cxn modelId="{3F66E6A5-79D3-4B62-9EBB-4AA96C4C3A4D}" type="presParOf" srcId="{128C3638-F63D-4EE9-8EEE-631E54FC2677}" destId="{2106430B-4FB6-43F8-947A-A2A3DA877EC2}" srcOrd="2" destOrd="0" presId="urn:microsoft.com/office/officeart/2008/layout/VerticalCurvedList"/>
    <dgm:cxn modelId="{6928F35C-6D0C-415A-B03F-8B900F884334}" type="presParOf" srcId="{128C3638-F63D-4EE9-8EEE-631E54FC2677}" destId="{03BC42E0-C6E7-4D3C-A72F-4E2FBB7BFE79}" srcOrd="3" destOrd="0" presId="urn:microsoft.com/office/officeart/2008/layout/VerticalCurvedList"/>
    <dgm:cxn modelId="{CF12C103-1358-414D-9723-AA79D559A438}" type="presParOf" srcId="{ED25F007-4F0A-44DC-9296-5ED6A909002B}" destId="{48CFADE2-DDC2-42E0-AE82-08D83D753486}" srcOrd="1" destOrd="0" presId="urn:microsoft.com/office/officeart/2008/layout/VerticalCurvedList"/>
    <dgm:cxn modelId="{4D0CAEBF-900E-4C34-9343-BDECA4E22322}" type="presParOf" srcId="{ED25F007-4F0A-44DC-9296-5ED6A909002B}" destId="{5B9DACA6-2B73-419A-A2FA-9DD09D33A17C}" srcOrd="2" destOrd="0" presId="urn:microsoft.com/office/officeart/2008/layout/VerticalCurvedList"/>
    <dgm:cxn modelId="{DE6E33EC-7804-49A8-92E8-05C6E4372F13}" type="presParOf" srcId="{5B9DACA6-2B73-419A-A2FA-9DD09D33A17C}" destId="{4DD96143-CDDA-4B1F-A9C4-EFA2AECAB992}" srcOrd="0" destOrd="0" presId="urn:microsoft.com/office/officeart/2008/layout/VerticalCurvedList"/>
    <dgm:cxn modelId="{BA9D62B8-E59E-4AE7-80C7-BFEE403149AA}" type="presParOf" srcId="{ED25F007-4F0A-44DC-9296-5ED6A909002B}" destId="{957A7EBA-2CEB-4F8A-8009-5FA8AFA17568}" srcOrd="3" destOrd="0" presId="urn:microsoft.com/office/officeart/2008/layout/VerticalCurvedList"/>
    <dgm:cxn modelId="{0E9218C2-BAFB-40C2-A5B2-AE4F20C5D5E2}" type="presParOf" srcId="{ED25F007-4F0A-44DC-9296-5ED6A909002B}" destId="{ECCAF844-3B6D-408C-9944-1E32D5CEE661}" srcOrd="4" destOrd="0" presId="urn:microsoft.com/office/officeart/2008/layout/VerticalCurvedList"/>
    <dgm:cxn modelId="{515B8DD4-CC81-4ED1-AEC3-6E2CAC524C2C}" type="presParOf" srcId="{ECCAF844-3B6D-408C-9944-1E32D5CEE661}" destId="{84479834-8004-453D-AA60-72CE0C92C8AC}" srcOrd="0" destOrd="0" presId="urn:microsoft.com/office/officeart/2008/layout/VerticalCurvedList"/>
    <dgm:cxn modelId="{94616BA0-178A-4582-A069-DC2904CC010B}" type="presParOf" srcId="{ED25F007-4F0A-44DC-9296-5ED6A909002B}" destId="{C3503EB9-A181-4C4B-AC5A-69B9F247C2F5}" srcOrd="5" destOrd="0" presId="urn:microsoft.com/office/officeart/2008/layout/VerticalCurvedList"/>
    <dgm:cxn modelId="{4ACFCBAB-29D8-4A9D-BC73-91B1DCEA5A67}" type="presParOf" srcId="{ED25F007-4F0A-44DC-9296-5ED6A909002B}" destId="{1FBBA88E-FE3F-48FC-B871-8499A4C7B91B}" srcOrd="6" destOrd="0" presId="urn:microsoft.com/office/officeart/2008/layout/VerticalCurvedList"/>
    <dgm:cxn modelId="{BC282DA9-9308-44FE-B470-AEE273EE42FF}" type="presParOf" srcId="{1FBBA88E-FE3F-48FC-B871-8499A4C7B91B}" destId="{983EE999-603F-4022-B39E-59AA5263CBAA}" srcOrd="0" destOrd="0" presId="urn:microsoft.com/office/officeart/2008/layout/VerticalCurvedList"/>
    <dgm:cxn modelId="{07227475-459E-4207-8EB4-E04B604D2502}" type="presParOf" srcId="{ED25F007-4F0A-44DC-9296-5ED6A909002B}" destId="{BA59364A-1C60-4AFD-A4E5-D8FA70A5C03B}" srcOrd="7" destOrd="0" presId="urn:microsoft.com/office/officeart/2008/layout/VerticalCurvedList"/>
    <dgm:cxn modelId="{1A113742-CA91-4E94-ABD8-AD844DF2529A}" type="presParOf" srcId="{ED25F007-4F0A-44DC-9296-5ED6A909002B}" destId="{067C012D-B964-4D5B-A56E-8AEF044C095F}" srcOrd="8" destOrd="0" presId="urn:microsoft.com/office/officeart/2008/layout/VerticalCurvedList"/>
    <dgm:cxn modelId="{D7A8ABB6-A66E-44DB-AA0E-C985B52EADF6}" type="presParOf" srcId="{067C012D-B964-4D5B-A56E-8AEF044C095F}" destId="{3E28D965-D34E-41AE-B161-D3DBB391A539}" srcOrd="0" destOrd="0" presId="urn:microsoft.com/office/officeart/2008/layout/VerticalCurvedList"/>
    <dgm:cxn modelId="{F2F965B2-6BB4-480F-951E-B715475BDECB}" type="presParOf" srcId="{ED25F007-4F0A-44DC-9296-5ED6A909002B}" destId="{CC0962D8-3334-4ED4-B4B2-26C174BF554F}" srcOrd="9" destOrd="0" presId="urn:microsoft.com/office/officeart/2008/layout/VerticalCurvedList"/>
    <dgm:cxn modelId="{D04EEFEB-B0CE-4202-8001-5B466CEA3E10}" type="presParOf" srcId="{ED25F007-4F0A-44DC-9296-5ED6A909002B}" destId="{709A20B8-9AD0-4F88-8EFF-C84C0F9C08E8}" srcOrd="10" destOrd="0" presId="urn:microsoft.com/office/officeart/2008/layout/VerticalCurvedList"/>
    <dgm:cxn modelId="{ACFB9AE3-2A19-438A-8476-00BF93308D34}" type="presParOf" srcId="{709A20B8-9AD0-4F88-8EFF-C84C0F9C08E8}" destId="{72038A10-CDC7-407E-AA03-686BA68C231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F0DBB17-8B38-41A2-AF54-EAB093653237}" type="doc">
      <dgm:prSet loTypeId="urn:microsoft.com/office/officeart/2005/8/layout/matrix1" loCatId="matrix" qsTypeId="urn:microsoft.com/office/officeart/2005/8/quickstyle/simple1" qsCatId="simple" csTypeId="urn:microsoft.com/office/officeart/2005/8/colors/colorful4" csCatId="colorful" phldr="1"/>
      <dgm:spPr/>
      <dgm:t>
        <a:bodyPr/>
        <a:lstStyle/>
        <a:p>
          <a:endParaRPr lang="en-US"/>
        </a:p>
      </dgm:t>
    </dgm:pt>
    <dgm:pt modelId="{CA968620-EF68-4513-92B1-A1A68BAFDA4D}">
      <dgm:prSet phldrT="[Text]" custT="1"/>
      <dgm:spPr/>
      <dgm:t>
        <a:bodyPr/>
        <a:lstStyle/>
        <a:p>
          <a:r>
            <a:rPr lang="en-US" sz="2400" dirty="0"/>
            <a:t>Quality Permanency Plans</a:t>
          </a:r>
        </a:p>
      </dgm:t>
    </dgm:pt>
    <dgm:pt modelId="{8BA02E10-7C90-4773-BB04-DB8861583C70}" type="parTrans" cxnId="{4B1768D9-58B4-4D67-9527-D9263E6F509E}">
      <dgm:prSet/>
      <dgm:spPr/>
      <dgm:t>
        <a:bodyPr/>
        <a:lstStyle/>
        <a:p>
          <a:endParaRPr lang="en-US"/>
        </a:p>
      </dgm:t>
    </dgm:pt>
    <dgm:pt modelId="{99418F3E-7ACE-4B22-87FD-015C7AFC7590}" type="sibTrans" cxnId="{4B1768D9-58B4-4D67-9527-D9263E6F509E}">
      <dgm:prSet/>
      <dgm:spPr/>
      <dgm:t>
        <a:bodyPr/>
        <a:lstStyle/>
        <a:p>
          <a:endParaRPr lang="en-US"/>
        </a:p>
      </dgm:t>
    </dgm:pt>
    <dgm:pt modelId="{6A7FC547-EFBC-4053-B472-074C4F5AF673}">
      <dgm:prSet phldrT="[Text]" custT="1"/>
      <dgm:spPr/>
      <dgm:t>
        <a:bodyPr/>
        <a:lstStyle/>
        <a:p>
          <a:r>
            <a:rPr lang="en-US" sz="2400" dirty="0"/>
            <a:t>Quality Interviews (Contacts)</a:t>
          </a:r>
        </a:p>
        <a:p>
          <a:r>
            <a:rPr lang="en-US" sz="2400" dirty="0"/>
            <a:t>Preparation</a:t>
          </a:r>
        </a:p>
      </dgm:t>
    </dgm:pt>
    <dgm:pt modelId="{BECE39FA-0136-4898-A0D5-A2E9D6E8A45B}" type="parTrans" cxnId="{5DDEEDA6-0E9D-4631-99D3-8DE0B11252CC}">
      <dgm:prSet/>
      <dgm:spPr/>
      <dgm:t>
        <a:bodyPr/>
        <a:lstStyle/>
        <a:p>
          <a:endParaRPr lang="en-US"/>
        </a:p>
      </dgm:t>
    </dgm:pt>
    <dgm:pt modelId="{F323E42B-F1C7-462E-8EA7-C2B572739CA4}" type="sibTrans" cxnId="{5DDEEDA6-0E9D-4631-99D3-8DE0B11252CC}">
      <dgm:prSet/>
      <dgm:spPr/>
      <dgm:t>
        <a:bodyPr/>
        <a:lstStyle/>
        <a:p>
          <a:endParaRPr lang="en-US"/>
        </a:p>
      </dgm:t>
    </dgm:pt>
    <dgm:pt modelId="{BF6A267D-2040-4653-8C73-38394D1A9B8B}">
      <dgm:prSet phldrT="[Text]" custT="1"/>
      <dgm:spPr/>
      <dgm:t>
        <a:bodyPr/>
        <a:lstStyle/>
        <a:p>
          <a:r>
            <a:rPr lang="en-US" sz="2400" dirty="0"/>
            <a:t>Quality Assessments</a:t>
          </a:r>
        </a:p>
      </dgm:t>
    </dgm:pt>
    <dgm:pt modelId="{F809E2F2-B507-4B5D-96BE-61DAA1B449CE}" type="parTrans" cxnId="{45D5E3EA-4102-4FEA-8E21-AF35316F228A}">
      <dgm:prSet/>
      <dgm:spPr/>
      <dgm:t>
        <a:bodyPr/>
        <a:lstStyle/>
        <a:p>
          <a:endParaRPr lang="en-US"/>
        </a:p>
      </dgm:t>
    </dgm:pt>
    <dgm:pt modelId="{42CC77CC-5580-4BAE-9EC9-D9E88DE3BF70}" type="sibTrans" cxnId="{45D5E3EA-4102-4FEA-8E21-AF35316F228A}">
      <dgm:prSet/>
      <dgm:spPr/>
      <dgm:t>
        <a:bodyPr/>
        <a:lstStyle/>
        <a:p>
          <a:endParaRPr lang="en-US"/>
        </a:p>
      </dgm:t>
    </dgm:pt>
    <dgm:pt modelId="{C85EC549-E2BE-4DFA-BF96-3A53F66652E1}">
      <dgm:prSet phldrT="[Text]" custT="1"/>
      <dgm:spPr/>
      <dgm:t>
        <a:bodyPr/>
        <a:lstStyle/>
        <a:p>
          <a:r>
            <a:rPr lang="en-US" sz="2400" dirty="0"/>
            <a:t>Identifying Strengths and Underlying Needs</a:t>
          </a:r>
        </a:p>
      </dgm:t>
    </dgm:pt>
    <dgm:pt modelId="{041E0F0B-C64E-48A4-BFEF-E2B8D6B13F77}" type="parTrans" cxnId="{6D0EC7A6-AF21-4F31-938E-75E08E5992B2}">
      <dgm:prSet/>
      <dgm:spPr/>
      <dgm:t>
        <a:bodyPr/>
        <a:lstStyle/>
        <a:p>
          <a:endParaRPr lang="en-US"/>
        </a:p>
      </dgm:t>
    </dgm:pt>
    <dgm:pt modelId="{2338AC76-CB02-4B0B-BBE6-E25E7B8EAEE2}" type="sibTrans" cxnId="{6D0EC7A6-AF21-4F31-938E-75E08E5992B2}">
      <dgm:prSet/>
      <dgm:spPr/>
      <dgm:t>
        <a:bodyPr/>
        <a:lstStyle/>
        <a:p>
          <a:endParaRPr lang="en-US"/>
        </a:p>
      </dgm:t>
    </dgm:pt>
    <dgm:pt modelId="{D2B974B3-F70C-4B28-B66F-7DE28371D3E7}">
      <dgm:prSet phldrT="[Text]" custT="1"/>
      <dgm:spPr/>
      <dgm:t>
        <a:bodyPr/>
        <a:lstStyle/>
        <a:p>
          <a:r>
            <a:rPr lang="en-US" sz="2400" dirty="0"/>
            <a:t>Completed with the child and family (enhances buy-in</a:t>
          </a:r>
          <a:r>
            <a:rPr lang="en-US" sz="1800" dirty="0"/>
            <a:t>)</a:t>
          </a:r>
        </a:p>
      </dgm:t>
    </dgm:pt>
    <dgm:pt modelId="{606FCF46-5D1A-4509-8785-D6B64A7A44F5}" type="parTrans" cxnId="{368036DE-74D4-48F9-AD54-2D8E6AA3918C}">
      <dgm:prSet/>
      <dgm:spPr/>
      <dgm:t>
        <a:bodyPr/>
        <a:lstStyle/>
        <a:p>
          <a:endParaRPr lang="en-US"/>
        </a:p>
      </dgm:t>
    </dgm:pt>
    <dgm:pt modelId="{90BC4DD7-97BF-4999-8340-606D6112E582}" type="sibTrans" cxnId="{368036DE-74D4-48F9-AD54-2D8E6AA3918C}">
      <dgm:prSet/>
      <dgm:spPr/>
      <dgm:t>
        <a:bodyPr/>
        <a:lstStyle/>
        <a:p>
          <a:endParaRPr lang="en-US"/>
        </a:p>
      </dgm:t>
    </dgm:pt>
    <dgm:pt modelId="{1D9FA666-B88D-480B-8469-3B3C41E5AEF9}">
      <dgm:prSet phldrT="[Text]" custT="1"/>
      <dgm:spPr/>
      <dgm:t>
        <a:bodyPr/>
        <a:lstStyle/>
        <a:p>
          <a:endParaRPr lang="en-US" sz="1800" dirty="0"/>
        </a:p>
      </dgm:t>
    </dgm:pt>
    <dgm:pt modelId="{B227E309-4389-4A11-B07C-F2C18BF84FDD}" type="parTrans" cxnId="{E91AC083-6775-4977-959F-245604A50430}">
      <dgm:prSet/>
      <dgm:spPr/>
      <dgm:t>
        <a:bodyPr/>
        <a:lstStyle/>
        <a:p>
          <a:endParaRPr lang="en-US"/>
        </a:p>
      </dgm:t>
    </dgm:pt>
    <dgm:pt modelId="{1E4967FD-855A-45BE-90C4-112CFDD161BE}" type="sibTrans" cxnId="{E91AC083-6775-4977-959F-245604A50430}">
      <dgm:prSet/>
      <dgm:spPr/>
      <dgm:t>
        <a:bodyPr/>
        <a:lstStyle/>
        <a:p>
          <a:endParaRPr lang="en-US"/>
        </a:p>
      </dgm:t>
    </dgm:pt>
    <dgm:pt modelId="{69DD26FD-2E02-425F-9683-D63419229FFF}" type="pres">
      <dgm:prSet presAssocID="{CF0DBB17-8B38-41A2-AF54-EAB093653237}" presName="diagram" presStyleCnt="0">
        <dgm:presLayoutVars>
          <dgm:chMax val="1"/>
          <dgm:dir/>
          <dgm:animLvl val="ctr"/>
          <dgm:resizeHandles val="exact"/>
        </dgm:presLayoutVars>
      </dgm:prSet>
      <dgm:spPr/>
    </dgm:pt>
    <dgm:pt modelId="{64AD0303-056B-4FE6-AA2F-6962822372D2}" type="pres">
      <dgm:prSet presAssocID="{CF0DBB17-8B38-41A2-AF54-EAB093653237}" presName="matrix" presStyleCnt="0"/>
      <dgm:spPr/>
    </dgm:pt>
    <dgm:pt modelId="{C277E27C-E5C2-442D-9A78-E8C5E9D75EC1}" type="pres">
      <dgm:prSet presAssocID="{CF0DBB17-8B38-41A2-AF54-EAB093653237}" presName="tile1" presStyleLbl="node1" presStyleIdx="0" presStyleCnt="4"/>
      <dgm:spPr/>
    </dgm:pt>
    <dgm:pt modelId="{DE2EC92D-9D7D-4569-A6E4-C7D7BF5E61FF}" type="pres">
      <dgm:prSet presAssocID="{CF0DBB17-8B38-41A2-AF54-EAB093653237}" presName="tile1text" presStyleLbl="node1" presStyleIdx="0" presStyleCnt="4">
        <dgm:presLayoutVars>
          <dgm:chMax val="0"/>
          <dgm:chPref val="0"/>
          <dgm:bulletEnabled val="1"/>
        </dgm:presLayoutVars>
      </dgm:prSet>
      <dgm:spPr/>
    </dgm:pt>
    <dgm:pt modelId="{C18E4D67-B6B4-4093-9C22-B676C2FEFD7F}" type="pres">
      <dgm:prSet presAssocID="{CF0DBB17-8B38-41A2-AF54-EAB093653237}" presName="tile2" presStyleLbl="node1" presStyleIdx="1" presStyleCnt="4"/>
      <dgm:spPr/>
    </dgm:pt>
    <dgm:pt modelId="{A466D755-F5D6-4A3F-A742-941F3E1991CA}" type="pres">
      <dgm:prSet presAssocID="{CF0DBB17-8B38-41A2-AF54-EAB093653237}" presName="tile2text" presStyleLbl="node1" presStyleIdx="1" presStyleCnt="4">
        <dgm:presLayoutVars>
          <dgm:chMax val="0"/>
          <dgm:chPref val="0"/>
          <dgm:bulletEnabled val="1"/>
        </dgm:presLayoutVars>
      </dgm:prSet>
      <dgm:spPr/>
    </dgm:pt>
    <dgm:pt modelId="{AA3F8D93-ACD8-437C-A320-21B024089BB5}" type="pres">
      <dgm:prSet presAssocID="{CF0DBB17-8B38-41A2-AF54-EAB093653237}" presName="tile3" presStyleLbl="node1" presStyleIdx="2" presStyleCnt="4"/>
      <dgm:spPr/>
    </dgm:pt>
    <dgm:pt modelId="{F7B0D5DB-B27E-46B6-BC2C-A3A2666C4329}" type="pres">
      <dgm:prSet presAssocID="{CF0DBB17-8B38-41A2-AF54-EAB093653237}" presName="tile3text" presStyleLbl="node1" presStyleIdx="2" presStyleCnt="4">
        <dgm:presLayoutVars>
          <dgm:chMax val="0"/>
          <dgm:chPref val="0"/>
          <dgm:bulletEnabled val="1"/>
        </dgm:presLayoutVars>
      </dgm:prSet>
      <dgm:spPr/>
    </dgm:pt>
    <dgm:pt modelId="{E634DB9F-B641-4AE3-A36F-8D998CF1C4A6}" type="pres">
      <dgm:prSet presAssocID="{CF0DBB17-8B38-41A2-AF54-EAB093653237}" presName="tile4" presStyleLbl="node1" presStyleIdx="3" presStyleCnt="4"/>
      <dgm:spPr/>
    </dgm:pt>
    <dgm:pt modelId="{7ADA805C-5123-4EE9-913A-5E097E4948E0}" type="pres">
      <dgm:prSet presAssocID="{CF0DBB17-8B38-41A2-AF54-EAB093653237}" presName="tile4text" presStyleLbl="node1" presStyleIdx="3" presStyleCnt="4">
        <dgm:presLayoutVars>
          <dgm:chMax val="0"/>
          <dgm:chPref val="0"/>
          <dgm:bulletEnabled val="1"/>
        </dgm:presLayoutVars>
      </dgm:prSet>
      <dgm:spPr/>
    </dgm:pt>
    <dgm:pt modelId="{69BC7B56-F4EE-4007-AF29-057290D56F44}" type="pres">
      <dgm:prSet presAssocID="{CF0DBB17-8B38-41A2-AF54-EAB093653237}" presName="centerTile" presStyleLbl="fgShp" presStyleIdx="0" presStyleCnt="1">
        <dgm:presLayoutVars>
          <dgm:chMax val="0"/>
          <dgm:chPref val="0"/>
        </dgm:presLayoutVars>
      </dgm:prSet>
      <dgm:spPr/>
    </dgm:pt>
  </dgm:ptLst>
  <dgm:cxnLst>
    <dgm:cxn modelId="{A5187401-4BB7-49CC-AE6F-09089157FFD1}" type="presOf" srcId="{BF6A267D-2040-4653-8C73-38394D1A9B8B}" destId="{A466D755-F5D6-4A3F-A742-941F3E1991CA}" srcOrd="1" destOrd="0" presId="urn:microsoft.com/office/officeart/2005/8/layout/matrix1"/>
    <dgm:cxn modelId="{16CE431C-6005-4981-9266-05C0A8E5C61C}" type="presOf" srcId="{D2B974B3-F70C-4B28-B66F-7DE28371D3E7}" destId="{7ADA805C-5123-4EE9-913A-5E097E4948E0}" srcOrd="1" destOrd="0" presId="urn:microsoft.com/office/officeart/2005/8/layout/matrix1"/>
    <dgm:cxn modelId="{C23E3B26-9414-47FB-BFFF-960BDF2B4125}" type="presOf" srcId="{6A7FC547-EFBC-4053-B472-074C4F5AF673}" destId="{DE2EC92D-9D7D-4569-A6E4-C7D7BF5E61FF}" srcOrd="1" destOrd="0" presId="urn:microsoft.com/office/officeart/2005/8/layout/matrix1"/>
    <dgm:cxn modelId="{19635F2A-408A-450C-9CC0-6EED14B4DA9D}" type="presOf" srcId="{C85EC549-E2BE-4DFA-BF96-3A53F66652E1}" destId="{AA3F8D93-ACD8-437C-A320-21B024089BB5}" srcOrd="0" destOrd="0" presId="urn:microsoft.com/office/officeart/2005/8/layout/matrix1"/>
    <dgm:cxn modelId="{7BE7E76C-3FF6-49FB-AE6A-8701741844CE}" type="presOf" srcId="{D2B974B3-F70C-4B28-B66F-7DE28371D3E7}" destId="{E634DB9F-B641-4AE3-A36F-8D998CF1C4A6}" srcOrd="0" destOrd="0" presId="urn:microsoft.com/office/officeart/2005/8/layout/matrix1"/>
    <dgm:cxn modelId="{70B16C51-58AA-4A35-AA58-20E37256C735}" type="presOf" srcId="{CA968620-EF68-4513-92B1-A1A68BAFDA4D}" destId="{69BC7B56-F4EE-4007-AF29-057290D56F44}" srcOrd="0" destOrd="0" presId="urn:microsoft.com/office/officeart/2005/8/layout/matrix1"/>
    <dgm:cxn modelId="{E91AC083-6775-4977-959F-245604A50430}" srcId="{CF0DBB17-8B38-41A2-AF54-EAB093653237}" destId="{1D9FA666-B88D-480B-8469-3B3C41E5AEF9}" srcOrd="1" destOrd="0" parTransId="{B227E309-4389-4A11-B07C-F2C18BF84FDD}" sibTransId="{1E4967FD-855A-45BE-90C4-112CFDD161BE}"/>
    <dgm:cxn modelId="{AF46569B-DB42-4F38-B34F-262D4ABF05C2}" type="presOf" srcId="{BF6A267D-2040-4653-8C73-38394D1A9B8B}" destId="{C18E4D67-B6B4-4093-9C22-B676C2FEFD7F}" srcOrd="0" destOrd="0" presId="urn:microsoft.com/office/officeart/2005/8/layout/matrix1"/>
    <dgm:cxn modelId="{D1216A9E-7D6F-4C7F-B43D-B2028E433942}" type="presOf" srcId="{CF0DBB17-8B38-41A2-AF54-EAB093653237}" destId="{69DD26FD-2E02-425F-9683-D63419229FFF}" srcOrd="0" destOrd="0" presId="urn:microsoft.com/office/officeart/2005/8/layout/matrix1"/>
    <dgm:cxn modelId="{6D0EC7A6-AF21-4F31-938E-75E08E5992B2}" srcId="{CA968620-EF68-4513-92B1-A1A68BAFDA4D}" destId="{C85EC549-E2BE-4DFA-BF96-3A53F66652E1}" srcOrd="2" destOrd="0" parTransId="{041E0F0B-C64E-48A4-BFEF-E2B8D6B13F77}" sibTransId="{2338AC76-CB02-4B0B-BBE6-E25E7B8EAEE2}"/>
    <dgm:cxn modelId="{5DDEEDA6-0E9D-4631-99D3-8DE0B11252CC}" srcId="{CA968620-EF68-4513-92B1-A1A68BAFDA4D}" destId="{6A7FC547-EFBC-4053-B472-074C4F5AF673}" srcOrd="0" destOrd="0" parTransId="{BECE39FA-0136-4898-A0D5-A2E9D6E8A45B}" sibTransId="{F323E42B-F1C7-462E-8EA7-C2B572739CA4}"/>
    <dgm:cxn modelId="{306CE7BA-28B3-4DCC-8FB7-94FCE1426CAF}" type="presOf" srcId="{C85EC549-E2BE-4DFA-BF96-3A53F66652E1}" destId="{F7B0D5DB-B27E-46B6-BC2C-A3A2666C4329}" srcOrd="1" destOrd="0" presId="urn:microsoft.com/office/officeart/2005/8/layout/matrix1"/>
    <dgm:cxn modelId="{4B1768D9-58B4-4D67-9527-D9263E6F509E}" srcId="{CF0DBB17-8B38-41A2-AF54-EAB093653237}" destId="{CA968620-EF68-4513-92B1-A1A68BAFDA4D}" srcOrd="0" destOrd="0" parTransId="{8BA02E10-7C90-4773-BB04-DB8861583C70}" sibTransId="{99418F3E-7ACE-4B22-87FD-015C7AFC7590}"/>
    <dgm:cxn modelId="{368036DE-74D4-48F9-AD54-2D8E6AA3918C}" srcId="{CA968620-EF68-4513-92B1-A1A68BAFDA4D}" destId="{D2B974B3-F70C-4B28-B66F-7DE28371D3E7}" srcOrd="3" destOrd="0" parTransId="{606FCF46-5D1A-4509-8785-D6B64A7A44F5}" sibTransId="{90BC4DD7-97BF-4999-8340-606D6112E582}"/>
    <dgm:cxn modelId="{CBFEA3E8-348E-4C6B-B4D2-14D7212F819C}" type="presOf" srcId="{6A7FC547-EFBC-4053-B472-074C4F5AF673}" destId="{C277E27C-E5C2-442D-9A78-E8C5E9D75EC1}" srcOrd="0" destOrd="0" presId="urn:microsoft.com/office/officeart/2005/8/layout/matrix1"/>
    <dgm:cxn modelId="{45D5E3EA-4102-4FEA-8E21-AF35316F228A}" srcId="{CA968620-EF68-4513-92B1-A1A68BAFDA4D}" destId="{BF6A267D-2040-4653-8C73-38394D1A9B8B}" srcOrd="1" destOrd="0" parTransId="{F809E2F2-B507-4B5D-96BE-61DAA1B449CE}" sibTransId="{42CC77CC-5580-4BAE-9EC9-D9E88DE3BF70}"/>
    <dgm:cxn modelId="{F2A9D28F-94D1-4874-8C1E-7289D6B3BBF9}" type="presParOf" srcId="{69DD26FD-2E02-425F-9683-D63419229FFF}" destId="{64AD0303-056B-4FE6-AA2F-6962822372D2}" srcOrd="0" destOrd="0" presId="urn:microsoft.com/office/officeart/2005/8/layout/matrix1"/>
    <dgm:cxn modelId="{472A1A8D-C558-4A21-ABF1-9DE04C749F33}" type="presParOf" srcId="{64AD0303-056B-4FE6-AA2F-6962822372D2}" destId="{C277E27C-E5C2-442D-9A78-E8C5E9D75EC1}" srcOrd="0" destOrd="0" presId="urn:microsoft.com/office/officeart/2005/8/layout/matrix1"/>
    <dgm:cxn modelId="{8F74B47C-B1EA-46FE-AD0F-136CDC954E80}" type="presParOf" srcId="{64AD0303-056B-4FE6-AA2F-6962822372D2}" destId="{DE2EC92D-9D7D-4569-A6E4-C7D7BF5E61FF}" srcOrd="1" destOrd="0" presId="urn:microsoft.com/office/officeart/2005/8/layout/matrix1"/>
    <dgm:cxn modelId="{0D569757-F761-4097-9701-4F7661E86C34}" type="presParOf" srcId="{64AD0303-056B-4FE6-AA2F-6962822372D2}" destId="{C18E4D67-B6B4-4093-9C22-B676C2FEFD7F}" srcOrd="2" destOrd="0" presId="urn:microsoft.com/office/officeart/2005/8/layout/matrix1"/>
    <dgm:cxn modelId="{95399877-FF27-401B-9908-BCFFD71882C5}" type="presParOf" srcId="{64AD0303-056B-4FE6-AA2F-6962822372D2}" destId="{A466D755-F5D6-4A3F-A742-941F3E1991CA}" srcOrd="3" destOrd="0" presId="urn:microsoft.com/office/officeart/2005/8/layout/matrix1"/>
    <dgm:cxn modelId="{F960406E-C1E8-484F-90FF-EF2E91850A29}" type="presParOf" srcId="{64AD0303-056B-4FE6-AA2F-6962822372D2}" destId="{AA3F8D93-ACD8-437C-A320-21B024089BB5}" srcOrd="4" destOrd="0" presId="urn:microsoft.com/office/officeart/2005/8/layout/matrix1"/>
    <dgm:cxn modelId="{B78C14B2-8299-4141-B890-4F92FBC012C3}" type="presParOf" srcId="{64AD0303-056B-4FE6-AA2F-6962822372D2}" destId="{F7B0D5DB-B27E-46B6-BC2C-A3A2666C4329}" srcOrd="5" destOrd="0" presId="urn:microsoft.com/office/officeart/2005/8/layout/matrix1"/>
    <dgm:cxn modelId="{B01F44E1-C045-441C-9A12-DC7127415164}" type="presParOf" srcId="{64AD0303-056B-4FE6-AA2F-6962822372D2}" destId="{E634DB9F-B641-4AE3-A36F-8D998CF1C4A6}" srcOrd="6" destOrd="0" presId="urn:microsoft.com/office/officeart/2005/8/layout/matrix1"/>
    <dgm:cxn modelId="{80D55F6D-BE20-46F4-9B3C-90F0F79AA3DD}" type="presParOf" srcId="{64AD0303-056B-4FE6-AA2F-6962822372D2}" destId="{7ADA805C-5123-4EE9-913A-5E097E4948E0}" srcOrd="7" destOrd="0" presId="urn:microsoft.com/office/officeart/2005/8/layout/matrix1"/>
    <dgm:cxn modelId="{DA68A282-7BC0-4493-BFC5-FF4425C6C50D}" type="presParOf" srcId="{69DD26FD-2E02-425F-9683-D63419229FFF}" destId="{69BC7B56-F4EE-4007-AF29-057290D56F44}"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C696D0-CB80-4ECF-A8F9-A870177A44FB}" type="doc">
      <dgm:prSet loTypeId="urn:microsoft.com/office/officeart/2008/layout/VerticalCurvedList" loCatId="list" qsTypeId="urn:microsoft.com/office/officeart/2005/8/quickstyle/simple5" qsCatId="simple" csTypeId="urn:microsoft.com/office/officeart/2005/8/colors/colorful3" csCatId="colorful" phldr="1"/>
      <dgm:spPr/>
      <dgm:t>
        <a:bodyPr/>
        <a:lstStyle/>
        <a:p>
          <a:endParaRPr lang="en-US"/>
        </a:p>
      </dgm:t>
    </dgm:pt>
    <dgm:pt modelId="{27F6A633-9836-47A0-A0F3-3E1301CB2FD0}">
      <dgm:prSet phldrT="[Text]"/>
      <dgm:spPr/>
      <dgm:t>
        <a:bodyPr/>
        <a:lstStyle/>
        <a:p>
          <a:r>
            <a:rPr lang="en-US" dirty="0"/>
            <a:t>Monday: 10:00-4:30</a:t>
          </a:r>
        </a:p>
      </dgm:t>
    </dgm:pt>
    <dgm:pt modelId="{D9DB3CF4-614A-4126-AFF6-9B1F482DF767}" type="parTrans" cxnId="{BFEF61A3-9F0D-41C0-B66B-95D5CB26AAFB}">
      <dgm:prSet/>
      <dgm:spPr/>
      <dgm:t>
        <a:bodyPr/>
        <a:lstStyle/>
        <a:p>
          <a:endParaRPr lang="en-US"/>
        </a:p>
      </dgm:t>
    </dgm:pt>
    <dgm:pt modelId="{F76321FE-B20B-4ADB-9B8B-F86D825DD79A}" type="sibTrans" cxnId="{BFEF61A3-9F0D-41C0-B66B-95D5CB26AAFB}">
      <dgm:prSet/>
      <dgm:spPr/>
      <dgm:t>
        <a:bodyPr/>
        <a:lstStyle/>
        <a:p>
          <a:endParaRPr lang="en-US"/>
        </a:p>
      </dgm:t>
    </dgm:pt>
    <dgm:pt modelId="{459E3160-8616-4A02-B60F-6BA7C7E95229}">
      <dgm:prSet phldrT="[Text]"/>
      <dgm:spPr/>
      <dgm:t>
        <a:bodyPr/>
        <a:lstStyle/>
        <a:p>
          <a:r>
            <a:rPr lang="en-US" dirty="0"/>
            <a:t>Thursday:  8:30-4:30</a:t>
          </a:r>
        </a:p>
      </dgm:t>
    </dgm:pt>
    <dgm:pt modelId="{B11C5AA9-4A45-47D6-A2A8-79BE91EE82BD}" type="parTrans" cxnId="{45A3CD48-2B0D-4F1C-A2DC-B39477F1149F}">
      <dgm:prSet/>
      <dgm:spPr/>
      <dgm:t>
        <a:bodyPr/>
        <a:lstStyle/>
        <a:p>
          <a:endParaRPr lang="en-US"/>
        </a:p>
      </dgm:t>
    </dgm:pt>
    <dgm:pt modelId="{1F9316C1-B6EF-428B-B74B-EA9EBF7031D2}" type="sibTrans" cxnId="{45A3CD48-2B0D-4F1C-A2DC-B39477F1149F}">
      <dgm:prSet/>
      <dgm:spPr/>
      <dgm:t>
        <a:bodyPr/>
        <a:lstStyle/>
        <a:p>
          <a:endParaRPr lang="en-US"/>
        </a:p>
      </dgm:t>
    </dgm:pt>
    <dgm:pt modelId="{1AF49FC4-DC0C-4A1B-9023-E2F4742BDD4A}">
      <dgm:prSet phldrT="[Text]"/>
      <dgm:spPr/>
      <dgm:t>
        <a:bodyPr/>
        <a:lstStyle/>
        <a:p>
          <a:r>
            <a:rPr lang="en-US" dirty="0"/>
            <a:t>Friday:  8:30-2:30</a:t>
          </a:r>
        </a:p>
      </dgm:t>
    </dgm:pt>
    <dgm:pt modelId="{9615D063-D01F-43C3-9FBD-53FE3B4F841E}" type="parTrans" cxnId="{7D41EF7A-049F-4E5C-903E-7C7C12F174AE}">
      <dgm:prSet/>
      <dgm:spPr/>
      <dgm:t>
        <a:bodyPr/>
        <a:lstStyle/>
        <a:p>
          <a:endParaRPr lang="en-US"/>
        </a:p>
      </dgm:t>
    </dgm:pt>
    <dgm:pt modelId="{62D0F94B-F56B-46A2-9BDC-F363DA24DD18}" type="sibTrans" cxnId="{7D41EF7A-049F-4E5C-903E-7C7C12F174AE}">
      <dgm:prSet/>
      <dgm:spPr/>
      <dgm:t>
        <a:bodyPr/>
        <a:lstStyle/>
        <a:p>
          <a:endParaRPr lang="en-US"/>
        </a:p>
      </dgm:t>
    </dgm:pt>
    <dgm:pt modelId="{ECC93D83-543A-4672-80FC-385263DE917E}">
      <dgm:prSet phldrT="[Text]"/>
      <dgm:spPr/>
      <dgm:t>
        <a:bodyPr/>
        <a:lstStyle/>
        <a:p>
          <a:r>
            <a:rPr lang="en-US" dirty="0"/>
            <a:t>Tuesday: TFACTS</a:t>
          </a:r>
        </a:p>
      </dgm:t>
    </dgm:pt>
    <dgm:pt modelId="{91FFD7B3-BF95-4EF4-B6BB-856595EEC230}" type="parTrans" cxnId="{D742399D-ED15-45B7-96E5-699E6B9F6473}">
      <dgm:prSet/>
      <dgm:spPr/>
      <dgm:t>
        <a:bodyPr/>
        <a:lstStyle/>
        <a:p>
          <a:endParaRPr lang="en-US"/>
        </a:p>
      </dgm:t>
    </dgm:pt>
    <dgm:pt modelId="{1EB7E48E-1B68-43A0-BC33-566ACB6275EA}" type="sibTrans" cxnId="{D742399D-ED15-45B7-96E5-699E6B9F6473}">
      <dgm:prSet/>
      <dgm:spPr/>
      <dgm:t>
        <a:bodyPr/>
        <a:lstStyle/>
        <a:p>
          <a:endParaRPr lang="en-US"/>
        </a:p>
      </dgm:t>
    </dgm:pt>
    <dgm:pt modelId="{2DBB4863-EF09-4E7E-99E0-B2BC729CD560}">
      <dgm:prSet phldrT="[Text]"/>
      <dgm:spPr/>
      <dgm:t>
        <a:bodyPr/>
        <a:lstStyle/>
        <a:p>
          <a:r>
            <a:rPr lang="en-US" dirty="0"/>
            <a:t>Wednesday:  8:30-4:30</a:t>
          </a:r>
        </a:p>
      </dgm:t>
    </dgm:pt>
    <dgm:pt modelId="{FC249178-044F-4B28-A4D9-B26ED0CB35B4}" type="parTrans" cxnId="{AE0FF48A-D1FA-41C7-8F1A-F84F0C5BF955}">
      <dgm:prSet/>
      <dgm:spPr/>
      <dgm:t>
        <a:bodyPr/>
        <a:lstStyle/>
        <a:p>
          <a:endParaRPr lang="en-US"/>
        </a:p>
      </dgm:t>
    </dgm:pt>
    <dgm:pt modelId="{93C76FB0-12ED-4B7C-8C19-9AFBE38F19E0}" type="sibTrans" cxnId="{AE0FF48A-D1FA-41C7-8F1A-F84F0C5BF955}">
      <dgm:prSet/>
      <dgm:spPr/>
      <dgm:t>
        <a:bodyPr/>
        <a:lstStyle/>
        <a:p>
          <a:endParaRPr lang="en-US"/>
        </a:p>
      </dgm:t>
    </dgm:pt>
    <dgm:pt modelId="{2A1635CC-7521-4ABE-83D3-F7721B4686FD}" type="pres">
      <dgm:prSet presAssocID="{16C696D0-CB80-4ECF-A8F9-A870177A44FB}" presName="Name0" presStyleCnt="0">
        <dgm:presLayoutVars>
          <dgm:chMax val="7"/>
          <dgm:chPref val="7"/>
          <dgm:dir/>
        </dgm:presLayoutVars>
      </dgm:prSet>
      <dgm:spPr/>
    </dgm:pt>
    <dgm:pt modelId="{E7DC6D3F-B56C-4748-9120-A3C650985761}" type="pres">
      <dgm:prSet presAssocID="{16C696D0-CB80-4ECF-A8F9-A870177A44FB}" presName="Name1" presStyleCnt="0"/>
      <dgm:spPr/>
    </dgm:pt>
    <dgm:pt modelId="{A5A63792-B1C4-4B8D-8473-39F9C32C621C}" type="pres">
      <dgm:prSet presAssocID="{16C696D0-CB80-4ECF-A8F9-A870177A44FB}" presName="cycle" presStyleCnt="0"/>
      <dgm:spPr/>
    </dgm:pt>
    <dgm:pt modelId="{A2CDD736-A616-43A5-8A77-8BA27DCC65BD}" type="pres">
      <dgm:prSet presAssocID="{16C696D0-CB80-4ECF-A8F9-A870177A44FB}" presName="srcNode" presStyleLbl="node1" presStyleIdx="0" presStyleCnt="5"/>
      <dgm:spPr/>
    </dgm:pt>
    <dgm:pt modelId="{8912D89C-2DAF-47C0-851A-6157FF73A584}" type="pres">
      <dgm:prSet presAssocID="{16C696D0-CB80-4ECF-A8F9-A870177A44FB}" presName="conn" presStyleLbl="parChTrans1D2" presStyleIdx="0" presStyleCnt="1"/>
      <dgm:spPr/>
    </dgm:pt>
    <dgm:pt modelId="{DE2A4E74-75A3-48A7-A46D-83899E33D5FF}" type="pres">
      <dgm:prSet presAssocID="{16C696D0-CB80-4ECF-A8F9-A870177A44FB}" presName="extraNode" presStyleLbl="node1" presStyleIdx="0" presStyleCnt="5"/>
      <dgm:spPr/>
    </dgm:pt>
    <dgm:pt modelId="{909379C5-F7B6-4B49-B3AB-157E74132615}" type="pres">
      <dgm:prSet presAssocID="{16C696D0-CB80-4ECF-A8F9-A870177A44FB}" presName="dstNode" presStyleLbl="node1" presStyleIdx="0" presStyleCnt="5"/>
      <dgm:spPr/>
    </dgm:pt>
    <dgm:pt modelId="{C08BF667-CDEC-44FF-AFEA-450D53F76406}" type="pres">
      <dgm:prSet presAssocID="{27F6A633-9836-47A0-A0F3-3E1301CB2FD0}" presName="text_1" presStyleLbl="node1" presStyleIdx="0" presStyleCnt="5">
        <dgm:presLayoutVars>
          <dgm:bulletEnabled val="1"/>
        </dgm:presLayoutVars>
      </dgm:prSet>
      <dgm:spPr/>
    </dgm:pt>
    <dgm:pt modelId="{681485E5-7089-4A04-A4B9-770809E8DEC2}" type="pres">
      <dgm:prSet presAssocID="{27F6A633-9836-47A0-A0F3-3E1301CB2FD0}" presName="accent_1" presStyleCnt="0"/>
      <dgm:spPr/>
    </dgm:pt>
    <dgm:pt modelId="{C3600413-159A-4B17-A70F-5787E9E89774}" type="pres">
      <dgm:prSet presAssocID="{27F6A633-9836-47A0-A0F3-3E1301CB2FD0}" presName="accentRepeatNode" presStyleLbl="solidFgAcc1" presStyleIdx="0" presStyleCnt="5"/>
      <dgm:spPr/>
    </dgm:pt>
    <dgm:pt modelId="{8F8F9F81-AB68-466B-AB2A-C23E3B95F3A4}" type="pres">
      <dgm:prSet presAssocID="{ECC93D83-543A-4672-80FC-385263DE917E}" presName="text_2" presStyleLbl="node1" presStyleIdx="1" presStyleCnt="5">
        <dgm:presLayoutVars>
          <dgm:bulletEnabled val="1"/>
        </dgm:presLayoutVars>
      </dgm:prSet>
      <dgm:spPr/>
    </dgm:pt>
    <dgm:pt modelId="{7AA8B3D1-E0C5-417E-8F89-1674E8CCDF97}" type="pres">
      <dgm:prSet presAssocID="{ECC93D83-543A-4672-80FC-385263DE917E}" presName="accent_2" presStyleCnt="0"/>
      <dgm:spPr/>
    </dgm:pt>
    <dgm:pt modelId="{611474AA-8158-4154-819B-FCA7CB421851}" type="pres">
      <dgm:prSet presAssocID="{ECC93D83-543A-4672-80FC-385263DE917E}" presName="accentRepeatNode" presStyleLbl="solidFgAcc1" presStyleIdx="1" presStyleCnt="5"/>
      <dgm:spPr/>
    </dgm:pt>
    <dgm:pt modelId="{DC3A1276-219E-4043-8A8A-33207271307C}" type="pres">
      <dgm:prSet presAssocID="{2DBB4863-EF09-4E7E-99E0-B2BC729CD560}" presName="text_3" presStyleLbl="node1" presStyleIdx="2" presStyleCnt="5">
        <dgm:presLayoutVars>
          <dgm:bulletEnabled val="1"/>
        </dgm:presLayoutVars>
      </dgm:prSet>
      <dgm:spPr/>
    </dgm:pt>
    <dgm:pt modelId="{72CCAA64-9A8D-46B1-B78C-C68A5DAC3E9A}" type="pres">
      <dgm:prSet presAssocID="{2DBB4863-EF09-4E7E-99E0-B2BC729CD560}" presName="accent_3" presStyleCnt="0"/>
      <dgm:spPr/>
    </dgm:pt>
    <dgm:pt modelId="{00732B3B-1ADB-4461-8008-5E2ACA815F28}" type="pres">
      <dgm:prSet presAssocID="{2DBB4863-EF09-4E7E-99E0-B2BC729CD560}" presName="accentRepeatNode" presStyleLbl="solidFgAcc1" presStyleIdx="2" presStyleCnt="5"/>
      <dgm:spPr/>
    </dgm:pt>
    <dgm:pt modelId="{072B6AC9-5AC4-4AAB-A5B6-D9A4B53495A9}" type="pres">
      <dgm:prSet presAssocID="{459E3160-8616-4A02-B60F-6BA7C7E95229}" presName="text_4" presStyleLbl="node1" presStyleIdx="3" presStyleCnt="5">
        <dgm:presLayoutVars>
          <dgm:bulletEnabled val="1"/>
        </dgm:presLayoutVars>
      </dgm:prSet>
      <dgm:spPr/>
    </dgm:pt>
    <dgm:pt modelId="{8333D24A-7863-4F5D-A98B-95FF0A7D0271}" type="pres">
      <dgm:prSet presAssocID="{459E3160-8616-4A02-B60F-6BA7C7E95229}" presName="accent_4" presStyleCnt="0"/>
      <dgm:spPr/>
    </dgm:pt>
    <dgm:pt modelId="{2CFD38E1-3DDE-4157-9CA2-8DA5C60D69A3}" type="pres">
      <dgm:prSet presAssocID="{459E3160-8616-4A02-B60F-6BA7C7E95229}" presName="accentRepeatNode" presStyleLbl="solidFgAcc1" presStyleIdx="3" presStyleCnt="5"/>
      <dgm:spPr/>
    </dgm:pt>
    <dgm:pt modelId="{74B68CB9-0B6C-48D6-A9FC-B7AFF6C39156}" type="pres">
      <dgm:prSet presAssocID="{1AF49FC4-DC0C-4A1B-9023-E2F4742BDD4A}" presName="text_5" presStyleLbl="node1" presStyleIdx="4" presStyleCnt="5">
        <dgm:presLayoutVars>
          <dgm:bulletEnabled val="1"/>
        </dgm:presLayoutVars>
      </dgm:prSet>
      <dgm:spPr/>
    </dgm:pt>
    <dgm:pt modelId="{B2414ED9-A5A3-42B8-B2CC-33988140E15D}" type="pres">
      <dgm:prSet presAssocID="{1AF49FC4-DC0C-4A1B-9023-E2F4742BDD4A}" presName="accent_5" presStyleCnt="0"/>
      <dgm:spPr/>
    </dgm:pt>
    <dgm:pt modelId="{55F2A614-D2A7-4A9C-966D-6A2A4EF692B1}" type="pres">
      <dgm:prSet presAssocID="{1AF49FC4-DC0C-4A1B-9023-E2F4742BDD4A}" presName="accentRepeatNode" presStyleLbl="solidFgAcc1" presStyleIdx="4" presStyleCnt="5"/>
      <dgm:spPr/>
    </dgm:pt>
  </dgm:ptLst>
  <dgm:cxnLst>
    <dgm:cxn modelId="{AD9D8032-B5AA-46B6-A558-D70CD016DA26}" type="presOf" srcId="{459E3160-8616-4A02-B60F-6BA7C7E95229}" destId="{072B6AC9-5AC4-4AAB-A5B6-D9A4B53495A9}" srcOrd="0" destOrd="0" presId="urn:microsoft.com/office/officeart/2008/layout/VerticalCurvedList"/>
    <dgm:cxn modelId="{45A3CD48-2B0D-4F1C-A2DC-B39477F1149F}" srcId="{16C696D0-CB80-4ECF-A8F9-A870177A44FB}" destId="{459E3160-8616-4A02-B60F-6BA7C7E95229}" srcOrd="3" destOrd="0" parTransId="{B11C5AA9-4A45-47D6-A2A8-79BE91EE82BD}" sibTransId="{1F9316C1-B6EF-428B-B74B-EA9EBF7031D2}"/>
    <dgm:cxn modelId="{54ECFC4E-D793-41FF-B66B-12B538684B0B}" type="presOf" srcId="{16C696D0-CB80-4ECF-A8F9-A870177A44FB}" destId="{2A1635CC-7521-4ABE-83D3-F7721B4686FD}" srcOrd="0" destOrd="0" presId="urn:microsoft.com/office/officeart/2008/layout/VerticalCurvedList"/>
    <dgm:cxn modelId="{7D41EF7A-049F-4E5C-903E-7C7C12F174AE}" srcId="{16C696D0-CB80-4ECF-A8F9-A870177A44FB}" destId="{1AF49FC4-DC0C-4A1B-9023-E2F4742BDD4A}" srcOrd="4" destOrd="0" parTransId="{9615D063-D01F-43C3-9FBD-53FE3B4F841E}" sibTransId="{62D0F94B-F56B-46A2-9BDC-F363DA24DD18}"/>
    <dgm:cxn modelId="{67081C83-088A-4416-B77A-1EA3A616E3B3}" type="presOf" srcId="{F76321FE-B20B-4ADB-9B8B-F86D825DD79A}" destId="{8912D89C-2DAF-47C0-851A-6157FF73A584}" srcOrd="0" destOrd="0" presId="urn:microsoft.com/office/officeart/2008/layout/VerticalCurvedList"/>
    <dgm:cxn modelId="{AE0FF48A-D1FA-41C7-8F1A-F84F0C5BF955}" srcId="{16C696D0-CB80-4ECF-A8F9-A870177A44FB}" destId="{2DBB4863-EF09-4E7E-99E0-B2BC729CD560}" srcOrd="2" destOrd="0" parTransId="{FC249178-044F-4B28-A4D9-B26ED0CB35B4}" sibTransId="{93C76FB0-12ED-4B7C-8C19-9AFBE38F19E0}"/>
    <dgm:cxn modelId="{A429A28E-19C7-40D4-8AC2-6DCEA66EF51D}" type="presOf" srcId="{1AF49FC4-DC0C-4A1B-9023-E2F4742BDD4A}" destId="{74B68CB9-0B6C-48D6-A9FC-B7AFF6C39156}" srcOrd="0" destOrd="0" presId="urn:microsoft.com/office/officeart/2008/layout/VerticalCurvedList"/>
    <dgm:cxn modelId="{D742399D-ED15-45B7-96E5-699E6B9F6473}" srcId="{16C696D0-CB80-4ECF-A8F9-A870177A44FB}" destId="{ECC93D83-543A-4672-80FC-385263DE917E}" srcOrd="1" destOrd="0" parTransId="{91FFD7B3-BF95-4EF4-B6BB-856595EEC230}" sibTransId="{1EB7E48E-1B68-43A0-BC33-566ACB6275EA}"/>
    <dgm:cxn modelId="{BFEF61A3-9F0D-41C0-B66B-95D5CB26AAFB}" srcId="{16C696D0-CB80-4ECF-A8F9-A870177A44FB}" destId="{27F6A633-9836-47A0-A0F3-3E1301CB2FD0}" srcOrd="0" destOrd="0" parTransId="{D9DB3CF4-614A-4126-AFF6-9B1F482DF767}" sibTransId="{F76321FE-B20B-4ADB-9B8B-F86D825DD79A}"/>
    <dgm:cxn modelId="{196871B7-2666-4030-81FC-A73C756EFC83}" type="presOf" srcId="{ECC93D83-543A-4672-80FC-385263DE917E}" destId="{8F8F9F81-AB68-466B-AB2A-C23E3B95F3A4}" srcOrd="0" destOrd="0" presId="urn:microsoft.com/office/officeart/2008/layout/VerticalCurvedList"/>
    <dgm:cxn modelId="{2E09C3CD-0A57-422F-BBCD-CC8295372D8C}" type="presOf" srcId="{2DBB4863-EF09-4E7E-99E0-B2BC729CD560}" destId="{DC3A1276-219E-4043-8A8A-33207271307C}" srcOrd="0" destOrd="0" presId="urn:microsoft.com/office/officeart/2008/layout/VerticalCurvedList"/>
    <dgm:cxn modelId="{4C59AFDE-1576-47EF-83E2-F37E8C08E8F4}" type="presOf" srcId="{27F6A633-9836-47A0-A0F3-3E1301CB2FD0}" destId="{C08BF667-CDEC-44FF-AFEA-450D53F76406}" srcOrd="0" destOrd="0" presId="urn:microsoft.com/office/officeart/2008/layout/VerticalCurvedList"/>
    <dgm:cxn modelId="{B50B0D0C-18C2-433A-B97F-22D21B75725A}" type="presParOf" srcId="{2A1635CC-7521-4ABE-83D3-F7721B4686FD}" destId="{E7DC6D3F-B56C-4748-9120-A3C650985761}" srcOrd="0" destOrd="0" presId="urn:microsoft.com/office/officeart/2008/layout/VerticalCurvedList"/>
    <dgm:cxn modelId="{F7960CF0-CADC-4CBF-9BB7-4A5D9321E60F}" type="presParOf" srcId="{E7DC6D3F-B56C-4748-9120-A3C650985761}" destId="{A5A63792-B1C4-4B8D-8473-39F9C32C621C}" srcOrd="0" destOrd="0" presId="urn:microsoft.com/office/officeart/2008/layout/VerticalCurvedList"/>
    <dgm:cxn modelId="{CF21D521-DD88-4EF1-BA32-15B45BF099C2}" type="presParOf" srcId="{A5A63792-B1C4-4B8D-8473-39F9C32C621C}" destId="{A2CDD736-A616-43A5-8A77-8BA27DCC65BD}" srcOrd="0" destOrd="0" presId="urn:microsoft.com/office/officeart/2008/layout/VerticalCurvedList"/>
    <dgm:cxn modelId="{94694581-2F23-43FC-BFD0-2364573ED79F}" type="presParOf" srcId="{A5A63792-B1C4-4B8D-8473-39F9C32C621C}" destId="{8912D89C-2DAF-47C0-851A-6157FF73A584}" srcOrd="1" destOrd="0" presId="urn:microsoft.com/office/officeart/2008/layout/VerticalCurvedList"/>
    <dgm:cxn modelId="{0490E2D1-8FAF-46A7-BDF6-4E55846358BF}" type="presParOf" srcId="{A5A63792-B1C4-4B8D-8473-39F9C32C621C}" destId="{DE2A4E74-75A3-48A7-A46D-83899E33D5FF}" srcOrd="2" destOrd="0" presId="urn:microsoft.com/office/officeart/2008/layout/VerticalCurvedList"/>
    <dgm:cxn modelId="{4FD269CA-3ED9-489F-990D-524E54889EA2}" type="presParOf" srcId="{A5A63792-B1C4-4B8D-8473-39F9C32C621C}" destId="{909379C5-F7B6-4B49-B3AB-157E74132615}" srcOrd="3" destOrd="0" presId="urn:microsoft.com/office/officeart/2008/layout/VerticalCurvedList"/>
    <dgm:cxn modelId="{8F3FBA91-29DD-400F-8616-5D368218BFF0}" type="presParOf" srcId="{E7DC6D3F-B56C-4748-9120-A3C650985761}" destId="{C08BF667-CDEC-44FF-AFEA-450D53F76406}" srcOrd="1" destOrd="0" presId="urn:microsoft.com/office/officeart/2008/layout/VerticalCurvedList"/>
    <dgm:cxn modelId="{A1CEC52B-2D84-4DD5-B30A-BCDAF3A6718C}" type="presParOf" srcId="{E7DC6D3F-B56C-4748-9120-A3C650985761}" destId="{681485E5-7089-4A04-A4B9-770809E8DEC2}" srcOrd="2" destOrd="0" presId="urn:microsoft.com/office/officeart/2008/layout/VerticalCurvedList"/>
    <dgm:cxn modelId="{41D70CF2-A1C0-443D-9705-E50B536544EA}" type="presParOf" srcId="{681485E5-7089-4A04-A4B9-770809E8DEC2}" destId="{C3600413-159A-4B17-A70F-5787E9E89774}" srcOrd="0" destOrd="0" presId="urn:microsoft.com/office/officeart/2008/layout/VerticalCurvedList"/>
    <dgm:cxn modelId="{DFA9B2F8-2D05-472D-A138-77267902762C}" type="presParOf" srcId="{E7DC6D3F-B56C-4748-9120-A3C650985761}" destId="{8F8F9F81-AB68-466B-AB2A-C23E3B95F3A4}" srcOrd="3" destOrd="0" presId="urn:microsoft.com/office/officeart/2008/layout/VerticalCurvedList"/>
    <dgm:cxn modelId="{3D8BB640-A6DA-424F-BF44-9A517884ABA5}" type="presParOf" srcId="{E7DC6D3F-B56C-4748-9120-A3C650985761}" destId="{7AA8B3D1-E0C5-417E-8F89-1674E8CCDF97}" srcOrd="4" destOrd="0" presId="urn:microsoft.com/office/officeart/2008/layout/VerticalCurvedList"/>
    <dgm:cxn modelId="{9C94A851-5E9B-48CB-820D-203ADB3F82ED}" type="presParOf" srcId="{7AA8B3D1-E0C5-417E-8F89-1674E8CCDF97}" destId="{611474AA-8158-4154-819B-FCA7CB421851}" srcOrd="0" destOrd="0" presId="urn:microsoft.com/office/officeart/2008/layout/VerticalCurvedList"/>
    <dgm:cxn modelId="{4C297C7F-8048-46D0-9F96-AC9A9AEEA079}" type="presParOf" srcId="{E7DC6D3F-B56C-4748-9120-A3C650985761}" destId="{DC3A1276-219E-4043-8A8A-33207271307C}" srcOrd="5" destOrd="0" presId="urn:microsoft.com/office/officeart/2008/layout/VerticalCurvedList"/>
    <dgm:cxn modelId="{063CB889-7EE7-4BAD-B8BC-41995D9C1C61}" type="presParOf" srcId="{E7DC6D3F-B56C-4748-9120-A3C650985761}" destId="{72CCAA64-9A8D-46B1-B78C-C68A5DAC3E9A}" srcOrd="6" destOrd="0" presId="urn:microsoft.com/office/officeart/2008/layout/VerticalCurvedList"/>
    <dgm:cxn modelId="{5C660812-D013-4601-936C-64D6CCBEDDC8}" type="presParOf" srcId="{72CCAA64-9A8D-46B1-B78C-C68A5DAC3E9A}" destId="{00732B3B-1ADB-4461-8008-5E2ACA815F28}" srcOrd="0" destOrd="0" presId="urn:microsoft.com/office/officeart/2008/layout/VerticalCurvedList"/>
    <dgm:cxn modelId="{6E1AB051-300C-4B69-A2B9-FB4A6E81EA41}" type="presParOf" srcId="{E7DC6D3F-B56C-4748-9120-A3C650985761}" destId="{072B6AC9-5AC4-4AAB-A5B6-D9A4B53495A9}" srcOrd="7" destOrd="0" presId="urn:microsoft.com/office/officeart/2008/layout/VerticalCurvedList"/>
    <dgm:cxn modelId="{9C0E707A-EA9D-4462-A161-09486B082D9C}" type="presParOf" srcId="{E7DC6D3F-B56C-4748-9120-A3C650985761}" destId="{8333D24A-7863-4F5D-A98B-95FF0A7D0271}" srcOrd="8" destOrd="0" presId="urn:microsoft.com/office/officeart/2008/layout/VerticalCurvedList"/>
    <dgm:cxn modelId="{7FFF93E1-AF86-4705-BE04-800D7216A61D}" type="presParOf" srcId="{8333D24A-7863-4F5D-A98B-95FF0A7D0271}" destId="{2CFD38E1-3DDE-4157-9CA2-8DA5C60D69A3}" srcOrd="0" destOrd="0" presId="urn:microsoft.com/office/officeart/2008/layout/VerticalCurvedList"/>
    <dgm:cxn modelId="{982EC307-966E-4B48-99D8-8E125D62DFCB}" type="presParOf" srcId="{E7DC6D3F-B56C-4748-9120-A3C650985761}" destId="{74B68CB9-0B6C-48D6-A9FC-B7AFF6C39156}" srcOrd="9" destOrd="0" presId="urn:microsoft.com/office/officeart/2008/layout/VerticalCurvedList"/>
    <dgm:cxn modelId="{991F398E-A610-42E9-A287-B9C38FB54844}" type="presParOf" srcId="{E7DC6D3F-B56C-4748-9120-A3C650985761}" destId="{B2414ED9-A5A3-42B8-B2CC-33988140E15D}" srcOrd="10" destOrd="0" presId="urn:microsoft.com/office/officeart/2008/layout/VerticalCurvedList"/>
    <dgm:cxn modelId="{898AFBC7-E20A-4992-AFE2-CCCCD6CE1541}" type="presParOf" srcId="{B2414ED9-A5A3-42B8-B2CC-33988140E15D}" destId="{55F2A614-D2A7-4A9C-966D-6A2A4EF692B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A938668-C309-4988-B66A-3045ECFA63EF}" type="doc">
      <dgm:prSet loTypeId="urn:microsoft.com/office/officeart/2005/8/layout/list1" loCatId="list" qsTypeId="urn:microsoft.com/office/officeart/2005/8/quickstyle/simple2" qsCatId="simple" csTypeId="urn:microsoft.com/office/officeart/2005/8/colors/accent0_1" csCatId="mainScheme" phldr="1"/>
      <dgm:spPr/>
      <dgm:t>
        <a:bodyPr/>
        <a:lstStyle/>
        <a:p>
          <a:endParaRPr lang="en-US"/>
        </a:p>
      </dgm:t>
    </dgm:pt>
    <dgm:pt modelId="{01D4229C-D991-4FCE-B9F6-E1125CFACCFD}">
      <dgm:prSet phldrT="[Text]" custT="1"/>
      <dgm:spPr/>
      <dgm:t>
        <a:bodyPr/>
        <a:lstStyle/>
        <a:p>
          <a:r>
            <a:rPr lang="en-US" sz="2800" dirty="0"/>
            <a:t>Draft a Functional Strength Statement</a:t>
          </a:r>
        </a:p>
        <a:p>
          <a:r>
            <a:rPr lang="en-US" sz="2800" dirty="0"/>
            <a:t>Identify top three Needs/Concerns </a:t>
          </a:r>
        </a:p>
      </dgm:t>
    </dgm:pt>
    <dgm:pt modelId="{83F9E3FF-44CD-4DAF-89AB-82594B73F88D}" type="parTrans" cxnId="{2D15256B-3A76-4B06-93CC-04CD7511ECBD}">
      <dgm:prSet/>
      <dgm:spPr/>
      <dgm:t>
        <a:bodyPr/>
        <a:lstStyle/>
        <a:p>
          <a:endParaRPr lang="en-US"/>
        </a:p>
      </dgm:t>
    </dgm:pt>
    <dgm:pt modelId="{1A0B6823-D70B-4B63-9AC1-F85BF7A13F39}" type="sibTrans" cxnId="{2D15256B-3A76-4B06-93CC-04CD7511ECBD}">
      <dgm:prSet/>
      <dgm:spPr/>
      <dgm:t>
        <a:bodyPr/>
        <a:lstStyle/>
        <a:p>
          <a:endParaRPr lang="en-US"/>
        </a:p>
      </dgm:t>
    </dgm:pt>
    <dgm:pt modelId="{09492987-7D65-4356-92CD-7EE05A542515}">
      <dgm:prSet phldrT="[Text]" custT="1"/>
      <dgm:spPr/>
      <dgm:t>
        <a:bodyPr/>
        <a:lstStyle/>
        <a:p>
          <a:r>
            <a:rPr lang="en-US" sz="2800" dirty="0"/>
            <a:t>Draft a Needs Statement</a:t>
          </a:r>
        </a:p>
        <a:p>
          <a:r>
            <a:rPr lang="en-US" sz="2800" dirty="0"/>
            <a:t>Draft Action Steps to meet the Needs Statement drafted using SMART format</a:t>
          </a:r>
        </a:p>
      </dgm:t>
    </dgm:pt>
    <dgm:pt modelId="{6349F384-4B66-4E1F-BCD2-AD3B8F2699E4}" type="parTrans" cxnId="{87E9DE25-D3F8-4A92-B65D-658BD3D825D3}">
      <dgm:prSet/>
      <dgm:spPr/>
      <dgm:t>
        <a:bodyPr/>
        <a:lstStyle/>
        <a:p>
          <a:endParaRPr lang="en-US"/>
        </a:p>
      </dgm:t>
    </dgm:pt>
    <dgm:pt modelId="{586FA2DE-68B7-49B0-A8D7-E1219EC2FF0A}" type="sibTrans" cxnId="{87E9DE25-D3F8-4A92-B65D-658BD3D825D3}">
      <dgm:prSet/>
      <dgm:spPr/>
      <dgm:t>
        <a:bodyPr/>
        <a:lstStyle/>
        <a:p>
          <a:endParaRPr lang="en-US"/>
        </a:p>
      </dgm:t>
    </dgm:pt>
    <dgm:pt modelId="{2AB9F0B8-F20C-44C2-BED4-49520073BD8B}">
      <dgm:prSet phldrT="[Text]" custT="1"/>
      <dgm:spPr/>
      <dgm:t>
        <a:bodyPr/>
        <a:lstStyle/>
        <a:p>
          <a:r>
            <a:rPr lang="en-US" sz="2800" dirty="0"/>
            <a:t>Use resources</a:t>
          </a:r>
        </a:p>
      </dgm:t>
    </dgm:pt>
    <dgm:pt modelId="{F80A8B96-E2D1-42CE-A9E4-B9A151D2F33B}" type="parTrans" cxnId="{556E8B07-AC5B-4B3C-AEEA-21EF35F26C7A}">
      <dgm:prSet/>
      <dgm:spPr/>
      <dgm:t>
        <a:bodyPr/>
        <a:lstStyle/>
        <a:p>
          <a:endParaRPr lang="en-US"/>
        </a:p>
      </dgm:t>
    </dgm:pt>
    <dgm:pt modelId="{FD2436CF-6343-4D4C-846C-F66059B67612}" type="sibTrans" cxnId="{556E8B07-AC5B-4B3C-AEEA-21EF35F26C7A}">
      <dgm:prSet/>
      <dgm:spPr/>
      <dgm:t>
        <a:bodyPr/>
        <a:lstStyle/>
        <a:p>
          <a:endParaRPr lang="en-US"/>
        </a:p>
      </dgm:t>
    </dgm:pt>
    <dgm:pt modelId="{D85DA071-CA8E-4151-AE16-0346084EB0B2}" type="pres">
      <dgm:prSet presAssocID="{0A938668-C309-4988-B66A-3045ECFA63EF}" presName="linear" presStyleCnt="0">
        <dgm:presLayoutVars>
          <dgm:dir/>
          <dgm:animLvl val="lvl"/>
          <dgm:resizeHandles val="exact"/>
        </dgm:presLayoutVars>
      </dgm:prSet>
      <dgm:spPr/>
    </dgm:pt>
    <dgm:pt modelId="{2030E3FF-C61F-40D2-8A66-0C4049E141DE}" type="pres">
      <dgm:prSet presAssocID="{01D4229C-D991-4FCE-B9F6-E1125CFACCFD}" presName="parentLin" presStyleCnt="0"/>
      <dgm:spPr/>
    </dgm:pt>
    <dgm:pt modelId="{EFF34BED-33FD-4D65-8BF5-1A927628DEDB}" type="pres">
      <dgm:prSet presAssocID="{01D4229C-D991-4FCE-B9F6-E1125CFACCFD}" presName="parentLeftMargin" presStyleLbl="node1" presStyleIdx="0" presStyleCnt="3"/>
      <dgm:spPr/>
    </dgm:pt>
    <dgm:pt modelId="{AA3F9C81-E090-415B-8C46-757DF0C70B5B}" type="pres">
      <dgm:prSet presAssocID="{01D4229C-D991-4FCE-B9F6-E1125CFACCFD}" presName="parentText" presStyleLbl="node1" presStyleIdx="0" presStyleCnt="3" custScaleX="106898" custScaleY="489068">
        <dgm:presLayoutVars>
          <dgm:chMax val="0"/>
          <dgm:bulletEnabled val="1"/>
        </dgm:presLayoutVars>
      </dgm:prSet>
      <dgm:spPr/>
    </dgm:pt>
    <dgm:pt modelId="{F994E5EA-7EB2-4FE8-BF1D-C6CB7D6D8C48}" type="pres">
      <dgm:prSet presAssocID="{01D4229C-D991-4FCE-B9F6-E1125CFACCFD}" presName="negativeSpace" presStyleCnt="0"/>
      <dgm:spPr/>
    </dgm:pt>
    <dgm:pt modelId="{108A43F8-119A-4514-B67B-B444549AB3A4}" type="pres">
      <dgm:prSet presAssocID="{01D4229C-D991-4FCE-B9F6-E1125CFACCFD}" presName="childText" presStyleLbl="conFgAcc1" presStyleIdx="0" presStyleCnt="3">
        <dgm:presLayoutVars>
          <dgm:bulletEnabled val="1"/>
        </dgm:presLayoutVars>
      </dgm:prSet>
      <dgm:spPr/>
    </dgm:pt>
    <dgm:pt modelId="{C345C078-DBE0-4D38-8E0D-6A0AA92ACDC7}" type="pres">
      <dgm:prSet presAssocID="{1A0B6823-D70B-4B63-9AC1-F85BF7A13F39}" presName="spaceBetweenRectangles" presStyleCnt="0"/>
      <dgm:spPr/>
    </dgm:pt>
    <dgm:pt modelId="{B80A434F-4AC4-46F9-A718-E9B2C3C3A00E}" type="pres">
      <dgm:prSet presAssocID="{09492987-7D65-4356-92CD-7EE05A542515}" presName="parentLin" presStyleCnt="0"/>
      <dgm:spPr/>
    </dgm:pt>
    <dgm:pt modelId="{76CB3F98-836D-4C8B-A5E4-187F2E0920CB}" type="pres">
      <dgm:prSet presAssocID="{09492987-7D65-4356-92CD-7EE05A542515}" presName="parentLeftMargin" presStyleLbl="node1" presStyleIdx="0" presStyleCnt="3"/>
      <dgm:spPr/>
    </dgm:pt>
    <dgm:pt modelId="{BA40B238-4EE9-4602-8776-20A0768D8064}" type="pres">
      <dgm:prSet presAssocID="{09492987-7D65-4356-92CD-7EE05A542515}" presName="parentText" presStyleLbl="node1" presStyleIdx="1" presStyleCnt="3" custScaleX="106897" custScaleY="540128">
        <dgm:presLayoutVars>
          <dgm:chMax val="0"/>
          <dgm:bulletEnabled val="1"/>
        </dgm:presLayoutVars>
      </dgm:prSet>
      <dgm:spPr/>
    </dgm:pt>
    <dgm:pt modelId="{9AE2620C-F43B-4236-977F-759C4E439239}" type="pres">
      <dgm:prSet presAssocID="{09492987-7D65-4356-92CD-7EE05A542515}" presName="negativeSpace" presStyleCnt="0"/>
      <dgm:spPr/>
    </dgm:pt>
    <dgm:pt modelId="{ADE7F1B3-42C5-42E7-9F90-87E7E77B32C5}" type="pres">
      <dgm:prSet presAssocID="{09492987-7D65-4356-92CD-7EE05A542515}" presName="childText" presStyleLbl="conFgAcc1" presStyleIdx="1" presStyleCnt="3">
        <dgm:presLayoutVars>
          <dgm:bulletEnabled val="1"/>
        </dgm:presLayoutVars>
      </dgm:prSet>
      <dgm:spPr/>
    </dgm:pt>
    <dgm:pt modelId="{DEDF3A37-B233-44D2-BCEA-367416E8441A}" type="pres">
      <dgm:prSet presAssocID="{586FA2DE-68B7-49B0-A8D7-E1219EC2FF0A}" presName="spaceBetweenRectangles" presStyleCnt="0"/>
      <dgm:spPr/>
    </dgm:pt>
    <dgm:pt modelId="{DAAFCF90-52BE-495D-9BA4-DD73457E7413}" type="pres">
      <dgm:prSet presAssocID="{2AB9F0B8-F20C-44C2-BED4-49520073BD8B}" presName="parentLin" presStyleCnt="0"/>
      <dgm:spPr/>
    </dgm:pt>
    <dgm:pt modelId="{13725F61-069D-4982-8689-3F128614BE11}" type="pres">
      <dgm:prSet presAssocID="{2AB9F0B8-F20C-44C2-BED4-49520073BD8B}" presName="parentLeftMargin" presStyleLbl="node1" presStyleIdx="1" presStyleCnt="3"/>
      <dgm:spPr/>
    </dgm:pt>
    <dgm:pt modelId="{28622F9D-33ED-4EC3-91FA-98921576366A}" type="pres">
      <dgm:prSet presAssocID="{2AB9F0B8-F20C-44C2-BED4-49520073BD8B}" presName="parentText" presStyleLbl="node1" presStyleIdx="2" presStyleCnt="3" custScaleX="107162" custScaleY="201000" custLinFactNeighborX="3448" custLinFactNeighborY="0">
        <dgm:presLayoutVars>
          <dgm:chMax val="0"/>
          <dgm:bulletEnabled val="1"/>
        </dgm:presLayoutVars>
      </dgm:prSet>
      <dgm:spPr/>
    </dgm:pt>
    <dgm:pt modelId="{F7203747-0868-4733-9CB0-C9F2AF28C725}" type="pres">
      <dgm:prSet presAssocID="{2AB9F0B8-F20C-44C2-BED4-49520073BD8B}" presName="negativeSpace" presStyleCnt="0"/>
      <dgm:spPr/>
    </dgm:pt>
    <dgm:pt modelId="{509888DB-E13C-4AF4-81A9-7038805ABEA3}" type="pres">
      <dgm:prSet presAssocID="{2AB9F0B8-F20C-44C2-BED4-49520073BD8B}" presName="childText" presStyleLbl="conFgAcc1" presStyleIdx="2" presStyleCnt="3">
        <dgm:presLayoutVars>
          <dgm:bulletEnabled val="1"/>
        </dgm:presLayoutVars>
      </dgm:prSet>
      <dgm:spPr/>
    </dgm:pt>
  </dgm:ptLst>
  <dgm:cxnLst>
    <dgm:cxn modelId="{556E8B07-AC5B-4B3C-AEEA-21EF35F26C7A}" srcId="{0A938668-C309-4988-B66A-3045ECFA63EF}" destId="{2AB9F0B8-F20C-44C2-BED4-49520073BD8B}" srcOrd="2" destOrd="0" parTransId="{F80A8B96-E2D1-42CE-A9E4-B9A151D2F33B}" sibTransId="{FD2436CF-6343-4D4C-846C-F66059B67612}"/>
    <dgm:cxn modelId="{87E9DE25-D3F8-4A92-B65D-658BD3D825D3}" srcId="{0A938668-C309-4988-B66A-3045ECFA63EF}" destId="{09492987-7D65-4356-92CD-7EE05A542515}" srcOrd="1" destOrd="0" parTransId="{6349F384-4B66-4E1F-BCD2-AD3B8F2699E4}" sibTransId="{586FA2DE-68B7-49B0-A8D7-E1219EC2FF0A}"/>
    <dgm:cxn modelId="{CC6B4164-F1C6-47BD-BB1A-B7E822BE9B56}" type="presOf" srcId="{09492987-7D65-4356-92CD-7EE05A542515}" destId="{BA40B238-4EE9-4602-8776-20A0768D8064}" srcOrd="1" destOrd="0" presId="urn:microsoft.com/office/officeart/2005/8/layout/list1"/>
    <dgm:cxn modelId="{2D15256B-3A76-4B06-93CC-04CD7511ECBD}" srcId="{0A938668-C309-4988-B66A-3045ECFA63EF}" destId="{01D4229C-D991-4FCE-B9F6-E1125CFACCFD}" srcOrd="0" destOrd="0" parTransId="{83F9E3FF-44CD-4DAF-89AB-82594B73F88D}" sibTransId="{1A0B6823-D70B-4B63-9AC1-F85BF7A13F39}"/>
    <dgm:cxn modelId="{09E4CD77-9F59-4F2B-A266-6B5EFC76F293}" type="presOf" srcId="{09492987-7D65-4356-92CD-7EE05A542515}" destId="{76CB3F98-836D-4C8B-A5E4-187F2E0920CB}" srcOrd="0" destOrd="0" presId="urn:microsoft.com/office/officeart/2005/8/layout/list1"/>
    <dgm:cxn modelId="{68BD5F86-7C0D-4C5F-BFFF-38B77B875201}" type="presOf" srcId="{01D4229C-D991-4FCE-B9F6-E1125CFACCFD}" destId="{EFF34BED-33FD-4D65-8BF5-1A927628DEDB}" srcOrd="0" destOrd="0" presId="urn:microsoft.com/office/officeart/2005/8/layout/list1"/>
    <dgm:cxn modelId="{7E4420A0-E704-491D-823C-9FC8607E27A4}" type="presOf" srcId="{2AB9F0B8-F20C-44C2-BED4-49520073BD8B}" destId="{13725F61-069D-4982-8689-3F128614BE11}" srcOrd="0" destOrd="0" presId="urn:microsoft.com/office/officeart/2005/8/layout/list1"/>
    <dgm:cxn modelId="{78B729B3-23CF-4368-A9AB-F4394767B52C}" type="presOf" srcId="{01D4229C-D991-4FCE-B9F6-E1125CFACCFD}" destId="{AA3F9C81-E090-415B-8C46-757DF0C70B5B}" srcOrd="1" destOrd="0" presId="urn:microsoft.com/office/officeart/2005/8/layout/list1"/>
    <dgm:cxn modelId="{C285C3BA-9B3A-49BF-8021-59F51D855101}" type="presOf" srcId="{2AB9F0B8-F20C-44C2-BED4-49520073BD8B}" destId="{28622F9D-33ED-4EC3-91FA-98921576366A}" srcOrd="1" destOrd="0" presId="urn:microsoft.com/office/officeart/2005/8/layout/list1"/>
    <dgm:cxn modelId="{F0394CF9-80F4-4519-8E05-57F4A2CA0C82}" type="presOf" srcId="{0A938668-C309-4988-B66A-3045ECFA63EF}" destId="{D85DA071-CA8E-4151-AE16-0346084EB0B2}" srcOrd="0" destOrd="0" presId="urn:microsoft.com/office/officeart/2005/8/layout/list1"/>
    <dgm:cxn modelId="{6E8A0ECA-7153-4579-8C47-BF8C58FF5197}" type="presParOf" srcId="{D85DA071-CA8E-4151-AE16-0346084EB0B2}" destId="{2030E3FF-C61F-40D2-8A66-0C4049E141DE}" srcOrd="0" destOrd="0" presId="urn:microsoft.com/office/officeart/2005/8/layout/list1"/>
    <dgm:cxn modelId="{10FFBEFF-8DDB-45E9-81C9-7A54406E06DE}" type="presParOf" srcId="{2030E3FF-C61F-40D2-8A66-0C4049E141DE}" destId="{EFF34BED-33FD-4D65-8BF5-1A927628DEDB}" srcOrd="0" destOrd="0" presId="urn:microsoft.com/office/officeart/2005/8/layout/list1"/>
    <dgm:cxn modelId="{1427B863-D796-4625-AF70-922182F0E48C}" type="presParOf" srcId="{2030E3FF-C61F-40D2-8A66-0C4049E141DE}" destId="{AA3F9C81-E090-415B-8C46-757DF0C70B5B}" srcOrd="1" destOrd="0" presId="urn:microsoft.com/office/officeart/2005/8/layout/list1"/>
    <dgm:cxn modelId="{977CACC5-5443-4E53-BDBC-BAED04BD34F2}" type="presParOf" srcId="{D85DA071-CA8E-4151-AE16-0346084EB0B2}" destId="{F994E5EA-7EB2-4FE8-BF1D-C6CB7D6D8C48}" srcOrd="1" destOrd="0" presId="urn:microsoft.com/office/officeart/2005/8/layout/list1"/>
    <dgm:cxn modelId="{D226094E-4859-4946-BC2C-70409E53F174}" type="presParOf" srcId="{D85DA071-CA8E-4151-AE16-0346084EB0B2}" destId="{108A43F8-119A-4514-B67B-B444549AB3A4}" srcOrd="2" destOrd="0" presId="urn:microsoft.com/office/officeart/2005/8/layout/list1"/>
    <dgm:cxn modelId="{7D4A8228-3932-4B8F-B122-11D5FF7DFED9}" type="presParOf" srcId="{D85DA071-CA8E-4151-AE16-0346084EB0B2}" destId="{C345C078-DBE0-4D38-8E0D-6A0AA92ACDC7}" srcOrd="3" destOrd="0" presId="urn:microsoft.com/office/officeart/2005/8/layout/list1"/>
    <dgm:cxn modelId="{05835B51-F7EC-4069-B5A9-51AD851C4D68}" type="presParOf" srcId="{D85DA071-CA8E-4151-AE16-0346084EB0B2}" destId="{B80A434F-4AC4-46F9-A718-E9B2C3C3A00E}" srcOrd="4" destOrd="0" presId="urn:microsoft.com/office/officeart/2005/8/layout/list1"/>
    <dgm:cxn modelId="{F45E618A-DCA0-4E73-83BE-26CA4C3A9CB9}" type="presParOf" srcId="{B80A434F-4AC4-46F9-A718-E9B2C3C3A00E}" destId="{76CB3F98-836D-4C8B-A5E4-187F2E0920CB}" srcOrd="0" destOrd="0" presId="urn:microsoft.com/office/officeart/2005/8/layout/list1"/>
    <dgm:cxn modelId="{89C1E0BD-0164-4A8F-ACB2-6418E8EEEBB6}" type="presParOf" srcId="{B80A434F-4AC4-46F9-A718-E9B2C3C3A00E}" destId="{BA40B238-4EE9-4602-8776-20A0768D8064}" srcOrd="1" destOrd="0" presId="urn:microsoft.com/office/officeart/2005/8/layout/list1"/>
    <dgm:cxn modelId="{4E3024AC-7D9F-4F6A-A27E-C1A934578708}" type="presParOf" srcId="{D85DA071-CA8E-4151-AE16-0346084EB0B2}" destId="{9AE2620C-F43B-4236-977F-759C4E439239}" srcOrd="5" destOrd="0" presId="urn:microsoft.com/office/officeart/2005/8/layout/list1"/>
    <dgm:cxn modelId="{17928F1F-3385-4B2B-861E-C0B0FE78FF93}" type="presParOf" srcId="{D85DA071-CA8E-4151-AE16-0346084EB0B2}" destId="{ADE7F1B3-42C5-42E7-9F90-87E7E77B32C5}" srcOrd="6" destOrd="0" presId="urn:microsoft.com/office/officeart/2005/8/layout/list1"/>
    <dgm:cxn modelId="{26EF076F-2E6A-48EF-8A19-1285F028D5CC}" type="presParOf" srcId="{D85DA071-CA8E-4151-AE16-0346084EB0B2}" destId="{DEDF3A37-B233-44D2-BCEA-367416E8441A}" srcOrd="7" destOrd="0" presId="urn:microsoft.com/office/officeart/2005/8/layout/list1"/>
    <dgm:cxn modelId="{88CAB939-2B54-459B-AA60-FD6E48F8355E}" type="presParOf" srcId="{D85DA071-CA8E-4151-AE16-0346084EB0B2}" destId="{DAAFCF90-52BE-495D-9BA4-DD73457E7413}" srcOrd="8" destOrd="0" presId="urn:microsoft.com/office/officeart/2005/8/layout/list1"/>
    <dgm:cxn modelId="{5502A4D5-7F39-4CF4-8E34-62453BC5A501}" type="presParOf" srcId="{DAAFCF90-52BE-495D-9BA4-DD73457E7413}" destId="{13725F61-069D-4982-8689-3F128614BE11}" srcOrd="0" destOrd="0" presId="urn:microsoft.com/office/officeart/2005/8/layout/list1"/>
    <dgm:cxn modelId="{B372086D-C4CA-4053-825D-CBE961DA330A}" type="presParOf" srcId="{DAAFCF90-52BE-495D-9BA4-DD73457E7413}" destId="{28622F9D-33ED-4EC3-91FA-98921576366A}" srcOrd="1" destOrd="0" presId="urn:microsoft.com/office/officeart/2005/8/layout/list1"/>
    <dgm:cxn modelId="{FCC75D91-D0CB-408D-8E75-5622325B3A58}" type="presParOf" srcId="{D85DA071-CA8E-4151-AE16-0346084EB0B2}" destId="{F7203747-0868-4733-9CB0-C9F2AF28C725}" srcOrd="9" destOrd="0" presId="urn:microsoft.com/office/officeart/2005/8/layout/list1"/>
    <dgm:cxn modelId="{28C4D83E-CA0F-4BCF-8C40-853932DBD340}" type="presParOf" srcId="{D85DA071-CA8E-4151-AE16-0346084EB0B2}" destId="{509888DB-E13C-4AF4-81A9-7038805ABEA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6709273-2CB2-413A-8850-1F6EB4852DFF}" type="doc">
      <dgm:prSet loTypeId="urn:microsoft.com/office/officeart/2005/8/layout/default" loCatId="list" qsTypeId="urn:microsoft.com/office/officeart/2005/8/quickstyle/3d3" qsCatId="3D" csTypeId="urn:microsoft.com/office/officeart/2005/8/colors/colorful5" csCatId="colorful" phldr="1"/>
      <dgm:spPr/>
      <dgm:t>
        <a:bodyPr/>
        <a:lstStyle/>
        <a:p>
          <a:endParaRPr lang="en-US"/>
        </a:p>
      </dgm:t>
    </dgm:pt>
    <dgm:pt modelId="{87893CA8-C25B-4E58-943C-FE759C215D59}">
      <dgm:prSet phldrT="[Text]"/>
      <dgm:spPr/>
      <dgm:t>
        <a:bodyPr/>
        <a:lstStyle/>
        <a:p>
          <a:r>
            <a:rPr lang="en-US"/>
            <a:t>Allow the youth to be in control of the process</a:t>
          </a:r>
          <a:endParaRPr lang="en-US" dirty="0"/>
        </a:p>
      </dgm:t>
    </dgm:pt>
    <dgm:pt modelId="{87653CFC-A636-42C7-9122-13F915B596A7}" type="parTrans" cxnId="{29BE9EB6-39EF-40EA-AC8B-144479518C79}">
      <dgm:prSet/>
      <dgm:spPr/>
      <dgm:t>
        <a:bodyPr/>
        <a:lstStyle/>
        <a:p>
          <a:endParaRPr lang="en-US">
            <a:solidFill>
              <a:schemeClr val="tx1"/>
            </a:solidFill>
          </a:endParaRPr>
        </a:p>
      </dgm:t>
    </dgm:pt>
    <dgm:pt modelId="{1DC8A843-7BE8-45D3-A5B2-809AC0BE519D}" type="sibTrans" cxnId="{29BE9EB6-39EF-40EA-AC8B-144479518C79}">
      <dgm:prSet/>
      <dgm:spPr/>
      <dgm:t>
        <a:bodyPr/>
        <a:lstStyle/>
        <a:p>
          <a:endParaRPr lang="en-US">
            <a:solidFill>
              <a:schemeClr val="tx1"/>
            </a:solidFill>
          </a:endParaRPr>
        </a:p>
      </dgm:t>
    </dgm:pt>
    <dgm:pt modelId="{C9B93D43-1AB9-4E56-A25C-8DA953FA8EB8}">
      <dgm:prSet phldrT="[Text]"/>
      <dgm:spPr/>
      <dgm:t>
        <a:bodyPr/>
        <a:lstStyle/>
        <a:p>
          <a:r>
            <a:rPr lang="en-US" dirty="0"/>
            <a:t>Be flexible about the permanency outcome</a:t>
          </a:r>
        </a:p>
      </dgm:t>
    </dgm:pt>
    <dgm:pt modelId="{9E9A0311-9277-4C92-8D0F-469410EFC431}" type="parTrans" cxnId="{0191AC75-058C-4DBD-9D5F-84409D75F3EB}">
      <dgm:prSet/>
      <dgm:spPr/>
      <dgm:t>
        <a:bodyPr/>
        <a:lstStyle/>
        <a:p>
          <a:endParaRPr lang="en-US">
            <a:solidFill>
              <a:schemeClr val="tx1"/>
            </a:solidFill>
          </a:endParaRPr>
        </a:p>
      </dgm:t>
    </dgm:pt>
    <dgm:pt modelId="{A001E94F-B69A-40F1-A734-7598E0496672}" type="sibTrans" cxnId="{0191AC75-058C-4DBD-9D5F-84409D75F3EB}">
      <dgm:prSet/>
      <dgm:spPr/>
      <dgm:t>
        <a:bodyPr/>
        <a:lstStyle/>
        <a:p>
          <a:endParaRPr lang="en-US">
            <a:solidFill>
              <a:schemeClr val="tx1"/>
            </a:solidFill>
          </a:endParaRPr>
        </a:p>
      </dgm:t>
    </dgm:pt>
    <dgm:pt modelId="{6D2E2FC0-4AFF-423E-B465-19609AB44232}">
      <dgm:prSet phldrT="[Text]"/>
      <dgm:spPr/>
      <dgm:t>
        <a:bodyPr/>
        <a:lstStyle/>
        <a:p>
          <a:r>
            <a:rPr lang="en-US" dirty="0"/>
            <a:t>Suggest</a:t>
          </a:r>
          <a:r>
            <a:rPr lang="en-US" baseline="0" dirty="0"/>
            <a:t> possible connections with adults who have made a positive impact on youth</a:t>
          </a:r>
          <a:endParaRPr lang="en-US" dirty="0"/>
        </a:p>
      </dgm:t>
    </dgm:pt>
    <dgm:pt modelId="{5588D114-F076-4916-91CF-790114122873}" type="parTrans" cxnId="{A397FCB1-ACEA-4EE5-B604-6DE3038C8086}">
      <dgm:prSet/>
      <dgm:spPr/>
      <dgm:t>
        <a:bodyPr/>
        <a:lstStyle/>
        <a:p>
          <a:endParaRPr lang="en-US">
            <a:solidFill>
              <a:schemeClr val="tx1"/>
            </a:solidFill>
          </a:endParaRPr>
        </a:p>
      </dgm:t>
    </dgm:pt>
    <dgm:pt modelId="{90724E47-3147-4BA7-8F86-B7B4ADCD06D4}" type="sibTrans" cxnId="{A397FCB1-ACEA-4EE5-B604-6DE3038C8086}">
      <dgm:prSet/>
      <dgm:spPr/>
      <dgm:t>
        <a:bodyPr/>
        <a:lstStyle/>
        <a:p>
          <a:endParaRPr lang="en-US">
            <a:solidFill>
              <a:schemeClr val="tx1"/>
            </a:solidFill>
          </a:endParaRPr>
        </a:p>
      </dgm:t>
    </dgm:pt>
    <dgm:pt modelId="{AC4F7804-679B-4295-9CEC-E2DA87DABF9D}">
      <dgm:prSet phldrT="[Text]"/>
      <dgm:spPr/>
      <dgm:t>
        <a:bodyPr/>
        <a:lstStyle/>
        <a:p>
          <a:r>
            <a:rPr lang="en-US" dirty="0"/>
            <a:t>Be future focused</a:t>
          </a:r>
        </a:p>
      </dgm:t>
    </dgm:pt>
    <dgm:pt modelId="{D435BBD1-4880-4452-B637-702ADB7E5917}" type="parTrans" cxnId="{AA9648BF-E4AE-4CBC-9379-1508FCE2E81B}">
      <dgm:prSet/>
      <dgm:spPr/>
      <dgm:t>
        <a:bodyPr/>
        <a:lstStyle/>
        <a:p>
          <a:endParaRPr lang="en-US"/>
        </a:p>
      </dgm:t>
    </dgm:pt>
    <dgm:pt modelId="{56524205-F221-4ACF-AB5D-DFE570753510}" type="sibTrans" cxnId="{AA9648BF-E4AE-4CBC-9379-1508FCE2E81B}">
      <dgm:prSet/>
      <dgm:spPr/>
      <dgm:t>
        <a:bodyPr/>
        <a:lstStyle/>
        <a:p>
          <a:endParaRPr lang="en-US"/>
        </a:p>
      </dgm:t>
    </dgm:pt>
    <dgm:pt modelId="{048D6132-B6F2-47E9-AAFA-BCD4279E0E21}">
      <dgm:prSet phldrT="[Text]"/>
      <dgm:spPr/>
      <dgm:t>
        <a:bodyPr/>
        <a:lstStyle/>
        <a:p>
          <a:r>
            <a:rPr lang="en-US" dirty="0"/>
            <a:t>Decrease</a:t>
          </a:r>
          <a:r>
            <a:rPr lang="en-US" baseline="0" dirty="0"/>
            <a:t> the stigma and shame associated with being in foster care</a:t>
          </a:r>
          <a:endParaRPr lang="en-US" dirty="0"/>
        </a:p>
      </dgm:t>
    </dgm:pt>
    <dgm:pt modelId="{A1D6235B-8B83-4598-AEC6-885B155087EC}" type="sibTrans" cxnId="{545DEE9D-4DD7-499A-95F6-084BD8433467}">
      <dgm:prSet/>
      <dgm:spPr/>
      <dgm:t>
        <a:bodyPr/>
        <a:lstStyle/>
        <a:p>
          <a:endParaRPr lang="en-US">
            <a:solidFill>
              <a:schemeClr val="tx1"/>
            </a:solidFill>
          </a:endParaRPr>
        </a:p>
      </dgm:t>
    </dgm:pt>
    <dgm:pt modelId="{05548C60-DFA4-4763-AB77-1A4A247EE67C}" type="parTrans" cxnId="{545DEE9D-4DD7-499A-95F6-084BD8433467}">
      <dgm:prSet/>
      <dgm:spPr/>
      <dgm:t>
        <a:bodyPr/>
        <a:lstStyle/>
        <a:p>
          <a:endParaRPr lang="en-US">
            <a:solidFill>
              <a:schemeClr val="tx1"/>
            </a:solidFill>
          </a:endParaRPr>
        </a:p>
      </dgm:t>
    </dgm:pt>
    <dgm:pt modelId="{AE75CE92-9918-4A4F-81AB-5ADB8E51DC6B}">
      <dgm:prSet phldrT="[Text]"/>
      <dgm:spPr/>
      <dgm:t>
        <a:bodyPr/>
        <a:lstStyle/>
        <a:p>
          <a:r>
            <a:rPr lang="en-US" dirty="0"/>
            <a:t>Provide general timeframes</a:t>
          </a:r>
        </a:p>
        <a:p>
          <a:endParaRPr lang="en-US" dirty="0"/>
        </a:p>
      </dgm:t>
    </dgm:pt>
    <dgm:pt modelId="{04041941-1D93-4F22-95D4-7E50E61FF60F}" type="parTrans" cxnId="{AB4A77C4-30DA-49D8-9A62-9E9D8A5CDB7E}">
      <dgm:prSet/>
      <dgm:spPr/>
      <dgm:t>
        <a:bodyPr/>
        <a:lstStyle/>
        <a:p>
          <a:endParaRPr lang="en-US"/>
        </a:p>
      </dgm:t>
    </dgm:pt>
    <dgm:pt modelId="{7A81A66E-7A99-4FB8-B2DA-35CFB6B54140}" type="sibTrans" cxnId="{AB4A77C4-30DA-49D8-9A62-9E9D8A5CDB7E}">
      <dgm:prSet/>
      <dgm:spPr/>
      <dgm:t>
        <a:bodyPr/>
        <a:lstStyle/>
        <a:p>
          <a:endParaRPr lang="en-US"/>
        </a:p>
      </dgm:t>
    </dgm:pt>
    <dgm:pt modelId="{4DAFF413-607A-4E01-B645-04B674BA55B4}" type="pres">
      <dgm:prSet presAssocID="{F6709273-2CB2-413A-8850-1F6EB4852DFF}" presName="diagram" presStyleCnt="0">
        <dgm:presLayoutVars>
          <dgm:dir/>
          <dgm:resizeHandles val="exact"/>
        </dgm:presLayoutVars>
      </dgm:prSet>
      <dgm:spPr/>
    </dgm:pt>
    <dgm:pt modelId="{CD9C7D7C-DDE6-4C61-A849-14CAA504169D}" type="pres">
      <dgm:prSet presAssocID="{87893CA8-C25B-4E58-943C-FE759C215D59}" presName="node" presStyleLbl="node1" presStyleIdx="0" presStyleCnt="6">
        <dgm:presLayoutVars>
          <dgm:bulletEnabled val="1"/>
        </dgm:presLayoutVars>
      </dgm:prSet>
      <dgm:spPr/>
    </dgm:pt>
    <dgm:pt modelId="{CEA9FCED-4563-40E7-B92C-B0B020CFF3E3}" type="pres">
      <dgm:prSet presAssocID="{1DC8A843-7BE8-45D3-A5B2-809AC0BE519D}" presName="sibTrans" presStyleCnt="0"/>
      <dgm:spPr/>
    </dgm:pt>
    <dgm:pt modelId="{B3ACEA37-AB9A-4736-92E7-AA37A1F68042}" type="pres">
      <dgm:prSet presAssocID="{048D6132-B6F2-47E9-AAFA-BCD4279E0E21}" presName="node" presStyleLbl="node1" presStyleIdx="1" presStyleCnt="6">
        <dgm:presLayoutVars>
          <dgm:bulletEnabled val="1"/>
        </dgm:presLayoutVars>
      </dgm:prSet>
      <dgm:spPr/>
    </dgm:pt>
    <dgm:pt modelId="{7CF500DF-EE5D-4DE6-8254-94F4C634F8FF}" type="pres">
      <dgm:prSet presAssocID="{A1D6235B-8B83-4598-AEC6-885B155087EC}" presName="sibTrans" presStyleCnt="0"/>
      <dgm:spPr/>
    </dgm:pt>
    <dgm:pt modelId="{62F6608D-1241-4339-8900-A87979685031}" type="pres">
      <dgm:prSet presAssocID="{C9B93D43-1AB9-4E56-A25C-8DA953FA8EB8}" presName="node" presStyleLbl="node1" presStyleIdx="2" presStyleCnt="6">
        <dgm:presLayoutVars>
          <dgm:bulletEnabled val="1"/>
        </dgm:presLayoutVars>
      </dgm:prSet>
      <dgm:spPr/>
    </dgm:pt>
    <dgm:pt modelId="{D8FE4A9C-8BCF-4985-B82C-2544E1CF5514}" type="pres">
      <dgm:prSet presAssocID="{A001E94F-B69A-40F1-A734-7598E0496672}" presName="sibTrans" presStyleCnt="0"/>
      <dgm:spPr/>
    </dgm:pt>
    <dgm:pt modelId="{57B4D4C4-16B4-4838-8034-6214E203488C}" type="pres">
      <dgm:prSet presAssocID="{6D2E2FC0-4AFF-423E-B465-19609AB44232}" presName="node" presStyleLbl="node1" presStyleIdx="3" presStyleCnt="6">
        <dgm:presLayoutVars>
          <dgm:bulletEnabled val="1"/>
        </dgm:presLayoutVars>
      </dgm:prSet>
      <dgm:spPr/>
    </dgm:pt>
    <dgm:pt modelId="{D56A7DA5-571B-4C3D-85E0-B98E7AAD10E7}" type="pres">
      <dgm:prSet presAssocID="{90724E47-3147-4BA7-8F86-B7B4ADCD06D4}" presName="sibTrans" presStyleCnt="0"/>
      <dgm:spPr/>
    </dgm:pt>
    <dgm:pt modelId="{064F6676-0F62-4ED3-9909-CDA4816A73F0}" type="pres">
      <dgm:prSet presAssocID="{AC4F7804-679B-4295-9CEC-E2DA87DABF9D}" presName="node" presStyleLbl="node1" presStyleIdx="4" presStyleCnt="6">
        <dgm:presLayoutVars>
          <dgm:bulletEnabled val="1"/>
        </dgm:presLayoutVars>
      </dgm:prSet>
      <dgm:spPr/>
    </dgm:pt>
    <dgm:pt modelId="{FC18F9A8-972D-4745-A842-BCB7DC3F83CB}" type="pres">
      <dgm:prSet presAssocID="{56524205-F221-4ACF-AB5D-DFE570753510}" presName="sibTrans" presStyleCnt="0"/>
      <dgm:spPr/>
    </dgm:pt>
    <dgm:pt modelId="{C807D636-6180-4DBE-BE7A-1FEA67A51420}" type="pres">
      <dgm:prSet presAssocID="{AE75CE92-9918-4A4F-81AB-5ADB8E51DC6B}" presName="node" presStyleLbl="node1" presStyleIdx="5" presStyleCnt="6">
        <dgm:presLayoutVars>
          <dgm:bulletEnabled val="1"/>
        </dgm:presLayoutVars>
      </dgm:prSet>
      <dgm:spPr/>
    </dgm:pt>
  </dgm:ptLst>
  <dgm:cxnLst>
    <dgm:cxn modelId="{59A01D1F-04AA-4895-98CC-99046CA491D8}" type="presOf" srcId="{6D2E2FC0-4AFF-423E-B465-19609AB44232}" destId="{57B4D4C4-16B4-4838-8034-6214E203488C}" srcOrd="0" destOrd="0" presId="urn:microsoft.com/office/officeart/2005/8/layout/default"/>
    <dgm:cxn modelId="{6ABB0F2F-FF80-4600-A318-83D567D3627C}" type="presOf" srcId="{048D6132-B6F2-47E9-AAFA-BCD4279E0E21}" destId="{B3ACEA37-AB9A-4736-92E7-AA37A1F68042}" srcOrd="0" destOrd="0" presId="urn:microsoft.com/office/officeart/2005/8/layout/default"/>
    <dgm:cxn modelId="{C9ACA263-A578-47E1-AE64-62CD82E4053D}" type="presOf" srcId="{F6709273-2CB2-413A-8850-1F6EB4852DFF}" destId="{4DAFF413-607A-4E01-B645-04B674BA55B4}" srcOrd="0" destOrd="0" presId="urn:microsoft.com/office/officeart/2005/8/layout/default"/>
    <dgm:cxn modelId="{0191AC75-058C-4DBD-9D5F-84409D75F3EB}" srcId="{F6709273-2CB2-413A-8850-1F6EB4852DFF}" destId="{C9B93D43-1AB9-4E56-A25C-8DA953FA8EB8}" srcOrd="2" destOrd="0" parTransId="{9E9A0311-9277-4C92-8D0F-469410EFC431}" sibTransId="{A001E94F-B69A-40F1-A734-7598E0496672}"/>
    <dgm:cxn modelId="{33D80183-6D3F-4A72-BC24-7C53415ABAF6}" type="presOf" srcId="{AC4F7804-679B-4295-9CEC-E2DA87DABF9D}" destId="{064F6676-0F62-4ED3-9909-CDA4816A73F0}" srcOrd="0" destOrd="0" presId="urn:microsoft.com/office/officeart/2005/8/layout/default"/>
    <dgm:cxn modelId="{BB26C28A-A08D-469B-A92D-AF107BB94F5B}" type="presOf" srcId="{C9B93D43-1AB9-4E56-A25C-8DA953FA8EB8}" destId="{62F6608D-1241-4339-8900-A87979685031}" srcOrd="0" destOrd="0" presId="urn:microsoft.com/office/officeart/2005/8/layout/default"/>
    <dgm:cxn modelId="{C3B13A94-9602-4A9C-9E5D-91EA5E2DC79D}" type="presOf" srcId="{87893CA8-C25B-4E58-943C-FE759C215D59}" destId="{CD9C7D7C-DDE6-4C61-A849-14CAA504169D}" srcOrd="0" destOrd="0" presId="urn:microsoft.com/office/officeart/2005/8/layout/default"/>
    <dgm:cxn modelId="{545DEE9D-4DD7-499A-95F6-084BD8433467}" srcId="{F6709273-2CB2-413A-8850-1F6EB4852DFF}" destId="{048D6132-B6F2-47E9-AAFA-BCD4279E0E21}" srcOrd="1" destOrd="0" parTransId="{05548C60-DFA4-4763-AB77-1A4A247EE67C}" sibTransId="{A1D6235B-8B83-4598-AEC6-885B155087EC}"/>
    <dgm:cxn modelId="{1318DE9F-564D-4F08-8627-BE59BB6AADC5}" type="presOf" srcId="{AE75CE92-9918-4A4F-81AB-5ADB8E51DC6B}" destId="{C807D636-6180-4DBE-BE7A-1FEA67A51420}" srcOrd="0" destOrd="0" presId="urn:microsoft.com/office/officeart/2005/8/layout/default"/>
    <dgm:cxn modelId="{A397FCB1-ACEA-4EE5-B604-6DE3038C8086}" srcId="{F6709273-2CB2-413A-8850-1F6EB4852DFF}" destId="{6D2E2FC0-4AFF-423E-B465-19609AB44232}" srcOrd="3" destOrd="0" parTransId="{5588D114-F076-4916-91CF-790114122873}" sibTransId="{90724E47-3147-4BA7-8F86-B7B4ADCD06D4}"/>
    <dgm:cxn modelId="{29BE9EB6-39EF-40EA-AC8B-144479518C79}" srcId="{F6709273-2CB2-413A-8850-1F6EB4852DFF}" destId="{87893CA8-C25B-4E58-943C-FE759C215D59}" srcOrd="0" destOrd="0" parTransId="{87653CFC-A636-42C7-9122-13F915B596A7}" sibTransId="{1DC8A843-7BE8-45D3-A5B2-809AC0BE519D}"/>
    <dgm:cxn modelId="{AA9648BF-E4AE-4CBC-9379-1508FCE2E81B}" srcId="{F6709273-2CB2-413A-8850-1F6EB4852DFF}" destId="{AC4F7804-679B-4295-9CEC-E2DA87DABF9D}" srcOrd="4" destOrd="0" parTransId="{D435BBD1-4880-4452-B637-702ADB7E5917}" sibTransId="{56524205-F221-4ACF-AB5D-DFE570753510}"/>
    <dgm:cxn modelId="{AB4A77C4-30DA-49D8-9A62-9E9D8A5CDB7E}" srcId="{F6709273-2CB2-413A-8850-1F6EB4852DFF}" destId="{AE75CE92-9918-4A4F-81AB-5ADB8E51DC6B}" srcOrd="5" destOrd="0" parTransId="{04041941-1D93-4F22-95D4-7E50E61FF60F}" sibTransId="{7A81A66E-7A99-4FB8-B2DA-35CFB6B54140}"/>
    <dgm:cxn modelId="{E4C3BFB3-221A-4EA4-A26F-9D86EB9FECA8}" type="presParOf" srcId="{4DAFF413-607A-4E01-B645-04B674BA55B4}" destId="{CD9C7D7C-DDE6-4C61-A849-14CAA504169D}" srcOrd="0" destOrd="0" presId="urn:microsoft.com/office/officeart/2005/8/layout/default"/>
    <dgm:cxn modelId="{FEE6B9F8-B7EB-46D3-B9D3-92DFB764A314}" type="presParOf" srcId="{4DAFF413-607A-4E01-B645-04B674BA55B4}" destId="{CEA9FCED-4563-40E7-B92C-B0B020CFF3E3}" srcOrd="1" destOrd="0" presId="urn:microsoft.com/office/officeart/2005/8/layout/default"/>
    <dgm:cxn modelId="{5FF1F3B2-B4C6-4942-858F-1D35AA245B5C}" type="presParOf" srcId="{4DAFF413-607A-4E01-B645-04B674BA55B4}" destId="{B3ACEA37-AB9A-4736-92E7-AA37A1F68042}" srcOrd="2" destOrd="0" presId="urn:microsoft.com/office/officeart/2005/8/layout/default"/>
    <dgm:cxn modelId="{C11C2ACA-B379-474E-9255-B9650E4CA4C7}" type="presParOf" srcId="{4DAFF413-607A-4E01-B645-04B674BA55B4}" destId="{7CF500DF-EE5D-4DE6-8254-94F4C634F8FF}" srcOrd="3" destOrd="0" presId="urn:microsoft.com/office/officeart/2005/8/layout/default"/>
    <dgm:cxn modelId="{8F999BF6-0C05-4518-9797-FE8043FC2C99}" type="presParOf" srcId="{4DAFF413-607A-4E01-B645-04B674BA55B4}" destId="{62F6608D-1241-4339-8900-A87979685031}" srcOrd="4" destOrd="0" presId="urn:microsoft.com/office/officeart/2005/8/layout/default"/>
    <dgm:cxn modelId="{6C2561C4-BB80-4A60-AC07-3F7503A4AFAE}" type="presParOf" srcId="{4DAFF413-607A-4E01-B645-04B674BA55B4}" destId="{D8FE4A9C-8BCF-4985-B82C-2544E1CF5514}" srcOrd="5" destOrd="0" presId="urn:microsoft.com/office/officeart/2005/8/layout/default"/>
    <dgm:cxn modelId="{C0D2B21C-784C-41FD-901C-3FD41C8C7C78}" type="presParOf" srcId="{4DAFF413-607A-4E01-B645-04B674BA55B4}" destId="{57B4D4C4-16B4-4838-8034-6214E203488C}" srcOrd="6" destOrd="0" presId="urn:microsoft.com/office/officeart/2005/8/layout/default"/>
    <dgm:cxn modelId="{ED753428-0600-4FDA-B1CE-89CDA77AA230}" type="presParOf" srcId="{4DAFF413-607A-4E01-B645-04B674BA55B4}" destId="{D56A7DA5-571B-4C3D-85E0-B98E7AAD10E7}" srcOrd="7" destOrd="0" presId="urn:microsoft.com/office/officeart/2005/8/layout/default"/>
    <dgm:cxn modelId="{D821D7F9-5DB3-455C-89B0-FEAD6A8AA98A}" type="presParOf" srcId="{4DAFF413-607A-4E01-B645-04B674BA55B4}" destId="{064F6676-0F62-4ED3-9909-CDA4816A73F0}" srcOrd="8" destOrd="0" presId="urn:microsoft.com/office/officeart/2005/8/layout/default"/>
    <dgm:cxn modelId="{DCF48A8C-C95A-489C-9819-6C648FF6577C}" type="presParOf" srcId="{4DAFF413-607A-4E01-B645-04B674BA55B4}" destId="{FC18F9A8-972D-4745-A842-BCB7DC3F83CB}" srcOrd="9" destOrd="0" presId="urn:microsoft.com/office/officeart/2005/8/layout/default"/>
    <dgm:cxn modelId="{A142694F-19F9-4477-A2F8-AFEBC16C5427}" type="presParOf" srcId="{4DAFF413-607A-4E01-B645-04B674BA55B4}" destId="{C807D636-6180-4DBE-BE7A-1FEA67A5142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521B725-C8E8-40AA-9DDD-219C4516DFA2}" type="doc">
      <dgm:prSet loTypeId="urn:microsoft.com/office/officeart/2005/8/layout/pyramid2" loCatId="list" qsTypeId="urn:microsoft.com/office/officeart/2005/8/quickstyle/3d2" qsCatId="3D" csTypeId="urn:microsoft.com/office/officeart/2005/8/colors/accent1_3" csCatId="accent1" phldr="1"/>
      <dgm:spPr/>
      <dgm:t>
        <a:bodyPr/>
        <a:lstStyle/>
        <a:p>
          <a:endParaRPr lang="en-US"/>
        </a:p>
      </dgm:t>
    </dgm:pt>
    <dgm:pt modelId="{5A5ACD4E-0170-4D48-AD60-81DD6A1F2941}">
      <dgm:prSet phldrT="[Text]" custT="1"/>
      <dgm:spPr/>
      <dgm:t>
        <a:bodyPr/>
        <a:lstStyle/>
        <a:p>
          <a:r>
            <a:rPr lang="en-US" sz="2000" dirty="0"/>
            <a:t>Preliminary</a:t>
          </a:r>
          <a:r>
            <a:rPr lang="en-US" sz="2000" i="1" dirty="0"/>
            <a:t> (72 Hours)</a:t>
          </a:r>
        </a:p>
      </dgm:t>
    </dgm:pt>
    <dgm:pt modelId="{750681C1-590A-4E0F-A347-EC37E94E8968}" type="parTrans" cxnId="{C45DF1F1-9F69-4124-8EA1-7443AB0E8B44}">
      <dgm:prSet/>
      <dgm:spPr/>
      <dgm:t>
        <a:bodyPr/>
        <a:lstStyle/>
        <a:p>
          <a:endParaRPr lang="en-US" sz="2000"/>
        </a:p>
      </dgm:t>
    </dgm:pt>
    <dgm:pt modelId="{80B77211-C445-43A4-A72B-522FC56603C8}" type="sibTrans" cxnId="{C45DF1F1-9F69-4124-8EA1-7443AB0E8B44}">
      <dgm:prSet/>
      <dgm:spPr/>
      <dgm:t>
        <a:bodyPr/>
        <a:lstStyle/>
        <a:p>
          <a:endParaRPr lang="en-US" sz="2000"/>
        </a:p>
      </dgm:t>
    </dgm:pt>
    <dgm:pt modelId="{4C9DA8B2-0D01-4213-B8CB-4AC94BC82708}">
      <dgm:prSet phldrT="[Text]" custT="1"/>
      <dgm:spPr/>
      <dgm:t>
        <a:bodyPr/>
        <a:lstStyle/>
        <a:p>
          <a:r>
            <a:rPr lang="en-US" sz="2000" dirty="0"/>
            <a:t>Adjudicatory </a:t>
          </a:r>
        </a:p>
      </dgm:t>
    </dgm:pt>
    <dgm:pt modelId="{7113D2AB-D3E0-4DE6-B30C-D6DD64B6C1A1}" type="parTrans" cxnId="{5535BE33-842E-4766-99CA-42B6A3DD4ECE}">
      <dgm:prSet/>
      <dgm:spPr/>
      <dgm:t>
        <a:bodyPr/>
        <a:lstStyle/>
        <a:p>
          <a:endParaRPr lang="en-US" sz="2000"/>
        </a:p>
      </dgm:t>
    </dgm:pt>
    <dgm:pt modelId="{2BB28820-023E-4CC7-BE10-6829D44943AB}" type="sibTrans" cxnId="{5535BE33-842E-4766-99CA-42B6A3DD4ECE}">
      <dgm:prSet/>
      <dgm:spPr/>
      <dgm:t>
        <a:bodyPr/>
        <a:lstStyle/>
        <a:p>
          <a:endParaRPr lang="en-US" sz="2000"/>
        </a:p>
      </dgm:t>
    </dgm:pt>
    <dgm:pt modelId="{B07C48CE-CF18-473E-8D3A-02CE8B62587B}">
      <dgm:prSet phldrT="[Text]" custT="1"/>
      <dgm:spPr/>
      <dgm:t>
        <a:bodyPr/>
        <a:lstStyle/>
        <a:p>
          <a:r>
            <a:rPr lang="en-US" sz="2000" dirty="0"/>
            <a:t>Disposition</a:t>
          </a:r>
        </a:p>
      </dgm:t>
    </dgm:pt>
    <dgm:pt modelId="{EDF4DEDF-7A52-49AC-AE60-379CB0B9C207}" type="parTrans" cxnId="{3E16827F-804C-4F89-9852-507A15A6F5C3}">
      <dgm:prSet/>
      <dgm:spPr/>
      <dgm:t>
        <a:bodyPr/>
        <a:lstStyle/>
        <a:p>
          <a:endParaRPr lang="en-US" sz="2000"/>
        </a:p>
      </dgm:t>
    </dgm:pt>
    <dgm:pt modelId="{F23D22A1-1DCF-4C62-A0E9-EE0AAEFD9F4B}" type="sibTrans" cxnId="{3E16827F-804C-4F89-9852-507A15A6F5C3}">
      <dgm:prSet/>
      <dgm:spPr/>
      <dgm:t>
        <a:bodyPr/>
        <a:lstStyle/>
        <a:p>
          <a:endParaRPr lang="en-US" sz="2000"/>
        </a:p>
      </dgm:t>
    </dgm:pt>
    <dgm:pt modelId="{F9E7E862-3392-4BAD-9027-965557E6BC7F}">
      <dgm:prSet phldrT="[Text]" custT="1"/>
      <dgm:spPr/>
      <dgm:t>
        <a:bodyPr/>
        <a:lstStyle/>
        <a:p>
          <a:r>
            <a:rPr lang="en-US" sz="2000" dirty="0"/>
            <a:t>Permanency Hearing</a:t>
          </a:r>
        </a:p>
      </dgm:t>
    </dgm:pt>
    <dgm:pt modelId="{AD781B15-CA7C-4147-9E1C-3DC8B7A3A1F9}" type="parTrans" cxnId="{DB682022-87BF-4808-AB22-409C44475AB3}">
      <dgm:prSet/>
      <dgm:spPr/>
      <dgm:t>
        <a:bodyPr/>
        <a:lstStyle/>
        <a:p>
          <a:endParaRPr lang="en-US" sz="2000"/>
        </a:p>
      </dgm:t>
    </dgm:pt>
    <dgm:pt modelId="{DCE825C2-9F7F-49D8-B118-8D9864C86331}" type="sibTrans" cxnId="{DB682022-87BF-4808-AB22-409C44475AB3}">
      <dgm:prSet/>
      <dgm:spPr/>
      <dgm:t>
        <a:bodyPr/>
        <a:lstStyle/>
        <a:p>
          <a:endParaRPr lang="en-US" sz="2000"/>
        </a:p>
      </dgm:t>
    </dgm:pt>
    <dgm:pt modelId="{9CA4284F-D771-4BDE-BDD2-3CF888732B76}">
      <dgm:prSet phldrT="[Text]" custT="1"/>
      <dgm:spPr/>
      <dgm:t>
        <a:bodyPr/>
        <a:lstStyle/>
        <a:p>
          <a:r>
            <a:rPr lang="en-US" sz="2000" dirty="0"/>
            <a:t>Ratification</a:t>
          </a:r>
        </a:p>
      </dgm:t>
    </dgm:pt>
    <dgm:pt modelId="{B34434FC-AB0F-4A74-956D-D50AA52045AB}" type="parTrans" cxnId="{D4A22C91-6E69-42A8-95D2-7F79E9810890}">
      <dgm:prSet/>
      <dgm:spPr/>
      <dgm:t>
        <a:bodyPr/>
        <a:lstStyle/>
        <a:p>
          <a:endParaRPr lang="en-US" sz="2000"/>
        </a:p>
      </dgm:t>
    </dgm:pt>
    <dgm:pt modelId="{11AFC396-D84C-4F00-98A3-4AA310F8F9D7}" type="sibTrans" cxnId="{D4A22C91-6E69-42A8-95D2-7F79E9810890}">
      <dgm:prSet/>
      <dgm:spPr/>
      <dgm:t>
        <a:bodyPr/>
        <a:lstStyle/>
        <a:p>
          <a:endParaRPr lang="en-US" sz="2000"/>
        </a:p>
      </dgm:t>
    </dgm:pt>
    <dgm:pt modelId="{078E2460-0F80-4F2D-B678-955F55383D5A}">
      <dgm:prSet phldrT="[Text]" custT="1"/>
      <dgm:spPr/>
      <dgm:t>
        <a:bodyPr/>
        <a:lstStyle/>
        <a:p>
          <a:r>
            <a:rPr lang="en-US" sz="2000" dirty="0"/>
            <a:t>Termination of Parental Rights</a:t>
          </a:r>
        </a:p>
      </dgm:t>
    </dgm:pt>
    <dgm:pt modelId="{FD5E735C-FFB0-4341-988A-07BE6380F1E3}" type="parTrans" cxnId="{2ACDC417-2693-4469-B2A2-2DC5610031EF}">
      <dgm:prSet/>
      <dgm:spPr/>
      <dgm:t>
        <a:bodyPr/>
        <a:lstStyle/>
        <a:p>
          <a:endParaRPr lang="en-US" sz="2000"/>
        </a:p>
      </dgm:t>
    </dgm:pt>
    <dgm:pt modelId="{FD296592-DD57-4891-899F-168FA33264BB}" type="sibTrans" cxnId="{2ACDC417-2693-4469-B2A2-2DC5610031EF}">
      <dgm:prSet/>
      <dgm:spPr/>
      <dgm:t>
        <a:bodyPr/>
        <a:lstStyle/>
        <a:p>
          <a:endParaRPr lang="en-US" sz="2000"/>
        </a:p>
      </dgm:t>
    </dgm:pt>
    <dgm:pt modelId="{3A0210F0-FF27-423E-832B-DFB01E0DF9E2}">
      <dgm:prSet phldrT="[Text]" custT="1"/>
      <dgm:spPr/>
      <dgm:t>
        <a:bodyPr/>
        <a:lstStyle/>
        <a:p>
          <a:r>
            <a:rPr lang="en-US" sz="2000" dirty="0"/>
            <a:t>Court Progress Review/Judicial Review</a:t>
          </a:r>
        </a:p>
      </dgm:t>
    </dgm:pt>
    <dgm:pt modelId="{423DC127-E18D-4720-87F3-74DCCD7CF838}" type="parTrans" cxnId="{B81ABE70-F215-48F9-AABF-26A8AA221F91}">
      <dgm:prSet/>
      <dgm:spPr/>
      <dgm:t>
        <a:bodyPr/>
        <a:lstStyle/>
        <a:p>
          <a:endParaRPr lang="en-US" sz="2000"/>
        </a:p>
      </dgm:t>
    </dgm:pt>
    <dgm:pt modelId="{5D0D37F3-409E-4EB9-BE47-D87A9FC3084D}" type="sibTrans" cxnId="{B81ABE70-F215-48F9-AABF-26A8AA221F91}">
      <dgm:prSet/>
      <dgm:spPr/>
      <dgm:t>
        <a:bodyPr/>
        <a:lstStyle/>
        <a:p>
          <a:endParaRPr lang="en-US" sz="2000"/>
        </a:p>
      </dgm:t>
    </dgm:pt>
    <dgm:pt modelId="{D840472A-516E-417C-99BF-43F4A505D2EF}" type="pres">
      <dgm:prSet presAssocID="{2521B725-C8E8-40AA-9DDD-219C4516DFA2}" presName="compositeShape" presStyleCnt="0">
        <dgm:presLayoutVars>
          <dgm:dir/>
          <dgm:resizeHandles/>
        </dgm:presLayoutVars>
      </dgm:prSet>
      <dgm:spPr/>
    </dgm:pt>
    <dgm:pt modelId="{C67B8117-A7E7-4EB9-B82E-547E850B0521}" type="pres">
      <dgm:prSet presAssocID="{2521B725-C8E8-40AA-9DDD-219C4516DFA2}" presName="pyramid" presStyleLbl="node1" presStyleIdx="0" presStyleCnt="1" custLinFactNeighborX="-3441" custLinFactNeighborY="-548"/>
      <dgm:spPr/>
    </dgm:pt>
    <dgm:pt modelId="{93FE6755-9A98-41B4-8DB5-974BDEB205BE}" type="pres">
      <dgm:prSet presAssocID="{2521B725-C8E8-40AA-9DDD-219C4516DFA2}" presName="theList" presStyleCnt="0"/>
      <dgm:spPr/>
    </dgm:pt>
    <dgm:pt modelId="{E0D0E0B9-ED1E-4F6D-BB1F-1F4821167146}" type="pres">
      <dgm:prSet presAssocID="{5A5ACD4E-0170-4D48-AD60-81DD6A1F2941}" presName="aNode" presStyleLbl="fgAcc1" presStyleIdx="0" presStyleCnt="7">
        <dgm:presLayoutVars>
          <dgm:bulletEnabled val="1"/>
        </dgm:presLayoutVars>
      </dgm:prSet>
      <dgm:spPr/>
    </dgm:pt>
    <dgm:pt modelId="{EC4DEF82-7039-4713-8796-1E6F04A97A70}" type="pres">
      <dgm:prSet presAssocID="{5A5ACD4E-0170-4D48-AD60-81DD6A1F2941}" presName="aSpace" presStyleCnt="0"/>
      <dgm:spPr/>
    </dgm:pt>
    <dgm:pt modelId="{270DF3A2-61EC-4D44-B2CD-B0AB0884F175}" type="pres">
      <dgm:prSet presAssocID="{4C9DA8B2-0D01-4213-B8CB-4AC94BC82708}" presName="aNode" presStyleLbl="fgAcc1" presStyleIdx="1" presStyleCnt="7">
        <dgm:presLayoutVars>
          <dgm:bulletEnabled val="1"/>
        </dgm:presLayoutVars>
      </dgm:prSet>
      <dgm:spPr/>
    </dgm:pt>
    <dgm:pt modelId="{D987B5F3-8DEA-4F62-85E3-8AA3529BF799}" type="pres">
      <dgm:prSet presAssocID="{4C9DA8B2-0D01-4213-B8CB-4AC94BC82708}" presName="aSpace" presStyleCnt="0"/>
      <dgm:spPr/>
    </dgm:pt>
    <dgm:pt modelId="{0B3DA546-376A-4710-A598-FE6A9F03FBC6}" type="pres">
      <dgm:prSet presAssocID="{B07C48CE-CF18-473E-8D3A-02CE8B62587B}" presName="aNode" presStyleLbl="fgAcc1" presStyleIdx="2" presStyleCnt="7">
        <dgm:presLayoutVars>
          <dgm:bulletEnabled val="1"/>
        </dgm:presLayoutVars>
      </dgm:prSet>
      <dgm:spPr/>
    </dgm:pt>
    <dgm:pt modelId="{8C6DF5F6-D512-438C-8019-CE8F15F45840}" type="pres">
      <dgm:prSet presAssocID="{B07C48CE-CF18-473E-8D3A-02CE8B62587B}" presName="aSpace" presStyleCnt="0"/>
      <dgm:spPr/>
    </dgm:pt>
    <dgm:pt modelId="{0FA6571F-8667-48C1-B6E2-E3C14CB68262}" type="pres">
      <dgm:prSet presAssocID="{F9E7E862-3392-4BAD-9027-965557E6BC7F}" presName="aNode" presStyleLbl="fgAcc1" presStyleIdx="3" presStyleCnt="7">
        <dgm:presLayoutVars>
          <dgm:bulletEnabled val="1"/>
        </dgm:presLayoutVars>
      </dgm:prSet>
      <dgm:spPr/>
    </dgm:pt>
    <dgm:pt modelId="{05F6B383-789C-4A8B-A688-3EA8C309932F}" type="pres">
      <dgm:prSet presAssocID="{F9E7E862-3392-4BAD-9027-965557E6BC7F}" presName="aSpace" presStyleCnt="0"/>
      <dgm:spPr/>
    </dgm:pt>
    <dgm:pt modelId="{5E9F0E79-9DE1-4D1C-848D-60EFED84BBC4}" type="pres">
      <dgm:prSet presAssocID="{9CA4284F-D771-4BDE-BDD2-3CF888732B76}" presName="aNode" presStyleLbl="fgAcc1" presStyleIdx="4" presStyleCnt="7">
        <dgm:presLayoutVars>
          <dgm:bulletEnabled val="1"/>
        </dgm:presLayoutVars>
      </dgm:prSet>
      <dgm:spPr/>
    </dgm:pt>
    <dgm:pt modelId="{3E3668F2-4DD4-450D-A3C9-327BA8743E55}" type="pres">
      <dgm:prSet presAssocID="{9CA4284F-D771-4BDE-BDD2-3CF888732B76}" presName="aSpace" presStyleCnt="0"/>
      <dgm:spPr/>
    </dgm:pt>
    <dgm:pt modelId="{F282F6C0-BB33-4711-8F39-28AAE745BA29}" type="pres">
      <dgm:prSet presAssocID="{3A0210F0-FF27-423E-832B-DFB01E0DF9E2}" presName="aNode" presStyleLbl="fgAcc1" presStyleIdx="5" presStyleCnt="7">
        <dgm:presLayoutVars>
          <dgm:bulletEnabled val="1"/>
        </dgm:presLayoutVars>
      </dgm:prSet>
      <dgm:spPr/>
    </dgm:pt>
    <dgm:pt modelId="{E70A7B6E-57B9-4EE2-9D45-B18D5F9061A3}" type="pres">
      <dgm:prSet presAssocID="{3A0210F0-FF27-423E-832B-DFB01E0DF9E2}" presName="aSpace" presStyleCnt="0"/>
      <dgm:spPr/>
    </dgm:pt>
    <dgm:pt modelId="{8402E780-6BFF-43D8-9936-F3EFEED9ECFD}" type="pres">
      <dgm:prSet presAssocID="{078E2460-0F80-4F2D-B678-955F55383D5A}" presName="aNode" presStyleLbl="fgAcc1" presStyleIdx="6" presStyleCnt="7">
        <dgm:presLayoutVars>
          <dgm:bulletEnabled val="1"/>
        </dgm:presLayoutVars>
      </dgm:prSet>
      <dgm:spPr/>
    </dgm:pt>
    <dgm:pt modelId="{4AEF3F4E-6C60-4B9F-AAE9-B859A34D8217}" type="pres">
      <dgm:prSet presAssocID="{078E2460-0F80-4F2D-B678-955F55383D5A}" presName="aSpace" presStyleCnt="0"/>
      <dgm:spPr/>
    </dgm:pt>
  </dgm:ptLst>
  <dgm:cxnLst>
    <dgm:cxn modelId="{B0640A01-610E-4080-858A-3D37585FBD44}" type="presOf" srcId="{078E2460-0F80-4F2D-B678-955F55383D5A}" destId="{8402E780-6BFF-43D8-9936-F3EFEED9ECFD}" srcOrd="0" destOrd="0" presId="urn:microsoft.com/office/officeart/2005/8/layout/pyramid2"/>
    <dgm:cxn modelId="{A5002416-1D22-46E6-AE49-39F27B944F5F}" type="presOf" srcId="{9CA4284F-D771-4BDE-BDD2-3CF888732B76}" destId="{5E9F0E79-9DE1-4D1C-848D-60EFED84BBC4}" srcOrd="0" destOrd="0" presId="urn:microsoft.com/office/officeart/2005/8/layout/pyramid2"/>
    <dgm:cxn modelId="{2ACDC417-2693-4469-B2A2-2DC5610031EF}" srcId="{2521B725-C8E8-40AA-9DDD-219C4516DFA2}" destId="{078E2460-0F80-4F2D-B678-955F55383D5A}" srcOrd="6" destOrd="0" parTransId="{FD5E735C-FFB0-4341-988A-07BE6380F1E3}" sibTransId="{FD296592-DD57-4891-899F-168FA33264BB}"/>
    <dgm:cxn modelId="{DB682022-87BF-4808-AB22-409C44475AB3}" srcId="{2521B725-C8E8-40AA-9DDD-219C4516DFA2}" destId="{F9E7E862-3392-4BAD-9027-965557E6BC7F}" srcOrd="3" destOrd="0" parTransId="{AD781B15-CA7C-4147-9E1C-3DC8B7A3A1F9}" sibTransId="{DCE825C2-9F7F-49D8-B118-8D9864C86331}"/>
    <dgm:cxn modelId="{46E12831-D345-42AE-BB95-C1BB5DBFF9B4}" type="presOf" srcId="{4C9DA8B2-0D01-4213-B8CB-4AC94BC82708}" destId="{270DF3A2-61EC-4D44-B2CD-B0AB0884F175}" srcOrd="0" destOrd="0" presId="urn:microsoft.com/office/officeart/2005/8/layout/pyramid2"/>
    <dgm:cxn modelId="{5535BE33-842E-4766-99CA-42B6A3DD4ECE}" srcId="{2521B725-C8E8-40AA-9DDD-219C4516DFA2}" destId="{4C9DA8B2-0D01-4213-B8CB-4AC94BC82708}" srcOrd="1" destOrd="0" parTransId="{7113D2AB-D3E0-4DE6-B30C-D6DD64B6C1A1}" sibTransId="{2BB28820-023E-4CC7-BE10-6829D44943AB}"/>
    <dgm:cxn modelId="{126BFA41-931C-448C-AC8A-6B1E299F596B}" type="presOf" srcId="{3A0210F0-FF27-423E-832B-DFB01E0DF9E2}" destId="{F282F6C0-BB33-4711-8F39-28AAE745BA29}" srcOrd="0" destOrd="0" presId="urn:microsoft.com/office/officeart/2005/8/layout/pyramid2"/>
    <dgm:cxn modelId="{FEC3BF6A-A0D1-48D7-8EA0-EC2F62ADA256}" type="presOf" srcId="{F9E7E862-3392-4BAD-9027-965557E6BC7F}" destId="{0FA6571F-8667-48C1-B6E2-E3C14CB68262}" srcOrd="0" destOrd="0" presId="urn:microsoft.com/office/officeart/2005/8/layout/pyramid2"/>
    <dgm:cxn modelId="{B81ABE70-F215-48F9-AABF-26A8AA221F91}" srcId="{2521B725-C8E8-40AA-9DDD-219C4516DFA2}" destId="{3A0210F0-FF27-423E-832B-DFB01E0DF9E2}" srcOrd="5" destOrd="0" parTransId="{423DC127-E18D-4720-87F3-74DCCD7CF838}" sibTransId="{5D0D37F3-409E-4EB9-BE47-D87A9FC3084D}"/>
    <dgm:cxn modelId="{3E16827F-804C-4F89-9852-507A15A6F5C3}" srcId="{2521B725-C8E8-40AA-9DDD-219C4516DFA2}" destId="{B07C48CE-CF18-473E-8D3A-02CE8B62587B}" srcOrd="2" destOrd="0" parTransId="{EDF4DEDF-7A52-49AC-AE60-379CB0B9C207}" sibTransId="{F23D22A1-1DCF-4C62-A0E9-EE0AAEFD9F4B}"/>
    <dgm:cxn modelId="{D4A22C91-6E69-42A8-95D2-7F79E9810890}" srcId="{2521B725-C8E8-40AA-9DDD-219C4516DFA2}" destId="{9CA4284F-D771-4BDE-BDD2-3CF888732B76}" srcOrd="4" destOrd="0" parTransId="{B34434FC-AB0F-4A74-956D-D50AA52045AB}" sibTransId="{11AFC396-D84C-4F00-98A3-4AA310F8F9D7}"/>
    <dgm:cxn modelId="{E37A85A0-9094-4B5D-B565-236A16D08F15}" type="presOf" srcId="{B07C48CE-CF18-473E-8D3A-02CE8B62587B}" destId="{0B3DA546-376A-4710-A598-FE6A9F03FBC6}" srcOrd="0" destOrd="0" presId="urn:microsoft.com/office/officeart/2005/8/layout/pyramid2"/>
    <dgm:cxn modelId="{638035BC-4B65-4478-8A91-3591333A9D36}" type="presOf" srcId="{5A5ACD4E-0170-4D48-AD60-81DD6A1F2941}" destId="{E0D0E0B9-ED1E-4F6D-BB1F-1F4821167146}" srcOrd="0" destOrd="0" presId="urn:microsoft.com/office/officeart/2005/8/layout/pyramid2"/>
    <dgm:cxn modelId="{F0E713E2-B002-4533-82F2-CDC97A80B9C6}" type="presOf" srcId="{2521B725-C8E8-40AA-9DDD-219C4516DFA2}" destId="{D840472A-516E-417C-99BF-43F4A505D2EF}" srcOrd="0" destOrd="0" presId="urn:microsoft.com/office/officeart/2005/8/layout/pyramid2"/>
    <dgm:cxn modelId="{C45DF1F1-9F69-4124-8EA1-7443AB0E8B44}" srcId="{2521B725-C8E8-40AA-9DDD-219C4516DFA2}" destId="{5A5ACD4E-0170-4D48-AD60-81DD6A1F2941}" srcOrd="0" destOrd="0" parTransId="{750681C1-590A-4E0F-A347-EC37E94E8968}" sibTransId="{80B77211-C445-43A4-A72B-522FC56603C8}"/>
    <dgm:cxn modelId="{F2509A21-0B94-47E8-9EF8-2666A8E25DE1}" type="presParOf" srcId="{D840472A-516E-417C-99BF-43F4A505D2EF}" destId="{C67B8117-A7E7-4EB9-B82E-547E850B0521}" srcOrd="0" destOrd="0" presId="urn:microsoft.com/office/officeart/2005/8/layout/pyramid2"/>
    <dgm:cxn modelId="{94AA8C91-C7CC-4081-B90E-28763A9D86E8}" type="presParOf" srcId="{D840472A-516E-417C-99BF-43F4A505D2EF}" destId="{93FE6755-9A98-41B4-8DB5-974BDEB205BE}" srcOrd="1" destOrd="0" presId="urn:microsoft.com/office/officeart/2005/8/layout/pyramid2"/>
    <dgm:cxn modelId="{7F5D02ED-F0FA-40D1-B0A5-FAEB362DE0A9}" type="presParOf" srcId="{93FE6755-9A98-41B4-8DB5-974BDEB205BE}" destId="{E0D0E0B9-ED1E-4F6D-BB1F-1F4821167146}" srcOrd="0" destOrd="0" presId="urn:microsoft.com/office/officeart/2005/8/layout/pyramid2"/>
    <dgm:cxn modelId="{D9778E9D-613D-4E41-8E5D-D20FC9548D30}" type="presParOf" srcId="{93FE6755-9A98-41B4-8DB5-974BDEB205BE}" destId="{EC4DEF82-7039-4713-8796-1E6F04A97A70}" srcOrd="1" destOrd="0" presId="urn:microsoft.com/office/officeart/2005/8/layout/pyramid2"/>
    <dgm:cxn modelId="{8B5DCE91-AC45-4F8A-B894-B061F5CDE51C}" type="presParOf" srcId="{93FE6755-9A98-41B4-8DB5-974BDEB205BE}" destId="{270DF3A2-61EC-4D44-B2CD-B0AB0884F175}" srcOrd="2" destOrd="0" presId="urn:microsoft.com/office/officeart/2005/8/layout/pyramid2"/>
    <dgm:cxn modelId="{B120A637-1239-47F5-880F-47873E3B4690}" type="presParOf" srcId="{93FE6755-9A98-41B4-8DB5-974BDEB205BE}" destId="{D987B5F3-8DEA-4F62-85E3-8AA3529BF799}" srcOrd="3" destOrd="0" presId="urn:microsoft.com/office/officeart/2005/8/layout/pyramid2"/>
    <dgm:cxn modelId="{A3FD1676-BC0F-4F66-92FE-DD9C170C547C}" type="presParOf" srcId="{93FE6755-9A98-41B4-8DB5-974BDEB205BE}" destId="{0B3DA546-376A-4710-A598-FE6A9F03FBC6}" srcOrd="4" destOrd="0" presId="urn:microsoft.com/office/officeart/2005/8/layout/pyramid2"/>
    <dgm:cxn modelId="{9FDAD36E-F766-4DCF-89DF-A81DFDF5F8BB}" type="presParOf" srcId="{93FE6755-9A98-41B4-8DB5-974BDEB205BE}" destId="{8C6DF5F6-D512-438C-8019-CE8F15F45840}" srcOrd="5" destOrd="0" presId="urn:microsoft.com/office/officeart/2005/8/layout/pyramid2"/>
    <dgm:cxn modelId="{E5FD5C38-D3D7-4AB1-AF6F-0DA3DAAE4D07}" type="presParOf" srcId="{93FE6755-9A98-41B4-8DB5-974BDEB205BE}" destId="{0FA6571F-8667-48C1-B6E2-E3C14CB68262}" srcOrd="6" destOrd="0" presId="urn:microsoft.com/office/officeart/2005/8/layout/pyramid2"/>
    <dgm:cxn modelId="{78234EBA-9E33-4A9B-9470-6A4D410BA1FF}" type="presParOf" srcId="{93FE6755-9A98-41B4-8DB5-974BDEB205BE}" destId="{05F6B383-789C-4A8B-A688-3EA8C309932F}" srcOrd="7" destOrd="0" presId="urn:microsoft.com/office/officeart/2005/8/layout/pyramid2"/>
    <dgm:cxn modelId="{1AE2B5F4-FFC5-4E31-BACC-19E594584F0C}" type="presParOf" srcId="{93FE6755-9A98-41B4-8DB5-974BDEB205BE}" destId="{5E9F0E79-9DE1-4D1C-848D-60EFED84BBC4}" srcOrd="8" destOrd="0" presId="urn:microsoft.com/office/officeart/2005/8/layout/pyramid2"/>
    <dgm:cxn modelId="{00615766-0FFB-4AD5-B7D0-45F723D42755}" type="presParOf" srcId="{93FE6755-9A98-41B4-8DB5-974BDEB205BE}" destId="{3E3668F2-4DD4-450D-A3C9-327BA8743E55}" srcOrd="9" destOrd="0" presId="urn:microsoft.com/office/officeart/2005/8/layout/pyramid2"/>
    <dgm:cxn modelId="{234007C5-E58E-4347-9009-738662536DBA}" type="presParOf" srcId="{93FE6755-9A98-41B4-8DB5-974BDEB205BE}" destId="{F282F6C0-BB33-4711-8F39-28AAE745BA29}" srcOrd="10" destOrd="0" presId="urn:microsoft.com/office/officeart/2005/8/layout/pyramid2"/>
    <dgm:cxn modelId="{EBA83035-CB9B-4B0E-852C-6626901ED39E}" type="presParOf" srcId="{93FE6755-9A98-41B4-8DB5-974BDEB205BE}" destId="{E70A7B6E-57B9-4EE2-9D45-B18D5F9061A3}" srcOrd="11" destOrd="0" presId="urn:microsoft.com/office/officeart/2005/8/layout/pyramid2"/>
    <dgm:cxn modelId="{3846C473-2ECC-40BB-B4D6-44B6AAD6F06D}" type="presParOf" srcId="{93FE6755-9A98-41B4-8DB5-974BDEB205BE}" destId="{8402E780-6BFF-43D8-9936-F3EFEED9ECFD}" srcOrd="12" destOrd="0" presId="urn:microsoft.com/office/officeart/2005/8/layout/pyramid2"/>
    <dgm:cxn modelId="{8ED93259-DB55-48AF-9E8D-A977F6BE15FA}" type="presParOf" srcId="{93FE6755-9A98-41B4-8DB5-974BDEB205BE}" destId="{4AEF3F4E-6C60-4B9F-AAE9-B859A34D8217}" srcOrd="13"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D916DD8-76FC-4147-A148-BAB2210DB4C0}" type="doc">
      <dgm:prSet loTypeId="urn:microsoft.com/office/officeart/2011/layout/TabList" loCatId="list" qsTypeId="urn:microsoft.com/office/officeart/2005/8/quickstyle/3d1" qsCatId="3D" csTypeId="urn:microsoft.com/office/officeart/2005/8/colors/accent0_3" csCatId="mainScheme" phldr="1"/>
      <dgm:spPr/>
      <dgm:t>
        <a:bodyPr/>
        <a:lstStyle/>
        <a:p>
          <a:endParaRPr lang="en-US"/>
        </a:p>
      </dgm:t>
    </dgm:pt>
    <dgm:pt modelId="{84803164-F1B4-4578-8DFF-7F879CE7758A}">
      <dgm:prSet phldrT="[Text]"/>
      <dgm:spPr/>
      <dgm:t>
        <a:bodyPr/>
        <a:lstStyle/>
        <a:p>
          <a:r>
            <a:rPr lang="en-US" dirty="0"/>
            <a:t>Court Appointed Special Advocate</a:t>
          </a:r>
        </a:p>
      </dgm:t>
    </dgm:pt>
    <dgm:pt modelId="{A994FD3B-1047-431D-AAC6-B05F6B09EE08}" type="parTrans" cxnId="{033454EC-FD2D-438B-B20E-3B114F97364C}">
      <dgm:prSet/>
      <dgm:spPr/>
      <dgm:t>
        <a:bodyPr/>
        <a:lstStyle/>
        <a:p>
          <a:endParaRPr lang="en-US"/>
        </a:p>
      </dgm:t>
    </dgm:pt>
    <dgm:pt modelId="{29768861-82B1-42A0-BF47-EB559D776CE0}" type="sibTrans" cxnId="{033454EC-FD2D-438B-B20E-3B114F97364C}">
      <dgm:prSet/>
      <dgm:spPr/>
      <dgm:t>
        <a:bodyPr/>
        <a:lstStyle/>
        <a:p>
          <a:endParaRPr lang="en-US"/>
        </a:p>
      </dgm:t>
    </dgm:pt>
    <dgm:pt modelId="{B2F9F655-307F-4D2E-96B7-AA652CC80077}">
      <dgm:prSet phldrT="[Text]"/>
      <dgm:spPr/>
      <dgm:t>
        <a:bodyPr/>
        <a:lstStyle/>
        <a:p>
          <a:r>
            <a:rPr lang="en-US" dirty="0"/>
            <a:t>What is the role of CASA?</a:t>
          </a:r>
        </a:p>
      </dgm:t>
    </dgm:pt>
    <dgm:pt modelId="{BB5EAA6E-738A-4CF5-975C-5F13F707423D}" type="parTrans" cxnId="{6D63F05D-DAC8-48C6-BD37-D3112EFBF3C2}">
      <dgm:prSet/>
      <dgm:spPr/>
      <dgm:t>
        <a:bodyPr/>
        <a:lstStyle/>
        <a:p>
          <a:endParaRPr lang="en-US"/>
        </a:p>
      </dgm:t>
    </dgm:pt>
    <dgm:pt modelId="{9E9B104B-AB3B-47AB-BB11-B61ABCC82AB9}" type="sibTrans" cxnId="{6D63F05D-DAC8-48C6-BD37-D3112EFBF3C2}">
      <dgm:prSet/>
      <dgm:spPr/>
      <dgm:t>
        <a:bodyPr/>
        <a:lstStyle/>
        <a:p>
          <a:endParaRPr lang="en-US"/>
        </a:p>
      </dgm:t>
    </dgm:pt>
    <dgm:pt modelId="{C977D6FC-FC3D-4604-BD6C-837A2088AD87}">
      <dgm:prSet phldrT="[Text]"/>
      <dgm:spPr/>
      <dgm:t>
        <a:bodyPr/>
        <a:lstStyle/>
        <a:p>
          <a:r>
            <a:rPr lang="en-US" dirty="0"/>
            <a:t>Guardian Ad Litem</a:t>
          </a:r>
        </a:p>
      </dgm:t>
    </dgm:pt>
    <dgm:pt modelId="{38AF603B-4749-4CC7-AB75-FCCD2D21419E}" type="parTrans" cxnId="{3B5469FC-7B25-4CE6-BE72-D7266390E8B2}">
      <dgm:prSet/>
      <dgm:spPr/>
      <dgm:t>
        <a:bodyPr/>
        <a:lstStyle/>
        <a:p>
          <a:endParaRPr lang="en-US"/>
        </a:p>
      </dgm:t>
    </dgm:pt>
    <dgm:pt modelId="{F43E566A-B956-4AA1-8E0D-E6713C2470EB}" type="sibTrans" cxnId="{3B5469FC-7B25-4CE6-BE72-D7266390E8B2}">
      <dgm:prSet/>
      <dgm:spPr/>
      <dgm:t>
        <a:bodyPr/>
        <a:lstStyle/>
        <a:p>
          <a:endParaRPr lang="en-US"/>
        </a:p>
      </dgm:t>
    </dgm:pt>
    <dgm:pt modelId="{BDFCFCA7-092A-4B6F-8FED-93168B26829C}">
      <dgm:prSet phldrT="[Text]"/>
      <dgm:spPr/>
      <dgm:t>
        <a:bodyPr/>
        <a:lstStyle/>
        <a:p>
          <a:r>
            <a:rPr lang="en-US" dirty="0"/>
            <a:t>What is the role of the GAL?</a:t>
          </a:r>
        </a:p>
      </dgm:t>
    </dgm:pt>
    <dgm:pt modelId="{940CA628-15A3-400F-9068-1B84EA1C17AE}" type="parTrans" cxnId="{9893409E-568D-4234-9489-9C848FF8DB4A}">
      <dgm:prSet/>
      <dgm:spPr/>
      <dgm:t>
        <a:bodyPr/>
        <a:lstStyle/>
        <a:p>
          <a:endParaRPr lang="en-US"/>
        </a:p>
      </dgm:t>
    </dgm:pt>
    <dgm:pt modelId="{958B8185-08FF-4AE6-9563-D43BF6D2616B}" type="sibTrans" cxnId="{9893409E-568D-4234-9489-9C848FF8DB4A}">
      <dgm:prSet/>
      <dgm:spPr/>
      <dgm:t>
        <a:bodyPr/>
        <a:lstStyle/>
        <a:p>
          <a:endParaRPr lang="en-US"/>
        </a:p>
      </dgm:t>
    </dgm:pt>
    <dgm:pt modelId="{05F91D28-B27C-4165-8C1A-E08C6C146066}" type="pres">
      <dgm:prSet presAssocID="{ED916DD8-76FC-4147-A148-BAB2210DB4C0}" presName="Name0" presStyleCnt="0">
        <dgm:presLayoutVars>
          <dgm:chMax/>
          <dgm:chPref val="3"/>
          <dgm:dir/>
          <dgm:animOne val="branch"/>
          <dgm:animLvl val="lvl"/>
        </dgm:presLayoutVars>
      </dgm:prSet>
      <dgm:spPr/>
    </dgm:pt>
    <dgm:pt modelId="{701D5F43-B952-48CE-A709-5D39AA91C78F}" type="pres">
      <dgm:prSet presAssocID="{84803164-F1B4-4578-8DFF-7F879CE7758A}" presName="composite" presStyleCnt="0"/>
      <dgm:spPr/>
    </dgm:pt>
    <dgm:pt modelId="{A3DF03EE-F03D-46C2-BB80-36B6FB9FD17F}" type="pres">
      <dgm:prSet presAssocID="{84803164-F1B4-4578-8DFF-7F879CE7758A}" presName="FirstChild" presStyleLbl="revTx" presStyleIdx="0" presStyleCnt="2">
        <dgm:presLayoutVars>
          <dgm:chMax val="0"/>
          <dgm:chPref val="0"/>
          <dgm:bulletEnabled val="1"/>
        </dgm:presLayoutVars>
      </dgm:prSet>
      <dgm:spPr/>
    </dgm:pt>
    <dgm:pt modelId="{F708A4BE-9601-4E81-BAB0-18ADAC79DAE8}" type="pres">
      <dgm:prSet presAssocID="{84803164-F1B4-4578-8DFF-7F879CE7758A}" presName="Parent" presStyleLbl="alignNode1" presStyleIdx="0" presStyleCnt="2">
        <dgm:presLayoutVars>
          <dgm:chMax val="3"/>
          <dgm:chPref val="3"/>
          <dgm:bulletEnabled val="1"/>
        </dgm:presLayoutVars>
      </dgm:prSet>
      <dgm:spPr/>
    </dgm:pt>
    <dgm:pt modelId="{2C8765A4-985B-4A24-988A-2B0D6663E1D2}" type="pres">
      <dgm:prSet presAssocID="{84803164-F1B4-4578-8DFF-7F879CE7758A}" presName="Accent" presStyleLbl="parChTrans1D1" presStyleIdx="0" presStyleCnt="2"/>
      <dgm:spPr/>
    </dgm:pt>
    <dgm:pt modelId="{0A79D410-88B2-4791-95F2-6C2023B2F2E5}" type="pres">
      <dgm:prSet presAssocID="{29768861-82B1-42A0-BF47-EB559D776CE0}" presName="sibTrans" presStyleCnt="0"/>
      <dgm:spPr/>
    </dgm:pt>
    <dgm:pt modelId="{F555A044-A80A-44D6-90BA-18FE0E73F674}" type="pres">
      <dgm:prSet presAssocID="{C977D6FC-FC3D-4604-BD6C-837A2088AD87}" presName="composite" presStyleCnt="0"/>
      <dgm:spPr/>
    </dgm:pt>
    <dgm:pt modelId="{29FD92C2-7767-4CFA-A986-011862AD5CF5}" type="pres">
      <dgm:prSet presAssocID="{C977D6FC-FC3D-4604-BD6C-837A2088AD87}" presName="FirstChild" presStyleLbl="revTx" presStyleIdx="1" presStyleCnt="2">
        <dgm:presLayoutVars>
          <dgm:chMax val="0"/>
          <dgm:chPref val="0"/>
          <dgm:bulletEnabled val="1"/>
        </dgm:presLayoutVars>
      </dgm:prSet>
      <dgm:spPr/>
    </dgm:pt>
    <dgm:pt modelId="{C65094BC-9213-4829-8451-D04AD2B88390}" type="pres">
      <dgm:prSet presAssocID="{C977D6FC-FC3D-4604-BD6C-837A2088AD87}" presName="Parent" presStyleLbl="alignNode1" presStyleIdx="1" presStyleCnt="2">
        <dgm:presLayoutVars>
          <dgm:chMax val="3"/>
          <dgm:chPref val="3"/>
          <dgm:bulletEnabled val="1"/>
        </dgm:presLayoutVars>
      </dgm:prSet>
      <dgm:spPr/>
    </dgm:pt>
    <dgm:pt modelId="{02A23D97-1D01-4F65-B1E5-A5480AF3ED6D}" type="pres">
      <dgm:prSet presAssocID="{C977D6FC-FC3D-4604-BD6C-837A2088AD87}" presName="Accent" presStyleLbl="parChTrans1D1" presStyleIdx="1" presStyleCnt="2"/>
      <dgm:spPr/>
    </dgm:pt>
  </dgm:ptLst>
  <dgm:cxnLst>
    <dgm:cxn modelId="{81BA0024-4647-4E6E-8E7B-CFCF209AAC83}" type="presOf" srcId="{B2F9F655-307F-4D2E-96B7-AA652CC80077}" destId="{A3DF03EE-F03D-46C2-BB80-36B6FB9FD17F}" srcOrd="0" destOrd="0" presId="urn:microsoft.com/office/officeart/2011/layout/TabList"/>
    <dgm:cxn modelId="{6D63F05D-DAC8-48C6-BD37-D3112EFBF3C2}" srcId="{84803164-F1B4-4578-8DFF-7F879CE7758A}" destId="{B2F9F655-307F-4D2E-96B7-AA652CC80077}" srcOrd="0" destOrd="0" parTransId="{BB5EAA6E-738A-4CF5-975C-5F13F707423D}" sibTransId="{9E9B104B-AB3B-47AB-BB11-B61ABCC82AB9}"/>
    <dgm:cxn modelId="{24DC4895-91BB-479F-ACAB-33508B3C7A1D}" type="presOf" srcId="{BDFCFCA7-092A-4B6F-8FED-93168B26829C}" destId="{29FD92C2-7767-4CFA-A986-011862AD5CF5}" srcOrd="0" destOrd="0" presId="urn:microsoft.com/office/officeart/2011/layout/TabList"/>
    <dgm:cxn modelId="{9893409E-568D-4234-9489-9C848FF8DB4A}" srcId="{C977D6FC-FC3D-4604-BD6C-837A2088AD87}" destId="{BDFCFCA7-092A-4B6F-8FED-93168B26829C}" srcOrd="0" destOrd="0" parTransId="{940CA628-15A3-400F-9068-1B84EA1C17AE}" sibTransId="{958B8185-08FF-4AE6-9563-D43BF6D2616B}"/>
    <dgm:cxn modelId="{DFAD7ECA-846E-4223-8129-178B9BDBB70B}" type="presOf" srcId="{ED916DD8-76FC-4147-A148-BAB2210DB4C0}" destId="{05F91D28-B27C-4165-8C1A-E08C6C146066}" srcOrd="0" destOrd="0" presId="urn:microsoft.com/office/officeart/2011/layout/TabList"/>
    <dgm:cxn modelId="{9AB51CE7-D358-420C-8B1E-15A0BF179E32}" type="presOf" srcId="{84803164-F1B4-4578-8DFF-7F879CE7758A}" destId="{F708A4BE-9601-4E81-BAB0-18ADAC79DAE8}" srcOrd="0" destOrd="0" presId="urn:microsoft.com/office/officeart/2011/layout/TabList"/>
    <dgm:cxn modelId="{7C1C25E8-34DD-423C-8385-734F16FED292}" type="presOf" srcId="{C977D6FC-FC3D-4604-BD6C-837A2088AD87}" destId="{C65094BC-9213-4829-8451-D04AD2B88390}" srcOrd="0" destOrd="0" presId="urn:microsoft.com/office/officeart/2011/layout/TabList"/>
    <dgm:cxn modelId="{033454EC-FD2D-438B-B20E-3B114F97364C}" srcId="{ED916DD8-76FC-4147-A148-BAB2210DB4C0}" destId="{84803164-F1B4-4578-8DFF-7F879CE7758A}" srcOrd="0" destOrd="0" parTransId="{A994FD3B-1047-431D-AAC6-B05F6B09EE08}" sibTransId="{29768861-82B1-42A0-BF47-EB559D776CE0}"/>
    <dgm:cxn modelId="{3B5469FC-7B25-4CE6-BE72-D7266390E8B2}" srcId="{ED916DD8-76FC-4147-A148-BAB2210DB4C0}" destId="{C977D6FC-FC3D-4604-BD6C-837A2088AD87}" srcOrd="1" destOrd="0" parTransId="{38AF603B-4749-4CC7-AB75-FCCD2D21419E}" sibTransId="{F43E566A-B956-4AA1-8E0D-E6713C2470EB}"/>
    <dgm:cxn modelId="{ED1113DD-BAD9-437A-A580-455AE74E5B12}" type="presParOf" srcId="{05F91D28-B27C-4165-8C1A-E08C6C146066}" destId="{701D5F43-B952-48CE-A709-5D39AA91C78F}" srcOrd="0" destOrd="0" presId="urn:microsoft.com/office/officeart/2011/layout/TabList"/>
    <dgm:cxn modelId="{2F6FD341-FA8C-46C4-BF4E-E3A254810571}" type="presParOf" srcId="{701D5F43-B952-48CE-A709-5D39AA91C78F}" destId="{A3DF03EE-F03D-46C2-BB80-36B6FB9FD17F}" srcOrd="0" destOrd="0" presId="urn:microsoft.com/office/officeart/2011/layout/TabList"/>
    <dgm:cxn modelId="{DA1B0D26-BC0F-4402-B1D1-462D1EB85DE0}" type="presParOf" srcId="{701D5F43-B952-48CE-A709-5D39AA91C78F}" destId="{F708A4BE-9601-4E81-BAB0-18ADAC79DAE8}" srcOrd="1" destOrd="0" presId="urn:microsoft.com/office/officeart/2011/layout/TabList"/>
    <dgm:cxn modelId="{5F353362-BC3C-47FD-9702-BE7C2D38B9E6}" type="presParOf" srcId="{701D5F43-B952-48CE-A709-5D39AA91C78F}" destId="{2C8765A4-985B-4A24-988A-2B0D6663E1D2}" srcOrd="2" destOrd="0" presId="urn:microsoft.com/office/officeart/2011/layout/TabList"/>
    <dgm:cxn modelId="{BCC59A34-2B4A-4849-B563-EE86308D5D61}" type="presParOf" srcId="{05F91D28-B27C-4165-8C1A-E08C6C146066}" destId="{0A79D410-88B2-4791-95F2-6C2023B2F2E5}" srcOrd="1" destOrd="0" presId="urn:microsoft.com/office/officeart/2011/layout/TabList"/>
    <dgm:cxn modelId="{2C1E5209-34CC-4130-A646-EAD0C02C8F03}" type="presParOf" srcId="{05F91D28-B27C-4165-8C1A-E08C6C146066}" destId="{F555A044-A80A-44D6-90BA-18FE0E73F674}" srcOrd="2" destOrd="0" presId="urn:microsoft.com/office/officeart/2011/layout/TabList"/>
    <dgm:cxn modelId="{4499318C-1A79-43AA-B449-395FD316FE94}" type="presParOf" srcId="{F555A044-A80A-44D6-90BA-18FE0E73F674}" destId="{29FD92C2-7767-4CFA-A986-011862AD5CF5}" srcOrd="0" destOrd="0" presId="urn:microsoft.com/office/officeart/2011/layout/TabList"/>
    <dgm:cxn modelId="{3548594B-5E96-4FB9-899C-037937578584}" type="presParOf" srcId="{F555A044-A80A-44D6-90BA-18FE0E73F674}" destId="{C65094BC-9213-4829-8451-D04AD2B88390}" srcOrd="1" destOrd="0" presId="urn:microsoft.com/office/officeart/2011/layout/TabList"/>
    <dgm:cxn modelId="{9DE536BE-FE9E-4979-9126-A6419FFA81A0}" type="presParOf" srcId="{F555A044-A80A-44D6-90BA-18FE0E73F674}" destId="{02A23D97-1D01-4F65-B1E5-A5480AF3ED6D}"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50B87E0-45F9-480D-BE6F-9CE160774C78}" type="doc">
      <dgm:prSet loTypeId="urn:microsoft.com/office/officeart/2009/3/layout/OpposingIdeas" loCatId="relationship" qsTypeId="urn:microsoft.com/office/officeart/2005/8/quickstyle/simple5" qsCatId="simple" csTypeId="urn:microsoft.com/office/officeart/2005/8/colors/colorful2" csCatId="colorful" phldr="1"/>
      <dgm:spPr/>
      <dgm:t>
        <a:bodyPr/>
        <a:lstStyle/>
        <a:p>
          <a:endParaRPr lang="en-US"/>
        </a:p>
      </dgm:t>
    </dgm:pt>
    <dgm:pt modelId="{8E6365D6-EA3D-4400-AF73-5F4B9479143E}">
      <dgm:prSet phldrT="[Text]" custT="1"/>
      <dgm:spPr/>
      <dgm:t>
        <a:bodyPr/>
        <a:lstStyle/>
        <a:p>
          <a:r>
            <a:rPr lang="en-US" sz="2800" dirty="0"/>
            <a:t>IF REQUIRED</a:t>
          </a:r>
        </a:p>
      </dgm:t>
    </dgm:pt>
    <dgm:pt modelId="{3387D43D-778C-4184-BF4B-F13550327337}" type="parTrans" cxnId="{D9065C63-1A51-4713-A20C-462E6D940581}">
      <dgm:prSet/>
      <dgm:spPr/>
      <dgm:t>
        <a:bodyPr/>
        <a:lstStyle/>
        <a:p>
          <a:endParaRPr lang="en-US"/>
        </a:p>
      </dgm:t>
    </dgm:pt>
    <dgm:pt modelId="{DF5650D1-6EA4-491D-AC79-F85CC68F4892}" type="sibTrans" cxnId="{D9065C63-1A51-4713-A20C-462E6D940581}">
      <dgm:prSet/>
      <dgm:spPr/>
      <dgm:t>
        <a:bodyPr/>
        <a:lstStyle/>
        <a:p>
          <a:endParaRPr lang="en-US"/>
        </a:p>
      </dgm:t>
    </dgm:pt>
    <dgm:pt modelId="{2FD2CC1B-5AD2-4E3B-8990-075ED79CA5E7}">
      <dgm:prSet phldrT="[Text]" custT="1"/>
      <dgm:spPr/>
      <dgm:t>
        <a:bodyPr/>
        <a:lstStyle/>
        <a:p>
          <a:pPr>
            <a:buClr>
              <a:srgbClr val="231F20"/>
            </a:buClr>
            <a:buSzPts val="1200"/>
            <a:buFont typeface="Times New Roman" panose="02020603050405020304" pitchFamily="18" charset="0"/>
            <a:buChar char="•"/>
          </a:pPr>
          <a:r>
            <a:rPr lang="en-US" sz="1200" i="1" dirty="0"/>
            <a:t>At six months—</a:t>
          </a:r>
          <a:r>
            <a:rPr lang="en-US" sz="1200" dirty="0"/>
            <a:t>Review hearing must be held</a:t>
          </a:r>
        </a:p>
      </dgm:t>
    </dgm:pt>
    <dgm:pt modelId="{51D60EAF-CBC5-411F-85DE-F5B0660F29E7}" type="parTrans" cxnId="{F0C97492-3F29-4DEA-AE28-92518BF145B7}">
      <dgm:prSet/>
      <dgm:spPr/>
      <dgm:t>
        <a:bodyPr/>
        <a:lstStyle/>
        <a:p>
          <a:endParaRPr lang="en-US"/>
        </a:p>
      </dgm:t>
    </dgm:pt>
    <dgm:pt modelId="{A7846E1C-A59A-4315-B55F-6D7A2B2273A5}" type="sibTrans" cxnId="{F0C97492-3F29-4DEA-AE28-92518BF145B7}">
      <dgm:prSet/>
      <dgm:spPr/>
      <dgm:t>
        <a:bodyPr/>
        <a:lstStyle/>
        <a:p>
          <a:endParaRPr lang="en-US"/>
        </a:p>
      </dgm:t>
    </dgm:pt>
    <dgm:pt modelId="{553F0D9A-918F-4B0E-9D30-BD54965696F0}">
      <dgm:prSet phldrT="[Text]" custT="1"/>
      <dgm:spPr/>
      <dgm:t>
        <a:bodyPr/>
        <a:lstStyle/>
        <a:p>
          <a:r>
            <a:rPr lang="en-US" sz="2800" dirty="0"/>
            <a:t>IF NOT REQUIRED</a:t>
          </a:r>
        </a:p>
      </dgm:t>
    </dgm:pt>
    <dgm:pt modelId="{9DECE0F7-A444-4DBD-9417-4F82F54D93D5}" type="parTrans" cxnId="{532D9C2A-8023-4337-823D-BB09BA76592D}">
      <dgm:prSet/>
      <dgm:spPr/>
      <dgm:t>
        <a:bodyPr/>
        <a:lstStyle/>
        <a:p>
          <a:endParaRPr lang="en-US"/>
        </a:p>
      </dgm:t>
    </dgm:pt>
    <dgm:pt modelId="{CC8F0415-CFB4-4CB9-A758-55CF4296F81C}" type="sibTrans" cxnId="{532D9C2A-8023-4337-823D-BB09BA76592D}">
      <dgm:prSet/>
      <dgm:spPr/>
      <dgm:t>
        <a:bodyPr/>
        <a:lstStyle/>
        <a:p>
          <a:endParaRPr lang="en-US"/>
        </a:p>
      </dgm:t>
    </dgm:pt>
    <dgm:pt modelId="{3D15F577-16D2-40B9-8FAB-59202B1E0145}">
      <dgm:prSet phldrT="[Text]"/>
      <dgm:spPr/>
      <dgm:t>
        <a:bodyPr/>
        <a:lstStyle/>
        <a:p>
          <a:pPr>
            <a:buFont typeface="Courier New" panose="02070309020205020404" pitchFamily="49" charset="0"/>
            <a:buChar char="o"/>
          </a:pPr>
          <a:r>
            <a:rPr lang="en-US" i="1" dirty="0"/>
            <a:t>At 30 days</a:t>
          </a:r>
          <a:r>
            <a:rPr lang="en-US" dirty="0"/>
            <a:t>—Permanency hearing must be held, a TPR petition must be filed, and a termination hearing must occur as soon as possible</a:t>
          </a:r>
        </a:p>
      </dgm:t>
    </dgm:pt>
    <dgm:pt modelId="{455BFABC-DD64-411D-A96E-E0CDB86F281F}" type="parTrans" cxnId="{71FC57AC-E440-43C8-8E3E-81D4BEE2EEE0}">
      <dgm:prSet/>
      <dgm:spPr/>
      <dgm:t>
        <a:bodyPr/>
        <a:lstStyle/>
        <a:p>
          <a:endParaRPr lang="en-US"/>
        </a:p>
      </dgm:t>
    </dgm:pt>
    <dgm:pt modelId="{3D4A1268-6CA0-4678-89F9-78DCB38430E9}" type="sibTrans" cxnId="{71FC57AC-E440-43C8-8E3E-81D4BEE2EEE0}">
      <dgm:prSet/>
      <dgm:spPr/>
      <dgm:t>
        <a:bodyPr/>
        <a:lstStyle/>
        <a:p>
          <a:endParaRPr lang="en-US"/>
        </a:p>
      </dgm:t>
    </dgm:pt>
    <dgm:pt modelId="{09CF3FAC-27AA-4B36-9705-75BE7DBCB495}">
      <dgm:prSet custT="1"/>
      <dgm:spPr/>
      <dgm:t>
        <a:bodyPr/>
        <a:lstStyle/>
        <a:p>
          <a:pPr>
            <a:buClr>
              <a:srgbClr val="231F20"/>
            </a:buClr>
            <a:buSzPts val="1200"/>
            <a:buFont typeface="Times New Roman" panose="02020603050405020304" pitchFamily="18" charset="0"/>
            <a:buChar char="•"/>
          </a:pPr>
          <a:r>
            <a:rPr lang="en-US" sz="1200" i="1" dirty="0"/>
            <a:t>At 12 months—</a:t>
          </a:r>
          <a:r>
            <a:rPr lang="en-US" sz="1200" dirty="0"/>
            <a:t>Permanency hearing must be held</a:t>
          </a:r>
        </a:p>
      </dgm:t>
    </dgm:pt>
    <dgm:pt modelId="{1F57AF89-24B6-4419-A8C5-D4F7CBD01048}" type="parTrans" cxnId="{3C170089-A53C-436F-87BE-BD0E161E1185}">
      <dgm:prSet/>
      <dgm:spPr/>
      <dgm:t>
        <a:bodyPr/>
        <a:lstStyle/>
        <a:p>
          <a:endParaRPr lang="en-US"/>
        </a:p>
      </dgm:t>
    </dgm:pt>
    <dgm:pt modelId="{3DBB9C31-3EA0-453B-A30D-80C869630EE8}" type="sibTrans" cxnId="{3C170089-A53C-436F-87BE-BD0E161E1185}">
      <dgm:prSet/>
      <dgm:spPr/>
      <dgm:t>
        <a:bodyPr/>
        <a:lstStyle/>
        <a:p>
          <a:endParaRPr lang="en-US"/>
        </a:p>
      </dgm:t>
    </dgm:pt>
    <dgm:pt modelId="{16EE5EFE-BFDA-406C-9925-67B6AFE663B0}">
      <dgm:prSet custT="1"/>
      <dgm:spPr/>
      <dgm:t>
        <a:bodyPr/>
        <a:lstStyle/>
        <a:p>
          <a:pPr>
            <a:buClr>
              <a:srgbClr val="231F20"/>
            </a:buClr>
            <a:buSzPts val="1200"/>
            <a:buFont typeface="Times New Roman" panose="02020603050405020304" pitchFamily="18" charset="0"/>
            <a:buChar char="•"/>
          </a:pPr>
          <a:r>
            <a:rPr lang="en-US" sz="1200" i="1" dirty="0"/>
            <a:t>At 15 months—</a:t>
          </a:r>
          <a:r>
            <a:rPr lang="en-US" sz="1200" dirty="0"/>
            <a:t>File petition to terminate parental rights as soon as possible</a:t>
          </a:r>
        </a:p>
      </dgm:t>
    </dgm:pt>
    <dgm:pt modelId="{150AA35C-C493-4860-814A-C2568583A585}" type="parTrans" cxnId="{C4E5D98D-47DD-48BF-A7F8-78EC5C472443}">
      <dgm:prSet/>
      <dgm:spPr/>
      <dgm:t>
        <a:bodyPr/>
        <a:lstStyle/>
        <a:p>
          <a:endParaRPr lang="en-US"/>
        </a:p>
      </dgm:t>
    </dgm:pt>
    <dgm:pt modelId="{253959BC-677B-49ED-AEC0-185F4CBD9B35}" type="sibTrans" cxnId="{C4E5D98D-47DD-48BF-A7F8-78EC5C472443}">
      <dgm:prSet/>
      <dgm:spPr/>
      <dgm:t>
        <a:bodyPr/>
        <a:lstStyle/>
        <a:p>
          <a:endParaRPr lang="en-US"/>
        </a:p>
      </dgm:t>
    </dgm:pt>
    <dgm:pt modelId="{FFADDE8B-0829-4EC8-81D4-0E35D8A359EC}">
      <dgm:prSet custT="1"/>
      <dgm:spPr/>
      <dgm:t>
        <a:bodyPr/>
        <a:lstStyle/>
        <a:p>
          <a:pPr>
            <a:buClr>
              <a:srgbClr val="231F20"/>
            </a:buClr>
            <a:buSzPts val="1200"/>
            <a:buFont typeface="Times New Roman" panose="02020603050405020304" pitchFamily="18" charset="0"/>
            <a:buChar char="•"/>
          </a:pPr>
          <a:r>
            <a:rPr lang="en-US" sz="1200" i="1" dirty="0"/>
            <a:t>Ongoing—</a:t>
          </a:r>
          <a:r>
            <a:rPr lang="en-US" sz="1200" dirty="0"/>
            <a:t>Reviews every 6–12 months until child is adopted or permanency plan fulfilled</a:t>
          </a:r>
        </a:p>
      </dgm:t>
    </dgm:pt>
    <dgm:pt modelId="{77D2F33E-C691-4D2D-B9D5-360CE07B2541}" type="parTrans" cxnId="{8FE31648-DB90-4687-805B-61C0A30D4AD0}">
      <dgm:prSet/>
      <dgm:spPr/>
      <dgm:t>
        <a:bodyPr/>
        <a:lstStyle/>
        <a:p>
          <a:endParaRPr lang="en-US"/>
        </a:p>
      </dgm:t>
    </dgm:pt>
    <dgm:pt modelId="{9908C14B-FBAF-4056-B4E7-F62ACBDFC2D8}" type="sibTrans" cxnId="{8FE31648-DB90-4687-805B-61C0A30D4AD0}">
      <dgm:prSet/>
      <dgm:spPr/>
      <dgm:t>
        <a:bodyPr/>
        <a:lstStyle/>
        <a:p>
          <a:endParaRPr lang="en-US"/>
        </a:p>
      </dgm:t>
    </dgm:pt>
    <dgm:pt modelId="{77C8F17E-C863-4C64-9567-A5E88CD49353}">
      <dgm:prSet/>
      <dgm:spPr/>
      <dgm:t>
        <a:bodyPr/>
        <a:lstStyle/>
        <a:p>
          <a:pPr>
            <a:buFont typeface="Courier New" panose="02070309020205020404" pitchFamily="49" charset="0"/>
            <a:buChar char="o"/>
          </a:pPr>
          <a:r>
            <a:rPr lang="en-US" dirty="0"/>
            <a:t>File petition to terminate parental rights if adoption is the goal</a:t>
          </a:r>
        </a:p>
      </dgm:t>
    </dgm:pt>
    <dgm:pt modelId="{46EF8A68-038F-45B5-804C-8256F895515E}" type="parTrans" cxnId="{63F7B457-0AB5-42E6-A34D-ADE1080FE2B4}">
      <dgm:prSet/>
      <dgm:spPr/>
      <dgm:t>
        <a:bodyPr/>
        <a:lstStyle/>
        <a:p>
          <a:endParaRPr lang="en-US"/>
        </a:p>
      </dgm:t>
    </dgm:pt>
    <dgm:pt modelId="{8733AEAA-F162-4668-8E9B-285319BAA2FB}" type="sibTrans" cxnId="{63F7B457-0AB5-42E6-A34D-ADE1080FE2B4}">
      <dgm:prSet/>
      <dgm:spPr/>
      <dgm:t>
        <a:bodyPr/>
        <a:lstStyle/>
        <a:p>
          <a:endParaRPr lang="en-US"/>
        </a:p>
      </dgm:t>
    </dgm:pt>
    <dgm:pt modelId="{31B44988-6ED4-4507-B9E1-D10FE424421D}">
      <dgm:prSet/>
      <dgm:spPr/>
      <dgm:t>
        <a:bodyPr/>
        <a:lstStyle/>
        <a:p>
          <a:pPr>
            <a:buFont typeface="Courier New" panose="02070309020205020404" pitchFamily="49" charset="0"/>
            <a:buChar char="o"/>
          </a:pPr>
          <a:r>
            <a:rPr lang="en-US" i="1" dirty="0"/>
            <a:t>Ongoing</a:t>
          </a:r>
          <a:r>
            <a:rPr lang="en-US" dirty="0"/>
            <a:t>—Reviews every 6-12 months until child is adopted or permanency plan fulfilled</a:t>
          </a:r>
        </a:p>
      </dgm:t>
    </dgm:pt>
    <dgm:pt modelId="{A5FAB415-8E96-41C7-8AA6-41F3558505C5}" type="parTrans" cxnId="{17BAB285-CE7F-484A-803F-C38760B5558B}">
      <dgm:prSet/>
      <dgm:spPr/>
      <dgm:t>
        <a:bodyPr/>
        <a:lstStyle/>
        <a:p>
          <a:endParaRPr lang="en-US"/>
        </a:p>
      </dgm:t>
    </dgm:pt>
    <dgm:pt modelId="{AD69BA14-5ACF-43F2-B79D-D66F77658854}" type="sibTrans" cxnId="{17BAB285-CE7F-484A-803F-C38760B5558B}">
      <dgm:prSet/>
      <dgm:spPr/>
      <dgm:t>
        <a:bodyPr/>
        <a:lstStyle/>
        <a:p>
          <a:endParaRPr lang="en-US"/>
        </a:p>
      </dgm:t>
    </dgm:pt>
    <dgm:pt modelId="{1339C8EC-E71D-4C80-81E6-026E7CC1CEFE}" type="pres">
      <dgm:prSet presAssocID="{D50B87E0-45F9-480D-BE6F-9CE160774C78}" presName="Name0" presStyleCnt="0">
        <dgm:presLayoutVars>
          <dgm:chMax val="2"/>
          <dgm:dir/>
          <dgm:animOne val="branch"/>
          <dgm:animLvl val="lvl"/>
          <dgm:resizeHandles val="exact"/>
        </dgm:presLayoutVars>
      </dgm:prSet>
      <dgm:spPr/>
    </dgm:pt>
    <dgm:pt modelId="{8979D1E6-0D16-453B-BCF1-5C99A6A02020}" type="pres">
      <dgm:prSet presAssocID="{D50B87E0-45F9-480D-BE6F-9CE160774C78}" presName="Background" presStyleLbl="node1" presStyleIdx="0" presStyleCnt="1" custScaleX="103333" custScaleY="122235"/>
      <dgm:spPr/>
    </dgm:pt>
    <dgm:pt modelId="{C42AB2CC-F521-4027-BD3A-1D352A0B3A37}" type="pres">
      <dgm:prSet presAssocID="{D50B87E0-45F9-480D-BE6F-9CE160774C78}" presName="Divider" presStyleLbl="callout" presStyleIdx="0" presStyleCnt="1"/>
      <dgm:spPr/>
    </dgm:pt>
    <dgm:pt modelId="{5F5A666C-3EFA-4D8F-8D36-1FC74447BF81}" type="pres">
      <dgm:prSet presAssocID="{D50B87E0-45F9-480D-BE6F-9CE160774C78}" presName="ChildText1" presStyleLbl="revTx" presStyleIdx="0" presStyleCnt="0">
        <dgm:presLayoutVars>
          <dgm:chMax val="0"/>
          <dgm:chPref val="0"/>
          <dgm:bulletEnabled val="1"/>
        </dgm:presLayoutVars>
      </dgm:prSet>
      <dgm:spPr/>
    </dgm:pt>
    <dgm:pt modelId="{A0238F25-C735-4F53-BA26-F2740DCC5E89}" type="pres">
      <dgm:prSet presAssocID="{D50B87E0-45F9-480D-BE6F-9CE160774C78}" presName="ChildText2" presStyleLbl="revTx" presStyleIdx="0" presStyleCnt="0">
        <dgm:presLayoutVars>
          <dgm:chMax val="0"/>
          <dgm:chPref val="0"/>
          <dgm:bulletEnabled val="1"/>
        </dgm:presLayoutVars>
      </dgm:prSet>
      <dgm:spPr/>
    </dgm:pt>
    <dgm:pt modelId="{CA206637-2F22-41C6-84A9-6A600CDC7184}" type="pres">
      <dgm:prSet presAssocID="{D50B87E0-45F9-480D-BE6F-9CE160774C78}" presName="ParentText1" presStyleLbl="revTx" presStyleIdx="0" presStyleCnt="0">
        <dgm:presLayoutVars>
          <dgm:chMax val="1"/>
          <dgm:chPref val="1"/>
        </dgm:presLayoutVars>
      </dgm:prSet>
      <dgm:spPr/>
    </dgm:pt>
    <dgm:pt modelId="{0851972B-5026-4CB7-A906-EF8AA672AA66}" type="pres">
      <dgm:prSet presAssocID="{D50B87E0-45F9-480D-BE6F-9CE160774C78}" presName="ParentShape1" presStyleLbl="alignImgPlace1" presStyleIdx="0" presStyleCnt="2" custScaleY="114745" custLinFactNeighborX="-30000" custLinFactNeighborY="3194">
        <dgm:presLayoutVars/>
      </dgm:prSet>
      <dgm:spPr/>
    </dgm:pt>
    <dgm:pt modelId="{AA7B4AD8-979D-4442-BCF5-072384ABAB42}" type="pres">
      <dgm:prSet presAssocID="{D50B87E0-45F9-480D-BE6F-9CE160774C78}" presName="ParentText2" presStyleLbl="revTx" presStyleIdx="0" presStyleCnt="0">
        <dgm:presLayoutVars>
          <dgm:chMax val="1"/>
          <dgm:chPref val="1"/>
        </dgm:presLayoutVars>
      </dgm:prSet>
      <dgm:spPr/>
    </dgm:pt>
    <dgm:pt modelId="{D8C58377-F8CB-478B-BF6A-C033238B0F80}" type="pres">
      <dgm:prSet presAssocID="{D50B87E0-45F9-480D-BE6F-9CE160774C78}" presName="ParentShape2" presStyleLbl="alignImgPlace1" presStyleIdx="1" presStyleCnt="2" custScaleY="107288" custLinFactNeighborX="18462" custLinFactNeighborY="-117">
        <dgm:presLayoutVars/>
      </dgm:prSet>
      <dgm:spPr/>
    </dgm:pt>
  </dgm:ptLst>
  <dgm:cxnLst>
    <dgm:cxn modelId="{532D9C2A-8023-4337-823D-BB09BA76592D}" srcId="{D50B87E0-45F9-480D-BE6F-9CE160774C78}" destId="{553F0D9A-918F-4B0E-9D30-BD54965696F0}" srcOrd="1" destOrd="0" parTransId="{9DECE0F7-A444-4DBD-9417-4F82F54D93D5}" sibTransId="{CC8F0415-CFB4-4CB9-A758-55CF4296F81C}"/>
    <dgm:cxn modelId="{6E15E22A-7F52-444B-A663-D964DCCE43FD}" type="presOf" srcId="{FFADDE8B-0829-4EC8-81D4-0E35D8A359EC}" destId="{5F5A666C-3EFA-4D8F-8D36-1FC74447BF81}" srcOrd="0" destOrd="3" presId="urn:microsoft.com/office/officeart/2009/3/layout/OpposingIdeas"/>
    <dgm:cxn modelId="{D9065C63-1A51-4713-A20C-462E6D940581}" srcId="{D50B87E0-45F9-480D-BE6F-9CE160774C78}" destId="{8E6365D6-EA3D-4400-AF73-5F4B9479143E}" srcOrd="0" destOrd="0" parTransId="{3387D43D-778C-4184-BF4B-F13550327337}" sibTransId="{DF5650D1-6EA4-491D-AC79-F85CC68F4892}"/>
    <dgm:cxn modelId="{F4E85563-2E1B-4503-B4AC-C866608D1AD0}" type="presOf" srcId="{77C8F17E-C863-4C64-9567-A5E88CD49353}" destId="{A0238F25-C735-4F53-BA26-F2740DCC5E89}" srcOrd="0" destOrd="1" presId="urn:microsoft.com/office/officeart/2009/3/layout/OpposingIdeas"/>
    <dgm:cxn modelId="{8FE31648-DB90-4687-805B-61C0A30D4AD0}" srcId="{8E6365D6-EA3D-4400-AF73-5F4B9479143E}" destId="{FFADDE8B-0829-4EC8-81D4-0E35D8A359EC}" srcOrd="3" destOrd="0" parTransId="{77D2F33E-C691-4D2D-B9D5-360CE07B2541}" sibTransId="{9908C14B-FBAF-4056-B4E7-F62ACBDFC2D8}"/>
    <dgm:cxn modelId="{C1551972-B509-47A8-872C-A9FB92028E88}" type="presOf" srcId="{D50B87E0-45F9-480D-BE6F-9CE160774C78}" destId="{1339C8EC-E71D-4C80-81E6-026E7CC1CEFE}" srcOrd="0" destOrd="0" presId="urn:microsoft.com/office/officeart/2009/3/layout/OpposingIdeas"/>
    <dgm:cxn modelId="{10B28D53-F7C6-4B93-869F-DC30CFEDC737}" type="presOf" srcId="{2FD2CC1B-5AD2-4E3B-8990-075ED79CA5E7}" destId="{5F5A666C-3EFA-4D8F-8D36-1FC74447BF81}" srcOrd="0" destOrd="0" presId="urn:microsoft.com/office/officeart/2009/3/layout/OpposingIdeas"/>
    <dgm:cxn modelId="{63F7B457-0AB5-42E6-A34D-ADE1080FE2B4}" srcId="{553F0D9A-918F-4B0E-9D30-BD54965696F0}" destId="{77C8F17E-C863-4C64-9567-A5E88CD49353}" srcOrd="1" destOrd="0" parTransId="{46EF8A68-038F-45B5-804C-8256F895515E}" sibTransId="{8733AEAA-F162-4668-8E9B-285319BAA2FB}"/>
    <dgm:cxn modelId="{17BAB285-CE7F-484A-803F-C38760B5558B}" srcId="{553F0D9A-918F-4B0E-9D30-BD54965696F0}" destId="{31B44988-6ED4-4507-B9E1-D10FE424421D}" srcOrd="2" destOrd="0" parTransId="{A5FAB415-8E96-41C7-8AA6-41F3558505C5}" sibTransId="{AD69BA14-5ACF-43F2-B79D-D66F77658854}"/>
    <dgm:cxn modelId="{3C170089-A53C-436F-87BE-BD0E161E1185}" srcId="{8E6365D6-EA3D-4400-AF73-5F4B9479143E}" destId="{09CF3FAC-27AA-4B36-9705-75BE7DBCB495}" srcOrd="1" destOrd="0" parTransId="{1F57AF89-24B6-4419-A8C5-D4F7CBD01048}" sibTransId="{3DBB9C31-3EA0-453B-A30D-80C869630EE8}"/>
    <dgm:cxn modelId="{C4E5D98D-47DD-48BF-A7F8-78EC5C472443}" srcId="{8E6365D6-EA3D-4400-AF73-5F4B9479143E}" destId="{16EE5EFE-BFDA-406C-9925-67B6AFE663B0}" srcOrd="2" destOrd="0" parTransId="{150AA35C-C493-4860-814A-C2568583A585}" sibTransId="{253959BC-677B-49ED-AEC0-185F4CBD9B35}"/>
    <dgm:cxn modelId="{F0C97492-3F29-4DEA-AE28-92518BF145B7}" srcId="{8E6365D6-EA3D-4400-AF73-5F4B9479143E}" destId="{2FD2CC1B-5AD2-4E3B-8990-075ED79CA5E7}" srcOrd="0" destOrd="0" parTransId="{51D60EAF-CBC5-411F-85DE-F5B0660F29E7}" sibTransId="{A7846E1C-A59A-4315-B55F-6D7A2B2273A5}"/>
    <dgm:cxn modelId="{F33FC6A7-2A71-4A8E-AB49-94076F749A03}" type="presOf" srcId="{8E6365D6-EA3D-4400-AF73-5F4B9479143E}" destId="{0851972B-5026-4CB7-A906-EF8AA672AA66}" srcOrd="1" destOrd="0" presId="urn:microsoft.com/office/officeart/2009/3/layout/OpposingIdeas"/>
    <dgm:cxn modelId="{71FC57AC-E440-43C8-8E3E-81D4BEE2EEE0}" srcId="{553F0D9A-918F-4B0E-9D30-BD54965696F0}" destId="{3D15F577-16D2-40B9-8FAB-59202B1E0145}" srcOrd="0" destOrd="0" parTransId="{455BFABC-DD64-411D-A96E-E0CDB86F281F}" sibTransId="{3D4A1268-6CA0-4678-89F9-78DCB38430E9}"/>
    <dgm:cxn modelId="{896BDDAC-5E8B-4A4B-B259-4405EDF3038B}" type="presOf" srcId="{3D15F577-16D2-40B9-8FAB-59202B1E0145}" destId="{A0238F25-C735-4F53-BA26-F2740DCC5E89}" srcOrd="0" destOrd="0" presId="urn:microsoft.com/office/officeart/2009/3/layout/OpposingIdeas"/>
    <dgm:cxn modelId="{72A9FDB1-5024-46A1-9889-A6250BC3758F}" type="presOf" srcId="{16EE5EFE-BFDA-406C-9925-67B6AFE663B0}" destId="{5F5A666C-3EFA-4D8F-8D36-1FC74447BF81}" srcOrd="0" destOrd="2" presId="urn:microsoft.com/office/officeart/2009/3/layout/OpposingIdeas"/>
    <dgm:cxn modelId="{73E2EDB2-2A00-41E1-A93C-A390D37440DC}" type="presOf" srcId="{8E6365D6-EA3D-4400-AF73-5F4B9479143E}" destId="{CA206637-2F22-41C6-84A9-6A600CDC7184}" srcOrd="0" destOrd="0" presId="urn:microsoft.com/office/officeart/2009/3/layout/OpposingIdeas"/>
    <dgm:cxn modelId="{C609C7C6-D33B-4950-B82B-34003B9899CB}" type="presOf" srcId="{553F0D9A-918F-4B0E-9D30-BD54965696F0}" destId="{AA7B4AD8-979D-4442-BCF5-072384ABAB42}" srcOrd="0" destOrd="0" presId="urn:microsoft.com/office/officeart/2009/3/layout/OpposingIdeas"/>
    <dgm:cxn modelId="{8C2776D8-2F60-4B6F-95BB-4814B495E68A}" type="presOf" srcId="{553F0D9A-918F-4B0E-9D30-BD54965696F0}" destId="{D8C58377-F8CB-478B-BF6A-C033238B0F80}" srcOrd="1" destOrd="0" presId="urn:microsoft.com/office/officeart/2009/3/layout/OpposingIdeas"/>
    <dgm:cxn modelId="{D6B739DB-AAA3-4920-9E75-3DDB0B56F95A}" type="presOf" srcId="{09CF3FAC-27AA-4B36-9705-75BE7DBCB495}" destId="{5F5A666C-3EFA-4D8F-8D36-1FC74447BF81}" srcOrd="0" destOrd="1" presId="urn:microsoft.com/office/officeart/2009/3/layout/OpposingIdeas"/>
    <dgm:cxn modelId="{A01440E7-706B-45DA-BB59-776A7420BB46}" type="presOf" srcId="{31B44988-6ED4-4507-B9E1-D10FE424421D}" destId="{A0238F25-C735-4F53-BA26-F2740DCC5E89}" srcOrd="0" destOrd="2" presId="urn:microsoft.com/office/officeart/2009/3/layout/OpposingIdeas"/>
    <dgm:cxn modelId="{F0562EDE-C03C-4F54-9A8A-0DEA15B49564}" type="presParOf" srcId="{1339C8EC-E71D-4C80-81E6-026E7CC1CEFE}" destId="{8979D1E6-0D16-453B-BCF1-5C99A6A02020}" srcOrd="0" destOrd="0" presId="urn:microsoft.com/office/officeart/2009/3/layout/OpposingIdeas"/>
    <dgm:cxn modelId="{EE676F70-481B-4623-8F4B-C8A7176500E4}" type="presParOf" srcId="{1339C8EC-E71D-4C80-81E6-026E7CC1CEFE}" destId="{C42AB2CC-F521-4027-BD3A-1D352A0B3A37}" srcOrd="1" destOrd="0" presId="urn:microsoft.com/office/officeart/2009/3/layout/OpposingIdeas"/>
    <dgm:cxn modelId="{9524B564-9210-4F0C-A30D-85D1CDE3BEE5}" type="presParOf" srcId="{1339C8EC-E71D-4C80-81E6-026E7CC1CEFE}" destId="{5F5A666C-3EFA-4D8F-8D36-1FC74447BF81}" srcOrd="2" destOrd="0" presId="urn:microsoft.com/office/officeart/2009/3/layout/OpposingIdeas"/>
    <dgm:cxn modelId="{230591AE-BFD4-4733-9A54-18973D9A7361}" type="presParOf" srcId="{1339C8EC-E71D-4C80-81E6-026E7CC1CEFE}" destId="{A0238F25-C735-4F53-BA26-F2740DCC5E89}" srcOrd="3" destOrd="0" presId="urn:microsoft.com/office/officeart/2009/3/layout/OpposingIdeas"/>
    <dgm:cxn modelId="{6875F3B3-9626-423E-9F7F-89E5DCD40316}" type="presParOf" srcId="{1339C8EC-E71D-4C80-81E6-026E7CC1CEFE}" destId="{CA206637-2F22-41C6-84A9-6A600CDC7184}" srcOrd="4" destOrd="0" presId="urn:microsoft.com/office/officeart/2009/3/layout/OpposingIdeas"/>
    <dgm:cxn modelId="{7A12FA79-3816-4A9E-892C-A0E585B494AC}" type="presParOf" srcId="{1339C8EC-E71D-4C80-81E6-026E7CC1CEFE}" destId="{0851972B-5026-4CB7-A906-EF8AA672AA66}" srcOrd="5" destOrd="0" presId="urn:microsoft.com/office/officeart/2009/3/layout/OpposingIdeas"/>
    <dgm:cxn modelId="{D48227A3-0374-437C-B42A-E5C9CEB59E18}" type="presParOf" srcId="{1339C8EC-E71D-4C80-81E6-026E7CC1CEFE}" destId="{AA7B4AD8-979D-4442-BCF5-072384ABAB42}" srcOrd="6" destOrd="0" presId="urn:microsoft.com/office/officeart/2009/3/layout/OpposingIdeas"/>
    <dgm:cxn modelId="{29819CEF-94F2-4F74-94BD-1424F3E6812A}" type="presParOf" srcId="{1339C8EC-E71D-4C80-81E6-026E7CC1CEFE}" destId="{D8C58377-F8CB-478B-BF6A-C033238B0F80}" srcOrd="7" destOrd="0" presId="urn:microsoft.com/office/officeart/2009/3/layout/OpposingIdea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C06CF4-181A-4D55-89D2-D4BBEF009F86}" type="doc">
      <dgm:prSet loTypeId="urn:microsoft.com/office/officeart/2005/8/layout/pyramid2" loCatId="list" qsTypeId="urn:microsoft.com/office/officeart/2005/8/quickstyle/3d1" qsCatId="3D" csTypeId="urn:microsoft.com/office/officeart/2005/8/colors/accent2_4" csCatId="accent2" phldr="1"/>
      <dgm:spPr/>
      <dgm:t>
        <a:bodyPr/>
        <a:lstStyle/>
        <a:p>
          <a:endParaRPr lang="en-US"/>
        </a:p>
      </dgm:t>
    </dgm:pt>
    <dgm:pt modelId="{438ADEF6-E9D4-4092-B0FE-ECF60437BD5A}">
      <dgm:prSet phldrT="[Text]" custT="1"/>
      <dgm:spPr/>
      <dgm:t>
        <a:bodyPr/>
        <a:lstStyle/>
        <a:p>
          <a:r>
            <a:rPr lang="en-US" sz="2000" dirty="0"/>
            <a:t>CFTM Guide</a:t>
          </a:r>
        </a:p>
      </dgm:t>
    </dgm:pt>
    <dgm:pt modelId="{E42A3437-7C88-4F6C-892F-85C17F9240F7}" type="parTrans" cxnId="{0C9C9319-FBCC-412F-98AF-A1ADF3A1B0A9}">
      <dgm:prSet/>
      <dgm:spPr/>
      <dgm:t>
        <a:bodyPr/>
        <a:lstStyle/>
        <a:p>
          <a:endParaRPr lang="en-US"/>
        </a:p>
      </dgm:t>
    </dgm:pt>
    <dgm:pt modelId="{BCB1B084-5410-4149-8CDF-80F6BBC6C3AE}" type="sibTrans" cxnId="{0C9C9319-FBCC-412F-98AF-A1ADF3A1B0A9}">
      <dgm:prSet/>
      <dgm:spPr/>
      <dgm:t>
        <a:bodyPr/>
        <a:lstStyle/>
        <a:p>
          <a:endParaRPr lang="en-US"/>
        </a:p>
      </dgm:t>
    </dgm:pt>
    <dgm:pt modelId="{4B1CD7E5-35EF-4A47-BDA4-344711191E96}">
      <dgm:prSet phldrT="[Text]"/>
      <dgm:spPr/>
      <dgm:t>
        <a:bodyPr/>
        <a:lstStyle/>
        <a:p>
          <a:r>
            <a:rPr lang="en-US" dirty="0"/>
            <a:t>Google Classroom</a:t>
          </a:r>
        </a:p>
      </dgm:t>
    </dgm:pt>
    <dgm:pt modelId="{8FB7AF20-CD3C-46B9-89AD-382EA64E04DB}" type="parTrans" cxnId="{1529DA8A-B839-44B1-B5DF-C924FBD2059F}">
      <dgm:prSet/>
      <dgm:spPr/>
      <dgm:t>
        <a:bodyPr/>
        <a:lstStyle/>
        <a:p>
          <a:endParaRPr lang="en-US"/>
        </a:p>
      </dgm:t>
    </dgm:pt>
    <dgm:pt modelId="{E9039B5B-997A-4E0A-B874-A3F9E66E28F7}" type="sibTrans" cxnId="{1529DA8A-B839-44B1-B5DF-C924FBD2059F}">
      <dgm:prSet/>
      <dgm:spPr/>
      <dgm:t>
        <a:bodyPr/>
        <a:lstStyle/>
        <a:p>
          <a:endParaRPr lang="en-US"/>
        </a:p>
      </dgm:t>
    </dgm:pt>
    <dgm:pt modelId="{2E93022E-9805-4DCE-8211-484592D44BE0}">
      <dgm:prSet phldrT="[Text]"/>
      <dgm:spPr/>
      <dgm:t>
        <a:bodyPr/>
        <a:lstStyle/>
        <a:p>
          <a:r>
            <a:rPr lang="en-US" dirty="0"/>
            <a:t>New Hire Guide</a:t>
          </a:r>
        </a:p>
      </dgm:t>
    </dgm:pt>
    <dgm:pt modelId="{32423A4C-E33A-46EA-B323-DEF366E487B1}" type="parTrans" cxnId="{D7B6E32B-A2F9-4955-AD1F-82B1B2B82388}">
      <dgm:prSet/>
      <dgm:spPr/>
      <dgm:t>
        <a:bodyPr/>
        <a:lstStyle/>
        <a:p>
          <a:endParaRPr lang="en-US"/>
        </a:p>
      </dgm:t>
    </dgm:pt>
    <dgm:pt modelId="{08BCE0B9-6C2E-4BA5-9898-BE82D96139F5}" type="sibTrans" cxnId="{D7B6E32B-A2F9-4955-AD1F-82B1B2B82388}">
      <dgm:prSet/>
      <dgm:spPr/>
      <dgm:t>
        <a:bodyPr/>
        <a:lstStyle/>
        <a:p>
          <a:endParaRPr lang="en-US"/>
        </a:p>
      </dgm:t>
    </dgm:pt>
    <dgm:pt modelId="{CE4781BA-47F6-4FFB-A16A-CECD966F269A}">
      <dgm:prSet phldrT="[Text]" custT="1"/>
      <dgm:spPr/>
      <dgm:t>
        <a:bodyPr/>
        <a:lstStyle/>
        <a:p>
          <a:r>
            <a:rPr lang="en-US" sz="3000" dirty="0"/>
            <a:t>DCS Policy</a:t>
          </a:r>
        </a:p>
      </dgm:t>
    </dgm:pt>
    <dgm:pt modelId="{D8A9ABC3-0889-4B15-8FD9-FC13987B4F4A}" type="parTrans" cxnId="{B0464F6D-EFBA-4C9A-B0D4-99C7976F8C81}">
      <dgm:prSet/>
      <dgm:spPr/>
      <dgm:t>
        <a:bodyPr/>
        <a:lstStyle/>
        <a:p>
          <a:endParaRPr lang="en-US"/>
        </a:p>
      </dgm:t>
    </dgm:pt>
    <dgm:pt modelId="{767897F4-C6D3-4E0F-813B-55BFE2675172}" type="sibTrans" cxnId="{B0464F6D-EFBA-4C9A-B0D4-99C7976F8C81}">
      <dgm:prSet/>
      <dgm:spPr/>
      <dgm:t>
        <a:bodyPr/>
        <a:lstStyle/>
        <a:p>
          <a:endParaRPr lang="en-US"/>
        </a:p>
      </dgm:t>
    </dgm:pt>
    <dgm:pt modelId="{C979DC1C-E078-48EF-B1B5-F651FBA0C1D9}">
      <dgm:prSet phldrT="[Text]" custT="1"/>
      <dgm:spPr/>
      <dgm:t>
        <a:bodyPr/>
        <a:lstStyle/>
        <a:p>
          <a:r>
            <a:rPr lang="en-US" sz="2000" dirty="0"/>
            <a:t>Visitation Guide</a:t>
          </a:r>
        </a:p>
      </dgm:t>
    </dgm:pt>
    <dgm:pt modelId="{F4D3DEC6-F738-444C-A973-69356556FBB9}" type="parTrans" cxnId="{2A78EFBC-DD42-44BB-A347-F754D7E25AB1}">
      <dgm:prSet/>
      <dgm:spPr/>
      <dgm:t>
        <a:bodyPr/>
        <a:lstStyle/>
        <a:p>
          <a:endParaRPr lang="en-US"/>
        </a:p>
      </dgm:t>
    </dgm:pt>
    <dgm:pt modelId="{FDA5A85A-D544-4188-BA78-589D0E21623A}" type="sibTrans" cxnId="{2A78EFBC-DD42-44BB-A347-F754D7E25AB1}">
      <dgm:prSet/>
      <dgm:spPr/>
      <dgm:t>
        <a:bodyPr/>
        <a:lstStyle/>
        <a:p>
          <a:endParaRPr lang="en-US"/>
        </a:p>
      </dgm:t>
    </dgm:pt>
    <dgm:pt modelId="{C3F95C23-1432-4499-9C22-F90728859254}" type="pres">
      <dgm:prSet presAssocID="{5FC06CF4-181A-4D55-89D2-D4BBEF009F86}" presName="compositeShape" presStyleCnt="0">
        <dgm:presLayoutVars>
          <dgm:dir/>
          <dgm:resizeHandles/>
        </dgm:presLayoutVars>
      </dgm:prSet>
      <dgm:spPr/>
    </dgm:pt>
    <dgm:pt modelId="{99601C05-2E0F-4914-86F7-A7F93C1B8BD6}" type="pres">
      <dgm:prSet presAssocID="{5FC06CF4-181A-4D55-89D2-D4BBEF009F86}" presName="pyramid" presStyleLbl="node1" presStyleIdx="0" presStyleCnt="1"/>
      <dgm:spPr/>
    </dgm:pt>
    <dgm:pt modelId="{1959A466-F229-4DD7-923B-C0C8E3DBC54A}" type="pres">
      <dgm:prSet presAssocID="{5FC06CF4-181A-4D55-89D2-D4BBEF009F86}" presName="theList" presStyleCnt="0"/>
      <dgm:spPr/>
    </dgm:pt>
    <dgm:pt modelId="{30F5E81E-3131-43B9-AAC8-33B963DD558E}" type="pres">
      <dgm:prSet presAssocID="{4B1CD7E5-35EF-4A47-BDA4-344711191E96}" presName="aNode" presStyleLbl="fgAcc1" presStyleIdx="0" presStyleCnt="3">
        <dgm:presLayoutVars>
          <dgm:bulletEnabled val="1"/>
        </dgm:presLayoutVars>
      </dgm:prSet>
      <dgm:spPr/>
    </dgm:pt>
    <dgm:pt modelId="{8A0AB572-0748-4197-9700-53EA826FADDA}" type="pres">
      <dgm:prSet presAssocID="{4B1CD7E5-35EF-4A47-BDA4-344711191E96}" presName="aSpace" presStyleCnt="0"/>
      <dgm:spPr/>
    </dgm:pt>
    <dgm:pt modelId="{C2597925-C55E-46E1-A945-161FF64288E1}" type="pres">
      <dgm:prSet presAssocID="{2E93022E-9805-4DCE-8211-484592D44BE0}" presName="aNode" presStyleLbl="fgAcc1" presStyleIdx="1" presStyleCnt="3">
        <dgm:presLayoutVars>
          <dgm:bulletEnabled val="1"/>
        </dgm:presLayoutVars>
      </dgm:prSet>
      <dgm:spPr/>
    </dgm:pt>
    <dgm:pt modelId="{FBA51BBA-4F97-48F4-A63A-C1460C7B6402}" type="pres">
      <dgm:prSet presAssocID="{2E93022E-9805-4DCE-8211-484592D44BE0}" presName="aSpace" presStyleCnt="0"/>
      <dgm:spPr/>
    </dgm:pt>
    <dgm:pt modelId="{ED4C56F8-2F1A-44C9-9D7D-F9083D45AA6B}" type="pres">
      <dgm:prSet presAssocID="{CE4781BA-47F6-4FFB-A16A-CECD966F269A}" presName="aNode" presStyleLbl="fgAcc1" presStyleIdx="2" presStyleCnt="3" custScaleY="148971">
        <dgm:presLayoutVars>
          <dgm:bulletEnabled val="1"/>
        </dgm:presLayoutVars>
      </dgm:prSet>
      <dgm:spPr/>
    </dgm:pt>
    <dgm:pt modelId="{D0A39429-448B-4296-9F7E-2470201714DD}" type="pres">
      <dgm:prSet presAssocID="{CE4781BA-47F6-4FFB-A16A-CECD966F269A}" presName="aSpace" presStyleCnt="0"/>
      <dgm:spPr/>
    </dgm:pt>
  </dgm:ptLst>
  <dgm:cxnLst>
    <dgm:cxn modelId="{0C9C9319-FBCC-412F-98AF-A1ADF3A1B0A9}" srcId="{CE4781BA-47F6-4FFB-A16A-CECD966F269A}" destId="{438ADEF6-E9D4-4092-B0FE-ECF60437BD5A}" srcOrd="0" destOrd="0" parTransId="{E42A3437-7C88-4F6C-892F-85C17F9240F7}" sibTransId="{BCB1B084-5410-4149-8CDF-80F6BBC6C3AE}"/>
    <dgm:cxn modelId="{6425EF25-E9DF-48F1-9F62-43B14F05D7B3}" type="presOf" srcId="{CE4781BA-47F6-4FFB-A16A-CECD966F269A}" destId="{ED4C56F8-2F1A-44C9-9D7D-F9083D45AA6B}" srcOrd="0" destOrd="0" presId="urn:microsoft.com/office/officeart/2005/8/layout/pyramid2"/>
    <dgm:cxn modelId="{D7B6E32B-A2F9-4955-AD1F-82B1B2B82388}" srcId="{5FC06CF4-181A-4D55-89D2-D4BBEF009F86}" destId="{2E93022E-9805-4DCE-8211-484592D44BE0}" srcOrd="1" destOrd="0" parTransId="{32423A4C-E33A-46EA-B323-DEF366E487B1}" sibTransId="{08BCE0B9-6C2E-4BA5-9898-BE82D96139F5}"/>
    <dgm:cxn modelId="{B2583648-EDE0-4A6F-9C15-D1BC5D8C3809}" type="presOf" srcId="{5FC06CF4-181A-4D55-89D2-D4BBEF009F86}" destId="{C3F95C23-1432-4499-9C22-F90728859254}" srcOrd="0" destOrd="0" presId="urn:microsoft.com/office/officeart/2005/8/layout/pyramid2"/>
    <dgm:cxn modelId="{55928768-38E3-4FF3-8B3D-98A08F6F0C8B}" type="presOf" srcId="{438ADEF6-E9D4-4092-B0FE-ECF60437BD5A}" destId="{ED4C56F8-2F1A-44C9-9D7D-F9083D45AA6B}" srcOrd="0" destOrd="1" presId="urn:microsoft.com/office/officeart/2005/8/layout/pyramid2"/>
    <dgm:cxn modelId="{B0464F6D-EFBA-4C9A-B0D4-99C7976F8C81}" srcId="{5FC06CF4-181A-4D55-89D2-D4BBEF009F86}" destId="{CE4781BA-47F6-4FFB-A16A-CECD966F269A}" srcOrd="2" destOrd="0" parTransId="{D8A9ABC3-0889-4B15-8FD9-FC13987B4F4A}" sibTransId="{767897F4-C6D3-4E0F-813B-55BFE2675172}"/>
    <dgm:cxn modelId="{8F61327E-A283-4BBE-9B1F-4C7FB6987A95}" type="presOf" srcId="{2E93022E-9805-4DCE-8211-484592D44BE0}" destId="{C2597925-C55E-46E1-A945-161FF64288E1}" srcOrd="0" destOrd="0" presId="urn:microsoft.com/office/officeart/2005/8/layout/pyramid2"/>
    <dgm:cxn modelId="{02F8D185-4E50-4906-95BB-B65703654D77}" type="presOf" srcId="{4B1CD7E5-35EF-4A47-BDA4-344711191E96}" destId="{30F5E81E-3131-43B9-AAC8-33B963DD558E}" srcOrd="0" destOrd="0" presId="urn:microsoft.com/office/officeart/2005/8/layout/pyramid2"/>
    <dgm:cxn modelId="{1529DA8A-B839-44B1-B5DF-C924FBD2059F}" srcId="{5FC06CF4-181A-4D55-89D2-D4BBEF009F86}" destId="{4B1CD7E5-35EF-4A47-BDA4-344711191E96}" srcOrd="0" destOrd="0" parTransId="{8FB7AF20-CD3C-46B9-89AD-382EA64E04DB}" sibTransId="{E9039B5B-997A-4E0A-B874-A3F9E66E28F7}"/>
    <dgm:cxn modelId="{2A78EFBC-DD42-44BB-A347-F754D7E25AB1}" srcId="{CE4781BA-47F6-4FFB-A16A-CECD966F269A}" destId="{C979DC1C-E078-48EF-B1B5-F651FBA0C1D9}" srcOrd="1" destOrd="0" parTransId="{F4D3DEC6-F738-444C-A973-69356556FBB9}" sibTransId="{FDA5A85A-D544-4188-BA78-589D0E21623A}"/>
    <dgm:cxn modelId="{DD2C36F9-B38D-460B-8356-753CDD090C38}" type="presOf" srcId="{C979DC1C-E078-48EF-B1B5-F651FBA0C1D9}" destId="{ED4C56F8-2F1A-44C9-9D7D-F9083D45AA6B}" srcOrd="0" destOrd="2" presId="urn:microsoft.com/office/officeart/2005/8/layout/pyramid2"/>
    <dgm:cxn modelId="{9E2C8E74-EB76-465D-9DA7-F24675F675FB}" type="presParOf" srcId="{C3F95C23-1432-4499-9C22-F90728859254}" destId="{99601C05-2E0F-4914-86F7-A7F93C1B8BD6}" srcOrd="0" destOrd="0" presId="urn:microsoft.com/office/officeart/2005/8/layout/pyramid2"/>
    <dgm:cxn modelId="{D36CAFFF-01DF-46DF-B8FB-15055AF37FEB}" type="presParOf" srcId="{C3F95C23-1432-4499-9C22-F90728859254}" destId="{1959A466-F229-4DD7-923B-C0C8E3DBC54A}" srcOrd="1" destOrd="0" presId="urn:microsoft.com/office/officeart/2005/8/layout/pyramid2"/>
    <dgm:cxn modelId="{2323024B-476A-4DAD-9E3D-ADEC79EED405}" type="presParOf" srcId="{1959A466-F229-4DD7-923B-C0C8E3DBC54A}" destId="{30F5E81E-3131-43B9-AAC8-33B963DD558E}" srcOrd="0" destOrd="0" presId="urn:microsoft.com/office/officeart/2005/8/layout/pyramid2"/>
    <dgm:cxn modelId="{26247576-6988-44AD-9D71-68F0B0E9A5A0}" type="presParOf" srcId="{1959A466-F229-4DD7-923B-C0C8E3DBC54A}" destId="{8A0AB572-0748-4197-9700-53EA826FADDA}" srcOrd="1" destOrd="0" presId="urn:microsoft.com/office/officeart/2005/8/layout/pyramid2"/>
    <dgm:cxn modelId="{C3F3518E-186D-4577-B26C-5CBBE9C6D93D}" type="presParOf" srcId="{1959A466-F229-4DD7-923B-C0C8E3DBC54A}" destId="{C2597925-C55E-46E1-A945-161FF64288E1}" srcOrd="2" destOrd="0" presId="urn:microsoft.com/office/officeart/2005/8/layout/pyramid2"/>
    <dgm:cxn modelId="{BEF6173B-E102-4310-BB55-A0BFFD21356A}" type="presParOf" srcId="{1959A466-F229-4DD7-923B-C0C8E3DBC54A}" destId="{FBA51BBA-4F97-48F4-A63A-C1460C7B6402}" srcOrd="3" destOrd="0" presId="urn:microsoft.com/office/officeart/2005/8/layout/pyramid2"/>
    <dgm:cxn modelId="{FCC1D18E-13EB-4C9E-B908-1471CE879326}" type="presParOf" srcId="{1959A466-F229-4DD7-923B-C0C8E3DBC54A}" destId="{ED4C56F8-2F1A-44C9-9D7D-F9083D45AA6B}" srcOrd="4" destOrd="0" presId="urn:microsoft.com/office/officeart/2005/8/layout/pyramid2"/>
    <dgm:cxn modelId="{080A27D7-C388-4F50-A43D-7682253F6F17}" type="presParOf" srcId="{1959A466-F229-4DD7-923B-C0C8E3DBC54A}" destId="{D0A39429-448B-4296-9F7E-2470201714DD}"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F21719-197E-4FBA-87F9-959FC00C0FCC}" type="doc">
      <dgm:prSet loTypeId="urn:microsoft.com/office/officeart/2005/8/layout/cycle8" loCatId="cycle" qsTypeId="urn:microsoft.com/office/officeart/2005/8/quickstyle/simple5" qsCatId="simple" csTypeId="urn:microsoft.com/office/officeart/2005/8/colors/colorful3" csCatId="colorful" phldr="1"/>
      <dgm:spPr/>
      <dgm:t>
        <a:bodyPr/>
        <a:lstStyle/>
        <a:p>
          <a:endParaRPr lang="en-US"/>
        </a:p>
      </dgm:t>
    </dgm:pt>
    <dgm:pt modelId="{9D22BDD9-928D-430F-8EAA-4872EA7D7B76}">
      <dgm:prSet phldrT="[Text]" custT="1"/>
      <dgm:spPr/>
      <dgm:t>
        <a:bodyPr/>
        <a:lstStyle/>
        <a:p>
          <a:r>
            <a:rPr lang="en-US" sz="1600" dirty="0">
              <a:solidFill>
                <a:schemeClr val="bg1"/>
              </a:solidFill>
            </a:rPr>
            <a:t>Engagement</a:t>
          </a:r>
        </a:p>
      </dgm:t>
    </dgm:pt>
    <dgm:pt modelId="{F4243363-ACC6-4D8D-8AAA-8926382005AD}" type="parTrans" cxnId="{4939FCDD-ED62-44C7-929C-D08BFAD9CFFD}">
      <dgm:prSet/>
      <dgm:spPr/>
      <dgm:t>
        <a:bodyPr/>
        <a:lstStyle/>
        <a:p>
          <a:endParaRPr lang="en-US">
            <a:solidFill>
              <a:schemeClr val="bg1"/>
            </a:solidFill>
          </a:endParaRPr>
        </a:p>
      </dgm:t>
    </dgm:pt>
    <dgm:pt modelId="{5A19EC6D-95F6-4553-8C47-76C629D0EE4A}" type="sibTrans" cxnId="{4939FCDD-ED62-44C7-929C-D08BFAD9CFFD}">
      <dgm:prSet/>
      <dgm:spPr/>
      <dgm:t>
        <a:bodyPr/>
        <a:lstStyle/>
        <a:p>
          <a:endParaRPr lang="en-US">
            <a:solidFill>
              <a:schemeClr val="bg1"/>
            </a:solidFill>
          </a:endParaRPr>
        </a:p>
      </dgm:t>
    </dgm:pt>
    <dgm:pt modelId="{72EBD24A-DB8D-4167-ABE8-057819665264}">
      <dgm:prSet phldrT="[Text]" custT="1"/>
      <dgm:spPr/>
      <dgm:t>
        <a:bodyPr/>
        <a:lstStyle/>
        <a:p>
          <a:r>
            <a:rPr lang="en-US" sz="1600" dirty="0">
              <a:solidFill>
                <a:schemeClr val="bg1"/>
              </a:solidFill>
            </a:rPr>
            <a:t>Teaming</a:t>
          </a:r>
        </a:p>
      </dgm:t>
    </dgm:pt>
    <dgm:pt modelId="{A8811112-2079-41B2-BA16-510A947F15A6}" type="parTrans" cxnId="{22E7CF1B-F4AF-488B-95A7-AE84189A6A8F}">
      <dgm:prSet/>
      <dgm:spPr/>
      <dgm:t>
        <a:bodyPr/>
        <a:lstStyle/>
        <a:p>
          <a:endParaRPr lang="en-US">
            <a:solidFill>
              <a:schemeClr val="bg1"/>
            </a:solidFill>
          </a:endParaRPr>
        </a:p>
      </dgm:t>
    </dgm:pt>
    <dgm:pt modelId="{0C3F0022-9397-496D-BE5A-172B9F6CB4A4}" type="sibTrans" cxnId="{22E7CF1B-F4AF-488B-95A7-AE84189A6A8F}">
      <dgm:prSet/>
      <dgm:spPr/>
      <dgm:t>
        <a:bodyPr/>
        <a:lstStyle/>
        <a:p>
          <a:endParaRPr lang="en-US">
            <a:solidFill>
              <a:schemeClr val="bg1"/>
            </a:solidFill>
          </a:endParaRPr>
        </a:p>
      </dgm:t>
    </dgm:pt>
    <dgm:pt modelId="{9988F378-8CD3-401C-859A-093AE64B20CF}">
      <dgm:prSet phldrT="[Text]" custT="1"/>
      <dgm:spPr/>
      <dgm:t>
        <a:bodyPr/>
        <a:lstStyle/>
        <a:p>
          <a:r>
            <a:rPr lang="en-US" sz="1600" dirty="0">
              <a:solidFill>
                <a:schemeClr val="bg1"/>
              </a:solidFill>
            </a:rPr>
            <a:t>Assessment </a:t>
          </a:r>
        </a:p>
      </dgm:t>
    </dgm:pt>
    <dgm:pt modelId="{B0EC8B41-E34D-4CBA-84AC-66D1BB70F1EF}" type="parTrans" cxnId="{929E2777-B416-411A-A951-AADEC66B577E}">
      <dgm:prSet/>
      <dgm:spPr/>
      <dgm:t>
        <a:bodyPr/>
        <a:lstStyle/>
        <a:p>
          <a:endParaRPr lang="en-US">
            <a:solidFill>
              <a:schemeClr val="bg1"/>
            </a:solidFill>
          </a:endParaRPr>
        </a:p>
      </dgm:t>
    </dgm:pt>
    <dgm:pt modelId="{A85014CA-1417-42E3-9EBD-EC42A958B4EA}" type="sibTrans" cxnId="{929E2777-B416-411A-A951-AADEC66B577E}">
      <dgm:prSet/>
      <dgm:spPr/>
      <dgm:t>
        <a:bodyPr/>
        <a:lstStyle/>
        <a:p>
          <a:endParaRPr lang="en-US">
            <a:solidFill>
              <a:schemeClr val="bg1"/>
            </a:solidFill>
          </a:endParaRPr>
        </a:p>
      </dgm:t>
    </dgm:pt>
    <dgm:pt modelId="{3E2E29BE-4C45-49B0-9754-1F7964C3D38A}">
      <dgm:prSet phldrT="[Text]" custT="1"/>
      <dgm:spPr/>
      <dgm:t>
        <a:bodyPr/>
        <a:lstStyle/>
        <a:p>
          <a:r>
            <a:rPr lang="en-US" sz="1600" dirty="0">
              <a:solidFill>
                <a:schemeClr val="bg1"/>
              </a:solidFill>
            </a:rPr>
            <a:t>Planning</a:t>
          </a:r>
        </a:p>
      </dgm:t>
    </dgm:pt>
    <dgm:pt modelId="{C56D136E-9EC2-4BBB-9E46-77AC769ED023}" type="parTrans" cxnId="{D5F0FEBA-B95B-42F4-9914-23268D701FBD}">
      <dgm:prSet/>
      <dgm:spPr/>
      <dgm:t>
        <a:bodyPr/>
        <a:lstStyle/>
        <a:p>
          <a:endParaRPr lang="en-US">
            <a:solidFill>
              <a:schemeClr val="bg1"/>
            </a:solidFill>
          </a:endParaRPr>
        </a:p>
      </dgm:t>
    </dgm:pt>
    <dgm:pt modelId="{CCEAADF3-027D-43E0-82B0-FC18B5AB036E}" type="sibTrans" cxnId="{D5F0FEBA-B95B-42F4-9914-23268D701FBD}">
      <dgm:prSet/>
      <dgm:spPr/>
      <dgm:t>
        <a:bodyPr/>
        <a:lstStyle/>
        <a:p>
          <a:endParaRPr lang="en-US">
            <a:solidFill>
              <a:schemeClr val="bg1"/>
            </a:solidFill>
          </a:endParaRPr>
        </a:p>
      </dgm:t>
    </dgm:pt>
    <dgm:pt modelId="{8269C02C-AE6E-4C0C-873E-E7BC4E5A313F}">
      <dgm:prSet phldrT="[Text]" custT="1"/>
      <dgm:spPr/>
      <dgm:t>
        <a:bodyPr/>
        <a:lstStyle/>
        <a:p>
          <a:r>
            <a:rPr lang="en-US" sz="1400" dirty="0">
              <a:solidFill>
                <a:schemeClr val="bg1"/>
              </a:solidFill>
            </a:rPr>
            <a:t>Implementation</a:t>
          </a:r>
        </a:p>
      </dgm:t>
    </dgm:pt>
    <dgm:pt modelId="{8D376CFD-0A33-4E23-92A5-0F1622756EB0}" type="parTrans" cxnId="{BEB74D11-7886-4AC4-A794-59222E1D53BD}">
      <dgm:prSet/>
      <dgm:spPr/>
      <dgm:t>
        <a:bodyPr/>
        <a:lstStyle/>
        <a:p>
          <a:endParaRPr lang="en-US">
            <a:solidFill>
              <a:schemeClr val="bg1"/>
            </a:solidFill>
          </a:endParaRPr>
        </a:p>
      </dgm:t>
    </dgm:pt>
    <dgm:pt modelId="{AD83EF40-3B6C-4B5D-B866-7DA8B71DA116}" type="sibTrans" cxnId="{BEB74D11-7886-4AC4-A794-59222E1D53BD}">
      <dgm:prSet/>
      <dgm:spPr/>
      <dgm:t>
        <a:bodyPr/>
        <a:lstStyle/>
        <a:p>
          <a:endParaRPr lang="en-US">
            <a:solidFill>
              <a:schemeClr val="bg1"/>
            </a:solidFill>
          </a:endParaRPr>
        </a:p>
      </dgm:t>
    </dgm:pt>
    <dgm:pt modelId="{393CCB04-C730-411B-BB0F-4B921C0CA372}">
      <dgm:prSet phldrT="[Text]" custT="1"/>
      <dgm:spPr/>
      <dgm:t>
        <a:bodyPr/>
        <a:lstStyle/>
        <a:p>
          <a:r>
            <a:rPr lang="en-US" sz="1600" dirty="0">
              <a:solidFill>
                <a:schemeClr val="bg1"/>
              </a:solidFill>
            </a:rPr>
            <a:t>Tracking &amp; Adjusting</a:t>
          </a:r>
        </a:p>
      </dgm:t>
    </dgm:pt>
    <dgm:pt modelId="{92D314D0-6E13-4E2A-854D-2C17D11399FC}" type="parTrans" cxnId="{6BDCF684-F1BA-46F0-B888-DC5FE78CC308}">
      <dgm:prSet/>
      <dgm:spPr/>
      <dgm:t>
        <a:bodyPr/>
        <a:lstStyle/>
        <a:p>
          <a:endParaRPr lang="en-US">
            <a:solidFill>
              <a:schemeClr val="bg1"/>
            </a:solidFill>
          </a:endParaRPr>
        </a:p>
      </dgm:t>
    </dgm:pt>
    <dgm:pt modelId="{7AA63AFD-F685-4C8F-96C3-8A2F536C7C2C}" type="sibTrans" cxnId="{6BDCF684-F1BA-46F0-B888-DC5FE78CC308}">
      <dgm:prSet/>
      <dgm:spPr/>
      <dgm:t>
        <a:bodyPr/>
        <a:lstStyle/>
        <a:p>
          <a:endParaRPr lang="en-US">
            <a:solidFill>
              <a:schemeClr val="bg1"/>
            </a:solidFill>
          </a:endParaRPr>
        </a:p>
      </dgm:t>
    </dgm:pt>
    <dgm:pt modelId="{8384027A-AEA1-491B-B1D4-DA24EE2003F1}" type="pres">
      <dgm:prSet presAssocID="{17F21719-197E-4FBA-87F9-959FC00C0FCC}" presName="compositeShape" presStyleCnt="0">
        <dgm:presLayoutVars>
          <dgm:chMax val="7"/>
          <dgm:dir/>
          <dgm:resizeHandles val="exact"/>
        </dgm:presLayoutVars>
      </dgm:prSet>
      <dgm:spPr/>
    </dgm:pt>
    <dgm:pt modelId="{C046F44F-8507-4452-B45D-584E4882BDEC}" type="pres">
      <dgm:prSet presAssocID="{17F21719-197E-4FBA-87F9-959FC00C0FCC}" presName="wedge1" presStyleLbl="node1" presStyleIdx="0" presStyleCnt="6"/>
      <dgm:spPr/>
    </dgm:pt>
    <dgm:pt modelId="{5933AEEF-CFD5-427B-9704-3CE9660352F1}" type="pres">
      <dgm:prSet presAssocID="{17F21719-197E-4FBA-87F9-959FC00C0FCC}" presName="dummy1a" presStyleCnt="0"/>
      <dgm:spPr/>
    </dgm:pt>
    <dgm:pt modelId="{DC2359EA-A7AF-4918-95F9-F50DF8824165}" type="pres">
      <dgm:prSet presAssocID="{17F21719-197E-4FBA-87F9-959FC00C0FCC}" presName="dummy1b" presStyleCnt="0"/>
      <dgm:spPr/>
    </dgm:pt>
    <dgm:pt modelId="{1FE1B0DD-27DE-4C04-A56E-050BA640EA68}" type="pres">
      <dgm:prSet presAssocID="{17F21719-197E-4FBA-87F9-959FC00C0FCC}" presName="wedge1Tx" presStyleLbl="node1" presStyleIdx="0" presStyleCnt="6">
        <dgm:presLayoutVars>
          <dgm:chMax val="0"/>
          <dgm:chPref val="0"/>
          <dgm:bulletEnabled val="1"/>
        </dgm:presLayoutVars>
      </dgm:prSet>
      <dgm:spPr/>
    </dgm:pt>
    <dgm:pt modelId="{57FC690F-3EC9-4603-8B6B-95FEA99B7E0D}" type="pres">
      <dgm:prSet presAssocID="{17F21719-197E-4FBA-87F9-959FC00C0FCC}" presName="wedge2" presStyleLbl="node1" presStyleIdx="1" presStyleCnt="6"/>
      <dgm:spPr/>
    </dgm:pt>
    <dgm:pt modelId="{D06DEFBE-2865-4AF6-8753-C2E7FBE6744F}" type="pres">
      <dgm:prSet presAssocID="{17F21719-197E-4FBA-87F9-959FC00C0FCC}" presName="dummy2a" presStyleCnt="0"/>
      <dgm:spPr/>
    </dgm:pt>
    <dgm:pt modelId="{39CB3A40-135A-4C4E-8203-74FBE277E50A}" type="pres">
      <dgm:prSet presAssocID="{17F21719-197E-4FBA-87F9-959FC00C0FCC}" presName="dummy2b" presStyleCnt="0"/>
      <dgm:spPr/>
    </dgm:pt>
    <dgm:pt modelId="{5A79871C-7DD7-4EBC-95D4-779B6E693DB6}" type="pres">
      <dgm:prSet presAssocID="{17F21719-197E-4FBA-87F9-959FC00C0FCC}" presName="wedge2Tx" presStyleLbl="node1" presStyleIdx="1" presStyleCnt="6">
        <dgm:presLayoutVars>
          <dgm:chMax val="0"/>
          <dgm:chPref val="0"/>
          <dgm:bulletEnabled val="1"/>
        </dgm:presLayoutVars>
      </dgm:prSet>
      <dgm:spPr/>
    </dgm:pt>
    <dgm:pt modelId="{82A25B8E-D895-47D9-80A3-F862F45DECA2}" type="pres">
      <dgm:prSet presAssocID="{17F21719-197E-4FBA-87F9-959FC00C0FCC}" presName="wedge3" presStyleLbl="node1" presStyleIdx="2" presStyleCnt="6"/>
      <dgm:spPr/>
    </dgm:pt>
    <dgm:pt modelId="{C098FA8D-4202-4096-8E1A-D4F78B2D4CD2}" type="pres">
      <dgm:prSet presAssocID="{17F21719-197E-4FBA-87F9-959FC00C0FCC}" presName="dummy3a" presStyleCnt="0"/>
      <dgm:spPr/>
    </dgm:pt>
    <dgm:pt modelId="{2C830166-215E-4060-B8B9-CF2F500BEA35}" type="pres">
      <dgm:prSet presAssocID="{17F21719-197E-4FBA-87F9-959FC00C0FCC}" presName="dummy3b" presStyleCnt="0"/>
      <dgm:spPr/>
    </dgm:pt>
    <dgm:pt modelId="{2A9138B4-69E9-4000-96D6-A829E4AB14FF}" type="pres">
      <dgm:prSet presAssocID="{17F21719-197E-4FBA-87F9-959FC00C0FCC}" presName="wedge3Tx" presStyleLbl="node1" presStyleIdx="2" presStyleCnt="6">
        <dgm:presLayoutVars>
          <dgm:chMax val="0"/>
          <dgm:chPref val="0"/>
          <dgm:bulletEnabled val="1"/>
        </dgm:presLayoutVars>
      </dgm:prSet>
      <dgm:spPr/>
    </dgm:pt>
    <dgm:pt modelId="{46D01698-5285-4DCE-A5B7-E7C93140CA89}" type="pres">
      <dgm:prSet presAssocID="{17F21719-197E-4FBA-87F9-959FC00C0FCC}" presName="wedge4" presStyleLbl="node1" presStyleIdx="3" presStyleCnt="6"/>
      <dgm:spPr/>
    </dgm:pt>
    <dgm:pt modelId="{6C6BA8E8-FB75-46EB-8A70-510B389D69C0}" type="pres">
      <dgm:prSet presAssocID="{17F21719-197E-4FBA-87F9-959FC00C0FCC}" presName="dummy4a" presStyleCnt="0"/>
      <dgm:spPr/>
    </dgm:pt>
    <dgm:pt modelId="{99B08CF8-E4E5-4141-BA49-FDC525608EF8}" type="pres">
      <dgm:prSet presAssocID="{17F21719-197E-4FBA-87F9-959FC00C0FCC}" presName="dummy4b" presStyleCnt="0"/>
      <dgm:spPr/>
    </dgm:pt>
    <dgm:pt modelId="{B32EEA3A-5B51-4498-B6BE-432680E9FA8E}" type="pres">
      <dgm:prSet presAssocID="{17F21719-197E-4FBA-87F9-959FC00C0FCC}" presName="wedge4Tx" presStyleLbl="node1" presStyleIdx="3" presStyleCnt="6">
        <dgm:presLayoutVars>
          <dgm:chMax val="0"/>
          <dgm:chPref val="0"/>
          <dgm:bulletEnabled val="1"/>
        </dgm:presLayoutVars>
      </dgm:prSet>
      <dgm:spPr/>
    </dgm:pt>
    <dgm:pt modelId="{5DA71923-BC4C-4483-8B46-F2AED296AEA1}" type="pres">
      <dgm:prSet presAssocID="{17F21719-197E-4FBA-87F9-959FC00C0FCC}" presName="wedge5" presStyleLbl="node1" presStyleIdx="4" presStyleCnt="6" custScaleX="104280" custScaleY="112843"/>
      <dgm:spPr/>
    </dgm:pt>
    <dgm:pt modelId="{96461653-636E-45AD-BE58-23035AC1C72F}" type="pres">
      <dgm:prSet presAssocID="{17F21719-197E-4FBA-87F9-959FC00C0FCC}" presName="dummy5a" presStyleCnt="0"/>
      <dgm:spPr/>
    </dgm:pt>
    <dgm:pt modelId="{FDE5C5A5-7D76-4E95-BBD2-F50281D98F08}" type="pres">
      <dgm:prSet presAssocID="{17F21719-197E-4FBA-87F9-959FC00C0FCC}" presName="dummy5b" presStyleCnt="0"/>
      <dgm:spPr/>
    </dgm:pt>
    <dgm:pt modelId="{EB30CF8D-8353-4A14-A5CB-2DE728A32088}" type="pres">
      <dgm:prSet presAssocID="{17F21719-197E-4FBA-87F9-959FC00C0FCC}" presName="wedge5Tx" presStyleLbl="node1" presStyleIdx="4" presStyleCnt="6">
        <dgm:presLayoutVars>
          <dgm:chMax val="0"/>
          <dgm:chPref val="0"/>
          <dgm:bulletEnabled val="1"/>
        </dgm:presLayoutVars>
      </dgm:prSet>
      <dgm:spPr/>
    </dgm:pt>
    <dgm:pt modelId="{62612013-D88D-4FE1-9EF1-F45CC7FA815D}" type="pres">
      <dgm:prSet presAssocID="{17F21719-197E-4FBA-87F9-959FC00C0FCC}" presName="wedge6" presStyleLbl="node1" presStyleIdx="5" presStyleCnt="6"/>
      <dgm:spPr/>
    </dgm:pt>
    <dgm:pt modelId="{054CF758-5498-4AE9-8E81-4889EB4A8419}" type="pres">
      <dgm:prSet presAssocID="{17F21719-197E-4FBA-87F9-959FC00C0FCC}" presName="dummy6a" presStyleCnt="0"/>
      <dgm:spPr/>
    </dgm:pt>
    <dgm:pt modelId="{ECB40EE0-B3A3-407B-B646-A56028ECADFE}" type="pres">
      <dgm:prSet presAssocID="{17F21719-197E-4FBA-87F9-959FC00C0FCC}" presName="dummy6b" presStyleCnt="0"/>
      <dgm:spPr/>
    </dgm:pt>
    <dgm:pt modelId="{CBBE1D4B-5BCB-4D7F-8870-7C29A43FA7CD}" type="pres">
      <dgm:prSet presAssocID="{17F21719-197E-4FBA-87F9-959FC00C0FCC}" presName="wedge6Tx" presStyleLbl="node1" presStyleIdx="5" presStyleCnt="6">
        <dgm:presLayoutVars>
          <dgm:chMax val="0"/>
          <dgm:chPref val="0"/>
          <dgm:bulletEnabled val="1"/>
        </dgm:presLayoutVars>
      </dgm:prSet>
      <dgm:spPr/>
    </dgm:pt>
    <dgm:pt modelId="{735F835C-69C2-41AC-BED3-3A4E1F861466}" type="pres">
      <dgm:prSet presAssocID="{5A19EC6D-95F6-4553-8C47-76C629D0EE4A}" presName="arrowWedge1" presStyleLbl="fgSibTrans2D1" presStyleIdx="0" presStyleCnt="6"/>
      <dgm:spPr/>
    </dgm:pt>
    <dgm:pt modelId="{FCF2F145-86C6-419E-9447-B93C267CC159}" type="pres">
      <dgm:prSet presAssocID="{0C3F0022-9397-496D-BE5A-172B9F6CB4A4}" presName="arrowWedge2" presStyleLbl="fgSibTrans2D1" presStyleIdx="1" presStyleCnt="6"/>
      <dgm:spPr/>
    </dgm:pt>
    <dgm:pt modelId="{A7EF8B26-0B64-404A-A92B-12BFBB0AC11A}" type="pres">
      <dgm:prSet presAssocID="{A85014CA-1417-42E3-9EBD-EC42A958B4EA}" presName="arrowWedge3" presStyleLbl="fgSibTrans2D1" presStyleIdx="2" presStyleCnt="6"/>
      <dgm:spPr/>
    </dgm:pt>
    <dgm:pt modelId="{5A5478AE-637B-4BB4-BADE-FB5FB1607FF3}" type="pres">
      <dgm:prSet presAssocID="{CCEAADF3-027D-43E0-82B0-FC18B5AB036E}" presName="arrowWedge4" presStyleLbl="fgSibTrans2D1" presStyleIdx="3" presStyleCnt="6"/>
      <dgm:spPr/>
    </dgm:pt>
    <dgm:pt modelId="{6C283AE0-FFFF-4010-9E20-CDB7D8D69EBE}" type="pres">
      <dgm:prSet presAssocID="{AD83EF40-3B6C-4B5D-B866-7DA8B71DA116}" presName="arrowWedge5" presStyleLbl="fgSibTrans2D1" presStyleIdx="4" presStyleCnt="6"/>
      <dgm:spPr/>
    </dgm:pt>
    <dgm:pt modelId="{CB6F1917-0B0F-492D-9F0B-1D790645C35D}" type="pres">
      <dgm:prSet presAssocID="{7AA63AFD-F685-4C8F-96C3-8A2F536C7C2C}" presName="arrowWedge6" presStyleLbl="fgSibTrans2D1" presStyleIdx="5" presStyleCnt="6"/>
      <dgm:spPr/>
    </dgm:pt>
  </dgm:ptLst>
  <dgm:cxnLst>
    <dgm:cxn modelId="{BEB74D11-7886-4AC4-A794-59222E1D53BD}" srcId="{17F21719-197E-4FBA-87F9-959FC00C0FCC}" destId="{8269C02C-AE6E-4C0C-873E-E7BC4E5A313F}" srcOrd="4" destOrd="0" parTransId="{8D376CFD-0A33-4E23-92A5-0F1622756EB0}" sibTransId="{AD83EF40-3B6C-4B5D-B866-7DA8B71DA116}"/>
    <dgm:cxn modelId="{F6E1D918-CFC5-404F-8E55-A62299D7535B}" type="presOf" srcId="{72EBD24A-DB8D-4167-ABE8-057819665264}" destId="{5A79871C-7DD7-4EBC-95D4-779B6E693DB6}" srcOrd="1" destOrd="0" presId="urn:microsoft.com/office/officeart/2005/8/layout/cycle8"/>
    <dgm:cxn modelId="{22E7CF1B-F4AF-488B-95A7-AE84189A6A8F}" srcId="{17F21719-197E-4FBA-87F9-959FC00C0FCC}" destId="{72EBD24A-DB8D-4167-ABE8-057819665264}" srcOrd="1" destOrd="0" parTransId="{A8811112-2079-41B2-BA16-510A947F15A6}" sibTransId="{0C3F0022-9397-496D-BE5A-172B9F6CB4A4}"/>
    <dgm:cxn modelId="{1337C026-56BC-4EB0-B2D7-88C61420AE88}" type="presOf" srcId="{72EBD24A-DB8D-4167-ABE8-057819665264}" destId="{57FC690F-3EC9-4603-8B6B-95FEA99B7E0D}" srcOrd="0" destOrd="0" presId="urn:microsoft.com/office/officeart/2005/8/layout/cycle8"/>
    <dgm:cxn modelId="{9C0BB52E-F5C5-4669-9BD0-6741DAE627F4}" type="presOf" srcId="{9D22BDD9-928D-430F-8EAA-4872EA7D7B76}" destId="{1FE1B0DD-27DE-4C04-A56E-050BA640EA68}" srcOrd="1" destOrd="0" presId="urn:microsoft.com/office/officeart/2005/8/layout/cycle8"/>
    <dgm:cxn modelId="{94E4C365-0AAD-4E77-B670-8910679C567B}" type="presOf" srcId="{8269C02C-AE6E-4C0C-873E-E7BC4E5A313F}" destId="{EB30CF8D-8353-4A14-A5CB-2DE728A32088}" srcOrd="1" destOrd="0" presId="urn:microsoft.com/office/officeart/2005/8/layout/cycle8"/>
    <dgm:cxn modelId="{0FC3D469-09BF-4815-BB53-73ACE99F63F4}" type="presOf" srcId="{17F21719-197E-4FBA-87F9-959FC00C0FCC}" destId="{8384027A-AEA1-491B-B1D4-DA24EE2003F1}" srcOrd="0" destOrd="0" presId="urn:microsoft.com/office/officeart/2005/8/layout/cycle8"/>
    <dgm:cxn modelId="{929E2777-B416-411A-A951-AADEC66B577E}" srcId="{17F21719-197E-4FBA-87F9-959FC00C0FCC}" destId="{9988F378-8CD3-401C-859A-093AE64B20CF}" srcOrd="2" destOrd="0" parTransId="{B0EC8B41-E34D-4CBA-84AC-66D1BB70F1EF}" sibTransId="{A85014CA-1417-42E3-9EBD-EC42A958B4EA}"/>
    <dgm:cxn modelId="{74A9CB79-BD9A-4B6B-86AC-0A4C2B9B0138}" type="presOf" srcId="{9988F378-8CD3-401C-859A-093AE64B20CF}" destId="{2A9138B4-69E9-4000-96D6-A829E4AB14FF}" srcOrd="1" destOrd="0" presId="urn:microsoft.com/office/officeart/2005/8/layout/cycle8"/>
    <dgm:cxn modelId="{6BDCF684-F1BA-46F0-B888-DC5FE78CC308}" srcId="{17F21719-197E-4FBA-87F9-959FC00C0FCC}" destId="{393CCB04-C730-411B-BB0F-4B921C0CA372}" srcOrd="5" destOrd="0" parTransId="{92D314D0-6E13-4E2A-854D-2C17D11399FC}" sibTransId="{7AA63AFD-F685-4C8F-96C3-8A2F536C7C2C}"/>
    <dgm:cxn modelId="{70F03587-F2D4-4D9D-8F5A-88AB2C265B6A}" type="presOf" srcId="{3E2E29BE-4C45-49B0-9754-1F7964C3D38A}" destId="{B32EEA3A-5B51-4498-B6BE-432680E9FA8E}" srcOrd="1" destOrd="0" presId="urn:microsoft.com/office/officeart/2005/8/layout/cycle8"/>
    <dgm:cxn modelId="{254EB493-F03D-4620-BA67-97666500077D}" type="presOf" srcId="{9988F378-8CD3-401C-859A-093AE64B20CF}" destId="{82A25B8E-D895-47D9-80A3-F862F45DECA2}" srcOrd="0" destOrd="0" presId="urn:microsoft.com/office/officeart/2005/8/layout/cycle8"/>
    <dgm:cxn modelId="{C4154398-0A42-43D1-8232-F6DEEC6EB746}" type="presOf" srcId="{9D22BDD9-928D-430F-8EAA-4872EA7D7B76}" destId="{C046F44F-8507-4452-B45D-584E4882BDEC}" srcOrd="0" destOrd="0" presId="urn:microsoft.com/office/officeart/2005/8/layout/cycle8"/>
    <dgm:cxn modelId="{B06AD1AF-3F84-481E-8C2B-EC9110067A0D}" type="presOf" srcId="{393CCB04-C730-411B-BB0F-4B921C0CA372}" destId="{62612013-D88D-4FE1-9EF1-F45CC7FA815D}" srcOrd="0" destOrd="0" presId="urn:microsoft.com/office/officeart/2005/8/layout/cycle8"/>
    <dgm:cxn modelId="{D5F0FEBA-B95B-42F4-9914-23268D701FBD}" srcId="{17F21719-197E-4FBA-87F9-959FC00C0FCC}" destId="{3E2E29BE-4C45-49B0-9754-1F7964C3D38A}" srcOrd="3" destOrd="0" parTransId="{C56D136E-9EC2-4BBB-9E46-77AC769ED023}" sibTransId="{CCEAADF3-027D-43E0-82B0-FC18B5AB036E}"/>
    <dgm:cxn modelId="{B01869C7-14EC-4F6B-A275-75BF1BDEBC90}" type="presOf" srcId="{3E2E29BE-4C45-49B0-9754-1F7964C3D38A}" destId="{46D01698-5285-4DCE-A5B7-E7C93140CA89}" srcOrd="0" destOrd="0" presId="urn:microsoft.com/office/officeart/2005/8/layout/cycle8"/>
    <dgm:cxn modelId="{D2730BC8-92FE-46BB-A8F7-036D5360C4AD}" type="presOf" srcId="{8269C02C-AE6E-4C0C-873E-E7BC4E5A313F}" destId="{5DA71923-BC4C-4483-8B46-F2AED296AEA1}" srcOrd="0" destOrd="0" presId="urn:microsoft.com/office/officeart/2005/8/layout/cycle8"/>
    <dgm:cxn modelId="{4939FCDD-ED62-44C7-929C-D08BFAD9CFFD}" srcId="{17F21719-197E-4FBA-87F9-959FC00C0FCC}" destId="{9D22BDD9-928D-430F-8EAA-4872EA7D7B76}" srcOrd="0" destOrd="0" parTransId="{F4243363-ACC6-4D8D-8AAA-8926382005AD}" sibTransId="{5A19EC6D-95F6-4553-8C47-76C629D0EE4A}"/>
    <dgm:cxn modelId="{A83AB2EA-A3F4-4E1E-9941-89C3883F60C1}" type="presOf" srcId="{393CCB04-C730-411B-BB0F-4B921C0CA372}" destId="{CBBE1D4B-5BCB-4D7F-8870-7C29A43FA7CD}" srcOrd="1" destOrd="0" presId="urn:microsoft.com/office/officeart/2005/8/layout/cycle8"/>
    <dgm:cxn modelId="{1CC79917-7ECB-4186-B7D8-DB8200746098}" type="presParOf" srcId="{8384027A-AEA1-491B-B1D4-DA24EE2003F1}" destId="{C046F44F-8507-4452-B45D-584E4882BDEC}" srcOrd="0" destOrd="0" presId="urn:microsoft.com/office/officeart/2005/8/layout/cycle8"/>
    <dgm:cxn modelId="{FEF3869F-F2E6-4279-B103-B719D969C5FA}" type="presParOf" srcId="{8384027A-AEA1-491B-B1D4-DA24EE2003F1}" destId="{5933AEEF-CFD5-427B-9704-3CE9660352F1}" srcOrd="1" destOrd="0" presId="urn:microsoft.com/office/officeart/2005/8/layout/cycle8"/>
    <dgm:cxn modelId="{FD25B385-3085-4326-B21A-10C0C6A513EB}" type="presParOf" srcId="{8384027A-AEA1-491B-B1D4-DA24EE2003F1}" destId="{DC2359EA-A7AF-4918-95F9-F50DF8824165}" srcOrd="2" destOrd="0" presId="urn:microsoft.com/office/officeart/2005/8/layout/cycle8"/>
    <dgm:cxn modelId="{F2E361DE-A761-47F5-9E14-690085FD9B5A}" type="presParOf" srcId="{8384027A-AEA1-491B-B1D4-DA24EE2003F1}" destId="{1FE1B0DD-27DE-4C04-A56E-050BA640EA68}" srcOrd="3" destOrd="0" presId="urn:microsoft.com/office/officeart/2005/8/layout/cycle8"/>
    <dgm:cxn modelId="{FE93C574-A96B-4986-96B5-5A38B478D743}" type="presParOf" srcId="{8384027A-AEA1-491B-B1D4-DA24EE2003F1}" destId="{57FC690F-3EC9-4603-8B6B-95FEA99B7E0D}" srcOrd="4" destOrd="0" presId="urn:microsoft.com/office/officeart/2005/8/layout/cycle8"/>
    <dgm:cxn modelId="{FEB153E8-7F67-4179-B282-32E241DA4D4D}" type="presParOf" srcId="{8384027A-AEA1-491B-B1D4-DA24EE2003F1}" destId="{D06DEFBE-2865-4AF6-8753-C2E7FBE6744F}" srcOrd="5" destOrd="0" presId="urn:microsoft.com/office/officeart/2005/8/layout/cycle8"/>
    <dgm:cxn modelId="{B9383904-748D-4146-B257-547CBFF62012}" type="presParOf" srcId="{8384027A-AEA1-491B-B1D4-DA24EE2003F1}" destId="{39CB3A40-135A-4C4E-8203-74FBE277E50A}" srcOrd="6" destOrd="0" presId="urn:microsoft.com/office/officeart/2005/8/layout/cycle8"/>
    <dgm:cxn modelId="{86B9D805-4987-4F85-A655-8E5480E285C9}" type="presParOf" srcId="{8384027A-AEA1-491B-B1D4-DA24EE2003F1}" destId="{5A79871C-7DD7-4EBC-95D4-779B6E693DB6}" srcOrd="7" destOrd="0" presId="urn:microsoft.com/office/officeart/2005/8/layout/cycle8"/>
    <dgm:cxn modelId="{42ADA35B-C8E7-4D4D-A61B-8DF91A4E1FE0}" type="presParOf" srcId="{8384027A-AEA1-491B-B1D4-DA24EE2003F1}" destId="{82A25B8E-D895-47D9-80A3-F862F45DECA2}" srcOrd="8" destOrd="0" presId="urn:microsoft.com/office/officeart/2005/8/layout/cycle8"/>
    <dgm:cxn modelId="{5F80C76E-D736-4BA2-B2EE-253DD74F2392}" type="presParOf" srcId="{8384027A-AEA1-491B-B1D4-DA24EE2003F1}" destId="{C098FA8D-4202-4096-8E1A-D4F78B2D4CD2}" srcOrd="9" destOrd="0" presId="urn:microsoft.com/office/officeart/2005/8/layout/cycle8"/>
    <dgm:cxn modelId="{1BC0C322-79E2-4E4B-93DE-764779A86379}" type="presParOf" srcId="{8384027A-AEA1-491B-B1D4-DA24EE2003F1}" destId="{2C830166-215E-4060-B8B9-CF2F500BEA35}" srcOrd="10" destOrd="0" presId="urn:microsoft.com/office/officeart/2005/8/layout/cycle8"/>
    <dgm:cxn modelId="{75851B75-FCBF-4347-BB73-6F510F56CFE3}" type="presParOf" srcId="{8384027A-AEA1-491B-B1D4-DA24EE2003F1}" destId="{2A9138B4-69E9-4000-96D6-A829E4AB14FF}" srcOrd="11" destOrd="0" presId="urn:microsoft.com/office/officeart/2005/8/layout/cycle8"/>
    <dgm:cxn modelId="{78728A4C-2EE6-4250-9F95-37496655961A}" type="presParOf" srcId="{8384027A-AEA1-491B-B1D4-DA24EE2003F1}" destId="{46D01698-5285-4DCE-A5B7-E7C93140CA89}" srcOrd="12" destOrd="0" presId="urn:microsoft.com/office/officeart/2005/8/layout/cycle8"/>
    <dgm:cxn modelId="{E1770E35-B26A-41FA-8F90-B1F95796F397}" type="presParOf" srcId="{8384027A-AEA1-491B-B1D4-DA24EE2003F1}" destId="{6C6BA8E8-FB75-46EB-8A70-510B389D69C0}" srcOrd="13" destOrd="0" presId="urn:microsoft.com/office/officeart/2005/8/layout/cycle8"/>
    <dgm:cxn modelId="{C71A53B4-1AF4-41EC-8809-744274B83FFD}" type="presParOf" srcId="{8384027A-AEA1-491B-B1D4-DA24EE2003F1}" destId="{99B08CF8-E4E5-4141-BA49-FDC525608EF8}" srcOrd="14" destOrd="0" presId="urn:microsoft.com/office/officeart/2005/8/layout/cycle8"/>
    <dgm:cxn modelId="{A3D803CF-82CF-479C-BE0A-A322A3B76853}" type="presParOf" srcId="{8384027A-AEA1-491B-B1D4-DA24EE2003F1}" destId="{B32EEA3A-5B51-4498-B6BE-432680E9FA8E}" srcOrd="15" destOrd="0" presId="urn:microsoft.com/office/officeart/2005/8/layout/cycle8"/>
    <dgm:cxn modelId="{0BDEEE9F-CB5C-4864-B120-78D22E8BCEC6}" type="presParOf" srcId="{8384027A-AEA1-491B-B1D4-DA24EE2003F1}" destId="{5DA71923-BC4C-4483-8B46-F2AED296AEA1}" srcOrd="16" destOrd="0" presId="urn:microsoft.com/office/officeart/2005/8/layout/cycle8"/>
    <dgm:cxn modelId="{40EE8C5F-39D9-466B-968F-04EB21BB233C}" type="presParOf" srcId="{8384027A-AEA1-491B-B1D4-DA24EE2003F1}" destId="{96461653-636E-45AD-BE58-23035AC1C72F}" srcOrd="17" destOrd="0" presId="urn:microsoft.com/office/officeart/2005/8/layout/cycle8"/>
    <dgm:cxn modelId="{27D27642-1A74-4494-A1A8-C26417106A5A}" type="presParOf" srcId="{8384027A-AEA1-491B-B1D4-DA24EE2003F1}" destId="{FDE5C5A5-7D76-4E95-BBD2-F50281D98F08}" srcOrd="18" destOrd="0" presId="urn:microsoft.com/office/officeart/2005/8/layout/cycle8"/>
    <dgm:cxn modelId="{15AE4BA8-C6A1-44F4-81C9-5C532B89A9B7}" type="presParOf" srcId="{8384027A-AEA1-491B-B1D4-DA24EE2003F1}" destId="{EB30CF8D-8353-4A14-A5CB-2DE728A32088}" srcOrd="19" destOrd="0" presId="urn:microsoft.com/office/officeart/2005/8/layout/cycle8"/>
    <dgm:cxn modelId="{A03FC658-AA27-4BA3-943B-28E8EDD95F03}" type="presParOf" srcId="{8384027A-AEA1-491B-B1D4-DA24EE2003F1}" destId="{62612013-D88D-4FE1-9EF1-F45CC7FA815D}" srcOrd="20" destOrd="0" presId="urn:microsoft.com/office/officeart/2005/8/layout/cycle8"/>
    <dgm:cxn modelId="{B261A0EF-00D3-44F2-B3C8-EADD1DBF0650}" type="presParOf" srcId="{8384027A-AEA1-491B-B1D4-DA24EE2003F1}" destId="{054CF758-5498-4AE9-8E81-4889EB4A8419}" srcOrd="21" destOrd="0" presId="urn:microsoft.com/office/officeart/2005/8/layout/cycle8"/>
    <dgm:cxn modelId="{C3393EA6-D436-4E9C-A07B-77EA9156CD90}" type="presParOf" srcId="{8384027A-AEA1-491B-B1D4-DA24EE2003F1}" destId="{ECB40EE0-B3A3-407B-B646-A56028ECADFE}" srcOrd="22" destOrd="0" presId="urn:microsoft.com/office/officeart/2005/8/layout/cycle8"/>
    <dgm:cxn modelId="{C1425373-E7A8-4D47-9051-C4ED318B8560}" type="presParOf" srcId="{8384027A-AEA1-491B-B1D4-DA24EE2003F1}" destId="{CBBE1D4B-5BCB-4D7F-8870-7C29A43FA7CD}" srcOrd="23" destOrd="0" presId="urn:microsoft.com/office/officeart/2005/8/layout/cycle8"/>
    <dgm:cxn modelId="{8EE924CB-057D-4C3C-A296-1E1BCB36ABA1}" type="presParOf" srcId="{8384027A-AEA1-491B-B1D4-DA24EE2003F1}" destId="{735F835C-69C2-41AC-BED3-3A4E1F861466}" srcOrd="24" destOrd="0" presId="urn:microsoft.com/office/officeart/2005/8/layout/cycle8"/>
    <dgm:cxn modelId="{2E410D5B-B792-4A62-AA84-B5DE592A31F5}" type="presParOf" srcId="{8384027A-AEA1-491B-B1D4-DA24EE2003F1}" destId="{FCF2F145-86C6-419E-9447-B93C267CC159}" srcOrd="25" destOrd="0" presId="urn:microsoft.com/office/officeart/2005/8/layout/cycle8"/>
    <dgm:cxn modelId="{64712237-B214-4067-85D8-7E445A13447D}" type="presParOf" srcId="{8384027A-AEA1-491B-B1D4-DA24EE2003F1}" destId="{A7EF8B26-0B64-404A-A92B-12BFBB0AC11A}" srcOrd="26" destOrd="0" presId="urn:microsoft.com/office/officeart/2005/8/layout/cycle8"/>
    <dgm:cxn modelId="{032FB145-0C0E-44B6-B0A4-37B5F1166F55}" type="presParOf" srcId="{8384027A-AEA1-491B-B1D4-DA24EE2003F1}" destId="{5A5478AE-637B-4BB4-BADE-FB5FB1607FF3}" srcOrd="27" destOrd="0" presId="urn:microsoft.com/office/officeart/2005/8/layout/cycle8"/>
    <dgm:cxn modelId="{EA955A19-1168-44D4-B2C6-B499E8753868}" type="presParOf" srcId="{8384027A-AEA1-491B-B1D4-DA24EE2003F1}" destId="{6C283AE0-FFFF-4010-9E20-CDB7D8D69EBE}" srcOrd="28" destOrd="0" presId="urn:microsoft.com/office/officeart/2005/8/layout/cycle8"/>
    <dgm:cxn modelId="{580D368B-1CAC-4105-B379-CA6B8127E4D7}" type="presParOf" srcId="{8384027A-AEA1-491B-B1D4-DA24EE2003F1}" destId="{CB6F1917-0B0F-492D-9F0B-1D790645C35D}" srcOrd="2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424211-4A83-45DF-8727-62C9172AD2CC}" type="doc">
      <dgm:prSet loTypeId="urn:microsoft.com/office/officeart/2009/3/layout/StepUpProcess" loCatId="process" qsTypeId="urn:microsoft.com/office/officeart/2005/8/quickstyle/simple3" qsCatId="simple" csTypeId="urn:microsoft.com/office/officeart/2005/8/colors/accent0_2" csCatId="mainScheme" phldr="1"/>
      <dgm:spPr/>
      <dgm:t>
        <a:bodyPr/>
        <a:lstStyle/>
        <a:p>
          <a:endParaRPr lang="en-US"/>
        </a:p>
      </dgm:t>
    </dgm:pt>
    <dgm:pt modelId="{DB84AD56-0252-45C7-9E0D-D7E07591DCD7}">
      <dgm:prSet phldrT="[Text]"/>
      <dgm:spPr/>
      <dgm:t>
        <a:bodyPr/>
        <a:lstStyle/>
        <a:p>
          <a:r>
            <a:rPr lang="en-US" dirty="0"/>
            <a:t>CPS Referral</a:t>
          </a:r>
        </a:p>
      </dgm:t>
    </dgm:pt>
    <dgm:pt modelId="{689E3C47-4293-48A9-B882-B7B5D4BCB9DA}" type="parTrans" cxnId="{510BAA7C-D914-489A-AF90-8789A57C4CDD}">
      <dgm:prSet/>
      <dgm:spPr/>
      <dgm:t>
        <a:bodyPr/>
        <a:lstStyle/>
        <a:p>
          <a:endParaRPr lang="en-US"/>
        </a:p>
      </dgm:t>
    </dgm:pt>
    <dgm:pt modelId="{6FC8641C-911C-4798-A3D2-AE4272B00DB0}" type="sibTrans" cxnId="{510BAA7C-D914-489A-AF90-8789A57C4CDD}">
      <dgm:prSet/>
      <dgm:spPr/>
      <dgm:t>
        <a:bodyPr/>
        <a:lstStyle/>
        <a:p>
          <a:endParaRPr lang="en-US"/>
        </a:p>
      </dgm:t>
    </dgm:pt>
    <dgm:pt modelId="{98BCF098-3622-43EC-8254-B74A51717E54}">
      <dgm:prSet phldrT="[Text]"/>
      <dgm:spPr/>
      <dgm:t>
        <a:bodyPr/>
        <a:lstStyle/>
        <a:p>
          <a:r>
            <a:rPr lang="en-US" dirty="0"/>
            <a:t>Bench Order</a:t>
          </a:r>
        </a:p>
      </dgm:t>
    </dgm:pt>
    <dgm:pt modelId="{3374BB09-E78A-4745-A8F3-E40E958ED114}" type="parTrans" cxnId="{F113ACA0-C20C-462B-AAB3-A708E434F23C}">
      <dgm:prSet/>
      <dgm:spPr/>
      <dgm:t>
        <a:bodyPr/>
        <a:lstStyle/>
        <a:p>
          <a:endParaRPr lang="en-US"/>
        </a:p>
      </dgm:t>
    </dgm:pt>
    <dgm:pt modelId="{99668B48-17A3-4A80-B438-7CEC2B808B34}" type="sibTrans" cxnId="{F113ACA0-C20C-462B-AAB3-A708E434F23C}">
      <dgm:prSet/>
      <dgm:spPr/>
      <dgm:t>
        <a:bodyPr/>
        <a:lstStyle/>
        <a:p>
          <a:endParaRPr lang="en-US"/>
        </a:p>
      </dgm:t>
    </dgm:pt>
    <dgm:pt modelId="{04A28EA5-7630-412A-8392-4BFAE6E5BA15}">
      <dgm:prSet phldrT="[Text]"/>
      <dgm:spPr/>
      <dgm:t>
        <a:bodyPr/>
        <a:lstStyle/>
        <a:p>
          <a:r>
            <a:rPr lang="en-US" dirty="0"/>
            <a:t>Juvenile Justice</a:t>
          </a:r>
        </a:p>
      </dgm:t>
    </dgm:pt>
    <dgm:pt modelId="{4F686A30-E884-4701-A0A9-B15E94D47E03}" type="parTrans" cxnId="{717C7952-BE4E-4AE9-9AB5-9379FFB8041E}">
      <dgm:prSet/>
      <dgm:spPr/>
      <dgm:t>
        <a:bodyPr/>
        <a:lstStyle/>
        <a:p>
          <a:endParaRPr lang="en-US"/>
        </a:p>
      </dgm:t>
    </dgm:pt>
    <dgm:pt modelId="{48A0F43A-B763-47E6-9039-FD4D676832A5}" type="sibTrans" cxnId="{717C7952-BE4E-4AE9-9AB5-9379FFB8041E}">
      <dgm:prSet/>
      <dgm:spPr/>
      <dgm:t>
        <a:bodyPr/>
        <a:lstStyle/>
        <a:p>
          <a:endParaRPr lang="en-US"/>
        </a:p>
      </dgm:t>
    </dgm:pt>
    <dgm:pt modelId="{4FF2D1A2-5109-4F5F-B834-D917B198B7DB}">
      <dgm:prSet phldrT="[Text]"/>
      <dgm:spPr/>
      <dgm:t>
        <a:bodyPr/>
        <a:lstStyle/>
        <a:p>
          <a:r>
            <a:rPr lang="en-US" dirty="0"/>
            <a:t>Hotline</a:t>
          </a:r>
        </a:p>
      </dgm:t>
    </dgm:pt>
    <dgm:pt modelId="{518FD6CA-33BF-4576-86CD-DFADD6C76F35}" type="parTrans" cxnId="{102D36DF-EFA6-44D2-92CB-94B683A0A03C}">
      <dgm:prSet/>
      <dgm:spPr/>
      <dgm:t>
        <a:bodyPr/>
        <a:lstStyle/>
        <a:p>
          <a:endParaRPr lang="en-US"/>
        </a:p>
      </dgm:t>
    </dgm:pt>
    <dgm:pt modelId="{65A209AB-19AF-481C-8153-F257A8D56D0A}" type="sibTrans" cxnId="{102D36DF-EFA6-44D2-92CB-94B683A0A03C}">
      <dgm:prSet/>
      <dgm:spPr/>
      <dgm:t>
        <a:bodyPr/>
        <a:lstStyle/>
        <a:p>
          <a:endParaRPr lang="en-US"/>
        </a:p>
      </dgm:t>
    </dgm:pt>
    <dgm:pt modelId="{5C86C2A8-D779-4AEA-92EC-4EFD527A7C2D}">
      <dgm:prSet phldrT="[Text]"/>
      <dgm:spPr/>
      <dgm:t>
        <a:bodyPr/>
        <a:lstStyle/>
        <a:p>
          <a:r>
            <a:rPr lang="en-US" dirty="0"/>
            <a:t>Open CPS Case</a:t>
          </a:r>
        </a:p>
      </dgm:t>
    </dgm:pt>
    <dgm:pt modelId="{B992E9E2-648F-4AB0-AE46-830431790CA8}" type="parTrans" cxnId="{6BF34ADF-1883-4319-837D-E38C2514283E}">
      <dgm:prSet/>
      <dgm:spPr/>
      <dgm:t>
        <a:bodyPr/>
        <a:lstStyle/>
        <a:p>
          <a:endParaRPr lang="en-US"/>
        </a:p>
      </dgm:t>
    </dgm:pt>
    <dgm:pt modelId="{40DB5863-426C-482F-BA9C-F1B2C20412F4}" type="sibTrans" cxnId="{6BF34ADF-1883-4319-837D-E38C2514283E}">
      <dgm:prSet/>
      <dgm:spPr/>
      <dgm:t>
        <a:bodyPr/>
        <a:lstStyle/>
        <a:p>
          <a:endParaRPr lang="en-US"/>
        </a:p>
      </dgm:t>
    </dgm:pt>
    <dgm:pt modelId="{70363F06-5386-498A-AD5B-2BCCEACAAB36}">
      <dgm:prSet phldrT="[Text]"/>
      <dgm:spPr/>
      <dgm:t>
        <a:bodyPr/>
        <a:lstStyle/>
        <a:p>
          <a:r>
            <a:rPr lang="en-US" dirty="0"/>
            <a:t>Unruly Petition</a:t>
          </a:r>
        </a:p>
      </dgm:t>
    </dgm:pt>
    <dgm:pt modelId="{FCADF8F0-45BA-4C57-B85B-34DD1EE4A492}" type="parTrans" cxnId="{EDFB5B9C-F366-4BA9-B30D-5DD5FE20F074}">
      <dgm:prSet/>
      <dgm:spPr/>
      <dgm:t>
        <a:bodyPr/>
        <a:lstStyle/>
        <a:p>
          <a:endParaRPr lang="en-US"/>
        </a:p>
      </dgm:t>
    </dgm:pt>
    <dgm:pt modelId="{7A5E926A-CD77-47EC-AD0C-EF04160C9121}" type="sibTrans" cxnId="{EDFB5B9C-F366-4BA9-B30D-5DD5FE20F074}">
      <dgm:prSet/>
      <dgm:spPr/>
      <dgm:t>
        <a:bodyPr/>
        <a:lstStyle/>
        <a:p>
          <a:endParaRPr lang="en-US"/>
        </a:p>
      </dgm:t>
    </dgm:pt>
    <dgm:pt modelId="{2F982E95-8017-4B54-8155-02DB48BFAF7B}">
      <dgm:prSet phldrT="[Text]"/>
      <dgm:spPr/>
      <dgm:t>
        <a:bodyPr/>
        <a:lstStyle/>
        <a:p>
          <a:r>
            <a:rPr lang="en-US" dirty="0"/>
            <a:t>Youth committed crime</a:t>
          </a:r>
        </a:p>
      </dgm:t>
    </dgm:pt>
    <dgm:pt modelId="{2E7673D3-F8AD-4AF5-A9A7-50BCDA5BBC1C}" type="parTrans" cxnId="{41ACA340-615C-4DEC-9361-26CBDE23AD34}">
      <dgm:prSet/>
      <dgm:spPr/>
      <dgm:t>
        <a:bodyPr/>
        <a:lstStyle/>
        <a:p>
          <a:endParaRPr lang="en-US"/>
        </a:p>
      </dgm:t>
    </dgm:pt>
    <dgm:pt modelId="{DD780694-00EC-4E02-9B46-A1988BFFAB2F}" type="sibTrans" cxnId="{41ACA340-615C-4DEC-9361-26CBDE23AD34}">
      <dgm:prSet/>
      <dgm:spPr/>
      <dgm:t>
        <a:bodyPr/>
        <a:lstStyle/>
        <a:p>
          <a:endParaRPr lang="en-US"/>
        </a:p>
      </dgm:t>
    </dgm:pt>
    <dgm:pt modelId="{522DCC09-DE28-4997-81FF-B49717B16BB0}">
      <dgm:prSet phldrT="[Text]"/>
      <dgm:spPr/>
      <dgm:t>
        <a:bodyPr/>
        <a:lstStyle/>
        <a:p>
          <a:r>
            <a:rPr lang="en-US" dirty="0"/>
            <a:t>Allegation of Harm</a:t>
          </a:r>
        </a:p>
      </dgm:t>
    </dgm:pt>
    <dgm:pt modelId="{8353A161-710B-49B8-B5BF-12AB8C08AE36}" type="parTrans" cxnId="{EDA630CD-FA88-46BF-9A51-CDDF61113E22}">
      <dgm:prSet/>
      <dgm:spPr/>
    </dgm:pt>
    <dgm:pt modelId="{23A984B1-3697-47D9-96D7-9630A0AC319B}" type="sibTrans" cxnId="{EDA630CD-FA88-46BF-9A51-CDDF61113E22}">
      <dgm:prSet/>
      <dgm:spPr/>
    </dgm:pt>
    <dgm:pt modelId="{624ED1F5-AEDE-43D8-9E77-C16F61509A74}" type="pres">
      <dgm:prSet presAssocID="{C9424211-4A83-45DF-8727-62C9172AD2CC}" presName="rootnode" presStyleCnt="0">
        <dgm:presLayoutVars>
          <dgm:chMax/>
          <dgm:chPref/>
          <dgm:dir/>
          <dgm:animLvl val="lvl"/>
        </dgm:presLayoutVars>
      </dgm:prSet>
      <dgm:spPr/>
    </dgm:pt>
    <dgm:pt modelId="{93B624C0-6367-48B4-9FD0-DF033F56D791}" type="pres">
      <dgm:prSet presAssocID="{DB84AD56-0252-45C7-9E0D-D7E07591DCD7}" presName="composite" presStyleCnt="0"/>
      <dgm:spPr/>
    </dgm:pt>
    <dgm:pt modelId="{EE4AA5BE-DDCC-4065-A0E5-68F31F79DDC7}" type="pres">
      <dgm:prSet presAssocID="{DB84AD56-0252-45C7-9E0D-D7E07591DCD7}" presName="LShape" presStyleLbl="alignNode1" presStyleIdx="0" presStyleCnt="5"/>
      <dgm:spPr/>
    </dgm:pt>
    <dgm:pt modelId="{F8865157-997C-4603-9BC7-4EEB8CEAF459}" type="pres">
      <dgm:prSet presAssocID="{DB84AD56-0252-45C7-9E0D-D7E07591DCD7}" presName="ParentText" presStyleLbl="revTx" presStyleIdx="0" presStyleCnt="3">
        <dgm:presLayoutVars>
          <dgm:chMax val="0"/>
          <dgm:chPref val="0"/>
          <dgm:bulletEnabled val="1"/>
        </dgm:presLayoutVars>
      </dgm:prSet>
      <dgm:spPr/>
    </dgm:pt>
    <dgm:pt modelId="{46321206-6385-4469-A287-598F38A59C6F}" type="pres">
      <dgm:prSet presAssocID="{DB84AD56-0252-45C7-9E0D-D7E07591DCD7}" presName="Triangle" presStyleLbl="alignNode1" presStyleIdx="1" presStyleCnt="5"/>
      <dgm:spPr/>
    </dgm:pt>
    <dgm:pt modelId="{0040AF5C-C8E0-4627-B132-EFAE0C81E680}" type="pres">
      <dgm:prSet presAssocID="{6FC8641C-911C-4798-A3D2-AE4272B00DB0}" presName="sibTrans" presStyleCnt="0"/>
      <dgm:spPr/>
    </dgm:pt>
    <dgm:pt modelId="{CF18F8B1-DE4A-420F-B0E1-87D19B9AA771}" type="pres">
      <dgm:prSet presAssocID="{6FC8641C-911C-4798-A3D2-AE4272B00DB0}" presName="space" presStyleCnt="0"/>
      <dgm:spPr/>
    </dgm:pt>
    <dgm:pt modelId="{361958F9-D779-4B45-841C-EBF368CE1D62}" type="pres">
      <dgm:prSet presAssocID="{98BCF098-3622-43EC-8254-B74A51717E54}" presName="composite" presStyleCnt="0"/>
      <dgm:spPr/>
    </dgm:pt>
    <dgm:pt modelId="{07073DDB-659E-4689-8F94-0D082F1877A9}" type="pres">
      <dgm:prSet presAssocID="{98BCF098-3622-43EC-8254-B74A51717E54}" presName="LShape" presStyleLbl="alignNode1" presStyleIdx="2" presStyleCnt="5"/>
      <dgm:spPr/>
    </dgm:pt>
    <dgm:pt modelId="{52E2FFD4-82CA-4913-8D16-015FB1CD9C7F}" type="pres">
      <dgm:prSet presAssocID="{98BCF098-3622-43EC-8254-B74A51717E54}" presName="ParentText" presStyleLbl="revTx" presStyleIdx="1" presStyleCnt="3">
        <dgm:presLayoutVars>
          <dgm:chMax val="0"/>
          <dgm:chPref val="0"/>
          <dgm:bulletEnabled val="1"/>
        </dgm:presLayoutVars>
      </dgm:prSet>
      <dgm:spPr/>
    </dgm:pt>
    <dgm:pt modelId="{5D01AA9D-708D-4992-8432-4239E8F33A1F}" type="pres">
      <dgm:prSet presAssocID="{98BCF098-3622-43EC-8254-B74A51717E54}" presName="Triangle" presStyleLbl="alignNode1" presStyleIdx="3" presStyleCnt="5"/>
      <dgm:spPr/>
    </dgm:pt>
    <dgm:pt modelId="{D61A9351-6512-424A-BB78-595B92972343}" type="pres">
      <dgm:prSet presAssocID="{99668B48-17A3-4A80-B438-7CEC2B808B34}" presName="sibTrans" presStyleCnt="0"/>
      <dgm:spPr/>
    </dgm:pt>
    <dgm:pt modelId="{B961ADEA-B5EA-4E37-86B3-F60355A0204A}" type="pres">
      <dgm:prSet presAssocID="{99668B48-17A3-4A80-B438-7CEC2B808B34}" presName="space" presStyleCnt="0"/>
      <dgm:spPr/>
    </dgm:pt>
    <dgm:pt modelId="{68B35073-6438-4E1F-B2C0-553863BDEEA1}" type="pres">
      <dgm:prSet presAssocID="{04A28EA5-7630-412A-8392-4BFAE6E5BA15}" presName="composite" presStyleCnt="0"/>
      <dgm:spPr/>
    </dgm:pt>
    <dgm:pt modelId="{D53DD59F-22F0-4C6F-B260-134ABB52BFC6}" type="pres">
      <dgm:prSet presAssocID="{04A28EA5-7630-412A-8392-4BFAE6E5BA15}" presName="LShape" presStyleLbl="alignNode1" presStyleIdx="4" presStyleCnt="5"/>
      <dgm:spPr/>
    </dgm:pt>
    <dgm:pt modelId="{75035360-A746-4B55-A2ED-DEE9AF8E2E16}" type="pres">
      <dgm:prSet presAssocID="{04A28EA5-7630-412A-8392-4BFAE6E5BA15}" presName="ParentText" presStyleLbl="revTx" presStyleIdx="2" presStyleCnt="3">
        <dgm:presLayoutVars>
          <dgm:chMax val="0"/>
          <dgm:chPref val="0"/>
          <dgm:bulletEnabled val="1"/>
        </dgm:presLayoutVars>
      </dgm:prSet>
      <dgm:spPr/>
    </dgm:pt>
  </dgm:ptLst>
  <dgm:cxnLst>
    <dgm:cxn modelId="{B013E423-A083-4BD6-8751-00B239B33E4E}" type="presOf" srcId="{522DCC09-DE28-4997-81FF-B49717B16BB0}" destId="{F8865157-997C-4603-9BC7-4EEB8CEAF459}" srcOrd="0" destOrd="2" presId="urn:microsoft.com/office/officeart/2009/3/layout/StepUpProcess"/>
    <dgm:cxn modelId="{AC48A838-00C5-4392-8C06-8A4F0B0EA5C4}" type="presOf" srcId="{04A28EA5-7630-412A-8392-4BFAE6E5BA15}" destId="{75035360-A746-4B55-A2ED-DEE9AF8E2E16}" srcOrd="0" destOrd="0" presId="urn:microsoft.com/office/officeart/2009/3/layout/StepUpProcess"/>
    <dgm:cxn modelId="{85DB6039-1B0C-4132-9B7E-5BF397B9B024}" type="presOf" srcId="{2F982E95-8017-4B54-8155-02DB48BFAF7B}" destId="{75035360-A746-4B55-A2ED-DEE9AF8E2E16}" srcOrd="0" destOrd="1" presId="urn:microsoft.com/office/officeart/2009/3/layout/StepUpProcess"/>
    <dgm:cxn modelId="{41ACA340-615C-4DEC-9361-26CBDE23AD34}" srcId="{04A28EA5-7630-412A-8392-4BFAE6E5BA15}" destId="{2F982E95-8017-4B54-8155-02DB48BFAF7B}" srcOrd="0" destOrd="0" parTransId="{2E7673D3-F8AD-4AF5-A9A7-50BCDA5BBC1C}" sibTransId="{DD780694-00EC-4E02-9B46-A1988BFFAB2F}"/>
    <dgm:cxn modelId="{F5393B5C-36A0-48B4-98D8-26E849A3CF96}" type="presOf" srcId="{70363F06-5386-498A-AD5B-2BCCEACAAB36}" destId="{52E2FFD4-82CA-4913-8D16-015FB1CD9C7F}" srcOrd="0" destOrd="2" presId="urn:microsoft.com/office/officeart/2009/3/layout/StepUpProcess"/>
    <dgm:cxn modelId="{54827667-4EA2-477E-9A55-2450464D2600}" type="presOf" srcId="{DB84AD56-0252-45C7-9E0D-D7E07591DCD7}" destId="{F8865157-997C-4603-9BC7-4EEB8CEAF459}" srcOrd="0" destOrd="0" presId="urn:microsoft.com/office/officeart/2009/3/layout/StepUpProcess"/>
    <dgm:cxn modelId="{717C7952-BE4E-4AE9-9AB5-9379FFB8041E}" srcId="{C9424211-4A83-45DF-8727-62C9172AD2CC}" destId="{04A28EA5-7630-412A-8392-4BFAE6E5BA15}" srcOrd="2" destOrd="0" parTransId="{4F686A30-E884-4701-A0A9-B15E94D47E03}" sibTransId="{48A0F43A-B763-47E6-9039-FD4D676832A5}"/>
    <dgm:cxn modelId="{510BAA7C-D914-489A-AF90-8789A57C4CDD}" srcId="{C9424211-4A83-45DF-8727-62C9172AD2CC}" destId="{DB84AD56-0252-45C7-9E0D-D7E07591DCD7}" srcOrd="0" destOrd="0" parTransId="{689E3C47-4293-48A9-B882-B7B5D4BCB9DA}" sibTransId="{6FC8641C-911C-4798-A3D2-AE4272B00DB0}"/>
    <dgm:cxn modelId="{1DE7AB8B-0CF0-4A09-A0CB-55F26380A70F}" type="presOf" srcId="{5C86C2A8-D779-4AEA-92EC-4EFD527A7C2D}" destId="{52E2FFD4-82CA-4913-8D16-015FB1CD9C7F}" srcOrd="0" destOrd="1" presId="urn:microsoft.com/office/officeart/2009/3/layout/StepUpProcess"/>
    <dgm:cxn modelId="{EDFB5B9C-F366-4BA9-B30D-5DD5FE20F074}" srcId="{98BCF098-3622-43EC-8254-B74A51717E54}" destId="{70363F06-5386-498A-AD5B-2BCCEACAAB36}" srcOrd="1" destOrd="0" parTransId="{FCADF8F0-45BA-4C57-B85B-34DD1EE4A492}" sibTransId="{7A5E926A-CD77-47EC-AD0C-EF04160C9121}"/>
    <dgm:cxn modelId="{6E06809E-8D8E-4395-9E3E-7BEC5076BF0F}" type="presOf" srcId="{4FF2D1A2-5109-4F5F-B834-D917B198B7DB}" destId="{F8865157-997C-4603-9BC7-4EEB8CEAF459}" srcOrd="0" destOrd="1" presId="urn:microsoft.com/office/officeart/2009/3/layout/StepUpProcess"/>
    <dgm:cxn modelId="{F113ACA0-C20C-462B-AAB3-A708E434F23C}" srcId="{C9424211-4A83-45DF-8727-62C9172AD2CC}" destId="{98BCF098-3622-43EC-8254-B74A51717E54}" srcOrd="1" destOrd="0" parTransId="{3374BB09-E78A-4745-A8F3-E40E958ED114}" sibTransId="{99668B48-17A3-4A80-B438-7CEC2B808B34}"/>
    <dgm:cxn modelId="{3B94AEC2-F4FE-4387-BB31-21434C154824}" type="presOf" srcId="{C9424211-4A83-45DF-8727-62C9172AD2CC}" destId="{624ED1F5-AEDE-43D8-9E77-C16F61509A74}" srcOrd="0" destOrd="0" presId="urn:microsoft.com/office/officeart/2009/3/layout/StepUpProcess"/>
    <dgm:cxn modelId="{EDA630CD-FA88-46BF-9A51-CDDF61113E22}" srcId="{DB84AD56-0252-45C7-9E0D-D7E07591DCD7}" destId="{522DCC09-DE28-4997-81FF-B49717B16BB0}" srcOrd="1" destOrd="0" parTransId="{8353A161-710B-49B8-B5BF-12AB8C08AE36}" sibTransId="{23A984B1-3697-47D9-96D7-9630A0AC319B}"/>
    <dgm:cxn modelId="{102D36DF-EFA6-44D2-92CB-94B683A0A03C}" srcId="{DB84AD56-0252-45C7-9E0D-D7E07591DCD7}" destId="{4FF2D1A2-5109-4F5F-B834-D917B198B7DB}" srcOrd="0" destOrd="0" parTransId="{518FD6CA-33BF-4576-86CD-DFADD6C76F35}" sibTransId="{65A209AB-19AF-481C-8153-F257A8D56D0A}"/>
    <dgm:cxn modelId="{6BF34ADF-1883-4319-837D-E38C2514283E}" srcId="{98BCF098-3622-43EC-8254-B74A51717E54}" destId="{5C86C2A8-D779-4AEA-92EC-4EFD527A7C2D}" srcOrd="0" destOrd="0" parTransId="{B992E9E2-648F-4AB0-AE46-830431790CA8}" sibTransId="{40DB5863-426C-482F-BA9C-F1B2C20412F4}"/>
    <dgm:cxn modelId="{74058FE9-6444-469D-BA76-2E84F15DE531}" type="presOf" srcId="{98BCF098-3622-43EC-8254-B74A51717E54}" destId="{52E2FFD4-82CA-4913-8D16-015FB1CD9C7F}" srcOrd="0" destOrd="0" presId="urn:microsoft.com/office/officeart/2009/3/layout/StepUpProcess"/>
    <dgm:cxn modelId="{F52DB28D-24DC-4E09-8707-49E56600E48B}" type="presParOf" srcId="{624ED1F5-AEDE-43D8-9E77-C16F61509A74}" destId="{93B624C0-6367-48B4-9FD0-DF033F56D791}" srcOrd="0" destOrd="0" presId="urn:microsoft.com/office/officeart/2009/3/layout/StepUpProcess"/>
    <dgm:cxn modelId="{0E209465-E8EE-4C81-9C7D-4F7F676ABC33}" type="presParOf" srcId="{93B624C0-6367-48B4-9FD0-DF033F56D791}" destId="{EE4AA5BE-DDCC-4065-A0E5-68F31F79DDC7}" srcOrd="0" destOrd="0" presId="urn:microsoft.com/office/officeart/2009/3/layout/StepUpProcess"/>
    <dgm:cxn modelId="{D2ED925C-F8CB-4C36-B0FE-D9C8657D4A01}" type="presParOf" srcId="{93B624C0-6367-48B4-9FD0-DF033F56D791}" destId="{F8865157-997C-4603-9BC7-4EEB8CEAF459}" srcOrd="1" destOrd="0" presId="urn:microsoft.com/office/officeart/2009/3/layout/StepUpProcess"/>
    <dgm:cxn modelId="{5423B6A3-8FDF-40BD-8D85-FC14A2D96956}" type="presParOf" srcId="{93B624C0-6367-48B4-9FD0-DF033F56D791}" destId="{46321206-6385-4469-A287-598F38A59C6F}" srcOrd="2" destOrd="0" presId="urn:microsoft.com/office/officeart/2009/3/layout/StepUpProcess"/>
    <dgm:cxn modelId="{09D63D68-D49E-48BC-8DB1-5B742542D98D}" type="presParOf" srcId="{624ED1F5-AEDE-43D8-9E77-C16F61509A74}" destId="{0040AF5C-C8E0-4627-B132-EFAE0C81E680}" srcOrd="1" destOrd="0" presId="urn:microsoft.com/office/officeart/2009/3/layout/StepUpProcess"/>
    <dgm:cxn modelId="{3E797323-C2AB-4B56-9D3E-E088A9EDA4CC}" type="presParOf" srcId="{0040AF5C-C8E0-4627-B132-EFAE0C81E680}" destId="{CF18F8B1-DE4A-420F-B0E1-87D19B9AA771}" srcOrd="0" destOrd="0" presId="urn:microsoft.com/office/officeart/2009/3/layout/StepUpProcess"/>
    <dgm:cxn modelId="{969D2CBA-28EB-4A74-8FC4-CC95E8E6DBEE}" type="presParOf" srcId="{624ED1F5-AEDE-43D8-9E77-C16F61509A74}" destId="{361958F9-D779-4B45-841C-EBF368CE1D62}" srcOrd="2" destOrd="0" presId="urn:microsoft.com/office/officeart/2009/3/layout/StepUpProcess"/>
    <dgm:cxn modelId="{6878E30A-108B-45B1-B4FD-A618497F4F02}" type="presParOf" srcId="{361958F9-D779-4B45-841C-EBF368CE1D62}" destId="{07073DDB-659E-4689-8F94-0D082F1877A9}" srcOrd="0" destOrd="0" presId="urn:microsoft.com/office/officeart/2009/3/layout/StepUpProcess"/>
    <dgm:cxn modelId="{FB035D94-F651-4AA2-A39C-A6AF0D93568C}" type="presParOf" srcId="{361958F9-D779-4B45-841C-EBF368CE1D62}" destId="{52E2FFD4-82CA-4913-8D16-015FB1CD9C7F}" srcOrd="1" destOrd="0" presId="urn:microsoft.com/office/officeart/2009/3/layout/StepUpProcess"/>
    <dgm:cxn modelId="{71FC2B9B-D4AB-43DD-B0E3-58DCD107FA55}" type="presParOf" srcId="{361958F9-D779-4B45-841C-EBF368CE1D62}" destId="{5D01AA9D-708D-4992-8432-4239E8F33A1F}" srcOrd="2" destOrd="0" presId="urn:microsoft.com/office/officeart/2009/3/layout/StepUpProcess"/>
    <dgm:cxn modelId="{46E8D433-4037-478B-BD34-B4B0D315FD84}" type="presParOf" srcId="{624ED1F5-AEDE-43D8-9E77-C16F61509A74}" destId="{D61A9351-6512-424A-BB78-595B92972343}" srcOrd="3" destOrd="0" presId="urn:microsoft.com/office/officeart/2009/3/layout/StepUpProcess"/>
    <dgm:cxn modelId="{40BC8E52-0952-45EF-9B45-8F36EE6CE0EA}" type="presParOf" srcId="{D61A9351-6512-424A-BB78-595B92972343}" destId="{B961ADEA-B5EA-4E37-86B3-F60355A0204A}" srcOrd="0" destOrd="0" presId="urn:microsoft.com/office/officeart/2009/3/layout/StepUpProcess"/>
    <dgm:cxn modelId="{58D94B63-E513-42CE-8BCB-B8BD7104FA72}" type="presParOf" srcId="{624ED1F5-AEDE-43D8-9E77-C16F61509A74}" destId="{68B35073-6438-4E1F-B2C0-553863BDEEA1}" srcOrd="4" destOrd="0" presId="urn:microsoft.com/office/officeart/2009/3/layout/StepUpProcess"/>
    <dgm:cxn modelId="{8D8076CC-E4D7-4AA8-A5E6-CF1FA1AC48BA}" type="presParOf" srcId="{68B35073-6438-4E1F-B2C0-553863BDEEA1}" destId="{D53DD59F-22F0-4C6F-B260-134ABB52BFC6}" srcOrd="0" destOrd="0" presId="urn:microsoft.com/office/officeart/2009/3/layout/StepUpProcess"/>
    <dgm:cxn modelId="{8539EE52-FDFD-4FE4-BE36-F9077DEA4955}" type="presParOf" srcId="{68B35073-6438-4E1F-B2C0-553863BDEEA1}" destId="{75035360-A746-4B55-A2ED-DEE9AF8E2E16}"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D4A127A-4C14-431F-BB28-DB43C4260917}" type="doc">
      <dgm:prSet loTypeId="urn:microsoft.com/office/officeart/2005/8/layout/architecture" loCatId="hierarchy" qsTypeId="urn:microsoft.com/office/officeart/2005/8/quickstyle/3d3" qsCatId="3D" csTypeId="urn:microsoft.com/office/officeart/2005/8/colors/colorful3" csCatId="colorful" phldr="1"/>
      <dgm:spPr/>
      <dgm:t>
        <a:bodyPr/>
        <a:lstStyle/>
        <a:p>
          <a:endParaRPr lang="en-US"/>
        </a:p>
      </dgm:t>
    </dgm:pt>
    <dgm:pt modelId="{60833ACB-63F2-4E80-980B-C9CAEA9C6A4C}">
      <dgm:prSet phldrT="[Text]"/>
      <dgm:spPr/>
      <dgm:t>
        <a:bodyPr/>
        <a:lstStyle/>
        <a:p>
          <a:r>
            <a:rPr lang="en-US" dirty="0"/>
            <a:t>Intergenerational Transmission of Parenting (ITP)</a:t>
          </a:r>
        </a:p>
      </dgm:t>
    </dgm:pt>
    <dgm:pt modelId="{9849CEAC-3138-4D50-A1F1-3D10F82554B6}" type="parTrans" cxnId="{856DAC4B-8B09-4146-8EE6-B9773FF59768}">
      <dgm:prSet/>
      <dgm:spPr/>
      <dgm:t>
        <a:bodyPr/>
        <a:lstStyle/>
        <a:p>
          <a:endParaRPr lang="en-US"/>
        </a:p>
      </dgm:t>
    </dgm:pt>
    <dgm:pt modelId="{75F08811-6AAC-40BF-A6A3-50D40EF567E2}" type="sibTrans" cxnId="{856DAC4B-8B09-4146-8EE6-B9773FF59768}">
      <dgm:prSet/>
      <dgm:spPr/>
      <dgm:t>
        <a:bodyPr/>
        <a:lstStyle/>
        <a:p>
          <a:endParaRPr lang="en-US"/>
        </a:p>
      </dgm:t>
    </dgm:pt>
    <dgm:pt modelId="{47807229-5D6B-4B06-9958-20883475A366}">
      <dgm:prSet phldrT="[Text]"/>
      <dgm:spPr/>
      <dgm:t>
        <a:bodyPr/>
        <a:lstStyle/>
        <a:p>
          <a:r>
            <a:rPr lang="en-US" dirty="0"/>
            <a:t>Trauma</a:t>
          </a:r>
        </a:p>
      </dgm:t>
    </dgm:pt>
    <dgm:pt modelId="{5A80BB9B-CD16-46B7-A011-A558ECCB794A}" type="parTrans" cxnId="{3D4316D1-8986-4C43-BF3F-9EA29A6FA017}">
      <dgm:prSet/>
      <dgm:spPr/>
      <dgm:t>
        <a:bodyPr/>
        <a:lstStyle/>
        <a:p>
          <a:endParaRPr lang="en-US"/>
        </a:p>
      </dgm:t>
    </dgm:pt>
    <dgm:pt modelId="{906909DA-D742-4B49-A7E1-ECC53986286D}" type="sibTrans" cxnId="{3D4316D1-8986-4C43-BF3F-9EA29A6FA017}">
      <dgm:prSet/>
      <dgm:spPr/>
      <dgm:t>
        <a:bodyPr/>
        <a:lstStyle/>
        <a:p>
          <a:endParaRPr lang="en-US"/>
        </a:p>
      </dgm:t>
    </dgm:pt>
    <dgm:pt modelId="{16BF697B-5D01-42DB-B8C6-0EED42B780A7}">
      <dgm:prSet phldrT="[Text]"/>
      <dgm:spPr/>
      <dgm:t>
        <a:bodyPr/>
        <a:lstStyle/>
        <a:p>
          <a:r>
            <a:rPr lang="en-US" dirty="0"/>
            <a:t>Lack of Trust</a:t>
          </a:r>
        </a:p>
      </dgm:t>
    </dgm:pt>
    <dgm:pt modelId="{C8124BD4-5582-421F-84F3-1CD917DC0A8F}" type="parTrans" cxnId="{4DC5EA5B-0107-4D58-B237-6F964986D39A}">
      <dgm:prSet/>
      <dgm:spPr/>
      <dgm:t>
        <a:bodyPr/>
        <a:lstStyle/>
        <a:p>
          <a:endParaRPr lang="en-US"/>
        </a:p>
      </dgm:t>
    </dgm:pt>
    <dgm:pt modelId="{AADDF39B-638F-4C61-8FBE-91C4CFA952C5}" type="sibTrans" cxnId="{4DC5EA5B-0107-4D58-B237-6F964986D39A}">
      <dgm:prSet/>
      <dgm:spPr/>
      <dgm:t>
        <a:bodyPr/>
        <a:lstStyle/>
        <a:p>
          <a:endParaRPr lang="en-US"/>
        </a:p>
      </dgm:t>
    </dgm:pt>
    <dgm:pt modelId="{666DA2F7-A39B-4B33-9196-8FF008BA3B42}">
      <dgm:prSet phldrT="[Text]"/>
      <dgm:spPr/>
      <dgm:t>
        <a:bodyPr/>
        <a:lstStyle/>
        <a:p>
          <a:r>
            <a:rPr lang="en-US" dirty="0"/>
            <a:t>Not ready to change</a:t>
          </a:r>
        </a:p>
      </dgm:t>
    </dgm:pt>
    <dgm:pt modelId="{6C50A613-FECF-4E68-BAE3-8624915E5AFF}" type="parTrans" cxnId="{CFA7DB43-7D41-4A85-BB6A-6954B2EE6728}">
      <dgm:prSet/>
      <dgm:spPr/>
      <dgm:t>
        <a:bodyPr/>
        <a:lstStyle/>
        <a:p>
          <a:endParaRPr lang="en-US"/>
        </a:p>
      </dgm:t>
    </dgm:pt>
    <dgm:pt modelId="{98E8BBBE-897F-4374-830D-4B30ADA39FE2}" type="sibTrans" cxnId="{CFA7DB43-7D41-4A85-BB6A-6954B2EE6728}">
      <dgm:prSet/>
      <dgm:spPr/>
      <dgm:t>
        <a:bodyPr/>
        <a:lstStyle/>
        <a:p>
          <a:endParaRPr lang="en-US"/>
        </a:p>
      </dgm:t>
    </dgm:pt>
    <dgm:pt modelId="{96115F5D-4501-4A38-A217-83869EAA385A}">
      <dgm:prSet phldrT="[Text]"/>
      <dgm:spPr/>
      <dgm:t>
        <a:bodyPr/>
        <a:lstStyle/>
        <a:p>
          <a:r>
            <a:rPr lang="en-US" dirty="0"/>
            <a:t>Higher ACE Scores</a:t>
          </a:r>
        </a:p>
      </dgm:t>
    </dgm:pt>
    <dgm:pt modelId="{D544FA94-A371-4654-90FE-5D9C594DF886}" type="parTrans" cxnId="{B86845A5-CC04-459F-8964-F9EAFDEB8C03}">
      <dgm:prSet/>
      <dgm:spPr/>
      <dgm:t>
        <a:bodyPr/>
        <a:lstStyle/>
        <a:p>
          <a:endParaRPr lang="en-US"/>
        </a:p>
      </dgm:t>
    </dgm:pt>
    <dgm:pt modelId="{D3E47F50-357B-4BEA-8F8A-265435D33853}" type="sibTrans" cxnId="{B86845A5-CC04-459F-8964-F9EAFDEB8C03}">
      <dgm:prSet/>
      <dgm:spPr/>
      <dgm:t>
        <a:bodyPr/>
        <a:lstStyle/>
        <a:p>
          <a:endParaRPr lang="en-US"/>
        </a:p>
      </dgm:t>
    </dgm:pt>
    <dgm:pt modelId="{51E46A41-459D-437A-A6B9-28C90B40F903}">
      <dgm:prSet phldrT="[Text]"/>
      <dgm:spPr/>
      <dgm:t>
        <a:bodyPr/>
        <a:lstStyle/>
        <a:p>
          <a:r>
            <a:rPr lang="en-US" dirty="0"/>
            <a:t>Adversarial Case Manager</a:t>
          </a:r>
        </a:p>
      </dgm:t>
    </dgm:pt>
    <dgm:pt modelId="{F770B124-E1B8-4145-8D92-727815935F34}" type="parTrans" cxnId="{53838A96-30C5-453C-B229-A9416536A598}">
      <dgm:prSet/>
      <dgm:spPr/>
      <dgm:t>
        <a:bodyPr/>
        <a:lstStyle/>
        <a:p>
          <a:endParaRPr lang="en-US"/>
        </a:p>
      </dgm:t>
    </dgm:pt>
    <dgm:pt modelId="{BD8D982A-2A7E-4DDF-855E-2D0FBF77F54A}" type="sibTrans" cxnId="{53838A96-30C5-453C-B229-A9416536A598}">
      <dgm:prSet/>
      <dgm:spPr/>
      <dgm:t>
        <a:bodyPr/>
        <a:lstStyle/>
        <a:p>
          <a:endParaRPr lang="en-US"/>
        </a:p>
      </dgm:t>
    </dgm:pt>
    <dgm:pt modelId="{4866C0B6-21EC-4F22-96F4-48BA1B42EF78}" type="pres">
      <dgm:prSet presAssocID="{8D4A127A-4C14-431F-BB28-DB43C4260917}" presName="Name0" presStyleCnt="0">
        <dgm:presLayoutVars>
          <dgm:chPref val="1"/>
          <dgm:dir/>
          <dgm:animOne val="branch"/>
          <dgm:animLvl val="lvl"/>
          <dgm:resizeHandles/>
        </dgm:presLayoutVars>
      </dgm:prSet>
      <dgm:spPr/>
    </dgm:pt>
    <dgm:pt modelId="{3345A4EB-FBBE-4075-B4BC-0664F9B58731}" type="pres">
      <dgm:prSet presAssocID="{60833ACB-63F2-4E80-980B-C9CAEA9C6A4C}" presName="vertOne" presStyleCnt="0"/>
      <dgm:spPr/>
    </dgm:pt>
    <dgm:pt modelId="{8843D0CD-3175-4A65-ADFD-58F7BA0FF2BB}" type="pres">
      <dgm:prSet presAssocID="{60833ACB-63F2-4E80-980B-C9CAEA9C6A4C}" presName="txOne" presStyleLbl="node0" presStyleIdx="0" presStyleCnt="1">
        <dgm:presLayoutVars>
          <dgm:chPref val="3"/>
        </dgm:presLayoutVars>
      </dgm:prSet>
      <dgm:spPr/>
    </dgm:pt>
    <dgm:pt modelId="{6084B9B2-42C4-41AB-9E78-DCAA00E02979}" type="pres">
      <dgm:prSet presAssocID="{60833ACB-63F2-4E80-980B-C9CAEA9C6A4C}" presName="parTransOne" presStyleCnt="0"/>
      <dgm:spPr/>
    </dgm:pt>
    <dgm:pt modelId="{0C2764A9-E365-460C-B253-87AA17FC3B59}" type="pres">
      <dgm:prSet presAssocID="{60833ACB-63F2-4E80-980B-C9CAEA9C6A4C}" presName="horzOne" presStyleCnt="0"/>
      <dgm:spPr/>
    </dgm:pt>
    <dgm:pt modelId="{93411CD4-A934-409A-8EF3-C2472727F82C}" type="pres">
      <dgm:prSet presAssocID="{47807229-5D6B-4B06-9958-20883475A366}" presName="vertTwo" presStyleCnt="0"/>
      <dgm:spPr/>
    </dgm:pt>
    <dgm:pt modelId="{9C076A02-5ED8-44AC-801A-173C96F1259D}" type="pres">
      <dgm:prSet presAssocID="{47807229-5D6B-4B06-9958-20883475A366}" presName="txTwo" presStyleLbl="node2" presStyleIdx="0" presStyleCnt="2">
        <dgm:presLayoutVars>
          <dgm:chPref val="3"/>
        </dgm:presLayoutVars>
      </dgm:prSet>
      <dgm:spPr/>
    </dgm:pt>
    <dgm:pt modelId="{E0112A0C-A16F-4754-BD62-EDF0AF486384}" type="pres">
      <dgm:prSet presAssocID="{47807229-5D6B-4B06-9958-20883475A366}" presName="parTransTwo" presStyleCnt="0"/>
      <dgm:spPr/>
    </dgm:pt>
    <dgm:pt modelId="{0A4789A7-B83A-4AD2-B73D-D50017BD5F02}" type="pres">
      <dgm:prSet presAssocID="{47807229-5D6B-4B06-9958-20883475A366}" presName="horzTwo" presStyleCnt="0"/>
      <dgm:spPr/>
    </dgm:pt>
    <dgm:pt modelId="{1101DA43-4F23-478A-BCCF-77F288577071}" type="pres">
      <dgm:prSet presAssocID="{16BF697B-5D01-42DB-B8C6-0EED42B780A7}" presName="vertThree" presStyleCnt="0"/>
      <dgm:spPr/>
    </dgm:pt>
    <dgm:pt modelId="{F625DBD0-2B67-4608-8083-820F9407E8A4}" type="pres">
      <dgm:prSet presAssocID="{16BF697B-5D01-42DB-B8C6-0EED42B780A7}" presName="txThree" presStyleLbl="node3" presStyleIdx="0" presStyleCnt="3">
        <dgm:presLayoutVars>
          <dgm:chPref val="3"/>
        </dgm:presLayoutVars>
      </dgm:prSet>
      <dgm:spPr/>
    </dgm:pt>
    <dgm:pt modelId="{7E8E6894-90EF-4D76-803C-4415126FE9FE}" type="pres">
      <dgm:prSet presAssocID="{16BF697B-5D01-42DB-B8C6-0EED42B780A7}" presName="horzThree" presStyleCnt="0"/>
      <dgm:spPr/>
    </dgm:pt>
    <dgm:pt modelId="{743AE3D1-EF46-4B66-A4FD-757756E1CF5B}" type="pres">
      <dgm:prSet presAssocID="{AADDF39B-638F-4C61-8FBE-91C4CFA952C5}" presName="sibSpaceThree" presStyleCnt="0"/>
      <dgm:spPr/>
    </dgm:pt>
    <dgm:pt modelId="{383C2891-09A7-48A5-9F6D-353C8AB4F5BF}" type="pres">
      <dgm:prSet presAssocID="{666DA2F7-A39B-4B33-9196-8FF008BA3B42}" presName="vertThree" presStyleCnt="0"/>
      <dgm:spPr/>
    </dgm:pt>
    <dgm:pt modelId="{1D306AAC-5D43-4CC6-BACD-D209974DADFC}" type="pres">
      <dgm:prSet presAssocID="{666DA2F7-A39B-4B33-9196-8FF008BA3B42}" presName="txThree" presStyleLbl="node3" presStyleIdx="1" presStyleCnt="3">
        <dgm:presLayoutVars>
          <dgm:chPref val="3"/>
        </dgm:presLayoutVars>
      </dgm:prSet>
      <dgm:spPr/>
    </dgm:pt>
    <dgm:pt modelId="{F00EE287-6110-4379-B1AB-4F32A2BA974C}" type="pres">
      <dgm:prSet presAssocID="{666DA2F7-A39B-4B33-9196-8FF008BA3B42}" presName="horzThree" presStyleCnt="0"/>
      <dgm:spPr/>
    </dgm:pt>
    <dgm:pt modelId="{7B90611F-0E2D-4374-BB55-E4D5A17BA154}" type="pres">
      <dgm:prSet presAssocID="{906909DA-D742-4B49-A7E1-ECC53986286D}" presName="sibSpaceTwo" presStyleCnt="0"/>
      <dgm:spPr/>
    </dgm:pt>
    <dgm:pt modelId="{C3B31BED-8B26-4DFF-B587-D639EA7199D1}" type="pres">
      <dgm:prSet presAssocID="{96115F5D-4501-4A38-A217-83869EAA385A}" presName="vertTwo" presStyleCnt="0"/>
      <dgm:spPr/>
    </dgm:pt>
    <dgm:pt modelId="{1FC6615F-4EEF-4770-8844-98692090EDA3}" type="pres">
      <dgm:prSet presAssocID="{96115F5D-4501-4A38-A217-83869EAA385A}" presName="txTwo" presStyleLbl="node2" presStyleIdx="1" presStyleCnt="2">
        <dgm:presLayoutVars>
          <dgm:chPref val="3"/>
        </dgm:presLayoutVars>
      </dgm:prSet>
      <dgm:spPr/>
    </dgm:pt>
    <dgm:pt modelId="{8704CB96-855E-46F8-922B-3F90300C2179}" type="pres">
      <dgm:prSet presAssocID="{96115F5D-4501-4A38-A217-83869EAA385A}" presName="parTransTwo" presStyleCnt="0"/>
      <dgm:spPr/>
    </dgm:pt>
    <dgm:pt modelId="{4E141603-16A2-47B4-85FC-283FFC47CF45}" type="pres">
      <dgm:prSet presAssocID="{96115F5D-4501-4A38-A217-83869EAA385A}" presName="horzTwo" presStyleCnt="0"/>
      <dgm:spPr/>
    </dgm:pt>
    <dgm:pt modelId="{AAA538A2-8356-4457-87F9-5CC0BB772DEC}" type="pres">
      <dgm:prSet presAssocID="{51E46A41-459D-437A-A6B9-28C90B40F903}" presName="vertThree" presStyleCnt="0"/>
      <dgm:spPr/>
    </dgm:pt>
    <dgm:pt modelId="{E1887ECE-9F7E-4559-B1F5-DBF6FB679515}" type="pres">
      <dgm:prSet presAssocID="{51E46A41-459D-437A-A6B9-28C90B40F903}" presName="txThree" presStyleLbl="node3" presStyleIdx="2" presStyleCnt="3">
        <dgm:presLayoutVars>
          <dgm:chPref val="3"/>
        </dgm:presLayoutVars>
      </dgm:prSet>
      <dgm:spPr/>
    </dgm:pt>
    <dgm:pt modelId="{ACB49700-B644-4C95-9105-60B3B43AAC7F}" type="pres">
      <dgm:prSet presAssocID="{51E46A41-459D-437A-A6B9-28C90B40F903}" presName="horzThree" presStyleCnt="0"/>
      <dgm:spPr/>
    </dgm:pt>
  </dgm:ptLst>
  <dgm:cxnLst>
    <dgm:cxn modelId="{95D23D15-F206-494C-BA1C-0287F390D82E}" type="presOf" srcId="{51E46A41-459D-437A-A6B9-28C90B40F903}" destId="{E1887ECE-9F7E-4559-B1F5-DBF6FB679515}" srcOrd="0" destOrd="0" presId="urn:microsoft.com/office/officeart/2005/8/layout/architecture"/>
    <dgm:cxn modelId="{A0DB1E3D-5011-4D46-861A-DB35B9FBCE11}" type="presOf" srcId="{8D4A127A-4C14-431F-BB28-DB43C4260917}" destId="{4866C0B6-21EC-4F22-96F4-48BA1B42EF78}" srcOrd="0" destOrd="0" presId="urn:microsoft.com/office/officeart/2005/8/layout/architecture"/>
    <dgm:cxn modelId="{4DC5EA5B-0107-4D58-B237-6F964986D39A}" srcId="{47807229-5D6B-4B06-9958-20883475A366}" destId="{16BF697B-5D01-42DB-B8C6-0EED42B780A7}" srcOrd="0" destOrd="0" parTransId="{C8124BD4-5582-421F-84F3-1CD917DC0A8F}" sibTransId="{AADDF39B-638F-4C61-8FBE-91C4CFA952C5}"/>
    <dgm:cxn modelId="{CFA7DB43-7D41-4A85-BB6A-6954B2EE6728}" srcId="{47807229-5D6B-4B06-9958-20883475A366}" destId="{666DA2F7-A39B-4B33-9196-8FF008BA3B42}" srcOrd="1" destOrd="0" parTransId="{6C50A613-FECF-4E68-BAE3-8624915E5AFF}" sibTransId="{98E8BBBE-897F-4374-830D-4B30ADA39FE2}"/>
    <dgm:cxn modelId="{D4794449-99BB-462D-B757-85A7B2052284}" type="presOf" srcId="{47807229-5D6B-4B06-9958-20883475A366}" destId="{9C076A02-5ED8-44AC-801A-173C96F1259D}" srcOrd="0" destOrd="0" presId="urn:microsoft.com/office/officeart/2005/8/layout/architecture"/>
    <dgm:cxn modelId="{856DAC4B-8B09-4146-8EE6-B9773FF59768}" srcId="{8D4A127A-4C14-431F-BB28-DB43C4260917}" destId="{60833ACB-63F2-4E80-980B-C9CAEA9C6A4C}" srcOrd="0" destOrd="0" parTransId="{9849CEAC-3138-4D50-A1F1-3D10F82554B6}" sibTransId="{75F08811-6AAC-40BF-A6A3-50D40EF567E2}"/>
    <dgm:cxn modelId="{092C2C77-2976-4B25-828F-7ABD810FE1F9}" type="presOf" srcId="{666DA2F7-A39B-4B33-9196-8FF008BA3B42}" destId="{1D306AAC-5D43-4CC6-BACD-D209974DADFC}" srcOrd="0" destOrd="0" presId="urn:microsoft.com/office/officeart/2005/8/layout/architecture"/>
    <dgm:cxn modelId="{53838A96-30C5-453C-B229-A9416536A598}" srcId="{96115F5D-4501-4A38-A217-83869EAA385A}" destId="{51E46A41-459D-437A-A6B9-28C90B40F903}" srcOrd="0" destOrd="0" parTransId="{F770B124-E1B8-4145-8D92-727815935F34}" sibTransId="{BD8D982A-2A7E-4DDF-855E-2D0FBF77F54A}"/>
    <dgm:cxn modelId="{B13F62A0-FE50-4B80-BB65-0AB4F8351F0B}" type="presOf" srcId="{60833ACB-63F2-4E80-980B-C9CAEA9C6A4C}" destId="{8843D0CD-3175-4A65-ADFD-58F7BA0FF2BB}" srcOrd="0" destOrd="0" presId="urn:microsoft.com/office/officeart/2005/8/layout/architecture"/>
    <dgm:cxn modelId="{B86845A5-CC04-459F-8964-F9EAFDEB8C03}" srcId="{60833ACB-63F2-4E80-980B-C9CAEA9C6A4C}" destId="{96115F5D-4501-4A38-A217-83869EAA385A}" srcOrd="1" destOrd="0" parTransId="{D544FA94-A371-4654-90FE-5D9C594DF886}" sibTransId="{D3E47F50-357B-4BEA-8F8A-265435D33853}"/>
    <dgm:cxn modelId="{DD1AE8AC-2BED-42CD-A128-5892BBD6C255}" type="presOf" srcId="{96115F5D-4501-4A38-A217-83869EAA385A}" destId="{1FC6615F-4EEF-4770-8844-98692090EDA3}" srcOrd="0" destOrd="0" presId="urn:microsoft.com/office/officeart/2005/8/layout/architecture"/>
    <dgm:cxn modelId="{3D4316D1-8986-4C43-BF3F-9EA29A6FA017}" srcId="{60833ACB-63F2-4E80-980B-C9CAEA9C6A4C}" destId="{47807229-5D6B-4B06-9958-20883475A366}" srcOrd="0" destOrd="0" parTransId="{5A80BB9B-CD16-46B7-A011-A558ECCB794A}" sibTransId="{906909DA-D742-4B49-A7E1-ECC53986286D}"/>
    <dgm:cxn modelId="{49E7B5EE-5779-4F31-BA11-DF6C712030E5}" type="presOf" srcId="{16BF697B-5D01-42DB-B8C6-0EED42B780A7}" destId="{F625DBD0-2B67-4608-8083-820F9407E8A4}" srcOrd="0" destOrd="0" presId="urn:microsoft.com/office/officeart/2005/8/layout/architecture"/>
    <dgm:cxn modelId="{DBD35CEF-BEC6-40D4-B9F4-894754F96C02}" type="presParOf" srcId="{4866C0B6-21EC-4F22-96F4-48BA1B42EF78}" destId="{3345A4EB-FBBE-4075-B4BC-0664F9B58731}" srcOrd="0" destOrd="0" presId="urn:microsoft.com/office/officeart/2005/8/layout/architecture"/>
    <dgm:cxn modelId="{0238F1E9-84AE-44CC-9032-D1566CBFEDE2}" type="presParOf" srcId="{3345A4EB-FBBE-4075-B4BC-0664F9B58731}" destId="{8843D0CD-3175-4A65-ADFD-58F7BA0FF2BB}" srcOrd="0" destOrd="0" presId="urn:microsoft.com/office/officeart/2005/8/layout/architecture"/>
    <dgm:cxn modelId="{589F635F-E302-46AA-9C45-4941ABBC6386}" type="presParOf" srcId="{3345A4EB-FBBE-4075-B4BC-0664F9B58731}" destId="{6084B9B2-42C4-41AB-9E78-DCAA00E02979}" srcOrd="1" destOrd="0" presId="urn:microsoft.com/office/officeart/2005/8/layout/architecture"/>
    <dgm:cxn modelId="{B7024268-7909-4AE6-BA28-DA111F95951B}" type="presParOf" srcId="{3345A4EB-FBBE-4075-B4BC-0664F9B58731}" destId="{0C2764A9-E365-460C-B253-87AA17FC3B59}" srcOrd="2" destOrd="0" presId="urn:microsoft.com/office/officeart/2005/8/layout/architecture"/>
    <dgm:cxn modelId="{F9115A40-D401-46BD-8F84-80220B37FC88}" type="presParOf" srcId="{0C2764A9-E365-460C-B253-87AA17FC3B59}" destId="{93411CD4-A934-409A-8EF3-C2472727F82C}" srcOrd="0" destOrd="0" presId="urn:microsoft.com/office/officeart/2005/8/layout/architecture"/>
    <dgm:cxn modelId="{CEEE8DE0-40FB-4C8F-A46F-7472E9E21FBC}" type="presParOf" srcId="{93411CD4-A934-409A-8EF3-C2472727F82C}" destId="{9C076A02-5ED8-44AC-801A-173C96F1259D}" srcOrd="0" destOrd="0" presId="urn:microsoft.com/office/officeart/2005/8/layout/architecture"/>
    <dgm:cxn modelId="{275363EF-5519-4390-8768-F4EFF82813BA}" type="presParOf" srcId="{93411CD4-A934-409A-8EF3-C2472727F82C}" destId="{E0112A0C-A16F-4754-BD62-EDF0AF486384}" srcOrd="1" destOrd="0" presId="urn:microsoft.com/office/officeart/2005/8/layout/architecture"/>
    <dgm:cxn modelId="{2EA1CEB9-5A50-46C1-A794-1C38F3B1521B}" type="presParOf" srcId="{93411CD4-A934-409A-8EF3-C2472727F82C}" destId="{0A4789A7-B83A-4AD2-B73D-D50017BD5F02}" srcOrd="2" destOrd="0" presId="urn:microsoft.com/office/officeart/2005/8/layout/architecture"/>
    <dgm:cxn modelId="{CCB267E6-6AD9-4743-9AD0-EDB3109AC52B}" type="presParOf" srcId="{0A4789A7-B83A-4AD2-B73D-D50017BD5F02}" destId="{1101DA43-4F23-478A-BCCF-77F288577071}" srcOrd="0" destOrd="0" presId="urn:microsoft.com/office/officeart/2005/8/layout/architecture"/>
    <dgm:cxn modelId="{770AEE89-A47D-47F1-BF85-51CC1190A25F}" type="presParOf" srcId="{1101DA43-4F23-478A-BCCF-77F288577071}" destId="{F625DBD0-2B67-4608-8083-820F9407E8A4}" srcOrd="0" destOrd="0" presId="urn:microsoft.com/office/officeart/2005/8/layout/architecture"/>
    <dgm:cxn modelId="{1AD29A70-9BB6-493B-A676-D74A8A846DC2}" type="presParOf" srcId="{1101DA43-4F23-478A-BCCF-77F288577071}" destId="{7E8E6894-90EF-4D76-803C-4415126FE9FE}" srcOrd="1" destOrd="0" presId="urn:microsoft.com/office/officeart/2005/8/layout/architecture"/>
    <dgm:cxn modelId="{B40ADC1D-ADE3-4FD8-B154-8A3EA4DB05F0}" type="presParOf" srcId="{0A4789A7-B83A-4AD2-B73D-D50017BD5F02}" destId="{743AE3D1-EF46-4B66-A4FD-757756E1CF5B}" srcOrd="1" destOrd="0" presId="urn:microsoft.com/office/officeart/2005/8/layout/architecture"/>
    <dgm:cxn modelId="{2B31CEEA-3594-4331-B66A-4C92DBDF687C}" type="presParOf" srcId="{0A4789A7-B83A-4AD2-B73D-D50017BD5F02}" destId="{383C2891-09A7-48A5-9F6D-353C8AB4F5BF}" srcOrd="2" destOrd="0" presId="urn:microsoft.com/office/officeart/2005/8/layout/architecture"/>
    <dgm:cxn modelId="{ED517869-2B2A-4161-8F63-3ED2221E41E7}" type="presParOf" srcId="{383C2891-09A7-48A5-9F6D-353C8AB4F5BF}" destId="{1D306AAC-5D43-4CC6-BACD-D209974DADFC}" srcOrd="0" destOrd="0" presId="urn:microsoft.com/office/officeart/2005/8/layout/architecture"/>
    <dgm:cxn modelId="{A98D6B8C-50D9-4C53-9AF2-B611B21C1F85}" type="presParOf" srcId="{383C2891-09A7-48A5-9F6D-353C8AB4F5BF}" destId="{F00EE287-6110-4379-B1AB-4F32A2BA974C}" srcOrd="1" destOrd="0" presId="urn:microsoft.com/office/officeart/2005/8/layout/architecture"/>
    <dgm:cxn modelId="{27A15528-3F84-4497-957D-4FB390DBEAA8}" type="presParOf" srcId="{0C2764A9-E365-460C-B253-87AA17FC3B59}" destId="{7B90611F-0E2D-4374-BB55-E4D5A17BA154}" srcOrd="1" destOrd="0" presId="urn:microsoft.com/office/officeart/2005/8/layout/architecture"/>
    <dgm:cxn modelId="{F1336F84-88A3-46FD-805A-B101125C329F}" type="presParOf" srcId="{0C2764A9-E365-460C-B253-87AA17FC3B59}" destId="{C3B31BED-8B26-4DFF-B587-D639EA7199D1}" srcOrd="2" destOrd="0" presId="urn:microsoft.com/office/officeart/2005/8/layout/architecture"/>
    <dgm:cxn modelId="{9600B860-E114-4753-9BAC-F2ACCA1312CD}" type="presParOf" srcId="{C3B31BED-8B26-4DFF-B587-D639EA7199D1}" destId="{1FC6615F-4EEF-4770-8844-98692090EDA3}" srcOrd="0" destOrd="0" presId="urn:microsoft.com/office/officeart/2005/8/layout/architecture"/>
    <dgm:cxn modelId="{8FC212E2-D05C-47FC-B7CF-C6DD0F461F2B}" type="presParOf" srcId="{C3B31BED-8B26-4DFF-B587-D639EA7199D1}" destId="{8704CB96-855E-46F8-922B-3F90300C2179}" srcOrd="1" destOrd="0" presId="urn:microsoft.com/office/officeart/2005/8/layout/architecture"/>
    <dgm:cxn modelId="{AF323F4B-56B7-48DB-AF3D-08F400FB1FFA}" type="presParOf" srcId="{C3B31BED-8B26-4DFF-B587-D639EA7199D1}" destId="{4E141603-16A2-47B4-85FC-283FFC47CF45}" srcOrd="2" destOrd="0" presId="urn:microsoft.com/office/officeart/2005/8/layout/architecture"/>
    <dgm:cxn modelId="{A6F4B0D8-F9CD-402A-A5BF-4A7FEBD16478}" type="presParOf" srcId="{4E141603-16A2-47B4-85FC-283FFC47CF45}" destId="{AAA538A2-8356-4457-87F9-5CC0BB772DEC}" srcOrd="0" destOrd="0" presId="urn:microsoft.com/office/officeart/2005/8/layout/architecture"/>
    <dgm:cxn modelId="{2714BCF0-1A70-4B92-AA70-DA7501DA4FC8}" type="presParOf" srcId="{AAA538A2-8356-4457-87F9-5CC0BB772DEC}" destId="{E1887ECE-9F7E-4559-B1F5-DBF6FB679515}" srcOrd="0" destOrd="0" presId="urn:microsoft.com/office/officeart/2005/8/layout/architecture"/>
    <dgm:cxn modelId="{981585CE-B23C-42C8-A5FD-D7C0385C1F7D}" type="presParOf" srcId="{AAA538A2-8356-4457-87F9-5CC0BB772DEC}" destId="{ACB49700-B644-4C95-9105-60B3B43AAC7F}"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558C2D1-2363-4537-B74C-EF409058E10B}" type="doc">
      <dgm:prSet loTypeId="urn:microsoft.com/office/officeart/2005/8/layout/hProcess9" loCatId="process" qsTypeId="urn:microsoft.com/office/officeart/2005/8/quickstyle/simple3" qsCatId="simple" csTypeId="urn:microsoft.com/office/officeart/2005/8/colors/accent5_4" csCatId="accent5" phldr="1"/>
      <dgm:spPr/>
    </dgm:pt>
    <dgm:pt modelId="{CCD969DF-0E4E-448F-AAD9-6018A397FC78}">
      <dgm:prSet phldrT="[Text]"/>
      <dgm:spPr/>
      <dgm:t>
        <a:bodyPr/>
        <a:lstStyle/>
        <a:p>
          <a:r>
            <a:rPr lang="en-US" dirty="0"/>
            <a:t>What did you notice about the interaction with Renee?</a:t>
          </a:r>
        </a:p>
      </dgm:t>
    </dgm:pt>
    <dgm:pt modelId="{545BF7EF-3FE0-499A-AD5C-41545A845A7A}" type="parTrans" cxnId="{68901F73-EAC0-4CE8-897A-5A6831CCF807}">
      <dgm:prSet/>
      <dgm:spPr/>
      <dgm:t>
        <a:bodyPr/>
        <a:lstStyle/>
        <a:p>
          <a:endParaRPr lang="en-US"/>
        </a:p>
      </dgm:t>
    </dgm:pt>
    <dgm:pt modelId="{EA6E2DF8-3305-44AC-89D5-F263C882973F}" type="sibTrans" cxnId="{68901F73-EAC0-4CE8-897A-5A6831CCF807}">
      <dgm:prSet/>
      <dgm:spPr/>
      <dgm:t>
        <a:bodyPr/>
        <a:lstStyle/>
        <a:p>
          <a:endParaRPr lang="en-US"/>
        </a:p>
      </dgm:t>
    </dgm:pt>
    <dgm:pt modelId="{6367CA8F-40E0-48C1-91AA-C459521DD35E}">
      <dgm:prSet phldrT="[Text]"/>
      <dgm:spPr/>
      <dgm:t>
        <a:bodyPr/>
        <a:lstStyle/>
        <a:p>
          <a:r>
            <a:rPr lang="en-US" dirty="0"/>
            <a:t>What types of questions did the FSW ask?  Did she use her OARS?</a:t>
          </a:r>
        </a:p>
      </dgm:t>
    </dgm:pt>
    <dgm:pt modelId="{53F673DC-461D-4402-818E-D14238559F5E}" type="parTrans" cxnId="{BF7A750A-E2AA-44C3-AD1E-311E47307890}">
      <dgm:prSet/>
      <dgm:spPr/>
      <dgm:t>
        <a:bodyPr/>
        <a:lstStyle/>
        <a:p>
          <a:endParaRPr lang="en-US"/>
        </a:p>
      </dgm:t>
    </dgm:pt>
    <dgm:pt modelId="{69DA06E3-386F-4DE2-A02B-F893395A01C3}" type="sibTrans" cxnId="{BF7A750A-E2AA-44C3-AD1E-311E47307890}">
      <dgm:prSet/>
      <dgm:spPr/>
      <dgm:t>
        <a:bodyPr/>
        <a:lstStyle/>
        <a:p>
          <a:endParaRPr lang="en-US"/>
        </a:p>
      </dgm:t>
    </dgm:pt>
    <dgm:pt modelId="{08A8DC19-B5B5-4D4A-AAB5-888D94DBB615}">
      <dgm:prSet phldrT="[Text]"/>
      <dgm:spPr/>
      <dgm:t>
        <a:bodyPr/>
        <a:lstStyle/>
        <a:p>
          <a:r>
            <a:rPr lang="en-US" dirty="0"/>
            <a:t>What are the logical next steps from this quality contact?</a:t>
          </a:r>
        </a:p>
      </dgm:t>
    </dgm:pt>
    <dgm:pt modelId="{66621332-9BCD-4165-88D6-020C9AC31F2B}" type="parTrans" cxnId="{21A4DA65-87F9-4EAD-A955-D6B953BE717A}">
      <dgm:prSet/>
      <dgm:spPr/>
      <dgm:t>
        <a:bodyPr/>
        <a:lstStyle/>
        <a:p>
          <a:endParaRPr lang="en-US"/>
        </a:p>
      </dgm:t>
    </dgm:pt>
    <dgm:pt modelId="{E5A91602-379F-4555-AD25-8EC01BD04B48}" type="sibTrans" cxnId="{21A4DA65-87F9-4EAD-A955-D6B953BE717A}">
      <dgm:prSet/>
      <dgm:spPr/>
      <dgm:t>
        <a:bodyPr/>
        <a:lstStyle/>
        <a:p>
          <a:endParaRPr lang="en-US"/>
        </a:p>
      </dgm:t>
    </dgm:pt>
    <dgm:pt modelId="{06CFCE31-3EBE-4104-AF43-EAD76C329702}">
      <dgm:prSet phldrT="[Text]"/>
      <dgm:spPr/>
      <dgm:t>
        <a:bodyPr/>
        <a:lstStyle/>
        <a:p>
          <a:r>
            <a:rPr lang="en-US" dirty="0"/>
            <a:t>What did the FSW do well; what would you do different?</a:t>
          </a:r>
        </a:p>
      </dgm:t>
    </dgm:pt>
    <dgm:pt modelId="{1519CFF6-7054-4A9C-86D3-956E9373AF4C}" type="parTrans" cxnId="{CB0CEB69-D248-48D1-902E-D1F20C638286}">
      <dgm:prSet/>
      <dgm:spPr/>
      <dgm:t>
        <a:bodyPr/>
        <a:lstStyle/>
        <a:p>
          <a:endParaRPr lang="en-US"/>
        </a:p>
      </dgm:t>
    </dgm:pt>
    <dgm:pt modelId="{0ECCDB1B-A4A4-4DAB-85A8-F4B95FDC6E4E}" type="sibTrans" cxnId="{CB0CEB69-D248-48D1-902E-D1F20C638286}">
      <dgm:prSet/>
      <dgm:spPr/>
      <dgm:t>
        <a:bodyPr/>
        <a:lstStyle/>
        <a:p>
          <a:endParaRPr lang="en-US"/>
        </a:p>
      </dgm:t>
    </dgm:pt>
    <dgm:pt modelId="{F2FACFEF-2045-4FD1-AFF5-6582BBB555E2}" type="pres">
      <dgm:prSet presAssocID="{A558C2D1-2363-4537-B74C-EF409058E10B}" presName="CompostProcess" presStyleCnt="0">
        <dgm:presLayoutVars>
          <dgm:dir/>
          <dgm:resizeHandles val="exact"/>
        </dgm:presLayoutVars>
      </dgm:prSet>
      <dgm:spPr/>
    </dgm:pt>
    <dgm:pt modelId="{24ED5730-7D6B-4638-A78B-1A843EF6919C}" type="pres">
      <dgm:prSet presAssocID="{A558C2D1-2363-4537-B74C-EF409058E10B}" presName="arrow" presStyleLbl="bgShp" presStyleIdx="0" presStyleCnt="1"/>
      <dgm:spPr/>
    </dgm:pt>
    <dgm:pt modelId="{43BBFF44-BCF3-452E-8267-3D8B5F2CA2DB}" type="pres">
      <dgm:prSet presAssocID="{A558C2D1-2363-4537-B74C-EF409058E10B}" presName="linearProcess" presStyleCnt="0"/>
      <dgm:spPr/>
    </dgm:pt>
    <dgm:pt modelId="{C68C5494-3BFE-44D3-8CCC-D28AF7CC1EF5}" type="pres">
      <dgm:prSet presAssocID="{CCD969DF-0E4E-448F-AAD9-6018A397FC78}" presName="textNode" presStyleLbl="node1" presStyleIdx="0" presStyleCnt="4">
        <dgm:presLayoutVars>
          <dgm:bulletEnabled val="1"/>
        </dgm:presLayoutVars>
      </dgm:prSet>
      <dgm:spPr/>
    </dgm:pt>
    <dgm:pt modelId="{AF2767CF-41FF-428D-99E7-737677530AA9}" type="pres">
      <dgm:prSet presAssocID="{EA6E2DF8-3305-44AC-89D5-F263C882973F}" presName="sibTrans" presStyleCnt="0"/>
      <dgm:spPr/>
    </dgm:pt>
    <dgm:pt modelId="{9ABEA5F3-0668-4DAB-B6D8-6429C75D8F51}" type="pres">
      <dgm:prSet presAssocID="{06CFCE31-3EBE-4104-AF43-EAD76C329702}" presName="textNode" presStyleLbl="node1" presStyleIdx="1" presStyleCnt="4">
        <dgm:presLayoutVars>
          <dgm:bulletEnabled val="1"/>
        </dgm:presLayoutVars>
      </dgm:prSet>
      <dgm:spPr/>
    </dgm:pt>
    <dgm:pt modelId="{E84F7F8D-E457-455D-9B01-3BD9AF0749CF}" type="pres">
      <dgm:prSet presAssocID="{0ECCDB1B-A4A4-4DAB-85A8-F4B95FDC6E4E}" presName="sibTrans" presStyleCnt="0"/>
      <dgm:spPr/>
    </dgm:pt>
    <dgm:pt modelId="{5265FF70-3CC1-4004-83F0-3F70428D3523}" type="pres">
      <dgm:prSet presAssocID="{6367CA8F-40E0-48C1-91AA-C459521DD35E}" presName="textNode" presStyleLbl="node1" presStyleIdx="2" presStyleCnt="4">
        <dgm:presLayoutVars>
          <dgm:bulletEnabled val="1"/>
        </dgm:presLayoutVars>
      </dgm:prSet>
      <dgm:spPr/>
    </dgm:pt>
    <dgm:pt modelId="{98562437-9974-4E7E-8933-83D41793CB6C}" type="pres">
      <dgm:prSet presAssocID="{69DA06E3-386F-4DE2-A02B-F893395A01C3}" presName="sibTrans" presStyleCnt="0"/>
      <dgm:spPr/>
    </dgm:pt>
    <dgm:pt modelId="{88B06228-2B90-4B6A-ADF6-FA83C55A2FA6}" type="pres">
      <dgm:prSet presAssocID="{08A8DC19-B5B5-4D4A-AAB5-888D94DBB615}" presName="textNode" presStyleLbl="node1" presStyleIdx="3" presStyleCnt="4">
        <dgm:presLayoutVars>
          <dgm:bulletEnabled val="1"/>
        </dgm:presLayoutVars>
      </dgm:prSet>
      <dgm:spPr/>
    </dgm:pt>
  </dgm:ptLst>
  <dgm:cxnLst>
    <dgm:cxn modelId="{BF7A750A-E2AA-44C3-AD1E-311E47307890}" srcId="{A558C2D1-2363-4537-B74C-EF409058E10B}" destId="{6367CA8F-40E0-48C1-91AA-C459521DD35E}" srcOrd="2" destOrd="0" parTransId="{53F673DC-461D-4402-818E-D14238559F5E}" sibTransId="{69DA06E3-386F-4DE2-A02B-F893395A01C3}"/>
    <dgm:cxn modelId="{54F6F53A-B74A-43ED-8BEE-D05B23738EDF}" type="presOf" srcId="{6367CA8F-40E0-48C1-91AA-C459521DD35E}" destId="{5265FF70-3CC1-4004-83F0-3F70428D3523}" srcOrd="0" destOrd="0" presId="urn:microsoft.com/office/officeart/2005/8/layout/hProcess9"/>
    <dgm:cxn modelId="{C68F305E-5E06-4833-922D-CF58F5F087CC}" type="presOf" srcId="{CCD969DF-0E4E-448F-AAD9-6018A397FC78}" destId="{C68C5494-3BFE-44D3-8CCC-D28AF7CC1EF5}" srcOrd="0" destOrd="0" presId="urn:microsoft.com/office/officeart/2005/8/layout/hProcess9"/>
    <dgm:cxn modelId="{2139CD45-B739-450F-8094-81B8FAEDC69D}" type="presOf" srcId="{A558C2D1-2363-4537-B74C-EF409058E10B}" destId="{F2FACFEF-2045-4FD1-AFF5-6582BBB555E2}" srcOrd="0" destOrd="0" presId="urn:microsoft.com/office/officeart/2005/8/layout/hProcess9"/>
    <dgm:cxn modelId="{21A4DA65-87F9-4EAD-A955-D6B953BE717A}" srcId="{A558C2D1-2363-4537-B74C-EF409058E10B}" destId="{08A8DC19-B5B5-4D4A-AAB5-888D94DBB615}" srcOrd="3" destOrd="0" parTransId="{66621332-9BCD-4165-88D6-020C9AC31F2B}" sibTransId="{E5A91602-379F-4555-AD25-8EC01BD04B48}"/>
    <dgm:cxn modelId="{CB0CEB69-D248-48D1-902E-D1F20C638286}" srcId="{A558C2D1-2363-4537-B74C-EF409058E10B}" destId="{06CFCE31-3EBE-4104-AF43-EAD76C329702}" srcOrd="1" destOrd="0" parTransId="{1519CFF6-7054-4A9C-86D3-956E9373AF4C}" sibTransId="{0ECCDB1B-A4A4-4DAB-85A8-F4B95FDC6E4E}"/>
    <dgm:cxn modelId="{68901F73-EAC0-4CE8-897A-5A6831CCF807}" srcId="{A558C2D1-2363-4537-B74C-EF409058E10B}" destId="{CCD969DF-0E4E-448F-AAD9-6018A397FC78}" srcOrd="0" destOrd="0" parTransId="{545BF7EF-3FE0-499A-AD5C-41545A845A7A}" sibTransId="{EA6E2DF8-3305-44AC-89D5-F263C882973F}"/>
    <dgm:cxn modelId="{158F8491-A551-45B3-84A0-AA3383E1BEF3}" type="presOf" srcId="{08A8DC19-B5B5-4D4A-AAB5-888D94DBB615}" destId="{88B06228-2B90-4B6A-ADF6-FA83C55A2FA6}" srcOrd="0" destOrd="0" presId="urn:microsoft.com/office/officeart/2005/8/layout/hProcess9"/>
    <dgm:cxn modelId="{2A9D3CC0-2300-43E7-A0B8-4BC6225DAACA}" type="presOf" srcId="{06CFCE31-3EBE-4104-AF43-EAD76C329702}" destId="{9ABEA5F3-0668-4DAB-B6D8-6429C75D8F51}" srcOrd="0" destOrd="0" presId="urn:microsoft.com/office/officeart/2005/8/layout/hProcess9"/>
    <dgm:cxn modelId="{69574737-9383-458B-AA3D-AF29AD8F4EAA}" type="presParOf" srcId="{F2FACFEF-2045-4FD1-AFF5-6582BBB555E2}" destId="{24ED5730-7D6B-4638-A78B-1A843EF6919C}" srcOrd="0" destOrd="0" presId="urn:microsoft.com/office/officeart/2005/8/layout/hProcess9"/>
    <dgm:cxn modelId="{BE2B6F39-8112-4D32-84F8-588FCE79C1EC}" type="presParOf" srcId="{F2FACFEF-2045-4FD1-AFF5-6582BBB555E2}" destId="{43BBFF44-BCF3-452E-8267-3D8B5F2CA2DB}" srcOrd="1" destOrd="0" presId="urn:microsoft.com/office/officeart/2005/8/layout/hProcess9"/>
    <dgm:cxn modelId="{5A164C9D-3900-401C-89B8-E648AEA4CAAC}" type="presParOf" srcId="{43BBFF44-BCF3-452E-8267-3D8B5F2CA2DB}" destId="{C68C5494-3BFE-44D3-8CCC-D28AF7CC1EF5}" srcOrd="0" destOrd="0" presId="urn:microsoft.com/office/officeart/2005/8/layout/hProcess9"/>
    <dgm:cxn modelId="{88A0800F-A464-4208-8871-168D2936A9AF}" type="presParOf" srcId="{43BBFF44-BCF3-452E-8267-3D8B5F2CA2DB}" destId="{AF2767CF-41FF-428D-99E7-737677530AA9}" srcOrd="1" destOrd="0" presId="urn:microsoft.com/office/officeart/2005/8/layout/hProcess9"/>
    <dgm:cxn modelId="{0F6BCFF3-5C16-4CBE-821C-21FE85864C5B}" type="presParOf" srcId="{43BBFF44-BCF3-452E-8267-3D8B5F2CA2DB}" destId="{9ABEA5F3-0668-4DAB-B6D8-6429C75D8F51}" srcOrd="2" destOrd="0" presId="urn:microsoft.com/office/officeart/2005/8/layout/hProcess9"/>
    <dgm:cxn modelId="{C098E5D6-C878-49FC-8167-9FA6B9C8AB9F}" type="presParOf" srcId="{43BBFF44-BCF3-452E-8267-3D8B5F2CA2DB}" destId="{E84F7F8D-E457-455D-9B01-3BD9AF0749CF}" srcOrd="3" destOrd="0" presId="urn:microsoft.com/office/officeart/2005/8/layout/hProcess9"/>
    <dgm:cxn modelId="{4726BE5F-43E8-433D-BA64-2C93FB3D286B}" type="presParOf" srcId="{43BBFF44-BCF3-452E-8267-3D8B5F2CA2DB}" destId="{5265FF70-3CC1-4004-83F0-3F70428D3523}" srcOrd="4" destOrd="0" presId="urn:microsoft.com/office/officeart/2005/8/layout/hProcess9"/>
    <dgm:cxn modelId="{70C94955-9A96-4B2B-B639-F2A9EDE3C2AA}" type="presParOf" srcId="{43BBFF44-BCF3-452E-8267-3D8B5F2CA2DB}" destId="{98562437-9974-4E7E-8933-83D41793CB6C}" srcOrd="5" destOrd="0" presId="urn:microsoft.com/office/officeart/2005/8/layout/hProcess9"/>
    <dgm:cxn modelId="{BCA610F3-8D8E-4990-A45D-C6B04E730B7A}" type="presParOf" srcId="{43BBFF44-BCF3-452E-8267-3D8B5F2CA2DB}" destId="{88B06228-2B90-4B6A-ADF6-FA83C55A2FA6}"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1B08714-8229-40B5-898F-019382F23588}" type="doc">
      <dgm:prSet loTypeId="urn:microsoft.com/office/officeart/2005/8/layout/pyramid2" loCatId="list" qsTypeId="urn:microsoft.com/office/officeart/2005/8/quickstyle/simple1" qsCatId="simple" csTypeId="urn:microsoft.com/office/officeart/2005/8/colors/accent1_2" csCatId="accent1" phldr="1"/>
      <dgm:spPr/>
    </dgm:pt>
    <dgm:pt modelId="{8D1366B1-D977-4097-BB59-84379588979B}">
      <dgm:prSet phldrT="[Text]"/>
      <dgm:spPr/>
      <dgm:t>
        <a:bodyPr/>
        <a:lstStyle/>
        <a:p>
          <a:r>
            <a:rPr lang="en-US" dirty="0"/>
            <a:t>Strengths/Protective Factors</a:t>
          </a:r>
        </a:p>
      </dgm:t>
    </dgm:pt>
    <dgm:pt modelId="{36CFE7DE-279C-4398-98E1-E75489CA5C25}" type="parTrans" cxnId="{AC655725-592D-46F9-8B2F-64C852191F55}">
      <dgm:prSet/>
      <dgm:spPr/>
      <dgm:t>
        <a:bodyPr/>
        <a:lstStyle/>
        <a:p>
          <a:endParaRPr lang="en-US"/>
        </a:p>
      </dgm:t>
    </dgm:pt>
    <dgm:pt modelId="{90C47608-1E10-460A-8EE0-D6B095BAFAAD}" type="sibTrans" cxnId="{AC655725-592D-46F9-8B2F-64C852191F55}">
      <dgm:prSet/>
      <dgm:spPr/>
      <dgm:t>
        <a:bodyPr/>
        <a:lstStyle/>
        <a:p>
          <a:endParaRPr lang="en-US"/>
        </a:p>
      </dgm:t>
    </dgm:pt>
    <dgm:pt modelId="{3F21E11B-EF38-44C6-BC27-6A345B3D7102}">
      <dgm:prSet phldrT="[Text]"/>
      <dgm:spPr/>
      <dgm:t>
        <a:bodyPr/>
        <a:lstStyle/>
        <a:p>
          <a:r>
            <a:rPr lang="en-US" dirty="0"/>
            <a:t>Needs/Risks/Concerns</a:t>
          </a:r>
        </a:p>
      </dgm:t>
    </dgm:pt>
    <dgm:pt modelId="{793AF290-2349-4437-93D6-65764FBD3E53}" type="parTrans" cxnId="{806F2FDE-F82D-441E-9E4F-EB7A4BFA5B33}">
      <dgm:prSet/>
      <dgm:spPr/>
      <dgm:t>
        <a:bodyPr/>
        <a:lstStyle/>
        <a:p>
          <a:endParaRPr lang="en-US"/>
        </a:p>
      </dgm:t>
    </dgm:pt>
    <dgm:pt modelId="{15596830-3380-49E3-99EA-425F32C66CFC}" type="sibTrans" cxnId="{806F2FDE-F82D-441E-9E4F-EB7A4BFA5B33}">
      <dgm:prSet/>
      <dgm:spPr/>
      <dgm:t>
        <a:bodyPr/>
        <a:lstStyle/>
        <a:p>
          <a:endParaRPr lang="en-US"/>
        </a:p>
      </dgm:t>
    </dgm:pt>
    <dgm:pt modelId="{73210B9C-68E4-4F49-B02A-F2ABDD5E0F8F}" type="pres">
      <dgm:prSet presAssocID="{11B08714-8229-40B5-898F-019382F23588}" presName="compositeShape" presStyleCnt="0">
        <dgm:presLayoutVars>
          <dgm:dir/>
          <dgm:resizeHandles/>
        </dgm:presLayoutVars>
      </dgm:prSet>
      <dgm:spPr/>
    </dgm:pt>
    <dgm:pt modelId="{D00E2E8D-4702-487F-BA88-B271BB132403}" type="pres">
      <dgm:prSet presAssocID="{11B08714-8229-40B5-898F-019382F23588}" presName="pyramid" presStyleLbl="node1" presStyleIdx="0" presStyleCnt="1"/>
      <dgm:spPr/>
    </dgm:pt>
    <dgm:pt modelId="{C51C7DC9-FCE8-4D23-B37E-78DD0F3D0D14}" type="pres">
      <dgm:prSet presAssocID="{11B08714-8229-40B5-898F-019382F23588}" presName="theList" presStyleCnt="0"/>
      <dgm:spPr/>
    </dgm:pt>
    <dgm:pt modelId="{14425A85-DEC6-4510-8861-B4D3EE4E88F4}" type="pres">
      <dgm:prSet presAssocID="{8D1366B1-D977-4097-BB59-84379588979B}" presName="aNode" presStyleLbl="fgAcc1" presStyleIdx="0" presStyleCnt="2">
        <dgm:presLayoutVars>
          <dgm:bulletEnabled val="1"/>
        </dgm:presLayoutVars>
      </dgm:prSet>
      <dgm:spPr/>
    </dgm:pt>
    <dgm:pt modelId="{2674173D-8808-439E-8FF0-826D6066DE0A}" type="pres">
      <dgm:prSet presAssocID="{8D1366B1-D977-4097-BB59-84379588979B}" presName="aSpace" presStyleCnt="0"/>
      <dgm:spPr/>
    </dgm:pt>
    <dgm:pt modelId="{B36AC78E-EBED-4A24-9768-FD4FADF01B79}" type="pres">
      <dgm:prSet presAssocID="{3F21E11B-EF38-44C6-BC27-6A345B3D7102}" presName="aNode" presStyleLbl="fgAcc1" presStyleIdx="1" presStyleCnt="2">
        <dgm:presLayoutVars>
          <dgm:bulletEnabled val="1"/>
        </dgm:presLayoutVars>
      </dgm:prSet>
      <dgm:spPr/>
    </dgm:pt>
    <dgm:pt modelId="{880FE4A9-A53E-4B12-A01E-43FAACEB0116}" type="pres">
      <dgm:prSet presAssocID="{3F21E11B-EF38-44C6-BC27-6A345B3D7102}" presName="aSpace" presStyleCnt="0"/>
      <dgm:spPr/>
    </dgm:pt>
  </dgm:ptLst>
  <dgm:cxnLst>
    <dgm:cxn modelId="{AC655725-592D-46F9-8B2F-64C852191F55}" srcId="{11B08714-8229-40B5-898F-019382F23588}" destId="{8D1366B1-D977-4097-BB59-84379588979B}" srcOrd="0" destOrd="0" parTransId="{36CFE7DE-279C-4398-98E1-E75489CA5C25}" sibTransId="{90C47608-1E10-460A-8EE0-D6B095BAFAAD}"/>
    <dgm:cxn modelId="{225DA427-C4AE-4EE6-B739-E9FB64ECC034}" type="presOf" srcId="{8D1366B1-D977-4097-BB59-84379588979B}" destId="{14425A85-DEC6-4510-8861-B4D3EE4E88F4}" srcOrd="0" destOrd="0" presId="urn:microsoft.com/office/officeart/2005/8/layout/pyramid2"/>
    <dgm:cxn modelId="{8C3F3838-E2C4-4AC6-BEA3-1F7B1470CFC5}" type="presOf" srcId="{3F21E11B-EF38-44C6-BC27-6A345B3D7102}" destId="{B36AC78E-EBED-4A24-9768-FD4FADF01B79}" srcOrd="0" destOrd="0" presId="urn:microsoft.com/office/officeart/2005/8/layout/pyramid2"/>
    <dgm:cxn modelId="{65263064-58F1-4C6A-AF02-91473938ACB9}" type="presOf" srcId="{11B08714-8229-40B5-898F-019382F23588}" destId="{73210B9C-68E4-4F49-B02A-F2ABDD5E0F8F}" srcOrd="0" destOrd="0" presId="urn:microsoft.com/office/officeart/2005/8/layout/pyramid2"/>
    <dgm:cxn modelId="{806F2FDE-F82D-441E-9E4F-EB7A4BFA5B33}" srcId="{11B08714-8229-40B5-898F-019382F23588}" destId="{3F21E11B-EF38-44C6-BC27-6A345B3D7102}" srcOrd="1" destOrd="0" parTransId="{793AF290-2349-4437-93D6-65764FBD3E53}" sibTransId="{15596830-3380-49E3-99EA-425F32C66CFC}"/>
    <dgm:cxn modelId="{F25C01F6-6284-484B-84C8-E172D7EC586D}" type="presParOf" srcId="{73210B9C-68E4-4F49-B02A-F2ABDD5E0F8F}" destId="{D00E2E8D-4702-487F-BA88-B271BB132403}" srcOrd="0" destOrd="0" presId="urn:microsoft.com/office/officeart/2005/8/layout/pyramid2"/>
    <dgm:cxn modelId="{F380E802-AF62-4082-83AB-CCE96FDF7EFC}" type="presParOf" srcId="{73210B9C-68E4-4F49-B02A-F2ABDD5E0F8F}" destId="{C51C7DC9-FCE8-4D23-B37E-78DD0F3D0D14}" srcOrd="1" destOrd="0" presId="urn:microsoft.com/office/officeart/2005/8/layout/pyramid2"/>
    <dgm:cxn modelId="{D50B74EA-D29A-49A4-A080-BD2C0DCE8217}" type="presParOf" srcId="{C51C7DC9-FCE8-4D23-B37E-78DD0F3D0D14}" destId="{14425A85-DEC6-4510-8861-B4D3EE4E88F4}" srcOrd="0" destOrd="0" presId="urn:microsoft.com/office/officeart/2005/8/layout/pyramid2"/>
    <dgm:cxn modelId="{E735BF96-99BC-4094-A1B4-139EFDDB95B5}" type="presParOf" srcId="{C51C7DC9-FCE8-4D23-B37E-78DD0F3D0D14}" destId="{2674173D-8808-439E-8FF0-826D6066DE0A}" srcOrd="1" destOrd="0" presId="urn:microsoft.com/office/officeart/2005/8/layout/pyramid2"/>
    <dgm:cxn modelId="{FDE509BA-EA83-413A-9CED-F48373C6302B}" type="presParOf" srcId="{C51C7DC9-FCE8-4D23-B37E-78DD0F3D0D14}" destId="{B36AC78E-EBED-4A24-9768-FD4FADF01B79}" srcOrd="2" destOrd="0" presId="urn:microsoft.com/office/officeart/2005/8/layout/pyramid2"/>
    <dgm:cxn modelId="{86164CBF-CE48-4B78-980A-F94A4E271E0D}" type="presParOf" srcId="{C51C7DC9-FCE8-4D23-B37E-78DD0F3D0D14}" destId="{880FE4A9-A53E-4B12-A01E-43FAACEB0116}" srcOrd="3"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62A1049-D183-44A6-8ACD-3371999B633B}" type="doc">
      <dgm:prSet loTypeId="urn:microsoft.com/office/officeart/2005/8/layout/list1" loCatId="list" qsTypeId="urn:microsoft.com/office/officeart/2005/8/quickstyle/simple5" qsCatId="simple" csTypeId="urn:microsoft.com/office/officeart/2005/8/colors/colorful2" csCatId="colorful" phldr="1"/>
      <dgm:spPr/>
      <dgm:t>
        <a:bodyPr/>
        <a:lstStyle/>
        <a:p>
          <a:endParaRPr lang="en-US"/>
        </a:p>
      </dgm:t>
    </dgm:pt>
    <dgm:pt modelId="{A83509CC-EA78-4943-AFEB-F3C0B8572189}">
      <dgm:prSet phldrT="[Text]"/>
      <dgm:spPr/>
      <dgm:t>
        <a:bodyPr/>
        <a:lstStyle/>
        <a:p>
          <a:r>
            <a:rPr lang="en-US" dirty="0">
              <a:solidFill>
                <a:schemeClr val="tx1"/>
              </a:solidFill>
            </a:rPr>
            <a:t>Partnership</a:t>
          </a:r>
        </a:p>
      </dgm:t>
    </dgm:pt>
    <dgm:pt modelId="{19DE1901-48EA-4B48-9094-6472278EA38D}" type="parTrans" cxnId="{F2E0EBEB-EDD0-42F4-B2D8-AFA18026E524}">
      <dgm:prSet/>
      <dgm:spPr/>
      <dgm:t>
        <a:bodyPr/>
        <a:lstStyle/>
        <a:p>
          <a:endParaRPr lang="en-US">
            <a:solidFill>
              <a:schemeClr val="tx1"/>
            </a:solidFill>
          </a:endParaRPr>
        </a:p>
      </dgm:t>
    </dgm:pt>
    <dgm:pt modelId="{53E84472-D4B9-4D38-BED4-86C6A85DAAD0}" type="sibTrans" cxnId="{F2E0EBEB-EDD0-42F4-B2D8-AFA18026E524}">
      <dgm:prSet/>
      <dgm:spPr/>
      <dgm:t>
        <a:bodyPr/>
        <a:lstStyle/>
        <a:p>
          <a:endParaRPr lang="en-US">
            <a:solidFill>
              <a:schemeClr val="tx1"/>
            </a:solidFill>
          </a:endParaRPr>
        </a:p>
      </dgm:t>
    </dgm:pt>
    <dgm:pt modelId="{5158CFE2-357C-4090-852F-C57FC7D48F7C}">
      <dgm:prSet phldrT="[Text]"/>
      <dgm:spPr/>
      <dgm:t>
        <a:bodyPr/>
        <a:lstStyle/>
        <a:p>
          <a:r>
            <a:rPr lang="en-US" dirty="0">
              <a:solidFill>
                <a:schemeClr val="tx1"/>
              </a:solidFill>
            </a:rPr>
            <a:t>Compassion</a:t>
          </a:r>
        </a:p>
      </dgm:t>
    </dgm:pt>
    <dgm:pt modelId="{DF6816E2-4B84-4513-A775-8823E5D369D7}" type="parTrans" cxnId="{01E735CA-3B8F-41F5-93E8-AAD14AF7072F}">
      <dgm:prSet/>
      <dgm:spPr/>
      <dgm:t>
        <a:bodyPr/>
        <a:lstStyle/>
        <a:p>
          <a:endParaRPr lang="en-US">
            <a:solidFill>
              <a:schemeClr val="tx1"/>
            </a:solidFill>
          </a:endParaRPr>
        </a:p>
      </dgm:t>
    </dgm:pt>
    <dgm:pt modelId="{09D3818A-076F-4314-8D2C-C168E255B364}" type="sibTrans" cxnId="{01E735CA-3B8F-41F5-93E8-AAD14AF7072F}">
      <dgm:prSet/>
      <dgm:spPr/>
      <dgm:t>
        <a:bodyPr/>
        <a:lstStyle/>
        <a:p>
          <a:endParaRPr lang="en-US">
            <a:solidFill>
              <a:schemeClr val="tx1"/>
            </a:solidFill>
          </a:endParaRPr>
        </a:p>
      </dgm:t>
    </dgm:pt>
    <dgm:pt modelId="{CCC868A3-9DC3-4168-95BF-127B5BC90B87}">
      <dgm:prSet phldrT="[Text]"/>
      <dgm:spPr/>
      <dgm:t>
        <a:bodyPr/>
        <a:lstStyle/>
        <a:p>
          <a:r>
            <a:rPr lang="en-US" dirty="0">
              <a:solidFill>
                <a:schemeClr val="tx1"/>
              </a:solidFill>
            </a:rPr>
            <a:t>Evocation</a:t>
          </a:r>
        </a:p>
      </dgm:t>
    </dgm:pt>
    <dgm:pt modelId="{7ED4D7B5-573B-4DB6-AB23-EB9A473E2680}" type="parTrans" cxnId="{F25F64CB-300D-49CA-9790-D7ECEDEB0F7B}">
      <dgm:prSet/>
      <dgm:spPr/>
      <dgm:t>
        <a:bodyPr/>
        <a:lstStyle/>
        <a:p>
          <a:endParaRPr lang="en-US">
            <a:solidFill>
              <a:schemeClr val="tx1"/>
            </a:solidFill>
          </a:endParaRPr>
        </a:p>
      </dgm:t>
    </dgm:pt>
    <dgm:pt modelId="{D205E54A-9FC8-4EBF-BBCE-FB1297C1B796}" type="sibTrans" cxnId="{F25F64CB-300D-49CA-9790-D7ECEDEB0F7B}">
      <dgm:prSet/>
      <dgm:spPr/>
      <dgm:t>
        <a:bodyPr/>
        <a:lstStyle/>
        <a:p>
          <a:endParaRPr lang="en-US">
            <a:solidFill>
              <a:schemeClr val="tx1"/>
            </a:solidFill>
          </a:endParaRPr>
        </a:p>
      </dgm:t>
    </dgm:pt>
    <dgm:pt modelId="{5A258D44-8699-482D-B897-09399D430F7E}">
      <dgm:prSet phldrT="[Text]"/>
      <dgm:spPr/>
      <dgm:t>
        <a:bodyPr/>
        <a:lstStyle/>
        <a:p>
          <a:r>
            <a:rPr lang="en-US" dirty="0">
              <a:solidFill>
                <a:schemeClr val="tx1"/>
              </a:solidFill>
            </a:rPr>
            <a:t>Acceptance</a:t>
          </a:r>
        </a:p>
      </dgm:t>
    </dgm:pt>
    <dgm:pt modelId="{4F9B770A-2A7C-4DF8-9C8D-E4591EEC5B97}" type="parTrans" cxnId="{DD597768-BAF4-4371-8CB6-B0CF1A2D4694}">
      <dgm:prSet/>
      <dgm:spPr/>
      <dgm:t>
        <a:bodyPr/>
        <a:lstStyle/>
        <a:p>
          <a:endParaRPr lang="en-US">
            <a:solidFill>
              <a:schemeClr val="tx1"/>
            </a:solidFill>
          </a:endParaRPr>
        </a:p>
      </dgm:t>
    </dgm:pt>
    <dgm:pt modelId="{806A4DA9-392D-41FC-B384-A1DCC02E53BA}" type="sibTrans" cxnId="{DD597768-BAF4-4371-8CB6-B0CF1A2D4694}">
      <dgm:prSet/>
      <dgm:spPr/>
      <dgm:t>
        <a:bodyPr/>
        <a:lstStyle/>
        <a:p>
          <a:endParaRPr lang="en-US">
            <a:solidFill>
              <a:schemeClr val="tx1"/>
            </a:solidFill>
          </a:endParaRPr>
        </a:p>
      </dgm:t>
    </dgm:pt>
    <dgm:pt modelId="{D71A80F8-2D53-4162-A618-9DB76F35B87F}" type="pres">
      <dgm:prSet presAssocID="{B62A1049-D183-44A6-8ACD-3371999B633B}" presName="linear" presStyleCnt="0">
        <dgm:presLayoutVars>
          <dgm:dir/>
          <dgm:animLvl val="lvl"/>
          <dgm:resizeHandles val="exact"/>
        </dgm:presLayoutVars>
      </dgm:prSet>
      <dgm:spPr/>
    </dgm:pt>
    <dgm:pt modelId="{99D77E8E-9EE9-4479-87D6-D9EEA6758F75}" type="pres">
      <dgm:prSet presAssocID="{A83509CC-EA78-4943-AFEB-F3C0B8572189}" presName="parentLin" presStyleCnt="0"/>
      <dgm:spPr/>
    </dgm:pt>
    <dgm:pt modelId="{45D3F37F-8D02-4C97-BA38-E0EAF69B2A1D}" type="pres">
      <dgm:prSet presAssocID="{A83509CC-EA78-4943-AFEB-F3C0B8572189}" presName="parentLeftMargin" presStyleLbl="node1" presStyleIdx="0" presStyleCnt="4"/>
      <dgm:spPr/>
    </dgm:pt>
    <dgm:pt modelId="{950465FD-3595-490E-A372-508125EE7CCC}" type="pres">
      <dgm:prSet presAssocID="{A83509CC-EA78-4943-AFEB-F3C0B8572189}" presName="parentText" presStyleLbl="node1" presStyleIdx="0" presStyleCnt="4">
        <dgm:presLayoutVars>
          <dgm:chMax val="0"/>
          <dgm:bulletEnabled val="1"/>
        </dgm:presLayoutVars>
      </dgm:prSet>
      <dgm:spPr/>
    </dgm:pt>
    <dgm:pt modelId="{C8BBE6EC-C6B5-47EA-9415-AF2C02819E96}" type="pres">
      <dgm:prSet presAssocID="{A83509CC-EA78-4943-AFEB-F3C0B8572189}" presName="negativeSpace" presStyleCnt="0"/>
      <dgm:spPr/>
    </dgm:pt>
    <dgm:pt modelId="{49EB3E12-182B-44DA-A2A7-86D434D9186A}" type="pres">
      <dgm:prSet presAssocID="{A83509CC-EA78-4943-AFEB-F3C0B8572189}" presName="childText" presStyleLbl="conFgAcc1" presStyleIdx="0" presStyleCnt="4">
        <dgm:presLayoutVars>
          <dgm:bulletEnabled val="1"/>
        </dgm:presLayoutVars>
      </dgm:prSet>
      <dgm:spPr/>
    </dgm:pt>
    <dgm:pt modelId="{E1BBAB00-ECD5-45F8-A522-623194107962}" type="pres">
      <dgm:prSet presAssocID="{53E84472-D4B9-4D38-BED4-86C6A85DAAD0}" presName="spaceBetweenRectangles" presStyleCnt="0"/>
      <dgm:spPr/>
    </dgm:pt>
    <dgm:pt modelId="{80658986-6FB0-4190-BA12-0FB038E69E0A}" type="pres">
      <dgm:prSet presAssocID="{5A258D44-8699-482D-B897-09399D430F7E}" presName="parentLin" presStyleCnt="0"/>
      <dgm:spPr/>
    </dgm:pt>
    <dgm:pt modelId="{82B1F841-8ECC-4153-80EA-B466CD649CEE}" type="pres">
      <dgm:prSet presAssocID="{5A258D44-8699-482D-B897-09399D430F7E}" presName="parentLeftMargin" presStyleLbl="node1" presStyleIdx="0" presStyleCnt="4"/>
      <dgm:spPr/>
    </dgm:pt>
    <dgm:pt modelId="{4421A9A2-113E-4894-9490-12AA8C19F270}" type="pres">
      <dgm:prSet presAssocID="{5A258D44-8699-482D-B897-09399D430F7E}" presName="parentText" presStyleLbl="node1" presStyleIdx="1" presStyleCnt="4">
        <dgm:presLayoutVars>
          <dgm:chMax val="0"/>
          <dgm:bulletEnabled val="1"/>
        </dgm:presLayoutVars>
      </dgm:prSet>
      <dgm:spPr/>
    </dgm:pt>
    <dgm:pt modelId="{A016F418-2522-46B5-9506-F541C8A24650}" type="pres">
      <dgm:prSet presAssocID="{5A258D44-8699-482D-B897-09399D430F7E}" presName="negativeSpace" presStyleCnt="0"/>
      <dgm:spPr/>
    </dgm:pt>
    <dgm:pt modelId="{FE4FB137-9DA0-4B7C-A9B5-C7C81023A40B}" type="pres">
      <dgm:prSet presAssocID="{5A258D44-8699-482D-B897-09399D430F7E}" presName="childText" presStyleLbl="conFgAcc1" presStyleIdx="1" presStyleCnt="4">
        <dgm:presLayoutVars>
          <dgm:bulletEnabled val="1"/>
        </dgm:presLayoutVars>
      </dgm:prSet>
      <dgm:spPr/>
    </dgm:pt>
    <dgm:pt modelId="{822AF603-7651-48A0-965A-4D27EC2F8167}" type="pres">
      <dgm:prSet presAssocID="{806A4DA9-392D-41FC-B384-A1DCC02E53BA}" presName="spaceBetweenRectangles" presStyleCnt="0"/>
      <dgm:spPr/>
    </dgm:pt>
    <dgm:pt modelId="{E84633F7-A507-4CD6-9692-E5EA2A9790FA}" type="pres">
      <dgm:prSet presAssocID="{5158CFE2-357C-4090-852F-C57FC7D48F7C}" presName="parentLin" presStyleCnt="0"/>
      <dgm:spPr/>
    </dgm:pt>
    <dgm:pt modelId="{6CD2A43D-42DA-433E-8F41-4EDC8D002B1D}" type="pres">
      <dgm:prSet presAssocID="{5158CFE2-357C-4090-852F-C57FC7D48F7C}" presName="parentLeftMargin" presStyleLbl="node1" presStyleIdx="1" presStyleCnt="4"/>
      <dgm:spPr/>
    </dgm:pt>
    <dgm:pt modelId="{18EC742B-1047-4D3B-9B1E-67628CE9B04A}" type="pres">
      <dgm:prSet presAssocID="{5158CFE2-357C-4090-852F-C57FC7D48F7C}" presName="parentText" presStyleLbl="node1" presStyleIdx="2" presStyleCnt="4">
        <dgm:presLayoutVars>
          <dgm:chMax val="0"/>
          <dgm:bulletEnabled val="1"/>
        </dgm:presLayoutVars>
      </dgm:prSet>
      <dgm:spPr/>
    </dgm:pt>
    <dgm:pt modelId="{26E27667-3E30-406F-B2DC-3C208935BE3D}" type="pres">
      <dgm:prSet presAssocID="{5158CFE2-357C-4090-852F-C57FC7D48F7C}" presName="negativeSpace" presStyleCnt="0"/>
      <dgm:spPr/>
    </dgm:pt>
    <dgm:pt modelId="{AA14BE16-21B0-4078-B819-712BAFB92F26}" type="pres">
      <dgm:prSet presAssocID="{5158CFE2-357C-4090-852F-C57FC7D48F7C}" presName="childText" presStyleLbl="conFgAcc1" presStyleIdx="2" presStyleCnt="4">
        <dgm:presLayoutVars>
          <dgm:bulletEnabled val="1"/>
        </dgm:presLayoutVars>
      </dgm:prSet>
      <dgm:spPr/>
    </dgm:pt>
    <dgm:pt modelId="{79477EF5-23C3-41B6-8864-F029C542B8F0}" type="pres">
      <dgm:prSet presAssocID="{09D3818A-076F-4314-8D2C-C168E255B364}" presName="spaceBetweenRectangles" presStyleCnt="0"/>
      <dgm:spPr/>
    </dgm:pt>
    <dgm:pt modelId="{56B34B80-FEA1-4778-9A24-0AF60FAF2082}" type="pres">
      <dgm:prSet presAssocID="{CCC868A3-9DC3-4168-95BF-127B5BC90B87}" presName="parentLin" presStyleCnt="0"/>
      <dgm:spPr/>
    </dgm:pt>
    <dgm:pt modelId="{FAC6202A-B3A9-4006-9026-BCA5C6DE5421}" type="pres">
      <dgm:prSet presAssocID="{CCC868A3-9DC3-4168-95BF-127B5BC90B87}" presName="parentLeftMargin" presStyleLbl="node1" presStyleIdx="2" presStyleCnt="4"/>
      <dgm:spPr/>
    </dgm:pt>
    <dgm:pt modelId="{3E1BDAB6-9EA6-48D7-99B5-47B7A8C2522B}" type="pres">
      <dgm:prSet presAssocID="{CCC868A3-9DC3-4168-95BF-127B5BC90B87}" presName="parentText" presStyleLbl="node1" presStyleIdx="3" presStyleCnt="4">
        <dgm:presLayoutVars>
          <dgm:chMax val="0"/>
          <dgm:bulletEnabled val="1"/>
        </dgm:presLayoutVars>
      </dgm:prSet>
      <dgm:spPr/>
    </dgm:pt>
    <dgm:pt modelId="{510EE31A-CFC4-4420-8145-A45BD5B110E8}" type="pres">
      <dgm:prSet presAssocID="{CCC868A3-9DC3-4168-95BF-127B5BC90B87}" presName="negativeSpace" presStyleCnt="0"/>
      <dgm:spPr/>
    </dgm:pt>
    <dgm:pt modelId="{575D805B-C73E-495B-9DBA-30D67B35D87F}" type="pres">
      <dgm:prSet presAssocID="{CCC868A3-9DC3-4168-95BF-127B5BC90B87}" presName="childText" presStyleLbl="conFgAcc1" presStyleIdx="3" presStyleCnt="4">
        <dgm:presLayoutVars>
          <dgm:bulletEnabled val="1"/>
        </dgm:presLayoutVars>
      </dgm:prSet>
      <dgm:spPr/>
    </dgm:pt>
  </dgm:ptLst>
  <dgm:cxnLst>
    <dgm:cxn modelId="{550EA704-5B58-47C9-8DF3-2470FD3F1BF3}" type="presOf" srcId="{B62A1049-D183-44A6-8ACD-3371999B633B}" destId="{D71A80F8-2D53-4162-A618-9DB76F35B87F}" srcOrd="0" destOrd="0" presId="urn:microsoft.com/office/officeart/2005/8/layout/list1"/>
    <dgm:cxn modelId="{D3382506-A04E-4C92-AD68-6A73C66611F0}" type="presOf" srcId="{5158CFE2-357C-4090-852F-C57FC7D48F7C}" destId="{18EC742B-1047-4D3B-9B1E-67628CE9B04A}" srcOrd="1" destOrd="0" presId="urn:microsoft.com/office/officeart/2005/8/layout/list1"/>
    <dgm:cxn modelId="{8FC01C45-8E8B-4C81-A9B0-24CA00A84522}" type="presOf" srcId="{5158CFE2-357C-4090-852F-C57FC7D48F7C}" destId="{6CD2A43D-42DA-433E-8F41-4EDC8D002B1D}" srcOrd="0" destOrd="0" presId="urn:microsoft.com/office/officeart/2005/8/layout/list1"/>
    <dgm:cxn modelId="{DD597768-BAF4-4371-8CB6-B0CF1A2D4694}" srcId="{B62A1049-D183-44A6-8ACD-3371999B633B}" destId="{5A258D44-8699-482D-B897-09399D430F7E}" srcOrd="1" destOrd="0" parTransId="{4F9B770A-2A7C-4DF8-9C8D-E4591EEC5B97}" sibTransId="{806A4DA9-392D-41FC-B384-A1DCC02E53BA}"/>
    <dgm:cxn modelId="{A5960973-E74E-4A88-8810-65A6F9EBA4BD}" type="presOf" srcId="{CCC868A3-9DC3-4168-95BF-127B5BC90B87}" destId="{3E1BDAB6-9EA6-48D7-99B5-47B7A8C2522B}" srcOrd="1" destOrd="0" presId="urn:microsoft.com/office/officeart/2005/8/layout/list1"/>
    <dgm:cxn modelId="{4C752983-A8F8-495C-9A54-E11BBBB468A6}" type="presOf" srcId="{CCC868A3-9DC3-4168-95BF-127B5BC90B87}" destId="{FAC6202A-B3A9-4006-9026-BCA5C6DE5421}" srcOrd="0" destOrd="0" presId="urn:microsoft.com/office/officeart/2005/8/layout/list1"/>
    <dgm:cxn modelId="{6C3DC58C-BCF5-44FB-A32C-5C80892D0805}" type="presOf" srcId="{A83509CC-EA78-4943-AFEB-F3C0B8572189}" destId="{950465FD-3595-490E-A372-508125EE7CCC}" srcOrd="1" destOrd="0" presId="urn:microsoft.com/office/officeart/2005/8/layout/list1"/>
    <dgm:cxn modelId="{01E735CA-3B8F-41F5-93E8-AAD14AF7072F}" srcId="{B62A1049-D183-44A6-8ACD-3371999B633B}" destId="{5158CFE2-357C-4090-852F-C57FC7D48F7C}" srcOrd="2" destOrd="0" parTransId="{DF6816E2-4B84-4513-A775-8823E5D369D7}" sibTransId="{09D3818A-076F-4314-8D2C-C168E255B364}"/>
    <dgm:cxn modelId="{654770CA-3586-4C66-BB04-A3FC2F166B69}" type="presOf" srcId="{5A258D44-8699-482D-B897-09399D430F7E}" destId="{4421A9A2-113E-4894-9490-12AA8C19F270}" srcOrd="1" destOrd="0" presId="urn:microsoft.com/office/officeart/2005/8/layout/list1"/>
    <dgm:cxn modelId="{F25F64CB-300D-49CA-9790-D7ECEDEB0F7B}" srcId="{B62A1049-D183-44A6-8ACD-3371999B633B}" destId="{CCC868A3-9DC3-4168-95BF-127B5BC90B87}" srcOrd="3" destOrd="0" parTransId="{7ED4D7B5-573B-4DB6-AB23-EB9A473E2680}" sibTransId="{D205E54A-9FC8-4EBF-BBCE-FB1297C1B796}"/>
    <dgm:cxn modelId="{57BBB3E0-B834-45C1-A749-3F39A267A39B}" type="presOf" srcId="{5A258D44-8699-482D-B897-09399D430F7E}" destId="{82B1F841-8ECC-4153-80EA-B466CD649CEE}" srcOrd="0" destOrd="0" presId="urn:microsoft.com/office/officeart/2005/8/layout/list1"/>
    <dgm:cxn modelId="{F2E0EBEB-EDD0-42F4-B2D8-AFA18026E524}" srcId="{B62A1049-D183-44A6-8ACD-3371999B633B}" destId="{A83509CC-EA78-4943-AFEB-F3C0B8572189}" srcOrd="0" destOrd="0" parTransId="{19DE1901-48EA-4B48-9094-6472278EA38D}" sibTransId="{53E84472-D4B9-4D38-BED4-86C6A85DAAD0}"/>
    <dgm:cxn modelId="{DB9B10ED-3C81-4C98-95AC-491BC616A153}" type="presOf" srcId="{A83509CC-EA78-4943-AFEB-F3C0B8572189}" destId="{45D3F37F-8D02-4C97-BA38-E0EAF69B2A1D}" srcOrd="0" destOrd="0" presId="urn:microsoft.com/office/officeart/2005/8/layout/list1"/>
    <dgm:cxn modelId="{688F18F6-C50A-4DB2-8E03-08AE3D019609}" type="presParOf" srcId="{D71A80F8-2D53-4162-A618-9DB76F35B87F}" destId="{99D77E8E-9EE9-4479-87D6-D9EEA6758F75}" srcOrd="0" destOrd="0" presId="urn:microsoft.com/office/officeart/2005/8/layout/list1"/>
    <dgm:cxn modelId="{5FFDA5B1-CE9F-4E73-83F9-A9ED614C54BC}" type="presParOf" srcId="{99D77E8E-9EE9-4479-87D6-D9EEA6758F75}" destId="{45D3F37F-8D02-4C97-BA38-E0EAF69B2A1D}" srcOrd="0" destOrd="0" presId="urn:microsoft.com/office/officeart/2005/8/layout/list1"/>
    <dgm:cxn modelId="{FAFDEC62-696F-4F68-84B7-20B886D702DF}" type="presParOf" srcId="{99D77E8E-9EE9-4479-87D6-D9EEA6758F75}" destId="{950465FD-3595-490E-A372-508125EE7CCC}" srcOrd="1" destOrd="0" presId="urn:microsoft.com/office/officeart/2005/8/layout/list1"/>
    <dgm:cxn modelId="{5F0F42E8-8A7C-434E-A9DA-83F2D67A62A5}" type="presParOf" srcId="{D71A80F8-2D53-4162-A618-9DB76F35B87F}" destId="{C8BBE6EC-C6B5-47EA-9415-AF2C02819E96}" srcOrd="1" destOrd="0" presId="urn:microsoft.com/office/officeart/2005/8/layout/list1"/>
    <dgm:cxn modelId="{07CDEE21-FBD6-4D34-BDCA-36124A4A87B4}" type="presParOf" srcId="{D71A80F8-2D53-4162-A618-9DB76F35B87F}" destId="{49EB3E12-182B-44DA-A2A7-86D434D9186A}" srcOrd="2" destOrd="0" presId="urn:microsoft.com/office/officeart/2005/8/layout/list1"/>
    <dgm:cxn modelId="{039E88A3-2AF6-428B-A734-EA22010FE599}" type="presParOf" srcId="{D71A80F8-2D53-4162-A618-9DB76F35B87F}" destId="{E1BBAB00-ECD5-45F8-A522-623194107962}" srcOrd="3" destOrd="0" presId="urn:microsoft.com/office/officeart/2005/8/layout/list1"/>
    <dgm:cxn modelId="{409EC0D8-B938-4EC0-B36C-9546AB661BE6}" type="presParOf" srcId="{D71A80F8-2D53-4162-A618-9DB76F35B87F}" destId="{80658986-6FB0-4190-BA12-0FB038E69E0A}" srcOrd="4" destOrd="0" presId="urn:microsoft.com/office/officeart/2005/8/layout/list1"/>
    <dgm:cxn modelId="{E26BE0EB-E821-4EEA-BC3E-DC7B5518FC13}" type="presParOf" srcId="{80658986-6FB0-4190-BA12-0FB038E69E0A}" destId="{82B1F841-8ECC-4153-80EA-B466CD649CEE}" srcOrd="0" destOrd="0" presId="urn:microsoft.com/office/officeart/2005/8/layout/list1"/>
    <dgm:cxn modelId="{896410F1-E047-4871-B823-67092370D0D2}" type="presParOf" srcId="{80658986-6FB0-4190-BA12-0FB038E69E0A}" destId="{4421A9A2-113E-4894-9490-12AA8C19F270}" srcOrd="1" destOrd="0" presId="urn:microsoft.com/office/officeart/2005/8/layout/list1"/>
    <dgm:cxn modelId="{C83CF50C-3DAC-41B5-ADA8-65F86A0082AC}" type="presParOf" srcId="{D71A80F8-2D53-4162-A618-9DB76F35B87F}" destId="{A016F418-2522-46B5-9506-F541C8A24650}" srcOrd="5" destOrd="0" presId="urn:microsoft.com/office/officeart/2005/8/layout/list1"/>
    <dgm:cxn modelId="{A6ED8310-0B4C-4A92-AECA-1ACE73BE52BB}" type="presParOf" srcId="{D71A80F8-2D53-4162-A618-9DB76F35B87F}" destId="{FE4FB137-9DA0-4B7C-A9B5-C7C81023A40B}" srcOrd="6" destOrd="0" presId="urn:microsoft.com/office/officeart/2005/8/layout/list1"/>
    <dgm:cxn modelId="{5295013B-3B9B-4AA1-8391-707223725C42}" type="presParOf" srcId="{D71A80F8-2D53-4162-A618-9DB76F35B87F}" destId="{822AF603-7651-48A0-965A-4D27EC2F8167}" srcOrd="7" destOrd="0" presId="urn:microsoft.com/office/officeart/2005/8/layout/list1"/>
    <dgm:cxn modelId="{29275780-7110-42A4-B29D-30857574CBBC}" type="presParOf" srcId="{D71A80F8-2D53-4162-A618-9DB76F35B87F}" destId="{E84633F7-A507-4CD6-9692-E5EA2A9790FA}" srcOrd="8" destOrd="0" presId="urn:microsoft.com/office/officeart/2005/8/layout/list1"/>
    <dgm:cxn modelId="{9460858C-03C1-4755-B0ED-D9DA3C2B5317}" type="presParOf" srcId="{E84633F7-A507-4CD6-9692-E5EA2A9790FA}" destId="{6CD2A43D-42DA-433E-8F41-4EDC8D002B1D}" srcOrd="0" destOrd="0" presId="urn:microsoft.com/office/officeart/2005/8/layout/list1"/>
    <dgm:cxn modelId="{BB89D085-0D9B-47E6-B256-84D20BF714D6}" type="presParOf" srcId="{E84633F7-A507-4CD6-9692-E5EA2A9790FA}" destId="{18EC742B-1047-4D3B-9B1E-67628CE9B04A}" srcOrd="1" destOrd="0" presId="urn:microsoft.com/office/officeart/2005/8/layout/list1"/>
    <dgm:cxn modelId="{9464E448-E33C-41CF-B4AD-9583139C11BA}" type="presParOf" srcId="{D71A80F8-2D53-4162-A618-9DB76F35B87F}" destId="{26E27667-3E30-406F-B2DC-3C208935BE3D}" srcOrd="9" destOrd="0" presId="urn:microsoft.com/office/officeart/2005/8/layout/list1"/>
    <dgm:cxn modelId="{440E8FFF-9660-4118-A0FE-0CEC0D8C34A9}" type="presParOf" srcId="{D71A80F8-2D53-4162-A618-9DB76F35B87F}" destId="{AA14BE16-21B0-4078-B819-712BAFB92F26}" srcOrd="10" destOrd="0" presId="urn:microsoft.com/office/officeart/2005/8/layout/list1"/>
    <dgm:cxn modelId="{5B700D22-BE93-4607-BF81-4C4031A5D94E}" type="presParOf" srcId="{D71A80F8-2D53-4162-A618-9DB76F35B87F}" destId="{79477EF5-23C3-41B6-8864-F029C542B8F0}" srcOrd="11" destOrd="0" presId="urn:microsoft.com/office/officeart/2005/8/layout/list1"/>
    <dgm:cxn modelId="{86ACB749-5DE0-4330-8C59-2340D457EC54}" type="presParOf" srcId="{D71A80F8-2D53-4162-A618-9DB76F35B87F}" destId="{56B34B80-FEA1-4778-9A24-0AF60FAF2082}" srcOrd="12" destOrd="0" presId="urn:microsoft.com/office/officeart/2005/8/layout/list1"/>
    <dgm:cxn modelId="{EB23FB8E-1CF1-4103-960D-3C0C81A51827}" type="presParOf" srcId="{56B34B80-FEA1-4778-9A24-0AF60FAF2082}" destId="{FAC6202A-B3A9-4006-9026-BCA5C6DE5421}" srcOrd="0" destOrd="0" presId="urn:microsoft.com/office/officeart/2005/8/layout/list1"/>
    <dgm:cxn modelId="{9BBF8BDC-05B8-4C48-BC1C-BEE7DF0F5C1E}" type="presParOf" srcId="{56B34B80-FEA1-4778-9A24-0AF60FAF2082}" destId="{3E1BDAB6-9EA6-48D7-99B5-47B7A8C2522B}" srcOrd="1" destOrd="0" presId="urn:microsoft.com/office/officeart/2005/8/layout/list1"/>
    <dgm:cxn modelId="{7FFB0414-C851-448B-980F-011D67542270}" type="presParOf" srcId="{D71A80F8-2D53-4162-A618-9DB76F35B87F}" destId="{510EE31A-CFC4-4420-8145-A45BD5B110E8}" srcOrd="13" destOrd="0" presId="urn:microsoft.com/office/officeart/2005/8/layout/list1"/>
    <dgm:cxn modelId="{DE4F4480-1E41-40B6-A50B-80929891DEA7}" type="presParOf" srcId="{D71A80F8-2D53-4162-A618-9DB76F35B87F}" destId="{575D805B-C73E-495B-9DBA-30D67B35D87F}"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0E126B-8F0C-477D-BC37-B96E971EBCF1}">
      <dsp:nvSpPr>
        <dsp:cNvPr id="0" name=""/>
        <dsp:cNvSpPr/>
      </dsp:nvSpPr>
      <dsp:spPr>
        <a:xfrm>
          <a:off x="0" y="88959"/>
          <a:ext cx="8686800" cy="4032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2588D10-A9A2-4454-9CD1-AA1136968946}">
      <dsp:nvSpPr>
        <dsp:cNvPr id="0" name=""/>
        <dsp:cNvSpPr/>
      </dsp:nvSpPr>
      <dsp:spPr>
        <a:xfrm>
          <a:off x="434340" y="30080"/>
          <a:ext cx="6080760" cy="295039"/>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9838" tIns="0" rIns="229838" bIns="0" numCol="1" spcCol="1270" anchor="ctr" anchorCtr="0">
          <a:noAutofit/>
        </a:bodyPr>
        <a:lstStyle/>
        <a:p>
          <a:pPr marL="0" lvl="0" indent="0" algn="l" defTabSz="622300">
            <a:lnSpc>
              <a:spcPct val="90000"/>
            </a:lnSpc>
            <a:spcBef>
              <a:spcPct val="0"/>
            </a:spcBef>
            <a:spcAft>
              <a:spcPct val="35000"/>
            </a:spcAft>
            <a:buNone/>
          </a:pPr>
          <a:r>
            <a:rPr lang="en-US" sz="1400" kern="1200"/>
            <a:t>Participants will gain knowledge of the foster care casework process.</a:t>
          </a:r>
          <a:endParaRPr lang="en-US" sz="1400" kern="1200" dirty="0"/>
        </a:p>
      </dsp:txBody>
      <dsp:txXfrm>
        <a:off x="448743" y="44483"/>
        <a:ext cx="6051954" cy="266233"/>
      </dsp:txXfrm>
    </dsp:sp>
    <dsp:sp modelId="{5504DA98-60B4-4C04-92AC-196F6F804A50}">
      <dsp:nvSpPr>
        <dsp:cNvPr id="0" name=""/>
        <dsp:cNvSpPr/>
      </dsp:nvSpPr>
      <dsp:spPr>
        <a:xfrm>
          <a:off x="0" y="814719"/>
          <a:ext cx="8686800" cy="403200"/>
        </a:xfrm>
        <a:prstGeom prst="rect">
          <a:avLst/>
        </a:prstGeom>
        <a:solidFill>
          <a:schemeClr val="lt1">
            <a:alpha val="90000"/>
            <a:hueOff val="0"/>
            <a:satOff val="0"/>
            <a:lumOff val="0"/>
            <a:alphaOff val="0"/>
          </a:schemeClr>
        </a:solidFill>
        <a:ln w="9525" cap="flat" cmpd="sng" algn="ctr">
          <a:solidFill>
            <a:schemeClr val="accent5">
              <a:hueOff val="459264"/>
              <a:satOff val="10306"/>
              <a:lumOff val="5719"/>
              <a:alphaOff val="0"/>
            </a:schemeClr>
          </a:solidFill>
          <a:prstDash val="solid"/>
        </a:ln>
        <a:effectLst/>
      </dsp:spPr>
      <dsp:style>
        <a:lnRef idx="1">
          <a:scrgbClr r="0" g="0" b="0"/>
        </a:lnRef>
        <a:fillRef idx="1">
          <a:scrgbClr r="0" g="0" b="0"/>
        </a:fillRef>
        <a:effectRef idx="0">
          <a:scrgbClr r="0" g="0" b="0"/>
        </a:effectRef>
        <a:fontRef idx="minor"/>
      </dsp:style>
    </dsp:sp>
    <dsp:sp modelId="{757C771C-85C8-4ADB-8B9F-1BB8D7E38CB7}">
      <dsp:nvSpPr>
        <dsp:cNvPr id="0" name=""/>
        <dsp:cNvSpPr/>
      </dsp:nvSpPr>
      <dsp:spPr>
        <a:xfrm>
          <a:off x="434340" y="578559"/>
          <a:ext cx="6080760" cy="472320"/>
        </a:xfrm>
        <a:prstGeom prst="roundRect">
          <a:avLst/>
        </a:prstGeom>
        <a:gradFill rotWithShape="0">
          <a:gsLst>
            <a:gs pos="0">
              <a:schemeClr val="accent5">
                <a:hueOff val="459264"/>
                <a:satOff val="10306"/>
                <a:lumOff val="5719"/>
                <a:alphaOff val="0"/>
                <a:tint val="50000"/>
                <a:satMod val="300000"/>
              </a:schemeClr>
            </a:gs>
            <a:gs pos="35000">
              <a:schemeClr val="accent5">
                <a:hueOff val="459264"/>
                <a:satOff val="10306"/>
                <a:lumOff val="5719"/>
                <a:alphaOff val="0"/>
                <a:tint val="37000"/>
                <a:satMod val="300000"/>
              </a:schemeClr>
            </a:gs>
            <a:gs pos="100000">
              <a:schemeClr val="accent5">
                <a:hueOff val="459264"/>
                <a:satOff val="10306"/>
                <a:lumOff val="571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9838" tIns="0" rIns="229838" bIns="0" numCol="1" spcCol="1270" anchor="ctr" anchorCtr="0">
          <a:noAutofit/>
        </a:bodyPr>
        <a:lstStyle/>
        <a:p>
          <a:pPr marL="0" lvl="0" indent="0" algn="l" defTabSz="622300">
            <a:lnSpc>
              <a:spcPct val="90000"/>
            </a:lnSpc>
            <a:spcBef>
              <a:spcPct val="0"/>
            </a:spcBef>
            <a:spcAft>
              <a:spcPct val="35000"/>
            </a:spcAft>
            <a:buFont typeface="Symbol" panose="05050102010706020507" pitchFamily="18" charset="2"/>
            <a:buNone/>
          </a:pPr>
          <a:r>
            <a:rPr lang="en-US" sz="1400" kern="1200" dirty="0"/>
            <a:t>Participants will have a greater understanding of how engaging families leads to quality contacts and assisting families during the custodial episode.</a:t>
          </a:r>
        </a:p>
      </dsp:txBody>
      <dsp:txXfrm>
        <a:off x="457397" y="601616"/>
        <a:ext cx="6034646" cy="426206"/>
      </dsp:txXfrm>
    </dsp:sp>
    <dsp:sp modelId="{B23124C9-6C0D-4537-8F7A-9A09E8FF0F81}">
      <dsp:nvSpPr>
        <dsp:cNvPr id="0" name=""/>
        <dsp:cNvSpPr/>
      </dsp:nvSpPr>
      <dsp:spPr>
        <a:xfrm>
          <a:off x="0" y="1540479"/>
          <a:ext cx="8686800" cy="403200"/>
        </a:xfrm>
        <a:prstGeom prst="rect">
          <a:avLst/>
        </a:prstGeom>
        <a:solidFill>
          <a:schemeClr val="lt1">
            <a:alpha val="90000"/>
            <a:hueOff val="0"/>
            <a:satOff val="0"/>
            <a:lumOff val="0"/>
            <a:alphaOff val="0"/>
          </a:schemeClr>
        </a:solidFill>
        <a:ln w="9525" cap="flat" cmpd="sng" algn="ctr">
          <a:solidFill>
            <a:schemeClr val="accent5">
              <a:hueOff val="918528"/>
              <a:satOff val="20611"/>
              <a:lumOff val="11438"/>
              <a:alphaOff val="0"/>
            </a:schemeClr>
          </a:solidFill>
          <a:prstDash val="solid"/>
        </a:ln>
        <a:effectLst/>
      </dsp:spPr>
      <dsp:style>
        <a:lnRef idx="1">
          <a:scrgbClr r="0" g="0" b="0"/>
        </a:lnRef>
        <a:fillRef idx="1">
          <a:scrgbClr r="0" g="0" b="0"/>
        </a:fillRef>
        <a:effectRef idx="0">
          <a:scrgbClr r="0" g="0" b="0"/>
        </a:effectRef>
        <a:fontRef idx="minor"/>
      </dsp:style>
    </dsp:sp>
    <dsp:sp modelId="{C9FF0BE9-1C1C-47A1-AF2C-4B60D9D4FE25}">
      <dsp:nvSpPr>
        <dsp:cNvPr id="0" name=""/>
        <dsp:cNvSpPr/>
      </dsp:nvSpPr>
      <dsp:spPr>
        <a:xfrm>
          <a:off x="434340" y="1304319"/>
          <a:ext cx="6080760" cy="472320"/>
        </a:xfrm>
        <a:prstGeom prst="roundRect">
          <a:avLst/>
        </a:prstGeom>
        <a:gradFill rotWithShape="0">
          <a:gsLst>
            <a:gs pos="0">
              <a:schemeClr val="accent5">
                <a:hueOff val="918528"/>
                <a:satOff val="20611"/>
                <a:lumOff val="11438"/>
                <a:alphaOff val="0"/>
                <a:tint val="50000"/>
                <a:satMod val="300000"/>
              </a:schemeClr>
            </a:gs>
            <a:gs pos="35000">
              <a:schemeClr val="accent5">
                <a:hueOff val="918528"/>
                <a:satOff val="20611"/>
                <a:lumOff val="11438"/>
                <a:alphaOff val="0"/>
                <a:tint val="37000"/>
                <a:satMod val="300000"/>
              </a:schemeClr>
            </a:gs>
            <a:gs pos="100000">
              <a:schemeClr val="accent5">
                <a:hueOff val="918528"/>
                <a:satOff val="20611"/>
                <a:lumOff val="1143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9838" tIns="0" rIns="229838" bIns="0" numCol="1" spcCol="1270" anchor="ctr" anchorCtr="0">
          <a:noAutofit/>
        </a:bodyPr>
        <a:lstStyle/>
        <a:p>
          <a:pPr marL="0" lvl="0" indent="0" algn="l" defTabSz="622300">
            <a:lnSpc>
              <a:spcPct val="90000"/>
            </a:lnSpc>
            <a:spcBef>
              <a:spcPct val="0"/>
            </a:spcBef>
            <a:spcAft>
              <a:spcPct val="35000"/>
            </a:spcAft>
            <a:buFont typeface="Symbol" panose="05050102010706020507" pitchFamily="18" charset="2"/>
            <a:buNone/>
          </a:pPr>
          <a:r>
            <a:rPr lang="en-US" sz="1400" kern="1200"/>
            <a:t>Participants will team with the family to identify informal and formal supports to assist the family through the custodial episode.</a:t>
          </a:r>
        </a:p>
      </dsp:txBody>
      <dsp:txXfrm>
        <a:off x="457397" y="1327376"/>
        <a:ext cx="6034646" cy="426206"/>
      </dsp:txXfrm>
    </dsp:sp>
    <dsp:sp modelId="{FD4E3D8F-40B6-4186-87F0-B39BD05B0CF2}">
      <dsp:nvSpPr>
        <dsp:cNvPr id="0" name=""/>
        <dsp:cNvSpPr/>
      </dsp:nvSpPr>
      <dsp:spPr>
        <a:xfrm>
          <a:off x="0" y="2266239"/>
          <a:ext cx="8686800" cy="403200"/>
        </a:xfrm>
        <a:prstGeom prst="rect">
          <a:avLst/>
        </a:prstGeom>
        <a:solidFill>
          <a:schemeClr val="lt1">
            <a:alpha val="90000"/>
            <a:hueOff val="0"/>
            <a:satOff val="0"/>
            <a:lumOff val="0"/>
            <a:alphaOff val="0"/>
          </a:schemeClr>
        </a:solidFill>
        <a:ln w="9525" cap="flat" cmpd="sng" algn="ctr">
          <a:solidFill>
            <a:schemeClr val="accent5">
              <a:hueOff val="1377792"/>
              <a:satOff val="30917"/>
              <a:lumOff val="17157"/>
              <a:alphaOff val="0"/>
            </a:schemeClr>
          </a:solidFill>
          <a:prstDash val="solid"/>
        </a:ln>
        <a:effectLst/>
      </dsp:spPr>
      <dsp:style>
        <a:lnRef idx="1">
          <a:scrgbClr r="0" g="0" b="0"/>
        </a:lnRef>
        <a:fillRef idx="1">
          <a:scrgbClr r="0" g="0" b="0"/>
        </a:fillRef>
        <a:effectRef idx="0">
          <a:scrgbClr r="0" g="0" b="0"/>
        </a:effectRef>
        <a:fontRef idx="minor"/>
      </dsp:style>
    </dsp:sp>
    <dsp:sp modelId="{D2A09FB8-A5C8-42F4-BEF6-4F36E5C958D5}">
      <dsp:nvSpPr>
        <dsp:cNvPr id="0" name=""/>
        <dsp:cNvSpPr/>
      </dsp:nvSpPr>
      <dsp:spPr>
        <a:xfrm>
          <a:off x="434340" y="2030079"/>
          <a:ext cx="6080760" cy="472320"/>
        </a:xfrm>
        <a:prstGeom prst="roundRect">
          <a:avLst/>
        </a:prstGeom>
        <a:gradFill rotWithShape="0">
          <a:gsLst>
            <a:gs pos="0">
              <a:schemeClr val="accent5">
                <a:hueOff val="1377792"/>
                <a:satOff val="30917"/>
                <a:lumOff val="17157"/>
                <a:alphaOff val="0"/>
                <a:tint val="50000"/>
                <a:satMod val="300000"/>
              </a:schemeClr>
            </a:gs>
            <a:gs pos="35000">
              <a:schemeClr val="accent5">
                <a:hueOff val="1377792"/>
                <a:satOff val="30917"/>
                <a:lumOff val="17157"/>
                <a:alphaOff val="0"/>
                <a:tint val="37000"/>
                <a:satMod val="300000"/>
              </a:schemeClr>
            </a:gs>
            <a:gs pos="100000">
              <a:schemeClr val="accent5">
                <a:hueOff val="1377792"/>
                <a:satOff val="30917"/>
                <a:lumOff val="1715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9838" tIns="0" rIns="229838" bIns="0" numCol="1" spcCol="1270" anchor="ctr" anchorCtr="0">
          <a:noAutofit/>
        </a:bodyPr>
        <a:lstStyle/>
        <a:p>
          <a:pPr marL="0" lvl="0" indent="0" algn="l" defTabSz="622300">
            <a:lnSpc>
              <a:spcPct val="90000"/>
            </a:lnSpc>
            <a:spcBef>
              <a:spcPct val="0"/>
            </a:spcBef>
            <a:spcAft>
              <a:spcPct val="35000"/>
            </a:spcAft>
            <a:buFont typeface="Symbol" panose="05050102010706020507" pitchFamily="18" charset="2"/>
            <a:buNone/>
          </a:pPr>
          <a:r>
            <a:rPr lang="en-US" sz="1400" kern="1200"/>
            <a:t>Participants will demonstrate assessment skills by using the CANS to assess the strengths and needs of the family.</a:t>
          </a:r>
        </a:p>
      </dsp:txBody>
      <dsp:txXfrm>
        <a:off x="457397" y="2053136"/>
        <a:ext cx="6034646" cy="426206"/>
      </dsp:txXfrm>
    </dsp:sp>
    <dsp:sp modelId="{7D8DE380-AD92-4CAC-924B-A45EA843A4C1}">
      <dsp:nvSpPr>
        <dsp:cNvPr id="0" name=""/>
        <dsp:cNvSpPr/>
      </dsp:nvSpPr>
      <dsp:spPr>
        <a:xfrm>
          <a:off x="0" y="2991999"/>
          <a:ext cx="8686800" cy="403200"/>
        </a:xfrm>
        <a:prstGeom prst="rect">
          <a:avLst/>
        </a:prstGeom>
        <a:solidFill>
          <a:schemeClr val="lt1">
            <a:alpha val="90000"/>
            <a:hueOff val="0"/>
            <a:satOff val="0"/>
            <a:lumOff val="0"/>
            <a:alphaOff val="0"/>
          </a:schemeClr>
        </a:solidFill>
        <a:ln w="9525" cap="flat" cmpd="sng" algn="ctr">
          <a:solidFill>
            <a:schemeClr val="accent5">
              <a:hueOff val="1837055"/>
              <a:satOff val="41222"/>
              <a:lumOff val="22876"/>
              <a:alphaOff val="0"/>
            </a:schemeClr>
          </a:solidFill>
          <a:prstDash val="solid"/>
        </a:ln>
        <a:effectLst/>
      </dsp:spPr>
      <dsp:style>
        <a:lnRef idx="1">
          <a:scrgbClr r="0" g="0" b="0"/>
        </a:lnRef>
        <a:fillRef idx="1">
          <a:scrgbClr r="0" g="0" b="0"/>
        </a:fillRef>
        <a:effectRef idx="0">
          <a:scrgbClr r="0" g="0" b="0"/>
        </a:effectRef>
        <a:fontRef idx="minor"/>
      </dsp:style>
    </dsp:sp>
    <dsp:sp modelId="{26238CC9-3AEC-4514-B02B-51C6C1AC4E6C}">
      <dsp:nvSpPr>
        <dsp:cNvPr id="0" name=""/>
        <dsp:cNvSpPr/>
      </dsp:nvSpPr>
      <dsp:spPr>
        <a:xfrm>
          <a:off x="434340" y="2755839"/>
          <a:ext cx="6080760" cy="472320"/>
        </a:xfrm>
        <a:prstGeom prst="roundRect">
          <a:avLst/>
        </a:prstGeom>
        <a:gradFill rotWithShape="0">
          <a:gsLst>
            <a:gs pos="0">
              <a:schemeClr val="accent5">
                <a:hueOff val="1837055"/>
                <a:satOff val="41222"/>
                <a:lumOff val="22876"/>
                <a:alphaOff val="0"/>
                <a:tint val="50000"/>
                <a:satMod val="300000"/>
              </a:schemeClr>
            </a:gs>
            <a:gs pos="35000">
              <a:schemeClr val="accent5">
                <a:hueOff val="1837055"/>
                <a:satOff val="41222"/>
                <a:lumOff val="22876"/>
                <a:alphaOff val="0"/>
                <a:tint val="37000"/>
                <a:satMod val="300000"/>
              </a:schemeClr>
            </a:gs>
            <a:gs pos="100000">
              <a:schemeClr val="accent5">
                <a:hueOff val="1837055"/>
                <a:satOff val="41222"/>
                <a:lumOff val="2287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9838" tIns="0" rIns="229838" bIns="0" numCol="1" spcCol="1270" anchor="ctr" anchorCtr="0">
          <a:noAutofit/>
        </a:bodyPr>
        <a:lstStyle/>
        <a:p>
          <a:pPr marL="0" lvl="0" indent="0" algn="l" defTabSz="622300">
            <a:lnSpc>
              <a:spcPct val="90000"/>
            </a:lnSpc>
            <a:spcBef>
              <a:spcPct val="0"/>
            </a:spcBef>
            <a:spcAft>
              <a:spcPct val="35000"/>
            </a:spcAft>
            <a:buFont typeface="Symbol" panose="05050102010706020507" pitchFamily="18" charset="2"/>
            <a:buNone/>
          </a:pPr>
          <a:r>
            <a:rPr lang="en-US" sz="1400" kern="1200"/>
            <a:t>Participants will learn and demonstrate how to plan with the family to implement action steps which will help the family reach positive outcomes.</a:t>
          </a:r>
        </a:p>
      </dsp:txBody>
      <dsp:txXfrm>
        <a:off x="457397" y="2778896"/>
        <a:ext cx="6034646" cy="426206"/>
      </dsp:txXfrm>
    </dsp:sp>
    <dsp:sp modelId="{6D4D0D06-D7E8-40F2-A8D0-ACD644846F53}">
      <dsp:nvSpPr>
        <dsp:cNvPr id="0" name=""/>
        <dsp:cNvSpPr/>
      </dsp:nvSpPr>
      <dsp:spPr>
        <a:xfrm>
          <a:off x="0" y="3717759"/>
          <a:ext cx="8686800" cy="403200"/>
        </a:xfrm>
        <a:prstGeom prst="rect">
          <a:avLst/>
        </a:prstGeom>
        <a:solidFill>
          <a:schemeClr val="lt1">
            <a:alpha val="90000"/>
            <a:hueOff val="0"/>
            <a:satOff val="0"/>
            <a:lumOff val="0"/>
            <a:alphaOff val="0"/>
          </a:schemeClr>
        </a:solidFill>
        <a:ln w="9525" cap="flat" cmpd="sng" algn="ctr">
          <a:solidFill>
            <a:schemeClr val="accent5">
              <a:hueOff val="2296319"/>
              <a:satOff val="51528"/>
              <a:lumOff val="28595"/>
              <a:alphaOff val="0"/>
            </a:schemeClr>
          </a:solidFill>
          <a:prstDash val="solid"/>
        </a:ln>
        <a:effectLst/>
      </dsp:spPr>
      <dsp:style>
        <a:lnRef idx="1">
          <a:scrgbClr r="0" g="0" b="0"/>
        </a:lnRef>
        <a:fillRef idx="1">
          <a:scrgbClr r="0" g="0" b="0"/>
        </a:fillRef>
        <a:effectRef idx="0">
          <a:scrgbClr r="0" g="0" b="0"/>
        </a:effectRef>
        <a:fontRef idx="minor"/>
      </dsp:style>
    </dsp:sp>
    <dsp:sp modelId="{4D60E285-6442-4703-AD99-9E8373849798}">
      <dsp:nvSpPr>
        <dsp:cNvPr id="0" name=""/>
        <dsp:cNvSpPr/>
      </dsp:nvSpPr>
      <dsp:spPr>
        <a:xfrm>
          <a:off x="434340" y="3481599"/>
          <a:ext cx="6080760" cy="472320"/>
        </a:xfrm>
        <a:prstGeom prst="roundRect">
          <a:avLst/>
        </a:prstGeom>
        <a:gradFill rotWithShape="0">
          <a:gsLst>
            <a:gs pos="0">
              <a:schemeClr val="accent5">
                <a:hueOff val="2296319"/>
                <a:satOff val="51528"/>
                <a:lumOff val="28595"/>
                <a:alphaOff val="0"/>
                <a:tint val="50000"/>
                <a:satMod val="300000"/>
              </a:schemeClr>
            </a:gs>
            <a:gs pos="35000">
              <a:schemeClr val="accent5">
                <a:hueOff val="2296319"/>
                <a:satOff val="51528"/>
                <a:lumOff val="28595"/>
                <a:alphaOff val="0"/>
                <a:tint val="37000"/>
                <a:satMod val="300000"/>
              </a:schemeClr>
            </a:gs>
            <a:gs pos="100000">
              <a:schemeClr val="accent5">
                <a:hueOff val="2296319"/>
                <a:satOff val="51528"/>
                <a:lumOff val="2859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9838" tIns="0" rIns="229838" bIns="0" numCol="1" spcCol="1270" anchor="ctr" anchorCtr="0">
          <a:noAutofit/>
        </a:bodyPr>
        <a:lstStyle/>
        <a:p>
          <a:pPr marL="0" lvl="0" indent="0" algn="l" defTabSz="622300">
            <a:lnSpc>
              <a:spcPct val="90000"/>
            </a:lnSpc>
            <a:spcBef>
              <a:spcPct val="0"/>
            </a:spcBef>
            <a:spcAft>
              <a:spcPct val="35000"/>
            </a:spcAft>
            <a:buFont typeface="Symbol" panose="05050102010706020507" pitchFamily="18" charset="2"/>
            <a:buNone/>
          </a:pPr>
          <a:r>
            <a:rPr lang="en-US" sz="1400" kern="1200"/>
            <a:t>Participants will become knowledgeable in ongoing tracking and adjusting in casework.</a:t>
          </a:r>
        </a:p>
      </dsp:txBody>
      <dsp:txXfrm>
        <a:off x="457397" y="3504656"/>
        <a:ext cx="6034646" cy="426206"/>
      </dsp:txXfrm>
    </dsp:sp>
    <dsp:sp modelId="{58E53B88-7389-46F9-878E-FB32BACE8FF3}">
      <dsp:nvSpPr>
        <dsp:cNvPr id="0" name=""/>
        <dsp:cNvSpPr/>
      </dsp:nvSpPr>
      <dsp:spPr>
        <a:xfrm>
          <a:off x="0" y="4443519"/>
          <a:ext cx="8686800" cy="403200"/>
        </a:xfrm>
        <a:prstGeom prst="rect">
          <a:avLst/>
        </a:prstGeom>
        <a:solidFill>
          <a:schemeClr val="lt1">
            <a:alpha val="90000"/>
            <a:hueOff val="0"/>
            <a:satOff val="0"/>
            <a:lumOff val="0"/>
            <a:alphaOff val="0"/>
          </a:schemeClr>
        </a:solidFill>
        <a:ln w="9525" cap="flat" cmpd="sng" algn="ctr">
          <a:solidFill>
            <a:schemeClr val="accent5">
              <a:hueOff val="2755583"/>
              <a:satOff val="61833"/>
              <a:lumOff val="34314"/>
              <a:alphaOff val="0"/>
            </a:schemeClr>
          </a:solidFill>
          <a:prstDash val="solid"/>
        </a:ln>
        <a:effectLst/>
      </dsp:spPr>
      <dsp:style>
        <a:lnRef idx="1">
          <a:scrgbClr r="0" g="0" b="0"/>
        </a:lnRef>
        <a:fillRef idx="1">
          <a:scrgbClr r="0" g="0" b="0"/>
        </a:fillRef>
        <a:effectRef idx="0">
          <a:scrgbClr r="0" g="0" b="0"/>
        </a:effectRef>
        <a:fontRef idx="minor"/>
      </dsp:style>
    </dsp:sp>
    <dsp:sp modelId="{85D01DA6-6433-43CB-93EB-34C2084565A5}">
      <dsp:nvSpPr>
        <dsp:cNvPr id="0" name=""/>
        <dsp:cNvSpPr/>
      </dsp:nvSpPr>
      <dsp:spPr>
        <a:xfrm>
          <a:off x="434340" y="4207359"/>
          <a:ext cx="6080760" cy="472320"/>
        </a:xfrm>
        <a:prstGeom prst="roundRect">
          <a:avLst/>
        </a:prstGeom>
        <a:gradFill rotWithShape="0">
          <a:gsLst>
            <a:gs pos="0">
              <a:schemeClr val="accent5">
                <a:hueOff val="2755583"/>
                <a:satOff val="61833"/>
                <a:lumOff val="34314"/>
                <a:alphaOff val="0"/>
                <a:tint val="50000"/>
                <a:satMod val="300000"/>
              </a:schemeClr>
            </a:gs>
            <a:gs pos="35000">
              <a:schemeClr val="accent5">
                <a:hueOff val="2755583"/>
                <a:satOff val="61833"/>
                <a:lumOff val="34314"/>
                <a:alphaOff val="0"/>
                <a:tint val="37000"/>
                <a:satMod val="300000"/>
              </a:schemeClr>
            </a:gs>
            <a:gs pos="100000">
              <a:schemeClr val="accent5">
                <a:hueOff val="2755583"/>
                <a:satOff val="61833"/>
                <a:lumOff val="3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9838" tIns="0" rIns="229838" bIns="0" numCol="1" spcCol="1270" anchor="ctr" anchorCtr="0">
          <a:noAutofit/>
        </a:bodyPr>
        <a:lstStyle/>
        <a:p>
          <a:pPr marL="0" lvl="0" indent="0" algn="l" defTabSz="622300">
            <a:lnSpc>
              <a:spcPct val="90000"/>
            </a:lnSpc>
            <a:spcBef>
              <a:spcPct val="0"/>
            </a:spcBef>
            <a:spcAft>
              <a:spcPct val="35000"/>
            </a:spcAft>
            <a:buFont typeface="Symbol" panose="05050102010706020507" pitchFamily="18" charset="2"/>
            <a:buNone/>
          </a:pPr>
          <a:r>
            <a:rPr lang="en-US" sz="1400" kern="1200" dirty="0"/>
            <a:t>Participants will apply knowledge learned from the foster care casework process.</a:t>
          </a:r>
        </a:p>
      </dsp:txBody>
      <dsp:txXfrm>
        <a:off x="457397" y="4230416"/>
        <a:ext cx="6034646" cy="42620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5597F0-E4D3-4B3D-A7D0-D46C81D360ED}">
      <dsp:nvSpPr>
        <dsp:cNvPr id="0" name=""/>
        <dsp:cNvSpPr/>
      </dsp:nvSpPr>
      <dsp:spPr>
        <a:xfrm>
          <a:off x="830" y="2628"/>
          <a:ext cx="7237338" cy="11676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Teaming begins at the initial contact by collecting the family story and building the team.</a:t>
          </a:r>
        </a:p>
      </dsp:txBody>
      <dsp:txXfrm>
        <a:off x="35030" y="36828"/>
        <a:ext cx="7168938" cy="1099286"/>
      </dsp:txXfrm>
    </dsp:sp>
    <dsp:sp modelId="{0F3F3E8B-159B-46BB-9292-696D22BA23DC}">
      <dsp:nvSpPr>
        <dsp:cNvPr id="0" name=""/>
        <dsp:cNvSpPr/>
      </dsp:nvSpPr>
      <dsp:spPr>
        <a:xfrm>
          <a:off x="830" y="1296206"/>
          <a:ext cx="4727653" cy="116768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Family teams make decisions and develop plans.   They are inclusive not exclusive.</a:t>
          </a:r>
        </a:p>
      </dsp:txBody>
      <dsp:txXfrm>
        <a:off x="35030" y="1330406"/>
        <a:ext cx="4659253" cy="1099286"/>
      </dsp:txXfrm>
    </dsp:sp>
    <dsp:sp modelId="{225E64E6-0A5D-4BFD-8AFE-31A099A1F52E}">
      <dsp:nvSpPr>
        <dsp:cNvPr id="0" name=""/>
        <dsp:cNvSpPr/>
      </dsp:nvSpPr>
      <dsp:spPr>
        <a:xfrm>
          <a:off x="830" y="2589783"/>
          <a:ext cx="2315207" cy="116768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Decisions made by the CFT are honored unless not in the child’s best interest.</a:t>
          </a:r>
        </a:p>
      </dsp:txBody>
      <dsp:txXfrm>
        <a:off x="35030" y="2623983"/>
        <a:ext cx="2246807" cy="1099286"/>
      </dsp:txXfrm>
    </dsp:sp>
    <dsp:sp modelId="{3E197164-CFAF-42D2-8C3D-0322C1E76696}">
      <dsp:nvSpPr>
        <dsp:cNvPr id="0" name=""/>
        <dsp:cNvSpPr/>
      </dsp:nvSpPr>
      <dsp:spPr>
        <a:xfrm>
          <a:off x="2413276" y="2589783"/>
          <a:ext cx="2315207" cy="116768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CFT should be built around the family/with the family.</a:t>
          </a:r>
          <a:endParaRPr lang="en-US" sz="1700" kern="1200" dirty="0"/>
        </a:p>
      </dsp:txBody>
      <dsp:txXfrm>
        <a:off x="2447476" y="2623983"/>
        <a:ext cx="2246807" cy="1099286"/>
      </dsp:txXfrm>
    </dsp:sp>
    <dsp:sp modelId="{67994B60-C392-44CD-84A1-443F2C85C07F}">
      <dsp:nvSpPr>
        <dsp:cNvPr id="0" name=""/>
        <dsp:cNvSpPr/>
      </dsp:nvSpPr>
      <dsp:spPr>
        <a:xfrm>
          <a:off x="4922961" y="1296206"/>
          <a:ext cx="2315207" cy="116768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CFT Model moves cases forward.</a:t>
          </a:r>
        </a:p>
      </dsp:txBody>
      <dsp:txXfrm>
        <a:off x="4957161" y="1330406"/>
        <a:ext cx="2246807" cy="109928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5DF6C4-7EEA-4074-A6BE-F611BC237412}">
      <dsp:nvSpPr>
        <dsp:cNvPr id="0" name=""/>
        <dsp:cNvSpPr/>
      </dsp:nvSpPr>
      <dsp:spPr>
        <a:xfrm>
          <a:off x="0" y="0"/>
          <a:ext cx="7448550" cy="1487328"/>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Initial:</a:t>
          </a:r>
          <a:r>
            <a:rPr lang="en-US" sz="3900" kern="1200" baseline="0" dirty="0"/>
            <a:t>  Within 30 days of custody</a:t>
          </a:r>
          <a:endParaRPr lang="en-US" sz="3900" kern="1200" dirty="0"/>
        </a:p>
      </dsp:txBody>
      <dsp:txXfrm>
        <a:off x="43562" y="43562"/>
        <a:ext cx="5843606" cy="1400204"/>
      </dsp:txXfrm>
    </dsp:sp>
    <dsp:sp modelId="{0B8A5A17-CB53-40CD-A752-F551F58EEC4A}">
      <dsp:nvSpPr>
        <dsp:cNvPr id="0" name=""/>
        <dsp:cNvSpPr/>
      </dsp:nvSpPr>
      <dsp:spPr>
        <a:xfrm>
          <a:off x="657224" y="1735217"/>
          <a:ext cx="7448550" cy="1487328"/>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Diligent Search Letter</a:t>
          </a:r>
        </a:p>
      </dsp:txBody>
      <dsp:txXfrm>
        <a:off x="700786" y="1778779"/>
        <a:ext cx="5737437" cy="1400204"/>
      </dsp:txXfrm>
    </dsp:sp>
    <dsp:sp modelId="{D0CF2F3F-1040-4E6C-8055-48BF133185F3}">
      <dsp:nvSpPr>
        <dsp:cNvPr id="0" name=""/>
        <dsp:cNvSpPr/>
      </dsp:nvSpPr>
      <dsp:spPr>
        <a:xfrm>
          <a:off x="1314449" y="3470434"/>
          <a:ext cx="7448550" cy="1487328"/>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Every 90 Days</a:t>
          </a:r>
        </a:p>
      </dsp:txBody>
      <dsp:txXfrm>
        <a:off x="1358011" y="3513996"/>
        <a:ext cx="5737437" cy="1400204"/>
      </dsp:txXfrm>
    </dsp:sp>
    <dsp:sp modelId="{DA327AAC-35A2-43BA-BB77-0536F073BA5A}">
      <dsp:nvSpPr>
        <dsp:cNvPr id="0" name=""/>
        <dsp:cNvSpPr/>
      </dsp:nvSpPr>
      <dsp:spPr>
        <a:xfrm>
          <a:off x="6481786" y="1127891"/>
          <a:ext cx="966763" cy="966763"/>
        </a:xfrm>
        <a:prstGeom prst="downArrow">
          <a:avLst>
            <a:gd name="adj1" fmla="val 55000"/>
            <a:gd name="adj2" fmla="val 45000"/>
          </a:avLst>
        </a:prstGeom>
        <a:solidFill>
          <a:schemeClr val="accent5">
            <a:alpha val="90000"/>
            <a:tint val="40000"/>
            <a:hueOff val="0"/>
            <a:satOff val="0"/>
            <a:lumOff val="0"/>
            <a:alphaOff val="0"/>
          </a:schemeClr>
        </a:solidFill>
        <a:ln w="9525" cap="flat" cmpd="sng" algn="ctr">
          <a:solidFill>
            <a:schemeClr val="accent5">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699308" y="1127891"/>
        <a:ext cx="531719" cy="727489"/>
      </dsp:txXfrm>
    </dsp:sp>
    <dsp:sp modelId="{EFDA7F0D-2CB7-4621-A7F3-B75EA846670B}">
      <dsp:nvSpPr>
        <dsp:cNvPr id="0" name=""/>
        <dsp:cNvSpPr/>
      </dsp:nvSpPr>
      <dsp:spPr>
        <a:xfrm>
          <a:off x="7139011" y="2853192"/>
          <a:ext cx="966763" cy="966763"/>
        </a:xfrm>
        <a:prstGeom prst="downArrow">
          <a:avLst>
            <a:gd name="adj1" fmla="val 55000"/>
            <a:gd name="adj2" fmla="val 45000"/>
          </a:avLst>
        </a:prstGeom>
        <a:solidFill>
          <a:schemeClr val="accent5">
            <a:alpha val="90000"/>
            <a:tint val="40000"/>
            <a:hueOff val="0"/>
            <a:satOff val="0"/>
            <a:lumOff val="0"/>
            <a:alphaOff val="0"/>
          </a:schemeClr>
        </a:solidFill>
        <a:ln w="9525" cap="flat" cmpd="sng" algn="ctr">
          <a:solidFill>
            <a:schemeClr val="accent5">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356533" y="2853192"/>
        <a:ext cx="531719" cy="72748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E9C32-4846-484E-9A20-55B82DEF8D7B}">
      <dsp:nvSpPr>
        <dsp:cNvPr id="0" name=""/>
        <dsp:cNvSpPr/>
      </dsp:nvSpPr>
      <dsp:spPr>
        <a:xfrm rot="16200000">
          <a:off x="826" y="40506"/>
          <a:ext cx="4084587" cy="4084587"/>
        </a:xfrm>
        <a:prstGeom prst="downArrow">
          <a:avLst>
            <a:gd name="adj1" fmla="val 50000"/>
            <a:gd name="adj2" fmla="val 35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t>*Expert on services and process</a:t>
          </a:r>
        </a:p>
        <a:p>
          <a:pPr marL="0" lvl="0" indent="0" algn="l" defTabSz="800100">
            <a:lnSpc>
              <a:spcPct val="90000"/>
            </a:lnSpc>
            <a:spcBef>
              <a:spcPct val="0"/>
            </a:spcBef>
            <a:spcAft>
              <a:spcPct val="35000"/>
            </a:spcAft>
            <a:buNone/>
          </a:pPr>
          <a:r>
            <a:rPr lang="en-US" sz="1800" kern="1200" dirty="0"/>
            <a:t>*Increases worker safety</a:t>
          </a:r>
        </a:p>
        <a:p>
          <a:pPr marL="0" lvl="0" indent="0" algn="l" defTabSz="800100">
            <a:lnSpc>
              <a:spcPct val="90000"/>
            </a:lnSpc>
            <a:spcBef>
              <a:spcPct val="0"/>
            </a:spcBef>
            <a:spcAft>
              <a:spcPct val="35000"/>
            </a:spcAft>
            <a:buNone/>
          </a:pPr>
          <a:r>
            <a:rPr lang="en-US" sz="1800" kern="1200" dirty="0"/>
            <a:t>*Improves outcomes of Safety, Permanency and Well-Being</a:t>
          </a:r>
        </a:p>
        <a:p>
          <a:pPr marL="0" lvl="0" indent="0" algn="l" defTabSz="800100">
            <a:lnSpc>
              <a:spcPct val="90000"/>
            </a:lnSpc>
            <a:spcBef>
              <a:spcPct val="0"/>
            </a:spcBef>
            <a:spcAft>
              <a:spcPct val="35000"/>
            </a:spcAft>
            <a:buNone/>
          </a:pPr>
          <a:endParaRPr lang="en-US" sz="2000" kern="1200" dirty="0"/>
        </a:p>
      </dsp:txBody>
      <dsp:txXfrm rot="5400000">
        <a:off x="827" y="1061653"/>
        <a:ext cx="3369784" cy="2042293"/>
      </dsp:txXfrm>
    </dsp:sp>
    <dsp:sp modelId="{025BF501-B08B-4F13-BE2A-57667CA2D8C8}">
      <dsp:nvSpPr>
        <dsp:cNvPr id="0" name=""/>
        <dsp:cNvSpPr/>
      </dsp:nvSpPr>
      <dsp:spPr>
        <a:xfrm rot="5400000">
          <a:off x="4296585" y="40506"/>
          <a:ext cx="4084587" cy="4084587"/>
        </a:xfrm>
        <a:prstGeom prst="downArrow">
          <a:avLst>
            <a:gd name="adj1" fmla="val 50000"/>
            <a:gd name="adj2" fmla="val 35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r" defTabSz="800100">
            <a:lnSpc>
              <a:spcPct val="90000"/>
            </a:lnSpc>
            <a:spcBef>
              <a:spcPct val="0"/>
            </a:spcBef>
            <a:spcAft>
              <a:spcPct val="35000"/>
            </a:spcAft>
            <a:buNone/>
          </a:pPr>
          <a:r>
            <a:rPr lang="en-US" sz="1800" kern="1200" dirty="0"/>
            <a:t>*Expert on their family’s history, strengths, needs</a:t>
          </a:r>
        </a:p>
        <a:p>
          <a:pPr marL="0" lvl="0" indent="0" algn="r" defTabSz="800100">
            <a:lnSpc>
              <a:spcPct val="90000"/>
            </a:lnSpc>
            <a:spcBef>
              <a:spcPct val="0"/>
            </a:spcBef>
            <a:spcAft>
              <a:spcPct val="35000"/>
            </a:spcAft>
            <a:buNone/>
          </a:pPr>
          <a:r>
            <a:rPr lang="en-US" sz="1800" kern="1200" dirty="0"/>
            <a:t>*Decreases family conflicts</a:t>
          </a:r>
        </a:p>
        <a:p>
          <a:pPr marL="0" lvl="0" indent="0" algn="r" defTabSz="800100">
            <a:lnSpc>
              <a:spcPct val="90000"/>
            </a:lnSpc>
            <a:spcBef>
              <a:spcPct val="0"/>
            </a:spcBef>
            <a:spcAft>
              <a:spcPct val="35000"/>
            </a:spcAft>
            <a:buNone/>
          </a:pPr>
          <a:r>
            <a:rPr lang="en-US" sz="1800" kern="1200" dirty="0"/>
            <a:t>*Improves outcomes of Safety, Permanency, and Well-Being</a:t>
          </a:r>
        </a:p>
      </dsp:txBody>
      <dsp:txXfrm rot="-5400000">
        <a:off x="5011389" y="1061652"/>
        <a:ext cx="3369784" cy="204229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683B5D-079A-424D-A782-6C632D7F7CC2}">
      <dsp:nvSpPr>
        <dsp:cNvPr id="0" name=""/>
        <dsp:cNvSpPr/>
      </dsp:nvSpPr>
      <dsp:spPr>
        <a:xfrm rot="5400000">
          <a:off x="-222646" y="223826"/>
          <a:ext cx="1484312" cy="1039018"/>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en-US" sz="2900" kern="1200" dirty="0"/>
        </a:p>
      </dsp:txBody>
      <dsp:txXfrm rot="-5400000">
        <a:off x="1" y="520688"/>
        <a:ext cx="1039018" cy="445294"/>
      </dsp:txXfrm>
    </dsp:sp>
    <dsp:sp modelId="{31716B28-15C5-46B9-9BEF-387306C40D52}">
      <dsp:nvSpPr>
        <dsp:cNvPr id="0" name=""/>
        <dsp:cNvSpPr/>
      </dsp:nvSpPr>
      <dsp:spPr>
        <a:xfrm rot="5400000">
          <a:off x="4190007" y="-3149809"/>
          <a:ext cx="964803" cy="7266781"/>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t>Decisions are made in a CFTM</a:t>
          </a:r>
        </a:p>
        <a:p>
          <a:pPr marL="228600" lvl="1" indent="-228600" algn="l" defTabSz="1200150">
            <a:lnSpc>
              <a:spcPct val="90000"/>
            </a:lnSpc>
            <a:spcBef>
              <a:spcPct val="0"/>
            </a:spcBef>
            <a:spcAft>
              <a:spcPct val="15000"/>
            </a:spcAft>
            <a:buChar char="•"/>
          </a:pPr>
          <a:r>
            <a:rPr lang="en-US" sz="2700" kern="1200" dirty="0"/>
            <a:t>Relative Placement is preferred</a:t>
          </a:r>
        </a:p>
      </dsp:txBody>
      <dsp:txXfrm rot="-5400000">
        <a:off x="1039018" y="48278"/>
        <a:ext cx="7219683" cy="870607"/>
      </dsp:txXfrm>
    </dsp:sp>
    <dsp:sp modelId="{CDAF53C7-CDFA-4250-8F16-71FDB547F091}">
      <dsp:nvSpPr>
        <dsp:cNvPr id="0" name=""/>
        <dsp:cNvSpPr/>
      </dsp:nvSpPr>
      <dsp:spPr>
        <a:xfrm rot="5400000">
          <a:off x="-222646" y="1512490"/>
          <a:ext cx="1484312" cy="1039018"/>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en-US" sz="2900" kern="1200" dirty="0"/>
        </a:p>
      </dsp:txBody>
      <dsp:txXfrm rot="-5400000">
        <a:off x="1" y="1809352"/>
        <a:ext cx="1039018" cy="445294"/>
      </dsp:txXfrm>
    </dsp:sp>
    <dsp:sp modelId="{CCDA4484-E480-40AF-844A-7B1560A307D0}">
      <dsp:nvSpPr>
        <dsp:cNvPr id="0" name=""/>
        <dsp:cNvSpPr/>
      </dsp:nvSpPr>
      <dsp:spPr>
        <a:xfrm rot="5400000">
          <a:off x="4190007" y="-1861145"/>
          <a:ext cx="964803" cy="7266781"/>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t>Siblings are placed together</a:t>
          </a:r>
        </a:p>
        <a:p>
          <a:pPr marL="228600" lvl="1" indent="-228600" algn="l" defTabSz="1200150">
            <a:lnSpc>
              <a:spcPct val="90000"/>
            </a:lnSpc>
            <a:spcBef>
              <a:spcPct val="0"/>
            </a:spcBef>
            <a:spcAft>
              <a:spcPct val="15000"/>
            </a:spcAft>
            <a:buChar char="•"/>
          </a:pPr>
          <a:r>
            <a:rPr lang="en-US" sz="2700" kern="1200" dirty="0"/>
            <a:t>Least restrictive, most family like setting</a:t>
          </a:r>
        </a:p>
      </dsp:txBody>
      <dsp:txXfrm rot="-5400000">
        <a:off x="1039018" y="1336942"/>
        <a:ext cx="7219683" cy="870607"/>
      </dsp:txXfrm>
    </dsp:sp>
    <dsp:sp modelId="{8364C88B-FB8E-41E8-B211-D61C6085CA3F}">
      <dsp:nvSpPr>
        <dsp:cNvPr id="0" name=""/>
        <dsp:cNvSpPr/>
      </dsp:nvSpPr>
      <dsp:spPr>
        <a:xfrm rot="5400000">
          <a:off x="-222646" y="2801154"/>
          <a:ext cx="1484312" cy="1039018"/>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en-US" sz="2900" kern="1200" dirty="0"/>
        </a:p>
      </dsp:txBody>
      <dsp:txXfrm rot="-5400000">
        <a:off x="1" y="3098016"/>
        <a:ext cx="1039018" cy="445294"/>
      </dsp:txXfrm>
    </dsp:sp>
    <dsp:sp modelId="{BE7F3B37-42C7-4C82-9297-D54D5BBC2E21}">
      <dsp:nvSpPr>
        <dsp:cNvPr id="0" name=""/>
        <dsp:cNvSpPr/>
      </dsp:nvSpPr>
      <dsp:spPr>
        <a:xfrm rot="5400000">
          <a:off x="4190007" y="-572481"/>
          <a:ext cx="964803" cy="7266781"/>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t>Placement in or near a child’s community</a:t>
          </a:r>
        </a:p>
      </dsp:txBody>
      <dsp:txXfrm rot="-5400000">
        <a:off x="1039018" y="2625606"/>
        <a:ext cx="7219683" cy="87060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12DAE-E191-4DC1-A819-518D05877625}">
      <dsp:nvSpPr>
        <dsp:cNvPr id="0" name=""/>
        <dsp:cNvSpPr/>
      </dsp:nvSpPr>
      <dsp:spPr>
        <a:xfrm>
          <a:off x="5965808" y="901364"/>
          <a:ext cx="1622408" cy="3862719"/>
        </a:xfrm>
        <a:prstGeom prst="wedgeRectCallout">
          <a:avLst>
            <a:gd name="adj1" fmla="val 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r" defTabSz="711200">
            <a:lnSpc>
              <a:spcPct val="90000"/>
            </a:lnSpc>
            <a:spcBef>
              <a:spcPct val="0"/>
            </a:spcBef>
            <a:spcAft>
              <a:spcPct val="35000"/>
            </a:spcAft>
            <a:buNone/>
          </a:pPr>
          <a:r>
            <a:rPr lang="en-US" sz="1600" kern="1200" dirty="0"/>
            <a:t>Expedited Custodial Placements</a:t>
          </a:r>
        </a:p>
      </dsp:txBody>
      <dsp:txXfrm>
        <a:off x="6171530" y="901364"/>
        <a:ext cx="1416687" cy="3862719"/>
      </dsp:txXfrm>
    </dsp:sp>
    <dsp:sp modelId="{1737ADB4-F134-44F1-9196-C0EB7634D1F1}">
      <dsp:nvSpPr>
        <dsp:cNvPr id="0" name=""/>
        <dsp:cNvSpPr/>
      </dsp:nvSpPr>
      <dsp:spPr>
        <a:xfrm>
          <a:off x="5965808" y="0"/>
          <a:ext cx="1622408" cy="90136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375" tIns="79375" rIns="79375" bIns="79375" numCol="1" spcCol="1270" anchor="ctr" anchorCtr="0">
          <a:noAutofit/>
        </a:bodyPr>
        <a:lstStyle/>
        <a:p>
          <a:pPr marL="0" lvl="0" indent="0" algn="ctr" defTabSz="1111250">
            <a:lnSpc>
              <a:spcPct val="90000"/>
            </a:lnSpc>
            <a:spcBef>
              <a:spcPct val="0"/>
            </a:spcBef>
            <a:spcAft>
              <a:spcPct val="35000"/>
            </a:spcAft>
            <a:buNone/>
          </a:pPr>
          <a:r>
            <a:rPr lang="en-US" sz="2500" kern="1200" dirty="0"/>
            <a:t>16.20</a:t>
          </a:r>
        </a:p>
      </dsp:txBody>
      <dsp:txXfrm>
        <a:off x="5965808" y="0"/>
        <a:ext cx="1622408" cy="901364"/>
      </dsp:txXfrm>
    </dsp:sp>
    <dsp:sp modelId="{61F3FE12-BF22-4806-9DC6-A73C5C3A9CEF}">
      <dsp:nvSpPr>
        <dsp:cNvPr id="0" name=""/>
        <dsp:cNvSpPr/>
      </dsp:nvSpPr>
      <dsp:spPr>
        <a:xfrm>
          <a:off x="4343400" y="901364"/>
          <a:ext cx="1622408" cy="3605458"/>
        </a:xfrm>
        <a:prstGeom prst="wedgeRectCallout">
          <a:avLst>
            <a:gd name="adj1" fmla="val 62500"/>
            <a:gd name="adj2" fmla="val 2083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r" defTabSz="711200">
            <a:lnSpc>
              <a:spcPct val="90000"/>
            </a:lnSpc>
            <a:spcBef>
              <a:spcPct val="0"/>
            </a:spcBef>
            <a:spcAft>
              <a:spcPct val="35000"/>
            </a:spcAft>
            <a:buNone/>
          </a:pPr>
          <a:r>
            <a:rPr lang="en-US" sz="1600" kern="1200" dirty="0"/>
            <a:t>Foster Home Selection and  Approval</a:t>
          </a:r>
        </a:p>
      </dsp:txBody>
      <dsp:txXfrm>
        <a:off x="4549121" y="901364"/>
        <a:ext cx="1416687" cy="3605458"/>
      </dsp:txXfrm>
    </dsp:sp>
    <dsp:sp modelId="{A64A19A5-711E-4E9F-B2E3-E4DB74D20AA2}">
      <dsp:nvSpPr>
        <dsp:cNvPr id="0" name=""/>
        <dsp:cNvSpPr/>
      </dsp:nvSpPr>
      <dsp:spPr>
        <a:xfrm>
          <a:off x="4352063" y="129057"/>
          <a:ext cx="1622408" cy="7727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375" tIns="79375" rIns="79375" bIns="79375" numCol="1" spcCol="1270" anchor="ctr" anchorCtr="0">
          <a:noAutofit/>
        </a:bodyPr>
        <a:lstStyle/>
        <a:p>
          <a:pPr marL="0" lvl="0" indent="0" algn="ctr" defTabSz="1111250">
            <a:lnSpc>
              <a:spcPct val="90000"/>
            </a:lnSpc>
            <a:spcBef>
              <a:spcPct val="0"/>
            </a:spcBef>
            <a:spcAft>
              <a:spcPct val="35000"/>
            </a:spcAft>
            <a:buNone/>
          </a:pPr>
          <a:r>
            <a:rPr lang="en-US" sz="2500" kern="1200" dirty="0"/>
            <a:t>16.4</a:t>
          </a:r>
        </a:p>
      </dsp:txBody>
      <dsp:txXfrm>
        <a:off x="4352063" y="129057"/>
        <a:ext cx="1622408" cy="772734"/>
      </dsp:txXfrm>
    </dsp:sp>
    <dsp:sp modelId="{C31F6652-8148-412D-AC59-77624D7309B9}">
      <dsp:nvSpPr>
        <dsp:cNvPr id="0" name=""/>
        <dsp:cNvSpPr/>
      </dsp:nvSpPr>
      <dsp:spPr>
        <a:xfrm>
          <a:off x="2720991" y="901364"/>
          <a:ext cx="1622408" cy="3347721"/>
        </a:xfrm>
        <a:prstGeom prst="wedgeRectCallout">
          <a:avLst>
            <a:gd name="adj1" fmla="val 62500"/>
            <a:gd name="adj2" fmla="val 2083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r" defTabSz="711200">
            <a:lnSpc>
              <a:spcPct val="90000"/>
            </a:lnSpc>
            <a:spcBef>
              <a:spcPct val="0"/>
            </a:spcBef>
            <a:spcAft>
              <a:spcPct val="35000"/>
            </a:spcAft>
            <a:buNone/>
          </a:pPr>
          <a:r>
            <a:rPr lang="en-US" sz="1600" kern="1200" dirty="0"/>
            <a:t>Desired Characteristics of Foster Parents</a:t>
          </a:r>
        </a:p>
      </dsp:txBody>
      <dsp:txXfrm>
        <a:off x="2926712" y="901364"/>
        <a:ext cx="1416687" cy="3347721"/>
      </dsp:txXfrm>
    </dsp:sp>
    <dsp:sp modelId="{0AD06E81-405A-41EA-9215-1AF7B143FD73}">
      <dsp:nvSpPr>
        <dsp:cNvPr id="0" name=""/>
        <dsp:cNvSpPr/>
      </dsp:nvSpPr>
      <dsp:spPr>
        <a:xfrm>
          <a:off x="2720991" y="257736"/>
          <a:ext cx="1622408" cy="6436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375" tIns="79375" rIns="79375" bIns="79375" numCol="1" spcCol="1270" anchor="ctr" anchorCtr="0">
          <a:noAutofit/>
        </a:bodyPr>
        <a:lstStyle/>
        <a:p>
          <a:pPr marL="0" lvl="0" indent="0" algn="ctr" defTabSz="1111250">
            <a:lnSpc>
              <a:spcPct val="90000"/>
            </a:lnSpc>
            <a:spcBef>
              <a:spcPct val="0"/>
            </a:spcBef>
            <a:spcAft>
              <a:spcPct val="35000"/>
            </a:spcAft>
            <a:buNone/>
          </a:pPr>
          <a:r>
            <a:rPr lang="en-US" sz="2500" kern="1200" dirty="0"/>
            <a:t>16.3</a:t>
          </a:r>
        </a:p>
      </dsp:txBody>
      <dsp:txXfrm>
        <a:off x="2720991" y="257736"/>
        <a:ext cx="1622408" cy="643627"/>
      </dsp:txXfrm>
    </dsp:sp>
    <dsp:sp modelId="{E9AD04A4-546C-4D44-A564-E42F3FE77360}">
      <dsp:nvSpPr>
        <dsp:cNvPr id="0" name=""/>
        <dsp:cNvSpPr/>
      </dsp:nvSpPr>
      <dsp:spPr>
        <a:xfrm>
          <a:off x="1098582" y="901364"/>
          <a:ext cx="1622408" cy="3089984"/>
        </a:xfrm>
        <a:prstGeom prst="wedgeRectCallout">
          <a:avLst>
            <a:gd name="adj1" fmla="val 62500"/>
            <a:gd name="adj2" fmla="val 2083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r" defTabSz="711200">
            <a:lnSpc>
              <a:spcPct val="90000"/>
            </a:lnSpc>
            <a:spcBef>
              <a:spcPct val="0"/>
            </a:spcBef>
            <a:spcAft>
              <a:spcPct val="35000"/>
            </a:spcAft>
            <a:buNone/>
          </a:pPr>
          <a:r>
            <a:rPr lang="en-US" sz="1600" kern="1200" dirty="0"/>
            <a:t>Responsibilities of Approved Foster Parents</a:t>
          </a:r>
        </a:p>
      </dsp:txBody>
      <dsp:txXfrm>
        <a:off x="1304303" y="901364"/>
        <a:ext cx="1416687" cy="3089984"/>
      </dsp:txXfrm>
    </dsp:sp>
    <dsp:sp modelId="{DD7E706A-9CE3-45B1-A085-71D1F5370EF7}">
      <dsp:nvSpPr>
        <dsp:cNvPr id="0" name=""/>
        <dsp:cNvSpPr/>
      </dsp:nvSpPr>
      <dsp:spPr>
        <a:xfrm>
          <a:off x="1098582" y="386367"/>
          <a:ext cx="1622408" cy="5149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375" tIns="79375" rIns="79375" bIns="79375" numCol="1" spcCol="1270" anchor="ctr" anchorCtr="0">
          <a:noAutofit/>
        </a:bodyPr>
        <a:lstStyle/>
        <a:p>
          <a:pPr marL="0" lvl="0" indent="0" algn="ctr" defTabSz="1111250">
            <a:lnSpc>
              <a:spcPct val="90000"/>
            </a:lnSpc>
            <a:spcBef>
              <a:spcPct val="0"/>
            </a:spcBef>
            <a:spcAft>
              <a:spcPct val="35000"/>
            </a:spcAft>
            <a:buNone/>
          </a:pPr>
          <a:r>
            <a:rPr lang="en-US" sz="2500" kern="1200" dirty="0"/>
            <a:t>16.8</a:t>
          </a:r>
        </a:p>
      </dsp:txBody>
      <dsp:txXfrm>
        <a:off x="1098582" y="386367"/>
        <a:ext cx="1622408" cy="51499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CB1A9B-98D3-4FAF-88E0-AEEE9C16190C}">
      <dsp:nvSpPr>
        <dsp:cNvPr id="0" name=""/>
        <dsp:cNvSpPr/>
      </dsp:nvSpPr>
      <dsp:spPr>
        <a:xfrm>
          <a:off x="0" y="0"/>
          <a:ext cx="4571999" cy="4571999"/>
        </a:xfrm>
        <a:prstGeom prst="pie">
          <a:avLst>
            <a:gd name="adj1" fmla="val 5400000"/>
            <a:gd name="adj2" fmla="val 1620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AB3254-C497-4631-9E11-5A11F61286D3}">
      <dsp:nvSpPr>
        <dsp:cNvPr id="0" name=""/>
        <dsp:cNvSpPr/>
      </dsp:nvSpPr>
      <dsp:spPr>
        <a:xfrm>
          <a:off x="2285999" y="0"/>
          <a:ext cx="6553199" cy="4571999"/>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Reassures parents who are serious about maintaining relationships</a:t>
          </a:r>
        </a:p>
      </dsp:txBody>
      <dsp:txXfrm>
        <a:off x="2285999" y="0"/>
        <a:ext cx="6553199" cy="571501"/>
      </dsp:txXfrm>
    </dsp:sp>
    <dsp:sp modelId="{B214920F-E6B8-455E-8A15-E8B1BDD839EF}">
      <dsp:nvSpPr>
        <dsp:cNvPr id="0" name=""/>
        <dsp:cNvSpPr/>
      </dsp:nvSpPr>
      <dsp:spPr>
        <a:xfrm>
          <a:off x="400050" y="571501"/>
          <a:ext cx="3771898" cy="3771898"/>
        </a:xfrm>
        <a:prstGeom prst="pie">
          <a:avLst>
            <a:gd name="adj1" fmla="val 5400000"/>
            <a:gd name="adj2" fmla="val 16200000"/>
          </a:avLst>
        </a:prstGeom>
        <a:solidFill>
          <a:schemeClr val="accent5">
            <a:hueOff val="551117"/>
            <a:satOff val="12367"/>
            <a:lumOff val="68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9B755F-8110-4939-8845-725698777927}">
      <dsp:nvSpPr>
        <dsp:cNvPr id="0" name=""/>
        <dsp:cNvSpPr/>
      </dsp:nvSpPr>
      <dsp:spPr>
        <a:xfrm>
          <a:off x="2285999" y="571501"/>
          <a:ext cx="6553199" cy="3771898"/>
        </a:xfrm>
        <a:prstGeom prst="rect">
          <a:avLst/>
        </a:prstGeom>
        <a:solidFill>
          <a:schemeClr val="lt1">
            <a:alpha val="90000"/>
            <a:hueOff val="0"/>
            <a:satOff val="0"/>
            <a:lumOff val="0"/>
            <a:alphaOff val="0"/>
          </a:schemeClr>
        </a:solidFill>
        <a:ln w="25400" cap="flat" cmpd="sng" algn="ctr">
          <a:solidFill>
            <a:schemeClr val="accent5">
              <a:hueOff val="551117"/>
              <a:satOff val="12367"/>
              <a:lumOff val="68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Reassures children their family's care</a:t>
          </a:r>
        </a:p>
      </dsp:txBody>
      <dsp:txXfrm>
        <a:off x="2285999" y="571501"/>
        <a:ext cx="6553199" cy="571501"/>
      </dsp:txXfrm>
    </dsp:sp>
    <dsp:sp modelId="{9C0BFBBA-CA28-4E06-BCA3-D4647F7B5A6D}">
      <dsp:nvSpPr>
        <dsp:cNvPr id="0" name=""/>
        <dsp:cNvSpPr/>
      </dsp:nvSpPr>
      <dsp:spPr>
        <a:xfrm>
          <a:off x="800101" y="1143002"/>
          <a:ext cx="2971797" cy="2971797"/>
        </a:xfrm>
        <a:prstGeom prst="pie">
          <a:avLst>
            <a:gd name="adj1" fmla="val 5400000"/>
            <a:gd name="adj2" fmla="val 16200000"/>
          </a:avLst>
        </a:prstGeom>
        <a:solidFill>
          <a:schemeClr val="accent5">
            <a:hueOff val="1102233"/>
            <a:satOff val="24733"/>
            <a:lumOff val="13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29917B-97DD-4308-850A-2EAB93C7E8EF}">
      <dsp:nvSpPr>
        <dsp:cNvPr id="0" name=""/>
        <dsp:cNvSpPr/>
      </dsp:nvSpPr>
      <dsp:spPr>
        <a:xfrm>
          <a:off x="2285999" y="1143002"/>
          <a:ext cx="6553199" cy="2971797"/>
        </a:xfrm>
        <a:prstGeom prst="rect">
          <a:avLst/>
        </a:prstGeom>
        <a:solidFill>
          <a:schemeClr val="lt1">
            <a:alpha val="90000"/>
            <a:hueOff val="0"/>
            <a:satOff val="0"/>
            <a:lumOff val="0"/>
            <a:alphaOff val="0"/>
          </a:schemeClr>
        </a:solidFill>
        <a:ln w="25400" cap="flat" cmpd="sng" algn="ctr">
          <a:solidFill>
            <a:schemeClr val="accent5">
              <a:hueOff val="1102233"/>
              <a:satOff val="24733"/>
              <a:lumOff val="137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Lessens the trauma of separation</a:t>
          </a:r>
        </a:p>
      </dsp:txBody>
      <dsp:txXfrm>
        <a:off x="2285999" y="1143002"/>
        <a:ext cx="6553199" cy="571497"/>
      </dsp:txXfrm>
    </dsp:sp>
    <dsp:sp modelId="{728E7E85-EAD2-4A4A-9E73-8E924E5ACB29}">
      <dsp:nvSpPr>
        <dsp:cNvPr id="0" name=""/>
        <dsp:cNvSpPr/>
      </dsp:nvSpPr>
      <dsp:spPr>
        <a:xfrm>
          <a:off x="1200149" y="1714500"/>
          <a:ext cx="2171699" cy="2171699"/>
        </a:xfrm>
        <a:prstGeom prst="pie">
          <a:avLst>
            <a:gd name="adj1" fmla="val 5400000"/>
            <a:gd name="adj2" fmla="val 16200000"/>
          </a:avLst>
        </a:prstGeom>
        <a:solidFill>
          <a:schemeClr val="accent5">
            <a:hueOff val="1653350"/>
            <a:satOff val="37100"/>
            <a:lumOff val="20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FD3348-5244-4335-8B8D-7F19D18F3093}">
      <dsp:nvSpPr>
        <dsp:cNvPr id="0" name=""/>
        <dsp:cNvSpPr/>
      </dsp:nvSpPr>
      <dsp:spPr>
        <a:xfrm>
          <a:off x="2285999" y="1714500"/>
          <a:ext cx="6553199" cy="2171699"/>
        </a:xfrm>
        <a:prstGeom prst="rect">
          <a:avLst/>
        </a:prstGeom>
        <a:solidFill>
          <a:schemeClr val="lt1">
            <a:alpha val="90000"/>
            <a:hueOff val="0"/>
            <a:satOff val="0"/>
            <a:lumOff val="0"/>
            <a:alphaOff val="0"/>
          </a:schemeClr>
        </a:solidFill>
        <a:ln w="25400" cap="flat" cmpd="sng" algn="ctr">
          <a:solidFill>
            <a:schemeClr val="accent5">
              <a:hueOff val="1653350"/>
              <a:satOff val="37100"/>
              <a:lumOff val="2058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Provides FSWs opportunities to assess</a:t>
          </a:r>
        </a:p>
      </dsp:txBody>
      <dsp:txXfrm>
        <a:off x="2285999" y="1714500"/>
        <a:ext cx="6553199" cy="571501"/>
      </dsp:txXfrm>
    </dsp:sp>
    <dsp:sp modelId="{CCBB352B-AB3F-4476-AD80-7E1F744630AF}">
      <dsp:nvSpPr>
        <dsp:cNvPr id="0" name=""/>
        <dsp:cNvSpPr/>
      </dsp:nvSpPr>
      <dsp:spPr>
        <a:xfrm>
          <a:off x="1600200" y="2286001"/>
          <a:ext cx="1371598" cy="1371598"/>
        </a:xfrm>
        <a:prstGeom prst="pie">
          <a:avLst>
            <a:gd name="adj1" fmla="val 5400000"/>
            <a:gd name="adj2" fmla="val 16200000"/>
          </a:avLst>
        </a:prstGeom>
        <a:solidFill>
          <a:schemeClr val="accent5">
            <a:hueOff val="2204466"/>
            <a:satOff val="49466"/>
            <a:lumOff val="27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9EE8EB-19EC-4E10-A4CC-74D9051A2780}">
      <dsp:nvSpPr>
        <dsp:cNvPr id="0" name=""/>
        <dsp:cNvSpPr/>
      </dsp:nvSpPr>
      <dsp:spPr>
        <a:xfrm>
          <a:off x="2285999" y="2286001"/>
          <a:ext cx="6553199" cy="1371598"/>
        </a:xfrm>
        <a:prstGeom prst="rect">
          <a:avLst/>
        </a:prstGeom>
        <a:solidFill>
          <a:schemeClr val="lt1">
            <a:alpha val="90000"/>
            <a:hueOff val="0"/>
            <a:satOff val="0"/>
            <a:lumOff val="0"/>
            <a:alphaOff val="0"/>
          </a:schemeClr>
        </a:solidFill>
        <a:ln w="25400" cap="flat" cmpd="sng" algn="ctr">
          <a:solidFill>
            <a:schemeClr val="accent5">
              <a:hueOff val="2204466"/>
              <a:satOff val="49466"/>
              <a:lumOff val="2745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Strengthens the parent/child bond</a:t>
          </a:r>
        </a:p>
      </dsp:txBody>
      <dsp:txXfrm>
        <a:off x="2285999" y="2286001"/>
        <a:ext cx="6553199" cy="571501"/>
      </dsp:txXfrm>
    </dsp:sp>
    <dsp:sp modelId="{C1FC4E6F-5383-4666-9AC1-D10A595B3B8D}">
      <dsp:nvSpPr>
        <dsp:cNvPr id="0" name=""/>
        <dsp:cNvSpPr/>
      </dsp:nvSpPr>
      <dsp:spPr>
        <a:xfrm>
          <a:off x="2000251" y="2857502"/>
          <a:ext cx="571497" cy="571497"/>
        </a:xfrm>
        <a:prstGeom prst="pie">
          <a:avLst>
            <a:gd name="adj1" fmla="val 5400000"/>
            <a:gd name="adj2" fmla="val 16200000"/>
          </a:avLst>
        </a:prstGeom>
        <a:solidFill>
          <a:schemeClr val="accent5">
            <a:hueOff val="2755583"/>
            <a:satOff val="61833"/>
            <a:lumOff val="3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DFD027-E286-45E3-999B-9F41780903E7}">
      <dsp:nvSpPr>
        <dsp:cNvPr id="0" name=""/>
        <dsp:cNvSpPr/>
      </dsp:nvSpPr>
      <dsp:spPr>
        <a:xfrm>
          <a:off x="2285999" y="2857502"/>
          <a:ext cx="6553199" cy="571497"/>
        </a:xfrm>
        <a:prstGeom prst="rect">
          <a:avLst/>
        </a:prstGeom>
        <a:solidFill>
          <a:schemeClr val="lt1">
            <a:alpha val="90000"/>
            <a:hueOff val="0"/>
            <a:satOff val="0"/>
            <a:lumOff val="0"/>
            <a:alphaOff val="0"/>
          </a:schemeClr>
        </a:solidFill>
        <a:ln w="25400" cap="flat" cmpd="sng" algn="ctr">
          <a:solidFill>
            <a:schemeClr val="accent5">
              <a:hueOff val="2755583"/>
              <a:satOff val="61833"/>
              <a:lumOff val="3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Provides opportunities to model</a:t>
          </a:r>
        </a:p>
      </dsp:txBody>
      <dsp:txXfrm>
        <a:off x="2285999" y="2857502"/>
        <a:ext cx="6553199" cy="57149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2661A0-BF77-46DE-8250-FDB08B8ADCA6}">
      <dsp:nvSpPr>
        <dsp:cNvPr id="0" name=""/>
        <dsp:cNvSpPr/>
      </dsp:nvSpPr>
      <dsp:spPr>
        <a:xfrm>
          <a:off x="2438399" y="496"/>
          <a:ext cx="3657600" cy="1934765"/>
        </a:xfrm>
        <a:prstGeom prst="rightArrow">
          <a:avLst>
            <a:gd name="adj1" fmla="val 75000"/>
            <a:gd name="adj2" fmla="val 5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How should you use the FAST received from CPS?</a:t>
          </a:r>
        </a:p>
      </dsp:txBody>
      <dsp:txXfrm>
        <a:off x="2438399" y="242342"/>
        <a:ext cx="2932063" cy="1451073"/>
      </dsp:txXfrm>
    </dsp:sp>
    <dsp:sp modelId="{5E60EEE8-BAE9-4AE7-A609-8C98DDB7BA92}">
      <dsp:nvSpPr>
        <dsp:cNvPr id="0" name=""/>
        <dsp:cNvSpPr/>
      </dsp:nvSpPr>
      <dsp:spPr>
        <a:xfrm>
          <a:off x="0" y="496"/>
          <a:ext cx="2438400" cy="193476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116205" rIns="232410" bIns="116205" numCol="1" spcCol="1270" anchor="ctr" anchorCtr="0">
          <a:noAutofit/>
        </a:bodyPr>
        <a:lstStyle/>
        <a:p>
          <a:pPr marL="0" lvl="0" indent="0" algn="ctr" defTabSz="2711450">
            <a:lnSpc>
              <a:spcPct val="90000"/>
            </a:lnSpc>
            <a:spcBef>
              <a:spcPct val="0"/>
            </a:spcBef>
            <a:spcAft>
              <a:spcPct val="35000"/>
            </a:spcAft>
            <a:buNone/>
          </a:pPr>
          <a:r>
            <a:rPr lang="en-US" sz="6100" kern="1200" dirty="0"/>
            <a:t>FAST</a:t>
          </a:r>
        </a:p>
      </dsp:txBody>
      <dsp:txXfrm>
        <a:off x="94447" y="94943"/>
        <a:ext cx="2249506" cy="1745871"/>
      </dsp:txXfrm>
    </dsp:sp>
    <dsp:sp modelId="{6215AF0D-922F-4B9A-AF8A-C0C6A88D4B12}">
      <dsp:nvSpPr>
        <dsp:cNvPr id="0" name=""/>
        <dsp:cNvSpPr/>
      </dsp:nvSpPr>
      <dsp:spPr>
        <a:xfrm>
          <a:off x="2438400" y="2128738"/>
          <a:ext cx="3657600" cy="1934765"/>
        </a:xfrm>
        <a:prstGeom prst="rightArrow">
          <a:avLst>
            <a:gd name="adj1" fmla="val 75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Used to assess strengths and needs</a:t>
          </a:r>
        </a:p>
        <a:p>
          <a:pPr marL="228600" lvl="1" indent="-228600" algn="l" defTabSz="1066800">
            <a:lnSpc>
              <a:spcPct val="90000"/>
            </a:lnSpc>
            <a:spcBef>
              <a:spcPct val="0"/>
            </a:spcBef>
            <a:spcAft>
              <a:spcPct val="15000"/>
            </a:spcAft>
            <a:buChar char="•"/>
          </a:pPr>
          <a:r>
            <a:rPr lang="en-US" sz="2400" kern="1200" dirty="0"/>
            <a:t>How do we gather the information?</a:t>
          </a:r>
        </a:p>
      </dsp:txBody>
      <dsp:txXfrm>
        <a:off x="2438400" y="2370584"/>
        <a:ext cx="2932063" cy="1451073"/>
      </dsp:txXfrm>
    </dsp:sp>
    <dsp:sp modelId="{E04A1B6E-787E-48B1-9128-80CFD98479D2}">
      <dsp:nvSpPr>
        <dsp:cNvPr id="0" name=""/>
        <dsp:cNvSpPr/>
      </dsp:nvSpPr>
      <dsp:spPr>
        <a:xfrm>
          <a:off x="0" y="2128738"/>
          <a:ext cx="2438400" cy="193476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116205" rIns="232410" bIns="116205" numCol="1" spcCol="1270" anchor="ctr" anchorCtr="0">
          <a:noAutofit/>
        </a:bodyPr>
        <a:lstStyle/>
        <a:p>
          <a:pPr marL="0" lvl="0" indent="0" algn="ctr" defTabSz="2711450">
            <a:lnSpc>
              <a:spcPct val="90000"/>
            </a:lnSpc>
            <a:spcBef>
              <a:spcPct val="0"/>
            </a:spcBef>
            <a:spcAft>
              <a:spcPct val="35000"/>
            </a:spcAft>
            <a:buNone/>
          </a:pPr>
          <a:r>
            <a:rPr lang="en-US" sz="6100" kern="1200" dirty="0"/>
            <a:t>CANS</a:t>
          </a:r>
        </a:p>
      </dsp:txBody>
      <dsp:txXfrm>
        <a:off x="94447" y="2223185"/>
        <a:ext cx="2249506" cy="174587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45CF16-6BA5-4B84-A120-6A6297D2A918}">
      <dsp:nvSpPr>
        <dsp:cNvPr id="0" name=""/>
        <dsp:cNvSpPr/>
      </dsp:nvSpPr>
      <dsp:spPr>
        <a:xfrm>
          <a:off x="0" y="13291"/>
          <a:ext cx="8382000" cy="863460"/>
        </a:xfrm>
        <a:prstGeom prst="roundRect">
          <a:avLst/>
        </a:prstGeom>
        <a:solidFill>
          <a:schemeClr val="accent1">
            <a:hueOff val="0"/>
            <a:satOff val="0"/>
            <a:lumOff val="0"/>
            <a:alphaOff val="0"/>
          </a:schemeClr>
        </a:solidFill>
        <a:ln w="25400"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Types of Assessments</a:t>
          </a:r>
        </a:p>
      </dsp:txBody>
      <dsp:txXfrm>
        <a:off x="42151" y="55442"/>
        <a:ext cx="8297698" cy="779158"/>
      </dsp:txXfrm>
    </dsp:sp>
    <dsp:sp modelId="{BBF1B1C4-B91D-4A9B-9257-E42B635BEAAC}">
      <dsp:nvSpPr>
        <dsp:cNvPr id="0" name=""/>
        <dsp:cNvSpPr/>
      </dsp:nvSpPr>
      <dsp:spPr>
        <a:xfrm>
          <a:off x="0" y="876751"/>
          <a:ext cx="8382000" cy="1266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129"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Mental Health, Psychoeducational, Psychological, Psychiatric, Forensic, Alcohol and Drug, Developmental</a:t>
          </a:r>
        </a:p>
      </dsp:txBody>
      <dsp:txXfrm>
        <a:off x="0" y="876751"/>
        <a:ext cx="8382000" cy="1266840"/>
      </dsp:txXfrm>
    </dsp:sp>
    <dsp:sp modelId="{92F2F6D3-25C5-447A-9CBA-68C403A0567E}">
      <dsp:nvSpPr>
        <dsp:cNvPr id="0" name=""/>
        <dsp:cNvSpPr/>
      </dsp:nvSpPr>
      <dsp:spPr>
        <a:xfrm>
          <a:off x="0" y="2143591"/>
          <a:ext cx="8382000" cy="863460"/>
        </a:xfrm>
        <a:prstGeom prst="roundRect">
          <a:avLst/>
        </a:prstGeom>
        <a:solidFill>
          <a:schemeClr val="accent1">
            <a:hueOff val="0"/>
            <a:satOff val="0"/>
            <a:lumOff val="0"/>
            <a:alphaOff val="0"/>
          </a:schemeClr>
        </a:solidFill>
        <a:ln w="25400"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Life Skills Assessment</a:t>
          </a:r>
        </a:p>
      </dsp:txBody>
      <dsp:txXfrm>
        <a:off x="42151" y="2185742"/>
        <a:ext cx="8297698" cy="779158"/>
      </dsp:txXfrm>
    </dsp:sp>
    <dsp:sp modelId="{233C4BA2-D2CB-4B0C-A932-19DC470E9687}">
      <dsp:nvSpPr>
        <dsp:cNvPr id="0" name=""/>
        <dsp:cNvSpPr/>
      </dsp:nvSpPr>
      <dsp:spPr>
        <a:xfrm>
          <a:off x="0" y="3007051"/>
          <a:ext cx="8382000" cy="1378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129"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Required for youth 14 and over</a:t>
          </a:r>
        </a:p>
        <a:p>
          <a:pPr marL="285750" lvl="1" indent="-285750" algn="l" defTabSz="1244600">
            <a:lnSpc>
              <a:spcPct val="90000"/>
            </a:lnSpc>
            <a:spcBef>
              <a:spcPct val="0"/>
            </a:spcBef>
            <a:spcAft>
              <a:spcPct val="20000"/>
            </a:spcAft>
            <a:buChar char="•"/>
          </a:pPr>
          <a:r>
            <a:rPr lang="en-US" sz="2800" kern="1200" dirty="0"/>
            <a:t>14-16 requires 3 domains:  IL Life Skills, IL Social Skills and IL Credit Check</a:t>
          </a:r>
        </a:p>
      </dsp:txBody>
      <dsp:txXfrm>
        <a:off x="0" y="3007051"/>
        <a:ext cx="8382000" cy="137862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B3C698-73AF-4250-8116-100BE5CC1BE3}">
      <dsp:nvSpPr>
        <dsp:cNvPr id="0" name=""/>
        <dsp:cNvSpPr/>
      </dsp:nvSpPr>
      <dsp:spPr>
        <a:xfrm>
          <a:off x="-5341500" y="-817996"/>
          <a:ext cx="6360393" cy="6360393"/>
        </a:xfrm>
        <a:prstGeom prst="blockArc">
          <a:avLst>
            <a:gd name="adj1" fmla="val 18900000"/>
            <a:gd name="adj2" fmla="val 2700000"/>
            <a:gd name="adj3" fmla="val 340"/>
          </a:avLst>
        </a:prstGeom>
        <a:noFill/>
        <a:ln w="2540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8CFADE2-DDC2-42E0-AE82-08D83D753486}">
      <dsp:nvSpPr>
        <dsp:cNvPr id="0" name=""/>
        <dsp:cNvSpPr/>
      </dsp:nvSpPr>
      <dsp:spPr>
        <a:xfrm>
          <a:off x="445563" y="295180"/>
          <a:ext cx="6118219" cy="590738"/>
        </a:xfrm>
        <a:prstGeom prst="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68899"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Return to Parent (Preferred Goal)</a:t>
          </a:r>
        </a:p>
      </dsp:txBody>
      <dsp:txXfrm>
        <a:off x="445563" y="295180"/>
        <a:ext cx="6118219" cy="590738"/>
      </dsp:txXfrm>
    </dsp:sp>
    <dsp:sp modelId="{4DD96143-CDDA-4B1F-A9C4-EFA2AECAB992}">
      <dsp:nvSpPr>
        <dsp:cNvPr id="0" name=""/>
        <dsp:cNvSpPr/>
      </dsp:nvSpPr>
      <dsp:spPr>
        <a:xfrm>
          <a:off x="76351" y="221338"/>
          <a:ext cx="738423" cy="73842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57A7EBA-2CEB-4F8A-8009-5FA8AFA17568}">
      <dsp:nvSpPr>
        <dsp:cNvPr id="0" name=""/>
        <dsp:cNvSpPr/>
      </dsp:nvSpPr>
      <dsp:spPr>
        <a:xfrm>
          <a:off x="868869" y="1181005"/>
          <a:ext cx="5694913" cy="590738"/>
        </a:xfrm>
        <a:prstGeom prst="rect">
          <a:avLst/>
        </a:prstGeom>
        <a:solidFill>
          <a:schemeClr val="accent3">
            <a:hueOff val="4972315"/>
            <a:satOff val="-6777"/>
            <a:lumOff val="-514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68899"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Exit Custody to Live with Relative/Kin</a:t>
          </a:r>
        </a:p>
      </dsp:txBody>
      <dsp:txXfrm>
        <a:off x="868869" y="1181005"/>
        <a:ext cx="5694913" cy="590738"/>
      </dsp:txXfrm>
    </dsp:sp>
    <dsp:sp modelId="{84479834-8004-453D-AA60-72CE0C92C8AC}">
      <dsp:nvSpPr>
        <dsp:cNvPr id="0" name=""/>
        <dsp:cNvSpPr/>
      </dsp:nvSpPr>
      <dsp:spPr>
        <a:xfrm>
          <a:off x="499657" y="1107163"/>
          <a:ext cx="738423" cy="73842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C3503EB9-A181-4C4B-AC5A-69B9F247C2F5}">
      <dsp:nvSpPr>
        <dsp:cNvPr id="0" name=""/>
        <dsp:cNvSpPr/>
      </dsp:nvSpPr>
      <dsp:spPr>
        <a:xfrm>
          <a:off x="998790" y="2066830"/>
          <a:ext cx="5564992" cy="590738"/>
        </a:xfrm>
        <a:prstGeom prst="rect">
          <a:avLst/>
        </a:prstGeom>
        <a:solidFill>
          <a:schemeClr val="accent3">
            <a:hueOff val="9944630"/>
            <a:satOff val="-13554"/>
            <a:lumOff val="-1029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68899"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Adoption</a:t>
          </a:r>
        </a:p>
      </dsp:txBody>
      <dsp:txXfrm>
        <a:off x="998790" y="2066830"/>
        <a:ext cx="5564992" cy="590738"/>
      </dsp:txXfrm>
    </dsp:sp>
    <dsp:sp modelId="{983EE999-603F-4022-B39E-59AA5263CBAA}">
      <dsp:nvSpPr>
        <dsp:cNvPr id="0" name=""/>
        <dsp:cNvSpPr/>
      </dsp:nvSpPr>
      <dsp:spPr>
        <a:xfrm>
          <a:off x="629578" y="1992988"/>
          <a:ext cx="738423" cy="73842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BA59364A-1C60-4AFD-A4E5-D8FA70A5C03B}">
      <dsp:nvSpPr>
        <dsp:cNvPr id="0" name=""/>
        <dsp:cNvSpPr/>
      </dsp:nvSpPr>
      <dsp:spPr>
        <a:xfrm>
          <a:off x="868869" y="2952655"/>
          <a:ext cx="5694913" cy="590738"/>
        </a:xfrm>
        <a:prstGeom prst="rect">
          <a:avLst/>
        </a:prstGeom>
        <a:solidFill>
          <a:schemeClr val="accent3">
            <a:hueOff val="14916945"/>
            <a:satOff val="-20332"/>
            <a:lumOff val="-15442"/>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68899"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Permanent Guardianship</a:t>
          </a:r>
        </a:p>
      </dsp:txBody>
      <dsp:txXfrm>
        <a:off x="868869" y="2952655"/>
        <a:ext cx="5694913" cy="590738"/>
      </dsp:txXfrm>
    </dsp:sp>
    <dsp:sp modelId="{3E28D965-D34E-41AE-B161-D3DBB391A539}">
      <dsp:nvSpPr>
        <dsp:cNvPr id="0" name=""/>
        <dsp:cNvSpPr/>
      </dsp:nvSpPr>
      <dsp:spPr>
        <a:xfrm>
          <a:off x="499657" y="2878813"/>
          <a:ext cx="738423" cy="73842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CC0962D8-3334-4ED4-B4B2-26C174BF554F}">
      <dsp:nvSpPr>
        <dsp:cNvPr id="0" name=""/>
        <dsp:cNvSpPr/>
      </dsp:nvSpPr>
      <dsp:spPr>
        <a:xfrm>
          <a:off x="445563" y="3838480"/>
          <a:ext cx="6118219" cy="590738"/>
        </a:xfrm>
        <a:prstGeom prst="rect">
          <a:avLst/>
        </a:prstGeom>
        <a:solidFill>
          <a:schemeClr val="accent3">
            <a:hueOff val="19889260"/>
            <a:satOff val="-27109"/>
            <a:lumOff val="-2058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68899"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Planned Permanent Living Arrangement (PPLA)</a:t>
          </a:r>
        </a:p>
      </dsp:txBody>
      <dsp:txXfrm>
        <a:off x="445563" y="3838480"/>
        <a:ext cx="6118219" cy="590738"/>
      </dsp:txXfrm>
    </dsp:sp>
    <dsp:sp modelId="{72038A10-CDC7-407E-AA03-686BA68C2311}">
      <dsp:nvSpPr>
        <dsp:cNvPr id="0" name=""/>
        <dsp:cNvSpPr/>
      </dsp:nvSpPr>
      <dsp:spPr>
        <a:xfrm>
          <a:off x="76351" y="3764638"/>
          <a:ext cx="738423" cy="73842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77E27C-E5C2-442D-9A78-E8C5E9D75EC1}">
      <dsp:nvSpPr>
        <dsp:cNvPr id="0" name=""/>
        <dsp:cNvSpPr/>
      </dsp:nvSpPr>
      <dsp:spPr>
        <a:xfrm rot="16200000">
          <a:off x="508000" y="-508000"/>
          <a:ext cx="2032000" cy="3048000"/>
        </a:xfrm>
        <a:prstGeom prst="round1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Quality Interviews (Contacts)</a:t>
          </a:r>
        </a:p>
        <a:p>
          <a:pPr marL="0" lvl="0" indent="0" algn="ctr" defTabSz="1066800">
            <a:lnSpc>
              <a:spcPct val="90000"/>
            </a:lnSpc>
            <a:spcBef>
              <a:spcPct val="0"/>
            </a:spcBef>
            <a:spcAft>
              <a:spcPct val="35000"/>
            </a:spcAft>
            <a:buNone/>
          </a:pPr>
          <a:r>
            <a:rPr lang="en-US" sz="2400" kern="1200" dirty="0"/>
            <a:t>Preparation</a:t>
          </a:r>
        </a:p>
      </dsp:txBody>
      <dsp:txXfrm rot="5400000">
        <a:off x="0" y="0"/>
        <a:ext cx="3048000" cy="1524000"/>
      </dsp:txXfrm>
    </dsp:sp>
    <dsp:sp modelId="{C18E4D67-B6B4-4093-9C22-B676C2FEFD7F}">
      <dsp:nvSpPr>
        <dsp:cNvPr id="0" name=""/>
        <dsp:cNvSpPr/>
      </dsp:nvSpPr>
      <dsp:spPr>
        <a:xfrm>
          <a:off x="3048000" y="0"/>
          <a:ext cx="3048000" cy="2032000"/>
        </a:xfrm>
        <a:prstGeom prst="round1Rect">
          <a:avLst/>
        </a:prstGeom>
        <a:solidFill>
          <a:schemeClr val="accent4">
            <a:hueOff val="-7144881"/>
            <a:satOff val="-18013"/>
            <a:lumOff val="28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Quality Assessments</a:t>
          </a:r>
        </a:p>
      </dsp:txBody>
      <dsp:txXfrm>
        <a:off x="3048000" y="0"/>
        <a:ext cx="3048000" cy="1524000"/>
      </dsp:txXfrm>
    </dsp:sp>
    <dsp:sp modelId="{AA3F8D93-ACD8-437C-A320-21B024089BB5}">
      <dsp:nvSpPr>
        <dsp:cNvPr id="0" name=""/>
        <dsp:cNvSpPr/>
      </dsp:nvSpPr>
      <dsp:spPr>
        <a:xfrm rot="10800000">
          <a:off x="0" y="2032000"/>
          <a:ext cx="3048000" cy="2032000"/>
        </a:xfrm>
        <a:prstGeom prst="round1Rect">
          <a:avLst/>
        </a:prstGeom>
        <a:solidFill>
          <a:schemeClr val="accent4">
            <a:hueOff val="-14289761"/>
            <a:satOff val="-36025"/>
            <a:lumOff val="56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Identifying Strengths and Underlying Needs</a:t>
          </a:r>
        </a:p>
      </dsp:txBody>
      <dsp:txXfrm rot="10800000">
        <a:off x="0" y="2539999"/>
        <a:ext cx="3048000" cy="1524000"/>
      </dsp:txXfrm>
    </dsp:sp>
    <dsp:sp modelId="{E634DB9F-B641-4AE3-A36F-8D998CF1C4A6}">
      <dsp:nvSpPr>
        <dsp:cNvPr id="0" name=""/>
        <dsp:cNvSpPr/>
      </dsp:nvSpPr>
      <dsp:spPr>
        <a:xfrm rot="5400000">
          <a:off x="3556000" y="1523999"/>
          <a:ext cx="2032000" cy="3048000"/>
        </a:xfrm>
        <a:prstGeom prst="round1Rect">
          <a:avLst/>
        </a:prstGeom>
        <a:solidFill>
          <a:schemeClr val="accent4">
            <a:hueOff val="-21434641"/>
            <a:satOff val="-54038"/>
            <a:lumOff val="8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Completed with the child and family (enhances buy-in</a:t>
          </a:r>
          <a:r>
            <a:rPr lang="en-US" sz="1800" kern="1200" dirty="0"/>
            <a:t>)</a:t>
          </a:r>
        </a:p>
      </dsp:txBody>
      <dsp:txXfrm rot="-5400000">
        <a:off x="3048000" y="2539999"/>
        <a:ext cx="3048000" cy="1524000"/>
      </dsp:txXfrm>
    </dsp:sp>
    <dsp:sp modelId="{69BC7B56-F4EE-4007-AF29-057290D56F44}">
      <dsp:nvSpPr>
        <dsp:cNvPr id="0" name=""/>
        <dsp:cNvSpPr/>
      </dsp:nvSpPr>
      <dsp:spPr>
        <a:xfrm>
          <a:off x="2133600" y="1523999"/>
          <a:ext cx="1828800" cy="1016000"/>
        </a:xfrm>
        <a:prstGeom prst="roundRect">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Quality Permanency Plans</a:t>
          </a:r>
        </a:p>
      </dsp:txBody>
      <dsp:txXfrm>
        <a:off x="2183197" y="1573596"/>
        <a:ext cx="1729606" cy="9168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2D89C-2DAF-47C0-851A-6157FF73A584}">
      <dsp:nvSpPr>
        <dsp:cNvPr id="0" name=""/>
        <dsp:cNvSpPr/>
      </dsp:nvSpPr>
      <dsp:spPr>
        <a:xfrm>
          <a:off x="-5082866" y="-778677"/>
          <a:ext cx="6053155" cy="6053155"/>
        </a:xfrm>
        <a:prstGeom prst="blockArc">
          <a:avLst>
            <a:gd name="adj1" fmla="val 18900000"/>
            <a:gd name="adj2" fmla="val 2700000"/>
            <a:gd name="adj3" fmla="val 357"/>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8BF667-CDEC-44FF-AFEA-450D53F76406}">
      <dsp:nvSpPr>
        <dsp:cNvPr id="0" name=""/>
        <dsp:cNvSpPr/>
      </dsp:nvSpPr>
      <dsp:spPr>
        <a:xfrm>
          <a:off x="424439" y="280897"/>
          <a:ext cx="6295355" cy="562154"/>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6210"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t>Monday: 10:00-4:30</a:t>
          </a:r>
        </a:p>
      </dsp:txBody>
      <dsp:txXfrm>
        <a:off x="424439" y="280897"/>
        <a:ext cx="6295355" cy="562154"/>
      </dsp:txXfrm>
    </dsp:sp>
    <dsp:sp modelId="{C3600413-159A-4B17-A70F-5787E9E89774}">
      <dsp:nvSpPr>
        <dsp:cNvPr id="0" name=""/>
        <dsp:cNvSpPr/>
      </dsp:nvSpPr>
      <dsp:spPr>
        <a:xfrm>
          <a:off x="73092" y="210628"/>
          <a:ext cx="702693" cy="702693"/>
        </a:xfrm>
        <a:prstGeom prst="ellips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8F8F9F81-AB68-466B-AB2A-C23E3B95F3A4}">
      <dsp:nvSpPr>
        <dsp:cNvPr id="0" name=""/>
        <dsp:cNvSpPr/>
      </dsp:nvSpPr>
      <dsp:spPr>
        <a:xfrm>
          <a:off x="827262" y="1123860"/>
          <a:ext cx="5892531" cy="562154"/>
        </a:xfrm>
        <a:prstGeom prst="rect">
          <a:avLst/>
        </a:prstGeom>
        <a:gradFill rotWithShape="0">
          <a:gsLst>
            <a:gs pos="0">
              <a:schemeClr val="accent3">
                <a:hueOff val="4972315"/>
                <a:satOff val="-6777"/>
                <a:lumOff val="-5147"/>
                <a:alphaOff val="0"/>
                <a:shade val="51000"/>
                <a:satMod val="130000"/>
              </a:schemeClr>
            </a:gs>
            <a:gs pos="80000">
              <a:schemeClr val="accent3">
                <a:hueOff val="4972315"/>
                <a:satOff val="-6777"/>
                <a:lumOff val="-5147"/>
                <a:alphaOff val="0"/>
                <a:shade val="93000"/>
                <a:satMod val="130000"/>
              </a:schemeClr>
            </a:gs>
            <a:gs pos="100000">
              <a:schemeClr val="accent3">
                <a:hueOff val="4972315"/>
                <a:satOff val="-6777"/>
                <a:lumOff val="-514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6210"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t>Tuesday: TFACTS</a:t>
          </a:r>
        </a:p>
      </dsp:txBody>
      <dsp:txXfrm>
        <a:off x="827262" y="1123860"/>
        <a:ext cx="5892531" cy="562154"/>
      </dsp:txXfrm>
    </dsp:sp>
    <dsp:sp modelId="{611474AA-8158-4154-819B-FCA7CB421851}">
      <dsp:nvSpPr>
        <dsp:cNvPr id="0" name=""/>
        <dsp:cNvSpPr/>
      </dsp:nvSpPr>
      <dsp:spPr>
        <a:xfrm>
          <a:off x="475916" y="1053590"/>
          <a:ext cx="702693" cy="702693"/>
        </a:xfrm>
        <a:prstGeom prst="ellipse">
          <a:avLst/>
        </a:prstGeom>
        <a:solidFill>
          <a:schemeClr val="lt1">
            <a:hueOff val="0"/>
            <a:satOff val="0"/>
            <a:lumOff val="0"/>
            <a:alphaOff val="0"/>
          </a:schemeClr>
        </a:solidFill>
        <a:ln w="9525" cap="flat" cmpd="sng" algn="ctr">
          <a:solidFill>
            <a:schemeClr val="accent3">
              <a:hueOff val="4972315"/>
              <a:satOff val="-6777"/>
              <a:lumOff val="-514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DC3A1276-219E-4043-8A8A-33207271307C}">
      <dsp:nvSpPr>
        <dsp:cNvPr id="0" name=""/>
        <dsp:cNvSpPr/>
      </dsp:nvSpPr>
      <dsp:spPr>
        <a:xfrm>
          <a:off x="950897" y="1966822"/>
          <a:ext cx="5768897" cy="562154"/>
        </a:xfrm>
        <a:prstGeom prst="rect">
          <a:avLst/>
        </a:prstGeom>
        <a:gradFill rotWithShape="0">
          <a:gsLst>
            <a:gs pos="0">
              <a:schemeClr val="accent3">
                <a:hueOff val="9944630"/>
                <a:satOff val="-13554"/>
                <a:lumOff val="-10294"/>
                <a:alphaOff val="0"/>
                <a:shade val="51000"/>
                <a:satMod val="130000"/>
              </a:schemeClr>
            </a:gs>
            <a:gs pos="80000">
              <a:schemeClr val="accent3">
                <a:hueOff val="9944630"/>
                <a:satOff val="-13554"/>
                <a:lumOff val="-10294"/>
                <a:alphaOff val="0"/>
                <a:shade val="93000"/>
                <a:satMod val="130000"/>
              </a:schemeClr>
            </a:gs>
            <a:gs pos="100000">
              <a:schemeClr val="accent3">
                <a:hueOff val="9944630"/>
                <a:satOff val="-13554"/>
                <a:lumOff val="-1029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6210"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t>Wednesday:  8:30-4:30</a:t>
          </a:r>
        </a:p>
      </dsp:txBody>
      <dsp:txXfrm>
        <a:off x="950897" y="1966822"/>
        <a:ext cx="5768897" cy="562154"/>
      </dsp:txXfrm>
    </dsp:sp>
    <dsp:sp modelId="{00732B3B-1ADB-4461-8008-5E2ACA815F28}">
      <dsp:nvSpPr>
        <dsp:cNvPr id="0" name=""/>
        <dsp:cNvSpPr/>
      </dsp:nvSpPr>
      <dsp:spPr>
        <a:xfrm>
          <a:off x="599550" y="1896553"/>
          <a:ext cx="702693" cy="702693"/>
        </a:xfrm>
        <a:prstGeom prst="ellipse">
          <a:avLst/>
        </a:prstGeom>
        <a:solidFill>
          <a:schemeClr val="lt1">
            <a:hueOff val="0"/>
            <a:satOff val="0"/>
            <a:lumOff val="0"/>
            <a:alphaOff val="0"/>
          </a:schemeClr>
        </a:solidFill>
        <a:ln w="9525" cap="flat" cmpd="sng" algn="ctr">
          <a:solidFill>
            <a:schemeClr val="accent3">
              <a:hueOff val="9944630"/>
              <a:satOff val="-13554"/>
              <a:lumOff val="-1029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072B6AC9-5AC4-4AAB-A5B6-D9A4B53495A9}">
      <dsp:nvSpPr>
        <dsp:cNvPr id="0" name=""/>
        <dsp:cNvSpPr/>
      </dsp:nvSpPr>
      <dsp:spPr>
        <a:xfrm>
          <a:off x="827262" y="2809785"/>
          <a:ext cx="5892531" cy="562154"/>
        </a:xfrm>
        <a:prstGeom prst="rect">
          <a:avLst/>
        </a:prstGeom>
        <a:gradFill rotWithShape="0">
          <a:gsLst>
            <a:gs pos="0">
              <a:schemeClr val="accent3">
                <a:hueOff val="14916945"/>
                <a:satOff val="-20332"/>
                <a:lumOff val="-15442"/>
                <a:alphaOff val="0"/>
                <a:shade val="51000"/>
                <a:satMod val="130000"/>
              </a:schemeClr>
            </a:gs>
            <a:gs pos="80000">
              <a:schemeClr val="accent3">
                <a:hueOff val="14916945"/>
                <a:satOff val="-20332"/>
                <a:lumOff val="-15442"/>
                <a:alphaOff val="0"/>
                <a:shade val="93000"/>
                <a:satMod val="130000"/>
              </a:schemeClr>
            </a:gs>
            <a:gs pos="100000">
              <a:schemeClr val="accent3">
                <a:hueOff val="14916945"/>
                <a:satOff val="-20332"/>
                <a:lumOff val="-1544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6210"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t>Thursday:  8:30-4:30</a:t>
          </a:r>
        </a:p>
      </dsp:txBody>
      <dsp:txXfrm>
        <a:off x="827262" y="2809785"/>
        <a:ext cx="5892531" cy="562154"/>
      </dsp:txXfrm>
    </dsp:sp>
    <dsp:sp modelId="{2CFD38E1-3DDE-4157-9CA2-8DA5C60D69A3}">
      <dsp:nvSpPr>
        <dsp:cNvPr id="0" name=""/>
        <dsp:cNvSpPr/>
      </dsp:nvSpPr>
      <dsp:spPr>
        <a:xfrm>
          <a:off x="475916" y="2739515"/>
          <a:ext cx="702693" cy="702693"/>
        </a:xfrm>
        <a:prstGeom prst="ellipse">
          <a:avLst/>
        </a:prstGeom>
        <a:solidFill>
          <a:schemeClr val="lt1">
            <a:hueOff val="0"/>
            <a:satOff val="0"/>
            <a:lumOff val="0"/>
            <a:alphaOff val="0"/>
          </a:schemeClr>
        </a:solidFill>
        <a:ln w="9525" cap="flat" cmpd="sng" algn="ctr">
          <a:solidFill>
            <a:schemeClr val="accent3">
              <a:hueOff val="14916945"/>
              <a:satOff val="-20332"/>
              <a:lumOff val="-15442"/>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74B68CB9-0B6C-48D6-A9FC-B7AFF6C39156}">
      <dsp:nvSpPr>
        <dsp:cNvPr id="0" name=""/>
        <dsp:cNvSpPr/>
      </dsp:nvSpPr>
      <dsp:spPr>
        <a:xfrm>
          <a:off x="424439" y="3652747"/>
          <a:ext cx="6295355" cy="562154"/>
        </a:xfrm>
        <a:prstGeom prst="rect">
          <a:avLst/>
        </a:prstGeom>
        <a:gradFill rotWithShape="0">
          <a:gsLst>
            <a:gs pos="0">
              <a:schemeClr val="accent3">
                <a:hueOff val="19889260"/>
                <a:satOff val="-27109"/>
                <a:lumOff val="-20589"/>
                <a:alphaOff val="0"/>
                <a:shade val="51000"/>
                <a:satMod val="130000"/>
              </a:schemeClr>
            </a:gs>
            <a:gs pos="80000">
              <a:schemeClr val="accent3">
                <a:hueOff val="19889260"/>
                <a:satOff val="-27109"/>
                <a:lumOff val="-20589"/>
                <a:alphaOff val="0"/>
                <a:shade val="93000"/>
                <a:satMod val="130000"/>
              </a:schemeClr>
            </a:gs>
            <a:gs pos="100000">
              <a:schemeClr val="accent3">
                <a:hueOff val="19889260"/>
                <a:satOff val="-27109"/>
                <a:lumOff val="-2058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6210"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t>Friday:  8:30-2:30</a:t>
          </a:r>
        </a:p>
      </dsp:txBody>
      <dsp:txXfrm>
        <a:off x="424439" y="3652747"/>
        <a:ext cx="6295355" cy="562154"/>
      </dsp:txXfrm>
    </dsp:sp>
    <dsp:sp modelId="{55F2A614-D2A7-4A9C-966D-6A2A4EF692B1}">
      <dsp:nvSpPr>
        <dsp:cNvPr id="0" name=""/>
        <dsp:cNvSpPr/>
      </dsp:nvSpPr>
      <dsp:spPr>
        <a:xfrm>
          <a:off x="73092" y="3582478"/>
          <a:ext cx="702693" cy="702693"/>
        </a:xfrm>
        <a:prstGeom prst="ellipse">
          <a:avLst/>
        </a:prstGeom>
        <a:solidFill>
          <a:schemeClr val="lt1">
            <a:hueOff val="0"/>
            <a:satOff val="0"/>
            <a:lumOff val="0"/>
            <a:alphaOff val="0"/>
          </a:schemeClr>
        </a:solidFill>
        <a:ln w="9525" cap="flat" cmpd="sng" algn="ctr">
          <a:solidFill>
            <a:schemeClr val="accent3">
              <a:hueOff val="19889260"/>
              <a:satOff val="-27109"/>
              <a:lumOff val="-2058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8A43F8-119A-4514-B67B-B444549AB3A4}">
      <dsp:nvSpPr>
        <dsp:cNvPr id="0" name=""/>
        <dsp:cNvSpPr/>
      </dsp:nvSpPr>
      <dsp:spPr>
        <a:xfrm>
          <a:off x="0" y="1600211"/>
          <a:ext cx="8839200" cy="3024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3F9C81-E090-415B-8C46-757DF0C70B5B}">
      <dsp:nvSpPr>
        <dsp:cNvPr id="0" name=""/>
        <dsp:cNvSpPr/>
      </dsp:nvSpPr>
      <dsp:spPr>
        <a:xfrm>
          <a:off x="441528" y="44856"/>
          <a:ext cx="6607790" cy="1732474"/>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3871" tIns="0" rIns="233871" bIns="0" numCol="1" spcCol="1270" anchor="ctr" anchorCtr="0">
          <a:noAutofit/>
        </a:bodyPr>
        <a:lstStyle/>
        <a:p>
          <a:pPr marL="0" lvl="0" indent="0" algn="l" defTabSz="1244600">
            <a:lnSpc>
              <a:spcPct val="90000"/>
            </a:lnSpc>
            <a:spcBef>
              <a:spcPct val="0"/>
            </a:spcBef>
            <a:spcAft>
              <a:spcPct val="35000"/>
            </a:spcAft>
            <a:buNone/>
          </a:pPr>
          <a:r>
            <a:rPr lang="en-US" sz="2800" kern="1200" dirty="0"/>
            <a:t>Draft a Functional Strength Statement</a:t>
          </a:r>
        </a:p>
        <a:p>
          <a:pPr marL="0" lvl="0" indent="0" algn="l" defTabSz="1244600">
            <a:lnSpc>
              <a:spcPct val="90000"/>
            </a:lnSpc>
            <a:spcBef>
              <a:spcPct val="0"/>
            </a:spcBef>
            <a:spcAft>
              <a:spcPct val="35000"/>
            </a:spcAft>
            <a:buNone/>
          </a:pPr>
          <a:r>
            <a:rPr lang="en-US" sz="2800" kern="1200" dirty="0"/>
            <a:t>Identify top three Needs/Concerns </a:t>
          </a:r>
        </a:p>
      </dsp:txBody>
      <dsp:txXfrm>
        <a:off x="526100" y="129428"/>
        <a:ext cx="6438646" cy="1563330"/>
      </dsp:txXfrm>
    </dsp:sp>
    <dsp:sp modelId="{ADE7F1B3-42C5-42E7-9F90-87E7E77B32C5}">
      <dsp:nvSpPr>
        <dsp:cNvPr id="0" name=""/>
        <dsp:cNvSpPr/>
      </dsp:nvSpPr>
      <dsp:spPr>
        <a:xfrm>
          <a:off x="0" y="3703640"/>
          <a:ext cx="8839200" cy="3024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40B238-4EE9-4602-8776-20A0768D8064}">
      <dsp:nvSpPr>
        <dsp:cNvPr id="0" name=""/>
        <dsp:cNvSpPr/>
      </dsp:nvSpPr>
      <dsp:spPr>
        <a:xfrm>
          <a:off x="441528" y="1967411"/>
          <a:ext cx="6607728" cy="1913349"/>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3871" tIns="0" rIns="233871" bIns="0" numCol="1" spcCol="1270" anchor="ctr" anchorCtr="0">
          <a:noAutofit/>
        </a:bodyPr>
        <a:lstStyle/>
        <a:p>
          <a:pPr marL="0" lvl="0" indent="0" algn="l" defTabSz="1244600">
            <a:lnSpc>
              <a:spcPct val="90000"/>
            </a:lnSpc>
            <a:spcBef>
              <a:spcPct val="0"/>
            </a:spcBef>
            <a:spcAft>
              <a:spcPct val="35000"/>
            </a:spcAft>
            <a:buNone/>
          </a:pPr>
          <a:r>
            <a:rPr lang="en-US" sz="2800" kern="1200" dirty="0"/>
            <a:t>Draft a Needs Statement</a:t>
          </a:r>
        </a:p>
        <a:p>
          <a:pPr marL="0" lvl="0" indent="0" algn="l" defTabSz="1244600">
            <a:lnSpc>
              <a:spcPct val="90000"/>
            </a:lnSpc>
            <a:spcBef>
              <a:spcPct val="0"/>
            </a:spcBef>
            <a:spcAft>
              <a:spcPct val="35000"/>
            </a:spcAft>
            <a:buNone/>
          </a:pPr>
          <a:r>
            <a:rPr lang="en-US" sz="2800" kern="1200" dirty="0"/>
            <a:t>Draft Action Steps to meet the Needs Statement drafted using SMART format</a:t>
          </a:r>
        </a:p>
      </dsp:txBody>
      <dsp:txXfrm>
        <a:off x="534930" y="2060813"/>
        <a:ext cx="6420924" cy="1726545"/>
      </dsp:txXfrm>
    </dsp:sp>
    <dsp:sp modelId="{509888DB-E13C-4AF4-81A9-7038805ABEA3}">
      <dsp:nvSpPr>
        <dsp:cNvPr id="0" name=""/>
        <dsp:cNvSpPr/>
      </dsp:nvSpPr>
      <dsp:spPr>
        <a:xfrm>
          <a:off x="0" y="4605743"/>
          <a:ext cx="8839200" cy="3024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622F9D-33ED-4EC3-91FA-98921576366A}">
      <dsp:nvSpPr>
        <dsp:cNvPr id="0" name=""/>
        <dsp:cNvSpPr/>
      </dsp:nvSpPr>
      <dsp:spPr>
        <a:xfrm>
          <a:off x="457198" y="4070840"/>
          <a:ext cx="6630584" cy="712022"/>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3871" tIns="0" rIns="233871" bIns="0" numCol="1" spcCol="1270" anchor="ctr" anchorCtr="0">
          <a:noAutofit/>
        </a:bodyPr>
        <a:lstStyle/>
        <a:p>
          <a:pPr marL="0" lvl="0" indent="0" algn="l" defTabSz="1244600">
            <a:lnSpc>
              <a:spcPct val="90000"/>
            </a:lnSpc>
            <a:spcBef>
              <a:spcPct val="0"/>
            </a:spcBef>
            <a:spcAft>
              <a:spcPct val="35000"/>
            </a:spcAft>
            <a:buNone/>
          </a:pPr>
          <a:r>
            <a:rPr lang="en-US" sz="2800" kern="1200" dirty="0"/>
            <a:t>Use resources</a:t>
          </a:r>
        </a:p>
      </dsp:txBody>
      <dsp:txXfrm>
        <a:off x="491956" y="4105598"/>
        <a:ext cx="6561068" cy="64250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C7D7C-DDE6-4C61-A849-14CAA504169D}">
      <dsp:nvSpPr>
        <dsp:cNvPr id="0" name=""/>
        <dsp:cNvSpPr/>
      </dsp:nvSpPr>
      <dsp:spPr>
        <a:xfrm>
          <a:off x="876337" y="100"/>
          <a:ext cx="2431107" cy="1458664"/>
        </a:xfrm>
        <a:prstGeom prst="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Allow the youth to be in control of the process</a:t>
          </a:r>
          <a:endParaRPr lang="en-US" sz="1800" kern="1200" dirty="0"/>
        </a:p>
      </dsp:txBody>
      <dsp:txXfrm>
        <a:off x="876337" y="100"/>
        <a:ext cx="2431107" cy="1458664"/>
      </dsp:txXfrm>
    </dsp:sp>
    <dsp:sp modelId="{B3ACEA37-AB9A-4736-92E7-AA37A1F68042}">
      <dsp:nvSpPr>
        <dsp:cNvPr id="0" name=""/>
        <dsp:cNvSpPr/>
      </dsp:nvSpPr>
      <dsp:spPr>
        <a:xfrm>
          <a:off x="3550555" y="100"/>
          <a:ext cx="2431107" cy="1458664"/>
        </a:xfrm>
        <a:prstGeom prst="rect">
          <a:avLst/>
        </a:prstGeom>
        <a:solidFill>
          <a:schemeClr val="accent5">
            <a:hueOff val="551117"/>
            <a:satOff val="12367"/>
            <a:lumOff val="686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Decrease</a:t>
          </a:r>
          <a:r>
            <a:rPr lang="en-US" sz="1800" kern="1200" baseline="0" dirty="0"/>
            <a:t> the stigma and shame associated with being in foster care</a:t>
          </a:r>
          <a:endParaRPr lang="en-US" sz="1800" kern="1200" dirty="0"/>
        </a:p>
      </dsp:txBody>
      <dsp:txXfrm>
        <a:off x="3550555" y="100"/>
        <a:ext cx="2431107" cy="1458664"/>
      </dsp:txXfrm>
    </dsp:sp>
    <dsp:sp modelId="{62F6608D-1241-4339-8900-A87979685031}">
      <dsp:nvSpPr>
        <dsp:cNvPr id="0" name=""/>
        <dsp:cNvSpPr/>
      </dsp:nvSpPr>
      <dsp:spPr>
        <a:xfrm>
          <a:off x="876337" y="1701875"/>
          <a:ext cx="2431107" cy="1458664"/>
        </a:xfrm>
        <a:prstGeom prst="rect">
          <a:avLst/>
        </a:prstGeom>
        <a:solidFill>
          <a:schemeClr val="accent5">
            <a:hueOff val="1102233"/>
            <a:satOff val="24733"/>
            <a:lumOff val="1372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Be flexible about the permanency outcome</a:t>
          </a:r>
        </a:p>
      </dsp:txBody>
      <dsp:txXfrm>
        <a:off x="876337" y="1701875"/>
        <a:ext cx="2431107" cy="1458664"/>
      </dsp:txXfrm>
    </dsp:sp>
    <dsp:sp modelId="{57B4D4C4-16B4-4838-8034-6214E203488C}">
      <dsp:nvSpPr>
        <dsp:cNvPr id="0" name=""/>
        <dsp:cNvSpPr/>
      </dsp:nvSpPr>
      <dsp:spPr>
        <a:xfrm>
          <a:off x="3550555" y="1701875"/>
          <a:ext cx="2431107" cy="1458664"/>
        </a:xfrm>
        <a:prstGeom prst="rect">
          <a:avLst/>
        </a:prstGeom>
        <a:solidFill>
          <a:schemeClr val="accent5">
            <a:hueOff val="1653350"/>
            <a:satOff val="37100"/>
            <a:lumOff val="2058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Suggest</a:t>
          </a:r>
          <a:r>
            <a:rPr lang="en-US" sz="1800" kern="1200" baseline="0" dirty="0"/>
            <a:t> possible connections with adults who have made a positive impact on youth</a:t>
          </a:r>
          <a:endParaRPr lang="en-US" sz="1800" kern="1200" dirty="0"/>
        </a:p>
      </dsp:txBody>
      <dsp:txXfrm>
        <a:off x="3550555" y="1701875"/>
        <a:ext cx="2431107" cy="1458664"/>
      </dsp:txXfrm>
    </dsp:sp>
    <dsp:sp modelId="{064F6676-0F62-4ED3-9909-CDA4816A73F0}">
      <dsp:nvSpPr>
        <dsp:cNvPr id="0" name=""/>
        <dsp:cNvSpPr/>
      </dsp:nvSpPr>
      <dsp:spPr>
        <a:xfrm>
          <a:off x="876337" y="3403650"/>
          <a:ext cx="2431107" cy="1458664"/>
        </a:xfrm>
        <a:prstGeom prst="rect">
          <a:avLst/>
        </a:prstGeom>
        <a:solidFill>
          <a:schemeClr val="accent5">
            <a:hueOff val="2204466"/>
            <a:satOff val="49466"/>
            <a:lumOff val="27451"/>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Be future focused</a:t>
          </a:r>
        </a:p>
      </dsp:txBody>
      <dsp:txXfrm>
        <a:off x="876337" y="3403650"/>
        <a:ext cx="2431107" cy="1458664"/>
      </dsp:txXfrm>
    </dsp:sp>
    <dsp:sp modelId="{C807D636-6180-4DBE-BE7A-1FEA67A51420}">
      <dsp:nvSpPr>
        <dsp:cNvPr id="0" name=""/>
        <dsp:cNvSpPr/>
      </dsp:nvSpPr>
      <dsp:spPr>
        <a:xfrm>
          <a:off x="3550555" y="3403650"/>
          <a:ext cx="2431107" cy="1458664"/>
        </a:xfrm>
        <a:prstGeom prst="rect">
          <a:avLst/>
        </a:prstGeom>
        <a:solidFill>
          <a:schemeClr val="accent5">
            <a:hueOff val="2755583"/>
            <a:satOff val="61833"/>
            <a:lumOff val="3431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Provide general timeframes</a:t>
          </a:r>
        </a:p>
        <a:p>
          <a:pPr marL="0" lvl="0" indent="0" algn="ctr" defTabSz="800100">
            <a:lnSpc>
              <a:spcPct val="90000"/>
            </a:lnSpc>
            <a:spcBef>
              <a:spcPct val="0"/>
            </a:spcBef>
            <a:spcAft>
              <a:spcPct val="35000"/>
            </a:spcAft>
            <a:buNone/>
          </a:pPr>
          <a:endParaRPr lang="en-US" sz="1800" kern="1200" dirty="0"/>
        </a:p>
      </dsp:txBody>
      <dsp:txXfrm>
        <a:off x="3550555" y="3403650"/>
        <a:ext cx="2431107" cy="145866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7B8117-A7E7-4EB9-B82E-547E850B0521}">
      <dsp:nvSpPr>
        <dsp:cNvPr id="0" name=""/>
        <dsp:cNvSpPr/>
      </dsp:nvSpPr>
      <dsp:spPr>
        <a:xfrm>
          <a:off x="656039" y="0"/>
          <a:ext cx="5093677" cy="5093677"/>
        </a:xfrm>
        <a:prstGeom prst="triangle">
          <a:avLst/>
        </a:prstGeom>
        <a:gradFill rotWithShape="0">
          <a:gsLst>
            <a:gs pos="0">
              <a:schemeClr val="accent1">
                <a:shade val="80000"/>
                <a:hueOff val="0"/>
                <a:satOff val="0"/>
                <a:lumOff val="0"/>
                <a:alphaOff val="0"/>
                <a:shade val="51000"/>
                <a:satMod val="130000"/>
              </a:schemeClr>
            </a:gs>
            <a:gs pos="80000">
              <a:schemeClr val="accent1">
                <a:shade val="80000"/>
                <a:hueOff val="0"/>
                <a:satOff val="0"/>
                <a:lumOff val="0"/>
                <a:alphaOff val="0"/>
                <a:shade val="93000"/>
                <a:satMod val="130000"/>
              </a:schemeClr>
            </a:gs>
            <a:gs pos="100000">
              <a:schemeClr val="accent1">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0D0E0B9-ED1E-4F6D-BB1F-1F4821167146}">
      <dsp:nvSpPr>
        <dsp:cNvPr id="0" name=""/>
        <dsp:cNvSpPr/>
      </dsp:nvSpPr>
      <dsp:spPr>
        <a:xfrm>
          <a:off x="3378151" y="509865"/>
          <a:ext cx="3310890" cy="517326"/>
        </a:xfrm>
        <a:prstGeom prst="roundRect">
          <a:avLst/>
        </a:prstGeom>
        <a:solidFill>
          <a:schemeClr val="lt1">
            <a:alpha val="90000"/>
            <a:hueOff val="0"/>
            <a:satOff val="0"/>
            <a:lumOff val="0"/>
            <a:alphaOff val="0"/>
          </a:schemeClr>
        </a:solidFill>
        <a:ln w="9525" cap="flat" cmpd="sng" algn="ctr">
          <a:solidFill>
            <a:schemeClr val="accent1">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Preliminary</a:t>
          </a:r>
          <a:r>
            <a:rPr lang="en-US" sz="2000" i="1" kern="1200" dirty="0"/>
            <a:t> (72 Hours)</a:t>
          </a:r>
        </a:p>
      </dsp:txBody>
      <dsp:txXfrm>
        <a:off x="3403405" y="535119"/>
        <a:ext cx="3260382" cy="466818"/>
      </dsp:txXfrm>
    </dsp:sp>
    <dsp:sp modelId="{270DF3A2-61EC-4D44-B2CD-B0AB0884F175}">
      <dsp:nvSpPr>
        <dsp:cNvPr id="0" name=""/>
        <dsp:cNvSpPr/>
      </dsp:nvSpPr>
      <dsp:spPr>
        <a:xfrm>
          <a:off x="3378151" y="1091857"/>
          <a:ext cx="3310890" cy="517326"/>
        </a:xfrm>
        <a:prstGeom prst="roundRect">
          <a:avLst/>
        </a:prstGeom>
        <a:solidFill>
          <a:schemeClr val="lt1">
            <a:alpha val="90000"/>
            <a:hueOff val="0"/>
            <a:satOff val="0"/>
            <a:lumOff val="0"/>
            <a:alphaOff val="0"/>
          </a:schemeClr>
        </a:solidFill>
        <a:ln w="9525" cap="flat" cmpd="sng" algn="ctr">
          <a:solidFill>
            <a:schemeClr val="accent1">
              <a:shade val="80000"/>
              <a:hueOff val="11581"/>
              <a:satOff val="-1752"/>
              <a:lumOff val="482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Adjudicatory </a:t>
          </a:r>
        </a:p>
      </dsp:txBody>
      <dsp:txXfrm>
        <a:off x="3403405" y="1117111"/>
        <a:ext cx="3260382" cy="466818"/>
      </dsp:txXfrm>
    </dsp:sp>
    <dsp:sp modelId="{0B3DA546-376A-4710-A598-FE6A9F03FBC6}">
      <dsp:nvSpPr>
        <dsp:cNvPr id="0" name=""/>
        <dsp:cNvSpPr/>
      </dsp:nvSpPr>
      <dsp:spPr>
        <a:xfrm>
          <a:off x="3378151" y="1673849"/>
          <a:ext cx="3310890" cy="517326"/>
        </a:xfrm>
        <a:prstGeom prst="roundRect">
          <a:avLst/>
        </a:prstGeom>
        <a:solidFill>
          <a:schemeClr val="lt1">
            <a:alpha val="90000"/>
            <a:hueOff val="0"/>
            <a:satOff val="0"/>
            <a:lumOff val="0"/>
            <a:alphaOff val="0"/>
          </a:schemeClr>
        </a:solidFill>
        <a:ln w="9525" cap="flat" cmpd="sng" algn="ctr">
          <a:solidFill>
            <a:schemeClr val="accent1">
              <a:shade val="80000"/>
              <a:hueOff val="23163"/>
              <a:satOff val="-3505"/>
              <a:lumOff val="964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Disposition</a:t>
          </a:r>
        </a:p>
      </dsp:txBody>
      <dsp:txXfrm>
        <a:off x="3403405" y="1699103"/>
        <a:ext cx="3260382" cy="466818"/>
      </dsp:txXfrm>
    </dsp:sp>
    <dsp:sp modelId="{0FA6571F-8667-48C1-B6E2-E3C14CB68262}">
      <dsp:nvSpPr>
        <dsp:cNvPr id="0" name=""/>
        <dsp:cNvSpPr/>
      </dsp:nvSpPr>
      <dsp:spPr>
        <a:xfrm>
          <a:off x="3378151" y="2255842"/>
          <a:ext cx="3310890" cy="517326"/>
        </a:xfrm>
        <a:prstGeom prst="roundRect">
          <a:avLst/>
        </a:prstGeom>
        <a:solidFill>
          <a:schemeClr val="lt1">
            <a:alpha val="90000"/>
            <a:hueOff val="0"/>
            <a:satOff val="0"/>
            <a:lumOff val="0"/>
            <a:alphaOff val="0"/>
          </a:schemeClr>
        </a:solidFill>
        <a:ln w="9525" cap="flat" cmpd="sng" algn="ctr">
          <a:solidFill>
            <a:schemeClr val="accent1">
              <a:shade val="80000"/>
              <a:hueOff val="34744"/>
              <a:satOff val="-5257"/>
              <a:lumOff val="1446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Permanency Hearing</a:t>
          </a:r>
        </a:p>
      </dsp:txBody>
      <dsp:txXfrm>
        <a:off x="3403405" y="2281096"/>
        <a:ext cx="3260382" cy="466818"/>
      </dsp:txXfrm>
    </dsp:sp>
    <dsp:sp modelId="{5E9F0E79-9DE1-4D1C-848D-60EFED84BBC4}">
      <dsp:nvSpPr>
        <dsp:cNvPr id="0" name=""/>
        <dsp:cNvSpPr/>
      </dsp:nvSpPr>
      <dsp:spPr>
        <a:xfrm>
          <a:off x="3378151" y="2837834"/>
          <a:ext cx="3310890" cy="517326"/>
        </a:xfrm>
        <a:prstGeom prst="roundRect">
          <a:avLst/>
        </a:prstGeom>
        <a:solidFill>
          <a:schemeClr val="lt1">
            <a:alpha val="90000"/>
            <a:hueOff val="0"/>
            <a:satOff val="0"/>
            <a:lumOff val="0"/>
            <a:alphaOff val="0"/>
          </a:schemeClr>
        </a:solidFill>
        <a:ln w="9525" cap="flat" cmpd="sng" algn="ctr">
          <a:solidFill>
            <a:schemeClr val="accent1">
              <a:shade val="80000"/>
              <a:hueOff val="46325"/>
              <a:satOff val="-7009"/>
              <a:lumOff val="19292"/>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Ratification</a:t>
          </a:r>
        </a:p>
      </dsp:txBody>
      <dsp:txXfrm>
        <a:off x="3403405" y="2863088"/>
        <a:ext cx="3260382" cy="466818"/>
      </dsp:txXfrm>
    </dsp:sp>
    <dsp:sp modelId="{F282F6C0-BB33-4711-8F39-28AAE745BA29}">
      <dsp:nvSpPr>
        <dsp:cNvPr id="0" name=""/>
        <dsp:cNvSpPr/>
      </dsp:nvSpPr>
      <dsp:spPr>
        <a:xfrm>
          <a:off x="3378151" y="3419827"/>
          <a:ext cx="3310890" cy="517326"/>
        </a:xfrm>
        <a:prstGeom prst="roundRect">
          <a:avLst/>
        </a:prstGeom>
        <a:solidFill>
          <a:schemeClr val="lt1">
            <a:alpha val="90000"/>
            <a:hueOff val="0"/>
            <a:satOff val="0"/>
            <a:lumOff val="0"/>
            <a:alphaOff val="0"/>
          </a:schemeClr>
        </a:solidFill>
        <a:ln w="9525" cap="flat" cmpd="sng" algn="ctr">
          <a:solidFill>
            <a:schemeClr val="accent1">
              <a:shade val="80000"/>
              <a:hueOff val="57906"/>
              <a:satOff val="-8762"/>
              <a:lumOff val="24115"/>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Court Progress Review/Judicial Review</a:t>
          </a:r>
        </a:p>
      </dsp:txBody>
      <dsp:txXfrm>
        <a:off x="3403405" y="3445081"/>
        <a:ext cx="3260382" cy="466818"/>
      </dsp:txXfrm>
    </dsp:sp>
    <dsp:sp modelId="{8402E780-6BFF-43D8-9936-F3EFEED9ECFD}">
      <dsp:nvSpPr>
        <dsp:cNvPr id="0" name=""/>
        <dsp:cNvSpPr/>
      </dsp:nvSpPr>
      <dsp:spPr>
        <a:xfrm>
          <a:off x="3378151" y="4001819"/>
          <a:ext cx="3310890" cy="517326"/>
        </a:xfrm>
        <a:prstGeom prst="roundRect">
          <a:avLst/>
        </a:prstGeom>
        <a:solidFill>
          <a:schemeClr val="lt1">
            <a:alpha val="90000"/>
            <a:hueOff val="0"/>
            <a:satOff val="0"/>
            <a:lumOff val="0"/>
            <a:alphaOff val="0"/>
          </a:schemeClr>
        </a:solidFill>
        <a:ln w="9525" cap="flat" cmpd="sng" algn="ctr">
          <a:solidFill>
            <a:schemeClr val="accent1">
              <a:shade val="80000"/>
              <a:hueOff val="69488"/>
              <a:satOff val="-10514"/>
              <a:lumOff val="28938"/>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Termination of Parental Rights</a:t>
          </a:r>
        </a:p>
      </dsp:txBody>
      <dsp:txXfrm>
        <a:off x="3403405" y="4027073"/>
        <a:ext cx="3260382" cy="46681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23D97-1D01-4F65-B1E5-A5480AF3ED6D}">
      <dsp:nvSpPr>
        <dsp:cNvPr id="0" name=""/>
        <dsp:cNvSpPr/>
      </dsp:nvSpPr>
      <dsp:spPr>
        <a:xfrm>
          <a:off x="0" y="3377639"/>
          <a:ext cx="7696200" cy="0"/>
        </a:xfrm>
        <a:prstGeom prst="line">
          <a:avLst/>
        </a:prstGeom>
        <a:noFill/>
        <a:ln w="25400" cap="flat" cmpd="sng" algn="ctr">
          <a:solidFill>
            <a:schemeClr val="dk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C8765A4-985B-4A24-988A-2B0D6663E1D2}">
      <dsp:nvSpPr>
        <dsp:cNvPr id="0" name=""/>
        <dsp:cNvSpPr/>
      </dsp:nvSpPr>
      <dsp:spPr>
        <a:xfrm>
          <a:off x="0" y="1973160"/>
          <a:ext cx="7696200" cy="0"/>
        </a:xfrm>
        <a:prstGeom prst="line">
          <a:avLst/>
        </a:prstGeom>
        <a:noFill/>
        <a:ln w="25400" cap="flat" cmpd="sng" algn="ctr">
          <a:solidFill>
            <a:schemeClr val="dk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3DF03EE-F03D-46C2-BB80-36B6FB9FD17F}">
      <dsp:nvSpPr>
        <dsp:cNvPr id="0" name=""/>
        <dsp:cNvSpPr/>
      </dsp:nvSpPr>
      <dsp:spPr>
        <a:xfrm>
          <a:off x="2001011" y="635560"/>
          <a:ext cx="5695188" cy="1337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b" anchorCtr="0">
          <a:noAutofit/>
        </a:bodyPr>
        <a:lstStyle/>
        <a:p>
          <a:pPr marL="0" lvl="0" indent="0" algn="l" defTabSz="933450">
            <a:lnSpc>
              <a:spcPct val="90000"/>
            </a:lnSpc>
            <a:spcBef>
              <a:spcPct val="0"/>
            </a:spcBef>
            <a:spcAft>
              <a:spcPct val="35000"/>
            </a:spcAft>
            <a:buNone/>
          </a:pPr>
          <a:r>
            <a:rPr lang="en-US" sz="2100" kern="1200" dirty="0"/>
            <a:t>What is the role of CASA?</a:t>
          </a:r>
        </a:p>
      </dsp:txBody>
      <dsp:txXfrm>
        <a:off x="2001011" y="635560"/>
        <a:ext cx="5695188" cy="1337599"/>
      </dsp:txXfrm>
    </dsp:sp>
    <dsp:sp modelId="{F708A4BE-9601-4E81-BAB0-18ADAC79DAE8}">
      <dsp:nvSpPr>
        <dsp:cNvPr id="0" name=""/>
        <dsp:cNvSpPr/>
      </dsp:nvSpPr>
      <dsp:spPr>
        <a:xfrm>
          <a:off x="0" y="635560"/>
          <a:ext cx="2001012" cy="1337599"/>
        </a:xfrm>
        <a:prstGeom prst="round2SameRect">
          <a:avLst>
            <a:gd name="adj1" fmla="val 16670"/>
            <a:gd name="adj2" fmla="val 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Court Appointed Special Advocate</a:t>
          </a:r>
        </a:p>
      </dsp:txBody>
      <dsp:txXfrm>
        <a:off x="65308" y="700868"/>
        <a:ext cx="1870396" cy="1272291"/>
      </dsp:txXfrm>
    </dsp:sp>
    <dsp:sp modelId="{29FD92C2-7767-4CFA-A986-011862AD5CF5}">
      <dsp:nvSpPr>
        <dsp:cNvPr id="0" name=""/>
        <dsp:cNvSpPr/>
      </dsp:nvSpPr>
      <dsp:spPr>
        <a:xfrm>
          <a:off x="2001011" y="2040039"/>
          <a:ext cx="5695188" cy="1337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b" anchorCtr="0">
          <a:noAutofit/>
        </a:bodyPr>
        <a:lstStyle/>
        <a:p>
          <a:pPr marL="0" lvl="0" indent="0" algn="l" defTabSz="933450">
            <a:lnSpc>
              <a:spcPct val="90000"/>
            </a:lnSpc>
            <a:spcBef>
              <a:spcPct val="0"/>
            </a:spcBef>
            <a:spcAft>
              <a:spcPct val="35000"/>
            </a:spcAft>
            <a:buNone/>
          </a:pPr>
          <a:r>
            <a:rPr lang="en-US" sz="2100" kern="1200" dirty="0"/>
            <a:t>What is the role of the GAL?</a:t>
          </a:r>
        </a:p>
      </dsp:txBody>
      <dsp:txXfrm>
        <a:off x="2001011" y="2040039"/>
        <a:ext cx="5695188" cy="1337599"/>
      </dsp:txXfrm>
    </dsp:sp>
    <dsp:sp modelId="{C65094BC-9213-4829-8451-D04AD2B88390}">
      <dsp:nvSpPr>
        <dsp:cNvPr id="0" name=""/>
        <dsp:cNvSpPr/>
      </dsp:nvSpPr>
      <dsp:spPr>
        <a:xfrm>
          <a:off x="0" y="2040039"/>
          <a:ext cx="2001012" cy="1337599"/>
        </a:xfrm>
        <a:prstGeom prst="round2SameRect">
          <a:avLst>
            <a:gd name="adj1" fmla="val 16670"/>
            <a:gd name="adj2" fmla="val 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Guardian Ad Litem</a:t>
          </a:r>
        </a:p>
      </dsp:txBody>
      <dsp:txXfrm>
        <a:off x="65308" y="2105347"/>
        <a:ext cx="1870396" cy="127229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79D1E6-0D16-453B-BCF1-5C99A6A02020}">
      <dsp:nvSpPr>
        <dsp:cNvPr id="0" name=""/>
        <dsp:cNvSpPr/>
      </dsp:nvSpPr>
      <dsp:spPr>
        <a:xfrm>
          <a:off x="747530" y="609779"/>
          <a:ext cx="5149579" cy="3275831"/>
        </a:xfrm>
        <a:prstGeom prst="round2DiagRect">
          <a:avLst>
            <a:gd name="adj1" fmla="val 0"/>
            <a:gd name="adj2" fmla="val 1667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42AB2CC-F521-4027-BD3A-1D352A0B3A37}">
      <dsp:nvSpPr>
        <dsp:cNvPr id="0" name=""/>
        <dsp:cNvSpPr/>
      </dsp:nvSpPr>
      <dsp:spPr>
        <a:xfrm>
          <a:off x="3322320" y="1191959"/>
          <a:ext cx="664" cy="2111472"/>
        </a:xfrm>
        <a:prstGeom prst="line">
          <a:avLst/>
        </a:prstGeom>
        <a:noFill/>
        <a:ln w="9525" cap="flat" cmpd="sng" algn="ctr">
          <a:solidFill>
            <a:schemeClr val="accent2">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5F5A666C-3EFA-4D8F-8D36-1FC74447BF81}">
      <dsp:nvSpPr>
        <dsp:cNvPr id="0" name=""/>
        <dsp:cNvSpPr/>
      </dsp:nvSpPr>
      <dsp:spPr>
        <a:xfrm>
          <a:off x="996696" y="1110748"/>
          <a:ext cx="2159508" cy="227389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Clr>
              <a:srgbClr val="231F20"/>
            </a:buClr>
            <a:buSzPts val="1200"/>
            <a:buFont typeface="Times New Roman" panose="02020603050405020304" pitchFamily="18" charset="0"/>
            <a:buNone/>
          </a:pPr>
          <a:r>
            <a:rPr lang="en-US" sz="1200" i="1" kern="1200" dirty="0"/>
            <a:t>At six months—</a:t>
          </a:r>
          <a:r>
            <a:rPr lang="en-US" sz="1200" kern="1200" dirty="0"/>
            <a:t>Review hearing must be held</a:t>
          </a:r>
        </a:p>
        <a:p>
          <a:pPr marL="0" lvl="0" indent="0" algn="l" defTabSz="533400">
            <a:lnSpc>
              <a:spcPct val="90000"/>
            </a:lnSpc>
            <a:spcBef>
              <a:spcPct val="0"/>
            </a:spcBef>
            <a:spcAft>
              <a:spcPct val="35000"/>
            </a:spcAft>
            <a:buClr>
              <a:srgbClr val="231F20"/>
            </a:buClr>
            <a:buSzPts val="1200"/>
            <a:buFont typeface="Times New Roman" panose="02020603050405020304" pitchFamily="18" charset="0"/>
            <a:buNone/>
          </a:pPr>
          <a:r>
            <a:rPr lang="en-US" sz="1200" i="1" kern="1200" dirty="0"/>
            <a:t>At 12 months—</a:t>
          </a:r>
          <a:r>
            <a:rPr lang="en-US" sz="1200" kern="1200" dirty="0"/>
            <a:t>Permanency hearing must be held</a:t>
          </a:r>
        </a:p>
        <a:p>
          <a:pPr marL="0" lvl="0" indent="0" algn="l" defTabSz="533400">
            <a:lnSpc>
              <a:spcPct val="90000"/>
            </a:lnSpc>
            <a:spcBef>
              <a:spcPct val="0"/>
            </a:spcBef>
            <a:spcAft>
              <a:spcPct val="35000"/>
            </a:spcAft>
            <a:buClr>
              <a:srgbClr val="231F20"/>
            </a:buClr>
            <a:buSzPts val="1200"/>
            <a:buFont typeface="Times New Roman" panose="02020603050405020304" pitchFamily="18" charset="0"/>
            <a:buNone/>
          </a:pPr>
          <a:r>
            <a:rPr lang="en-US" sz="1200" i="1" kern="1200" dirty="0"/>
            <a:t>At 15 months—</a:t>
          </a:r>
          <a:r>
            <a:rPr lang="en-US" sz="1200" kern="1200" dirty="0"/>
            <a:t>File petition to terminate parental rights as soon as possible</a:t>
          </a:r>
        </a:p>
        <a:p>
          <a:pPr marL="0" lvl="0" indent="0" algn="l" defTabSz="533400">
            <a:lnSpc>
              <a:spcPct val="90000"/>
            </a:lnSpc>
            <a:spcBef>
              <a:spcPct val="0"/>
            </a:spcBef>
            <a:spcAft>
              <a:spcPct val="35000"/>
            </a:spcAft>
            <a:buClr>
              <a:srgbClr val="231F20"/>
            </a:buClr>
            <a:buSzPts val="1200"/>
            <a:buFont typeface="Times New Roman" panose="02020603050405020304" pitchFamily="18" charset="0"/>
            <a:buNone/>
          </a:pPr>
          <a:r>
            <a:rPr lang="en-US" sz="1200" i="1" kern="1200" dirty="0"/>
            <a:t>Ongoing—</a:t>
          </a:r>
          <a:r>
            <a:rPr lang="en-US" sz="1200" kern="1200" dirty="0"/>
            <a:t>Reviews every 6–12 months until child is adopted or permanency plan fulfilled</a:t>
          </a:r>
        </a:p>
      </dsp:txBody>
      <dsp:txXfrm>
        <a:off x="996696" y="1110748"/>
        <a:ext cx="2159508" cy="2273892"/>
      </dsp:txXfrm>
    </dsp:sp>
    <dsp:sp modelId="{A0238F25-C735-4F53-BA26-F2740DCC5E89}">
      <dsp:nvSpPr>
        <dsp:cNvPr id="0" name=""/>
        <dsp:cNvSpPr/>
      </dsp:nvSpPr>
      <dsp:spPr>
        <a:xfrm>
          <a:off x="3488436" y="1110748"/>
          <a:ext cx="2159508" cy="227389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Font typeface="Courier New" panose="02070309020205020404" pitchFamily="49" charset="0"/>
            <a:buNone/>
          </a:pPr>
          <a:r>
            <a:rPr lang="en-US" sz="1300" i="1" kern="1200" dirty="0"/>
            <a:t>At 30 days</a:t>
          </a:r>
          <a:r>
            <a:rPr lang="en-US" sz="1300" kern="1200" dirty="0"/>
            <a:t>—Permanency hearing must be held, a TPR petition must be filed, and a termination hearing must occur as soon as possible</a:t>
          </a:r>
        </a:p>
        <a:p>
          <a:pPr marL="0" lvl="0" indent="0" algn="l" defTabSz="577850">
            <a:lnSpc>
              <a:spcPct val="90000"/>
            </a:lnSpc>
            <a:spcBef>
              <a:spcPct val="0"/>
            </a:spcBef>
            <a:spcAft>
              <a:spcPct val="35000"/>
            </a:spcAft>
            <a:buFont typeface="Courier New" panose="02070309020205020404" pitchFamily="49" charset="0"/>
            <a:buNone/>
          </a:pPr>
          <a:r>
            <a:rPr lang="en-US" sz="1300" kern="1200" dirty="0"/>
            <a:t>File petition to terminate parental rights if adoption is the goal</a:t>
          </a:r>
        </a:p>
        <a:p>
          <a:pPr marL="0" lvl="0" indent="0" algn="l" defTabSz="577850">
            <a:lnSpc>
              <a:spcPct val="90000"/>
            </a:lnSpc>
            <a:spcBef>
              <a:spcPct val="0"/>
            </a:spcBef>
            <a:spcAft>
              <a:spcPct val="35000"/>
            </a:spcAft>
            <a:buFont typeface="Courier New" panose="02070309020205020404" pitchFamily="49" charset="0"/>
            <a:buNone/>
          </a:pPr>
          <a:r>
            <a:rPr lang="en-US" sz="1300" i="1" kern="1200" dirty="0"/>
            <a:t>Ongoing</a:t>
          </a:r>
          <a:r>
            <a:rPr lang="en-US" sz="1300" kern="1200" dirty="0"/>
            <a:t>—Reviews every 6-12 months until child is adopted or permanency plan fulfilled</a:t>
          </a:r>
        </a:p>
      </dsp:txBody>
      <dsp:txXfrm>
        <a:off x="3488436" y="1110748"/>
        <a:ext cx="2159508" cy="2273892"/>
      </dsp:txXfrm>
    </dsp:sp>
    <dsp:sp modelId="{0851972B-5026-4CB7-A906-EF8AA672AA66}">
      <dsp:nvSpPr>
        <dsp:cNvPr id="0" name=""/>
        <dsp:cNvSpPr/>
      </dsp:nvSpPr>
      <dsp:spPr>
        <a:xfrm rot="16200000">
          <a:off x="-1262039" y="1357311"/>
          <a:ext cx="3354658" cy="830580"/>
        </a:xfrm>
        <a:prstGeom prst="rightArrow">
          <a:avLst>
            <a:gd name="adj1" fmla="val 49830"/>
            <a:gd name="adj2" fmla="val 60660"/>
          </a:avLst>
        </a:prstGeom>
        <a:solidFill>
          <a:schemeClr val="accent2">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txBody>
        <a:bodyPr spcFirstLastPara="0" vert="horz" wrap="square" lIns="106680" tIns="106680" rIns="106680" bIns="106680" numCol="1" spcCol="1270" anchor="ctr" anchorCtr="0">
          <a:noAutofit/>
        </a:bodyPr>
        <a:lstStyle/>
        <a:p>
          <a:pPr marL="0" lvl="0" indent="0" algn="r" defTabSz="1244600">
            <a:lnSpc>
              <a:spcPct val="90000"/>
            </a:lnSpc>
            <a:spcBef>
              <a:spcPct val="0"/>
            </a:spcBef>
            <a:spcAft>
              <a:spcPct val="35000"/>
            </a:spcAft>
            <a:buNone/>
          </a:pPr>
          <a:r>
            <a:rPr lang="en-US" sz="2800" kern="1200" dirty="0"/>
            <a:t>IF REQUIRED</a:t>
          </a:r>
        </a:p>
      </dsp:txBody>
      <dsp:txXfrm>
        <a:off x="-1136510" y="1691191"/>
        <a:ext cx="3103600" cy="413878"/>
      </dsp:txXfrm>
    </dsp:sp>
    <dsp:sp modelId="{D8C58377-F8CB-478B-BF6A-C033238B0F80}">
      <dsp:nvSpPr>
        <dsp:cNvPr id="0" name=""/>
        <dsp:cNvSpPr/>
      </dsp:nvSpPr>
      <dsp:spPr>
        <a:xfrm rot="5400000">
          <a:off x="4661026" y="2397457"/>
          <a:ext cx="3136646" cy="830580"/>
        </a:xfrm>
        <a:prstGeom prst="rightArrow">
          <a:avLst>
            <a:gd name="adj1" fmla="val 49830"/>
            <a:gd name="adj2" fmla="val 60660"/>
          </a:avLst>
        </a:prstGeom>
        <a:solidFill>
          <a:schemeClr val="accent2">
            <a:tint val="50000"/>
            <a:hueOff val="-2992238"/>
            <a:satOff val="16408"/>
            <a:lumOff val="10014"/>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txBody>
        <a:bodyPr spcFirstLastPara="0" vert="horz" wrap="square" lIns="106680" tIns="106680" rIns="106680" bIns="106680" numCol="1" spcCol="1270" anchor="ctr" anchorCtr="0">
          <a:noAutofit/>
        </a:bodyPr>
        <a:lstStyle/>
        <a:p>
          <a:pPr marL="0" lvl="0" indent="0" algn="r" defTabSz="1244600">
            <a:lnSpc>
              <a:spcPct val="90000"/>
            </a:lnSpc>
            <a:spcBef>
              <a:spcPct val="0"/>
            </a:spcBef>
            <a:spcAft>
              <a:spcPct val="35000"/>
            </a:spcAft>
            <a:buNone/>
          </a:pPr>
          <a:r>
            <a:rPr lang="en-US" sz="2800" kern="1200" dirty="0"/>
            <a:t>IF NOT REQUIRED</a:t>
          </a:r>
        </a:p>
      </dsp:txBody>
      <dsp:txXfrm>
        <a:off x="4786555" y="2480279"/>
        <a:ext cx="2885588" cy="4138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01C05-2E0F-4914-86F7-A7F93C1B8BD6}">
      <dsp:nvSpPr>
        <dsp:cNvPr id="0" name=""/>
        <dsp:cNvSpPr/>
      </dsp:nvSpPr>
      <dsp:spPr>
        <a:xfrm>
          <a:off x="1814830" y="0"/>
          <a:ext cx="4927599" cy="4927599"/>
        </a:xfrm>
        <a:prstGeom prst="triangle">
          <a:avLst/>
        </a:prstGeom>
        <a:gradFill rotWithShape="0">
          <a:gsLst>
            <a:gs pos="0">
              <a:schemeClr val="accent2">
                <a:shade val="50000"/>
                <a:hueOff val="0"/>
                <a:satOff val="0"/>
                <a:lumOff val="0"/>
                <a:alphaOff val="0"/>
                <a:shade val="51000"/>
                <a:satMod val="130000"/>
              </a:schemeClr>
            </a:gs>
            <a:gs pos="80000">
              <a:schemeClr val="accent2">
                <a:shade val="50000"/>
                <a:hueOff val="0"/>
                <a:satOff val="0"/>
                <a:lumOff val="0"/>
                <a:alphaOff val="0"/>
                <a:shade val="93000"/>
                <a:satMod val="130000"/>
              </a:schemeClr>
            </a:gs>
            <a:gs pos="100000">
              <a:schemeClr val="accent2">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0F5E81E-3131-43B9-AAC8-33B963DD558E}">
      <dsp:nvSpPr>
        <dsp:cNvPr id="0" name=""/>
        <dsp:cNvSpPr/>
      </dsp:nvSpPr>
      <dsp:spPr>
        <a:xfrm>
          <a:off x="4278630" y="496194"/>
          <a:ext cx="3202940" cy="1018242"/>
        </a:xfrm>
        <a:prstGeom prst="roundRect">
          <a:avLst/>
        </a:prstGeom>
        <a:solidFill>
          <a:schemeClr val="lt1">
            <a:alpha val="90000"/>
            <a:hueOff val="0"/>
            <a:satOff val="0"/>
            <a:lumOff val="0"/>
            <a:alphaOff val="0"/>
          </a:schemeClr>
        </a:solidFill>
        <a:ln w="9525" cap="flat" cmpd="sng" algn="ctr">
          <a:solidFill>
            <a:schemeClr val="accent2">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Google Classroom</a:t>
          </a:r>
        </a:p>
      </dsp:txBody>
      <dsp:txXfrm>
        <a:off x="4328336" y="545900"/>
        <a:ext cx="3103528" cy="918830"/>
      </dsp:txXfrm>
    </dsp:sp>
    <dsp:sp modelId="{C2597925-C55E-46E1-A945-161FF64288E1}">
      <dsp:nvSpPr>
        <dsp:cNvPr id="0" name=""/>
        <dsp:cNvSpPr/>
      </dsp:nvSpPr>
      <dsp:spPr>
        <a:xfrm>
          <a:off x="4278630" y="1641716"/>
          <a:ext cx="3202940" cy="1018242"/>
        </a:xfrm>
        <a:prstGeom prst="roundRect">
          <a:avLst/>
        </a:prstGeom>
        <a:solidFill>
          <a:schemeClr val="lt1">
            <a:alpha val="90000"/>
            <a:hueOff val="0"/>
            <a:satOff val="0"/>
            <a:lumOff val="0"/>
            <a:alphaOff val="0"/>
          </a:schemeClr>
        </a:solidFill>
        <a:ln w="9525" cap="flat" cmpd="sng" algn="ctr">
          <a:solidFill>
            <a:schemeClr val="accent2">
              <a:shade val="50000"/>
              <a:hueOff val="33229"/>
              <a:satOff val="5341"/>
              <a:lumOff val="26657"/>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New Hire Guide</a:t>
          </a:r>
        </a:p>
      </dsp:txBody>
      <dsp:txXfrm>
        <a:off x="4328336" y="1691422"/>
        <a:ext cx="3103528" cy="918830"/>
      </dsp:txXfrm>
    </dsp:sp>
    <dsp:sp modelId="{ED4C56F8-2F1A-44C9-9D7D-F9083D45AA6B}">
      <dsp:nvSpPr>
        <dsp:cNvPr id="0" name=""/>
        <dsp:cNvSpPr/>
      </dsp:nvSpPr>
      <dsp:spPr>
        <a:xfrm>
          <a:off x="4278630" y="2787239"/>
          <a:ext cx="3202940" cy="1516885"/>
        </a:xfrm>
        <a:prstGeom prst="roundRect">
          <a:avLst/>
        </a:prstGeom>
        <a:solidFill>
          <a:schemeClr val="lt1">
            <a:alpha val="90000"/>
            <a:hueOff val="0"/>
            <a:satOff val="0"/>
            <a:lumOff val="0"/>
            <a:alphaOff val="0"/>
          </a:schemeClr>
        </a:solidFill>
        <a:ln w="9525" cap="flat" cmpd="sng" algn="ctr">
          <a:solidFill>
            <a:schemeClr val="accent2">
              <a:shade val="50000"/>
              <a:hueOff val="33229"/>
              <a:satOff val="5341"/>
              <a:lumOff val="26657"/>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DCS Policy</a:t>
          </a:r>
        </a:p>
        <a:p>
          <a:pPr marL="228600" lvl="1" indent="-228600" algn="l" defTabSz="889000">
            <a:lnSpc>
              <a:spcPct val="90000"/>
            </a:lnSpc>
            <a:spcBef>
              <a:spcPct val="0"/>
            </a:spcBef>
            <a:spcAft>
              <a:spcPct val="15000"/>
            </a:spcAft>
            <a:buChar char="•"/>
          </a:pPr>
          <a:r>
            <a:rPr lang="en-US" sz="2000" kern="1200" dirty="0"/>
            <a:t>CFTM Guide</a:t>
          </a:r>
        </a:p>
        <a:p>
          <a:pPr marL="228600" lvl="1" indent="-228600" algn="l" defTabSz="889000">
            <a:lnSpc>
              <a:spcPct val="90000"/>
            </a:lnSpc>
            <a:spcBef>
              <a:spcPct val="0"/>
            </a:spcBef>
            <a:spcAft>
              <a:spcPct val="15000"/>
            </a:spcAft>
            <a:buChar char="•"/>
          </a:pPr>
          <a:r>
            <a:rPr lang="en-US" sz="2000" kern="1200" dirty="0"/>
            <a:t>Visitation Guide</a:t>
          </a:r>
        </a:p>
      </dsp:txBody>
      <dsp:txXfrm>
        <a:off x="4352678" y="2861287"/>
        <a:ext cx="3054844" cy="13687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46F44F-8507-4452-B45D-584E4882BDEC}">
      <dsp:nvSpPr>
        <dsp:cNvPr id="0" name=""/>
        <dsp:cNvSpPr/>
      </dsp:nvSpPr>
      <dsp:spPr>
        <a:xfrm>
          <a:off x="3287892" y="323354"/>
          <a:ext cx="4332026" cy="4332026"/>
        </a:xfrm>
        <a:prstGeom prst="pie">
          <a:avLst>
            <a:gd name="adj1" fmla="val 16200000"/>
            <a:gd name="adj2" fmla="val 1980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Engagement</a:t>
          </a:r>
        </a:p>
      </dsp:txBody>
      <dsp:txXfrm>
        <a:off x="5557048" y="876719"/>
        <a:ext cx="1134578" cy="876719"/>
      </dsp:txXfrm>
    </dsp:sp>
    <dsp:sp modelId="{57FC690F-3EC9-4603-8B6B-95FEA99B7E0D}">
      <dsp:nvSpPr>
        <dsp:cNvPr id="0" name=""/>
        <dsp:cNvSpPr/>
      </dsp:nvSpPr>
      <dsp:spPr>
        <a:xfrm>
          <a:off x="3339464" y="412573"/>
          <a:ext cx="4332026" cy="4332026"/>
        </a:xfrm>
        <a:prstGeom prst="pie">
          <a:avLst>
            <a:gd name="adj1" fmla="val 19800000"/>
            <a:gd name="adj2" fmla="val 1800000"/>
          </a:avLst>
        </a:prstGeom>
        <a:gradFill rotWithShape="0">
          <a:gsLst>
            <a:gs pos="0">
              <a:schemeClr val="accent3">
                <a:hueOff val="3977852"/>
                <a:satOff val="-5422"/>
                <a:lumOff val="-4118"/>
                <a:alphaOff val="0"/>
                <a:shade val="51000"/>
                <a:satMod val="130000"/>
              </a:schemeClr>
            </a:gs>
            <a:gs pos="80000">
              <a:schemeClr val="accent3">
                <a:hueOff val="3977852"/>
                <a:satOff val="-5422"/>
                <a:lumOff val="-4118"/>
                <a:alphaOff val="0"/>
                <a:shade val="93000"/>
                <a:satMod val="130000"/>
              </a:schemeClr>
            </a:gs>
            <a:gs pos="100000">
              <a:schemeClr val="accent3">
                <a:hueOff val="3977852"/>
                <a:satOff val="-5422"/>
                <a:lumOff val="-411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Teaming</a:t>
          </a:r>
        </a:p>
      </dsp:txBody>
      <dsp:txXfrm>
        <a:off x="6279053" y="2166013"/>
        <a:ext cx="1186150" cy="850933"/>
      </dsp:txXfrm>
    </dsp:sp>
    <dsp:sp modelId="{82A25B8E-D895-47D9-80A3-F862F45DECA2}">
      <dsp:nvSpPr>
        <dsp:cNvPr id="0" name=""/>
        <dsp:cNvSpPr/>
      </dsp:nvSpPr>
      <dsp:spPr>
        <a:xfrm>
          <a:off x="3287892" y="501793"/>
          <a:ext cx="4332026" cy="4332026"/>
        </a:xfrm>
        <a:prstGeom prst="pie">
          <a:avLst>
            <a:gd name="adj1" fmla="val 1800000"/>
            <a:gd name="adj2" fmla="val 5400000"/>
          </a:avLst>
        </a:prstGeom>
        <a:gradFill rotWithShape="0">
          <a:gsLst>
            <a:gs pos="0">
              <a:schemeClr val="accent3">
                <a:hueOff val="7955705"/>
                <a:satOff val="-10844"/>
                <a:lumOff val="-8236"/>
                <a:alphaOff val="0"/>
                <a:shade val="51000"/>
                <a:satMod val="130000"/>
              </a:schemeClr>
            </a:gs>
            <a:gs pos="80000">
              <a:schemeClr val="accent3">
                <a:hueOff val="7955705"/>
                <a:satOff val="-10844"/>
                <a:lumOff val="-8236"/>
                <a:alphaOff val="0"/>
                <a:shade val="93000"/>
                <a:satMod val="130000"/>
              </a:schemeClr>
            </a:gs>
            <a:gs pos="100000">
              <a:schemeClr val="accent3">
                <a:hueOff val="7955705"/>
                <a:satOff val="-10844"/>
                <a:lumOff val="-823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Assessment </a:t>
          </a:r>
        </a:p>
      </dsp:txBody>
      <dsp:txXfrm>
        <a:off x="5557048" y="3429520"/>
        <a:ext cx="1134578" cy="876719"/>
      </dsp:txXfrm>
    </dsp:sp>
    <dsp:sp modelId="{46D01698-5285-4DCE-A5B7-E7C93140CA89}">
      <dsp:nvSpPr>
        <dsp:cNvPr id="0" name=""/>
        <dsp:cNvSpPr/>
      </dsp:nvSpPr>
      <dsp:spPr>
        <a:xfrm>
          <a:off x="3184748" y="501793"/>
          <a:ext cx="4332026" cy="4332026"/>
        </a:xfrm>
        <a:prstGeom prst="pie">
          <a:avLst>
            <a:gd name="adj1" fmla="val 5400000"/>
            <a:gd name="adj2" fmla="val 9000000"/>
          </a:avLst>
        </a:prstGeom>
        <a:gradFill rotWithShape="0">
          <a:gsLst>
            <a:gs pos="0">
              <a:schemeClr val="accent3">
                <a:hueOff val="11933557"/>
                <a:satOff val="-16265"/>
                <a:lumOff val="-12353"/>
                <a:alphaOff val="0"/>
                <a:shade val="51000"/>
                <a:satMod val="130000"/>
              </a:schemeClr>
            </a:gs>
            <a:gs pos="80000">
              <a:schemeClr val="accent3">
                <a:hueOff val="11933557"/>
                <a:satOff val="-16265"/>
                <a:lumOff val="-12353"/>
                <a:alphaOff val="0"/>
                <a:shade val="93000"/>
                <a:satMod val="130000"/>
              </a:schemeClr>
            </a:gs>
            <a:gs pos="100000">
              <a:schemeClr val="accent3">
                <a:hueOff val="11933557"/>
                <a:satOff val="-16265"/>
                <a:lumOff val="-1235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Planning</a:t>
          </a:r>
        </a:p>
      </dsp:txBody>
      <dsp:txXfrm>
        <a:off x="4113040" y="3429520"/>
        <a:ext cx="1134578" cy="876719"/>
      </dsp:txXfrm>
    </dsp:sp>
    <dsp:sp modelId="{5DA71923-BC4C-4483-8B46-F2AED296AEA1}">
      <dsp:nvSpPr>
        <dsp:cNvPr id="0" name=""/>
        <dsp:cNvSpPr/>
      </dsp:nvSpPr>
      <dsp:spPr>
        <a:xfrm>
          <a:off x="3040471" y="134392"/>
          <a:ext cx="4517436" cy="4888388"/>
        </a:xfrm>
        <a:prstGeom prst="pie">
          <a:avLst>
            <a:gd name="adj1" fmla="val 9000000"/>
            <a:gd name="adj2" fmla="val 12600000"/>
          </a:avLst>
        </a:prstGeom>
        <a:gradFill rotWithShape="0">
          <a:gsLst>
            <a:gs pos="0">
              <a:schemeClr val="accent3">
                <a:hueOff val="15911409"/>
                <a:satOff val="-21687"/>
                <a:lumOff val="-16471"/>
                <a:alphaOff val="0"/>
                <a:shade val="51000"/>
                <a:satMod val="130000"/>
              </a:schemeClr>
            </a:gs>
            <a:gs pos="80000">
              <a:schemeClr val="accent3">
                <a:hueOff val="15911409"/>
                <a:satOff val="-21687"/>
                <a:lumOff val="-16471"/>
                <a:alphaOff val="0"/>
                <a:shade val="93000"/>
                <a:satMod val="130000"/>
              </a:schemeClr>
            </a:gs>
            <a:gs pos="100000">
              <a:schemeClr val="accent3">
                <a:hueOff val="15911409"/>
                <a:satOff val="-21687"/>
                <a:lumOff val="-1647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Implementation</a:t>
          </a:r>
        </a:p>
      </dsp:txBody>
      <dsp:txXfrm>
        <a:off x="3255587" y="2113026"/>
        <a:ext cx="1236917" cy="960219"/>
      </dsp:txXfrm>
    </dsp:sp>
    <dsp:sp modelId="{62612013-D88D-4FE1-9EF1-F45CC7FA815D}">
      <dsp:nvSpPr>
        <dsp:cNvPr id="0" name=""/>
        <dsp:cNvSpPr/>
      </dsp:nvSpPr>
      <dsp:spPr>
        <a:xfrm>
          <a:off x="3184748" y="323354"/>
          <a:ext cx="4332026" cy="4332026"/>
        </a:xfrm>
        <a:prstGeom prst="pie">
          <a:avLst>
            <a:gd name="adj1" fmla="val 12600000"/>
            <a:gd name="adj2" fmla="val 16200000"/>
          </a:avLst>
        </a:prstGeom>
        <a:gradFill rotWithShape="0">
          <a:gsLst>
            <a:gs pos="0">
              <a:schemeClr val="accent3">
                <a:hueOff val="19889260"/>
                <a:satOff val="-27109"/>
                <a:lumOff val="-20589"/>
                <a:alphaOff val="0"/>
                <a:shade val="51000"/>
                <a:satMod val="130000"/>
              </a:schemeClr>
            </a:gs>
            <a:gs pos="80000">
              <a:schemeClr val="accent3">
                <a:hueOff val="19889260"/>
                <a:satOff val="-27109"/>
                <a:lumOff val="-20589"/>
                <a:alphaOff val="0"/>
                <a:shade val="93000"/>
                <a:satMod val="130000"/>
              </a:schemeClr>
            </a:gs>
            <a:gs pos="100000">
              <a:schemeClr val="accent3">
                <a:hueOff val="19889260"/>
                <a:satOff val="-27109"/>
                <a:lumOff val="-2058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Tracking &amp; Adjusting</a:t>
          </a:r>
        </a:p>
      </dsp:txBody>
      <dsp:txXfrm>
        <a:off x="4113040" y="876719"/>
        <a:ext cx="1134578" cy="876719"/>
      </dsp:txXfrm>
    </dsp:sp>
    <dsp:sp modelId="{735F835C-69C2-41AC-BED3-3A4E1F861466}">
      <dsp:nvSpPr>
        <dsp:cNvPr id="0" name=""/>
        <dsp:cNvSpPr/>
      </dsp:nvSpPr>
      <dsp:spPr>
        <a:xfrm>
          <a:off x="3019561" y="55181"/>
          <a:ext cx="4868372" cy="4868372"/>
        </a:xfrm>
        <a:prstGeom prst="circularArrow">
          <a:avLst>
            <a:gd name="adj1" fmla="val 5085"/>
            <a:gd name="adj2" fmla="val 327528"/>
            <a:gd name="adj3" fmla="val 19472472"/>
            <a:gd name="adj4" fmla="val 16200251"/>
            <a:gd name="adj5" fmla="val 5932"/>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CF2F145-86C6-419E-9447-B93C267CC159}">
      <dsp:nvSpPr>
        <dsp:cNvPr id="0" name=""/>
        <dsp:cNvSpPr/>
      </dsp:nvSpPr>
      <dsp:spPr>
        <a:xfrm>
          <a:off x="3071132" y="144400"/>
          <a:ext cx="4868372" cy="4868372"/>
        </a:xfrm>
        <a:prstGeom prst="circularArrow">
          <a:avLst>
            <a:gd name="adj1" fmla="val 5085"/>
            <a:gd name="adj2" fmla="val 327528"/>
            <a:gd name="adj3" fmla="val 1472472"/>
            <a:gd name="adj4" fmla="val 19800000"/>
            <a:gd name="adj5" fmla="val 5932"/>
          </a:avLst>
        </a:prstGeom>
        <a:gradFill rotWithShape="0">
          <a:gsLst>
            <a:gs pos="0">
              <a:schemeClr val="accent3">
                <a:hueOff val="3977852"/>
                <a:satOff val="-5422"/>
                <a:lumOff val="-4118"/>
                <a:alphaOff val="0"/>
                <a:shade val="51000"/>
                <a:satMod val="130000"/>
              </a:schemeClr>
            </a:gs>
            <a:gs pos="80000">
              <a:schemeClr val="accent3">
                <a:hueOff val="3977852"/>
                <a:satOff val="-5422"/>
                <a:lumOff val="-4118"/>
                <a:alphaOff val="0"/>
                <a:shade val="93000"/>
                <a:satMod val="130000"/>
              </a:schemeClr>
            </a:gs>
            <a:gs pos="100000">
              <a:schemeClr val="accent3">
                <a:hueOff val="3977852"/>
                <a:satOff val="-5422"/>
                <a:lumOff val="-411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7EF8B26-0B64-404A-A92B-12BFBB0AC11A}">
      <dsp:nvSpPr>
        <dsp:cNvPr id="0" name=""/>
        <dsp:cNvSpPr/>
      </dsp:nvSpPr>
      <dsp:spPr>
        <a:xfrm>
          <a:off x="3019561" y="233619"/>
          <a:ext cx="4868372" cy="4868372"/>
        </a:xfrm>
        <a:prstGeom prst="circularArrow">
          <a:avLst>
            <a:gd name="adj1" fmla="val 5085"/>
            <a:gd name="adj2" fmla="val 327528"/>
            <a:gd name="adj3" fmla="val 5072221"/>
            <a:gd name="adj4" fmla="val 1800000"/>
            <a:gd name="adj5" fmla="val 5932"/>
          </a:avLst>
        </a:prstGeom>
        <a:gradFill rotWithShape="0">
          <a:gsLst>
            <a:gs pos="0">
              <a:schemeClr val="accent3">
                <a:hueOff val="7955705"/>
                <a:satOff val="-10844"/>
                <a:lumOff val="-8236"/>
                <a:alphaOff val="0"/>
                <a:shade val="51000"/>
                <a:satMod val="130000"/>
              </a:schemeClr>
            </a:gs>
            <a:gs pos="80000">
              <a:schemeClr val="accent3">
                <a:hueOff val="7955705"/>
                <a:satOff val="-10844"/>
                <a:lumOff val="-8236"/>
                <a:alphaOff val="0"/>
                <a:shade val="93000"/>
                <a:satMod val="130000"/>
              </a:schemeClr>
            </a:gs>
            <a:gs pos="100000">
              <a:schemeClr val="accent3">
                <a:hueOff val="7955705"/>
                <a:satOff val="-10844"/>
                <a:lumOff val="-823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A5478AE-637B-4BB4-BADE-FB5FB1607FF3}">
      <dsp:nvSpPr>
        <dsp:cNvPr id="0" name=""/>
        <dsp:cNvSpPr/>
      </dsp:nvSpPr>
      <dsp:spPr>
        <a:xfrm>
          <a:off x="2916733" y="233619"/>
          <a:ext cx="4868372" cy="4868372"/>
        </a:xfrm>
        <a:prstGeom prst="circularArrow">
          <a:avLst>
            <a:gd name="adj1" fmla="val 5085"/>
            <a:gd name="adj2" fmla="val 327528"/>
            <a:gd name="adj3" fmla="val 8672472"/>
            <a:gd name="adj4" fmla="val 5400251"/>
            <a:gd name="adj5" fmla="val 5932"/>
          </a:avLst>
        </a:prstGeom>
        <a:gradFill rotWithShape="0">
          <a:gsLst>
            <a:gs pos="0">
              <a:schemeClr val="accent3">
                <a:hueOff val="11933557"/>
                <a:satOff val="-16265"/>
                <a:lumOff val="-12353"/>
                <a:alphaOff val="0"/>
                <a:shade val="51000"/>
                <a:satMod val="130000"/>
              </a:schemeClr>
            </a:gs>
            <a:gs pos="80000">
              <a:schemeClr val="accent3">
                <a:hueOff val="11933557"/>
                <a:satOff val="-16265"/>
                <a:lumOff val="-12353"/>
                <a:alphaOff val="0"/>
                <a:shade val="93000"/>
                <a:satMod val="130000"/>
              </a:schemeClr>
            </a:gs>
            <a:gs pos="100000">
              <a:schemeClr val="accent3">
                <a:hueOff val="11933557"/>
                <a:satOff val="-16265"/>
                <a:lumOff val="-1235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C283AE0-FFFF-4010-9E20-CDB7D8D69EBE}">
      <dsp:nvSpPr>
        <dsp:cNvPr id="0" name=""/>
        <dsp:cNvSpPr/>
      </dsp:nvSpPr>
      <dsp:spPr>
        <a:xfrm>
          <a:off x="2864358" y="141792"/>
          <a:ext cx="4868372" cy="4868372"/>
        </a:xfrm>
        <a:prstGeom prst="circularArrow">
          <a:avLst>
            <a:gd name="adj1" fmla="val 5085"/>
            <a:gd name="adj2" fmla="val 327528"/>
            <a:gd name="adj3" fmla="val 12272472"/>
            <a:gd name="adj4" fmla="val 9000000"/>
            <a:gd name="adj5" fmla="val 5932"/>
          </a:avLst>
        </a:prstGeom>
        <a:gradFill rotWithShape="0">
          <a:gsLst>
            <a:gs pos="0">
              <a:schemeClr val="accent3">
                <a:hueOff val="15911409"/>
                <a:satOff val="-21687"/>
                <a:lumOff val="-16471"/>
                <a:alphaOff val="0"/>
                <a:shade val="51000"/>
                <a:satMod val="130000"/>
              </a:schemeClr>
            </a:gs>
            <a:gs pos="80000">
              <a:schemeClr val="accent3">
                <a:hueOff val="15911409"/>
                <a:satOff val="-21687"/>
                <a:lumOff val="-16471"/>
                <a:alphaOff val="0"/>
                <a:shade val="93000"/>
                <a:satMod val="130000"/>
              </a:schemeClr>
            </a:gs>
            <a:gs pos="100000">
              <a:schemeClr val="accent3">
                <a:hueOff val="15911409"/>
                <a:satOff val="-21687"/>
                <a:lumOff val="-1647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B6F1917-0B0F-492D-9F0B-1D790645C35D}">
      <dsp:nvSpPr>
        <dsp:cNvPr id="0" name=""/>
        <dsp:cNvSpPr/>
      </dsp:nvSpPr>
      <dsp:spPr>
        <a:xfrm>
          <a:off x="2916733" y="55181"/>
          <a:ext cx="4868372" cy="4868372"/>
        </a:xfrm>
        <a:prstGeom prst="circularArrow">
          <a:avLst>
            <a:gd name="adj1" fmla="val 5085"/>
            <a:gd name="adj2" fmla="val 327528"/>
            <a:gd name="adj3" fmla="val 15872221"/>
            <a:gd name="adj4" fmla="val 12600000"/>
            <a:gd name="adj5" fmla="val 5932"/>
          </a:avLst>
        </a:prstGeom>
        <a:gradFill rotWithShape="0">
          <a:gsLst>
            <a:gs pos="0">
              <a:schemeClr val="accent3">
                <a:hueOff val="19889260"/>
                <a:satOff val="-27109"/>
                <a:lumOff val="-20589"/>
                <a:alphaOff val="0"/>
                <a:shade val="51000"/>
                <a:satMod val="130000"/>
              </a:schemeClr>
            </a:gs>
            <a:gs pos="80000">
              <a:schemeClr val="accent3">
                <a:hueOff val="19889260"/>
                <a:satOff val="-27109"/>
                <a:lumOff val="-20589"/>
                <a:alphaOff val="0"/>
                <a:shade val="93000"/>
                <a:satMod val="130000"/>
              </a:schemeClr>
            </a:gs>
            <a:gs pos="100000">
              <a:schemeClr val="accent3">
                <a:hueOff val="19889260"/>
                <a:satOff val="-27109"/>
                <a:lumOff val="-2058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AA5BE-DDCC-4065-A0E5-68F31F79DDC7}">
      <dsp:nvSpPr>
        <dsp:cNvPr id="0" name=""/>
        <dsp:cNvSpPr/>
      </dsp:nvSpPr>
      <dsp:spPr>
        <a:xfrm rot="5400000">
          <a:off x="541725" y="1918948"/>
          <a:ext cx="1624152" cy="2702553"/>
        </a:xfrm>
        <a:prstGeom prst="corner">
          <a:avLst>
            <a:gd name="adj1" fmla="val 16120"/>
            <a:gd name="adj2" fmla="val 1611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F8865157-997C-4603-9BC7-4EEB8CEAF459}">
      <dsp:nvSpPr>
        <dsp:cNvPr id="0" name=""/>
        <dsp:cNvSpPr/>
      </dsp:nvSpPr>
      <dsp:spPr>
        <a:xfrm>
          <a:off x="270614" y="2726429"/>
          <a:ext cx="2439880" cy="2138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CPS Referral</a:t>
          </a:r>
        </a:p>
        <a:p>
          <a:pPr marL="228600" lvl="1" indent="-228600" algn="l" defTabSz="977900">
            <a:lnSpc>
              <a:spcPct val="90000"/>
            </a:lnSpc>
            <a:spcBef>
              <a:spcPct val="0"/>
            </a:spcBef>
            <a:spcAft>
              <a:spcPct val="15000"/>
            </a:spcAft>
            <a:buChar char="•"/>
          </a:pPr>
          <a:r>
            <a:rPr lang="en-US" sz="2200" kern="1200" dirty="0"/>
            <a:t>Hotline</a:t>
          </a:r>
        </a:p>
        <a:p>
          <a:pPr marL="228600" lvl="1" indent="-228600" algn="l" defTabSz="977900">
            <a:lnSpc>
              <a:spcPct val="90000"/>
            </a:lnSpc>
            <a:spcBef>
              <a:spcPct val="0"/>
            </a:spcBef>
            <a:spcAft>
              <a:spcPct val="15000"/>
            </a:spcAft>
            <a:buChar char="•"/>
          </a:pPr>
          <a:r>
            <a:rPr lang="en-US" sz="2200" kern="1200" dirty="0"/>
            <a:t>Allegation of Harm</a:t>
          </a:r>
        </a:p>
      </dsp:txBody>
      <dsp:txXfrm>
        <a:off x="270614" y="2726429"/>
        <a:ext cx="2439880" cy="2138697"/>
      </dsp:txXfrm>
    </dsp:sp>
    <dsp:sp modelId="{46321206-6385-4469-A287-598F38A59C6F}">
      <dsp:nvSpPr>
        <dsp:cNvPr id="0" name=""/>
        <dsp:cNvSpPr/>
      </dsp:nvSpPr>
      <dsp:spPr>
        <a:xfrm>
          <a:off x="2250139" y="1719983"/>
          <a:ext cx="460354" cy="460354"/>
        </a:xfrm>
        <a:prstGeom prst="triangle">
          <a:avLst>
            <a:gd name="adj" fmla="val 10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07073DDB-659E-4689-8F94-0D082F1877A9}">
      <dsp:nvSpPr>
        <dsp:cNvPr id="0" name=""/>
        <dsp:cNvSpPr/>
      </dsp:nvSpPr>
      <dsp:spPr>
        <a:xfrm rot="5400000">
          <a:off x="3528615" y="1179839"/>
          <a:ext cx="1624152" cy="2702553"/>
        </a:xfrm>
        <a:prstGeom prst="corner">
          <a:avLst>
            <a:gd name="adj1" fmla="val 16120"/>
            <a:gd name="adj2" fmla="val 1611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52E2FFD4-82CA-4913-8D16-015FB1CD9C7F}">
      <dsp:nvSpPr>
        <dsp:cNvPr id="0" name=""/>
        <dsp:cNvSpPr/>
      </dsp:nvSpPr>
      <dsp:spPr>
        <a:xfrm>
          <a:off x="3257504" y="1987320"/>
          <a:ext cx="2439880" cy="2138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Bench Order</a:t>
          </a:r>
        </a:p>
        <a:p>
          <a:pPr marL="228600" lvl="1" indent="-228600" algn="l" defTabSz="977900">
            <a:lnSpc>
              <a:spcPct val="90000"/>
            </a:lnSpc>
            <a:spcBef>
              <a:spcPct val="0"/>
            </a:spcBef>
            <a:spcAft>
              <a:spcPct val="15000"/>
            </a:spcAft>
            <a:buChar char="•"/>
          </a:pPr>
          <a:r>
            <a:rPr lang="en-US" sz="2200" kern="1200" dirty="0"/>
            <a:t>Open CPS Case</a:t>
          </a:r>
        </a:p>
        <a:p>
          <a:pPr marL="228600" lvl="1" indent="-228600" algn="l" defTabSz="977900">
            <a:lnSpc>
              <a:spcPct val="90000"/>
            </a:lnSpc>
            <a:spcBef>
              <a:spcPct val="0"/>
            </a:spcBef>
            <a:spcAft>
              <a:spcPct val="15000"/>
            </a:spcAft>
            <a:buChar char="•"/>
          </a:pPr>
          <a:r>
            <a:rPr lang="en-US" sz="2200" kern="1200" dirty="0"/>
            <a:t>Unruly Petition</a:t>
          </a:r>
        </a:p>
      </dsp:txBody>
      <dsp:txXfrm>
        <a:off x="3257504" y="1987320"/>
        <a:ext cx="2439880" cy="2138697"/>
      </dsp:txXfrm>
    </dsp:sp>
    <dsp:sp modelId="{5D01AA9D-708D-4992-8432-4239E8F33A1F}">
      <dsp:nvSpPr>
        <dsp:cNvPr id="0" name=""/>
        <dsp:cNvSpPr/>
      </dsp:nvSpPr>
      <dsp:spPr>
        <a:xfrm>
          <a:off x="5237029" y="980874"/>
          <a:ext cx="460354" cy="460354"/>
        </a:xfrm>
        <a:prstGeom prst="triangle">
          <a:avLst>
            <a:gd name="adj" fmla="val 10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D53DD59F-22F0-4C6F-B260-134ABB52BFC6}">
      <dsp:nvSpPr>
        <dsp:cNvPr id="0" name=""/>
        <dsp:cNvSpPr/>
      </dsp:nvSpPr>
      <dsp:spPr>
        <a:xfrm rot="5400000">
          <a:off x="6515505" y="440730"/>
          <a:ext cx="1624152" cy="2702553"/>
        </a:xfrm>
        <a:prstGeom prst="corner">
          <a:avLst>
            <a:gd name="adj1" fmla="val 16120"/>
            <a:gd name="adj2" fmla="val 1611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75035360-A746-4B55-A2ED-DEE9AF8E2E16}">
      <dsp:nvSpPr>
        <dsp:cNvPr id="0" name=""/>
        <dsp:cNvSpPr/>
      </dsp:nvSpPr>
      <dsp:spPr>
        <a:xfrm>
          <a:off x="6244394" y="1248212"/>
          <a:ext cx="2439880" cy="2138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Juvenile Justice</a:t>
          </a:r>
        </a:p>
        <a:p>
          <a:pPr marL="228600" lvl="1" indent="-228600" algn="l" defTabSz="977900">
            <a:lnSpc>
              <a:spcPct val="90000"/>
            </a:lnSpc>
            <a:spcBef>
              <a:spcPct val="0"/>
            </a:spcBef>
            <a:spcAft>
              <a:spcPct val="15000"/>
            </a:spcAft>
            <a:buChar char="•"/>
          </a:pPr>
          <a:r>
            <a:rPr lang="en-US" sz="2200" kern="1200" dirty="0"/>
            <a:t>Youth committed crime</a:t>
          </a:r>
        </a:p>
      </dsp:txBody>
      <dsp:txXfrm>
        <a:off x="6244394" y="1248212"/>
        <a:ext cx="2439880" cy="21386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3D0CD-3175-4A65-ADFD-58F7BA0FF2BB}">
      <dsp:nvSpPr>
        <dsp:cNvPr id="0" name=""/>
        <dsp:cNvSpPr/>
      </dsp:nvSpPr>
      <dsp:spPr>
        <a:xfrm>
          <a:off x="813" y="2893474"/>
          <a:ext cx="7084973" cy="1321742"/>
        </a:xfrm>
        <a:prstGeom prst="roundRect">
          <a:avLst>
            <a:gd name="adj" fmla="val 1000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Intergenerational Transmission of Parenting (ITP)</a:t>
          </a:r>
        </a:p>
      </dsp:txBody>
      <dsp:txXfrm>
        <a:off x="39526" y="2932187"/>
        <a:ext cx="7007547" cy="1244316"/>
      </dsp:txXfrm>
    </dsp:sp>
    <dsp:sp modelId="{9C076A02-5ED8-44AC-801A-173C96F1259D}">
      <dsp:nvSpPr>
        <dsp:cNvPr id="0" name=""/>
        <dsp:cNvSpPr/>
      </dsp:nvSpPr>
      <dsp:spPr>
        <a:xfrm>
          <a:off x="813" y="1447328"/>
          <a:ext cx="4628124" cy="1321742"/>
        </a:xfrm>
        <a:prstGeom prst="roundRect">
          <a:avLst>
            <a:gd name="adj" fmla="val 10000"/>
          </a:avLst>
        </a:prstGeom>
        <a:solidFill>
          <a:schemeClr val="accent4">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Trauma</a:t>
          </a:r>
        </a:p>
      </dsp:txBody>
      <dsp:txXfrm>
        <a:off x="39526" y="1486041"/>
        <a:ext cx="4550698" cy="1244316"/>
      </dsp:txXfrm>
    </dsp:sp>
    <dsp:sp modelId="{F625DBD0-2B67-4608-8083-820F9407E8A4}">
      <dsp:nvSpPr>
        <dsp:cNvPr id="0" name=""/>
        <dsp:cNvSpPr/>
      </dsp:nvSpPr>
      <dsp:spPr>
        <a:xfrm>
          <a:off x="813" y="1183"/>
          <a:ext cx="2266466" cy="1321742"/>
        </a:xfrm>
        <a:prstGeom prst="roundRect">
          <a:avLst>
            <a:gd name="adj" fmla="val 10000"/>
          </a:avLst>
        </a:prstGeom>
        <a:solidFill>
          <a:schemeClr val="accent5">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Lack of Trust</a:t>
          </a:r>
        </a:p>
      </dsp:txBody>
      <dsp:txXfrm>
        <a:off x="39526" y="39896"/>
        <a:ext cx="2189040" cy="1244316"/>
      </dsp:txXfrm>
    </dsp:sp>
    <dsp:sp modelId="{1D306AAC-5D43-4CC6-BACD-D209974DADFC}">
      <dsp:nvSpPr>
        <dsp:cNvPr id="0" name=""/>
        <dsp:cNvSpPr/>
      </dsp:nvSpPr>
      <dsp:spPr>
        <a:xfrm>
          <a:off x="2362471" y="1183"/>
          <a:ext cx="2266466" cy="1321742"/>
        </a:xfrm>
        <a:prstGeom prst="roundRect">
          <a:avLst>
            <a:gd name="adj" fmla="val 10000"/>
          </a:avLst>
        </a:prstGeom>
        <a:solidFill>
          <a:schemeClr val="accent5">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Not ready to change</a:t>
          </a:r>
        </a:p>
      </dsp:txBody>
      <dsp:txXfrm>
        <a:off x="2401184" y="39896"/>
        <a:ext cx="2189040" cy="1244316"/>
      </dsp:txXfrm>
    </dsp:sp>
    <dsp:sp modelId="{1FC6615F-4EEF-4770-8844-98692090EDA3}">
      <dsp:nvSpPr>
        <dsp:cNvPr id="0" name=""/>
        <dsp:cNvSpPr/>
      </dsp:nvSpPr>
      <dsp:spPr>
        <a:xfrm>
          <a:off x="4819320" y="1447328"/>
          <a:ext cx="2266466" cy="1321742"/>
        </a:xfrm>
        <a:prstGeom prst="roundRect">
          <a:avLst>
            <a:gd name="adj" fmla="val 10000"/>
          </a:avLst>
        </a:prstGeom>
        <a:solidFill>
          <a:schemeClr val="accent4">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Higher ACE Scores</a:t>
          </a:r>
        </a:p>
      </dsp:txBody>
      <dsp:txXfrm>
        <a:off x="4858033" y="1486041"/>
        <a:ext cx="2189040" cy="1244316"/>
      </dsp:txXfrm>
    </dsp:sp>
    <dsp:sp modelId="{E1887ECE-9F7E-4559-B1F5-DBF6FB679515}">
      <dsp:nvSpPr>
        <dsp:cNvPr id="0" name=""/>
        <dsp:cNvSpPr/>
      </dsp:nvSpPr>
      <dsp:spPr>
        <a:xfrm>
          <a:off x="4819320" y="1183"/>
          <a:ext cx="2266466" cy="1321742"/>
        </a:xfrm>
        <a:prstGeom prst="roundRect">
          <a:avLst>
            <a:gd name="adj" fmla="val 10000"/>
          </a:avLst>
        </a:prstGeom>
        <a:solidFill>
          <a:schemeClr val="accent5">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Adversarial Case Manager</a:t>
          </a:r>
        </a:p>
      </dsp:txBody>
      <dsp:txXfrm>
        <a:off x="4858033" y="39896"/>
        <a:ext cx="2189040" cy="12443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D5730-7D6B-4638-A78B-1A843EF6919C}">
      <dsp:nvSpPr>
        <dsp:cNvPr id="0" name=""/>
        <dsp:cNvSpPr/>
      </dsp:nvSpPr>
      <dsp:spPr>
        <a:xfrm>
          <a:off x="657224" y="0"/>
          <a:ext cx="7448550" cy="4957763"/>
        </a:xfrm>
        <a:prstGeom prst="rightArrow">
          <a:avLst/>
        </a:prstGeom>
        <a:solidFill>
          <a:schemeClr val="accent5">
            <a:tint val="55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C68C5494-3BFE-44D3-8CCC-D28AF7CC1EF5}">
      <dsp:nvSpPr>
        <dsp:cNvPr id="0" name=""/>
        <dsp:cNvSpPr/>
      </dsp:nvSpPr>
      <dsp:spPr>
        <a:xfrm>
          <a:off x="4385" y="1487328"/>
          <a:ext cx="2109452" cy="1983105"/>
        </a:xfrm>
        <a:prstGeom prst="roundRect">
          <a:avLst/>
        </a:prstGeom>
        <a:gradFill rotWithShape="0">
          <a:gsLst>
            <a:gs pos="0">
              <a:schemeClr val="accent5">
                <a:shade val="50000"/>
                <a:hueOff val="0"/>
                <a:satOff val="0"/>
                <a:lumOff val="0"/>
                <a:alphaOff val="0"/>
                <a:tint val="50000"/>
                <a:satMod val="300000"/>
              </a:schemeClr>
            </a:gs>
            <a:gs pos="35000">
              <a:schemeClr val="accent5">
                <a:shade val="50000"/>
                <a:hueOff val="0"/>
                <a:satOff val="0"/>
                <a:lumOff val="0"/>
                <a:alphaOff val="0"/>
                <a:tint val="37000"/>
                <a:satMod val="300000"/>
              </a:schemeClr>
            </a:gs>
            <a:gs pos="100000">
              <a:schemeClr val="accent5">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What did you notice about the interaction with Renee?</a:t>
          </a:r>
        </a:p>
      </dsp:txBody>
      <dsp:txXfrm>
        <a:off x="101192" y="1584135"/>
        <a:ext cx="1915838" cy="1789491"/>
      </dsp:txXfrm>
    </dsp:sp>
    <dsp:sp modelId="{9ABEA5F3-0668-4DAB-B6D8-6429C75D8F51}">
      <dsp:nvSpPr>
        <dsp:cNvPr id="0" name=""/>
        <dsp:cNvSpPr/>
      </dsp:nvSpPr>
      <dsp:spPr>
        <a:xfrm>
          <a:off x="2219311" y="1487328"/>
          <a:ext cx="2109452" cy="1983105"/>
        </a:xfrm>
        <a:prstGeom prst="roundRect">
          <a:avLst/>
        </a:prstGeom>
        <a:gradFill rotWithShape="0">
          <a:gsLst>
            <a:gs pos="0">
              <a:schemeClr val="accent5">
                <a:shade val="50000"/>
                <a:hueOff val="0"/>
                <a:satOff val="0"/>
                <a:lumOff val="23224"/>
                <a:alphaOff val="0"/>
                <a:tint val="50000"/>
                <a:satMod val="300000"/>
              </a:schemeClr>
            </a:gs>
            <a:gs pos="35000">
              <a:schemeClr val="accent5">
                <a:shade val="50000"/>
                <a:hueOff val="0"/>
                <a:satOff val="0"/>
                <a:lumOff val="23224"/>
                <a:alphaOff val="0"/>
                <a:tint val="37000"/>
                <a:satMod val="300000"/>
              </a:schemeClr>
            </a:gs>
            <a:gs pos="100000">
              <a:schemeClr val="accent5">
                <a:shade val="50000"/>
                <a:hueOff val="0"/>
                <a:satOff val="0"/>
                <a:lumOff val="2322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What did the FSW do well; what would you do different?</a:t>
          </a:r>
        </a:p>
      </dsp:txBody>
      <dsp:txXfrm>
        <a:off x="2316118" y="1584135"/>
        <a:ext cx="1915838" cy="1789491"/>
      </dsp:txXfrm>
    </dsp:sp>
    <dsp:sp modelId="{5265FF70-3CC1-4004-83F0-3F70428D3523}">
      <dsp:nvSpPr>
        <dsp:cNvPr id="0" name=""/>
        <dsp:cNvSpPr/>
      </dsp:nvSpPr>
      <dsp:spPr>
        <a:xfrm>
          <a:off x="4434236" y="1487328"/>
          <a:ext cx="2109452" cy="1983105"/>
        </a:xfrm>
        <a:prstGeom prst="roundRect">
          <a:avLst/>
        </a:prstGeom>
        <a:gradFill rotWithShape="0">
          <a:gsLst>
            <a:gs pos="0">
              <a:schemeClr val="accent5">
                <a:shade val="50000"/>
                <a:hueOff val="0"/>
                <a:satOff val="0"/>
                <a:lumOff val="46448"/>
                <a:alphaOff val="0"/>
                <a:tint val="50000"/>
                <a:satMod val="300000"/>
              </a:schemeClr>
            </a:gs>
            <a:gs pos="35000">
              <a:schemeClr val="accent5">
                <a:shade val="50000"/>
                <a:hueOff val="0"/>
                <a:satOff val="0"/>
                <a:lumOff val="46448"/>
                <a:alphaOff val="0"/>
                <a:tint val="37000"/>
                <a:satMod val="300000"/>
              </a:schemeClr>
            </a:gs>
            <a:gs pos="100000">
              <a:schemeClr val="accent5">
                <a:shade val="50000"/>
                <a:hueOff val="0"/>
                <a:satOff val="0"/>
                <a:lumOff val="4644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What types of questions did the FSW ask?  Did she use her OARS?</a:t>
          </a:r>
        </a:p>
      </dsp:txBody>
      <dsp:txXfrm>
        <a:off x="4531043" y="1584135"/>
        <a:ext cx="1915838" cy="1789491"/>
      </dsp:txXfrm>
    </dsp:sp>
    <dsp:sp modelId="{88B06228-2B90-4B6A-ADF6-FA83C55A2FA6}">
      <dsp:nvSpPr>
        <dsp:cNvPr id="0" name=""/>
        <dsp:cNvSpPr/>
      </dsp:nvSpPr>
      <dsp:spPr>
        <a:xfrm>
          <a:off x="6649161" y="1487328"/>
          <a:ext cx="2109452" cy="1983105"/>
        </a:xfrm>
        <a:prstGeom prst="roundRect">
          <a:avLst/>
        </a:prstGeom>
        <a:gradFill rotWithShape="0">
          <a:gsLst>
            <a:gs pos="0">
              <a:schemeClr val="accent5">
                <a:shade val="50000"/>
                <a:hueOff val="0"/>
                <a:satOff val="0"/>
                <a:lumOff val="23224"/>
                <a:alphaOff val="0"/>
                <a:tint val="50000"/>
                <a:satMod val="300000"/>
              </a:schemeClr>
            </a:gs>
            <a:gs pos="35000">
              <a:schemeClr val="accent5">
                <a:shade val="50000"/>
                <a:hueOff val="0"/>
                <a:satOff val="0"/>
                <a:lumOff val="23224"/>
                <a:alphaOff val="0"/>
                <a:tint val="37000"/>
                <a:satMod val="300000"/>
              </a:schemeClr>
            </a:gs>
            <a:gs pos="100000">
              <a:schemeClr val="accent5">
                <a:shade val="50000"/>
                <a:hueOff val="0"/>
                <a:satOff val="0"/>
                <a:lumOff val="2322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What are the logical next steps from this quality contact?</a:t>
          </a:r>
        </a:p>
      </dsp:txBody>
      <dsp:txXfrm>
        <a:off x="6745968" y="1584135"/>
        <a:ext cx="1915838" cy="178949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0E2E8D-4702-487F-BA88-B271BB132403}">
      <dsp:nvSpPr>
        <dsp:cNvPr id="0" name=""/>
        <dsp:cNvSpPr/>
      </dsp:nvSpPr>
      <dsp:spPr>
        <a:xfrm>
          <a:off x="962024" y="0"/>
          <a:ext cx="4953000" cy="495300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425A85-DEC6-4510-8861-B4D3EE4E88F4}">
      <dsp:nvSpPr>
        <dsp:cNvPr id="0" name=""/>
        <dsp:cNvSpPr/>
      </dsp:nvSpPr>
      <dsp:spPr>
        <a:xfrm>
          <a:off x="3438524" y="495783"/>
          <a:ext cx="3219450" cy="176063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Strengths/Protective Factors</a:t>
          </a:r>
        </a:p>
      </dsp:txBody>
      <dsp:txXfrm>
        <a:off x="3524471" y="581730"/>
        <a:ext cx="3047556" cy="1588742"/>
      </dsp:txXfrm>
    </dsp:sp>
    <dsp:sp modelId="{B36AC78E-EBED-4A24-9768-FD4FADF01B79}">
      <dsp:nvSpPr>
        <dsp:cNvPr id="0" name=""/>
        <dsp:cNvSpPr/>
      </dsp:nvSpPr>
      <dsp:spPr>
        <a:xfrm>
          <a:off x="3438524" y="2476500"/>
          <a:ext cx="3219450" cy="176063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Needs/Risks/Concerns</a:t>
          </a:r>
        </a:p>
      </dsp:txBody>
      <dsp:txXfrm>
        <a:off x="3524471" y="2562447"/>
        <a:ext cx="3047556" cy="158874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B3E12-182B-44DA-A2A7-86D434D9186A}">
      <dsp:nvSpPr>
        <dsp:cNvPr id="0" name=""/>
        <dsp:cNvSpPr/>
      </dsp:nvSpPr>
      <dsp:spPr>
        <a:xfrm>
          <a:off x="0" y="416400"/>
          <a:ext cx="4724399" cy="6300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950465FD-3595-490E-A372-508125EE7CCC}">
      <dsp:nvSpPr>
        <dsp:cNvPr id="0" name=""/>
        <dsp:cNvSpPr/>
      </dsp:nvSpPr>
      <dsp:spPr>
        <a:xfrm>
          <a:off x="236220" y="47400"/>
          <a:ext cx="3307080" cy="7380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000" tIns="0" rIns="125000" bIns="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tx1"/>
              </a:solidFill>
            </a:rPr>
            <a:t>Partnership</a:t>
          </a:r>
        </a:p>
      </dsp:txBody>
      <dsp:txXfrm>
        <a:off x="272246" y="83426"/>
        <a:ext cx="3235028" cy="665948"/>
      </dsp:txXfrm>
    </dsp:sp>
    <dsp:sp modelId="{FE4FB137-9DA0-4B7C-A9B5-C7C81023A40B}">
      <dsp:nvSpPr>
        <dsp:cNvPr id="0" name=""/>
        <dsp:cNvSpPr/>
      </dsp:nvSpPr>
      <dsp:spPr>
        <a:xfrm>
          <a:off x="0" y="1550400"/>
          <a:ext cx="4724399" cy="630000"/>
        </a:xfrm>
        <a:prstGeom prst="rect">
          <a:avLst/>
        </a:prstGeom>
        <a:solidFill>
          <a:schemeClr val="lt1">
            <a:alpha val="90000"/>
            <a:hueOff val="0"/>
            <a:satOff val="0"/>
            <a:lumOff val="0"/>
            <a:alphaOff val="0"/>
          </a:schemeClr>
        </a:solidFill>
        <a:ln w="9525" cap="flat" cmpd="sng" algn="ctr">
          <a:solidFill>
            <a:schemeClr val="accent2">
              <a:hueOff val="-731023"/>
              <a:satOff val="6414"/>
              <a:lumOff val="-2222"/>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4421A9A2-113E-4894-9490-12AA8C19F270}">
      <dsp:nvSpPr>
        <dsp:cNvPr id="0" name=""/>
        <dsp:cNvSpPr/>
      </dsp:nvSpPr>
      <dsp:spPr>
        <a:xfrm>
          <a:off x="236220" y="1181400"/>
          <a:ext cx="3307080" cy="738000"/>
        </a:xfrm>
        <a:prstGeom prst="roundRect">
          <a:avLst/>
        </a:prstGeom>
        <a:gradFill rotWithShape="0">
          <a:gsLst>
            <a:gs pos="0">
              <a:schemeClr val="accent2">
                <a:hueOff val="-731023"/>
                <a:satOff val="6414"/>
                <a:lumOff val="-2222"/>
                <a:alphaOff val="0"/>
                <a:shade val="51000"/>
                <a:satMod val="130000"/>
              </a:schemeClr>
            </a:gs>
            <a:gs pos="80000">
              <a:schemeClr val="accent2">
                <a:hueOff val="-731023"/>
                <a:satOff val="6414"/>
                <a:lumOff val="-2222"/>
                <a:alphaOff val="0"/>
                <a:shade val="93000"/>
                <a:satMod val="130000"/>
              </a:schemeClr>
            </a:gs>
            <a:gs pos="100000">
              <a:schemeClr val="accent2">
                <a:hueOff val="-731023"/>
                <a:satOff val="6414"/>
                <a:lumOff val="-222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000" tIns="0" rIns="125000" bIns="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tx1"/>
              </a:solidFill>
            </a:rPr>
            <a:t>Acceptance</a:t>
          </a:r>
        </a:p>
      </dsp:txBody>
      <dsp:txXfrm>
        <a:off x="272246" y="1217426"/>
        <a:ext cx="3235028" cy="665948"/>
      </dsp:txXfrm>
    </dsp:sp>
    <dsp:sp modelId="{AA14BE16-21B0-4078-B819-712BAFB92F26}">
      <dsp:nvSpPr>
        <dsp:cNvPr id="0" name=""/>
        <dsp:cNvSpPr/>
      </dsp:nvSpPr>
      <dsp:spPr>
        <a:xfrm>
          <a:off x="0" y="2684400"/>
          <a:ext cx="4724399" cy="630000"/>
        </a:xfrm>
        <a:prstGeom prst="rect">
          <a:avLst/>
        </a:prstGeom>
        <a:solidFill>
          <a:schemeClr val="lt1">
            <a:alpha val="90000"/>
            <a:hueOff val="0"/>
            <a:satOff val="0"/>
            <a:lumOff val="0"/>
            <a:alphaOff val="0"/>
          </a:schemeClr>
        </a:solidFill>
        <a:ln w="9525" cap="flat" cmpd="sng" algn="ctr">
          <a:solidFill>
            <a:schemeClr val="accent2">
              <a:hueOff val="-1462046"/>
              <a:satOff val="12828"/>
              <a:lumOff val="-444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18EC742B-1047-4D3B-9B1E-67628CE9B04A}">
      <dsp:nvSpPr>
        <dsp:cNvPr id="0" name=""/>
        <dsp:cNvSpPr/>
      </dsp:nvSpPr>
      <dsp:spPr>
        <a:xfrm>
          <a:off x="236220" y="2315400"/>
          <a:ext cx="3307080" cy="738000"/>
        </a:xfrm>
        <a:prstGeom prst="roundRect">
          <a:avLst/>
        </a:prstGeom>
        <a:gradFill rotWithShape="0">
          <a:gsLst>
            <a:gs pos="0">
              <a:schemeClr val="accent2">
                <a:hueOff val="-1462046"/>
                <a:satOff val="12828"/>
                <a:lumOff val="-4443"/>
                <a:alphaOff val="0"/>
                <a:shade val="51000"/>
                <a:satMod val="130000"/>
              </a:schemeClr>
            </a:gs>
            <a:gs pos="80000">
              <a:schemeClr val="accent2">
                <a:hueOff val="-1462046"/>
                <a:satOff val="12828"/>
                <a:lumOff val="-4443"/>
                <a:alphaOff val="0"/>
                <a:shade val="93000"/>
                <a:satMod val="130000"/>
              </a:schemeClr>
            </a:gs>
            <a:gs pos="100000">
              <a:schemeClr val="accent2">
                <a:hueOff val="-1462046"/>
                <a:satOff val="12828"/>
                <a:lumOff val="-444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000" tIns="0" rIns="125000" bIns="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tx1"/>
              </a:solidFill>
            </a:rPr>
            <a:t>Compassion</a:t>
          </a:r>
        </a:p>
      </dsp:txBody>
      <dsp:txXfrm>
        <a:off x="272246" y="2351426"/>
        <a:ext cx="3235028" cy="665948"/>
      </dsp:txXfrm>
    </dsp:sp>
    <dsp:sp modelId="{575D805B-C73E-495B-9DBA-30D67B35D87F}">
      <dsp:nvSpPr>
        <dsp:cNvPr id="0" name=""/>
        <dsp:cNvSpPr/>
      </dsp:nvSpPr>
      <dsp:spPr>
        <a:xfrm>
          <a:off x="0" y="3818400"/>
          <a:ext cx="4724399" cy="630000"/>
        </a:xfrm>
        <a:prstGeom prst="rect">
          <a:avLst/>
        </a:prstGeom>
        <a:solidFill>
          <a:schemeClr val="lt1">
            <a:alpha val="90000"/>
            <a:hueOff val="0"/>
            <a:satOff val="0"/>
            <a:lumOff val="0"/>
            <a:alphaOff val="0"/>
          </a:schemeClr>
        </a:solidFill>
        <a:ln w="9525" cap="flat" cmpd="sng" algn="ctr">
          <a:solidFill>
            <a:schemeClr val="accent2">
              <a:hueOff val="-2193069"/>
              <a:satOff val="19242"/>
              <a:lumOff val="-666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3E1BDAB6-9EA6-48D7-99B5-47B7A8C2522B}">
      <dsp:nvSpPr>
        <dsp:cNvPr id="0" name=""/>
        <dsp:cNvSpPr/>
      </dsp:nvSpPr>
      <dsp:spPr>
        <a:xfrm>
          <a:off x="236220" y="3449400"/>
          <a:ext cx="3307080" cy="738000"/>
        </a:xfrm>
        <a:prstGeom prst="roundRect">
          <a:avLst/>
        </a:prstGeom>
        <a:gradFill rotWithShape="0">
          <a:gsLst>
            <a:gs pos="0">
              <a:schemeClr val="accent2">
                <a:hueOff val="-2193069"/>
                <a:satOff val="19242"/>
                <a:lumOff val="-6665"/>
                <a:alphaOff val="0"/>
                <a:shade val="51000"/>
                <a:satMod val="130000"/>
              </a:schemeClr>
            </a:gs>
            <a:gs pos="80000">
              <a:schemeClr val="accent2">
                <a:hueOff val="-2193069"/>
                <a:satOff val="19242"/>
                <a:lumOff val="-6665"/>
                <a:alphaOff val="0"/>
                <a:shade val="93000"/>
                <a:satMod val="130000"/>
              </a:schemeClr>
            </a:gs>
            <a:gs pos="100000">
              <a:schemeClr val="accent2">
                <a:hueOff val="-2193069"/>
                <a:satOff val="19242"/>
                <a:lumOff val="-666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000" tIns="0" rIns="125000" bIns="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tx1"/>
              </a:solidFill>
            </a:rPr>
            <a:t>Evocation</a:t>
          </a:r>
        </a:p>
      </dsp:txBody>
      <dsp:txXfrm>
        <a:off x="272246" y="3485426"/>
        <a:ext cx="3235028" cy="66594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A57A47-A49C-4A55-854C-53C6EA636D33}" type="datetimeFigureOut">
              <a:rPr lang="en-US" smtClean="0"/>
              <a:t>6/23/2023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427A8F-055C-4972-A4F8-D41DA41F056A}" type="slidenum">
              <a:rPr lang="en-US" smtClean="0"/>
              <a:t>‹#›</a:t>
            </a:fld>
            <a:endParaRPr lang="en-US"/>
          </a:p>
        </p:txBody>
      </p:sp>
    </p:spTree>
    <p:extLst>
      <p:ext uri="{BB962C8B-B14F-4D97-AF65-F5344CB8AC3E}">
        <p14:creationId xmlns:p14="http://schemas.microsoft.com/office/powerpoint/2010/main" val="1132702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www.youtube.com/watch?v=6Iz6NSBzFu4&amp;feature=youtu.be&amp;t=16"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www.youtube.com/watch?v=6Iz6NSBzFu4&amp;feature=youtu.be&amp;t=16"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files.dcs.tn.gov/policies/chap16/16.31.pdf" TargetMode="External"/><Relationship Id="rId2" Type="http://schemas.openxmlformats.org/officeDocument/2006/relationships/slide" Target="../slides/slide105.xml"/><Relationship Id="rId1" Type="http://schemas.openxmlformats.org/officeDocument/2006/relationships/notesMaster" Target="../notesMasters/notesMaster1.xml"/><Relationship Id="rId5" Type="http://schemas.openxmlformats.org/officeDocument/2006/relationships/hyperlink" Target="https://files.dcs.tn.gov/intranet/forms/0745.doc" TargetMode="External"/><Relationship Id="rId4" Type="http://schemas.openxmlformats.org/officeDocument/2006/relationships/hyperlink" Target="http://www.tncourts.gov/" TargetMode="Externa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s://files.dcs.tn.gov/policies/chap31/ProCourtPrepAttend.pdf"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nationalcasagal.org/"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files.dcs.tn.gov/policies/chap16/16.32.pdf" TargetMode="External"/><Relationship Id="rId2" Type="http://schemas.openxmlformats.org/officeDocument/2006/relationships/slide" Target="../slides/slide109.xml"/><Relationship Id="rId1" Type="http://schemas.openxmlformats.org/officeDocument/2006/relationships/notesMaster" Target="../notesMasters/notesMaster1.xml"/><Relationship Id="rId4" Type="http://schemas.openxmlformats.org/officeDocument/2006/relationships/hyperlink" Target="https://files.dcs.tn.gov/intranet/forms/0430.doc"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files.dcs.tn.gov/policies/chap14/WA1.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s://www.gpo.gov/fdsys/pkg/BILLS-105hr867enr/pdf/BILLS-105hr867enr.pdf" TargetMode="External"/><Relationship Id="rId2" Type="http://schemas.openxmlformats.org/officeDocument/2006/relationships/slide" Target="../slides/slide110.xml"/><Relationship Id="rId1" Type="http://schemas.openxmlformats.org/officeDocument/2006/relationships/notesMaster" Target="../notesMasters/notesMaster1.xml"/><Relationship Id="rId4" Type="http://schemas.openxmlformats.org/officeDocument/2006/relationships/hyperlink" Target="https://files.dcs.tn.gov/policies/chap16/16.31.pdf" TargetMode="Externa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hyperlink" Target="https://www.youtube.com/watch?v=6Iz6NSBzFu4&amp;feature=youtu.be&amp;t=1122" TargetMode="External"/><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3" Type="http://schemas.openxmlformats.org/officeDocument/2006/relationships/hyperlink" Target="https://www.tn.gov/dcs/program-areas/qi/policies-reports-manuals/policiesprocedures.html" TargetMode="External"/><Relationship Id="rId2" Type="http://schemas.openxmlformats.org/officeDocument/2006/relationships/slide" Target="../slides/slide121.xml"/><Relationship Id="rId1" Type="http://schemas.openxmlformats.org/officeDocument/2006/relationships/notesMaster" Target="../notesMasters/notesMaster1.xml"/><Relationship Id="rId5" Type="http://schemas.openxmlformats.org/officeDocument/2006/relationships/hyperlink" Target="https://files.dcs.tn.gov/policies/Chap16/VisitationGuide.pdf" TargetMode="External"/><Relationship Id="rId4" Type="http://schemas.openxmlformats.org/officeDocument/2006/relationships/hyperlink" Target="https://files.dcs.tn.gov/policies/chap31/CFTMGuide.pdf" TargetMode="External"/></Relationships>
</file>

<file path=ppt/notesSlides/_rels/notesSlide122.xml.rels><?xml version="1.0" encoding="UTF-8" standalone="yes"?>
<Relationships xmlns="http://schemas.openxmlformats.org/package/2006/relationships"><Relationship Id="rId3" Type="http://schemas.openxmlformats.org/officeDocument/2006/relationships/hyperlink" Target="https://files.dcs.tn.gov/policies/chap31/CFTMGuide.pdf" TargetMode="External"/><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3" Type="http://schemas.openxmlformats.org/officeDocument/2006/relationships/hyperlink" Target="https://files.dcs.tn.gov/policies/chap15/15.15.pdf" TargetMode="External"/><Relationship Id="rId2" Type="http://schemas.openxmlformats.org/officeDocument/2006/relationships/slide" Target="../slides/slide123.xml"/><Relationship Id="rId1" Type="http://schemas.openxmlformats.org/officeDocument/2006/relationships/notesMaster" Target="../notesMasters/notesMaster1.xml"/><Relationship Id="rId4" Type="http://schemas.openxmlformats.org/officeDocument/2006/relationships/hyperlink" Target="https://files.dcs.tn.gov/policies/chap15/WorkAidSPG.pdf" TargetMode="Externa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hyperlink" Target="https://www.youtube.com/watch?v=6Iz6NSBzFu4&amp;feature=youtu.be&amp;t=2458" TargetMode="External"/><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3" Type="http://schemas.openxmlformats.org/officeDocument/2006/relationships/hyperlink" Target="https://files.dcs.tn.gov/policies/Chap16/VisitationGuide.pdf" TargetMode="External"/><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3" Type="http://schemas.openxmlformats.org/officeDocument/2006/relationships/hyperlink" Target="https://www.teamtn.gov/content/dam/teamtn/dcs/documents/training/preservice/fpd_fc.pdf" TargetMode="External"/><Relationship Id="rId2" Type="http://schemas.openxmlformats.org/officeDocument/2006/relationships/slide" Target="../slides/slide127.xml"/><Relationship Id="rId1" Type="http://schemas.openxmlformats.org/officeDocument/2006/relationships/notesMaster" Target="../notesMasters/notesMaster1.xml"/><Relationship Id="rId6" Type="http://schemas.openxmlformats.org/officeDocument/2006/relationships/hyperlink" Target="https://docs.google.com/drawings/d/132rdwa9NIb1dJkl0-lzfJbAhX-g1B7e8VnnhZJ0tGD8/edit" TargetMode="External"/><Relationship Id="rId5" Type="http://schemas.openxmlformats.org/officeDocument/2006/relationships/hyperlink" Target="https://files.dcs.tn.gov/policies/Chap16/VisitationGuide.pdf" TargetMode="External"/><Relationship Id="rId4" Type="http://schemas.openxmlformats.org/officeDocument/2006/relationships/hyperlink" Target="https://files.dcs.tn.gov/policies/chap31/CFTMGuide.pdf" TargetMode="External"/></Relationships>
</file>

<file path=ppt/notesSlides/_rels/notesSlide128.xml.rels><?xml version="1.0" encoding="UTF-8" standalone="yes"?>
<Relationships xmlns="http://schemas.openxmlformats.org/package/2006/relationships"><Relationship Id="rId3" Type="http://schemas.openxmlformats.org/officeDocument/2006/relationships/hyperlink" Target="https://jeopardylabs.com/play/permanency-jeopardy-4" TargetMode="External"/><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3" Type="http://schemas.openxmlformats.org/officeDocument/2006/relationships/hyperlink" Target="https://www.here4tn.com/" TargetMode="External"/><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teamtn.gov/content/dam/teamtn/dcs/documents/training/preservice/fpd_fc.pdf" TargetMode="External"/><Relationship Id="rId7" Type="http://schemas.openxmlformats.org/officeDocument/2006/relationships/hyperlink" Target="https://public.3.basecamp.com/p/ejF8rU1dVGpnCyYcXqfVHVus"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files.dcs.tn.gov/intranet/forms/0657.docxRosters" TargetMode="External"/><Relationship Id="rId5" Type="http://schemas.openxmlformats.org/officeDocument/2006/relationships/hyperlink" Target="https://files.dcs.tn.gov/policies/chap21/21.19.pdf" TargetMode="External"/><Relationship Id="rId4" Type="http://schemas.openxmlformats.org/officeDocument/2006/relationships/hyperlink" Target="https://files.dcs.tn.gov/policies/Chap16/VisitationGuide.pdf" TargetMode="Externa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n.gov/dcs/program-areas/qi/policies-reports-manuals/policiesprocedures.html" TargetMode="External"/><Relationship Id="rId7" Type="http://schemas.openxmlformats.org/officeDocument/2006/relationships/hyperlink" Target="https://files.dcs.tn.gov/policies/chap14/WA1.pdf"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files.dcs.tn.gov/policies/Chap16/VisitationGuide.pdf" TargetMode="External"/><Relationship Id="rId5" Type="http://schemas.openxmlformats.org/officeDocument/2006/relationships/hyperlink" Target="https://files.dcs.tn.gov/policies/chap31/CFTMGuide.pdf" TargetMode="External"/><Relationship Id="rId4" Type="http://schemas.openxmlformats.org/officeDocument/2006/relationships/hyperlink" Target="https://www.teamtn.gov/content/dam/teamtn/dcs/documents/training/preservice/fpd_fc.pdf"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teamtn.gov/content/dam/teamtn/dcs/documents/training/preservice/fpd_fc.pdf"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files.dcs.tn.gov/intranet/forms/0657.docx" TargetMode="External"/><Relationship Id="rId4" Type="http://schemas.openxmlformats.org/officeDocument/2006/relationships/hyperlink" Target="https://files.dcs.tn.gov/policies/chap21/21.19.pdf"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files.dcs.tn.gov/policies/Chap16/VisitationGuide.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public.3.basecamp.com/p/ejF8rU1dVGpnCyYcXqfVHVus"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youtube.com/watch?v=IQusnk6fN4M&amp;feature=youtu.be&amp;t=10"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ncsacw.acf.hhs.gov/files/drug-testing-brief-2-508.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8" Type="http://schemas.openxmlformats.org/officeDocument/2006/relationships/hyperlink" Target="https://files.dcs.tn.gov/policies/chap31/ILCFTMFlyer.pdf" TargetMode="External"/><Relationship Id="rId13" Type="http://schemas.openxmlformats.org/officeDocument/2006/relationships/hyperlink" Target="https://files.dcs.tn.gov/policies/chap16/16.24.pdf" TargetMode="External"/><Relationship Id="rId18" Type="http://schemas.openxmlformats.org/officeDocument/2006/relationships/hyperlink" Target="https://files.dcs.tn.gov/policies/chap16/16.4.pdf" TargetMode="External"/><Relationship Id="rId26" Type="http://schemas.openxmlformats.org/officeDocument/2006/relationships/hyperlink" Target="https://files.dcs.tn.gov/policies/chap16/VisitationPlanWA.pdf" TargetMode="External"/><Relationship Id="rId3" Type="http://schemas.openxmlformats.org/officeDocument/2006/relationships/hyperlink" Target="https://public.3.basecamp.com/p/ejF8rU1dVGpnCyYcXqfVHVus" TargetMode="External"/><Relationship Id="rId21" Type="http://schemas.openxmlformats.org/officeDocument/2006/relationships/hyperlink" Target="https://files.dcs.tn.gov/policies/chap16/16.46.pdf" TargetMode="External"/><Relationship Id="rId7" Type="http://schemas.openxmlformats.org/officeDocument/2006/relationships/hyperlink" Target="https://files.dcs.tn.gov/policies/chap31/CFTMFlyer.pdf" TargetMode="External"/><Relationship Id="rId12" Type="http://schemas.openxmlformats.org/officeDocument/2006/relationships/hyperlink" Target="https://files.dcs.tn.gov/policies/chap16/16.2.pdf" TargetMode="External"/><Relationship Id="rId17" Type="http://schemas.openxmlformats.org/officeDocument/2006/relationships/hyperlink" Target="https://files.dcs.tn.gov/policies/chap16/16.3.pdf" TargetMode="External"/><Relationship Id="rId25" Type="http://schemas.openxmlformats.org/officeDocument/2006/relationships/hyperlink" Target="https://files.dcs.tn.gov/intranet/forms/4221.docx" TargetMode="External"/><Relationship Id="rId2" Type="http://schemas.openxmlformats.org/officeDocument/2006/relationships/slide" Target="../slides/slide42.xml"/><Relationship Id="rId16" Type="http://schemas.openxmlformats.org/officeDocument/2006/relationships/hyperlink" Target="https://files.dcs.tn.gov/policies/chap16/16.8.pdf" TargetMode="External"/><Relationship Id="rId20" Type="http://schemas.openxmlformats.org/officeDocument/2006/relationships/hyperlink" Target="https://files.dcs.tn.gov/policies/chap16/16.43.pdf" TargetMode="External"/><Relationship Id="rId1" Type="http://schemas.openxmlformats.org/officeDocument/2006/relationships/notesMaster" Target="../notesMasters/notesMaster1.xml"/><Relationship Id="rId6" Type="http://schemas.openxmlformats.org/officeDocument/2006/relationships/hyperlink" Target="https://files.dcs.tn.gov/policies/chap31/WACFTMPrepFacilitator.pdf" TargetMode="External"/><Relationship Id="rId11" Type="http://schemas.openxmlformats.org/officeDocument/2006/relationships/hyperlink" Target="https://files.dcs.tn.gov/policies/chap31/31.9.pdf" TargetMode="External"/><Relationship Id="rId24" Type="http://schemas.openxmlformats.org/officeDocument/2006/relationships/hyperlink" Target="https://files.dcs.tn.gov/forms/0594.doc" TargetMode="External"/><Relationship Id="rId5" Type="http://schemas.openxmlformats.org/officeDocument/2006/relationships/hyperlink" Target="https://files.dcs.tn.gov/policies/chap31/WACFTMPrepFam.pdf" TargetMode="External"/><Relationship Id="rId15" Type="http://schemas.openxmlformats.org/officeDocument/2006/relationships/hyperlink" Target="https://files.dcs.tn.gov/intranet/forms/0664.pdf" TargetMode="External"/><Relationship Id="rId23" Type="http://schemas.openxmlformats.org/officeDocument/2006/relationships/hyperlink" Target="https://files.dcs.tn.gov/policies/Chap16/VisitationGuide.pdf" TargetMode="External"/><Relationship Id="rId10" Type="http://schemas.openxmlformats.org/officeDocument/2006/relationships/hyperlink" Target="https://files.dcs.tn.gov/forms/0782.doc" TargetMode="External"/><Relationship Id="rId19" Type="http://schemas.openxmlformats.org/officeDocument/2006/relationships/hyperlink" Target="https://www.youtube.com/watch?app=desktop&amp;v=C8s6KZyIKE4" TargetMode="External"/><Relationship Id="rId4" Type="http://schemas.openxmlformats.org/officeDocument/2006/relationships/hyperlink" Target="https://files.dcs.tn.gov/policies/chap31/CFTMGuide.pdf" TargetMode="External"/><Relationship Id="rId9" Type="http://schemas.openxmlformats.org/officeDocument/2006/relationships/hyperlink" Target="https://files.dcs.tn.gov/intranet/forms/0774.doc" TargetMode="External"/><Relationship Id="rId14" Type="http://schemas.openxmlformats.org/officeDocument/2006/relationships/hyperlink" Target="https://files.dcs.tn.gov/policies/chap16/GuidetoPlmtExceptCat.pdf" TargetMode="External"/><Relationship Id="rId22" Type="http://schemas.openxmlformats.org/officeDocument/2006/relationships/hyperlink" Target="https://files.dcs.tn.gov/policies/chap16/16.20.pdf" TargetMode="External"/><Relationship Id="rId27" Type="http://schemas.openxmlformats.org/officeDocument/2006/relationships/hyperlink" Target="https://files.dcs.tn.gov/intranet/forms/0565.doc"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files.dcs.tn.gov/policies/chap31/CFTMGuide.pdf"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files.dcs.tn.gov/policies/chap31/WACFTMPrepFacilitator.pdf" TargetMode="External"/><Relationship Id="rId4" Type="http://schemas.openxmlformats.org/officeDocument/2006/relationships/hyperlink" Target="https://files.dcs.tn.gov/policies/chap31/WACFTMPrepFam.pdf"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files.dcs.tn.gov/intranet/forms/0774.doc"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www.teamtn.gov/dcs/forms-and-documents.html" TargetMode="External"/><Relationship Id="rId5" Type="http://schemas.openxmlformats.org/officeDocument/2006/relationships/hyperlink" Target="https://www.teamtn.gov/dcs/forms-and" TargetMode="External"/><Relationship Id="rId4" Type="http://schemas.openxmlformats.org/officeDocument/2006/relationships/hyperlink" Target="https://files.dcs.tn.gov/forms/0782.doc"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files.dcs.tn.gov/policies/chap31/31.9.pdf"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files.dcs.tn.gov/intranet/forms/DilSearchLtr.doc"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files.dcs.tn.gov/policies/chap31/WACFTMPrepFam.pdf"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files.dcs.tn.gov/policies/chap31/ILCFTMFlyer.pdf" TargetMode="External"/><Relationship Id="rId4" Type="http://schemas.openxmlformats.org/officeDocument/2006/relationships/hyperlink" Target="https://files.dcs.tn.gov/policies/chap31/CFTMFlyer.pdf"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files.dcs.tn.gov/policies/chap31/CFTMGuide.pdf"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youtube.com/watch?v=IQusnk6fN4M&amp;feature=youtu.be&amp;t=1374"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files.dcs.tn.gov/policies/chap16/16.2.pdf"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files.dcs.tn.gov/policies/chap16/16.24.pdf"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files.dcs.tn.gov/policies/chap16/16.46.pdf"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www.tn.gov/dcs/for-providers/contract-provider-manual.html"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files.dcs.tn.gov/policies/chap16/16.46.pdf"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files.dcs.tn.gov/policies/chap1/ICPCProceduresManual.pdf"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files.dcs.tn.gov/policies/chap16/16.46.pdf" TargetMode="External"/><Relationship Id="rId2" Type="http://schemas.openxmlformats.org/officeDocument/2006/relationships/slide" Target="../slides/slide58.xml"/><Relationship Id="rId1" Type="http://schemas.openxmlformats.org/officeDocument/2006/relationships/notesMaster" Target="../notesMasters/notesMaster1.xml"/><Relationship Id="rId5" Type="http://schemas.openxmlformats.org/officeDocument/2006/relationships/hyperlink" Target="https://files.dcs.tn.gov/intranet/forms/0664.doc" TargetMode="External"/><Relationship Id="rId4" Type="http://schemas.openxmlformats.org/officeDocument/2006/relationships/hyperlink" Target="https://files.dcs.tn.gov/policies/chap16/GuidetoPlmtExceptCat.pdf"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files.dcs.tn.gov/policies/chap16/16.46.pdf"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files.dcs.tn.gov/policies/chap16/16.8.pdf"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s://files.dcs.tn.gov/policies/chap16/16.20.pdf" TargetMode="External"/><Relationship Id="rId5" Type="http://schemas.openxmlformats.org/officeDocument/2006/relationships/hyperlink" Target="https://files.dcs.tn.gov/policies/chap16/16.4.pdf" TargetMode="External"/><Relationship Id="rId4" Type="http://schemas.openxmlformats.org/officeDocument/2006/relationships/hyperlink" Target="https://files.dcs.tn.gov/policies/chap16/16.3.pdf"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tn.gov/humanservices/for-families/child-care-services/child-care-types-of-regulated-care.html"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youtube.com/watch?v=C8s6KZyIKE4"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files.dcs.tn.gov/policies/chap16/16.43.pdf"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files.dcs.tn.gov/forms/0594.doc"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files.dcs.tn.gov/intranet/forms/4221.docx"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s://files.dcs.tn.gov/policies/chap16/VisitationPlanWA.pdf"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files.dcs.tn.gov/forms/0594.doc"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files.dcs.tn.gov/policies/Chap16/VisitationGuide.pdf" TargetMode="External"/><Relationship Id="rId2" Type="http://schemas.openxmlformats.org/officeDocument/2006/relationships/slide" Target="../slides/slide72.xml"/><Relationship Id="rId1" Type="http://schemas.openxmlformats.org/officeDocument/2006/relationships/notesMaster" Target="../notesMasters/notesMaster1.xml"/><Relationship Id="rId5" Type="http://schemas.openxmlformats.org/officeDocument/2006/relationships/hyperlink" Target="https://files.dcs.tn.gov/policies/chap16/VisitationPlanWA.pdf" TargetMode="External"/><Relationship Id="rId4" Type="http://schemas.openxmlformats.org/officeDocument/2006/relationships/hyperlink" Target="https://files.dcs.tn.gov/intranet/forms/4221.docx"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childwelfare.gov/pubPDFs/child-trauma.pdf#%3A%7E%3Atext%3D%20%20%20Title%20%20%20Parenting%20a%2CCreated%20Date%20%20%201%2F26%2F2015%202%3A28%3A56%20PM%20"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files.dcs.tn.gov/policies/chap31/CANSProtocol.pdf"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files.dcs.tn.gov/policies/chap31/CANSProtocol.pdf"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eamtn.gov/content/dam/teamtn/dcs/documents/training/preservice/fpd_fc.pdf"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files.dcs.tn.gov/policies/Chap16/VisitationGuide.pdf" TargetMode="External"/><Relationship Id="rId4" Type="http://schemas.openxmlformats.org/officeDocument/2006/relationships/hyperlink" Target="https://files.dcs.tn.gov/policies/chap31/CFTMGuide.pdf"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files.dcs.tn.gov/policies/chap31/CANSProtocol.pdf"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files.dcs.tn.gov/policies/chap16/IDandAccessingILSManual.pdf" TargetMode="External"/><Relationship Id="rId7" Type="http://schemas.openxmlformats.org/officeDocument/2006/relationships/hyperlink" Target="https://files.dcs.tn.gov/intranet/cccw/KB/FamiliesFirst/LifeSkillsAssess.pdf" TargetMode="External"/><Relationship Id="rId2" Type="http://schemas.openxmlformats.org/officeDocument/2006/relationships/slide" Target="../slides/slide83.xml"/><Relationship Id="rId1" Type="http://schemas.openxmlformats.org/officeDocument/2006/relationships/notesMaster" Target="../notesMasters/notesMaster1.xml"/><Relationship Id="rId6" Type="http://schemas.openxmlformats.org/officeDocument/2006/relationships/hyperlink" Target="https://files.dcs.tn.gov/policies/chap16/ILTranPlanGuide.pdf" TargetMode="External"/><Relationship Id="rId5" Type="http://schemas.openxmlformats.org/officeDocument/2006/relationships/hyperlink" Target="https://files.dcs.tn.gov/policies/chap16/16.52.pdf" TargetMode="External"/><Relationship Id="rId4" Type="http://schemas.openxmlformats.org/officeDocument/2006/relationships/hyperlink" Target="https://files.dcs.tn.gov/policies/chap16/16.51.pdf" TargetMode="Externa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8" Type="http://schemas.openxmlformats.org/officeDocument/2006/relationships/hyperlink" Target="https://files.dcs.tn.gov/policies/chap16/16.51.pdf" TargetMode="External"/><Relationship Id="rId3" Type="http://schemas.openxmlformats.org/officeDocument/2006/relationships/hyperlink" Target="https://files.dcs.tn.gov/policies/chap16/16.31.pdf" TargetMode="External"/><Relationship Id="rId7" Type="http://schemas.openxmlformats.org/officeDocument/2006/relationships/hyperlink" Target="https://files.dcs.tn.gov/policies/chap16/ILHandbook.pdf" TargetMode="External"/><Relationship Id="rId2" Type="http://schemas.openxmlformats.org/officeDocument/2006/relationships/slide" Target="../slides/slide85.xml"/><Relationship Id="rId1" Type="http://schemas.openxmlformats.org/officeDocument/2006/relationships/notesMaster" Target="../notesMasters/notesMaster1.xml"/><Relationship Id="rId6" Type="http://schemas.openxmlformats.org/officeDocument/2006/relationships/hyperlink" Target="https://files.dcs.tn.gov/policies/chap16/16.32.pdf" TargetMode="External"/><Relationship Id="rId11" Type="http://schemas.openxmlformats.org/officeDocument/2006/relationships/hyperlink" Target="https://files.dcs.tn.gov/policies/chap31/ProCourtPrepAttend.pdf" TargetMode="External"/><Relationship Id="rId5" Type="http://schemas.openxmlformats.org/officeDocument/2006/relationships/hyperlink" Target="https://files.dcs.tn.gov/policies/chap16/PPDevGuide.pdf" TargetMode="External"/><Relationship Id="rId10" Type="http://schemas.openxmlformats.org/officeDocument/2006/relationships/hyperlink" Target="https://files.dcs.tn.gov/intranet/forms/0745.doc" TargetMode="External"/><Relationship Id="rId4" Type="http://schemas.openxmlformats.org/officeDocument/2006/relationships/hyperlink" Target="https://files.dcs.tn.gov/policies/chap31/31.1.pdf" TargetMode="External"/><Relationship Id="rId9" Type="http://schemas.openxmlformats.org/officeDocument/2006/relationships/hyperlink" Target="https://files.dcs.tn.gov/policies/chap16/16.52.pdf" TargetMode="Externa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files.dcs.tn.gov/policies/chap31/31.1.pdf" TargetMode="External"/><Relationship Id="rId2" Type="http://schemas.openxmlformats.org/officeDocument/2006/relationships/slide" Target="../slides/slide86.xml"/><Relationship Id="rId1" Type="http://schemas.openxmlformats.org/officeDocument/2006/relationships/notesMaster" Target="../notesMasters/notesMaster1.xml"/><Relationship Id="rId4" Type="http://schemas.openxmlformats.org/officeDocument/2006/relationships/hyperlink" Target="https://files.dcs.tn.gov/policies/chap16/16.31.pdf" TargetMode="Externa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files.dcs.tn.gov/policies/chap31/31.1.pdf"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files.dcs.tn.gov/policies/chap16/16.31.pdf"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files.dcs.tn.gov/policies/chap16/PPDevGuide.pdf"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www.youtube.com/watch?v=IQusnk6fN4M"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1</a:t>
            </a:fld>
            <a:endParaRPr lang="en-US"/>
          </a:p>
        </p:txBody>
      </p:sp>
    </p:spTree>
    <p:extLst>
      <p:ext uri="{BB962C8B-B14F-4D97-AF65-F5344CB8AC3E}">
        <p14:creationId xmlns:p14="http://schemas.microsoft.com/office/powerpoint/2010/main" val="2013502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368300" algn="l"/>
                <a:tab pos="368935" algn="l"/>
              </a:tabLst>
            </a:pPr>
            <a:r>
              <a:rPr lang="en-US" sz="1400" b="1" dirty="0">
                <a:effectLst/>
                <a:latin typeface="Open Sans" panose="020B0606030504020204" pitchFamily="34" charset="0"/>
                <a:ea typeface="Open Sans" panose="020B0606030504020204" pitchFamily="34" charset="0"/>
              </a:rPr>
              <a:t>Lesson 1.3: What is Permanency? </a:t>
            </a:r>
            <a:endParaRPr lang="en-US" sz="1100" dirty="0">
              <a:effectLst/>
              <a:latin typeface="Open Sans" panose="020B0606030504020204" pitchFamily="34" charset="0"/>
              <a:ea typeface="Open Sans" panose="020B0606030504020204" pitchFamily="34" charset="0"/>
            </a:endParaRPr>
          </a:p>
          <a:p>
            <a:pPr marL="0" marR="0">
              <a:lnSpc>
                <a:spcPct val="115000"/>
              </a:lnSpc>
              <a:spcBef>
                <a:spcPts val="0"/>
              </a:spcBef>
              <a:spcAft>
                <a:spcPts val="0"/>
              </a:spcAft>
              <a:tabLst>
                <a:tab pos="368300" algn="l"/>
                <a:tab pos="368935" algn="l"/>
              </a:tabLst>
            </a:pPr>
            <a:r>
              <a:rPr lang="en-US" sz="1400" b="1" dirty="0">
                <a:effectLst/>
                <a:latin typeface="Open Sans" panose="020B0606030504020204" pitchFamily="34" charset="0"/>
                <a:ea typeface="Open Sans" panose="020B0606030504020204" pitchFamily="34" charset="0"/>
              </a:rPr>
              <a:t>Lesson Time: 20 minutes</a:t>
            </a:r>
            <a:endParaRPr lang="en-US" sz="1100" dirty="0">
              <a:effectLst/>
              <a:latin typeface="Open Sans" panose="020B0606030504020204" pitchFamily="34" charset="0"/>
              <a:ea typeface="Open Sans" panose="020B0606030504020204" pitchFamily="34" charset="0"/>
            </a:endParaRPr>
          </a:p>
          <a:p>
            <a:pPr marL="0" marR="0">
              <a:lnSpc>
                <a:spcPct val="115000"/>
              </a:lnSpc>
              <a:spcBef>
                <a:spcPts val="0"/>
              </a:spcBef>
              <a:spcAft>
                <a:spcPts val="1200"/>
              </a:spcAft>
            </a:pPr>
            <a:r>
              <a:rPr lang="en-US" sz="1400" b="1" dirty="0">
                <a:effectLst/>
                <a:latin typeface="Open Sans" panose="020B0606030504020204" pitchFamily="34" charset="0"/>
                <a:ea typeface="Open Sans" panose="020B0606030504020204" pitchFamily="34" charset="0"/>
              </a:rPr>
              <a:t>Key Teaching Points / Instructions</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Arial" panose="020B0604020202020204" pitchFamily="34" charset="0"/>
              <a:buChar char="●"/>
              <a:tabLst>
                <a:tab pos="228600" algn="l"/>
              </a:tabLst>
            </a:pPr>
            <a:r>
              <a:rPr lang="en-US" sz="1200" b="1" dirty="0">
                <a:effectLst/>
                <a:latin typeface="Open Sans" panose="020B0606030504020204" pitchFamily="34" charset="0"/>
                <a:ea typeface="Open Sans" panose="020B0606030504020204" pitchFamily="34" charset="0"/>
              </a:rPr>
              <a:t>ASK</a:t>
            </a:r>
            <a:r>
              <a:rPr lang="en-US" sz="1200" dirty="0">
                <a:effectLst/>
                <a:latin typeface="Open Sans" panose="020B0606030504020204" pitchFamily="34" charset="0"/>
                <a:ea typeface="Open Sans" panose="020B0606030504020204" pitchFamily="34" charset="0"/>
              </a:rPr>
              <a:t>, “What does permanency look like to</a:t>
            </a:r>
            <a:r>
              <a:rPr lang="en-US" sz="1200" spc="-2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you?” </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Arial" panose="020B0604020202020204" pitchFamily="34" charset="0"/>
              <a:buChar char="●"/>
              <a:tabLst>
                <a:tab pos="228600" algn="l"/>
              </a:tabLst>
            </a:pPr>
            <a:r>
              <a:rPr lang="en-US" sz="1200" b="1" dirty="0">
                <a:effectLst/>
                <a:latin typeface="Open Sans" panose="020B0606030504020204" pitchFamily="34" charset="0"/>
                <a:ea typeface="Open Sans" panose="020B0606030504020204" pitchFamily="34" charset="0"/>
              </a:rPr>
              <a:t>GUIDE</a:t>
            </a:r>
            <a:r>
              <a:rPr lang="en-US" sz="1200" dirty="0">
                <a:effectLst/>
                <a:latin typeface="Open Sans" panose="020B0606030504020204" pitchFamily="34" charset="0"/>
                <a:ea typeface="Open Sans" panose="020B0606030504020204" pitchFamily="34" charset="0"/>
              </a:rPr>
              <a:t> the discussion around the concept of</a:t>
            </a:r>
            <a:r>
              <a:rPr lang="en-US" sz="1200" spc="-19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permanency (i.e., loving relationships, family stability, and emotional support) by asking participants: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0"/>
              </a:spcBef>
              <a:spcAft>
                <a:spcPts val="1200"/>
              </a:spcAft>
              <a:buFont typeface="Courier New" panose="02070309020205020404" pitchFamily="49" charset="0"/>
              <a:buChar char="o"/>
              <a:tabLst>
                <a:tab pos="850900" algn="l"/>
                <a:tab pos="851535" algn="l"/>
              </a:tabLst>
            </a:pPr>
            <a:r>
              <a:rPr lang="en-US" sz="1200" dirty="0">
                <a:effectLst/>
                <a:latin typeface="Open Sans" panose="020B0606030504020204" pitchFamily="34" charset="0"/>
                <a:ea typeface="Open Sans" panose="020B0606030504020204" pitchFamily="34" charset="0"/>
              </a:rPr>
              <a:t>What does permanence mean to</a:t>
            </a:r>
            <a:r>
              <a:rPr lang="en-US" sz="1200" spc="-7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families?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0"/>
              </a:spcBef>
              <a:spcAft>
                <a:spcPts val="1200"/>
              </a:spcAft>
              <a:buFont typeface="Courier New" panose="02070309020205020404" pitchFamily="49" charset="0"/>
              <a:buChar char="o"/>
              <a:tabLst>
                <a:tab pos="850900" algn="l"/>
                <a:tab pos="851535" algn="l"/>
              </a:tabLst>
            </a:pPr>
            <a:r>
              <a:rPr lang="en-US" sz="1200" dirty="0">
                <a:effectLst/>
                <a:latin typeface="Open Sans" panose="020B0606030504020204" pitchFamily="34" charset="0"/>
                <a:ea typeface="Open Sans" panose="020B0606030504020204" pitchFamily="34" charset="0"/>
              </a:rPr>
              <a:t>Why is it important and what does lack of it mean for</a:t>
            </a:r>
            <a:r>
              <a:rPr lang="en-US" sz="1200" spc="-1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children?</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0"/>
              </a:spcBef>
              <a:spcAft>
                <a:spcPts val="1200"/>
              </a:spcAft>
              <a:buFont typeface="Courier New" panose="02070309020205020404" pitchFamily="49" charset="0"/>
              <a:buChar char="o"/>
              <a:tabLst>
                <a:tab pos="850900" algn="l"/>
                <a:tab pos="851535" algn="l"/>
              </a:tabLst>
            </a:pPr>
            <a:r>
              <a:rPr lang="en-US" sz="1200" dirty="0">
                <a:effectLst/>
                <a:latin typeface="Open Sans" panose="020B0606030504020204" pitchFamily="34" charset="0"/>
                <a:ea typeface="Open Sans" panose="020B0606030504020204" pitchFamily="34" charset="0"/>
              </a:rPr>
              <a:t>How do you know you have</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permanence?</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0"/>
              </a:spcBef>
              <a:spcAft>
                <a:spcPts val="1200"/>
              </a:spcAft>
              <a:buFont typeface="Courier New" panose="02070309020205020404" pitchFamily="49" charset="0"/>
              <a:buChar char="o"/>
              <a:tabLst>
                <a:tab pos="850900" algn="l"/>
                <a:tab pos="851535" algn="l"/>
              </a:tabLst>
            </a:pPr>
            <a:r>
              <a:rPr lang="en-US" sz="1200" dirty="0">
                <a:effectLst/>
                <a:latin typeface="Open Sans" panose="020B0606030504020204" pitchFamily="34" charset="0"/>
                <a:ea typeface="Open Sans" panose="020B0606030504020204" pitchFamily="34" charset="0"/>
              </a:rPr>
              <a:t>How would you rate the permanence in your life right</a:t>
            </a:r>
            <a:r>
              <a:rPr lang="en-US" sz="1200" spc="-1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now?</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0"/>
              </a:spcBef>
              <a:spcAft>
                <a:spcPts val="1200"/>
              </a:spcAft>
              <a:buFont typeface="Courier New" panose="02070309020205020404" pitchFamily="49" charset="0"/>
              <a:buChar char="o"/>
              <a:tabLst>
                <a:tab pos="850900" algn="l"/>
                <a:tab pos="851535" algn="l"/>
              </a:tabLst>
            </a:pPr>
            <a:r>
              <a:rPr lang="en-US" sz="1200" dirty="0">
                <a:effectLst/>
                <a:latin typeface="Open Sans" panose="020B0606030504020204" pitchFamily="34" charset="0"/>
                <a:ea typeface="Open Sans" panose="020B0606030504020204" pitchFamily="34" charset="0"/>
              </a:rPr>
              <a:t>How did it develop for</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you?</a:t>
            </a:r>
            <a:endParaRPr lang="en-US" sz="1100" dirty="0">
              <a:effectLst/>
              <a:latin typeface="Open Sans" panose="020B0606030504020204" pitchFamily="34" charset="0"/>
              <a:ea typeface="Open Sans" panose="020B0606030504020204" pitchFamily="34" charset="0"/>
            </a:endParaRPr>
          </a:p>
          <a:p>
            <a:r>
              <a:rPr lang="en-US" sz="1200" dirty="0">
                <a:effectLst/>
                <a:latin typeface="Open Sans" panose="020B0606030504020204" pitchFamily="34" charset="0"/>
                <a:ea typeface="Open Sans" panose="020B0606030504020204" pitchFamily="34" charset="0"/>
              </a:rPr>
              <a:t>How important are relationships in creating</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permanence</a:t>
            </a:r>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10</a:t>
            </a:fld>
            <a:endParaRPr lang="en-US"/>
          </a:p>
        </p:txBody>
      </p:sp>
    </p:spTree>
    <p:extLst>
      <p:ext uri="{BB962C8B-B14F-4D97-AF65-F5344CB8AC3E}">
        <p14:creationId xmlns:p14="http://schemas.microsoft.com/office/powerpoint/2010/main" val="59242456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57150">
              <a:lnSpc>
                <a:spcPct val="115000"/>
              </a:lnSpc>
              <a:spcBef>
                <a:spcPts val="0"/>
              </a:spcBef>
              <a:spcAft>
                <a:spcPts val="0"/>
              </a:spcAft>
            </a:pPr>
            <a:r>
              <a:rPr lang="en-US" sz="1800" b="1" dirty="0">
                <a:effectLst/>
                <a:latin typeface="Open Sans" panose="020B0606030504020204" pitchFamily="34" charset="0"/>
                <a:ea typeface="Open Sans" panose="020B0606030504020204" pitchFamily="34" charset="0"/>
              </a:rPr>
              <a:t>Lesson 5.4: Plan Implementation </a:t>
            </a:r>
            <a:endParaRPr lang="en-US" sz="1800" dirty="0">
              <a:effectLst/>
              <a:latin typeface="Open Sans" panose="020B0606030504020204" pitchFamily="34" charset="0"/>
              <a:ea typeface="Open Sans" panose="020B0606030504020204" pitchFamily="34" charset="0"/>
            </a:endParaRPr>
          </a:p>
          <a:p>
            <a:pPr marL="0" marR="3568700">
              <a:lnSpc>
                <a:spcPct val="115000"/>
              </a:lnSpc>
              <a:spcBef>
                <a:spcPts val="0"/>
              </a:spcBef>
              <a:spcAft>
                <a:spcPts val="0"/>
              </a:spcAft>
            </a:pPr>
            <a:r>
              <a:rPr lang="en-US" sz="1800" b="1" dirty="0">
                <a:effectLst/>
                <a:latin typeface="Open Sans" panose="020B0606030504020204" pitchFamily="34" charset="0"/>
                <a:ea typeface="Open Sans" panose="020B0606030504020204" pitchFamily="34" charset="0"/>
              </a:rPr>
              <a:t>Lesson Time: 35 minutes</a:t>
            </a:r>
            <a:endParaRPr lang="en-US" sz="1800" dirty="0">
              <a:effectLst/>
              <a:latin typeface="Open Sans" panose="020B0606030504020204" pitchFamily="34" charset="0"/>
              <a:ea typeface="Open Sans" panose="020B0606030504020204" pitchFamily="34" charset="0"/>
            </a:endParaRPr>
          </a:p>
          <a:p>
            <a:pPr marL="0" marR="0">
              <a:lnSpc>
                <a:spcPct val="115000"/>
              </a:lnSpc>
              <a:spcBef>
                <a:spcPts val="0"/>
              </a:spcBef>
              <a:spcAft>
                <a:spcPts val="1200"/>
              </a:spcAft>
            </a:pPr>
            <a:r>
              <a:rPr lang="en-US" sz="1800" b="1" dirty="0">
                <a:effectLst/>
                <a:latin typeface="Open Sans" panose="020B0606030504020204" pitchFamily="34" charset="0"/>
                <a:ea typeface="Open Sans" panose="020B0606030504020204" pitchFamily="34" charset="0"/>
              </a:rPr>
              <a:t>Key Teaching Points / Instructions</a:t>
            </a:r>
            <a:endParaRPr lang="en-US" sz="18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we are now going to discuss putting the plan into practice. </a:t>
            </a:r>
          </a:p>
          <a:p>
            <a:pPr marL="342900" marR="0" lvl="0" indent="-342900">
              <a:lnSpc>
                <a:spcPct val="115000"/>
              </a:lnSpc>
              <a:spcBef>
                <a:spcPts val="500"/>
              </a:spcBef>
              <a:spcAft>
                <a:spcPts val="1200"/>
              </a:spcAft>
              <a:buFont typeface="Symbol" panose="05050102010706020507" pitchFamily="18" charset="2"/>
              <a:buChar char=""/>
              <a:tabLst>
                <a:tab pos="368300" algn="l"/>
                <a:tab pos="368935"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 Progress Review CFTM is held no less often than every three</a:t>
            </a:r>
            <a:r>
              <a:rPr lang="en-US" sz="1800" spc="-1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(3) months. A CFTM to review progress on the Permanency Plan is</a:t>
            </a:r>
            <a:r>
              <a:rPr lang="en-US" sz="1800" spc="-20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conducted whenever there are changes needed or progress is not being made in a timely fashion. Progress is reviewed any time the Child and Family Team is together for any type of CFTM. The three (3) month time frame is measured from the last Permanency Planning CFTM or Progress Review CFTM.</a:t>
            </a:r>
          </a:p>
          <a:p>
            <a:pPr marL="342900" marR="113665" lvl="0" indent="-342900">
              <a:lnSpc>
                <a:spcPct val="115000"/>
              </a:lnSpc>
              <a:spcBef>
                <a:spcPts val="0"/>
              </a:spcBef>
              <a:spcAft>
                <a:spcPts val="1200"/>
              </a:spcAft>
              <a:buFont typeface="Symbol" panose="05050102010706020507" pitchFamily="18" charset="2"/>
              <a:buChar char=""/>
              <a:tabLst>
                <a:tab pos="368300" algn="l"/>
                <a:tab pos="368935"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REMIND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it is important to prepare the family and team before the meeting. Before we have the meeting to discuss the progress, we should have had several discussions with the team members on their progress and if they are</a:t>
            </a:r>
            <a:r>
              <a:rPr lang="en-US" sz="18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having</a:t>
            </a:r>
            <a:r>
              <a:rPr lang="en-US" sz="18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any</a:t>
            </a:r>
            <a:r>
              <a:rPr lang="en-US" sz="18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barriers.</a:t>
            </a:r>
            <a:r>
              <a:rPr lang="en-US" sz="18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endPar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113665" lvl="0" indent="-342900">
              <a:lnSpc>
                <a:spcPct val="115000"/>
              </a:lnSpc>
              <a:spcBef>
                <a:spcPts val="0"/>
              </a:spcBef>
              <a:spcAft>
                <a:spcPts val="1200"/>
              </a:spcAft>
              <a:buFont typeface="Symbol" panose="05050102010706020507" pitchFamily="18" charset="2"/>
              <a:buChar char=""/>
              <a:tabLst>
                <a:tab pos="368300" algn="l"/>
                <a:tab pos="368935" algn="l"/>
              </a:tabLst>
            </a:pP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When</a:t>
            </a:r>
            <a:r>
              <a:rPr lang="en-US" sz="18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discussing</a:t>
            </a:r>
            <a:r>
              <a:rPr lang="en-US" sz="18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lack</a:t>
            </a:r>
            <a:r>
              <a:rPr lang="en-US" sz="1800" spc="-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of</a:t>
            </a:r>
            <a:r>
              <a:rPr lang="en-US" sz="18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progress,</a:t>
            </a:r>
            <a:r>
              <a:rPr lang="en-US" sz="18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it</a:t>
            </a:r>
            <a:r>
              <a:rPr lang="en-US" sz="18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is</a:t>
            </a:r>
            <a:r>
              <a:rPr lang="en-US" sz="18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important</a:t>
            </a:r>
            <a:r>
              <a:rPr lang="en-US" sz="18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to discuss how we can address the barriers. We should be showing reasonable efforts when addressing barriers in the plan. When these barriers come up during our progress review it is important for the team to discuss what resources or support can be offered to assist the</a:t>
            </a:r>
            <a:r>
              <a:rPr lang="en-US" sz="1800" spc="-7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family. </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100</a:t>
            </a:fld>
            <a:endParaRPr lang="en-US"/>
          </a:p>
        </p:txBody>
      </p:sp>
    </p:spTree>
    <p:extLst>
      <p:ext uri="{BB962C8B-B14F-4D97-AF65-F5344CB8AC3E}">
        <p14:creationId xmlns:p14="http://schemas.microsoft.com/office/powerpoint/2010/main" val="382909270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3665" lvl="0" indent="-342900">
              <a:lnSpc>
                <a:spcPct val="115000"/>
              </a:lnSpc>
              <a:spcBef>
                <a:spcPts val="0"/>
              </a:spcBef>
              <a:spcAft>
                <a:spcPts val="1200"/>
              </a:spcAft>
              <a:buFont typeface="Symbol" panose="05050102010706020507" pitchFamily="18" charset="2"/>
              <a:buChar char=""/>
              <a:tabLst>
                <a:tab pos="368300" algn="l"/>
                <a:tab pos="368935"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we are now going to discuss putting the plan into practice.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Pathways to Permanence Scene 4 – Connecting with Youth short video discusses what is going on with the Williams Family from day 30-90 day.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ENSURE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take notes on the family’s progress/lack of progress during this period on the Family Assessment Worksheet.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SHOW</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video until the 2-minute mark. </a:t>
            </a:r>
            <a:r>
              <a:rPr lang="en-US" sz="1200" u="sng"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3"/>
              </a:rPr>
              <a:t>https://www.youtube.com/watch?v=6Iz6NSBzFu4&amp;feature=youtu.be&amp;t=16</a:t>
            </a:r>
            <a:endPar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113665" lvl="0" indent="-342900">
              <a:lnSpc>
                <a:spcPct val="115000"/>
              </a:lnSpc>
              <a:spcBef>
                <a:spcPts val="0"/>
              </a:spcBef>
              <a:spcAft>
                <a:spcPts val="1200"/>
              </a:spcAft>
              <a:buFont typeface="Symbol" panose="05050102010706020507" pitchFamily="18" charset="2"/>
              <a:buChar char=""/>
              <a:tabLst>
                <a:tab pos="368300" algn="l"/>
                <a:tab pos="368935"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DEBRIEF</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scene with participants.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REMIND</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we use Motivational Interviewing Skills of OARS when discussing progress. If we use OARS, it helps create a partnership among the team and not a “Us. Vs. Them,” mindset.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INFORM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it is also important to remember that for families, change is a process, and they may be in early stages of change. </a:t>
            </a:r>
          </a:p>
          <a:p>
            <a:pPr marL="342900" marR="113665" lvl="0" indent="-342900">
              <a:lnSpc>
                <a:spcPct val="115000"/>
              </a:lnSpc>
              <a:spcBef>
                <a:spcPts val="0"/>
              </a:spcBef>
              <a:spcAft>
                <a:spcPts val="1200"/>
              </a:spcAft>
              <a:buFont typeface="Symbol" panose="05050102010706020507" pitchFamily="18" charset="2"/>
              <a:buChar char=""/>
              <a:tabLst>
                <a:tab pos="368300" algn="l"/>
                <a:tab pos="368935"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at this time, what barriers or lack of progress needs to be addressed with the Williams family.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what resources could assist the Williams family.</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101</a:t>
            </a:fld>
            <a:endParaRPr lang="en-US"/>
          </a:p>
        </p:txBody>
      </p:sp>
    </p:spTree>
    <p:extLst>
      <p:ext uri="{BB962C8B-B14F-4D97-AF65-F5344CB8AC3E}">
        <p14:creationId xmlns:p14="http://schemas.microsoft.com/office/powerpoint/2010/main" val="356825154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57150" lvl="0" indent="-342900">
              <a:lnSpc>
                <a:spcPct val="115000"/>
              </a:lnSpc>
              <a:spcBef>
                <a:spcPts val="600"/>
              </a:spcBef>
              <a:spcAft>
                <a:spcPts val="1200"/>
              </a:spcAft>
              <a:buFont typeface="Symbol" panose="05050102010706020507" pitchFamily="18" charset="2"/>
              <a:buChar char=""/>
              <a:tabLst>
                <a:tab pos="368300" algn="l"/>
                <a:tab pos="368935"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“What are all the ways we drive the Permanency Plan forward?”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ENSURE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a:t>
            </a:r>
            <a:r>
              <a:rPr lang="en-US" sz="1200" spc="-18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following responses are included: </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57150" lvl="1" indent="-285750">
              <a:lnSpc>
                <a:spcPct val="115000"/>
              </a:lnSpc>
              <a:spcBef>
                <a:spcPts val="60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work with team to address issues</a:t>
            </a:r>
            <a:endParaRPr lang="en-US" sz="1100" dirty="0">
              <a:effectLst/>
              <a:latin typeface="Open Sans" panose="020B0606030504020204" pitchFamily="34" charset="0"/>
              <a:ea typeface="Open Sans" panose="020B0606030504020204" pitchFamily="34" charset="0"/>
            </a:endParaRPr>
          </a:p>
          <a:p>
            <a:pPr marL="742950" marR="57150" lvl="1" indent="-285750">
              <a:lnSpc>
                <a:spcPct val="115000"/>
              </a:lnSpc>
              <a:spcBef>
                <a:spcPts val="60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update CANS throughout the case</a:t>
            </a:r>
            <a:endParaRPr lang="en-US" sz="1100" dirty="0">
              <a:effectLst/>
              <a:latin typeface="Open Sans" panose="020B0606030504020204" pitchFamily="34" charset="0"/>
              <a:ea typeface="Open Sans" panose="020B0606030504020204" pitchFamily="34" charset="0"/>
            </a:endParaRPr>
          </a:p>
          <a:p>
            <a:pPr marL="742950" marR="57150" lvl="1" indent="-285750">
              <a:lnSpc>
                <a:spcPct val="115000"/>
              </a:lnSpc>
              <a:spcBef>
                <a:spcPts val="60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update action steps as needed</a:t>
            </a:r>
            <a:endParaRPr lang="en-US" sz="1100" dirty="0">
              <a:effectLst/>
              <a:latin typeface="Open Sans" panose="020B0606030504020204" pitchFamily="34" charset="0"/>
              <a:ea typeface="Open Sans" panose="020B0606030504020204" pitchFamily="34" charset="0"/>
            </a:endParaRPr>
          </a:p>
          <a:p>
            <a:pPr marL="742950" marR="57150" lvl="1" indent="-285750">
              <a:lnSpc>
                <a:spcPct val="115000"/>
              </a:lnSpc>
              <a:spcBef>
                <a:spcPts val="60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work</a:t>
            </a:r>
            <a:r>
              <a:rPr lang="en-US" sz="1200" spc="-9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with family and providers identify functional strengths</a:t>
            </a:r>
            <a:endParaRPr lang="en-US" sz="1100" dirty="0">
              <a:effectLst/>
              <a:latin typeface="Open Sans" panose="020B0606030504020204" pitchFamily="34" charset="0"/>
              <a:ea typeface="Open Sans" panose="020B0606030504020204" pitchFamily="34" charset="0"/>
            </a:endParaRPr>
          </a:p>
          <a:p>
            <a:pPr marL="742950" marR="57150" lvl="1" indent="-285750">
              <a:lnSpc>
                <a:spcPct val="115000"/>
              </a:lnSpc>
              <a:spcBef>
                <a:spcPts val="60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track progress</a:t>
            </a:r>
            <a:endParaRPr lang="en-US" sz="1100" dirty="0">
              <a:effectLst/>
              <a:latin typeface="Open Sans" panose="020B0606030504020204" pitchFamily="34" charset="0"/>
              <a:ea typeface="Open Sans" panose="020B0606030504020204" pitchFamily="34" charset="0"/>
            </a:endParaRPr>
          </a:p>
          <a:p>
            <a:pPr marL="742950" marR="57150" lvl="1" indent="-285750">
              <a:lnSpc>
                <a:spcPct val="115000"/>
              </a:lnSpc>
              <a:spcBef>
                <a:spcPts val="60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have quality contacts with the family</a:t>
            </a:r>
            <a:endParaRPr lang="en-US" sz="1100" dirty="0">
              <a:effectLst/>
              <a:latin typeface="Open Sans" panose="020B0606030504020204" pitchFamily="34" charset="0"/>
              <a:ea typeface="Open Sans" panose="020B0606030504020204" pitchFamily="34" charset="0"/>
            </a:endParaRPr>
          </a:p>
          <a:p>
            <a:pPr marL="742950" marR="57150" lvl="1" indent="-285750">
              <a:lnSpc>
                <a:spcPct val="115000"/>
              </a:lnSpc>
              <a:spcBef>
                <a:spcPts val="60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meaningful and regular visitation</a:t>
            </a:r>
            <a:endParaRPr lang="en-US" sz="1100" dirty="0">
              <a:effectLst/>
              <a:latin typeface="Open Sans" panose="020B0606030504020204" pitchFamily="34" charset="0"/>
              <a:ea typeface="Open Sans" panose="020B0606030504020204" pitchFamily="34" charset="0"/>
            </a:endParaRPr>
          </a:p>
          <a:p>
            <a:pPr marL="742950" marR="57150" lvl="1" indent="-285750">
              <a:lnSpc>
                <a:spcPct val="115000"/>
              </a:lnSpc>
              <a:spcBef>
                <a:spcPts val="60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holding Progress CFTMs</a:t>
            </a:r>
            <a:endParaRPr lang="en-US" sz="1100" dirty="0">
              <a:effectLst/>
              <a:latin typeface="Open Sans" panose="020B0606030504020204" pitchFamily="34" charset="0"/>
              <a:ea typeface="Open Sans" panose="020B0606030504020204" pitchFamily="34" charset="0"/>
            </a:endParaRPr>
          </a:p>
          <a:p>
            <a:pPr marL="342900" marR="141605"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INFORM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while working a case there may be a time in which a placement and a youth are not successfully working together. When issues start to arise in a placement it is crucial for the FSW to work with the placement, the youth, and the family to work through issues in order to stabilize the</a:t>
            </a:r>
            <a:r>
              <a:rPr lang="en-US" sz="1200" spc="-25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placement.</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0" lvl="0" indent="-342900">
              <a:lnSpc>
                <a:spcPct val="115000"/>
              </a:lnSpc>
              <a:spcBef>
                <a:spcPts val="795"/>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STRESS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to participants if there is a possible placement disruption the importance of completing tasks prior to scheduling a CFTM</a:t>
            </a:r>
            <a:r>
              <a:rPr lang="en-US" sz="1200" spc="-23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including:</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0" lvl="1" indent="-285750">
              <a:lnSpc>
                <a:spcPct val="115000"/>
              </a:lnSpc>
              <a:spcBef>
                <a:spcPts val="3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Staffing case with</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supervisor</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8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Conducting interviews with children, youth, foster parents, parents,</a:t>
            </a:r>
            <a:r>
              <a:rPr lang="en-US" sz="1200" spc="-1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service providers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4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Scheduling a placement stability CFTM – invite placement specialist and Skilled</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Facilitator</a:t>
            </a:r>
            <a:endParaRPr lang="en-US" sz="1100" dirty="0">
              <a:effectLst/>
              <a:latin typeface="Open Sans" panose="020B0606030504020204" pitchFamily="34" charset="0"/>
              <a:ea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effectLst/>
                <a:latin typeface="Open Sans" panose="020B0606030504020204" pitchFamily="34" charset="0"/>
                <a:ea typeface="Calibri" panose="020F0502020204030204" pitchFamily="34" charset="0"/>
              </a:rPr>
              <a:t>TRANSITION</a:t>
            </a:r>
            <a:r>
              <a:rPr lang="en-US" sz="1800" dirty="0">
                <a:effectLst/>
                <a:latin typeface="Open Sans" panose="020B0606030504020204" pitchFamily="34" charset="0"/>
                <a:ea typeface="Calibri" panose="020F0502020204030204" pitchFamily="34" charset="0"/>
              </a:rPr>
              <a:t> to Lesson 5.5 Placement Stability.</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102</a:t>
            </a:fld>
            <a:endParaRPr lang="en-US"/>
          </a:p>
        </p:txBody>
      </p:sp>
    </p:spTree>
    <p:extLst>
      <p:ext uri="{BB962C8B-B14F-4D97-AF65-F5344CB8AC3E}">
        <p14:creationId xmlns:p14="http://schemas.microsoft.com/office/powerpoint/2010/main" val="226865910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400" b="1" dirty="0">
                <a:effectLst/>
                <a:latin typeface="Open Sans" panose="020B0606030504020204" pitchFamily="34" charset="0"/>
                <a:ea typeface="Open Sans" panose="020B0606030504020204" pitchFamily="34" charset="0"/>
              </a:rPr>
              <a:t>Lesson 5.5: Placement Stability</a:t>
            </a:r>
            <a:endParaRPr lang="en-US" sz="1100" dirty="0">
              <a:effectLst/>
              <a:latin typeface="Open Sans" panose="020B0606030504020204" pitchFamily="34" charset="0"/>
              <a:ea typeface="Open Sans" panose="020B0606030504020204" pitchFamily="34" charset="0"/>
            </a:endParaRPr>
          </a:p>
          <a:p>
            <a:pPr marL="0" marR="0">
              <a:lnSpc>
                <a:spcPct val="115000"/>
              </a:lnSpc>
              <a:spcBef>
                <a:spcPts val="0"/>
              </a:spcBef>
              <a:spcAft>
                <a:spcPts val="0"/>
              </a:spcAft>
            </a:pPr>
            <a:r>
              <a:rPr lang="en-US" sz="1400" b="1" dirty="0">
                <a:effectLst/>
                <a:latin typeface="Open Sans" panose="020B0606030504020204" pitchFamily="34" charset="0"/>
                <a:ea typeface="Open Sans" panose="020B0606030504020204" pitchFamily="34" charset="0"/>
              </a:rPr>
              <a:t>Lesson Time: 35 minutes</a:t>
            </a:r>
            <a:endParaRPr lang="en-US" sz="1100" dirty="0">
              <a:effectLst/>
              <a:latin typeface="Open Sans" panose="020B0606030504020204" pitchFamily="34" charset="0"/>
              <a:ea typeface="Open Sans" panose="020B0606030504020204" pitchFamily="34" charset="0"/>
            </a:endParaRPr>
          </a:p>
          <a:p>
            <a:pPr marL="0" marR="0">
              <a:lnSpc>
                <a:spcPct val="115000"/>
              </a:lnSpc>
              <a:spcBef>
                <a:spcPts val="20"/>
              </a:spcBef>
              <a:spcAft>
                <a:spcPts val="1200"/>
              </a:spcAft>
            </a:pPr>
            <a:r>
              <a:rPr lang="en-US" sz="1400" b="1" dirty="0">
                <a:effectLst/>
                <a:latin typeface="Open Sans" panose="020B0606030504020204" pitchFamily="34" charset="0"/>
                <a:ea typeface="Open Sans" panose="020B0606030504020204" pitchFamily="34" charset="0"/>
              </a:rPr>
              <a:t>Key Teaching Points / Instructions</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40"/>
              </a:spcBef>
              <a:spcAft>
                <a:spcPts val="1200"/>
              </a:spcAft>
              <a:buFont typeface="Symbol" panose="05050102010706020507" pitchFamily="18" charset="2"/>
              <a:buChar char=""/>
              <a:tabLst>
                <a:tab pos="4572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EXPLAIN</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will now view Pathways to Permanence Scene 4—Connecting with Youth, during which the FSW meets with Ariana to discuss the difficulties Ariana has experienced since coming into care.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START</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video at 2:08 mark and stop at 18:26. Again ask participants to note any additional information on the Family Assessment Worksheet.  </a:t>
            </a:r>
            <a:r>
              <a:rPr lang="en-US" sz="1200" u="sng"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3"/>
              </a:rPr>
              <a:t>https://www.youtube.com/watch?v=6Iz6NSBzFu4&amp;feature=youtu.be&amp;t=16</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0" lvl="0" indent="-342900">
              <a:lnSpc>
                <a:spcPct val="115000"/>
              </a:lnSpc>
              <a:spcBef>
                <a:spcPts val="40"/>
              </a:spcBef>
              <a:spcAft>
                <a:spcPts val="1200"/>
              </a:spcAft>
              <a:buFont typeface="Symbol" panose="05050102010706020507" pitchFamily="18" charset="2"/>
              <a:buChar char=""/>
              <a:tabLst>
                <a:tab pos="4572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 DEBRIEF</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scene in the large group by asking the following questions:  </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0" lvl="1" indent="-285750">
              <a:lnSpc>
                <a:spcPct val="115000"/>
              </a:lnSpc>
              <a:spcBef>
                <a:spcPts val="4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What were Sandra’s strengths and areas of growth in this interview? </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4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 What strategies did Sandra use to engage Ariana in discussing the difficult topics? </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4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What is Felicia’s role in this meeting? How is Felicia’s presence helpful? </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4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How did Sandra get at the underlying needs and issues rather than focus solely on the negative behaviors? </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40"/>
              </a:spcBef>
              <a:spcAft>
                <a:spcPts val="1200"/>
              </a:spcAft>
              <a:buFont typeface="Symbol" panose="05050102010706020507" pitchFamily="18" charset="2"/>
              <a:buChar char=""/>
              <a:tabLst>
                <a:tab pos="4572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what is driving Ariana’s behavior at this time.</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 ENSURE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following are identified: </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0" lvl="1" indent="-285750">
              <a:lnSpc>
                <a:spcPct val="115000"/>
              </a:lnSpc>
              <a:spcBef>
                <a:spcPts val="4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Safety- from being bullied at school and feeling unsafe in the home environment </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4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 Sense of power and control—related to being bullied, increased structure at home, and her mother not working the plan </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4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Need for attachment or sense of belonging—related to not feeling as though she fits in and that her mother is not working the plan </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TRANSITION</a:t>
            </a:r>
            <a:r>
              <a:rPr lang="en-US" sz="1200" dirty="0">
                <a:effectLst/>
                <a:latin typeface="Open Sans" panose="020B0606030504020204" pitchFamily="34" charset="0"/>
                <a:ea typeface="Calibri" panose="020F0502020204030204" pitchFamily="34" charset="0"/>
              </a:rPr>
              <a:t> into a discussion about applying the procedures for placement disruptions to the Williams case family. </a:t>
            </a:r>
            <a:r>
              <a:rPr lang="en-US" sz="1200" b="1" dirty="0">
                <a:effectLst/>
                <a:latin typeface="Open Sans" panose="020B0606030504020204" pitchFamily="34" charset="0"/>
                <a:ea typeface="Calibri" panose="020F0502020204030204" pitchFamily="34" charset="0"/>
              </a:rPr>
              <a:t>POSE</a:t>
            </a:r>
            <a:r>
              <a:rPr lang="en-US" sz="1200" dirty="0">
                <a:effectLst/>
                <a:latin typeface="Open Sans" panose="020B0606030504020204" pitchFamily="34" charset="0"/>
                <a:ea typeface="Calibri" panose="020F0502020204030204" pitchFamily="34" charset="0"/>
              </a:rPr>
              <a:t> the following “what ifs” and follow-up questions to participants and </a:t>
            </a:r>
            <a:r>
              <a:rPr lang="en-US" sz="1200" b="1" dirty="0">
                <a:effectLst/>
                <a:latin typeface="Open Sans" panose="020B0606030504020204" pitchFamily="34" charset="0"/>
                <a:ea typeface="Calibri" panose="020F0502020204030204" pitchFamily="34" charset="0"/>
              </a:rPr>
              <a:t>DISCUSS</a:t>
            </a:r>
            <a:r>
              <a:rPr lang="en-US" sz="1200" dirty="0">
                <a:effectLst/>
                <a:latin typeface="Open Sans" panose="020B0606030504020204" pitchFamily="34" charset="0"/>
                <a:ea typeface="Calibri" panose="020F0502020204030204" pitchFamily="34" charset="0"/>
              </a:rPr>
              <a:t>. </a:t>
            </a:r>
          </a:p>
          <a:p>
            <a:pPr marL="742950" marR="0" lvl="1" indent="-28575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What if Ariana’s behavior continues to deteriorate and Grandma Rose reconsiders having Ariana live with her? </a:t>
            </a:r>
          </a:p>
          <a:p>
            <a:pPr marL="742950" marR="0" lvl="1" indent="-28575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How would a placement disruption impact Ariana? </a:t>
            </a:r>
          </a:p>
          <a:p>
            <a:pPr marL="742950" marR="0" lvl="1" indent="-28575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What might be the impact of a placement disruption to a younger child? </a:t>
            </a:r>
          </a:p>
          <a:p>
            <a:pPr marL="742950" marR="0" lvl="1" indent="-28575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 How might Jewel and Justin feel if Ariana moves? </a:t>
            </a:r>
          </a:p>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STRESS</a:t>
            </a:r>
            <a:r>
              <a:rPr lang="en-US" sz="1200" dirty="0">
                <a:effectLst/>
                <a:latin typeface="Open Sans" panose="020B0606030504020204" pitchFamily="34" charset="0"/>
                <a:ea typeface="Calibri" panose="020F0502020204030204" pitchFamily="34" charset="0"/>
              </a:rPr>
              <a:t> to participants if there is a possible placement disruption the importance of completing tasks prior to scheduling a CFTM including: </a:t>
            </a:r>
          </a:p>
          <a:p>
            <a:pPr marL="742950" marR="0" lvl="1" indent="-28575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 Staffing case with supervisor </a:t>
            </a:r>
          </a:p>
          <a:p>
            <a:pPr marL="742950" marR="0" lvl="1" indent="-28575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Conducting interviews with children, youth, foster parents, parents, service providers </a:t>
            </a:r>
          </a:p>
          <a:p>
            <a:pPr marL="742950" marR="0" lvl="1" indent="-28575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Scheduling a placement stability CFTM – invite placement specialist and skilled facilitator)</a:t>
            </a:r>
          </a:p>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TRANSITION </a:t>
            </a:r>
            <a:r>
              <a:rPr lang="en-US" sz="1200" dirty="0">
                <a:effectLst/>
                <a:latin typeface="Open Sans" panose="020B0606030504020204" pitchFamily="34" charset="0"/>
                <a:ea typeface="Calibri" panose="020F0502020204030204" pitchFamily="34" charset="0"/>
              </a:rPr>
              <a:t>to Lesson 5.6 Special Considerations When Working with Youth.</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103</a:t>
            </a:fld>
            <a:endParaRPr lang="en-US"/>
          </a:p>
        </p:txBody>
      </p:sp>
    </p:spTree>
    <p:extLst>
      <p:ext uri="{BB962C8B-B14F-4D97-AF65-F5344CB8AC3E}">
        <p14:creationId xmlns:p14="http://schemas.microsoft.com/office/powerpoint/2010/main" val="265597675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1200"/>
              </a:spcAft>
              <a:buFont typeface="Symbol" panose="05050102010706020507" pitchFamily="18" charset="2"/>
              <a:buChar char=""/>
              <a:tabLst>
                <a:tab pos="314325"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DISCUSS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importance of initiating conversations about permanency</a:t>
            </a:r>
            <a:r>
              <a:rPr lang="en-US" sz="1200" spc="-9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and concurrent planning with youth.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REFER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to the resource How to Have the Permanency Conversation with Youth and</a:t>
            </a:r>
            <a:r>
              <a:rPr lang="en-US" sz="1200" spc="-17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Guiding Questions for Youth handout in Google Classroom and briefly</a:t>
            </a:r>
            <a:r>
              <a:rPr lang="en-US" sz="1200" spc="-3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discuss.</a:t>
            </a:r>
            <a:r>
              <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rPr>
              <a:t> </a:t>
            </a:r>
          </a:p>
          <a:p>
            <a:pPr marL="342900" marR="0" lvl="0" indent="-342900">
              <a:lnSpc>
                <a:spcPct val="115000"/>
              </a:lnSpc>
              <a:spcBef>
                <a:spcPts val="595"/>
              </a:spcBef>
              <a:spcAft>
                <a:spcPts val="1200"/>
              </a:spcAft>
              <a:buFont typeface="Symbol" panose="05050102010706020507" pitchFamily="18" charset="2"/>
              <a:buChar char=""/>
            </a:pP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How to have the permanency conversation with youth:</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0" lvl="0" indent="-342900">
              <a:lnSpc>
                <a:spcPct val="115000"/>
              </a:lnSpc>
              <a:spcBef>
                <a:spcPts val="970"/>
              </a:spcBef>
              <a:spcAft>
                <a:spcPts val="1200"/>
              </a:spcAft>
              <a:buSzPts val="1400"/>
              <a:buFont typeface="Courier New" panose="02070309020205020404" pitchFamily="49" charset="0"/>
              <a:buChar char="o"/>
              <a:tabLst>
                <a:tab pos="737235" algn="l"/>
                <a:tab pos="737870" algn="l"/>
              </a:tabLst>
            </a:pPr>
            <a:r>
              <a:rPr lang="en-US" sz="1200" dirty="0">
                <a:effectLst/>
                <a:latin typeface="Open Sans" panose="020B0606030504020204" pitchFamily="34" charset="0"/>
                <a:ea typeface="Open Sans" panose="020B0606030504020204" pitchFamily="34" charset="0"/>
              </a:rPr>
              <a:t>Allow the youth to be in control of the</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process</a:t>
            </a:r>
            <a:endParaRPr lang="en-US" sz="1100" dirty="0">
              <a:effectLst/>
              <a:latin typeface="Open Sans" panose="020B0606030504020204" pitchFamily="34" charset="0"/>
              <a:ea typeface="Open Sans" panose="020B0606030504020204" pitchFamily="34" charset="0"/>
            </a:endParaRPr>
          </a:p>
          <a:p>
            <a:pPr marL="342900" marR="267970" lvl="0" indent="-342900">
              <a:lnSpc>
                <a:spcPct val="115000"/>
              </a:lnSpc>
              <a:spcBef>
                <a:spcPts val="805"/>
              </a:spcBef>
              <a:spcAft>
                <a:spcPts val="1200"/>
              </a:spcAft>
              <a:buSzPts val="1400"/>
              <a:buFont typeface="Wingdings" panose="05000000000000000000" pitchFamily="2" charset="2"/>
              <a:buChar char=""/>
              <a:tabLst>
                <a:tab pos="826135" algn="l"/>
              </a:tabLst>
            </a:pPr>
            <a:r>
              <a:rPr lang="en-US" sz="1200" dirty="0">
                <a:effectLst/>
                <a:latin typeface="Open Sans" panose="020B0606030504020204" pitchFamily="34" charset="0"/>
                <a:ea typeface="Open Sans" panose="020B0606030504020204" pitchFamily="34" charset="0"/>
              </a:rPr>
              <a:t>“I work with you to make a plan that will address your needs and</a:t>
            </a:r>
            <a:r>
              <a:rPr lang="en-US" sz="1200" spc="-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wants; it’s about you and your</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future.”</a:t>
            </a:r>
            <a:endParaRPr lang="en-US" sz="1100" dirty="0">
              <a:effectLst/>
              <a:latin typeface="Open Sans" panose="020B0606030504020204" pitchFamily="34" charset="0"/>
              <a:ea typeface="Open Sans" panose="020B0606030504020204" pitchFamily="34" charset="0"/>
            </a:endParaRPr>
          </a:p>
          <a:p>
            <a:pPr marL="342900" marR="238125" lvl="0" indent="-342900">
              <a:lnSpc>
                <a:spcPct val="115000"/>
              </a:lnSpc>
              <a:spcBef>
                <a:spcPts val="0"/>
              </a:spcBef>
              <a:spcAft>
                <a:spcPts val="1200"/>
              </a:spcAft>
              <a:buSzPts val="1400"/>
              <a:buFont typeface="Wingdings" panose="05000000000000000000" pitchFamily="2" charset="2"/>
              <a:buChar char=""/>
              <a:tabLst>
                <a:tab pos="826135" algn="l"/>
              </a:tabLst>
            </a:pPr>
            <a:r>
              <a:rPr lang="en-US" sz="1200" dirty="0">
                <a:effectLst/>
                <a:latin typeface="Open Sans" panose="020B0606030504020204" pitchFamily="34" charset="0"/>
                <a:ea typeface="Open Sans" panose="020B0606030504020204" pitchFamily="34" charset="0"/>
              </a:rPr>
              <a:t>“It works best if you are at the planning table where we work together</a:t>
            </a:r>
            <a:r>
              <a:rPr lang="en-US" sz="1200" spc="-2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 find the best direction for your</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future.”</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15"/>
              </a:spcBef>
              <a:spcAft>
                <a:spcPts val="1200"/>
              </a:spcAft>
              <a:buSzPts val="1400"/>
              <a:buFont typeface="Wingdings" panose="05000000000000000000" pitchFamily="2" charset="2"/>
              <a:buChar char=""/>
              <a:tabLst>
                <a:tab pos="826135" algn="l"/>
              </a:tabLst>
            </a:pPr>
            <a:r>
              <a:rPr lang="en-US" sz="1200" dirty="0">
                <a:effectLst/>
                <a:latin typeface="Open Sans" panose="020B0606030504020204" pitchFamily="34" charset="0"/>
                <a:ea typeface="Open Sans" panose="020B0606030504020204" pitchFamily="34" charset="0"/>
              </a:rPr>
              <a:t>“This may feel like a new way of working</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together.”</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785"/>
              </a:spcBef>
              <a:spcAft>
                <a:spcPts val="1200"/>
              </a:spcAft>
              <a:buSzPts val="1400"/>
              <a:buFont typeface="Courier New" panose="02070309020205020404" pitchFamily="49" charset="0"/>
              <a:buChar char="o"/>
              <a:tabLst>
                <a:tab pos="737235" algn="l"/>
                <a:tab pos="737870" algn="l"/>
              </a:tabLst>
            </a:pPr>
            <a:r>
              <a:rPr lang="en-US" sz="1200" dirty="0">
                <a:effectLst/>
                <a:latin typeface="Open Sans" panose="020B0606030504020204" pitchFamily="34" charset="0"/>
                <a:ea typeface="Open Sans" panose="020B0606030504020204" pitchFamily="34" charset="0"/>
              </a:rPr>
              <a:t>Decrease the stigma and shame associated with being in foster</a:t>
            </a:r>
            <a:r>
              <a:rPr lang="en-US" sz="1200" spc="-1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care</a:t>
            </a:r>
            <a:endParaRPr lang="en-US" sz="1100" dirty="0">
              <a:effectLst/>
              <a:latin typeface="Open Sans" panose="020B0606030504020204" pitchFamily="34" charset="0"/>
              <a:ea typeface="Open Sans" panose="020B0606030504020204" pitchFamily="34" charset="0"/>
            </a:endParaRPr>
          </a:p>
          <a:p>
            <a:pPr marL="840105" marR="0" indent="-268605">
              <a:lnSpc>
                <a:spcPct val="115000"/>
              </a:lnSpc>
              <a:spcBef>
                <a:spcPts val="800"/>
              </a:spcBef>
              <a:spcAft>
                <a:spcPts val="1200"/>
              </a:spcAft>
              <a:tabLst>
                <a:tab pos="826135" algn="l"/>
              </a:tabLst>
            </a:pPr>
            <a:r>
              <a:rPr lang="en-US" sz="1200" dirty="0">
                <a:effectLst/>
                <a:latin typeface="Open Sans" panose="020B0606030504020204" pitchFamily="34" charset="0"/>
                <a:ea typeface="Open Sans" panose="020B0606030504020204" pitchFamily="34" charset="0"/>
              </a:rPr>
              <a:t>“I work with many others in similar</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situations.”</a:t>
            </a:r>
            <a:endParaRPr lang="en-US" sz="1100" dirty="0">
              <a:effectLst/>
              <a:latin typeface="Open Sans" panose="020B0606030504020204" pitchFamily="34" charset="0"/>
              <a:ea typeface="Open Sans" panose="020B0606030504020204" pitchFamily="34" charset="0"/>
            </a:endParaRPr>
          </a:p>
          <a:p>
            <a:pPr marL="840105" marR="0" indent="-268605">
              <a:lnSpc>
                <a:spcPct val="115000"/>
              </a:lnSpc>
              <a:spcBef>
                <a:spcPts val="825"/>
              </a:spcBef>
              <a:spcAft>
                <a:spcPts val="1200"/>
              </a:spcAft>
              <a:tabLst>
                <a:tab pos="826135" algn="l"/>
              </a:tabLst>
            </a:pPr>
            <a:r>
              <a:rPr lang="en-US" sz="1200" dirty="0">
                <a:effectLst/>
                <a:latin typeface="Open Sans" panose="020B0606030504020204" pitchFamily="34" charset="0"/>
                <a:ea typeface="Open Sans" panose="020B0606030504020204" pitchFamily="34" charset="0"/>
              </a:rPr>
              <a:t>“I’m working with another young man/woman</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who…”</a:t>
            </a:r>
            <a:endParaRPr lang="en-US" sz="1100" dirty="0">
              <a:effectLst/>
              <a:latin typeface="Open Sans" panose="020B0606030504020204" pitchFamily="34" charset="0"/>
              <a:ea typeface="Open Sans" panose="020B0606030504020204" pitchFamily="34" charset="0"/>
            </a:endParaRPr>
          </a:p>
          <a:p>
            <a:pPr marL="840105" marR="0" indent="-268605">
              <a:lnSpc>
                <a:spcPct val="115000"/>
              </a:lnSpc>
              <a:spcBef>
                <a:spcPts val="815"/>
              </a:spcBef>
              <a:spcAft>
                <a:spcPts val="1200"/>
              </a:spcAft>
              <a:tabLst>
                <a:tab pos="826135" algn="l"/>
              </a:tabLst>
            </a:pPr>
            <a:r>
              <a:rPr lang="en-US" sz="1200" dirty="0">
                <a:effectLst/>
                <a:latin typeface="Open Sans" panose="020B0606030504020204" pitchFamily="34" charset="0"/>
                <a:ea typeface="Open Sans" panose="020B0606030504020204" pitchFamily="34" charset="0"/>
              </a:rPr>
              <a:t>“I’m working with five other adolescents right now to help plan</a:t>
            </a:r>
            <a:r>
              <a:rPr lang="en-US" sz="1200" spc="-1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their futures.”</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820"/>
              </a:spcBef>
              <a:spcAft>
                <a:spcPts val="1200"/>
              </a:spcAft>
              <a:buSzPts val="1400"/>
              <a:buFont typeface="Courier New" panose="02070309020205020404" pitchFamily="49" charset="0"/>
              <a:buChar char="o"/>
              <a:tabLst>
                <a:tab pos="737235" algn="l"/>
                <a:tab pos="737870" algn="l"/>
              </a:tabLst>
            </a:pPr>
            <a:r>
              <a:rPr lang="en-US" sz="1200" dirty="0">
                <a:effectLst/>
                <a:latin typeface="Open Sans" panose="020B0606030504020204" pitchFamily="34" charset="0"/>
                <a:ea typeface="Open Sans" panose="020B0606030504020204" pitchFamily="34" charset="0"/>
              </a:rPr>
              <a:t>Be flexible about the permanency</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outcome</a:t>
            </a:r>
            <a:endParaRPr lang="en-US" sz="1100" dirty="0">
              <a:effectLst/>
              <a:latin typeface="Open Sans" panose="020B0606030504020204" pitchFamily="34" charset="0"/>
              <a:ea typeface="Open Sans" panose="020B0606030504020204" pitchFamily="34" charset="0"/>
            </a:endParaRPr>
          </a:p>
          <a:p>
            <a:pPr marL="840105" marR="0" indent="-268605">
              <a:lnSpc>
                <a:spcPct val="115000"/>
              </a:lnSpc>
              <a:spcBef>
                <a:spcPts val="815"/>
              </a:spcBef>
              <a:spcAft>
                <a:spcPts val="1200"/>
              </a:spcAft>
              <a:tabLst>
                <a:tab pos="826135" algn="l"/>
              </a:tabLst>
            </a:pPr>
            <a:r>
              <a:rPr lang="en-US" sz="1200" dirty="0">
                <a:effectLst/>
                <a:latin typeface="Open Sans" panose="020B0606030504020204" pitchFamily="34" charset="0"/>
                <a:ea typeface="Open Sans" panose="020B0606030504020204" pitchFamily="34" charset="0"/>
              </a:rPr>
              <a:t>Avoid using the terms “adoption,” “guardianship,” or</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“family”</a:t>
            </a:r>
            <a:endParaRPr lang="en-US" sz="1100" dirty="0">
              <a:effectLst/>
              <a:latin typeface="Open Sans" panose="020B0606030504020204" pitchFamily="34" charset="0"/>
              <a:ea typeface="Open Sans" panose="020B0606030504020204" pitchFamily="34" charset="0"/>
            </a:endParaRPr>
          </a:p>
          <a:p>
            <a:pPr marL="840105" marR="211455" indent="-268605">
              <a:lnSpc>
                <a:spcPct val="115000"/>
              </a:lnSpc>
              <a:spcBef>
                <a:spcPts val="815"/>
              </a:spcBef>
              <a:spcAft>
                <a:spcPts val="1200"/>
              </a:spcAft>
              <a:tabLst>
                <a:tab pos="826135" algn="l"/>
                <a:tab pos="5715000" algn="l"/>
              </a:tabLst>
            </a:pPr>
            <a:r>
              <a:rPr lang="en-US" sz="1200" dirty="0">
                <a:effectLst/>
                <a:latin typeface="Open Sans" panose="020B0606030504020204" pitchFamily="34" charset="0"/>
                <a:ea typeface="Open Sans" panose="020B0606030504020204" pitchFamily="34" charset="0"/>
              </a:rPr>
              <a:t>Use the terms “adult connection,” “support person,” “someone you can count on,” or other words that signify permanence without implying</a:t>
            </a:r>
            <a:r>
              <a:rPr lang="en-US" sz="1200" spc="-2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 traditional family</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relationship.</a:t>
            </a:r>
            <a:endParaRPr lang="en-US" sz="1100" dirty="0">
              <a:effectLst/>
              <a:latin typeface="Open Sans" panose="020B0606030504020204" pitchFamily="34" charset="0"/>
              <a:ea typeface="Open Sans" panose="020B0606030504020204" pitchFamily="34" charset="0"/>
            </a:endParaRPr>
          </a:p>
          <a:p>
            <a:pPr marL="840105" marR="0" indent="-268605">
              <a:lnSpc>
                <a:spcPct val="115000"/>
              </a:lnSpc>
              <a:spcBef>
                <a:spcPts val="5"/>
              </a:spcBef>
              <a:spcAft>
                <a:spcPts val="1200"/>
              </a:spcAft>
              <a:tabLst>
                <a:tab pos="826135" algn="l"/>
              </a:tabLst>
            </a:pPr>
            <a:r>
              <a:rPr lang="en-US" sz="1200" dirty="0">
                <a:effectLst/>
                <a:latin typeface="Open Sans" panose="020B0606030504020204" pitchFamily="34" charset="0"/>
                <a:ea typeface="Open Sans" panose="020B0606030504020204" pitchFamily="34" charset="0"/>
              </a:rPr>
              <a:t>“Have you thought about who you’d like to spend time with as you</a:t>
            </a:r>
            <a:r>
              <a:rPr lang="en-US" sz="1200" spc="-9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get older?”</a:t>
            </a:r>
            <a:endParaRPr lang="en-US" sz="1100" dirty="0">
              <a:effectLst/>
              <a:latin typeface="Open Sans" panose="020B0606030504020204" pitchFamily="34" charset="0"/>
              <a:ea typeface="Open Sans" panose="020B0606030504020204" pitchFamily="34" charset="0"/>
            </a:endParaRPr>
          </a:p>
          <a:p>
            <a:pPr marL="342900" marR="0" lvl="0" indent="-342900">
              <a:spcBef>
                <a:spcPts val="0"/>
              </a:spcBef>
              <a:spcAft>
                <a:spcPts val="0"/>
              </a:spcAft>
              <a:buSzPts val="1400"/>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Suggest possible connections with adults who have made a positive impact on the</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youth</a:t>
            </a:r>
            <a:endParaRPr lang="en-US" sz="1100" dirty="0">
              <a:effectLst/>
              <a:latin typeface="Open Sans" panose="020B0606030504020204" pitchFamily="34" charset="0"/>
              <a:ea typeface="Open Sans" panose="020B0606030504020204" pitchFamily="34" charset="0"/>
            </a:endParaRPr>
          </a:p>
          <a:p>
            <a:pPr marL="840105" marR="0" indent="-268605">
              <a:lnSpc>
                <a:spcPct val="115000"/>
              </a:lnSpc>
              <a:spcBef>
                <a:spcPts val="500"/>
              </a:spcBef>
              <a:spcAft>
                <a:spcPts val="1200"/>
              </a:spcAft>
              <a:tabLst>
                <a:tab pos="826135" algn="l"/>
              </a:tabLst>
            </a:pPr>
            <a:r>
              <a:rPr lang="en-US" sz="1200" dirty="0">
                <a:effectLst/>
                <a:latin typeface="Open Sans" panose="020B0606030504020204" pitchFamily="34" charset="0"/>
                <a:ea typeface="Open Sans" panose="020B0606030504020204" pitchFamily="34" charset="0"/>
              </a:rPr>
              <a:t>“I’m sure there are people in your past or present (a relative,</a:t>
            </a:r>
            <a:r>
              <a:rPr lang="en-US" sz="1200" spc="-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teacher, coach, other) with whom you feel a connection.”</a:t>
            </a:r>
            <a:endParaRPr lang="en-US" sz="1100" dirty="0">
              <a:effectLst/>
              <a:latin typeface="Open Sans" panose="020B0606030504020204" pitchFamily="34" charset="0"/>
              <a:ea typeface="Open Sans" panose="020B0606030504020204" pitchFamily="34" charset="0"/>
            </a:endParaRPr>
          </a:p>
          <a:p>
            <a:pPr marL="840105" marR="0" indent="-268605" algn="r">
              <a:lnSpc>
                <a:spcPct val="115000"/>
              </a:lnSpc>
              <a:spcBef>
                <a:spcPts val="825"/>
              </a:spcBef>
              <a:spcAft>
                <a:spcPts val="1200"/>
              </a:spcAft>
              <a:tabLst>
                <a:tab pos="88900" algn="l"/>
              </a:tabLst>
            </a:pPr>
            <a:r>
              <a:rPr lang="en-US" sz="1200" dirty="0">
                <a:effectLst/>
                <a:latin typeface="Open Sans" panose="020B0606030504020204" pitchFamily="34" charset="0"/>
                <a:ea typeface="Open Sans" panose="020B0606030504020204" pitchFamily="34" charset="0"/>
              </a:rPr>
              <a:t>“I’m here to help you reconnect or make the connection more secure.”</a:t>
            </a:r>
            <a:endParaRPr lang="en-US" sz="1100" dirty="0">
              <a:effectLst/>
              <a:latin typeface="Open Sans" panose="020B0606030504020204" pitchFamily="34" charset="0"/>
              <a:ea typeface="Open Sans" panose="020B0606030504020204" pitchFamily="34" charset="0"/>
            </a:endParaRPr>
          </a:p>
          <a:p>
            <a:pPr marL="342900" marR="335915" lvl="0" indent="-342900" algn="ctr">
              <a:lnSpc>
                <a:spcPct val="115000"/>
              </a:lnSpc>
              <a:spcBef>
                <a:spcPts val="820"/>
              </a:spcBef>
              <a:spcAft>
                <a:spcPts val="1200"/>
              </a:spcAft>
              <a:buFont typeface="Courier New" panose="02070309020205020404" pitchFamily="49" charset="0"/>
              <a:buChar char="o"/>
              <a:tabLst>
                <a:tab pos="266065" algn="l"/>
                <a:tab pos="266700" algn="l"/>
              </a:tabLst>
            </a:pPr>
            <a:r>
              <a:rPr lang="en-US" sz="1200" dirty="0">
                <a:effectLst/>
                <a:latin typeface="Open Sans" panose="020B0606030504020204" pitchFamily="34" charset="0"/>
                <a:ea typeface="Open Sans" panose="020B0606030504020204" pitchFamily="34" charset="0"/>
              </a:rPr>
              <a:t>Provide examples of when having these connections might be</a:t>
            </a:r>
            <a:r>
              <a:rPr lang="en-US" sz="1200" spc="-2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used</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800"/>
              </a:spcBef>
              <a:spcAft>
                <a:spcPts val="1200"/>
              </a:spcAft>
              <a:buSzPts val="1400"/>
              <a:buFont typeface="Wingdings" panose="05000000000000000000" pitchFamily="2" charset="2"/>
              <a:buChar char=""/>
              <a:tabLst>
                <a:tab pos="826135" algn="l"/>
              </a:tabLst>
            </a:pPr>
            <a:r>
              <a:rPr lang="en-US" sz="1200" dirty="0">
                <a:effectLst/>
                <a:latin typeface="Open Sans" panose="020B0606030504020204" pitchFamily="34" charset="0"/>
                <a:ea typeface="Open Sans" panose="020B0606030504020204" pitchFamily="34" charset="0"/>
              </a:rPr>
              <a:t>Celebrating holidays and special</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occasions</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830"/>
              </a:spcBef>
              <a:spcAft>
                <a:spcPts val="1200"/>
              </a:spcAft>
              <a:buSzPts val="1400"/>
              <a:buFont typeface="Wingdings" panose="05000000000000000000" pitchFamily="2" charset="2"/>
              <a:buChar char=""/>
              <a:tabLst>
                <a:tab pos="826135" algn="l"/>
              </a:tabLst>
            </a:pPr>
            <a:r>
              <a:rPr lang="en-US" sz="1200" dirty="0">
                <a:effectLst/>
                <a:latin typeface="Open Sans" panose="020B0606030504020204" pitchFamily="34" charset="0"/>
                <a:ea typeface="Open Sans" panose="020B0606030504020204" pitchFamily="34" charset="0"/>
              </a:rPr>
              <a:t>Getting a driver’s</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license</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810"/>
              </a:spcBef>
              <a:spcAft>
                <a:spcPts val="1200"/>
              </a:spcAft>
              <a:buSzPts val="1400"/>
              <a:buFont typeface="Wingdings" panose="05000000000000000000" pitchFamily="2" charset="2"/>
              <a:buChar char=""/>
              <a:tabLst>
                <a:tab pos="826135" algn="l"/>
              </a:tabLst>
            </a:pPr>
            <a:r>
              <a:rPr lang="en-US" sz="1200" dirty="0">
                <a:effectLst/>
                <a:latin typeface="Open Sans" panose="020B0606030504020204" pitchFamily="34" charset="0"/>
                <a:ea typeface="Open Sans" panose="020B0606030504020204" pitchFamily="34" charset="0"/>
              </a:rPr>
              <a:t>Graduating</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820"/>
              </a:spcBef>
              <a:spcAft>
                <a:spcPts val="1200"/>
              </a:spcAft>
              <a:buSzPts val="1400"/>
              <a:buFont typeface="Wingdings" panose="05000000000000000000" pitchFamily="2" charset="2"/>
              <a:buChar char=""/>
              <a:tabLst>
                <a:tab pos="826135" algn="l"/>
              </a:tabLst>
            </a:pPr>
            <a:r>
              <a:rPr lang="en-US" sz="1200" dirty="0">
                <a:effectLst/>
                <a:latin typeface="Open Sans" panose="020B0606030504020204" pitchFamily="34" charset="0"/>
                <a:ea typeface="Open Sans" panose="020B0606030504020204" pitchFamily="34" charset="0"/>
              </a:rPr>
              <a:t>Getting</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married</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820"/>
              </a:spcBef>
              <a:spcAft>
                <a:spcPts val="1200"/>
              </a:spcAft>
              <a:buSzPts val="1400"/>
              <a:buFont typeface="Wingdings" panose="05000000000000000000" pitchFamily="2" charset="2"/>
              <a:buChar char=""/>
              <a:tabLst>
                <a:tab pos="826135" algn="l"/>
              </a:tabLst>
            </a:pPr>
            <a:r>
              <a:rPr lang="en-US" sz="1200" dirty="0">
                <a:effectLst/>
                <a:latin typeface="Open Sans" panose="020B0606030504020204" pitchFamily="34" charset="0"/>
                <a:ea typeface="Open Sans" panose="020B0606030504020204" pitchFamily="34" charset="0"/>
              </a:rPr>
              <a:t>Co-signing a</a:t>
            </a:r>
            <a:r>
              <a:rPr lang="en-US" sz="1200" spc="-7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loan</a:t>
            </a:r>
            <a:endParaRPr lang="en-US" sz="1100" dirty="0">
              <a:effectLst/>
              <a:latin typeface="Open Sans" panose="020B0606030504020204" pitchFamily="34" charset="0"/>
              <a:ea typeface="Open Sans" panose="020B0606030504020204" pitchFamily="34" charset="0"/>
            </a:endParaRPr>
          </a:p>
          <a:p>
            <a:pPr marL="342900" marR="0" lvl="0" indent="-342900">
              <a:spcBef>
                <a:spcPts val="0"/>
              </a:spcBef>
              <a:spcAft>
                <a:spcPts val="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Be future-focused</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815"/>
              </a:spcBef>
              <a:spcAft>
                <a:spcPts val="1200"/>
              </a:spcAft>
              <a:buSzPts val="1400"/>
              <a:buFont typeface="Wingdings" panose="05000000000000000000" pitchFamily="2" charset="2"/>
              <a:buChar char=""/>
              <a:tabLst>
                <a:tab pos="826135" algn="l"/>
              </a:tabLst>
            </a:pPr>
            <a:r>
              <a:rPr lang="en-US" sz="1200" dirty="0">
                <a:effectLst/>
                <a:latin typeface="Open Sans" panose="020B0606030504020204" pitchFamily="34" charset="0"/>
                <a:ea typeface="Open Sans" panose="020B0606030504020204" pitchFamily="34" charset="0"/>
              </a:rPr>
              <a:t>“When you think about yourself five years from now, what are</a:t>
            </a:r>
            <a:r>
              <a:rPr lang="en-US" sz="1200" spc="-1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your hopes?”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815"/>
              </a:spcBef>
              <a:spcAft>
                <a:spcPts val="1200"/>
              </a:spcAft>
              <a:buSzPts val="1400"/>
              <a:buFont typeface="Wingdings" panose="05000000000000000000" pitchFamily="2" charset="2"/>
              <a:buChar char=""/>
              <a:tabLst>
                <a:tab pos="826135" algn="l"/>
              </a:tabLst>
            </a:pPr>
            <a:r>
              <a:rPr lang="en-US" sz="1200" dirty="0">
                <a:effectLst/>
                <a:latin typeface="Open Sans" panose="020B0606030504020204" pitchFamily="34" charset="0"/>
                <a:ea typeface="Open Sans" panose="020B0606030504020204" pitchFamily="34" charset="0"/>
              </a:rPr>
              <a:t>“If you could design a plan or draw a picture for your future, what would it look like and who would be in it?”</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Courier New" panose="02070309020205020404" pitchFamily="49" charset="0"/>
              <a:buChar char="o"/>
              <a:tabLst>
                <a:tab pos="737235" algn="l"/>
                <a:tab pos="737870" algn="l"/>
              </a:tabLst>
            </a:pPr>
            <a:r>
              <a:rPr lang="en-US" sz="1200" dirty="0">
                <a:effectLst/>
                <a:latin typeface="Open Sans" panose="020B0606030504020204" pitchFamily="34" charset="0"/>
                <a:ea typeface="Open Sans" panose="020B0606030504020204" pitchFamily="34" charset="0"/>
              </a:rPr>
              <a:t>Provide general timeframes for the</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process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805"/>
              </a:spcBef>
              <a:spcAft>
                <a:spcPts val="1200"/>
              </a:spcAft>
              <a:buSzPts val="1400"/>
              <a:buFont typeface="Wingdings" panose="05000000000000000000" pitchFamily="2" charset="2"/>
              <a:buChar char=""/>
              <a:tabLst>
                <a:tab pos="826135" algn="l"/>
              </a:tabLst>
            </a:pPr>
            <a:r>
              <a:rPr lang="en-US" sz="1200" dirty="0">
                <a:effectLst/>
                <a:latin typeface="Open Sans" panose="020B0606030504020204" pitchFamily="34" charset="0"/>
                <a:ea typeface="Open Sans" panose="020B0606030504020204" pitchFamily="34" charset="0"/>
              </a:rPr>
              <a:t>“It’s not going to happen</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overnight.”</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815"/>
              </a:spcBef>
              <a:spcAft>
                <a:spcPts val="1200"/>
              </a:spcAft>
              <a:buSzPts val="1400"/>
              <a:buFont typeface="Wingdings" panose="05000000000000000000" pitchFamily="2" charset="2"/>
              <a:buChar char=""/>
              <a:tabLst>
                <a:tab pos="826135" algn="l"/>
              </a:tabLst>
            </a:pPr>
            <a:r>
              <a:rPr lang="en-US" sz="1200" dirty="0">
                <a:effectLst/>
                <a:latin typeface="Open Sans" panose="020B0606030504020204" pitchFamily="34" charset="0"/>
                <a:ea typeface="Open Sans" panose="020B0606030504020204" pitchFamily="34" charset="0"/>
              </a:rPr>
              <a:t>“It will take a few months to get to know you, to meet the people</a:t>
            </a:r>
            <a:r>
              <a:rPr lang="en-US" sz="1200" spc="-17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you’d like to have in your life, and to make a good plan.”</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820"/>
              </a:spcBef>
              <a:spcAft>
                <a:spcPts val="1200"/>
              </a:spcAft>
              <a:buSzPts val="1400"/>
              <a:buFont typeface="Courier New" panose="02070309020205020404" pitchFamily="49" charset="0"/>
              <a:buChar char="o"/>
              <a:tabLst>
                <a:tab pos="737235" algn="l"/>
                <a:tab pos="737870" algn="l"/>
              </a:tabLst>
            </a:pPr>
            <a:r>
              <a:rPr lang="en-US" sz="1200" dirty="0">
                <a:effectLst/>
                <a:latin typeface="Open Sans" panose="020B0606030504020204" pitchFamily="34" charset="0"/>
                <a:ea typeface="Open Sans" panose="020B0606030504020204" pitchFamily="34" charset="0"/>
              </a:rPr>
              <a:t>Be flexible in your</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approach</a:t>
            </a:r>
            <a:endParaRPr lang="en-US" sz="1100" dirty="0">
              <a:effectLst/>
              <a:latin typeface="Open Sans" panose="020B0606030504020204" pitchFamily="34" charset="0"/>
              <a:ea typeface="Open Sans" panose="020B0606030504020204" pitchFamily="34" charset="0"/>
            </a:endParaRPr>
          </a:p>
          <a:p>
            <a:pPr marL="1028700" marR="0" indent="-266700">
              <a:lnSpc>
                <a:spcPct val="115000"/>
              </a:lnSpc>
              <a:spcBef>
                <a:spcPts val="815"/>
              </a:spcBef>
              <a:spcAft>
                <a:spcPts val="1200"/>
              </a:spcAft>
              <a:tabLst>
                <a:tab pos="826135" algn="l"/>
              </a:tabLst>
            </a:pPr>
            <a:r>
              <a:rPr lang="en-US" sz="1200" dirty="0">
                <a:effectLst/>
                <a:latin typeface="Open Sans" panose="020B0606030504020204" pitchFamily="34" charset="0"/>
                <a:ea typeface="Open Sans" panose="020B0606030504020204" pitchFamily="34" charset="0"/>
              </a:rPr>
              <a:t>You may not get to these later steps during the first</a:t>
            </a:r>
            <a:r>
              <a:rPr lang="en-US" sz="1200" spc="-1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conversation.</a:t>
            </a:r>
            <a:endParaRPr lang="en-US" sz="1100" dirty="0">
              <a:effectLst/>
              <a:latin typeface="Open Sans" panose="020B0606030504020204" pitchFamily="34" charset="0"/>
              <a:ea typeface="Open Sans" panose="020B0606030504020204" pitchFamily="34" charset="0"/>
            </a:endParaRPr>
          </a:p>
          <a:p>
            <a:pPr marL="1028700" marR="0" indent="-266700">
              <a:lnSpc>
                <a:spcPct val="115000"/>
              </a:lnSpc>
              <a:spcBef>
                <a:spcPts val="815"/>
              </a:spcBef>
              <a:spcAft>
                <a:spcPts val="1200"/>
              </a:spcAft>
              <a:tabLst>
                <a:tab pos="826135" algn="l"/>
              </a:tabLst>
            </a:pPr>
            <a:r>
              <a:rPr lang="en-US" sz="1200" dirty="0">
                <a:effectLst/>
                <a:latin typeface="Open Sans" panose="020B0606030504020204" pitchFamily="34" charset="0"/>
                <a:ea typeface="Open Sans" panose="020B0606030504020204" pitchFamily="34" charset="0"/>
              </a:rPr>
              <a:t>All that really needs to happen during the first conversation is to plant the seed and begin to establish your connection with the youth.</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0"/>
              </a:spcBef>
              <a:spcAft>
                <a:spcPts val="1200"/>
              </a:spcAft>
              <a:buSzPts val="1400"/>
              <a:buFont typeface="Courier New" panose="02070309020205020404" pitchFamily="49" charset="0"/>
              <a:buChar char="o"/>
              <a:tabLst>
                <a:tab pos="737235" algn="l"/>
                <a:tab pos="737870" algn="l"/>
              </a:tabLst>
            </a:pPr>
            <a:r>
              <a:rPr lang="en-US" sz="1200" dirty="0">
                <a:effectLst/>
                <a:latin typeface="Open Sans" panose="020B0606030504020204" pitchFamily="34" charset="0"/>
                <a:ea typeface="Open Sans" panose="020B0606030504020204" pitchFamily="34" charset="0"/>
              </a:rPr>
              <a:t>Be positive and</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comfortable</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805"/>
              </a:spcBef>
              <a:spcAft>
                <a:spcPts val="1200"/>
              </a:spcAft>
              <a:buSzPts val="1400"/>
              <a:buFont typeface="Wingdings" panose="05000000000000000000" pitchFamily="2" charset="2"/>
              <a:buChar char=""/>
              <a:tabLst>
                <a:tab pos="826135" algn="l"/>
              </a:tabLst>
            </a:pPr>
            <a:r>
              <a:rPr lang="en-US" sz="1200" dirty="0">
                <a:effectLst/>
                <a:latin typeface="Open Sans" panose="020B0606030504020204" pitchFamily="34" charset="0"/>
                <a:ea typeface="Open Sans" panose="020B0606030504020204" pitchFamily="34" charset="0"/>
              </a:rPr>
              <a:t>This is a no-pressure, informational</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conversation.</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825"/>
              </a:spcBef>
              <a:spcAft>
                <a:spcPts val="1200"/>
              </a:spcAft>
              <a:buSzPts val="1400"/>
              <a:buFont typeface="Wingdings" panose="05000000000000000000" pitchFamily="2" charset="2"/>
              <a:buChar char=""/>
              <a:tabLst>
                <a:tab pos="826135" algn="l"/>
              </a:tabLst>
            </a:pPr>
            <a:r>
              <a:rPr lang="en-US" sz="1200" dirty="0">
                <a:effectLst/>
                <a:latin typeface="Open Sans" panose="020B0606030504020204" pitchFamily="34" charset="0"/>
                <a:ea typeface="Open Sans" panose="020B0606030504020204" pitchFamily="34" charset="0"/>
              </a:rPr>
              <a:t>Try to provide a warm and comfortable</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setting.</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815"/>
              </a:spcBef>
              <a:spcAft>
                <a:spcPts val="1200"/>
              </a:spcAft>
              <a:buSzPts val="1400"/>
              <a:buFont typeface="Wingdings" panose="05000000000000000000" pitchFamily="2" charset="2"/>
              <a:buChar char=""/>
              <a:tabLst>
                <a:tab pos="826135" algn="l"/>
              </a:tabLst>
            </a:pPr>
            <a:r>
              <a:rPr lang="en-US" sz="1200" dirty="0">
                <a:effectLst/>
                <a:latin typeface="Open Sans" panose="020B0606030504020204" pitchFamily="34" charset="0"/>
                <a:ea typeface="Open Sans" panose="020B0606030504020204" pitchFamily="34" charset="0"/>
              </a:rPr>
              <a:t>Try to meet one-on-one with the youth without program staff or</a:t>
            </a:r>
            <a:r>
              <a:rPr lang="en-US" sz="1200" spc="-17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foster parents.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820"/>
              </a:spcBef>
              <a:spcAft>
                <a:spcPts val="1200"/>
              </a:spcAft>
              <a:buSzPts val="1400"/>
              <a:buFont typeface="Courier New" panose="02070309020205020404" pitchFamily="49" charset="0"/>
              <a:buChar char="o"/>
              <a:tabLst>
                <a:tab pos="737235" algn="l"/>
                <a:tab pos="737870" algn="l"/>
              </a:tabLst>
            </a:pPr>
            <a:r>
              <a:rPr lang="en-US" sz="1200" dirty="0">
                <a:effectLst/>
                <a:latin typeface="Open Sans" panose="020B0606030504020204" pitchFamily="34" charset="0"/>
                <a:ea typeface="Open Sans" panose="020B0606030504020204" pitchFamily="34" charset="0"/>
              </a:rPr>
              <a:t>Be honest even if it isn’t what the youth wants to</a:t>
            </a:r>
            <a:r>
              <a:rPr lang="en-US" sz="1200" spc="-1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hear.</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820"/>
              </a:spcBef>
              <a:spcAft>
                <a:spcPts val="1200"/>
              </a:spcAft>
              <a:buSzPts val="1400"/>
              <a:buFont typeface="Courier New" panose="02070309020205020404" pitchFamily="49" charset="0"/>
              <a:buChar char="o"/>
              <a:tabLst>
                <a:tab pos="737235" algn="l"/>
                <a:tab pos="737870" algn="l"/>
              </a:tabLst>
            </a:pPr>
            <a:r>
              <a:rPr lang="en-US" sz="1200" dirty="0">
                <a:effectLst/>
                <a:latin typeface="Open Sans" panose="020B0606030504020204" pitchFamily="34" charset="0"/>
                <a:ea typeface="Open Sans" panose="020B0606030504020204" pitchFamily="34" charset="0"/>
              </a:rPr>
              <a:t>Food is always</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good!</a:t>
            </a:r>
            <a:endParaRPr lang="en-US" sz="1100" dirty="0">
              <a:effectLst/>
              <a:latin typeface="Open Sans" panose="020B0606030504020204" pitchFamily="34" charset="0"/>
              <a:ea typeface="Open Sans" panose="020B0606030504020204" pitchFamily="34" charset="0"/>
            </a:endParaRPr>
          </a:p>
          <a:p>
            <a:pPr marL="368300" marR="135255" indent="-228600">
              <a:lnSpc>
                <a:spcPct val="115000"/>
              </a:lnSpc>
              <a:spcBef>
                <a:spcPts val="5"/>
              </a:spcBef>
              <a:spcAft>
                <a:spcPts val="1200"/>
              </a:spcAft>
              <a:tabLst>
                <a:tab pos="368300" algn="l"/>
                <a:tab pos="368935" algn="l"/>
              </a:tabLst>
            </a:pPr>
            <a:r>
              <a:rPr lang="en-US" sz="1200" b="1" dirty="0">
                <a:effectLst/>
                <a:latin typeface="Open Sans" panose="020B0606030504020204" pitchFamily="34" charset="0"/>
                <a:ea typeface="Open Sans" panose="020B0606030504020204" pitchFamily="34" charset="0"/>
              </a:rPr>
              <a:t>REFER </a:t>
            </a:r>
            <a:r>
              <a:rPr lang="en-US" sz="1200" dirty="0">
                <a:effectLst/>
                <a:latin typeface="Open Sans" panose="020B0606030504020204" pitchFamily="34" charset="0"/>
                <a:ea typeface="Open Sans" panose="020B0606030504020204" pitchFamily="34" charset="0"/>
              </a:rPr>
              <a:t>participants to the worksheet Concurrent Planning and Children/</a:t>
            </a:r>
            <a:r>
              <a:rPr lang="en-US" sz="1200" spc="-2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Youth in Google Classroom and</a:t>
            </a:r>
            <a:r>
              <a:rPr lang="en-US" sz="1200" spc="-60" dirty="0">
                <a:effectLst/>
                <a:latin typeface="Open Sans" panose="020B0606030504020204" pitchFamily="34" charset="0"/>
                <a:ea typeface="Open Sans" panose="020B0606030504020204" pitchFamily="34" charset="0"/>
              </a:rPr>
              <a:t> </a:t>
            </a:r>
            <a:r>
              <a:rPr lang="en-US" sz="1200" b="1" dirty="0">
                <a:effectLst/>
                <a:latin typeface="Open Sans" panose="020B0606030504020204" pitchFamily="34" charset="0"/>
                <a:ea typeface="Open Sans" panose="020B0606030504020204" pitchFamily="34" charset="0"/>
              </a:rPr>
              <a:t>REVIEW</a:t>
            </a:r>
            <a:r>
              <a:rPr lang="en-US" sz="1200" dirty="0">
                <a:effectLst/>
                <a:latin typeface="Open Sans" panose="020B0606030504020204" pitchFamily="34" charset="0"/>
                <a:ea typeface="Open Sans" panose="020B0606030504020204" pitchFamily="34" charset="0"/>
              </a:rPr>
              <a:t>.</a:t>
            </a:r>
            <a:endParaRPr lang="en-US" sz="1100" dirty="0">
              <a:effectLst/>
              <a:latin typeface="Open Sans" panose="020B0606030504020204" pitchFamily="34" charset="0"/>
              <a:ea typeface="Open Sans" panose="020B0606030504020204" pitchFamily="34" charset="0"/>
            </a:endParaRPr>
          </a:p>
          <a:p>
            <a:pPr marL="342900" marR="48260" lvl="0" indent="-342900">
              <a:lnSpc>
                <a:spcPct val="115000"/>
              </a:lnSpc>
              <a:spcBef>
                <a:spcPts val="505"/>
              </a:spcBef>
              <a:spcAft>
                <a:spcPts val="1200"/>
              </a:spcAft>
              <a:buFont typeface="Symbol" panose="05050102010706020507" pitchFamily="18" charset="2"/>
              <a:buChar char=""/>
            </a:pP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Concurrent Planning and Children/Youth</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596900" marR="0" indent="-229235">
              <a:lnSpc>
                <a:spcPct val="115000"/>
              </a:lnSpc>
              <a:spcBef>
                <a:spcPts val="960"/>
              </a:spcBef>
              <a:spcAft>
                <a:spcPts val="1200"/>
              </a:spcAft>
              <a:tabLst>
                <a:tab pos="597535" algn="l"/>
              </a:tabLst>
            </a:pPr>
            <a:r>
              <a:rPr lang="en-US" sz="1200" dirty="0">
                <a:effectLst/>
                <a:latin typeface="Open Sans" panose="020B0606030504020204" pitchFamily="34" charset="0"/>
                <a:ea typeface="Open Sans" panose="020B0606030504020204" pitchFamily="34" charset="0"/>
              </a:rPr>
              <a:t>At what age is this child</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functioning developmentally?</a:t>
            </a:r>
            <a:endParaRPr lang="en-US" sz="1100" dirty="0">
              <a:effectLst/>
              <a:latin typeface="Open Sans" panose="020B0606030504020204" pitchFamily="34" charset="0"/>
              <a:ea typeface="Open Sans" panose="020B0606030504020204" pitchFamily="34" charset="0"/>
            </a:endParaRPr>
          </a:p>
          <a:p>
            <a:pPr marL="596900" marR="418465" indent="-228600">
              <a:lnSpc>
                <a:spcPct val="115000"/>
              </a:lnSpc>
              <a:spcBef>
                <a:spcPts val="805"/>
              </a:spcBef>
              <a:spcAft>
                <a:spcPts val="1200"/>
              </a:spcAft>
              <a:tabLst>
                <a:tab pos="5525135" algn="l"/>
              </a:tabLst>
            </a:pPr>
            <a:r>
              <a:rPr lang="en-US" sz="1200" dirty="0">
                <a:effectLst/>
                <a:latin typeface="Open Sans" panose="020B0606030504020204" pitchFamily="34" charset="0"/>
                <a:ea typeface="Open Sans" panose="020B0606030504020204" pitchFamily="34" charset="0"/>
              </a:rPr>
              <a:t>Does</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child/youth</a:t>
            </a:r>
            <a:r>
              <a:rPr lang="en-US" sz="1200" spc="-10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use</a:t>
            </a:r>
            <a:r>
              <a:rPr lang="en-US" sz="1200" spc="-45" dirty="0">
                <a:effectLst/>
                <a:latin typeface="Open Sans" panose="020B0606030504020204" pitchFamily="34" charset="0"/>
                <a:ea typeface="Open Sans" panose="020B0606030504020204" pitchFamily="34" charset="0"/>
              </a:rPr>
              <a:t> </a:t>
            </a:r>
            <a:r>
              <a:rPr lang="en-US" sz="1200" i="1" spc="-15" dirty="0">
                <a:effectLst/>
                <a:latin typeface="Open Sans" panose="020B0606030504020204" pitchFamily="34" charset="0"/>
                <a:ea typeface="Open Sans" panose="020B0606030504020204" pitchFamily="34" charset="0"/>
              </a:rPr>
              <a:t>concrete</a:t>
            </a:r>
            <a:r>
              <a:rPr lang="en-US" sz="1200" i="1" spc="-1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or</a:t>
            </a:r>
            <a:r>
              <a:rPr lang="en-US" sz="1200" spc="-35" dirty="0">
                <a:effectLst/>
                <a:latin typeface="Open Sans" panose="020B0606030504020204" pitchFamily="34" charset="0"/>
                <a:ea typeface="Open Sans" panose="020B0606030504020204" pitchFamily="34" charset="0"/>
              </a:rPr>
              <a:t> </a:t>
            </a:r>
            <a:r>
              <a:rPr lang="en-US" sz="1200" i="1" dirty="0">
                <a:effectLst/>
                <a:latin typeface="Open Sans" panose="020B0606030504020204" pitchFamily="34" charset="0"/>
                <a:ea typeface="Open Sans" panose="020B0606030504020204" pitchFamily="34" charset="0"/>
              </a:rPr>
              <a:t>abstract</a:t>
            </a:r>
            <a:r>
              <a:rPr lang="en-US" sz="1200" i="1" spc="-85" dirty="0">
                <a:effectLst/>
                <a:latin typeface="Open Sans" panose="020B0606030504020204" pitchFamily="34" charset="0"/>
                <a:ea typeface="Open Sans" panose="020B0606030504020204" pitchFamily="34" charset="0"/>
              </a:rPr>
              <a:t> </a:t>
            </a:r>
            <a:r>
              <a:rPr lang="en-US" sz="1200" i="1" dirty="0">
                <a:effectLst/>
                <a:latin typeface="Open Sans" panose="020B0606030504020204" pitchFamily="34" charset="0"/>
                <a:ea typeface="Open Sans" panose="020B0606030504020204" pitchFamily="34" charset="0"/>
              </a:rPr>
              <a:t>thinking</a:t>
            </a:r>
            <a:r>
              <a:rPr lang="en-US" sz="1200" i="1" spc="-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processes?</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Is</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he/she capable of logical</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thinking?</a:t>
            </a:r>
            <a:endParaRPr lang="en-US" sz="1100" dirty="0">
              <a:effectLst/>
              <a:latin typeface="Open Sans" panose="020B0606030504020204" pitchFamily="34" charset="0"/>
              <a:ea typeface="Open Sans" panose="020B0606030504020204" pitchFamily="34" charset="0"/>
            </a:endParaRPr>
          </a:p>
          <a:p>
            <a:pPr marL="596900" marR="0" indent="-229235">
              <a:lnSpc>
                <a:spcPct val="115000"/>
              </a:lnSpc>
              <a:spcBef>
                <a:spcPts val="5"/>
              </a:spcBef>
              <a:spcAft>
                <a:spcPts val="1200"/>
              </a:spcAft>
              <a:tabLst>
                <a:tab pos="597535" algn="l"/>
              </a:tabLst>
            </a:pPr>
            <a:r>
              <a:rPr lang="en-US" sz="1200" dirty="0">
                <a:effectLst/>
                <a:latin typeface="Open Sans" panose="020B0606030504020204" pitchFamily="34" charset="0"/>
                <a:ea typeface="Open Sans" panose="020B0606030504020204" pitchFamily="34" charset="0"/>
              </a:rPr>
              <a:t>How stable is this child</a:t>
            </a:r>
            <a:r>
              <a:rPr lang="en-US" sz="1200" spc="-1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emotionally?</a:t>
            </a:r>
            <a:endParaRPr lang="en-US" sz="1100" dirty="0">
              <a:effectLst/>
              <a:latin typeface="Open Sans" panose="020B0606030504020204" pitchFamily="34" charset="0"/>
              <a:ea typeface="Open Sans" panose="020B0606030504020204" pitchFamily="34" charset="0"/>
            </a:endParaRPr>
          </a:p>
          <a:p>
            <a:pPr marL="596900" marR="57150" indent="-228600">
              <a:lnSpc>
                <a:spcPct val="115000"/>
              </a:lnSpc>
              <a:spcBef>
                <a:spcPts val="790"/>
              </a:spcBef>
              <a:spcAft>
                <a:spcPts val="1200"/>
              </a:spcAft>
              <a:tabLst>
                <a:tab pos="597535" algn="l"/>
              </a:tabLst>
            </a:pPr>
            <a:r>
              <a:rPr lang="en-US" sz="1200" dirty="0">
                <a:effectLst/>
                <a:latin typeface="Open Sans" panose="020B0606030504020204" pitchFamily="34" charset="0"/>
                <a:ea typeface="Open Sans" panose="020B0606030504020204" pitchFamily="34" charset="0"/>
              </a:rPr>
              <a:t>How</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can</a:t>
            </a:r>
            <a:r>
              <a:rPr lang="en-US" sz="1200" spc="-35" dirty="0">
                <a:effectLst/>
                <a:latin typeface="Open Sans" panose="020B0606030504020204" pitchFamily="34" charset="0"/>
                <a:ea typeface="Open Sans" panose="020B0606030504020204" pitchFamily="34" charset="0"/>
              </a:rPr>
              <a:t> </a:t>
            </a:r>
            <a:r>
              <a:rPr lang="en-US" sz="1200" spc="-15" dirty="0">
                <a:effectLst/>
                <a:latin typeface="Open Sans" panose="020B0606030504020204" pitchFamily="34" charset="0"/>
                <a:ea typeface="Open Sans" panose="020B0606030504020204" pitchFamily="34" charset="0"/>
              </a:rPr>
              <a:t>you</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engage</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child/youth</a:t>
            </a:r>
            <a:r>
              <a:rPr lang="en-US" sz="1200" spc="-7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in</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discussing</a:t>
            </a:r>
            <a:r>
              <a:rPr lang="en-US" sz="1200" spc="-7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how</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meet</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need</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for permanence</a:t>
            </a:r>
            <a:r>
              <a:rPr lang="en-US" sz="1200" spc="2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appropriately?</a:t>
            </a:r>
            <a:endParaRPr lang="en-US" sz="1100" dirty="0">
              <a:effectLst/>
              <a:latin typeface="Open Sans" panose="020B0606030504020204" pitchFamily="34" charset="0"/>
              <a:ea typeface="Open Sans" panose="020B0606030504020204" pitchFamily="34" charset="0"/>
            </a:endParaRPr>
          </a:p>
          <a:p>
            <a:pPr marL="596900" marR="0" indent="-228600">
              <a:lnSpc>
                <a:spcPct val="115000"/>
              </a:lnSpc>
              <a:spcBef>
                <a:spcPts val="45"/>
              </a:spcBef>
              <a:spcAft>
                <a:spcPts val="1200"/>
              </a:spcAft>
              <a:tabLst>
                <a:tab pos="597535" algn="l"/>
              </a:tabLst>
            </a:pPr>
            <a:r>
              <a:rPr lang="en-US" sz="1200" dirty="0">
                <a:effectLst/>
                <a:latin typeface="Open Sans" panose="020B0606030504020204" pitchFamily="34" charset="0"/>
                <a:ea typeface="Open Sans" panose="020B0606030504020204" pitchFamily="34" charset="0"/>
              </a:rPr>
              <a:t>What,</a:t>
            </a:r>
            <a:r>
              <a:rPr lang="en-US" sz="1200" spc="-50" dirty="0">
                <a:effectLst/>
                <a:latin typeface="Open Sans" panose="020B0606030504020204" pitchFamily="34" charset="0"/>
                <a:ea typeface="Open Sans" panose="020B0606030504020204" pitchFamily="34" charset="0"/>
              </a:rPr>
              <a:t> </a:t>
            </a:r>
            <a:r>
              <a:rPr lang="en-US" sz="1200" spc="-20" dirty="0">
                <a:effectLst/>
                <a:latin typeface="Open Sans" panose="020B0606030504020204" pitchFamily="34" charset="0"/>
                <a:ea typeface="Open Sans" panose="020B0606030504020204" pitchFamily="34" charset="0"/>
              </a:rPr>
              <a:t>specifically,</a:t>
            </a:r>
            <a:r>
              <a:rPr lang="en-US" sz="1200" spc="-1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are</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some</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statements</a:t>
            </a:r>
            <a:r>
              <a:rPr lang="en-US" sz="1200" spc="-50" dirty="0">
                <a:effectLst/>
                <a:latin typeface="Open Sans" panose="020B0606030504020204" pitchFamily="34" charset="0"/>
                <a:ea typeface="Open Sans" panose="020B0606030504020204" pitchFamily="34" charset="0"/>
              </a:rPr>
              <a:t> </a:t>
            </a:r>
            <a:r>
              <a:rPr lang="en-US" sz="1200" spc="-15" dirty="0">
                <a:effectLst/>
                <a:latin typeface="Open Sans" panose="020B0606030504020204" pitchFamily="34" charset="0"/>
                <a:ea typeface="Open Sans" panose="020B0606030504020204" pitchFamily="34" charset="0"/>
              </a:rPr>
              <a:t>you</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would</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use</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begin</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this conversation?</a:t>
            </a:r>
            <a:endParaRPr lang="en-US" sz="1100" dirty="0">
              <a:effectLst/>
              <a:latin typeface="Open Sans" panose="020B0606030504020204" pitchFamily="34" charset="0"/>
              <a:ea typeface="Open Sans" panose="020B0606030504020204" pitchFamily="34" charset="0"/>
            </a:endParaRPr>
          </a:p>
          <a:p>
            <a:pPr marL="596900" marR="0" indent="-229235">
              <a:lnSpc>
                <a:spcPct val="115000"/>
              </a:lnSpc>
              <a:spcBef>
                <a:spcPts val="15"/>
              </a:spcBef>
              <a:spcAft>
                <a:spcPts val="1200"/>
              </a:spcAft>
              <a:tabLst>
                <a:tab pos="597535" algn="l"/>
              </a:tabLst>
            </a:pPr>
            <a:r>
              <a:rPr lang="en-US" sz="1200" dirty="0">
                <a:effectLst/>
                <a:latin typeface="Open Sans" panose="020B0606030504020204" pitchFamily="34" charset="0"/>
                <a:ea typeface="Open Sans" panose="020B0606030504020204" pitchFamily="34" charset="0"/>
              </a:rPr>
              <a:t>What guiding questions will </a:t>
            </a:r>
            <a:r>
              <a:rPr lang="en-US" sz="1200" spc="-15" dirty="0">
                <a:effectLst/>
                <a:latin typeface="Open Sans" panose="020B0606030504020204" pitchFamily="34" charset="0"/>
                <a:ea typeface="Open Sans" panose="020B0606030504020204" pitchFamily="34" charset="0"/>
              </a:rPr>
              <a:t>you </a:t>
            </a:r>
            <a:r>
              <a:rPr lang="en-US" sz="1200" dirty="0">
                <a:effectLst/>
                <a:latin typeface="Open Sans" panose="020B0606030504020204" pitchFamily="34" charset="0"/>
                <a:ea typeface="Open Sans" panose="020B0606030504020204" pitchFamily="34" charset="0"/>
              </a:rPr>
              <a:t>use with</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this child/youth?</a:t>
            </a:r>
            <a:endParaRPr lang="en-US" sz="1100" dirty="0">
              <a:effectLst/>
              <a:latin typeface="Open Sans" panose="020B0606030504020204" pitchFamily="34" charset="0"/>
              <a:ea typeface="Open Sans" panose="020B0606030504020204" pitchFamily="34" charset="0"/>
            </a:endParaRPr>
          </a:p>
          <a:p>
            <a:pPr marL="368300" marR="158750" indent="-228600">
              <a:lnSpc>
                <a:spcPct val="115000"/>
              </a:lnSpc>
              <a:spcBef>
                <a:spcPts val="0"/>
              </a:spcBef>
              <a:spcAft>
                <a:spcPts val="1200"/>
              </a:spcAft>
              <a:tabLst>
                <a:tab pos="368300" algn="l"/>
                <a:tab pos="368935" algn="l"/>
              </a:tabLst>
            </a:pPr>
            <a:r>
              <a:rPr lang="en-US" sz="1200" b="1" dirty="0">
                <a:effectLst/>
                <a:latin typeface="Open Sans" panose="020B0606030504020204" pitchFamily="34" charset="0"/>
                <a:ea typeface="Open Sans" panose="020B0606030504020204" pitchFamily="34" charset="0"/>
              </a:rPr>
              <a:t>TELL </a:t>
            </a:r>
            <a:r>
              <a:rPr lang="en-US" sz="1200" dirty="0">
                <a:effectLst/>
                <a:latin typeface="Open Sans" panose="020B0606030504020204" pitchFamily="34" charset="0"/>
                <a:ea typeface="Open Sans" panose="020B0606030504020204" pitchFamily="34" charset="0"/>
              </a:rPr>
              <a:t>the group to use these questions to help them determine their approach so that the way they discuss concurrent planning with youth will</a:t>
            </a:r>
            <a:r>
              <a:rPr lang="en-US" sz="1200" spc="-2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be developmentally sound and most likely to engage the</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youth.</a:t>
            </a:r>
            <a:endParaRPr lang="en-US" sz="11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104</a:t>
            </a:fld>
            <a:endParaRPr lang="en-US"/>
          </a:p>
        </p:txBody>
      </p:sp>
    </p:spTree>
    <p:extLst>
      <p:ext uri="{BB962C8B-B14F-4D97-AF65-F5344CB8AC3E}">
        <p14:creationId xmlns:p14="http://schemas.microsoft.com/office/powerpoint/2010/main" val="136133907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ASK: </a:t>
            </a:r>
            <a:r>
              <a:rPr lang="en-US" sz="1200" dirty="0">
                <a:effectLst/>
                <a:latin typeface="Open Sans" panose="020B0606030504020204" pitchFamily="34" charset="0"/>
                <a:ea typeface="Open Sans" panose="020B0606030504020204" pitchFamily="34" charset="0"/>
              </a:rPr>
              <a:t>“What is the role of the court in making decisions about case</a:t>
            </a:r>
            <a:r>
              <a:rPr lang="en-US" sz="1200" spc="-1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progress?”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415"/>
              </a:spcBef>
              <a:spcAft>
                <a:spcPts val="1200"/>
              </a:spcAft>
              <a:buSzPts val="1200"/>
              <a:buFont typeface="Courier New" panose="02070309020205020404" pitchFamily="49" charset="0"/>
              <a:buChar char="o"/>
              <a:tabLst>
                <a:tab pos="457200" algn="l"/>
              </a:tabLst>
            </a:pPr>
            <a:r>
              <a:rPr lang="en-US" sz="1200" b="1" dirty="0">
                <a:effectLst/>
                <a:latin typeface="Open Sans" panose="020B0606030504020204" pitchFamily="34" charset="0"/>
                <a:ea typeface="Courier New" panose="02070309020205020404" pitchFamily="49" charset="0"/>
              </a:rPr>
              <a:t>PROVIDE </a:t>
            </a:r>
            <a:r>
              <a:rPr lang="en-US" sz="1200" dirty="0">
                <a:effectLst/>
                <a:latin typeface="Open Sans" panose="020B0606030504020204" pitchFamily="34" charset="0"/>
                <a:ea typeface="Courier New" panose="02070309020205020404" pitchFamily="49" charset="0"/>
              </a:rPr>
              <a:t>a brief overview of types of hearings in removal cases.</a:t>
            </a:r>
            <a:r>
              <a:rPr lang="en-US" sz="1200" b="1" dirty="0">
                <a:effectLst/>
                <a:latin typeface="Open Sans" panose="020B0606030504020204" pitchFamily="34" charset="0"/>
                <a:ea typeface="Courier New" panose="02070309020205020404" pitchFamily="49" charset="0"/>
              </a:rPr>
              <a:t> </a:t>
            </a:r>
            <a:endParaRPr lang="en-US" sz="1100" dirty="0">
              <a:effectLst/>
              <a:latin typeface="Open Sans" panose="020B0606030504020204" pitchFamily="34" charset="0"/>
              <a:ea typeface="Courier New" panose="02070309020205020404" pitchFamily="49" charset="0"/>
            </a:endParaRPr>
          </a:p>
          <a:p>
            <a:pPr marL="742950" marR="0" lvl="1" indent="-285750">
              <a:lnSpc>
                <a:spcPct val="115000"/>
              </a:lnSpc>
              <a:spcBef>
                <a:spcPts val="1415"/>
              </a:spcBef>
              <a:spcAft>
                <a:spcPts val="1200"/>
              </a:spcAft>
              <a:buSzPts val="1200"/>
              <a:buFont typeface="Courier New" panose="02070309020205020404" pitchFamily="49" charset="0"/>
              <a:buChar char="o"/>
              <a:tabLst>
                <a:tab pos="457200" algn="l"/>
              </a:tabLst>
            </a:pPr>
            <a:r>
              <a:rPr lang="en-US" sz="1200" b="1" dirty="0">
                <a:effectLst/>
                <a:latin typeface="Open Sans" panose="020B0606030504020204" pitchFamily="34" charset="0"/>
                <a:ea typeface="Courier New" panose="02070309020205020404" pitchFamily="49" charset="0"/>
              </a:rPr>
              <a:t>Preliminary</a:t>
            </a:r>
            <a:endParaRPr lang="en-US" sz="1100" dirty="0">
              <a:effectLst/>
              <a:latin typeface="Open Sans" panose="020B0606030504020204" pitchFamily="34" charset="0"/>
              <a:ea typeface="Courier New" panose="02070309020205020404" pitchFamily="49" charset="0"/>
            </a:endParaRPr>
          </a:p>
          <a:p>
            <a:pPr marL="1143000" marR="114935" lvl="2" indent="-228600">
              <a:lnSpc>
                <a:spcPct val="115000"/>
              </a:lnSpc>
              <a:spcBef>
                <a:spcPts val="30"/>
              </a:spcBef>
              <a:spcAft>
                <a:spcPts val="1200"/>
              </a:spcAft>
              <a:buSzPts val="1200"/>
              <a:buFont typeface="Calibri" panose="020F0502020204030204" pitchFamily="34" charset="0"/>
              <a:buChar char="▪"/>
              <a:tabLst>
                <a:tab pos="5828665" algn="l"/>
              </a:tabLst>
            </a:pPr>
            <a:r>
              <a:rPr lang="en-US" sz="1200" spc="-35" dirty="0">
                <a:effectLst/>
                <a:latin typeface="Open Sans" panose="020B0606030504020204" pitchFamily="34" charset="0"/>
                <a:ea typeface="Calibri" panose="020F0502020204030204" pitchFamily="34" charset="0"/>
              </a:rPr>
              <a:t>After an emergency removal, a</a:t>
            </a:r>
            <a:r>
              <a:rPr lang="en-US" sz="1200" spc="-85" dirty="0">
                <a:effectLst/>
                <a:latin typeface="Open Sans" panose="020B0606030504020204" pitchFamily="34" charset="0"/>
                <a:ea typeface="Calibri" panose="020F0502020204030204" pitchFamily="34" charset="0"/>
              </a:rPr>
              <a:t> </a:t>
            </a:r>
            <a:r>
              <a:rPr lang="en-US" sz="1200" spc="-35" dirty="0">
                <a:effectLst/>
                <a:latin typeface="Open Sans" panose="020B0606030504020204" pitchFamily="34" charset="0"/>
                <a:ea typeface="Calibri" panose="020F0502020204030204" pitchFamily="34" charset="0"/>
              </a:rPr>
              <a:t>preliminary hearing on the removal must be held within 72 hours. The standard, or burden of proof, at a preliminary hearing</a:t>
            </a:r>
            <a:r>
              <a:rPr lang="en-US" sz="1200" spc="-60" dirty="0">
                <a:effectLst/>
                <a:latin typeface="Open Sans" panose="020B0606030504020204" pitchFamily="34" charset="0"/>
                <a:ea typeface="Calibri" panose="020F0502020204030204" pitchFamily="34" charset="0"/>
              </a:rPr>
              <a:t> </a:t>
            </a:r>
            <a:r>
              <a:rPr lang="en-US" sz="1200" spc="-35" dirty="0">
                <a:effectLst/>
                <a:latin typeface="Open Sans" panose="020B0606030504020204" pitchFamily="34" charset="0"/>
                <a:ea typeface="Calibri" panose="020F0502020204030204" pitchFamily="34" charset="0"/>
              </a:rPr>
              <a:t>is probable cause, which roughly means that there are reasonable grounds to believe that the emergency removal of the child was justified. The evidentiary standard at this hearing is somewhat relaxed in that reliable hearsay is admissible. For example, if the child were removed due to physical abuse, the CPS worker would submit the child’s emergency room record to the court and would repeat what the doctor, the police officer, or the schoolteacher said without needing any of those people present to testify. However, those people will be asked to testify, either at court or in a pre- hearing deposition, at the adjudicatory hearing.</a:t>
            </a:r>
            <a:endParaRPr lang="en-US" sz="1100" spc="-35" dirty="0">
              <a:effectLst/>
              <a:latin typeface="Open Sans" panose="020B0606030504020204" pitchFamily="34" charset="0"/>
              <a:ea typeface="Calibri" panose="020F0502020204030204" pitchFamily="34" charset="0"/>
            </a:endParaRPr>
          </a:p>
          <a:p>
            <a:pPr marL="742950" marR="0" lvl="1" indent="-285750">
              <a:lnSpc>
                <a:spcPct val="115000"/>
              </a:lnSpc>
              <a:spcBef>
                <a:spcPts val="585"/>
              </a:spcBef>
              <a:spcAft>
                <a:spcPts val="1200"/>
              </a:spcAft>
              <a:buSzPts val="1200"/>
              <a:buFont typeface="Courier New" panose="02070309020205020404" pitchFamily="49" charset="0"/>
              <a:buChar char="o"/>
              <a:tabLst>
                <a:tab pos="457200" algn="l"/>
              </a:tabLst>
            </a:pPr>
            <a:r>
              <a:rPr lang="en-US" sz="1200" b="1" dirty="0">
                <a:effectLst/>
                <a:latin typeface="Open Sans" panose="020B0606030504020204" pitchFamily="34" charset="0"/>
                <a:ea typeface="Courier New" panose="02070309020205020404" pitchFamily="49" charset="0"/>
              </a:rPr>
              <a:t>Adjudicatory</a:t>
            </a:r>
            <a:endParaRPr lang="en-US" sz="1100" dirty="0">
              <a:effectLst/>
              <a:latin typeface="Open Sans" panose="020B0606030504020204" pitchFamily="34" charset="0"/>
              <a:ea typeface="Courier New" panose="02070309020205020404" pitchFamily="49" charset="0"/>
            </a:endParaRPr>
          </a:p>
          <a:p>
            <a:pPr marL="1143000" marR="129540" lvl="2" indent="-228600">
              <a:lnSpc>
                <a:spcPct val="115000"/>
              </a:lnSpc>
              <a:spcBef>
                <a:spcPts val="805"/>
              </a:spcBef>
              <a:spcAft>
                <a:spcPts val="1200"/>
              </a:spcAft>
              <a:buSzPts val="1200"/>
              <a:buFont typeface="Calibri" panose="020F0502020204030204" pitchFamily="34" charset="0"/>
              <a:buChar char="▪"/>
              <a:tabLst>
                <a:tab pos="685800" algn="l"/>
                <a:tab pos="5812155" algn="l"/>
              </a:tabLst>
            </a:pPr>
            <a:r>
              <a:rPr lang="en-US" sz="1200" spc="-35" dirty="0">
                <a:effectLst/>
                <a:latin typeface="Open Sans" panose="020B0606030504020204" pitchFamily="34" charset="0"/>
                <a:ea typeface="Calibri" panose="020F0502020204030204" pitchFamily="34" charset="0"/>
              </a:rPr>
              <a:t>At the adjudicatory hearing, the court (the judge) determines whether</a:t>
            </a:r>
            <a:r>
              <a:rPr lang="en-US" sz="1200" spc="-125" dirty="0">
                <a:effectLst/>
                <a:latin typeface="Open Sans" panose="020B0606030504020204" pitchFamily="34" charset="0"/>
                <a:ea typeface="Calibri" panose="020F0502020204030204" pitchFamily="34" charset="0"/>
              </a:rPr>
              <a:t> </a:t>
            </a:r>
            <a:r>
              <a:rPr lang="en-US" sz="1200" spc="-35" dirty="0">
                <a:effectLst/>
                <a:latin typeface="Open Sans" panose="020B0606030504020204" pitchFamily="34" charset="0"/>
                <a:ea typeface="Calibri" panose="020F0502020204030204" pitchFamily="34" charset="0"/>
              </a:rPr>
              <a:t>the factual allegations of the petition are true and whether the evidence supports a finding that the child is dependent and neglected. The standard of proof for the adjudicatory hearing is clear and convincing. This is an intermediate standard of proof—higher than the typical civil standard of preponderance of the evidence but lower than the criminal standard of beyond a reasonable</a:t>
            </a:r>
            <a:r>
              <a:rPr lang="en-US" sz="1200" spc="-15" dirty="0">
                <a:effectLst/>
                <a:latin typeface="Open Sans" panose="020B0606030504020204" pitchFamily="34" charset="0"/>
                <a:ea typeface="Calibri" panose="020F0502020204030204" pitchFamily="34" charset="0"/>
              </a:rPr>
              <a:t> </a:t>
            </a:r>
            <a:r>
              <a:rPr lang="en-US" sz="1200" spc="-35" dirty="0">
                <a:effectLst/>
                <a:latin typeface="Open Sans" panose="020B0606030504020204" pitchFamily="34" charset="0"/>
                <a:ea typeface="Calibri" panose="020F0502020204030204" pitchFamily="34" charset="0"/>
              </a:rPr>
              <a:t>doubt.</a:t>
            </a:r>
            <a:endParaRPr lang="en-US" sz="1100" spc="-35" dirty="0">
              <a:effectLst/>
              <a:latin typeface="Open Sans" panose="020B0606030504020204" pitchFamily="34" charset="0"/>
              <a:ea typeface="Calibri" panose="020F0502020204030204" pitchFamily="34" charset="0"/>
            </a:endParaRPr>
          </a:p>
          <a:p>
            <a:pPr marL="742950" marR="0" lvl="1" indent="-285750">
              <a:lnSpc>
                <a:spcPct val="115000"/>
              </a:lnSpc>
              <a:spcBef>
                <a:spcPts val="15"/>
              </a:spcBef>
              <a:spcAft>
                <a:spcPts val="1200"/>
              </a:spcAft>
              <a:buSzPts val="1200"/>
              <a:buFont typeface="Courier New" panose="02070309020205020404" pitchFamily="49" charset="0"/>
              <a:buChar char="o"/>
              <a:tabLst>
                <a:tab pos="457200" algn="l"/>
              </a:tabLst>
            </a:pPr>
            <a:r>
              <a:rPr lang="en-US" sz="1200" b="1" dirty="0">
                <a:effectLst/>
                <a:latin typeface="Open Sans" panose="020B0606030504020204" pitchFamily="34" charset="0"/>
                <a:ea typeface="Courier New" panose="02070309020205020404" pitchFamily="49" charset="0"/>
              </a:rPr>
              <a:t>Disposition</a:t>
            </a:r>
            <a:endParaRPr lang="en-US" sz="1100" dirty="0">
              <a:effectLst/>
              <a:latin typeface="Open Sans" panose="020B0606030504020204" pitchFamily="34" charset="0"/>
              <a:ea typeface="Courier New" panose="02070309020205020404" pitchFamily="49" charset="0"/>
            </a:endParaRPr>
          </a:p>
          <a:p>
            <a:pPr marL="1143000" marR="0" lvl="2" indent="-228600">
              <a:lnSpc>
                <a:spcPct val="115000"/>
              </a:lnSpc>
              <a:spcBef>
                <a:spcPts val="785"/>
              </a:spcBef>
              <a:spcAft>
                <a:spcPts val="1200"/>
              </a:spcAft>
              <a:buSzPts val="1200"/>
              <a:buFont typeface="Calibri" panose="020F0502020204030204" pitchFamily="34" charset="0"/>
              <a:buChar char="▪"/>
              <a:tabLst>
                <a:tab pos="685800" algn="l"/>
              </a:tabLst>
            </a:pPr>
            <a:r>
              <a:rPr lang="en-US" sz="1200" spc="-35" dirty="0">
                <a:effectLst/>
                <a:latin typeface="Open Sans" panose="020B0606030504020204" pitchFamily="34" charset="0"/>
                <a:ea typeface="Calibri" panose="020F0502020204030204" pitchFamily="34" charset="0"/>
              </a:rPr>
              <a:t>If, at the adjudication stage, the court finds dependent and neglect, it</a:t>
            </a:r>
            <a:r>
              <a:rPr lang="en-US" sz="1200" spc="-110" dirty="0">
                <a:effectLst/>
                <a:latin typeface="Open Sans" panose="020B0606030504020204" pitchFamily="34" charset="0"/>
                <a:ea typeface="Calibri" panose="020F0502020204030204" pitchFamily="34" charset="0"/>
              </a:rPr>
              <a:t> </a:t>
            </a:r>
            <a:r>
              <a:rPr lang="en-US" sz="1200" spc="-35" dirty="0">
                <a:effectLst/>
                <a:latin typeface="Open Sans" panose="020B0606030504020204" pitchFamily="34" charset="0"/>
                <a:ea typeface="Calibri" panose="020F0502020204030204" pitchFamily="34" charset="0"/>
              </a:rPr>
              <a:t>may proceed directly to the disposition, or it can conduct the disposition hearing within 15 days. The disposition hearing is supposed to design an appropriate plan to meet the needs of the child. Often, the disposition follows the adjudication directly. While the rules of evidence still apply in the dispositional phase, reliable hearsay, such as reports of DCS, as well as other professionals, is admissible.</a:t>
            </a:r>
            <a:endParaRPr lang="en-US" sz="1100" spc="-35" dirty="0">
              <a:effectLst/>
              <a:latin typeface="Open Sans" panose="020B0606030504020204" pitchFamily="34" charset="0"/>
              <a:ea typeface="Calibri" panose="020F0502020204030204" pitchFamily="34" charset="0"/>
            </a:endParaRPr>
          </a:p>
          <a:p>
            <a:pPr marL="742950" marR="0" lvl="1" indent="-285750">
              <a:lnSpc>
                <a:spcPct val="115000"/>
              </a:lnSpc>
              <a:spcBef>
                <a:spcPts val="600"/>
              </a:spcBef>
              <a:spcAft>
                <a:spcPts val="1200"/>
              </a:spcAft>
              <a:buSzPts val="1200"/>
              <a:buFont typeface="Courier New" panose="02070309020205020404" pitchFamily="49" charset="0"/>
              <a:buChar char="o"/>
              <a:tabLst>
                <a:tab pos="457200" algn="l"/>
              </a:tabLst>
            </a:pPr>
            <a:r>
              <a:rPr lang="en-US" sz="1200" b="1" dirty="0">
                <a:effectLst/>
                <a:latin typeface="Open Sans" panose="020B0606030504020204" pitchFamily="34" charset="0"/>
                <a:ea typeface="Courier New" panose="02070309020205020404" pitchFamily="49" charset="0"/>
              </a:rPr>
              <a:t>Permanency</a:t>
            </a:r>
            <a:r>
              <a:rPr lang="en-US" sz="1200" b="1" spc="-35" dirty="0">
                <a:effectLst/>
                <a:latin typeface="Open Sans" panose="020B0606030504020204" pitchFamily="34" charset="0"/>
                <a:ea typeface="Courier New" panose="02070309020205020404" pitchFamily="49" charset="0"/>
              </a:rPr>
              <a:t> </a:t>
            </a:r>
            <a:r>
              <a:rPr lang="en-US" sz="1200" b="1" dirty="0">
                <a:effectLst/>
                <a:latin typeface="Open Sans" panose="020B0606030504020204" pitchFamily="34" charset="0"/>
                <a:ea typeface="Courier New" panose="02070309020205020404" pitchFamily="49" charset="0"/>
              </a:rPr>
              <a:t>Hearing</a:t>
            </a:r>
            <a:endParaRPr lang="en-US" sz="1100" dirty="0">
              <a:effectLst/>
              <a:latin typeface="Open Sans" panose="020B0606030504020204" pitchFamily="34" charset="0"/>
              <a:ea typeface="Courier New" panose="02070309020205020404" pitchFamily="49" charset="0"/>
            </a:endParaRPr>
          </a:p>
          <a:p>
            <a:pPr marL="342900" marR="0" lvl="0" indent="-342900">
              <a:lnSpc>
                <a:spcPct val="115000"/>
              </a:lnSpc>
              <a:spcBef>
                <a:spcPts val="1395"/>
              </a:spcBef>
              <a:spcAft>
                <a:spcPts val="1200"/>
              </a:spcAft>
              <a:buSzPts val="1200"/>
              <a:buFont typeface="Wingdings" panose="05000000000000000000" pitchFamily="2" charset="2"/>
              <a:buChar char=""/>
              <a:tabLst>
                <a:tab pos="685800" algn="l"/>
              </a:tabLst>
            </a:pPr>
            <a:r>
              <a:rPr lang="en-US" sz="1200" b="1" dirty="0">
                <a:effectLst/>
                <a:latin typeface="Open Sans" panose="020B0606030504020204" pitchFamily="34" charset="0"/>
                <a:ea typeface="Wingdings" panose="05000000000000000000" pitchFamily="2" charset="2"/>
                <a:cs typeface="Wingdings" panose="05000000000000000000" pitchFamily="2" charset="2"/>
              </a:rPr>
              <a:t>REFER</a:t>
            </a:r>
            <a:r>
              <a:rPr lang="en-US" sz="1200" dirty="0">
                <a:effectLst/>
                <a:latin typeface="Open Sans" panose="020B0606030504020204" pitchFamily="34" charset="0"/>
                <a:ea typeface="Wingdings" panose="05000000000000000000" pitchFamily="2" charset="2"/>
                <a:cs typeface="Wingdings" panose="05000000000000000000" pitchFamily="2" charset="2"/>
              </a:rPr>
              <a:t> participants to </a:t>
            </a:r>
            <a:r>
              <a:rPr lang="en-US" sz="1200" u="sng" dirty="0">
                <a:solidFill>
                  <a:srgbClr val="0000FF"/>
                </a:solidFill>
                <a:effectLst/>
                <a:latin typeface="Open Sans" panose="020B0606030504020204" pitchFamily="34" charset="0"/>
                <a:ea typeface="Wingdings" panose="05000000000000000000" pitchFamily="2" charset="2"/>
                <a:cs typeface="Wingdings" panose="05000000000000000000" pitchFamily="2" charset="2"/>
                <a:hlinkClick r:id="rId3"/>
              </a:rPr>
              <a:t>Policy 16.31 Sections K, L, M</a:t>
            </a:r>
            <a:r>
              <a:rPr lang="en-US" sz="1200" dirty="0">
                <a:effectLst/>
                <a:latin typeface="Open Sans" panose="020B0606030504020204" pitchFamily="34" charset="0"/>
                <a:ea typeface="Wingdings" panose="05000000000000000000" pitchFamily="2" charset="2"/>
                <a:cs typeface="Wingdings" panose="05000000000000000000" pitchFamily="2" charset="2"/>
              </a:rPr>
              <a:t> for information on Permanency Hearing.  </a:t>
            </a:r>
            <a:r>
              <a:rPr lang="en-US" sz="1200" b="1" dirty="0">
                <a:effectLst/>
                <a:latin typeface="Open Sans" panose="020B0606030504020204" pitchFamily="34" charset="0"/>
                <a:ea typeface="Wingdings" panose="05000000000000000000" pitchFamily="2" charset="2"/>
                <a:cs typeface="Wingdings" panose="05000000000000000000" pitchFamily="2" charset="2"/>
              </a:rPr>
              <a:t>STATE</a:t>
            </a:r>
            <a:r>
              <a:rPr lang="en-US" sz="1200" dirty="0">
                <a:effectLst/>
                <a:latin typeface="Open Sans" panose="020B0606030504020204" pitchFamily="34" charset="0"/>
                <a:ea typeface="Wingdings" panose="05000000000000000000" pitchFamily="2" charset="2"/>
                <a:cs typeface="Wingdings" panose="05000000000000000000" pitchFamily="2" charset="2"/>
              </a:rPr>
              <a:t> following the ratification of the Permanency Plan, the court will hold a permanency hearing within twelve (12) months of the date of a child’s placement</a:t>
            </a:r>
            <a:r>
              <a:rPr lang="en-US" sz="1200" spc="-3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in</a:t>
            </a:r>
            <a:r>
              <a:rPr lang="en-US" sz="1200" spc="-3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state</a:t>
            </a:r>
            <a:r>
              <a:rPr lang="en-US" sz="1200" spc="-3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custody</a:t>
            </a:r>
            <a:r>
              <a:rPr lang="en-US" sz="1200" spc="-3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and</a:t>
            </a:r>
            <a:r>
              <a:rPr lang="en-US" sz="1200" spc="-2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every</a:t>
            </a:r>
            <a:r>
              <a:rPr lang="en-US" sz="1200" spc="-2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twelve</a:t>
            </a:r>
            <a:r>
              <a:rPr lang="en-US" sz="1200" spc="-2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(12)</a:t>
            </a:r>
            <a:r>
              <a:rPr lang="en-US" sz="1200" spc="-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months</a:t>
            </a:r>
            <a:r>
              <a:rPr lang="en-US" sz="1200" spc="-1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thereafter</a:t>
            </a:r>
            <a:r>
              <a:rPr lang="en-US" sz="1200" spc="-17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until permanency is achieved or until the child reaches the age of majority. Trainer Note: Per </a:t>
            </a:r>
            <a:r>
              <a:rPr lang="en-US" sz="1200" u="sng" dirty="0">
                <a:solidFill>
                  <a:srgbClr val="0000FF"/>
                </a:solidFill>
                <a:effectLst/>
                <a:latin typeface="Open Sans" panose="020B0606030504020204" pitchFamily="34" charset="0"/>
                <a:ea typeface="Wingdings" panose="05000000000000000000" pitchFamily="2" charset="2"/>
                <a:cs typeface="Wingdings" panose="05000000000000000000" pitchFamily="2" charset="2"/>
                <a:hlinkClick r:id="rId3"/>
              </a:rPr>
              <a:t>Policy 16.31 Family Permanency Plans</a:t>
            </a:r>
            <a:r>
              <a:rPr lang="en-US" sz="1200" dirty="0">
                <a:effectLst/>
                <a:latin typeface="Open Sans" panose="020B0606030504020204" pitchFamily="34" charset="0"/>
                <a:ea typeface="Wingdings" panose="05000000000000000000" pitchFamily="2" charset="2"/>
                <a:cs typeface="Wingdings" panose="05000000000000000000" pitchFamily="2" charset="2"/>
              </a:rPr>
              <a:t> are updated before the goal achievement date expires, so in most cases this would</a:t>
            </a:r>
            <a:r>
              <a:rPr lang="en-US" sz="1200" spc="-11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be at least every six (6)</a:t>
            </a:r>
            <a:r>
              <a:rPr lang="en-US" sz="1200" spc="-6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months.  </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742950" marR="0" lvl="1" indent="-285750">
              <a:lnSpc>
                <a:spcPct val="115000"/>
              </a:lnSpc>
              <a:spcBef>
                <a:spcPts val="600"/>
              </a:spcBef>
              <a:spcAft>
                <a:spcPts val="1200"/>
              </a:spcAft>
              <a:buSzPts val="1200"/>
              <a:buFont typeface="Courier New" panose="02070309020205020404" pitchFamily="49" charset="0"/>
              <a:buChar char="o"/>
              <a:tabLst>
                <a:tab pos="457200" algn="l"/>
              </a:tabLst>
            </a:pPr>
            <a:r>
              <a:rPr lang="en-US" sz="1200" b="1" dirty="0">
                <a:effectLst/>
                <a:latin typeface="Open Sans" panose="020B0606030504020204" pitchFamily="34" charset="0"/>
                <a:ea typeface="Courier New" panose="02070309020205020404" pitchFamily="49" charset="0"/>
              </a:rPr>
              <a:t>Ratification</a:t>
            </a:r>
            <a:endParaRPr lang="en-US" sz="1100" dirty="0">
              <a:effectLst/>
              <a:latin typeface="Open Sans" panose="020B0606030504020204" pitchFamily="34" charset="0"/>
              <a:ea typeface="Courier New" panose="02070309020205020404" pitchFamily="49" charset="0"/>
            </a:endParaRPr>
          </a:p>
          <a:p>
            <a:pPr marL="342900" marR="0" lvl="0" indent="-342900">
              <a:lnSpc>
                <a:spcPct val="115000"/>
              </a:lnSpc>
              <a:spcBef>
                <a:spcPts val="1395"/>
              </a:spcBef>
              <a:spcAft>
                <a:spcPts val="1200"/>
              </a:spcAft>
              <a:buSzPts val="1200"/>
              <a:buFont typeface="Wingdings" panose="05000000000000000000" pitchFamily="2" charset="2"/>
              <a:buChar char=""/>
              <a:tabLst>
                <a:tab pos="685800" algn="l"/>
              </a:tabLst>
            </a:pPr>
            <a:r>
              <a:rPr lang="en-US" sz="1200" b="1" dirty="0">
                <a:effectLst/>
                <a:latin typeface="Open Sans" panose="020B0606030504020204" pitchFamily="34" charset="0"/>
                <a:ea typeface="Wingdings" panose="05000000000000000000" pitchFamily="2" charset="2"/>
                <a:cs typeface="Wingdings" panose="05000000000000000000" pitchFamily="2" charset="2"/>
              </a:rPr>
              <a:t>STATE </a:t>
            </a:r>
            <a:r>
              <a:rPr lang="en-US" sz="1200" dirty="0">
                <a:effectLst/>
                <a:latin typeface="Open Sans" panose="020B0606030504020204" pitchFamily="34" charset="0"/>
                <a:ea typeface="Wingdings" panose="05000000000000000000" pitchFamily="2" charset="2"/>
                <a:cs typeface="Wingdings" panose="05000000000000000000" pitchFamily="2" charset="2"/>
              </a:rPr>
              <a:t>one of the biggest responsibilities of the Juvenile court in a custodial case is presiding over permanency plans ratification hearings. This process is how we ratify the permanency plan, making them a legal document. The CFT presents the plan to the court and at that time the court decides if the plan is an efficient plan to reach permanency for</a:t>
            </a:r>
            <a:r>
              <a:rPr lang="en-US" sz="1200" spc="-26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the child (ren). The court hears from everyone on the team before making a decision.</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342900" marR="0" lvl="0" indent="-342900">
              <a:lnSpc>
                <a:spcPct val="115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rPr>
              <a:t>Court Progress Review/Judicial Review</a:t>
            </a:r>
            <a:endParaRPr lang="en-US" sz="1200" dirty="0">
              <a:effectLst/>
              <a:latin typeface="Open Sans" panose="020B0606030504020204" pitchFamily="34" charset="0"/>
              <a:ea typeface="Calibri" panose="020F0502020204030204" pitchFamily="34" charset="0"/>
            </a:endParaRPr>
          </a:p>
          <a:p>
            <a:pPr marL="742950" marR="0" lvl="1" indent="-285750">
              <a:lnSpc>
                <a:spcPct val="115000"/>
              </a:lnSpc>
              <a:spcBef>
                <a:spcPts val="0"/>
              </a:spcBef>
              <a:spcAft>
                <a:spcPts val="600"/>
              </a:spcAft>
              <a:buFont typeface="Wingdings" panose="05000000000000000000" pitchFamily="2" charset="2"/>
              <a:buChar char=""/>
              <a:tabLst>
                <a:tab pos="742950" algn="l"/>
              </a:tabLst>
            </a:pPr>
            <a:r>
              <a:rPr lang="en-US" sz="1200" dirty="0">
                <a:effectLst/>
                <a:latin typeface="Open Sans" panose="020B0606030504020204" pitchFamily="34" charset="0"/>
                <a:ea typeface="Calibri" panose="020F0502020204030204" pitchFamily="34" charset="0"/>
              </a:rPr>
              <a:t>The Department submits regular progress reports to the Court and the Court should review the progress made on the permanency plan at least every six (6) months.  The six (6) months review can be held by the Court or the FCRB.  Court expectations can vary and staff will follow each Court’s requirements for reviews.</a:t>
            </a:r>
          </a:p>
          <a:p>
            <a:pPr marL="742950" marR="0" lvl="1" indent="-285750">
              <a:lnSpc>
                <a:spcPct val="115000"/>
              </a:lnSpc>
              <a:spcBef>
                <a:spcPts val="590"/>
              </a:spcBef>
              <a:spcAft>
                <a:spcPts val="1200"/>
              </a:spcAft>
              <a:buSzPts val="1200"/>
              <a:buFont typeface="Courier New" panose="02070309020205020404" pitchFamily="49" charset="0"/>
              <a:buChar char="o"/>
              <a:tabLst>
                <a:tab pos="457200" algn="l"/>
              </a:tabLst>
            </a:pPr>
            <a:endParaRPr lang="en-US" sz="1200" b="1" dirty="0">
              <a:effectLst/>
              <a:latin typeface="Open Sans" panose="020B0606030504020204" pitchFamily="34" charset="0"/>
              <a:ea typeface="Courier New" panose="02070309020205020404" pitchFamily="49" charset="0"/>
            </a:endParaRPr>
          </a:p>
          <a:p>
            <a:pPr marL="742950" marR="0" lvl="1" indent="-285750">
              <a:lnSpc>
                <a:spcPct val="115000"/>
              </a:lnSpc>
              <a:spcBef>
                <a:spcPts val="590"/>
              </a:spcBef>
              <a:spcAft>
                <a:spcPts val="1200"/>
              </a:spcAft>
              <a:buSzPts val="1200"/>
              <a:buFont typeface="Courier New" panose="02070309020205020404" pitchFamily="49" charset="0"/>
              <a:buChar char="o"/>
              <a:tabLst>
                <a:tab pos="457200" algn="l"/>
              </a:tabLst>
            </a:pPr>
            <a:r>
              <a:rPr lang="en-US" sz="1200" b="1" dirty="0">
                <a:effectLst/>
                <a:latin typeface="Open Sans" panose="020B0606030504020204" pitchFamily="34" charset="0"/>
                <a:ea typeface="Courier New" panose="02070309020205020404" pitchFamily="49" charset="0"/>
              </a:rPr>
              <a:t>Termination of Parental Rights</a:t>
            </a:r>
            <a:r>
              <a:rPr lang="en-US" sz="1200" b="1" spc="-30" dirty="0">
                <a:effectLst/>
                <a:latin typeface="Open Sans" panose="020B0606030504020204" pitchFamily="34" charset="0"/>
                <a:ea typeface="Courier New" panose="02070309020205020404" pitchFamily="49" charset="0"/>
              </a:rPr>
              <a:t> </a:t>
            </a:r>
            <a:r>
              <a:rPr lang="en-US" sz="1200" b="1" dirty="0">
                <a:effectLst/>
                <a:latin typeface="Open Sans" panose="020B0606030504020204" pitchFamily="34" charset="0"/>
                <a:ea typeface="Courier New" panose="02070309020205020404" pitchFamily="49" charset="0"/>
              </a:rPr>
              <a:t>(TPR)</a:t>
            </a:r>
            <a:endParaRPr lang="en-US" sz="1100" dirty="0">
              <a:effectLst/>
              <a:latin typeface="Open Sans" panose="020B0606030504020204" pitchFamily="34" charset="0"/>
              <a:ea typeface="Courier New" panose="02070309020205020404" pitchFamily="49" charset="0"/>
            </a:endParaRPr>
          </a:p>
          <a:p>
            <a:pPr marL="342900" marR="0" lvl="0" indent="-342900">
              <a:lnSpc>
                <a:spcPct val="115000"/>
              </a:lnSpc>
              <a:spcBef>
                <a:spcPts val="1405"/>
              </a:spcBef>
              <a:spcAft>
                <a:spcPts val="1200"/>
              </a:spcAft>
              <a:buSzPts val="1200"/>
              <a:buFont typeface="Wingdings" panose="05000000000000000000" pitchFamily="2" charset="2"/>
              <a:buChar char=""/>
              <a:tabLst>
                <a:tab pos="6858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A</a:t>
            </a:r>
            <a:r>
              <a:rPr lang="en-US" sz="1200" spc="-3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formal</a:t>
            </a:r>
            <a:r>
              <a:rPr lang="en-US" sz="1200" spc="-3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proceeding</a:t>
            </a:r>
            <a:r>
              <a:rPr lang="en-US" sz="1200" spc="-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usually</a:t>
            </a:r>
            <a:r>
              <a:rPr lang="en-US" sz="1200" spc="-2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sought</a:t>
            </a:r>
            <a:r>
              <a:rPr lang="en-US" sz="1200" spc="-2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by</a:t>
            </a:r>
            <a:r>
              <a:rPr lang="en-US" sz="1200" spc="-3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a</a:t>
            </a:r>
            <a:r>
              <a:rPr lang="en-US" sz="1200" spc="-2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state</a:t>
            </a:r>
            <a:r>
              <a:rPr lang="en-US" sz="1200" spc="-3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agency</a:t>
            </a:r>
            <a:r>
              <a:rPr lang="en-US" sz="1200" spc="-2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at</a:t>
            </a:r>
            <a:r>
              <a:rPr lang="en-US" sz="1200" spc="-3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the</a:t>
            </a:r>
            <a:r>
              <a:rPr lang="en-US" sz="1200" spc="-2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conclusion</a:t>
            </a:r>
            <a:r>
              <a:rPr lang="en-US" sz="1200" spc="-16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of dependency proceedings in which severance of all legal ties between parent and child is sought against the will of one or both parents, and in which the burden of proof must be by clear and convincing</a:t>
            </a:r>
            <a:r>
              <a:rPr lang="en-US" sz="1200" spc="-20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evidence. (</a:t>
            </a:r>
            <a:r>
              <a:rPr lang="en-US" sz="1200" u="sng" dirty="0">
                <a:solidFill>
                  <a:srgbClr val="1152CC"/>
                </a:solidFill>
                <a:effectLst/>
                <a:latin typeface="Open Sans" panose="020B0606030504020204" pitchFamily="34" charset="0"/>
                <a:ea typeface="Wingdings" panose="05000000000000000000" pitchFamily="2" charset="2"/>
                <a:cs typeface="Wingdings" panose="05000000000000000000" pitchFamily="2" charset="2"/>
                <a:hlinkClick r:id="rId4"/>
              </a:rPr>
              <a:t>www.tncourts.gov</a:t>
            </a:r>
            <a:r>
              <a:rPr lang="en-US" sz="1200" dirty="0">
                <a:effectLst/>
                <a:latin typeface="Open Sans" panose="020B0606030504020204" pitchFamily="34" charset="0"/>
                <a:ea typeface="Wingdings" panose="05000000000000000000" pitchFamily="2" charset="2"/>
                <a:cs typeface="Wingdings" panose="05000000000000000000" pitchFamily="2" charset="2"/>
              </a:rPr>
              <a:t>)</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342900" marR="0" lvl="0" indent="-342900">
              <a:lnSpc>
                <a:spcPct val="115000"/>
              </a:lnSpc>
              <a:spcBef>
                <a:spcPts val="1415"/>
              </a:spcBef>
              <a:spcAft>
                <a:spcPts val="1200"/>
              </a:spcAft>
              <a:buSzPts val="1200"/>
              <a:buFont typeface="Wingdings" panose="05000000000000000000" pitchFamily="2" charset="2"/>
              <a:buChar char=""/>
              <a:tabLst>
                <a:tab pos="685800" algn="l"/>
              </a:tabLst>
            </a:pPr>
            <a:r>
              <a:rPr lang="en-US" sz="1200" b="1" dirty="0">
                <a:effectLst/>
                <a:latin typeface="Open Sans" panose="020B0606030504020204" pitchFamily="34" charset="0"/>
                <a:ea typeface="Wingdings" panose="05000000000000000000" pitchFamily="2" charset="2"/>
                <a:cs typeface="Wingdings" panose="05000000000000000000" pitchFamily="2" charset="2"/>
              </a:rPr>
              <a:t>REVIEW </a:t>
            </a:r>
            <a:r>
              <a:rPr lang="en-US" sz="1200" dirty="0">
                <a:effectLst/>
                <a:latin typeface="Open Sans" panose="020B0606030504020204" pitchFamily="34" charset="0"/>
                <a:ea typeface="Wingdings" panose="05000000000000000000" pitchFamily="2" charset="2"/>
                <a:cs typeface="Wingdings" panose="05000000000000000000" pitchFamily="2" charset="2"/>
              </a:rPr>
              <a:t>the </a:t>
            </a:r>
            <a:r>
              <a:rPr lang="en-US" sz="1200" u="sng" dirty="0">
                <a:solidFill>
                  <a:srgbClr val="0000FF"/>
                </a:solidFill>
                <a:effectLst/>
                <a:latin typeface="Open Sans" panose="020B0606030504020204" pitchFamily="34" charset="0"/>
                <a:ea typeface="Wingdings" panose="05000000000000000000" pitchFamily="2" charset="2"/>
                <a:cs typeface="Wingdings" panose="05000000000000000000" pitchFamily="2" charset="2"/>
                <a:hlinkClick r:id="rId5"/>
              </a:rPr>
              <a:t>Criteria and Procedures for Termination of Parental Rights</a:t>
            </a:r>
            <a:r>
              <a:rPr lang="en-US" sz="1200" dirty="0">
                <a:effectLst/>
                <a:latin typeface="Open Sans" panose="020B0606030504020204" pitchFamily="34" charset="0"/>
                <a:ea typeface="Wingdings" panose="05000000000000000000" pitchFamily="2" charset="2"/>
                <a:cs typeface="Wingdings" panose="05000000000000000000" pitchFamily="2" charset="2"/>
              </a:rPr>
              <a:t> document. </a:t>
            </a:r>
            <a:r>
              <a:rPr lang="en-US" sz="1200" b="1" dirty="0">
                <a:effectLst/>
                <a:latin typeface="Open Sans" panose="020B0606030504020204" pitchFamily="34" charset="0"/>
                <a:ea typeface="Wingdings" panose="05000000000000000000" pitchFamily="2" charset="2"/>
                <a:cs typeface="Wingdings" panose="05000000000000000000" pitchFamily="2" charset="2"/>
              </a:rPr>
              <a:t>EXPLAIN</a:t>
            </a:r>
            <a:r>
              <a:rPr lang="en-US" sz="1200" dirty="0">
                <a:effectLst/>
                <a:latin typeface="Open Sans" panose="020B0606030504020204" pitchFamily="34" charset="0"/>
                <a:ea typeface="Wingdings" panose="05000000000000000000" pitchFamily="2" charset="2"/>
                <a:cs typeface="Wingdings" panose="05000000000000000000" pitchFamily="2" charset="2"/>
              </a:rPr>
              <a:t> this document is to be reviewed with the family at every CFTM in which a Permanency Plan is written or revised.  This form is to be read to the parents, not summarized and if the parents have any questions they are to be directed to their attorneys.</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105</a:t>
            </a:fld>
            <a:endParaRPr lang="en-US"/>
          </a:p>
        </p:txBody>
      </p:sp>
    </p:spTree>
    <p:extLst>
      <p:ext uri="{BB962C8B-B14F-4D97-AF65-F5344CB8AC3E}">
        <p14:creationId xmlns:p14="http://schemas.microsoft.com/office/powerpoint/2010/main" val="421517158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Open Sans" panose="020B0606030504020204" pitchFamily="34" charset="0"/>
                <a:ea typeface="Open Sans" panose="020B0606030504020204" pitchFamily="34" charset="0"/>
              </a:rPr>
              <a:t>SHARE</a:t>
            </a:r>
            <a:r>
              <a:rPr lang="en-US" sz="1800" dirty="0">
                <a:effectLst/>
                <a:latin typeface="Open Sans" panose="020B0606030504020204" pitchFamily="34" charset="0"/>
                <a:ea typeface="Open Sans" panose="020B0606030504020204" pitchFamily="34" charset="0"/>
              </a:rPr>
              <a:t> as the case manager represent the Department of Children’s Services, it is important to present in a professional manner in court, always.  </a:t>
            </a:r>
            <a:r>
              <a:rPr lang="en-US" sz="1800" b="1" dirty="0">
                <a:effectLst/>
                <a:latin typeface="Open Sans" panose="020B0606030504020204" pitchFamily="34" charset="0"/>
                <a:ea typeface="Open Sans" panose="020B0606030504020204" pitchFamily="34" charset="0"/>
              </a:rPr>
              <a:t>STATE</a:t>
            </a:r>
            <a:r>
              <a:rPr lang="en-US" sz="1800" dirty="0">
                <a:effectLst/>
                <a:latin typeface="Open Sans" panose="020B0606030504020204" pitchFamily="34" charset="0"/>
                <a:ea typeface="Open Sans" panose="020B0606030504020204" pitchFamily="34" charset="0"/>
              </a:rPr>
              <a:t> </a:t>
            </a:r>
            <a:r>
              <a:rPr lang="en-US" sz="1800" u="sng" dirty="0">
                <a:solidFill>
                  <a:srgbClr val="0000FF"/>
                </a:solidFill>
                <a:effectLst/>
                <a:latin typeface="Open Sans" panose="020B0606030504020204" pitchFamily="34" charset="0"/>
                <a:ea typeface="Open Sans" panose="020B0606030504020204" pitchFamily="34" charset="0"/>
                <a:hlinkClick r:id="rId3"/>
              </a:rPr>
              <a:t>the Protocol for Court Preparation and Attendance by Foster Care Staff</a:t>
            </a:r>
            <a:r>
              <a:rPr lang="en-US" sz="1800" dirty="0">
                <a:effectLst/>
                <a:latin typeface="Open Sans" panose="020B0606030504020204" pitchFamily="34" charset="0"/>
                <a:ea typeface="Open Sans" panose="020B0606030504020204" pitchFamily="34" charset="0"/>
              </a:rPr>
              <a:t> outlines consistent statewide procedures, expectations, and best practices related to involvement with local courts, court testimony by foster care staff, and facilitation of youth attendance for required hearings. The objective is to ensure that all staff demonstrate professionalism and competency when representing the Department of Children’s Services (DCS). </a:t>
            </a:r>
            <a:r>
              <a:rPr lang="en-US" sz="1800" b="1" dirty="0">
                <a:effectLst/>
                <a:latin typeface="Open Sans" panose="020B0606030504020204" pitchFamily="34" charset="0"/>
                <a:ea typeface="Open Sans" panose="020B0606030504020204" pitchFamily="34" charset="0"/>
              </a:rPr>
              <a:t>BRIEFLY </a:t>
            </a:r>
            <a:r>
              <a:rPr lang="en-US" sz="1800" dirty="0">
                <a:effectLst/>
                <a:latin typeface="Open Sans" panose="020B0606030504020204" pitchFamily="34" charset="0"/>
                <a:ea typeface="Open Sans" panose="020B0606030504020204" pitchFamily="34" charset="0"/>
              </a:rPr>
              <a:t>review the components of the protocol by sharing your screen.</a:t>
            </a:r>
            <a:r>
              <a:rPr lang="en-US" sz="1800" b="1" dirty="0">
                <a:effectLst/>
                <a:latin typeface="Open Sans" panose="020B0606030504020204" pitchFamily="34" charset="0"/>
                <a:ea typeface="Open Sans" panose="020B0606030504020204" pitchFamily="34" charset="0"/>
              </a:rPr>
              <a:t>  STATE </a:t>
            </a:r>
            <a:r>
              <a:rPr lang="en-US" sz="1800" dirty="0">
                <a:effectLst/>
                <a:latin typeface="Open Sans" panose="020B0606030504020204" pitchFamily="34" charset="0"/>
                <a:ea typeface="Open Sans" panose="020B0606030504020204" pitchFamily="34" charset="0"/>
              </a:rPr>
              <a:t>legal will provide additional training in later weeks.</a:t>
            </a:r>
            <a:r>
              <a:rPr lang="en-US" sz="1800" b="1" dirty="0">
                <a:effectLst/>
                <a:latin typeface="Open Sans" panose="020B0606030504020204" pitchFamily="34" charset="0"/>
                <a:ea typeface="Open Sans" panose="020B0606030504020204" pitchFamily="34" charset="0"/>
              </a:rPr>
              <a:t>  ASK </a:t>
            </a:r>
            <a:r>
              <a:rPr lang="en-US" sz="1800" dirty="0">
                <a:effectLst/>
                <a:latin typeface="Open Sans" panose="020B0606030504020204" pitchFamily="34" charset="0"/>
                <a:ea typeface="Open Sans" panose="020B0606030504020204" pitchFamily="34" charset="0"/>
              </a:rPr>
              <a:t>if there are any questions.</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106</a:t>
            </a:fld>
            <a:endParaRPr lang="en-US"/>
          </a:p>
        </p:txBody>
      </p:sp>
    </p:spTree>
    <p:extLst>
      <p:ext uri="{BB962C8B-B14F-4D97-AF65-F5344CB8AC3E}">
        <p14:creationId xmlns:p14="http://schemas.microsoft.com/office/powerpoint/2010/main" val="210473807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Open Sans" panose="020B0606030504020204" pitchFamily="34" charset="0"/>
                <a:ea typeface="Open Sans" panose="020B0606030504020204" pitchFamily="34" charset="0"/>
              </a:rPr>
              <a:t>STATE </a:t>
            </a:r>
            <a:r>
              <a:rPr lang="en-US" sz="1800" dirty="0">
                <a:effectLst/>
                <a:latin typeface="Open Sans" panose="020B0606030504020204" pitchFamily="34" charset="0"/>
                <a:ea typeface="Open Sans" panose="020B0606030504020204" pitchFamily="34" charset="0"/>
              </a:rPr>
              <a:t>one of the biggest responsibilities of the Juvenile court in custodial cases is presiding over permanency plan ratification hearings. This process is how we ratify the permanency plan, making it a legal</a:t>
            </a:r>
            <a:r>
              <a:rPr lang="en-US" sz="1800" spc="-2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document.  </a:t>
            </a:r>
            <a:r>
              <a:rPr lang="en-US" sz="1800" b="1" dirty="0">
                <a:effectLst/>
                <a:latin typeface="Open Sans" panose="020B0606030504020204" pitchFamily="34" charset="0"/>
                <a:ea typeface="Open Sans" panose="020B0606030504020204" pitchFamily="34" charset="0"/>
              </a:rPr>
              <a:t>ASK</a:t>
            </a:r>
            <a:r>
              <a:rPr lang="en-US" sz="1800" dirty="0">
                <a:effectLst/>
                <a:latin typeface="Open Sans" panose="020B0606030504020204" pitchFamily="34" charset="0"/>
                <a:ea typeface="Open Sans" panose="020B0606030504020204" pitchFamily="34" charset="0"/>
              </a:rPr>
              <a:t> what are the other roles of the Court?</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107</a:t>
            </a:fld>
            <a:endParaRPr lang="en-US"/>
          </a:p>
        </p:txBody>
      </p:sp>
    </p:spTree>
    <p:extLst>
      <p:ext uri="{BB962C8B-B14F-4D97-AF65-F5344CB8AC3E}">
        <p14:creationId xmlns:p14="http://schemas.microsoft.com/office/powerpoint/2010/main" val="45030093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500"/>
              </a:spcBef>
              <a:spcAft>
                <a:spcPts val="1200"/>
              </a:spcAft>
              <a:buFont typeface="Symbol" panose="05050102010706020507" pitchFamily="18" charset="2"/>
              <a:buChar char=""/>
              <a:tabLst>
                <a:tab pos="368935" algn="l"/>
              </a:tabLst>
            </a:pPr>
            <a:r>
              <a:rPr lang="en-US" sz="1200" b="1" dirty="0">
                <a:effectLst/>
                <a:latin typeface="Open Sans" panose="020B0606030504020204" pitchFamily="34" charset="0"/>
                <a:ea typeface="Open Sans" panose="020B0606030504020204" pitchFamily="34" charset="0"/>
              </a:rPr>
              <a:t>STATE </a:t>
            </a:r>
            <a:r>
              <a:rPr lang="en-US" sz="1200" dirty="0">
                <a:effectLst/>
                <a:latin typeface="Open Sans" panose="020B0606030504020204" pitchFamily="34" charset="0"/>
                <a:ea typeface="Open Sans" panose="020B0606030504020204" pitchFamily="34" charset="0"/>
              </a:rPr>
              <a:t>there are other advocates for the child or youth who monitor the</a:t>
            </a:r>
            <a:r>
              <a:rPr lang="en-US" sz="1200" spc="-10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family’s progress toward permanence and report their findings to the Foster Care Review Board (FCRB) and court. </a:t>
            </a:r>
            <a:r>
              <a:rPr lang="en-US" sz="1200" b="1" dirty="0">
                <a:effectLst/>
                <a:latin typeface="Open Sans" panose="020B0606030504020204" pitchFamily="34" charset="0"/>
                <a:ea typeface="Open Sans" panose="020B0606030504020204" pitchFamily="34" charset="0"/>
              </a:rPr>
              <a:t>ASK </a:t>
            </a:r>
            <a:r>
              <a:rPr lang="en-US" sz="1200" dirty="0">
                <a:effectLst/>
                <a:latin typeface="Open Sans" panose="020B0606030504020204" pitchFamily="34" charset="0"/>
                <a:ea typeface="Open Sans" panose="020B0606030504020204" pitchFamily="34" charset="0"/>
              </a:rPr>
              <a:t>the following questions:</a:t>
            </a:r>
            <a:endParaRPr lang="en-US" sz="1100" dirty="0">
              <a:effectLst/>
              <a:latin typeface="Open Sans" panose="020B0606030504020204" pitchFamily="34" charset="0"/>
              <a:ea typeface="Open Sans" panose="020B0606030504020204" pitchFamily="34" charset="0"/>
            </a:endParaRPr>
          </a:p>
          <a:p>
            <a:pPr marL="742950" marR="171450" lvl="1" indent="-285750">
              <a:lnSpc>
                <a:spcPct val="115000"/>
              </a:lnSpc>
              <a:spcBef>
                <a:spcPts val="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What is the role of the court-appointed special advocate</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(CASA)?  The CASA website can be found here: </a:t>
            </a:r>
            <a:r>
              <a:rPr lang="en-US" sz="1200" u="sng" dirty="0">
                <a:solidFill>
                  <a:srgbClr val="0000FF"/>
                </a:solidFill>
                <a:effectLst/>
                <a:latin typeface="Open Sans" panose="020B0606030504020204" pitchFamily="34" charset="0"/>
                <a:ea typeface="Open Sans" panose="020B0606030504020204" pitchFamily="34" charset="0"/>
                <a:hlinkClick r:id="rId3"/>
              </a:rPr>
              <a:t>https://nationalcasagal.org</a:t>
            </a:r>
            <a:r>
              <a:rPr lang="en-US" sz="1200" dirty="0">
                <a:effectLst/>
                <a:latin typeface="Open Sans" panose="020B0606030504020204" pitchFamily="34" charset="0"/>
                <a:ea typeface="Open Sans" panose="020B0606030504020204" pitchFamily="34" charset="0"/>
              </a:rPr>
              <a:t>.</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4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What is the role of a guardian ad litem</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(GAL)?</a:t>
            </a:r>
            <a:r>
              <a:rPr lang="en-US" sz="1100" dirty="0">
                <a:effectLst/>
                <a:latin typeface="Open Sans" panose="020B0606030504020204" pitchFamily="34" charset="0"/>
                <a:ea typeface="Open Sans" panose="020B0606030504020204" pitchFamily="34" charset="0"/>
              </a:rPr>
              <a:t> </a:t>
            </a:r>
          </a:p>
          <a:p>
            <a:pPr marL="742950" marR="0" lvl="1" indent="-285750">
              <a:lnSpc>
                <a:spcPct val="115000"/>
              </a:lnSpc>
              <a:spcBef>
                <a:spcPts val="79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How do these advocates assist in promoting</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permanency?</a:t>
            </a:r>
            <a:endParaRPr lang="en-US" sz="11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108</a:t>
            </a:fld>
            <a:endParaRPr lang="en-US"/>
          </a:p>
        </p:txBody>
      </p:sp>
    </p:spTree>
    <p:extLst>
      <p:ext uri="{BB962C8B-B14F-4D97-AF65-F5344CB8AC3E}">
        <p14:creationId xmlns:p14="http://schemas.microsoft.com/office/powerpoint/2010/main" val="280570411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805"/>
              </a:spcBef>
              <a:spcAft>
                <a:spcPts val="1200"/>
              </a:spcAft>
              <a:buFont typeface="Symbol" panose="05050102010706020507" pitchFamily="18" charset="2"/>
              <a:buChar char=""/>
              <a:tabLst>
                <a:tab pos="228600" algn="l"/>
                <a:tab pos="3371850" algn="l"/>
              </a:tabLst>
            </a:pPr>
            <a:r>
              <a:rPr lang="en-US" sz="1200" b="1" dirty="0">
                <a:effectLst/>
                <a:latin typeface="Open Sans" panose="020B0606030504020204" pitchFamily="34" charset="0"/>
                <a:ea typeface="Open Sans" panose="020B0606030504020204" pitchFamily="34" charset="0"/>
              </a:rPr>
              <a:t>REFER </a:t>
            </a:r>
            <a:r>
              <a:rPr lang="en-US" sz="1200" dirty="0">
                <a:effectLst/>
                <a:latin typeface="Open Sans" panose="020B0606030504020204" pitchFamily="34" charset="0"/>
                <a:ea typeface="Open Sans" panose="020B0606030504020204" pitchFamily="34" charset="0"/>
              </a:rPr>
              <a:t>participants to </a:t>
            </a:r>
            <a:r>
              <a:rPr lang="en-US" sz="1200" u="sng" dirty="0">
                <a:solidFill>
                  <a:srgbClr val="0000FF"/>
                </a:solidFill>
                <a:effectLst/>
                <a:latin typeface="Open Sans" panose="020B0606030504020204" pitchFamily="34" charset="0"/>
                <a:ea typeface="Open Sans" panose="020B0606030504020204" pitchFamily="34" charset="0"/>
                <a:hlinkClick r:id="rId3"/>
              </a:rPr>
              <a:t>DCS Policy 16.32: Foster Care Review and Progress Reports</a:t>
            </a:r>
            <a:r>
              <a:rPr lang="en-US" sz="1200" dirty="0">
                <a:effectLst/>
                <a:latin typeface="Open Sans" panose="020B0606030504020204" pitchFamily="34" charset="0"/>
                <a:ea typeface="Open Sans" panose="020B0606030504020204" pitchFamily="34" charset="0"/>
              </a:rPr>
              <a:t>. If no participants have had a chance to attend a FCRB, give them a brief explanation of what the</a:t>
            </a:r>
            <a:r>
              <a:rPr lang="en-US" sz="1200" spc="-17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purpose is and what to expect. Briefly </a:t>
            </a:r>
            <a:r>
              <a:rPr lang="en-US" sz="1200" b="1" dirty="0">
                <a:effectLst/>
                <a:latin typeface="Open Sans" panose="020B0606030504020204" pitchFamily="34" charset="0"/>
                <a:ea typeface="Open Sans" panose="020B0606030504020204" pitchFamily="34" charset="0"/>
              </a:rPr>
              <a:t>REVIEW</a:t>
            </a:r>
            <a:r>
              <a:rPr lang="en-US" sz="1200" dirty="0">
                <a:effectLst/>
                <a:latin typeface="Open Sans" panose="020B0606030504020204" pitchFamily="34" charset="0"/>
                <a:ea typeface="Open Sans" panose="020B0606030504020204" pitchFamily="34" charset="0"/>
              </a:rPr>
              <a:t> </a:t>
            </a:r>
            <a:r>
              <a:rPr lang="en-US" sz="1200" u="sng" dirty="0">
                <a:solidFill>
                  <a:srgbClr val="0000FF"/>
                </a:solidFill>
                <a:effectLst/>
                <a:latin typeface="Open Sans" panose="020B0606030504020204" pitchFamily="34" charset="0"/>
                <a:ea typeface="Open Sans" panose="020B0606030504020204" pitchFamily="34" charset="0"/>
                <a:hlinkClick r:id="rId4"/>
              </a:rPr>
              <a:t>Progress Report on Child in State Custody</a:t>
            </a:r>
            <a:r>
              <a:rPr lang="en-US" sz="1200" dirty="0">
                <a:effectLst/>
                <a:latin typeface="Open Sans" panose="020B0606030504020204" pitchFamily="34" charset="0"/>
                <a:ea typeface="Open Sans" panose="020B0606030504020204" pitchFamily="34" charset="0"/>
              </a:rPr>
              <a:t> to familiarize participants with the form.  </a:t>
            </a:r>
            <a:r>
              <a:rPr lang="en-US" sz="1200" b="1" dirty="0">
                <a:effectLst/>
                <a:latin typeface="Open Sans" panose="020B0606030504020204" pitchFamily="34" charset="0"/>
                <a:ea typeface="Open Sans" panose="020B0606030504020204" pitchFamily="34" charset="0"/>
              </a:rPr>
              <a:t>ASK </a:t>
            </a:r>
            <a:r>
              <a:rPr lang="en-US" sz="1200" dirty="0">
                <a:effectLst/>
                <a:latin typeface="Open Sans" panose="020B0606030504020204" pitchFamily="34" charset="0"/>
                <a:ea typeface="Open Sans" panose="020B0606030504020204" pitchFamily="34" charset="0"/>
              </a:rPr>
              <a:t>the following questions about</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FCRB:</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3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What participants know about FCRBs and progress</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reports?</a:t>
            </a:r>
            <a:r>
              <a:rPr lang="en-US" sz="1100" dirty="0">
                <a:effectLst/>
                <a:latin typeface="Open Sans" panose="020B0606030504020204" pitchFamily="34" charset="0"/>
                <a:ea typeface="Open Sans" panose="020B0606030504020204" pitchFamily="34" charset="0"/>
              </a:rPr>
              <a:t> </a:t>
            </a:r>
          </a:p>
          <a:p>
            <a:pPr marL="742950" marR="0" lvl="1" indent="-285750">
              <a:lnSpc>
                <a:spcPct val="115000"/>
              </a:lnSpc>
              <a:spcBef>
                <a:spcPts val="78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How many participants have had the opportunity to observe a</a:t>
            </a:r>
            <a:r>
              <a:rPr lang="en-US" sz="1200" spc="-7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FCRB?</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9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Who was present and what was the role of the</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FSW?</a:t>
            </a:r>
            <a:endParaRPr lang="en-US" sz="1100" dirty="0">
              <a:effectLst/>
              <a:latin typeface="Open Sans" panose="020B0606030504020204" pitchFamily="34" charset="0"/>
              <a:ea typeface="Open Sans" panose="020B0606030504020204" pitchFamily="34" charset="0"/>
            </a:endParaRPr>
          </a:p>
          <a:p>
            <a:pPr marL="742950" marR="252730" lvl="1" indent="-285750">
              <a:lnSpc>
                <a:spcPct val="115000"/>
              </a:lnSpc>
              <a:spcBef>
                <a:spcPts val="80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What happened if the FSW did not know the answer to a question raised</a:t>
            </a:r>
            <a:r>
              <a:rPr lang="en-US" sz="1200" spc="-2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by the</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FCRB?</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3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What was the process of the</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meeting?</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9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What kinds of recommendations were made by the</a:t>
            </a:r>
            <a:r>
              <a:rPr lang="en-US" sz="1200" spc="-7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board?</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9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What were your</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observations?</a:t>
            </a:r>
            <a:endParaRPr lang="en-US" sz="1100" dirty="0">
              <a:effectLst/>
              <a:latin typeface="Open Sans" panose="020B0606030504020204" pitchFamily="34" charset="0"/>
              <a:ea typeface="Open Sans" panose="020B0606030504020204" pitchFamily="34" charset="0"/>
            </a:endParaRPr>
          </a:p>
          <a:p>
            <a:pPr marL="342900" marR="241300" lvl="0" indent="-342900">
              <a:lnSpc>
                <a:spcPct val="115000"/>
              </a:lnSpc>
              <a:spcBef>
                <a:spcPts val="805"/>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STRESS </a:t>
            </a:r>
            <a:r>
              <a:rPr lang="en-US" sz="1200" dirty="0">
                <a:effectLst/>
                <a:latin typeface="Open Sans" panose="020B0606030504020204" pitchFamily="34" charset="0"/>
                <a:ea typeface="Open Sans" panose="020B0606030504020204" pitchFamily="34" charset="0"/>
              </a:rPr>
              <a:t>the importance of observing a FCRB during OJT for those that have</a:t>
            </a:r>
            <a:r>
              <a:rPr lang="en-US" sz="1200" spc="-1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not had a chance to</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attend.</a:t>
            </a:r>
            <a:endParaRPr lang="en-US" sz="11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109</a:t>
            </a:fld>
            <a:endParaRPr lang="en-US"/>
          </a:p>
        </p:txBody>
      </p:sp>
    </p:spTree>
    <p:extLst>
      <p:ext uri="{BB962C8B-B14F-4D97-AF65-F5344CB8AC3E}">
        <p14:creationId xmlns:p14="http://schemas.microsoft.com/office/powerpoint/2010/main" val="959615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rPr>
              <a:t>SHARE </a:t>
            </a:r>
            <a:r>
              <a:rPr lang="en-US" sz="1800" dirty="0">
                <a:effectLst/>
                <a:latin typeface="Open Sans" panose="020B0606030504020204" pitchFamily="34" charset="0"/>
                <a:ea typeface="Calibri" panose="020F0502020204030204" pitchFamily="34" charset="0"/>
              </a:rPr>
              <a:t>with</a:t>
            </a:r>
            <a:r>
              <a:rPr lang="en-US" sz="1800" b="1" dirty="0">
                <a:effectLst/>
                <a:latin typeface="Open Sans" panose="020B0606030504020204" pitchFamily="34" charset="0"/>
                <a:ea typeface="Calibri" panose="020F0502020204030204" pitchFamily="34" charset="0"/>
              </a:rPr>
              <a:t> </a:t>
            </a:r>
            <a:r>
              <a:rPr lang="en-US" sz="1800" dirty="0">
                <a:effectLst/>
                <a:latin typeface="Open Sans" panose="020B0606030504020204" pitchFamily="34" charset="0"/>
                <a:ea typeface="Calibri" panose="020F0502020204030204" pitchFamily="34" charset="0"/>
              </a:rPr>
              <a:t>participants the different ways children and youth come into foster care:</a:t>
            </a:r>
          </a:p>
          <a:p>
            <a:pPr marL="342900" marR="0" lvl="0" indent="-342900">
              <a:lnSpc>
                <a:spcPct val="115000"/>
              </a:lnSpc>
              <a:spcBef>
                <a:spcPts val="0"/>
              </a:spcBef>
              <a:spcAft>
                <a:spcPts val="6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CPS</a:t>
            </a:r>
            <a:r>
              <a:rPr lang="en-US" sz="1800" spc="-5" dirty="0">
                <a:effectLst/>
                <a:latin typeface="Open Sans" panose="020B0606030504020204" pitchFamily="34" charset="0"/>
                <a:ea typeface="Calibri" panose="020F0502020204030204" pitchFamily="34" charset="0"/>
              </a:rPr>
              <a:t> </a:t>
            </a:r>
            <a:r>
              <a:rPr lang="en-US" sz="1800" dirty="0">
                <a:effectLst/>
                <a:latin typeface="Open Sans" panose="020B0606030504020204" pitchFamily="34" charset="0"/>
                <a:ea typeface="Calibri" panose="020F0502020204030204" pitchFamily="34" charset="0"/>
              </a:rPr>
              <a:t>Referral</a:t>
            </a:r>
          </a:p>
          <a:p>
            <a:pPr marL="342900" marR="0" lvl="0" indent="-342900">
              <a:lnSpc>
                <a:spcPct val="115000"/>
              </a:lnSpc>
              <a:spcBef>
                <a:spcPts val="0"/>
              </a:spcBef>
              <a:spcAft>
                <a:spcPts val="6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Bench Order (Open CPS or FSS Case or Unruly</a:t>
            </a:r>
            <a:r>
              <a:rPr lang="en-US" sz="1800" spc="-65" dirty="0">
                <a:effectLst/>
                <a:latin typeface="Open Sans" panose="020B0606030504020204" pitchFamily="34" charset="0"/>
                <a:ea typeface="Calibri" panose="020F0502020204030204" pitchFamily="34" charset="0"/>
              </a:rPr>
              <a:t> </a:t>
            </a:r>
            <a:r>
              <a:rPr lang="en-US" sz="1800" dirty="0">
                <a:effectLst/>
                <a:latin typeface="Open Sans" panose="020B0606030504020204" pitchFamily="34" charset="0"/>
                <a:ea typeface="Calibri" panose="020F0502020204030204" pitchFamily="34" charset="0"/>
              </a:rPr>
              <a:t>petition)</a:t>
            </a:r>
          </a:p>
          <a:p>
            <a:pPr marL="342900" marR="0" lvl="0" indent="-342900">
              <a:lnSpc>
                <a:spcPct val="115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rPr>
              <a:t>EXPLAIN</a:t>
            </a:r>
            <a:r>
              <a:rPr lang="en-US" sz="1800" dirty="0">
                <a:effectLst/>
                <a:latin typeface="Open Sans" panose="020B0606030504020204" pitchFamily="34" charset="0"/>
                <a:ea typeface="Calibri" panose="020F0502020204030204" pitchFamily="34" charset="0"/>
              </a:rPr>
              <a:t> a child who enters foster care will be adjudicated either Dependent/Neglected or Unruly.  If the child is adjudicated as Dependent/Neglected, there must be an Allegation of Harm.  If the child is adjudicated as Unruly, the child must have received a charge that only a juvenile could commit such as truancy or runaway. </a:t>
            </a:r>
            <a:r>
              <a:rPr lang="en-US" sz="1800" b="1" dirty="0">
                <a:effectLst/>
                <a:latin typeface="Open Sans" panose="020B0606030504020204" pitchFamily="34" charset="0"/>
                <a:ea typeface="Open Sans" panose="020B0606030504020204" pitchFamily="34" charset="0"/>
              </a:rPr>
              <a:t>SHARE </a:t>
            </a:r>
            <a:r>
              <a:rPr lang="en-US" sz="1800" dirty="0">
                <a:effectLst/>
                <a:latin typeface="Open Sans" panose="020B0606030504020204" pitchFamily="34" charset="0"/>
                <a:ea typeface="Open Sans" panose="020B0606030504020204" pitchFamily="34" charset="0"/>
              </a:rPr>
              <a:t>there may be situations when a youth who is in custody adjudicated as Juvenile Justice may change to a Dependent/Neglect Adjudication or a youth who is adjudicated as Dependent/Neglect may incur charges which would change the adjudication of Juvenile Justice. </a:t>
            </a:r>
            <a:r>
              <a:rPr lang="en-US" sz="1800" b="1" dirty="0">
                <a:effectLst/>
                <a:latin typeface="Open Sans" panose="020B0606030504020204" pitchFamily="34" charset="0"/>
                <a:ea typeface="Calibri" panose="020F0502020204030204" pitchFamily="34" charset="0"/>
              </a:rPr>
              <a:t> STATE</a:t>
            </a:r>
            <a:r>
              <a:rPr lang="en-US" sz="1800" dirty="0">
                <a:effectLst/>
                <a:latin typeface="Open Sans" panose="020B0606030504020204" pitchFamily="34" charset="0"/>
                <a:ea typeface="Calibri" panose="020F0502020204030204" pitchFamily="34" charset="0"/>
              </a:rPr>
              <a:t> we will now </a:t>
            </a:r>
            <a:r>
              <a:rPr lang="en-US" sz="1800" b="1" dirty="0">
                <a:effectLst/>
                <a:latin typeface="Open Sans" panose="020B0606030504020204" pitchFamily="34" charset="0"/>
                <a:ea typeface="Calibri" panose="020F0502020204030204" pitchFamily="34" charset="0"/>
              </a:rPr>
              <a:t>BRIEFLY</a:t>
            </a:r>
            <a:r>
              <a:rPr lang="en-US" sz="1800" dirty="0">
                <a:effectLst/>
                <a:latin typeface="Open Sans" panose="020B0606030504020204" pitchFamily="34" charset="0"/>
                <a:ea typeface="Calibri" panose="020F0502020204030204" pitchFamily="34" charset="0"/>
              </a:rPr>
              <a:t> review the Allegations of Harm.</a:t>
            </a:r>
          </a:p>
          <a:p>
            <a:pPr marL="342900" marR="0" lvl="0" indent="-342900">
              <a:lnSpc>
                <a:spcPct val="115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rPr>
              <a:t>ASK </a:t>
            </a:r>
            <a:r>
              <a:rPr lang="en-US" sz="1800" dirty="0">
                <a:effectLst/>
                <a:latin typeface="Open Sans" panose="020B0606030504020204" pitchFamily="34" charset="0"/>
                <a:ea typeface="Calibri" panose="020F0502020204030204" pitchFamily="34" charset="0"/>
              </a:rPr>
              <a:t>participants</a:t>
            </a:r>
            <a:r>
              <a:rPr lang="en-US" sz="1800" spc="-20" dirty="0">
                <a:effectLst/>
                <a:latin typeface="Open Sans" panose="020B0606030504020204" pitchFamily="34" charset="0"/>
                <a:ea typeface="Calibri" panose="020F0502020204030204" pitchFamily="34" charset="0"/>
              </a:rPr>
              <a:t> why it is </a:t>
            </a:r>
            <a:r>
              <a:rPr lang="en-US" sz="1800" dirty="0">
                <a:effectLst/>
                <a:latin typeface="Open Sans" panose="020B0606030504020204" pitchFamily="34" charset="0"/>
                <a:ea typeface="Calibri" panose="020F0502020204030204" pitchFamily="34" charset="0"/>
              </a:rPr>
              <a:t>important</a:t>
            </a:r>
            <a:r>
              <a:rPr lang="en-US" sz="1800" spc="-20" dirty="0">
                <a:effectLst/>
                <a:latin typeface="Open Sans" panose="020B0606030504020204" pitchFamily="34" charset="0"/>
                <a:ea typeface="Calibri" panose="020F0502020204030204" pitchFamily="34" charset="0"/>
              </a:rPr>
              <a:t> as a </a:t>
            </a:r>
            <a:r>
              <a:rPr lang="en-US" sz="1800" dirty="0">
                <a:effectLst/>
                <a:latin typeface="Open Sans" panose="020B0606030504020204" pitchFamily="34" charset="0"/>
                <a:ea typeface="Calibri" panose="020F0502020204030204" pitchFamily="34" charset="0"/>
              </a:rPr>
              <a:t>Foster Care Case Manager to</a:t>
            </a:r>
            <a:r>
              <a:rPr lang="en-US" sz="1800" spc="-15" dirty="0">
                <a:effectLst/>
                <a:latin typeface="Open Sans" panose="020B0606030504020204" pitchFamily="34" charset="0"/>
                <a:ea typeface="Calibri" panose="020F0502020204030204" pitchFamily="34" charset="0"/>
              </a:rPr>
              <a:t> </a:t>
            </a:r>
            <a:r>
              <a:rPr lang="en-US" sz="1800" dirty="0">
                <a:effectLst/>
                <a:latin typeface="Open Sans" panose="020B0606030504020204" pitchFamily="34" charset="0"/>
                <a:ea typeface="Calibri" panose="020F0502020204030204" pitchFamily="34" charset="0"/>
              </a:rPr>
              <a:t>know</a:t>
            </a:r>
            <a:r>
              <a:rPr lang="en-US" sz="1800" spc="-20" dirty="0">
                <a:effectLst/>
                <a:latin typeface="Open Sans" panose="020B0606030504020204" pitchFamily="34" charset="0"/>
                <a:ea typeface="Calibri" panose="020F0502020204030204" pitchFamily="34" charset="0"/>
              </a:rPr>
              <a:t> </a:t>
            </a:r>
            <a:r>
              <a:rPr lang="en-US" sz="1800" dirty="0">
                <a:effectLst/>
                <a:latin typeface="Open Sans" panose="020B0606030504020204" pitchFamily="34" charset="0"/>
                <a:ea typeface="Calibri" panose="020F0502020204030204" pitchFamily="34" charset="0"/>
              </a:rPr>
              <a:t>the</a:t>
            </a:r>
            <a:r>
              <a:rPr lang="en-US" sz="1800" spc="-35" dirty="0">
                <a:effectLst/>
                <a:latin typeface="Open Sans" panose="020B0606030504020204" pitchFamily="34" charset="0"/>
                <a:ea typeface="Calibri" panose="020F0502020204030204" pitchFamily="34" charset="0"/>
              </a:rPr>
              <a:t> </a:t>
            </a:r>
            <a:r>
              <a:rPr lang="en-US" sz="1800" dirty="0">
                <a:effectLst/>
                <a:latin typeface="Open Sans" panose="020B0606030504020204" pitchFamily="34" charset="0"/>
                <a:ea typeface="Calibri" panose="020F0502020204030204" pitchFamily="34" charset="0"/>
              </a:rPr>
              <a:t>different</a:t>
            </a:r>
            <a:r>
              <a:rPr lang="en-US" sz="1800" spc="-25" dirty="0">
                <a:effectLst/>
                <a:latin typeface="Open Sans" panose="020B0606030504020204" pitchFamily="34" charset="0"/>
                <a:ea typeface="Calibri" panose="020F0502020204030204" pitchFamily="34" charset="0"/>
              </a:rPr>
              <a:t> </a:t>
            </a:r>
            <a:r>
              <a:rPr lang="en-US" sz="1800" dirty="0">
                <a:effectLst/>
                <a:latin typeface="Open Sans" panose="020B0606030504020204" pitchFamily="34" charset="0"/>
                <a:ea typeface="Calibri" panose="020F0502020204030204" pitchFamily="34" charset="0"/>
              </a:rPr>
              <a:t>allegations</a:t>
            </a:r>
            <a:r>
              <a:rPr lang="en-US" sz="1800" spc="-145" dirty="0">
                <a:effectLst/>
                <a:latin typeface="Open Sans" panose="020B0606030504020204" pitchFamily="34" charset="0"/>
                <a:ea typeface="Calibri" panose="020F0502020204030204" pitchFamily="34" charset="0"/>
              </a:rPr>
              <a:t> (</a:t>
            </a:r>
            <a:r>
              <a:rPr lang="en-US" sz="1800" u="sng" spc="-145" dirty="0">
                <a:solidFill>
                  <a:srgbClr val="0000FF"/>
                </a:solidFill>
                <a:effectLst/>
                <a:latin typeface="Open Sans" panose="020B0606030504020204" pitchFamily="34" charset="0"/>
                <a:ea typeface="Calibri" panose="020F0502020204030204" pitchFamily="34" charset="0"/>
                <a:hlinkClick r:id="rId3"/>
              </a:rPr>
              <a:t>Work Aid 1</a:t>
            </a:r>
            <a:r>
              <a:rPr lang="en-US" sz="1800" spc="-145" dirty="0">
                <a:effectLst/>
                <a:latin typeface="Open Sans" panose="020B0606030504020204" pitchFamily="34" charset="0"/>
                <a:ea typeface="Calibri" panose="020F0502020204030204" pitchFamily="34" charset="0"/>
              </a:rPr>
              <a:t>),  </a:t>
            </a:r>
            <a:r>
              <a:rPr lang="en-US" sz="1800" dirty="0">
                <a:effectLst/>
                <a:latin typeface="Open Sans" panose="020B0606030504020204" pitchFamily="34" charset="0"/>
                <a:ea typeface="Calibri" panose="020F0502020204030204" pitchFamily="34" charset="0"/>
              </a:rPr>
              <a:t>and how children enter care. </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11</a:t>
            </a:fld>
            <a:endParaRPr lang="en-US"/>
          </a:p>
        </p:txBody>
      </p:sp>
    </p:spTree>
    <p:extLst>
      <p:ext uri="{BB962C8B-B14F-4D97-AF65-F5344CB8AC3E}">
        <p14:creationId xmlns:p14="http://schemas.microsoft.com/office/powerpoint/2010/main" val="335730938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4300" lvl="0" indent="-342900">
              <a:lnSpc>
                <a:spcPct val="115000"/>
              </a:lnSpc>
              <a:spcBef>
                <a:spcPts val="50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ASSESS </a:t>
            </a:r>
            <a:r>
              <a:rPr lang="en-US" sz="1200" dirty="0">
                <a:effectLst/>
                <a:latin typeface="Open Sans" panose="020B0606030504020204" pitchFamily="34" charset="0"/>
                <a:ea typeface="Open Sans" panose="020B0606030504020204" pitchFamily="34" charset="0"/>
              </a:rPr>
              <a:t>participant’s understanding of the</a:t>
            </a:r>
            <a:r>
              <a:rPr lang="en-US" sz="1200" u="none" strike="noStrike" dirty="0">
                <a:solidFill>
                  <a:srgbClr val="0000FF"/>
                </a:solidFill>
                <a:effectLst/>
                <a:latin typeface="Open Sans" panose="020B0606030504020204" pitchFamily="34" charset="0"/>
                <a:ea typeface="Open Sans" panose="020B0606030504020204" pitchFamily="34" charset="0"/>
                <a:hlinkClick r:id="rId3"/>
              </a:rPr>
              <a:t> Adoption and Safe Families Act (ASFA) </a:t>
            </a:r>
            <a:r>
              <a:rPr lang="en-US" sz="1200" dirty="0">
                <a:effectLst/>
                <a:latin typeface="Open Sans" panose="020B0606030504020204" pitchFamily="34" charset="0"/>
                <a:ea typeface="Open Sans" panose="020B0606030504020204" pitchFamily="34" charset="0"/>
              </a:rPr>
              <a:t>that governs permanency planning. </a:t>
            </a:r>
            <a:r>
              <a:rPr lang="en-US" sz="1200" b="1" dirty="0">
                <a:effectLst/>
                <a:latin typeface="Open Sans" panose="020B0606030504020204" pitchFamily="34" charset="0"/>
                <a:ea typeface="Open Sans" panose="020B0606030504020204" pitchFamily="34" charset="0"/>
              </a:rPr>
              <a:t>STRESS </a:t>
            </a:r>
            <a:r>
              <a:rPr lang="en-US" sz="1200" dirty="0">
                <a:effectLst/>
                <a:latin typeface="Open Sans" panose="020B0606030504020204" pitchFamily="34" charset="0"/>
                <a:ea typeface="Open Sans" panose="020B0606030504020204" pitchFamily="34" charset="0"/>
              </a:rPr>
              <a:t>it</a:t>
            </a:r>
            <a:r>
              <a:rPr lang="en-US" sz="1200" spc="-18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includes the primary elements that affect</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permanency planning when a child has been in care for nine months or more.</a:t>
            </a:r>
            <a:r>
              <a:rPr lang="en-US" sz="1100" dirty="0">
                <a:effectLst/>
                <a:latin typeface="Open Sans" panose="020B0606030504020204" pitchFamily="34" charset="0"/>
                <a:ea typeface="Open Sans" panose="020B0606030504020204" pitchFamily="34" charset="0"/>
              </a:rPr>
              <a:t> </a:t>
            </a:r>
          </a:p>
          <a:p>
            <a:pPr marL="342900" marR="361950" lvl="0" indent="-342900">
              <a:lnSpc>
                <a:spcPct val="115000"/>
              </a:lnSpc>
              <a:spcBef>
                <a:spcPts val="815"/>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POINT OUT </a:t>
            </a:r>
            <a:r>
              <a:rPr lang="en-US" sz="1200" dirty="0">
                <a:effectLst/>
                <a:latin typeface="Open Sans" panose="020B0606030504020204" pitchFamily="34" charset="0"/>
                <a:ea typeface="Open Sans" panose="020B0606030504020204" pitchFamily="34" charset="0"/>
              </a:rPr>
              <a:t>many of the tenets of ASFA are incorporated into the DCS </a:t>
            </a:r>
            <a:r>
              <a:rPr lang="en-US" sz="1200" u="sng" dirty="0">
                <a:solidFill>
                  <a:srgbClr val="0000FF"/>
                </a:solidFill>
                <a:effectLst/>
                <a:latin typeface="Open Sans" panose="020B0606030504020204" pitchFamily="34" charset="0"/>
                <a:ea typeface="Open Sans" panose="020B0606030504020204" pitchFamily="34" charset="0"/>
                <a:hlinkClick r:id="rId4"/>
              </a:rPr>
              <a:t>Policy 16.31 Section D</a:t>
            </a:r>
            <a:r>
              <a:rPr lang="en-US" sz="1200" dirty="0">
                <a:effectLst/>
                <a:latin typeface="Open Sans" panose="020B0606030504020204" pitchFamily="34" charset="0"/>
                <a:ea typeface="Open Sans" panose="020B0606030504020204" pitchFamily="34" charset="0"/>
              </a:rPr>
              <a:t>. </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LEAD </a:t>
            </a:r>
            <a:r>
              <a:rPr lang="en-US" sz="1200" dirty="0">
                <a:effectLst/>
                <a:latin typeface="Open Sans" panose="020B0606030504020204" pitchFamily="34" charset="0"/>
                <a:ea typeface="Open Sans" panose="020B0606030504020204" pitchFamily="34" charset="0"/>
              </a:rPr>
              <a:t>the group in a discussion about the</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following:</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575"/>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ASFA Guidelines and Timelines</a:t>
            </a:r>
            <a:endParaRPr lang="en-US" sz="1100" dirty="0">
              <a:effectLst/>
              <a:latin typeface="Open Sans" panose="020B0606030504020204" pitchFamily="34" charset="0"/>
              <a:ea typeface="Open Sans" panose="020B0606030504020204" pitchFamily="34" charset="0"/>
            </a:endParaRPr>
          </a:p>
          <a:p>
            <a:pPr marL="342900" marR="156845" lvl="0" indent="-342900">
              <a:lnSpc>
                <a:spcPct val="115000"/>
              </a:lnSpc>
              <a:spcBef>
                <a:spcPts val="5"/>
              </a:spcBef>
              <a:spcAft>
                <a:spcPts val="120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Paths toward permanency: </a:t>
            </a:r>
            <a:r>
              <a:rPr lang="en-US" sz="1100" dirty="0">
                <a:effectLst/>
                <a:latin typeface="Open Sans" panose="020B0606030504020204" pitchFamily="34" charset="0"/>
                <a:ea typeface="Open Sans" panose="020B0606030504020204" pitchFamily="34" charset="0"/>
              </a:rPr>
              <a:t>The</a:t>
            </a:r>
            <a:r>
              <a:rPr lang="en-US" sz="1100" spc="-120" dirty="0">
                <a:effectLst/>
                <a:latin typeface="Open Sans" panose="020B0606030504020204" pitchFamily="34" charset="0"/>
                <a:ea typeface="Open Sans" panose="020B0606030504020204" pitchFamily="34" charset="0"/>
              </a:rPr>
              <a:t> </a:t>
            </a:r>
            <a:r>
              <a:rPr lang="en-US" sz="1100" dirty="0">
                <a:effectLst/>
                <a:latin typeface="Open Sans" panose="020B0606030504020204" pitchFamily="34" charset="0"/>
                <a:ea typeface="Open Sans" panose="020B0606030504020204" pitchFamily="34" charset="0"/>
              </a:rPr>
              <a:t>Adoption</a:t>
            </a:r>
            <a:r>
              <a:rPr lang="en-US" sz="1100" spc="-75" dirty="0">
                <a:effectLst/>
                <a:latin typeface="Open Sans" panose="020B0606030504020204" pitchFamily="34" charset="0"/>
                <a:ea typeface="Open Sans" panose="020B0606030504020204" pitchFamily="34" charset="0"/>
              </a:rPr>
              <a:t> </a:t>
            </a:r>
            <a:r>
              <a:rPr lang="en-US" sz="1100" dirty="0">
                <a:effectLst/>
                <a:latin typeface="Open Sans" panose="020B0606030504020204" pitchFamily="34" charset="0"/>
                <a:ea typeface="Open Sans" panose="020B0606030504020204" pitchFamily="34" charset="0"/>
              </a:rPr>
              <a:t>and</a:t>
            </a:r>
            <a:r>
              <a:rPr lang="en-US" sz="1100" spc="-80" dirty="0">
                <a:effectLst/>
                <a:latin typeface="Open Sans" panose="020B0606030504020204" pitchFamily="34" charset="0"/>
                <a:ea typeface="Open Sans" panose="020B0606030504020204" pitchFamily="34" charset="0"/>
              </a:rPr>
              <a:t> </a:t>
            </a:r>
            <a:r>
              <a:rPr lang="en-US" sz="1100" dirty="0">
                <a:effectLst/>
                <a:latin typeface="Open Sans" panose="020B0606030504020204" pitchFamily="34" charset="0"/>
                <a:ea typeface="Open Sans" panose="020B0606030504020204" pitchFamily="34" charset="0"/>
              </a:rPr>
              <a:t>Safe</a:t>
            </a:r>
            <a:r>
              <a:rPr lang="en-US" sz="1100" spc="-65" dirty="0">
                <a:effectLst/>
                <a:latin typeface="Open Sans" panose="020B0606030504020204" pitchFamily="34" charset="0"/>
                <a:ea typeface="Open Sans" panose="020B0606030504020204" pitchFamily="34" charset="0"/>
              </a:rPr>
              <a:t> </a:t>
            </a:r>
            <a:r>
              <a:rPr lang="en-US" sz="1100" dirty="0">
                <a:effectLst/>
                <a:latin typeface="Open Sans" panose="020B0606030504020204" pitchFamily="34" charset="0"/>
                <a:ea typeface="Open Sans" panose="020B0606030504020204" pitchFamily="34" charset="0"/>
              </a:rPr>
              <a:t>Families</a:t>
            </a:r>
            <a:r>
              <a:rPr lang="en-US" sz="1100" spc="-135" dirty="0">
                <a:effectLst/>
                <a:latin typeface="Open Sans" panose="020B0606030504020204" pitchFamily="34" charset="0"/>
                <a:ea typeface="Open Sans" panose="020B0606030504020204" pitchFamily="34" charset="0"/>
              </a:rPr>
              <a:t> </a:t>
            </a:r>
            <a:r>
              <a:rPr lang="en-US" sz="1100" dirty="0">
                <a:effectLst/>
                <a:latin typeface="Open Sans" panose="020B0606030504020204" pitchFamily="34" charset="0"/>
                <a:ea typeface="Open Sans" panose="020B0606030504020204" pitchFamily="34" charset="0"/>
              </a:rPr>
              <a:t>Act</a:t>
            </a:r>
            <a:r>
              <a:rPr lang="en-US" sz="1100" spc="-55" dirty="0">
                <a:effectLst/>
                <a:latin typeface="Open Sans" panose="020B0606030504020204" pitchFamily="34" charset="0"/>
                <a:ea typeface="Open Sans" panose="020B0606030504020204" pitchFamily="34" charset="0"/>
              </a:rPr>
              <a:t> </a:t>
            </a:r>
            <a:r>
              <a:rPr lang="en-US" sz="1100" spc="-25" dirty="0">
                <a:effectLst/>
                <a:latin typeface="Open Sans" panose="020B0606030504020204" pitchFamily="34" charset="0"/>
                <a:ea typeface="Open Sans" panose="020B0606030504020204" pitchFamily="34" charset="0"/>
              </a:rPr>
              <a:t>(ASFA)</a:t>
            </a:r>
            <a:r>
              <a:rPr lang="en-US" sz="1100" spc="-105" dirty="0">
                <a:effectLst/>
                <a:latin typeface="Open Sans" panose="020B0606030504020204" pitchFamily="34" charset="0"/>
                <a:ea typeface="Open Sans" panose="020B0606030504020204" pitchFamily="34" charset="0"/>
              </a:rPr>
              <a:t> </a:t>
            </a:r>
            <a:r>
              <a:rPr lang="en-US" sz="1100" dirty="0">
                <a:effectLst/>
                <a:latin typeface="Open Sans" panose="020B0606030504020204" pitchFamily="34" charset="0"/>
                <a:ea typeface="Open Sans" panose="020B0606030504020204" pitchFamily="34" charset="0"/>
              </a:rPr>
              <a:t>establishes</a:t>
            </a:r>
            <a:r>
              <a:rPr lang="en-US" sz="1100" spc="-85" dirty="0">
                <a:effectLst/>
                <a:latin typeface="Open Sans" panose="020B0606030504020204" pitchFamily="34" charset="0"/>
                <a:ea typeface="Open Sans" panose="020B0606030504020204" pitchFamily="34" charset="0"/>
              </a:rPr>
              <a:t> </a:t>
            </a:r>
            <a:r>
              <a:rPr lang="en-US" sz="1100" dirty="0">
                <a:effectLst/>
                <a:latin typeface="Open Sans" panose="020B0606030504020204" pitchFamily="34" charset="0"/>
                <a:ea typeface="Open Sans" panose="020B0606030504020204" pitchFamily="34" charset="0"/>
              </a:rPr>
              <a:t>two</a:t>
            </a:r>
            <a:r>
              <a:rPr lang="en-US" sz="1100" spc="-35" dirty="0">
                <a:effectLst/>
                <a:latin typeface="Open Sans" panose="020B0606030504020204" pitchFamily="34" charset="0"/>
                <a:ea typeface="Open Sans" panose="020B0606030504020204" pitchFamily="34" charset="0"/>
              </a:rPr>
              <a:t> </a:t>
            </a:r>
            <a:r>
              <a:rPr lang="en-US" sz="1100" dirty="0">
                <a:effectLst/>
                <a:latin typeface="Open Sans" panose="020B0606030504020204" pitchFamily="34" charset="0"/>
                <a:ea typeface="Open Sans" panose="020B0606030504020204" pitchFamily="34" charset="0"/>
              </a:rPr>
              <a:t>possible</a:t>
            </a:r>
            <a:r>
              <a:rPr lang="en-US" sz="1100" spc="-85" dirty="0">
                <a:effectLst/>
                <a:latin typeface="Open Sans" panose="020B0606030504020204" pitchFamily="34" charset="0"/>
                <a:ea typeface="Open Sans" panose="020B0606030504020204" pitchFamily="34" charset="0"/>
              </a:rPr>
              <a:t> </a:t>
            </a:r>
            <a:r>
              <a:rPr lang="en-US" sz="1100" dirty="0">
                <a:effectLst/>
                <a:latin typeface="Open Sans" panose="020B0606030504020204" pitchFamily="34" charset="0"/>
                <a:ea typeface="Open Sans" panose="020B0606030504020204" pitchFamily="34" charset="0"/>
              </a:rPr>
              <a:t>paths</a:t>
            </a:r>
            <a:r>
              <a:rPr lang="en-US" sz="1100" spc="-80" dirty="0">
                <a:effectLst/>
                <a:latin typeface="Open Sans" panose="020B0606030504020204" pitchFamily="34" charset="0"/>
                <a:ea typeface="Open Sans" panose="020B0606030504020204" pitchFamily="34" charset="0"/>
              </a:rPr>
              <a:t> </a:t>
            </a:r>
            <a:r>
              <a:rPr lang="en-US" sz="1100" dirty="0">
                <a:effectLst/>
                <a:latin typeface="Open Sans" panose="020B0606030504020204" pitchFamily="34" charset="0"/>
                <a:ea typeface="Open Sans" panose="020B0606030504020204" pitchFamily="34" charset="0"/>
              </a:rPr>
              <a:t>toward permanency</a:t>
            </a:r>
            <a:r>
              <a:rPr lang="en-US" sz="1100" spc="-100" dirty="0">
                <a:effectLst/>
                <a:latin typeface="Open Sans" panose="020B0606030504020204" pitchFamily="34" charset="0"/>
                <a:ea typeface="Open Sans" panose="020B0606030504020204" pitchFamily="34" charset="0"/>
              </a:rPr>
              <a:t> </a:t>
            </a:r>
            <a:r>
              <a:rPr lang="en-US" sz="1100" dirty="0">
                <a:effectLst/>
                <a:latin typeface="Open Sans" panose="020B0606030504020204" pitchFamily="34" charset="0"/>
                <a:ea typeface="Open Sans" panose="020B0606030504020204" pitchFamily="34" charset="0"/>
              </a:rPr>
              <a:t>depending</a:t>
            </a:r>
            <a:r>
              <a:rPr lang="en-US" sz="1100" spc="-100" dirty="0">
                <a:effectLst/>
                <a:latin typeface="Open Sans" panose="020B0606030504020204" pitchFamily="34" charset="0"/>
                <a:ea typeface="Open Sans" panose="020B0606030504020204" pitchFamily="34" charset="0"/>
              </a:rPr>
              <a:t> </a:t>
            </a:r>
            <a:r>
              <a:rPr lang="en-US" sz="1100" dirty="0">
                <a:effectLst/>
                <a:latin typeface="Open Sans" panose="020B0606030504020204" pitchFamily="34" charset="0"/>
                <a:ea typeface="Open Sans" panose="020B0606030504020204" pitchFamily="34" charset="0"/>
              </a:rPr>
              <a:t>on</a:t>
            </a:r>
            <a:r>
              <a:rPr lang="en-US" sz="1100" spc="-25" dirty="0">
                <a:effectLst/>
                <a:latin typeface="Open Sans" panose="020B0606030504020204" pitchFamily="34" charset="0"/>
                <a:ea typeface="Open Sans" panose="020B0606030504020204" pitchFamily="34" charset="0"/>
              </a:rPr>
              <a:t> </a:t>
            </a:r>
            <a:r>
              <a:rPr lang="en-US" sz="1100" dirty="0">
                <a:effectLst/>
                <a:latin typeface="Open Sans" panose="020B0606030504020204" pitchFamily="34" charset="0"/>
                <a:ea typeface="Open Sans" panose="020B0606030504020204" pitchFamily="34" charset="0"/>
              </a:rPr>
              <a:t>the</a:t>
            </a:r>
            <a:r>
              <a:rPr lang="en-US" sz="1100" spc="-35" dirty="0">
                <a:effectLst/>
                <a:latin typeface="Open Sans" panose="020B0606030504020204" pitchFamily="34" charset="0"/>
                <a:ea typeface="Open Sans" panose="020B0606030504020204" pitchFamily="34" charset="0"/>
              </a:rPr>
              <a:t> </a:t>
            </a:r>
            <a:r>
              <a:rPr lang="en-US" sz="1100" spc="-20" dirty="0">
                <a:effectLst/>
                <a:latin typeface="Open Sans" panose="020B0606030504020204" pitchFamily="34" charset="0"/>
                <a:ea typeface="Open Sans" panose="020B0606030504020204" pitchFamily="34" charset="0"/>
              </a:rPr>
              <a:t>court’s</a:t>
            </a:r>
            <a:r>
              <a:rPr lang="en-US" sz="1100" spc="-90" dirty="0">
                <a:effectLst/>
                <a:latin typeface="Open Sans" panose="020B0606030504020204" pitchFamily="34" charset="0"/>
                <a:ea typeface="Open Sans" panose="020B0606030504020204" pitchFamily="34" charset="0"/>
              </a:rPr>
              <a:t> </a:t>
            </a:r>
            <a:r>
              <a:rPr lang="en-US" sz="1100" dirty="0">
                <a:effectLst/>
                <a:latin typeface="Open Sans" panose="020B0606030504020204" pitchFamily="34" charset="0"/>
                <a:ea typeface="Open Sans" panose="020B0606030504020204" pitchFamily="34" charset="0"/>
              </a:rPr>
              <a:t>decision</a:t>
            </a:r>
            <a:r>
              <a:rPr lang="en-US" sz="1100" spc="-70" dirty="0">
                <a:effectLst/>
                <a:latin typeface="Open Sans" panose="020B0606030504020204" pitchFamily="34" charset="0"/>
                <a:ea typeface="Open Sans" panose="020B0606030504020204" pitchFamily="34" charset="0"/>
              </a:rPr>
              <a:t> </a:t>
            </a:r>
            <a:r>
              <a:rPr lang="en-US" sz="1100" dirty="0">
                <a:effectLst/>
                <a:latin typeface="Open Sans" panose="020B0606030504020204" pitchFamily="34" charset="0"/>
                <a:ea typeface="Open Sans" panose="020B0606030504020204" pitchFamily="34" charset="0"/>
              </a:rPr>
              <a:t>about</a:t>
            </a:r>
            <a:r>
              <a:rPr lang="en-US" sz="1100" spc="-40" dirty="0">
                <a:effectLst/>
                <a:latin typeface="Open Sans" panose="020B0606030504020204" pitchFamily="34" charset="0"/>
                <a:ea typeface="Open Sans" panose="020B0606030504020204" pitchFamily="34" charset="0"/>
              </a:rPr>
              <a:t> </a:t>
            </a:r>
            <a:r>
              <a:rPr lang="en-US" sz="1100" dirty="0">
                <a:effectLst/>
                <a:latin typeface="Open Sans" panose="020B0606030504020204" pitchFamily="34" charset="0"/>
                <a:ea typeface="Open Sans" panose="020B0606030504020204" pitchFamily="34" charset="0"/>
              </a:rPr>
              <a:t>reasonable</a:t>
            </a:r>
            <a:r>
              <a:rPr lang="en-US" sz="1100" spc="-75" dirty="0">
                <a:effectLst/>
                <a:latin typeface="Open Sans" panose="020B0606030504020204" pitchFamily="34" charset="0"/>
                <a:ea typeface="Open Sans" panose="020B0606030504020204" pitchFamily="34" charset="0"/>
              </a:rPr>
              <a:t> </a:t>
            </a:r>
            <a:r>
              <a:rPr lang="en-US" sz="1100" dirty="0">
                <a:effectLst/>
                <a:latin typeface="Open Sans" panose="020B0606030504020204" pitchFamily="34" charset="0"/>
                <a:ea typeface="Open Sans" panose="020B0606030504020204" pitchFamily="34" charset="0"/>
              </a:rPr>
              <a:t>efforts:</a:t>
            </a:r>
          </a:p>
          <a:p>
            <a:pPr marL="342900" marR="0" lvl="0" indent="-342900">
              <a:lnSpc>
                <a:spcPct val="115000"/>
              </a:lnSpc>
              <a:spcBef>
                <a:spcPts val="595"/>
              </a:spcBef>
              <a:spcAft>
                <a:spcPts val="120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If the court </a:t>
            </a:r>
            <a:r>
              <a:rPr lang="en-US" sz="1200" i="1" dirty="0">
                <a:effectLst/>
                <a:latin typeface="Open Sans" panose="020B0606030504020204" pitchFamily="34" charset="0"/>
                <a:ea typeface="Open Sans" panose="020B0606030504020204" pitchFamily="34" charset="0"/>
              </a:rPr>
              <a:t>requires </a:t>
            </a:r>
            <a:r>
              <a:rPr lang="en-US" sz="1200" dirty="0">
                <a:effectLst/>
                <a:latin typeface="Open Sans" panose="020B0606030504020204" pitchFamily="34" charset="0"/>
                <a:ea typeface="Open Sans" panose="020B0606030504020204" pitchFamily="34" charset="0"/>
              </a:rPr>
              <a:t>reasonable efforts:</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Clr>
                <a:srgbClr val="211F1F"/>
              </a:buClr>
              <a:buSzPts val="1200"/>
              <a:buFont typeface="Wingdings" panose="05000000000000000000" pitchFamily="2" charset="2"/>
              <a:buChar char=""/>
              <a:tabLst>
                <a:tab pos="685800" algn="l"/>
              </a:tabLst>
            </a:pPr>
            <a:r>
              <a:rPr lang="en-US" sz="1200" i="1" spc="-10" dirty="0">
                <a:effectLst/>
                <a:latin typeface="Open Sans" panose="020B0606030504020204" pitchFamily="34" charset="0"/>
                <a:ea typeface="Open Sans" panose="020B0606030504020204" pitchFamily="34" charset="0"/>
              </a:rPr>
              <a:t>At six months—</a:t>
            </a:r>
            <a:r>
              <a:rPr lang="en-US" sz="1200" spc="-10" dirty="0">
                <a:effectLst/>
                <a:latin typeface="Open Sans" panose="020B0606030504020204" pitchFamily="34" charset="0"/>
                <a:ea typeface="Open Sans" panose="020B0606030504020204" pitchFamily="34" charset="0"/>
              </a:rPr>
              <a:t>Review hearing must</a:t>
            </a:r>
            <a:r>
              <a:rPr lang="en-US" sz="1200" spc="-25" dirty="0">
                <a:effectLst/>
                <a:latin typeface="Open Sans" panose="020B0606030504020204" pitchFamily="34" charset="0"/>
                <a:ea typeface="Open Sans" panose="020B0606030504020204" pitchFamily="34" charset="0"/>
              </a:rPr>
              <a:t> </a:t>
            </a:r>
            <a:r>
              <a:rPr lang="en-US" sz="1200" spc="15" dirty="0">
                <a:effectLst/>
                <a:latin typeface="Open Sans" panose="020B0606030504020204" pitchFamily="34" charset="0"/>
                <a:ea typeface="Open Sans" panose="020B0606030504020204" pitchFamily="34" charset="0"/>
              </a:rPr>
              <a:t>be held</a:t>
            </a:r>
            <a:endParaRPr lang="en-US" sz="1100" spc="-10" dirty="0">
              <a:effectLst/>
              <a:latin typeface="Open Sans" panose="020B0606030504020204" pitchFamily="34" charset="0"/>
              <a:ea typeface="Open Sans" panose="020B0606030504020204" pitchFamily="34" charset="0"/>
            </a:endParaRPr>
          </a:p>
          <a:p>
            <a:pPr marL="342900" marR="0" lvl="0" indent="-342900">
              <a:lnSpc>
                <a:spcPct val="115000"/>
              </a:lnSpc>
              <a:spcBef>
                <a:spcPts val="1185"/>
              </a:spcBef>
              <a:spcAft>
                <a:spcPts val="1200"/>
              </a:spcAft>
              <a:buClr>
                <a:srgbClr val="211F1F"/>
              </a:buClr>
              <a:buSzPts val="1200"/>
              <a:buFont typeface="Wingdings" panose="05000000000000000000" pitchFamily="2" charset="2"/>
              <a:buChar char=""/>
              <a:tabLst>
                <a:tab pos="685800" algn="l"/>
              </a:tabLst>
            </a:pPr>
            <a:r>
              <a:rPr lang="en-US" sz="1200" i="1" spc="-10" dirty="0">
                <a:effectLst/>
                <a:latin typeface="Open Sans" panose="020B0606030504020204" pitchFamily="34" charset="0"/>
                <a:ea typeface="Open Sans" panose="020B0606030504020204" pitchFamily="34" charset="0"/>
              </a:rPr>
              <a:t>At 12 months—</a:t>
            </a:r>
            <a:r>
              <a:rPr lang="en-US" sz="1200" spc="-10" dirty="0">
                <a:effectLst/>
                <a:latin typeface="Open Sans" panose="020B0606030504020204" pitchFamily="34" charset="0"/>
                <a:ea typeface="Open Sans" panose="020B0606030504020204" pitchFamily="34" charset="0"/>
              </a:rPr>
              <a:t>Permanency hearing must be held</a:t>
            </a:r>
            <a:endParaRPr lang="en-US" sz="1100" spc="-10" dirty="0">
              <a:effectLst/>
              <a:latin typeface="Open Sans" panose="020B0606030504020204" pitchFamily="34" charset="0"/>
              <a:ea typeface="Open Sans" panose="020B0606030504020204" pitchFamily="34" charset="0"/>
            </a:endParaRPr>
          </a:p>
          <a:p>
            <a:pPr marL="342900" marR="0" lvl="0" indent="-342900">
              <a:lnSpc>
                <a:spcPct val="115000"/>
              </a:lnSpc>
              <a:spcBef>
                <a:spcPts val="1175"/>
              </a:spcBef>
              <a:spcAft>
                <a:spcPts val="1200"/>
              </a:spcAft>
              <a:buClr>
                <a:srgbClr val="211F1F"/>
              </a:buClr>
              <a:buSzPts val="1200"/>
              <a:buFont typeface="Wingdings" panose="05000000000000000000" pitchFamily="2" charset="2"/>
              <a:buChar char=""/>
              <a:tabLst>
                <a:tab pos="685800" algn="l"/>
              </a:tabLst>
            </a:pPr>
            <a:r>
              <a:rPr lang="en-US" sz="1200" i="1" spc="-10" dirty="0">
                <a:effectLst/>
                <a:latin typeface="Open Sans" panose="020B0606030504020204" pitchFamily="34" charset="0"/>
                <a:ea typeface="Open Sans" panose="020B0606030504020204" pitchFamily="34" charset="0"/>
              </a:rPr>
              <a:t>At</a:t>
            </a:r>
            <a:r>
              <a:rPr lang="en-US" sz="1200" i="1" spc="-55" dirty="0">
                <a:effectLst/>
                <a:latin typeface="Open Sans" panose="020B0606030504020204" pitchFamily="34" charset="0"/>
                <a:ea typeface="Open Sans" panose="020B0606030504020204" pitchFamily="34" charset="0"/>
              </a:rPr>
              <a:t> </a:t>
            </a:r>
            <a:r>
              <a:rPr lang="en-US" sz="1200" i="1" spc="-10" dirty="0">
                <a:effectLst/>
                <a:latin typeface="Open Sans" panose="020B0606030504020204" pitchFamily="34" charset="0"/>
                <a:ea typeface="Open Sans" panose="020B0606030504020204" pitchFamily="34" charset="0"/>
              </a:rPr>
              <a:t>15</a:t>
            </a:r>
            <a:r>
              <a:rPr lang="en-US" sz="1200" i="1" spc="-30" dirty="0">
                <a:effectLst/>
                <a:latin typeface="Open Sans" panose="020B0606030504020204" pitchFamily="34" charset="0"/>
                <a:ea typeface="Open Sans" panose="020B0606030504020204" pitchFamily="34" charset="0"/>
              </a:rPr>
              <a:t> </a:t>
            </a:r>
            <a:r>
              <a:rPr lang="en-US" sz="1200" i="1" spc="-10" dirty="0">
                <a:effectLst/>
                <a:latin typeface="Open Sans" panose="020B0606030504020204" pitchFamily="34" charset="0"/>
                <a:ea typeface="Open Sans" panose="020B0606030504020204" pitchFamily="34" charset="0"/>
              </a:rPr>
              <a:t>months—</a:t>
            </a:r>
            <a:r>
              <a:rPr lang="en-US" sz="1200" spc="-10" dirty="0">
                <a:effectLst/>
                <a:latin typeface="Open Sans" panose="020B0606030504020204" pitchFamily="34" charset="0"/>
                <a:ea typeface="Open Sans" panose="020B0606030504020204" pitchFamily="34" charset="0"/>
              </a:rPr>
              <a:t>File</a:t>
            </a:r>
            <a:r>
              <a:rPr lang="en-US" sz="1200" spc="-70"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petition</a:t>
            </a:r>
            <a:r>
              <a:rPr lang="en-US" sz="1200" spc="-70"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to</a:t>
            </a:r>
            <a:r>
              <a:rPr lang="en-US" sz="1200" spc="-40"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terminate</a:t>
            </a:r>
            <a:r>
              <a:rPr lang="en-US" sz="1200" spc="-80"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parental</a:t>
            </a:r>
            <a:r>
              <a:rPr lang="en-US" sz="1200" spc="-80"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rights</a:t>
            </a:r>
            <a:r>
              <a:rPr lang="en-US" sz="1200" spc="-4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as</a:t>
            </a:r>
            <a:r>
              <a:rPr lang="en-US" sz="1200" spc="-2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soon</a:t>
            </a:r>
            <a:r>
              <a:rPr lang="en-US" sz="1200" spc="-30"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as</a:t>
            </a:r>
            <a:r>
              <a:rPr lang="en-US" sz="1200" spc="-30"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possible</a:t>
            </a:r>
            <a:endParaRPr lang="en-US" sz="1100" spc="-10" dirty="0">
              <a:effectLst/>
              <a:latin typeface="Open Sans" panose="020B0606030504020204" pitchFamily="34" charset="0"/>
              <a:ea typeface="Open Sans" panose="020B0606030504020204" pitchFamily="34" charset="0"/>
            </a:endParaRPr>
          </a:p>
          <a:p>
            <a:pPr marL="342900" marR="0" lvl="0" indent="-342900">
              <a:lnSpc>
                <a:spcPct val="115000"/>
              </a:lnSpc>
              <a:spcBef>
                <a:spcPts val="1170"/>
              </a:spcBef>
              <a:spcAft>
                <a:spcPts val="1200"/>
              </a:spcAft>
              <a:buClr>
                <a:srgbClr val="211F1F"/>
              </a:buClr>
              <a:buSzPts val="1200"/>
              <a:buFont typeface="Wingdings" panose="05000000000000000000" pitchFamily="2" charset="2"/>
              <a:buChar char=""/>
              <a:tabLst>
                <a:tab pos="685800" algn="l"/>
              </a:tabLst>
            </a:pPr>
            <a:r>
              <a:rPr lang="en-US" sz="1200" i="1" spc="-10" dirty="0">
                <a:effectLst/>
                <a:latin typeface="Open Sans" panose="020B0606030504020204" pitchFamily="34" charset="0"/>
                <a:ea typeface="Open Sans" panose="020B0606030504020204" pitchFamily="34" charset="0"/>
              </a:rPr>
              <a:t>Ongoing—</a:t>
            </a:r>
            <a:r>
              <a:rPr lang="en-US" sz="1200" spc="-10" dirty="0">
                <a:effectLst/>
                <a:latin typeface="Open Sans" panose="020B0606030504020204" pitchFamily="34" charset="0"/>
                <a:ea typeface="Open Sans" panose="020B0606030504020204" pitchFamily="34" charset="0"/>
              </a:rPr>
              <a:t>Reviews</a:t>
            </a:r>
            <a:r>
              <a:rPr lang="en-US" sz="1200" spc="-6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every</a:t>
            </a:r>
            <a:r>
              <a:rPr lang="en-US" sz="1200" spc="-90"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6–12</a:t>
            </a:r>
            <a:r>
              <a:rPr lang="en-US" sz="1200" spc="-5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months</a:t>
            </a:r>
            <a:r>
              <a:rPr lang="en-US" sz="1200" spc="-70"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until</a:t>
            </a:r>
            <a:r>
              <a:rPr lang="en-US" sz="1200" spc="-8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child</a:t>
            </a:r>
            <a:r>
              <a:rPr lang="en-US" sz="1200" spc="-7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adopted</a:t>
            </a:r>
            <a:r>
              <a:rPr lang="en-US" sz="1200" spc="-100"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or</a:t>
            </a:r>
            <a:r>
              <a:rPr lang="en-US" sz="1200" spc="-40"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permanency plan</a:t>
            </a:r>
            <a:r>
              <a:rPr lang="en-US" sz="1200" spc="25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fulfilled</a:t>
            </a:r>
            <a:endParaRPr lang="en-US" sz="1100" spc="-10" dirty="0">
              <a:effectLst/>
              <a:latin typeface="Open Sans" panose="020B0606030504020204" pitchFamily="34" charset="0"/>
              <a:ea typeface="Open Sans" panose="020B0606030504020204" pitchFamily="34" charset="0"/>
            </a:endParaRPr>
          </a:p>
          <a:p>
            <a:pPr marL="342900" marR="0" lvl="0" indent="-342900">
              <a:lnSpc>
                <a:spcPct val="115000"/>
              </a:lnSpc>
              <a:spcBef>
                <a:spcPts val="10"/>
              </a:spcBef>
              <a:spcAft>
                <a:spcPts val="120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If the court </a:t>
            </a:r>
            <a:r>
              <a:rPr lang="en-US" sz="1200" i="1" dirty="0">
                <a:effectLst/>
                <a:latin typeface="Open Sans" panose="020B0606030504020204" pitchFamily="34" charset="0"/>
                <a:ea typeface="Open Sans" panose="020B0606030504020204" pitchFamily="34" charset="0"/>
              </a:rPr>
              <a:t>does not require </a:t>
            </a:r>
            <a:r>
              <a:rPr lang="en-US" sz="1200" dirty="0">
                <a:effectLst/>
                <a:latin typeface="Open Sans" panose="020B0606030504020204" pitchFamily="34" charset="0"/>
                <a:ea typeface="Open Sans" panose="020B0606030504020204" pitchFamily="34" charset="0"/>
              </a:rPr>
              <a:t>reasonable efforts:</a:t>
            </a:r>
            <a:endParaRPr lang="en-US" sz="1100" dirty="0">
              <a:effectLst/>
              <a:latin typeface="Open Sans" panose="020B0606030504020204" pitchFamily="34" charset="0"/>
              <a:ea typeface="Open Sans" panose="020B0606030504020204" pitchFamily="34" charset="0"/>
            </a:endParaRPr>
          </a:p>
          <a:p>
            <a:pPr marL="1143000" marR="304165" lvl="2" indent="-228600">
              <a:lnSpc>
                <a:spcPct val="115000"/>
              </a:lnSpc>
              <a:spcBef>
                <a:spcPts val="0"/>
              </a:spcBef>
              <a:spcAft>
                <a:spcPts val="1200"/>
              </a:spcAft>
              <a:buSzPts val="1200"/>
              <a:buFont typeface="Wingdings" panose="05000000000000000000" pitchFamily="2" charset="2"/>
              <a:buChar char=""/>
            </a:pPr>
            <a:r>
              <a:rPr lang="en-US" sz="1200" i="1" dirty="0">
                <a:effectLst/>
                <a:latin typeface="Open Sans" panose="020B0606030504020204" pitchFamily="34" charset="0"/>
                <a:ea typeface="Wingdings" panose="05000000000000000000" pitchFamily="2" charset="2"/>
                <a:cs typeface="Wingdings" panose="05000000000000000000" pitchFamily="2" charset="2"/>
              </a:rPr>
              <a:t>At</a:t>
            </a:r>
            <a:r>
              <a:rPr lang="en-US" sz="1200" i="1" spc="-60" dirty="0">
                <a:effectLst/>
                <a:latin typeface="Open Sans" panose="020B0606030504020204" pitchFamily="34" charset="0"/>
                <a:ea typeface="Wingdings" panose="05000000000000000000" pitchFamily="2" charset="2"/>
                <a:cs typeface="Wingdings" panose="05000000000000000000" pitchFamily="2" charset="2"/>
              </a:rPr>
              <a:t> </a:t>
            </a:r>
            <a:r>
              <a:rPr lang="en-US" sz="1200" i="1" dirty="0">
                <a:effectLst/>
                <a:latin typeface="Open Sans" panose="020B0606030504020204" pitchFamily="34" charset="0"/>
                <a:ea typeface="Wingdings" panose="05000000000000000000" pitchFamily="2" charset="2"/>
                <a:cs typeface="Wingdings" panose="05000000000000000000" pitchFamily="2" charset="2"/>
              </a:rPr>
              <a:t>30</a:t>
            </a:r>
            <a:r>
              <a:rPr lang="en-US" sz="1200" i="1" spc="-50" dirty="0">
                <a:effectLst/>
                <a:latin typeface="Open Sans" panose="020B0606030504020204" pitchFamily="34" charset="0"/>
                <a:ea typeface="Wingdings" panose="05000000000000000000" pitchFamily="2" charset="2"/>
                <a:cs typeface="Wingdings" panose="05000000000000000000" pitchFamily="2" charset="2"/>
              </a:rPr>
              <a:t> </a:t>
            </a:r>
            <a:r>
              <a:rPr lang="en-US" sz="1200" i="1" dirty="0">
                <a:effectLst/>
                <a:latin typeface="Open Sans" panose="020B0606030504020204" pitchFamily="34" charset="0"/>
                <a:ea typeface="Wingdings" panose="05000000000000000000" pitchFamily="2" charset="2"/>
                <a:cs typeface="Wingdings" panose="05000000000000000000" pitchFamily="2" charset="2"/>
              </a:rPr>
              <a:t>days</a:t>
            </a:r>
            <a:r>
              <a:rPr lang="en-US" sz="1200" dirty="0">
                <a:effectLst/>
                <a:latin typeface="Open Sans" panose="020B0606030504020204" pitchFamily="34" charset="0"/>
                <a:ea typeface="Wingdings" panose="05000000000000000000" pitchFamily="2" charset="2"/>
                <a:cs typeface="Wingdings" panose="05000000000000000000" pitchFamily="2" charset="2"/>
              </a:rPr>
              <a:t>—Permanency</a:t>
            </a:r>
            <a:r>
              <a:rPr lang="en-US" sz="1200" spc="-11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hearing</a:t>
            </a:r>
            <a:r>
              <a:rPr lang="en-US" sz="1200" spc="-8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must</a:t>
            </a:r>
            <a:r>
              <a:rPr lang="en-US" sz="1200" spc="-6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be</a:t>
            </a:r>
            <a:r>
              <a:rPr lang="en-US" sz="1200" spc="-5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held,</a:t>
            </a:r>
            <a:r>
              <a:rPr lang="en-US" sz="1200" spc="-4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a</a:t>
            </a:r>
            <a:r>
              <a:rPr lang="en-US" sz="1200" spc="-4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TPR</a:t>
            </a:r>
            <a:r>
              <a:rPr lang="en-US" sz="1200" spc="-6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petition</a:t>
            </a:r>
            <a:r>
              <a:rPr lang="en-US" sz="1200" spc="-8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must</a:t>
            </a:r>
            <a:r>
              <a:rPr lang="en-US" sz="1200" spc="-6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be</a:t>
            </a:r>
            <a:r>
              <a:rPr lang="en-US" sz="1200" spc="-5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filed, and a termination hearing must occur as soon as</a:t>
            </a:r>
            <a:r>
              <a:rPr lang="en-US" sz="1200" spc="-4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possible</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143000" marR="0" lvl="2" indent="-228600">
              <a:lnSpc>
                <a:spcPct val="115000"/>
              </a:lnSpc>
              <a:spcBef>
                <a:spcPts val="330"/>
              </a:spcBef>
              <a:spcAft>
                <a:spcPts val="1200"/>
              </a:spcAft>
              <a:buSzPts val="1200"/>
              <a:buFont typeface="Wingdings" panose="05000000000000000000" pitchFamily="2" charset="2"/>
              <a:buChar char=""/>
            </a:pPr>
            <a:r>
              <a:rPr lang="en-US" sz="1200" dirty="0">
                <a:effectLst/>
                <a:latin typeface="Open Sans" panose="020B0606030504020204" pitchFamily="34" charset="0"/>
                <a:ea typeface="Wingdings" panose="05000000000000000000" pitchFamily="2" charset="2"/>
                <a:cs typeface="Wingdings" panose="05000000000000000000" pitchFamily="2" charset="2"/>
              </a:rPr>
              <a:t>File</a:t>
            </a:r>
            <a:r>
              <a:rPr lang="en-US" sz="1200" spc="-5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petition</a:t>
            </a:r>
            <a:r>
              <a:rPr lang="en-US" sz="1200" spc="-5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to</a:t>
            </a:r>
            <a:r>
              <a:rPr lang="en-US" sz="1200" spc="-3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terminate</a:t>
            </a:r>
            <a:r>
              <a:rPr lang="en-US" sz="1200" spc="-6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parental</a:t>
            </a:r>
            <a:r>
              <a:rPr lang="en-US" sz="1200" spc="-5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rights</a:t>
            </a:r>
            <a:r>
              <a:rPr lang="en-US" sz="1200" spc="-2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if</a:t>
            </a:r>
            <a:r>
              <a:rPr lang="en-US" sz="1200" spc="-3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adoption</a:t>
            </a:r>
            <a:r>
              <a:rPr lang="en-US" sz="1200" spc="-5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is</a:t>
            </a:r>
            <a:r>
              <a:rPr lang="en-US" sz="1200" spc="-1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the</a:t>
            </a:r>
            <a:r>
              <a:rPr lang="en-US" sz="1200" spc="-4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goal</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143000" marR="495300" lvl="2" indent="-228600">
              <a:lnSpc>
                <a:spcPct val="115000"/>
              </a:lnSpc>
              <a:spcBef>
                <a:spcPts val="1390"/>
              </a:spcBef>
              <a:spcAft>
                <a:spcPts val="1200"/>
              </a:spcAft>
              <a:buSzPts val="1200"/>
              <a:buFont typeface="Wingdings" panose="05000000000000000000" pitchFamily="2" charset="2"/>
              <a:buChar char=""/>
            </a:pPr>
            <a:r>
              <a:rPr lang="en-US" sz="1200" i="1" dirty="0">
                <a:effectLst/>
                <a:latin typeface="Open Sans" panose="020B0606030504020204" pitchFamily="34" charset="0"/>
                <a:ea typeface="Wingdings" panose="05000000000000000000" pitchFamily="2" charset="2"/>
                <a:cs typeface="Wingdings" panose="05000000000000000000" pitchFamily="2" charset="2"/>
              </a:rPr>
              <a:t>Ongoing</a:t>
            </a:r>
            <a:r>
              <a:rPr lang="en-US" sz="1200" dirty="0">
                <a:effectLst/>
                <a:latin typeface="Open Sans" panose="020B0606030504020204" pitchFamily="34" charset="0"/>
                <a:ea typeface="Wingdings" panose="05000000000000000000" pitchFamily="2" charset="2"/>
                <a:cs typeface="Wingdings" panose="05000000000000000000" pitchFamily="2" charset="2"/>
              </a:rPr>
              <a:t>—Reviews</a:t>
            </a:r>
            <a:r>
              <a:rPr lang="en-US" sz="1200" spc="-10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every</a:t>
            </a:r>
            <a:r>
              <a:rPr lang="en-US" sz="1200" spc="-9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6-12</a:t>
            </a:r>
            <a:r>
              <a:rPr lang="en-US" sz="1200" spc="-6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months</a:t>
            </a:r>
            <a:r>
              <a:rPr lang="en-US" sz="1200" spc="-7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until</a:t>
            </a:r>
            <a:r>
              <a:rPr lang="en-US" sz="1200" spc="-6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child</a:t>
            </a:r>
            <a:r>
              <a:rPr lang="en-US" sz="1200" spc="-8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adopted,</a:t>
            </a:r>
            <a:r>
              <a:rPr lang="en-US" sz="1200" spc="-9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or</a:t>
            </a:r>
            <a:r>
              <a:rPr lang="en-US" sz="1200" spc="-5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permanency plan</a:t>
            </a:r>
            <a:r>
              <a:rPr lang="en-US" sz="1200" spc="25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fulfilled</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110</a:t>
            </a:fld>
            <a:endParaRPr lang="en-US"/>
          </a:p>
        </p:txBody>
      </p:sp>
    </p:spTree>
    <p:extLst>
      <p:ext uri="{BB962C8B-B14F-4D97-AF65-F5344CB8AC3E}">
        <p14:creationId xmlns:p14="http://schemas.microsoft.com/office/powerpoint/2010/main" val="69343514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55"/>
              </a:spcBef>
              <a:spcAft>
                <a:spcPts val="120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Terminating Parental Rights</a:t>
            </a:r>
            <a:r>
              <a:rPr lang="en-US" sz="1100" dirty="0">
                <a:effectLst/>
                <a:latin typeface="Open Sans" panose="020B0606030504020204" pitchFamily="34" charset="0"/>
                <a:ea typeface="Open Sans" panose="020B0606030504020204" pitchFamily="34" charset="0"/>
              </a:rPr>
              <a:t> </a:t>
            </a:r>
          </a:p>
          <a:p>
            <a:pPr marL="342900" marR="0" lvl="0" indent="-342900">
              <a:lnSpc>
                <a:spcPct val="115000"/>
              </a:lnSpc>
              <a:spcBef>
                <a:spcPts val="55"/>
              </a:spcBef>
              <a:spcAft>
                <a:spcPts val="1200"/>
              </a:spcAft>
              <a:buFont typeface="Wingdings" panose="05000000000000000000" pitchFamily="2" charset="2"/>
              <a:buChar char=""/>
            </a:pPr>
            <a:r>
              <a:rPr lang="en-US" sz="1200" spc="-20" dirty="0">
                <a:effectLst/>
                <a:latin typeface="Open Sans" panose="020B0606030504020204" pitchFamily="34" charset="0"/>
                <a:ea typeface="Open Sans" panose="020B0606030504020204" pitchFamily="34" charset="0"/>
              </a:rPr>
              <a:t>ASFA</a:t>
            </a:r>
            <a:r>
              <a:rPr lang="en-US" sz="1200" spc="-1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also</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established</a:t>
            </a:r>
            <a:r>
              <a:rPr lang="en-US" sz="1200" spc="-9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conditions</a:t>
            </a:r>
            <a:r>
              <a:rPr lang="en-US" sz="1200" spc="-1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under</a:t>
            </a:r>
            <a:r>
              <a:rPr lang="en-US" sz="1200" spc="-7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which</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a:t>
            </a:r>
            <a:r>
              <a:rPr lang="en-US" sz="1200" spc="-7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state</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should</a:t>
            </a:r>
            <a:r>
              <a:rPr lang="en-US" sz="1200" spc="-9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terminate</a:t>
            </a:r>
            <a:r>
              <a:rPr lang="en-US" sz="1200" spc="-9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parental</a:t>
            </a:r>
            <a:r>
              <a:rPr lang="en-US" sz="1200" spc="-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rights</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 seek </a:t>
            </a:r>
            <a:r>
              <a:rPr lang="en-US" sz="1200" spc="-15" dirty="0">
                <a:effectLst/>
                <a:latin typeface="Open Sans" panose="020B0606030504020204" pitchFamily="34" charset="0"/>
                <a:ea typeface="Open Sans" panose="020B0606030504020204" pitchFamily="34" charset="0"/>
              </a:rPr>
              <a:t>permanent </a:t>
            </a:r>
            <a:r>
              <a:rPr lang="en-US" sz="1200" dirty="0">
                <a:effectLst/>
                <a:latin typeface="Open Sans" panose="020B0606030504020204" pitchFamily="34" charset="0"/>
                <a:ea typeface="Open Sans" panose="020B0606030504020204" pitchFamily="34" charset="0"/>
              </a:rPr>
              <a:t>placement for a child in state </a:t>
            </a:r>
            <a:r>
              <a:rPr lang="en-US" sz="1200" spc="-25" dirty="0">
                <a:effectLst/>
                <a:latin typeface="Open Sans" panose="020B0606030504020204" pitchFamily="34" charset="0"/>
                <a:ea typeface="Open Sans" panose="020B0606030504020204" pitchFamily="34" charset="0"/>
              </a:rPr>
              <a:t>custody. </a:t>
            </a:r>
            <a:r>
              <a:rPr lang="en-US" sz="1200" spc="-20" dirty="0">
                <a:effectLst/>
                <a:latin typeface="Open Sans" panose="020B0606030504020204" pitchFamily="34" charset="0"/>
                <a:ea typeface="Open Sans" panose="020B0606030504020204" pitchFamily="34" charset="0"/>
              </a:rPr>
              <a:t>ASFA </a:t>
            </a:r>
            <a:r>
              <a:rPr lang="en-US" sz="1200" dirty="0">
                <a:effectLst/>
                <a:latin typeface="Open Sans" panose="020B0606030504020204" pitchFamily="34" charset="0"/>
                <a:ea typeface="Open Sans" panose="020B0606030504020204" pitchFamily="34" charset="0"/>
              </a:rPr>
              <a:t>states that an agency must file</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petition</a:t>
            </a:r>
            <a:r>
              <a:rPr lang="en-US" sz="1200" spc="-7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terminate</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parental</a:t>
            </a:r>
            <a:r>
              <a:rPr lang="en-US" sz="1200" spc="-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rights</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(TPR)</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if</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child</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is</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in</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foster</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care</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for</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15</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of</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last 22 months. The </a:t>
            </a:r>
            <a:r>
              <a:rPr lang="en-US" sz="1200" spc="-20" dirty="0">
                <a:effectLst/>
                <a:latin typeface="Open Sans" panose="020B0606030504020204" pitchFamily="34" charset="0"/>
                <a:ea typeface="Open Sans" panose="020B0606030504020204" pitchFamily="34" charset="0"/>
              </a:rPr>
              <a:t>petition </a:t>
            </a:r>
            <a:r>
              <a:rPr lang="en-US" sz="1200" dirty="0">
                <a:effectLst/>
                <a:latin typeface="Open Sans" panose="020B0606030504020204" pitchFamily="34" charset="0"/>
                <a:ea typeface="Open Sans" panose="020B0606030504020204" pitchFamily="34" charset="0"/>
              </a:rPr>
              <a:t>to terminate parental rights must be filed within 60 days if </a:t>
            </a:r>
            <a:r>
              <a:rPr lang="en-US" sz="1200" spc="-10" dirty="0">
                <a:effectLst/>
                <a:latin typeface="Open Sans" panose="020B0606030504020204" pitchFamily="34" charset="0"/>
                <a:ea typeface="Open Sans" panose="020B0606030504020204" pitchFamily="34" charset="0"/>
              </a:rPr>
              <a:t>the </a:t>
            </a:r>
            <a:r>
              <a:rPr lang="en-US" sz="1200" dirty="0">
                <a:effectLst/>
                <a:latin typeface="Open Sans" panose="020B0606030504020204" pitchFamily="34" charset="0"/>
                <a:ea typeface="Open Sans" panose="020B0606030504020204" pitchFamily="34" charset="0"/>
              </a:rPr>
              <a:t>court rules that the child is an abandoned infant or that reunification will not occur because of the </a:t>
            </a:r>
            <a:r>
              <a:rPr lang="en-US" sz="1200" spc="-20" dirty="0">
                <a:effectLst/>
                <a:latin typeface="Open Sans" panose="020B0606030504020204" pitchFamily="34" charset="0"/>
                <a:ea typeface="Open Sans" panose="020B0606030504020204" pitchFamily="34" charset="0"/>
              </a:rPr>
              <a:t>parent’s </a:t>
            </a:r>
            <a:r>
              <a:rPr lang="en-US" sz="1200" dirty="0">
                <a:effectLst/>
                <a:latin typeface="Open Sans" panose="020B0606030504020204" pitchFamily="34" charset="0"/>
                <a:ea typeface="Open Sans" panose="020B0606030504020204" pitchFamily="34" charset="0"/>
              </a:rPr>
              <a:t>felony</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conviction.</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595"/>
              </a:spcBef>
              <a:spcAft>
                <a:spcPts val="1200"/>
              </a:spcAft>
              <a:buFont typeface="Wingdings" panose="05000000000000000000" pitchFamily="2" charset="2"/>
              <a:buChar char=""/>
            </a:pPr>
            <a:r>
              <a:rPr lang="en-US" sz="1200" dirty="0">
                <a:effectLst/>
                <a:latin typeface="Open Sans" panose="020B0606030504020204" pitchFamily="34" charset="0"/>
                <a:ea typeface="Open Sans" panose="020B0606030504020204" pitchFamily="34" charset="0"/>
              </a:rPr>
              <a:t>There are a few </a:t>
            </a:r>
            <a:r>
              <a:rPr lang="en-US" sz="1200" b="1" i="1" dirty="0">
                <a:effectLst/>
                <a:latin typeface="Open Sans" panose="020B0606030504020204" pitchFamily="34" charset="0"/>
                <a:ea typeface="Open Sans" panose="020B0606030504020204" pitchFamily="34" charset="0"/>
              </a:rPr>
              <a:t>exceptions</a:t>
            </a:r>
            <a:r>
              <a:rPr lang="en-US" sz="1200" dirty="0">
                <a:effectLst/>
                <a:latin typeface="Open Sans" panose="020B0606030504020204" pitchFamily="34" charset="0"/>
                <a:ea typeface="Open Sans" panose="020B0606030504020204" pitchFamily="34" charset="0"/>
              </a:rPr>
              <a:t>. These include:</a:t>
            </a:r>
            <a:endParaRPr lang="en-US" sz="1100" dirty="0">
              <a:effectLst/>
              <a:latin typeface="Open Sans" panose="020B0606030504020204" pitchFamily="34" charset="0"/>
              <a:ea typeface="Open Sans" panose="020B0606030504020204" pitchFamily="34" charset="0"/>
            </a:endParaRPr>
          </a:p>
          <a:p>
            <a:pPr marL="1143000" marR="0" lvl="2" indent="-228600">
              <a:lnSpc>
                <a:spcPct val="115000"/>
              </a:lnSpc>
              <a:spcBef>
                <a:spcPts val="0"/>
              </a:spcBef>
              <a:spcAft>
                <a:spcPts val="1200"/>
              </a:spcAft>
              <a:buSzPts val="1200"/>
              <a:buFont typeface="Symbol" panose="05050102010706020507" pitchFamily="18" charset="2"/>
              <a:buChar char=""/>
              <a:tabLst>
                <a:tab pos="597535" algn="l"/>
              </a:tabLst>
            </a:pPr>
            <a:r>
              <a:rPr lang="en-US" sz="1200" dirty="0">
                <a:effectLst/>
                <a:latin typeface="Open Sans" panose="020B0606030504020204" pitchFamily="34" charset="0"/>
                <a:ea typeface="Open Sans" panose="020B0606030504020204" pitchFamily="34" charset="0"/>
              </a:rPr>
              <a:t>if the child is placed with</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 relative,</a:t>
            </a:r>
            <a:endParaRPr lang="en-US" sz="1100" dirty="0">
              <a:effectLst/>
              <a:latin typeface="Open Sans" panose="020B0606030504020204" pitchFamily="34" charset="0"/>
              <a:ea typeface="Open Sans" panose="020B0606030504020204" pitchFamily="34" charset="0"/>
            </a:endParaRPr>
          </a:p>
          <a:p>
            <a:pPr marL="1143000" marR="0" lvl="2" indent="-228600">
              <a:lnSpc>
                <a:spcPct val="115000"/>
              </a:lnSpc>
              <a:spcBef>
                <a:spcPts val="650"/>
              </a:spcBef>
              <a:spcAft>
                <a:spcPts val="1200"/>
              </a:spcAft>
              <a:buSzPts val="1200"/>
              <a:buFont typeface="Symbol" panose="05050102010706020507" pitchFamily="18" charset="2"/>
              <a:buChar char=""/>
              <a:tabLst>
                <a:tab pos="597535" algn="l"/>
              </a:tabLst>
            </a:pPr>
            <a:r>
              <a:rPr lang="en-US" sz="1200" dirty="0">
                <a:effectLst/>
                <a:latin typeface="Open Sans" panose="020B0606030504020204" pitchFamily="34" charset="0"/>
                <a:ea typeface="Open Sans" panose="020B0606030504020204" pitchFamily="34" charset="0"/>
              </a:rPr>
              <a:t>there</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is</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compelling</a:t>
            </a:r>
            <a:r>
              <a:rPr lang="en-US" sz="1200" spc="-9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evidence</a:t>
            </a:r>
            <a:r>
              <a:rPr lang="en-US" sz="1200" spc="-9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that</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decision</a:t>
            </a:r>
            <a:r>
              <a:rPr lang="en-US" sz="1200" spc="-7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25" dirty="0">
                <a:effectLst/>
                <a:latin typeface="Open Sans" panose="020B0606030504020204" pitchFamily="34" charset="0"/>
                <a:ea typeface="Open Sans" panose="020B0606030504020204" pitchFamily="34" charset="0"/>
              </a:rPr>
              <a:t> </a:t>
            </a:r>
            <a:r>
              <a:rPr lang="en-US" sz="1200" spc="-20" dirty="0">
                <a:effectLst/>
                <a:latin typeface="Open Sans" panose="020B0606030504020204" pitchFamily="34" charset="0"/>
                <a:ea typeface="Open Sans" panose="020B0606030504020204" pitchFamily="34" charset="0"/>
              </a:rPr>
              <a:t>pursue</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termination</a:t>
            </a:r>
            <a:r>
              <a:rPr lang="en-US" sz="1200" spc="-7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is</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not</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in</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 child’s best interests, or</a:t>
            </a:r>
            <a:endParaRPr lang="en-US" sz="1100" dirty="0">
              <a:effectLst/>
              <a:latin typeface="Open Sans" panose="020B0606030504020204" pitchFamily="34" charset="0"/>
              <a:ea typeface="Open Sans" panose="020B0606030504020204" pitchFamily="34" charset="0"/>
            </a:endParaRPr>
          </a:p>
          <a:p>
            <a:pPr marL="1143000" marR="288290" lvl="2" indent="-228600">
              <a:lnSpc>
                <a:spcPct val="115000"/>
              </a:lnSpc>
              <a:spcBef>
                <a:spcPts val="1055"/>
              </a:spcBef>
              <a:spcAft>
                <a:spcPts val="1200"/>
              </a:spcAft>
              <a:buSzPts val="1200"/>
              <a:buFont typeface="Symbol" panose="05050102010706020507" pitchFamily="18" charset="2"/>
              <a:buChar char=""/>
              <a:tabLst>
                <a:tab pos="597535" algn="l"/>
              </a:tabLst>
            </a:pPr>
            <a:r>
              <a:rPr lang="en-US" sz="1200" dirty="0">
                <a:effectLst/>
                <a:latin typeface="Open Sans" panose="020B0606030504020204" pitchFamily="34" charset="0"/>
                <a:ea typeface="Open Sans" panose="020B0606030504020204" pitchFamily="34" charset="0"/>
              </a:rPr>
              <a:t>the</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state</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agency</a:t>
            </a:r>
            <a:r>
              <a:rPr lang="en-US" sz="1200" spc="-1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has</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not</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provided</a:t>
            </a:r>
            <a:r>
              <a:rPr lang="en-US" sz="1200" spc="-9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comprehensive</a:t>
            </a:r>
            <a:r>
              <a:rPr lang="en-US" sz="1200" spc="-10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services</a:t>
            </a:r>
            <a:r>
              <a:rPr lang="en-US" sz="1200" spc="-7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40" dirty="0">
                <a:effectLst/>
                <a:latin typeface="Open Sans" panose="020B0606030504020204" pitchFamily="34" charset="0"/>
                <a:ea typeface="Open Sans" panose="020B0606030504020204" pitchFamily="34" charset="0"/>
              </a:rPr>
              <a:t> </a:t>
            </a:r>
            <a:r>
              <a:rPr lang="en-US" sz="1200" spc="-15" dirty="0">
                <a:effectLst/>
                <a:latin typeface="Open Sans" panose="020B0606030504020204" pitchFamily="34" charset="0"/>
                <a:ea typeface="Open Sans" panose="020B0606030504020204" pitchFamily="34" charset="0"/>
              </a:rPr>
              <a:t>parent</a:t>
            </a:r>
            <a:r>
              <a:rPr lang="en-US" sz="1200" spc="-8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necessary for</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reunification.</a:t>
            </a:r>
            <a:endParaRPr lang="en-US" sz="11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111</a:t>
            </a:fld>
            <a:endParaRPr lang="en-US"/>
          </a:p>
        </p:txBody>
      </p:sp>
    </p:spTree>
    <p:extLst>
      <p:ext uri="{BB962C8B-B14F-4D97-AF65-F5344CB8AC3E}">
        <p14:creationId xmlns:p14="http://schemas.microsoft.com/office/powerpoint/2010/main" val="323919597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4300" lvl="0" indent="-342900">
              <a:lnSpc>
                <a:spcPct val="115000"/>
              </a:lnSpc>
              <a:spcBef>
                <a:spcPts val="15"/>
              </a:spcBef>
              <a:spcAft>
                <a:spcPts val="1200"/>
              </a:spcAft>
              <a:buFont typeface="Symbol" panose="05050102010706020507" pitchFamily="18" charset="2"/>
              <a:buChar char=""/>
            </a:pPr>
            <a:r>
              <a:rPr lang="en-US" sz="1200" b="1" dirty="0">
                <a:effectLst/>
                <a:latin typeface="Open Sans" panose="020B0606030504020204" pitchFamily="34" charset="0"/>
                <a:ea typeface="Open Sans" panose="020B0606030504020204" pitchFamily="34" charset="0"/>
              </a:rPr>
              <a:t>REVIEW </a:t>
            </a:r>
            <a:r>
              <a:rPr lang="en-US" sz="1200" dirty="0">
                <a:effectLst/>
                <a:latin typeface="Open Sans" panose="020B0606030504020204" pitchFamily="34" charset="0"/>
                <a:ea typeface="Open Sans" panose="020B0606030504020204" pitchFamily="34" charset="0"/>
              </a:rPr>
              <a:t>the definition of reasonable efforts with the</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group:</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3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Definition of</a:t>
            </a:r>
            <a:r>
              <a:rPr lang="en-US" sz="1200" spc="10" dirty="0">
                <a:effectLst/>
                <a:latin typeface="Open Sans" panose="020B0606030504020204" pitchFamily="34" charset="0"/>
                <a:ea typeface="Open Sans" panose="020B0606030504020204" pitchFamily="34" charset="0"/>
              </a:rPr>
              <a:t> </a:t>
            </a:r>
            <a:r>
              <a:rPr lang="en-US" sz="1200" spc="-15" dirty="0">
                <a:effectLst/>
                <a:latin typeface="Open Sans" panose="020B0606030504020204" pitchFamily="34" charset="0"/>
                <a:ea typeface="Open Sans" panose="020B0606030504020204" pitchFamily="34" charset="0"/>
              </a:rPr>
              <a:t>Reasonable Efforts:</a:t>
            </a:r>
            <a:r>
              <a:rPr lang="en-US" sz="1100" dirty="0">
                <a:effectLst/>
                <a:latin typeface="Open Sans" panose="020B0606030504020204" pitchFamily="34" charset="0"/>
                <a:ea typeface="Open Sans" panose="020B0606030504020204" pitchFamily="34" charset="0"/>
              </a:rPr>
              <a:t> </a:t>
            </a:r>
          </a:p>
          <a:p>
            <a:pPr marL="457200" marR="203200">
              <a:lnSpc>
                <a:spcPct val="115000"/>
              </a:lnSpc>
              <a:spcBef>
                <a:spcPts val="1365"/>
              </a:spcBef>
              <a:spcAft>
                <a:spcPts val="1200"/>
              </a:spcAft>
              <a:tabLst>
                <a:tab pos="825500" algn="l"/>
                <a:tab pos="826135" algn="l"/>
              </a:tabLst>
            </a:pPr>
            <a:r>
              <a:rPr lang="en-US" sz="1200" dirty="0">
                <a:effectLst/>
                <a:latin typeface="Open Sans" panose="020B0606030504020204" pitchFamily="34" charset="0"/>
                <a:ea typeface="Open Sans" panose="020B0606030504020204" pitchFamily="34" charset="0"/>
              </a:rPr>
              <a:t>Reasonable efforts commonly refer to efforts </a:t>
            </a:r>
            <a:r>
              <a:rPr lang="en-US" sz="1200" spc="-15" dirty="0">
                <a:effectLst/>
                <a:latin typeface="Open Sans" panose="020B0606030504020204" pitchFamily="34" charset="0"/>
                <a:ea typeface="Open Sans" panose="020B0606030504020204" pitchFamily="34" charset="0"/>
              </a:rPr>
              <a:t>made </a:t>
            </a:r>
            <a:r>
              <a:rPr lang="en-US" sz="1200" dirty="0">
                <a:effectLst/>
                <a:latin typeface="Open Sans" panose="020B0606030504020204" pitchFamily="34" charset="0"/>
                <a:ea typeface="Open Sans" panose="020B0606030504020204" pitchFamily="34" charset="0"/>
              </a:rPr>
              <a:t>by state child welfare agencies to provide the assistance and services needed to preserve and reunify families. State laws require agencies to assist families in remedying the conditions</a:t>
            </a:r>
            <a:r>
              <a:rPr lang="en-US" sz="1200" spc="-10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that</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brought</a:t>
            </a:r>
            <a:r>
              <a:rPr lang="en-US" sz="1200" spc="-7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child</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family</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attention</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of</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child</a:t>
            </a:r>
            <a:r>
              <a:rPr lang="en-US" sz="1200" spc="-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welfare agency. In Tennessee, TCA 37-1-166 is the basis for determining whether or</a:t>
            </a:r>
            <a:r>
              <a:rPr lang="en-US" sz="1200" spc="-20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not DCS has exercised reasonable efforts. According to this statute,</a:t>
            </a:r>
            <a:r>
              <a:rPr lang="en-US" sz="1200" spc="-1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reasonable</a:t>
            </a:r>
            <a:r>
              <a:rPr lang="en-US" sz="140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efforts</a:t>
            </a:r>
            <a:r>
              <a:rPr lang="en-US" sz="1200" spc="-7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means</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7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exercise</a:t>
            </a:r>
            <a:r>
              <a:rPr lang="en-US" sz="1200" spc="-7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of</a:t>
            </a:r>
            <a:r>
              <a:rPr lang="en-US" sz="1200" spc="-7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reasonable</a:t>
            </a:r>
            <a:r>
              <a:rPr lang="en-US" sz="1200" spc="-10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care</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a:t>
            </a:r>
            <a:r>
              <a:rPr lang="en-US" sz="1200" spc="-7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diligence</a:t>
            </a:r>
            <a:r>
              <a:rPr lang="en-US" sz="1200" spc="-7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by</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department to</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provide</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services</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related</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meeting</a:t>
            </a:r>
            <a:r>
              <a:rPr lang="en-US" sz="1200" spc="-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needs</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of</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child</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30" dirty="0">
                <a:effectLst/>
                <a:latin typeface="Open Sans" panose="020B0606030504020204" pitchFamily="34" charset="0"/>
                <a:ea typeface="Open Sans" panose="020B0606030504020204" pitchFamily="34" charset="0"/>
              </a:rPr>
              <a:t> </a:t>
            </a:r>
            <a:r>
              <a:rPr lang="en-US" sz="1200" spc="-25" dirty="0">
                <a:effectLst/>
                <a:latin typeface="Open Sans" panose="020B0606030504020204" pitchFamily="34" charset="0"/>
                <a:ea typeface="Open Sans" panose="020B0606030504020204" pitchFamily="34" charset="0"/>
              </a:rPr>
              <a:t>family.</a:t>
            </a:r>
            <a:endParaRPr lang="en-US" sz="1100" dirty="0">
              <a:effectLst/>
              <a:latin typeface="Open Sans" panose="020B0606030504020204" pitchFamily="34" charset="0"/>
              <a:ea typeface="Open Sans" panose="020B0606030504020204" pitchFamily="34" charset="0"/>
            </a:endParaRPr>
          </a:p>
          <a:p>
            <a:pPr marL="342900" marR="156845" lvl="0" indent="-342900">
              <a:lnSpc>
                <a:spcPct val="115000"/>
              </a:lnSpc>
              <a:spcBef>
                <a:spcPts val="0"/>
              </a:spcBef>
              <a:spcAft>
                <a:spcPts val="120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The child’s health and safety are the primary concerns in determining reasonable efforts.</a:t>
            </a:r>
            <a:endParaRPr lang="en-US" sz="1100" dirty="0">
              <a:effectLst/>
              <a:latin typeface="Open Sans" panose="020B0606030504020204" pitchFamily="34" charset="0"/>
              <a:ea typeface="Open Sans" panose="020B0606030504020204" pitchFamily="34" charset="0"/>
            </a:endParaRPr>
          </a:p>
          <a:p>
            <a:pPr marL="342900" marR="156845" lvl="0" indent="-342900">
              <a:lnSpc>
                <a:spcPct val="115000"/>
              </a:lnSpc>
              <a:spcBef>
                <a:spcPts val="0"/>
              </a:spcBef>
              <a:spcAft>
                <a:spcPts val="120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When </a:t>
            </a:r>
            <a:r>
              <a:rPr lang="en-US" sz="1200" spc="-20" dirty="0">
                <a:effectLst/>
                <a:latin typeface="Open Sans" panose="020B0606030504020204" pitchFamily="34" charset="0"/>
                <a:ea typeface="Open Sans" panose="020B0606030504020204" pitchFamily="34" charset="0"/>
              </a:rPr>
              <a:t>reasonable </a:t>
            </a:r>
            <a:r>
              <a:rPr lang="en-US" sz="1200" dirty="0">
                <a:effectLst/>
                <a:latin typeface="Open Sans" panose="020B0606030504020204" pitchFamily="34" charset="0"/>
                <a:ea typeface="Open Sans" panose="020B0606030504020204" pitchFamily="34" charset="0"/>
              </a:rPr>
              <a:t>efforts are</a:t>
            </a:r>
            <a:r>
              <a:rPr lang="en-US" sz="1200" spc="-1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required:</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Reasonable</a:t>
            </a:r>
            <a:r>
              <a:rPr lang="en-US" sz="1200" spc="-10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efforts</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are</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required</a:t>
            </a:r>
            <a:r>
              <a:rPr lang="en-US" sz="1200" spc="-10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preserve</a:t>
            </a:r>
            <a:r>
              <a:rPr lang="en-US" sz="1200" spc="-8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a:t>
            </a:r>
            <a:r>
              <a:rPr lang="en-US" sz="1200" spc="-9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reunify</a:t>
            </a:r>
            <a:r>
              <a:rPr lang="en-US" sz="1200" spc="-10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families</a:t>
            </a:r>
            <a:endParaRPr lang="en-US" sz="1100" dirty="0">
              <a:effectLst/>
              <a:latin typeface="Open Sans" panose="020B0606030504020204" pitchFamily="34" charset="0"/>
              <a:ea typeface="Open Sans" panose="020B0606030504020204" pitchFamily="34" charset="0"/>
            </a:endParaRPr>
          </a:p>
          <a:p>
            <a:pPr marL="1600200" marR="417195" lvl="3" indent="-228600">
              <a:lnSpc>
                <a:spcPct val="115000"/>
              </a:lnSpc>
              <a:spcBef>
                <a:spcPts val="0"/>
              </a:spcBef>
              <a:spcAft>
                <a:spcPts val="1200"/>
              </a:spcAft>
              <a:buClr>
                <a:srgbClr val="211F1F"/>
              </a:buClr>
              <a:buSzPts val="1400"/>
              <a:buFont typeface="Symbol" panose="05050102010706020507" pitchFamily="18" charset="2"/>
              <a:buChar char=""/>
              <a:tabLst>
                <a:tab pos="914400" algn="l"/>
              </a:tabLst>
            </a:pPr>
            <a:r>
              <a:rPr lang="en-US" sz="1200" dirty="0">
                <a:effectLst/>
                <a:latin typeface="Open Sans" panose="020B0606030504020204" pitchFamily="34" charset="0"/>
                <a:ea typeface="Open Sans" panose="020B0606030504020204" pitchFamily="34" charset="0"/>
              </a:rPr>
              <a:t>prior</a:t>
            </a:r>
            <a:r>
              <a:rPr lang="en-US" sz="1200" spc="-7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placement</a:t>
            </a:r>
            <a:r>
              <a:rPr lang="en-US" sz="1200" spc="-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of</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child</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in</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foster</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care,</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25" dirty="0">
                <a:effectLst/>
                <a:latin typeface="Open Sans" panose="020B0606030504020204" pitchFamily="34" charset="0"/>
                <a:ea typeface="Open Sans" panose="020B0606030504020204" pitchFamily="34" charset="0"/>
              </a:rPr>
              <a:t> </a:t>
            </a:r>
            <a:r>
              <a:rPr lang="en-US" sz="1200" spc="-20" dirty="0">
                <a:effectLst/>
                <a:latin typeface="Open Sans" panose="020B0606030504020204" pitchFamily="34" charset="0"/>
                <a:ea typeface="Open Sans" panose="020B0606030504020204" pitchFamily="34" charset="0"/>
              </a:rPr>
              <a:t>prevent</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or</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eliminate</a:t>
            </a:r>
            <a:r>
              <a:rPr lang="en-US" sz="1200" spc="-9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 need for removing the child from the </a:t>
            </a:r>
            <a:r>
              <a:rPr lang="en-US" sz="1200" spc="-20" dirty="0">
                <a:effectLst/>
                <a:latin typeface="Open Sans" panose="020B0606030504020204" pitchFamily="34" charset="0"/>
                <a:ea typeface="Open Sans" panose="020B0606030504020204" pitchFamily="34" charset="0"/>
              </a:rPr>
              <a:t>child’s </a:t>
            </a:r>
            <a:r>
              <a:rPr lang="en-US" sz="1200" dirty="0">
                <a:effectLst/>
                <a:latin typeface="Open Sans" panose="020B0606030504020204" pitchFamily="34" charset="0"/>
                <a:ea typeface="Open Sans" panose="020B0606030504020204" pitchFamily="34" charset="0"/>
              </a:rPr>
              <a:t>home;</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a:t>
            </a:r>
            <a:endParaRPr lang="en-US" sz="1100" dirty="0">
              <a:effectLst/>
              <a:latin typeface="Open Sans" panose="020B0606030504020204" pitchFamily="34" charset="0"/>
              <a:ea typeface="Open Sans" panose="020B0606030504020204" pitchFamily="34" charset="0"/>
            </a:endParaRPr>
          </a:p>
          <a:p>
            <a:pPr marL="1600200" marR="0" lvl="3" indent="-228600">
              <a:lnSpc>
                <a:spcPct val="115000"/>
              </a:lnSpc>
              <a:spcBef>
                <a:spcPts val="445"/>
              </a:spcBef>
              <a:spcAft>
                <a:spcPts val="1200"/>
              </a:spcAft>
              <a:buClr>
                <a:srgbClr val="211F1F"/>
              </a:buClr>
              <a:buSzPts val="1400"/>
              <a:buFont typeface="Symbol" panose="05050102010706020507" pitchFamily="18" charset="2"/>
              <a:buChar char=""/>
              <a:tabLst>
                <a:tab pos="914400" algn="l"/>
              </a:tabLst>
            </a:pPr>
            <a:r>
              <a:rPr lang="en-US" sz="1200" dirty="0">
                <a:effectLst/>
                <a:latin typeface="Open Sans" panose="020B0606030504020204" pitchFamily="34" charset="0"/>
                <a:ea typeface="Open Sans" panose="020B0606030504020204" pitchFamily="34" charset="0"/>
              </a:rPr>
              <a:t>to</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make</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it</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possible</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for</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child</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safely</a:t>
            </a:r>
            <a:r>
              <a:rPr lang="en-US" sz="1200" spc="-9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return</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home.</a:t>
            </a:r>
            <a:endParaRPr lang="en-US" sz="1100" dirty="0">
              <a:effectLst/>
              <a:latin typeface="Open Sans" panose="020B0606030504020204" pitchFamily="34" charset="0"/>
              <a:ea typeface="Open Sans" panose="020B0606030504020204" pitchFamily="34" charset="0"/>
            </a:endParaRPr>
          </a:p>
          <a:p>
            <a:pPr marL="1600200" marR="0" lvl="3" indent="-228600">
              <a:lnSpc>
                <a:spcPct val="115000"/>
              </a:lnSpc>
              <a:spcBef>
                <a:spcPts val="445"/>
              </a:spcBef>
              <a:spcAft>
                <a:spcPts val="1200"/>
              </a:spcAft>
              <a:buClr>
                <a:srgbClr val="211F1F"/>
              </a:buClr>
              <a:buSzPts val="1400"/>
              <a:buFont typeface="Symbol" panose="05050102010706020507" pitchFamily="18" charset="2"/>
              <a:buChar char=""/>
              <a:tabLst>
                <a:tab pos="914400" algn="l"/>
              </a:tabLst>
            </a:pPr>
            <a:r>
              <a:rPr lang="en-US" sz="1200" dirty="0">
                <a:effectLst/>
                <a:latin typeface="Open Sans" panose="020B0606030504020204" pitchFamily="34" charset="0"/>
                <a:ea typeface="Open Sans" panose="020B0606030504020204" pitchFamily="34" charset="0"/>
              </a:rPr>
              <a:t>If</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continuation</a:t>
            </a:r>
            <a:r>
              <a:rPr lang="en-US" sz="1200" spc="-7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of</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reasonable</a:t>
            </a:r>
            <a:r>
              <a:rPr lang="en-US" sz="1200" spc="-7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efforts</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is</a:t>
            </a:r>
            <a:r>
              <a:rPr lang="en-US" sz="1200" spc="-25" dirty="0">
                <a:effectLst/>
                <a:latin typeface="Open Sans" panose="020B0606030504020204" pitchFamily="34" charset="0"/>
                <a:ea typeface="Open Sans" panose="020B0606030504020204" pitchFamily="34" charset="0"/>
              </a:rPr>
              <a:t> </a:t>
            </a:r>
            <a:r>
              <a:rPr lang="en-US" sz="1200" spc="-15" dirty="0">
                <a:effectLst/>
                <a:latin typeface="Open Sans" panose="020B0606030504020204" pitchFamily="34" charset="0"/>
                <a:ea typeface="Open Sans" panose="020B0606030504020204" pitchFamily="34" charset="0"/>
              </a:rPr>
              <a:t>determined</a:t>
            </a:r>
            <a:r>
              <a:rPr lang="en-US" sz="1200" spc="-8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be</a:t>
            </a:r>
            <a:r>
              <a:rPr lang="en-US" sz="1200" spc="-20" dirty="0">
                <a:effectLst/>
                <a:latin typeface="Open Sans" panose="020B0606030504020204" pitchFamily="34" charset="0"/>
                <a:ea typeface="Open Sans" panose="020B0606030504020204" pitchFamily="34" charset="0"/>
              </a:rPr>
              <a:t> inconsistent</a:t>
            </a:r>
            <a:r>
              <a:rPr lang="en-US" sz="1200" spc="-8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with</a:t>
            </a:r>
            <a:r>
              <a:rPr lang="en-US" sz="1200" spc="-3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the </a:t>
            </a:r>
            <a:r>
              <a:rPr lang="en-US" sz="1200" dirty="0">
                <a:effectLst/>
                <a:latin typeface="Open Sans" panose="020B0606030504020204" pitchFamily="34" charset="0"/>
                <a:ea typeface="Open Sans" panose="020B0606030504020204" pitchFamily="34" charset="0"/>
              </a:rPr>
              <a:t>permanency plan for the child, reasonable efforts shall be made to </a:t>
            </a:r>
            <a:r>
              <a:rPr lang="en-US" sz="1200" spc="-20" dirty="0">
                <a:effectLst/>
                <a:latin typeface="Open Sans" panose="020B0606030504020204" pitchFamily="34" charset="0"/>
                <a:ea typeface="Open Sans" panose="020B0606030504020204" pitchFamily="34" charset="0"/>
              </a:rPr>
              <a:t>place </a:t>
            </a:r>
            <a:r>
              <a:rPr lang="en-US" sz="1200" dirty="0">
                <a:effectLst/>
                <a:latin typeface="Open Sans" panose="020B0606030504020204" pitchFamily="34" charset="0"/>
                <a:ea typeface="Open Sans" panose="020B0606030504020204" pitchFamily="34" charset="0"/>
              </a:rPr>
              <a:t>the child in a timely manner in accordance with the permanency plan and to complete whatever steps are necessary to finalize the permanent</a:t>
            </a:r>
            <a:r>
              <a:rPr lang="en-US" sz="1200" spc="-1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placement of the</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child.</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615"/>
              </a:spcBef>
              <a:spcAft>
                <a:spcPts val="120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When reasonable efforts are not required:</a:t>
            </a:r>
            <a:endParaRPr lang="en-US" sz="1100" dirty="0">
              <a:effectLst/>
              <a:latin typeface="Open Sans" panose="020B0606030504020204" pitchFamily="34" charset="0"/>
              <a:ea typeface="Open Sans" panose="020B0606030504020204" pitchFamily="34" charset="0"/>
            </a:endParaRPr>
          </a:p>
          <a:p>
            <a:pPr marL="342900" marR="465455" lvl="0" indent="-342900">
              <a:lnSpc>
                <a:spcPct val="115000"/>
              </a:lnSpc>
              <a:spcBef>
                <a:spcPts val="0"/>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Under</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provisions</a:t>
            </a:r>
            <a:r>
              <a:rPr lang="en-US" sz="1200" spc="-9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of</a:t>
            </a:r>
            <a:r>
              <a:rPr lang="en-US" sz="1200" spc="-125" dirty="0">
                <a:effectLst/>
                <a:latin typeface="Open Sans" panose="020B0606030504020204" pitchFamily="34" charset="0"/>
                <a:ea typeface="Open Sans" panose="020B0606030504020204" pitchFamily="34" charset="0"/>
              </a:rPr>
              <a:t> </a:t>
            </a:r>
            <a:r>
              <a:rPr lang="en-US" sz="1200" spc="-20" dirty="0">
                <a:effectLst/>
                <a:latin typeface="Open Sans" panose="020B0606030504020204" pitchFamily="34" charset="0"/>
                <a:ea typeface="Open Sans" panose="020B0606030504020204" pitchFamily="34" charset="0"/>
              </a:rPr>
              <a:t>ASFA</a:t>
            </a:r>
            <a:r>
              <a:rPr lang="en-US" sz="1200" spc="-1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a:t>
            </a:r>
            <a:r>
              <a:rPr lang="en-US" sz="1200" spc="-7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DCS</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Policies,</a:t>
            </a:r>
            <a:r>
              <a:rPr lang="en-US" sz="1200" spc="-9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reasonable</a:t>
            </a:r>
            <a:r>
              <a:rPr lang="en-US" sz="1200" spc="-1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efforts</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preserve</a:t>
            </a:r>
            <a:r>
              <a:rPr lang="en-US" sz="1200" spc="-9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or reunify the family are </a:t>
            </a:r>
            <a:r>
              <a:rPr lang="en-US" sz="1200" b="1" i="1" dirty="0">
                <a:effectLst/>
                <a:latin typeface="Open Sans" panose="020B0606030504020204" pitchFamily="34" charset="0"/>
                <a:ea typeface="Open Sans" panose="020B0606030504020204" pitchFamily="34" charset="0"/>
              </a:rPr>
              <a:t>not </a:t>
            </a:r>
            <a:r>
              <a:rPr lang="en-US" sz="1200" dirty="0">
                <a:effectLst/>
                <a:latin typeface="Open Sans" panose="020B0606030504020204" pitchFamily="34" charset="0"/>
                <a:ea typeface="Open Sans" panose="020B0606030504020204" pitchFamily="34" charset="0"/>
              </a:rPr>
              <a:t>required when the court has </a:t>
            </a:r>
            <a:r>
              <a:rPr lang="en-US" sz="1200" spc="-15" dirty="0">
                <a:effectLst/>
                <a:latin typeface="Open Sans" panose="020B0606030504020204" pitchFamily="34" charset="0"/>
                <a:ea typeface="Open Sans" panose="020B0606030504020204" pitchFamily="34" charset="0"/>
              </a:rPr>
              <a:t>determined</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that:</a:t>
            </a:r>
            <a:endParaRPr lang="en-US" sz="1100" dirty="0">
              <a:effectLst/>
              <a:latin typeface="Open Sans" panose="020B0606030504020204" pitchFamily="34" charset="0"/>
              <a:ea typeface="Open Sans" panose="020B0606030504020204" pitchFamily="34" charset="0"/>
            </a:endParaRPr>
          </a:p>
          <a:p>
            <a:pPr marL="1143000" marR="407035" lvl="2" indent="-228600">
              <a:lnSpc>
                <a:spcPct val="115000"/>
              </a:lnSpc>
              <a:spcBef>
                <a:spcPts val="645"/>
              </a:spcBef>
              <a:spcAft>
                <a:spcPts val="1200"/>
              </a:spcAft>
              <a:buSzPts val="1200"/>
              <a:buFont typeface="Wingdings" panose="05000000000000000000" pitchFamily="2" charset="2"/>
              <a:buChar char=""/>
              <a:tabLst>
                <a:tab pos="685800" algn="l"/>
                <a:tab pos="1016000" algn="l"/>
                <a:tab pos="1016635"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The</a:t>
            </a:r>
            <a:r>
              <a:rPr lang="en-US" sz="1200" spc="-4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parent</a:t>
            </a:r>
            <a:r>
              <a:rPr lang="en-US" sz="1200" spc="-6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has</a:t>
            </a:r>
            <a:r>
              <a:rPr lang="en-US" sz="1200" spc="-4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committed</a:t>
            </a:r>
            <a:r>
              <a:rPr lang="en-US" sz="1200" spc="-9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certain</a:t>
            </a:r>
            <a:r>
              <a:rPr lang="en-US" sz="1200" spc="-5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defined</a:t>
            </a:r>
            <a:r>
              <a:rPr lang="en-US" sz="1200" spc="-13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felonies</a:t>
            </a:r>
            <a:r>
              <a:rPr lang="en-US" sz="1200" spc="-50" dirty="0">
                <a:effectLst/>
                <a:latin typeface="Open Sans" panose="020B0606030504020204" pitchFamily="34" charset="0"/>
                <a:ea typeface="Wingdings" panose="05000000000000000000" pitchFamily="2" charset="2"/>
                <a:cs typeface="Wingdings" panose="05000000000000000000" pitchFamily="2" charset="2"/>
              </a:rPr>
              <a:t> </a:t>
            </a:r>
            <a:r>
              <a:rPr lang="en-US" sz="1200" spc="-20" dirty="0">
                <a:effectLst/>
                <a:latin typeface="Open Sans" panose="020B0606030504020204" pitchFamily="34" charset="0"/>
                <a:ea typeface="Wingdings" panose="05000000000000000000" pitchFamily="2" charset="2"/>
                <a:cs typeface="Wingdings" panose="05000000000000000000" pitchFamily="2" charset="2"/>
              </a:rPr>
              <a:t>against</a:t>
            </a:r>
            <a:r>
              <a:rPr lang="en-US" sz="1200" spc="-8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the</a:t>
            </a:r>
            <a:r>
              <a:rPr lang="en-US" sz="1200" spc="-6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child</a:t>
            </a:r>
            <a:r>
              <a:rPr lang="en-US" sz="1200" spc="-7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or</a:t>
            </a:r>
            <a:r>
              <a:rPr lang="en-US" sz="1200" spc="-2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any sibling or half-sibling or any other child residing temporarily or permanently in the home. TCA 37-1-166 lists those </a:t>
            </a:r>
            <a:r>
              <a:rPr lang="en-US" sz="1200" spc="-20" dirty="0">
                <a:effectLst/>
                <a:latin typeface="Open Sans" panose="020B0606030504020204" pitchFamily="34" charset="0"/>
                <a:ea typeface="Wingdings" panose="05000000000000000000" pitchFamily="2" charset="2"/>
                <a:cs typeface="Wingdings" panose="05000000000000000000" pitchFamily="2" charset="2"/>
              </a:rPr>
              <a:t>felonies</a:t>
            </a:r>
            <a:r>
              <a:rPr lang="en-US" sz="1200" spc="-180" dirty="0">
                <a:effectLst/>
                <a:latin typeface="Open Sans" panose="020B0606030504020204" pitchFamily="34" charset="0"/>
                <a:ea typeface="Wingdings" panose="05000000000000000000" pitchFamily="2" charset="2"/>
                <a:cs typeface="Wingdings" panose="05000000000000000000" pitchFamily="2" charset="2"/>
              </a:rPr>
              <a:t> </a:t>
            </a:r>
            <a:r>
              <a:rPr lang="en-US" sz="1200" spc="-30" dirty="0">
                <a:effectLst/>
                <a:latin typeface="Open Sans" panose="020B0606030504020204" pitchFamily="34" charset="0"/>
                <a:ea typeface="Wingdings" panose="05000000000000000000" pitchFamily="2" charset="2"/>
                <a:cs typeface="Wingdings" panose="05000000000000000000" pitchFamily="2" charset="2"/>
              </a:rPr>
              <a:t>as</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0" lvl="3" indent="-228600">
              <a:lnSpc>
                <a:spcPct val="115000"/>
              </a:lnSpc>
              <a:spcBef>
                <a:spcPts val="355"/>
              </a:spcBef>
              <a:spcAft>
                <a:spcPts val="1200"/>
              </a:spcAft>
              <a:buClr>
                <a:srgbClr val="211F1F"/>
              </a:buClr>
              <a:buSzPts val="1400"/>
              <a:buFont typeface="Symbol" panose="05050102010706020507" pitchFamily="18" charset="2"/>
              <a:buChar char=""/>
              <a:tabLst>
                <a:tab pos="914400" algn="l"/>
              </a:tabLst>
            </a:pPr>
            <a:r>
              <a:rPr lang="en-US" sz="1200" spc="-20" dirty="0">
                <a:effectLst/>
                <a:latin typeface="Open Sans" panose="020B0606030504020204" pitchFamily="34" charset="0"/>
                <a:ea typeface="Open Sans" panose="020B0606030504020204" pitchFamily="34" charset="0"/>
              </a:rPr>
              <a:t>murder;</a:t>
            </a:r>
            <a:endParaRPr lang="en-US" sz="1100" dirty="0">
              <a:effectLst/>
              <a:latin typeface="Open Sans" panose="020B0606030504020204" pitchFamily="34" charset="0"/>
              <a:ea typeface="Open Sans" panose="020B0606030504020204" pitchFamily="34" charset="0"/>
            </a:endParaRPr>
          </a:p>
          <a:p>
            <a:pPr marL="1600200" marR="0" lvl="3" indent="-228600">
              <a:lnSpc>
                <a:spcPct val="115000"/>
              </a:lnSpc>
              <a:spcBef>
                <a:spcPts val="1120"/>
              </a:spcBef>
              <a:spcAft>
                <a:spcPts val="1200"/>
              </a:spcAft>
              <a:buClr>
                <a:srgbClr val="211F1F"/>
              </a:buClr>
              <a:buSzPts val="1400"/>
              <a:buFont typeface="Symbol" panose="05050102010706020507" pitchFamily="18" charset="2"/>
              <a:buChar char=""/>
              <a:tabLst>
                <a:tab pos="914400" algn="l"/>
              </a:tabLst>
            </a:pPr>
            <a:r>
              <a:rPr lang="en-US" sz="1200" dirty="0">
                <a:effectLst/>
                <a:latin typeface="Open Sans" panose="020B0606030504020204" pitchFamily="34" charset="0"/>
                <a:ea typeface="Open Sans" panose="020B0606030504020204" pitchFamily="34" charset="0"/>
              </a:rPr>
              <a:t>voluntary</a:t>
            </a:r>
            <a:r>
              <a:rPr lang="en-US" sz="1200" spc="-1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manslaughter;</a:t>
            </a:r>
            <a:endParaRPr lang="en-US" sz="1100" dirty="0">
              <a:effectLst/>
              <a:latin typeface="Open Sans" panose="020B0606030504020204" pitchFamily="34" charset="0"/>
              <a:ea typeface="Open Sans" panose="020B0606030504020204" pitchFamily="34" charset="0"/>
            </a:endParaRPr>
          </a:p>
          <a:p>
            <a:pPr marL="1600200" marR="57150" lvl="3" indent="-228600">
              <a:lnSpc>
                <a:spcPct val="115000"/>
              </a:lnSpc>
              <a:spcBef>
                <a:spcPts val="0"/>
              </a:spcBef>
              <a:spcAft>
                <a:spcPts val="1200"/>
              </a:spcAft>
              <a:buClr>
                <a:srgbClr val="211F1F"/>
              </a:buClr>
              <a:buSzPts val="1400"/>
              <a:buFont typeface="Symbol" panose="05050102010706020507" pitchFamily="18" charset="2"/>
              <a:buChar char=""/>
              <a:tabLst>
                <a:tab pos="914400" algn="l"/>
              </a:tabLst>
            </a:pPr>
            <a:r>
              <a:rPr lang="en-US" sz="1200" dirty="0">
                <a:effectLst/>
                <a:latin typeface="Open Sans" panose="020B0606030504020204" pitchFamily="34" charset="0"/>
                <a:ea typeface="Open Sans" panose="020B0606030504020204" pitchFamily="34" charset="0"/>
              </a:rPr>
              <a:t>aided</a:t>
            </a:r>
            <a:r>
              <a:rPr lang="en-US" sz="1200" spc="-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or</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abetted,</a:t>
            </a:r>
            <a:r>
              <a:rPr lang="en-US" sz="1200" spc="-7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attempted,</a:t>
            </a:r>
            <a:r>
              <a:rPr lang="en-US" sz="1200" spc="-9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conspired,</a:t>
            </a:r>
            <a:r>
              <a:rPr lang="en-US" sz="1200" spc="-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or</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solicited</a:t>
            </a:r>
            <a:r>
              <a:rPr lang="en-US" sz="1200" spc="-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60" dirty="0">
                <a:effectLst/>
                <a:latin typeface="Open Sans" panose="020B0606030504020204" pitchFamily="34" charset="0"/>
                <a:ea typeface="Open Sans" panose="020B0606030504020204" pitchFamily="34" charset="0"/>
              </a:rPr>
              <a:t> </a:t>
            </a:r>
            <a:r>
              <a:rPr lang="en-US" sz="1200" spc="-15" dirty="0">
                <a:effectLst/>
                <a:latin typeface="Open Sans" panose="020B0606030504020204" pitchFamily="34" charset="0"/>
                <a:ea typeface="Open Sans" panose="020B0606030504020204" pitchFamily="34" charset="0"/>
              </a:rPr>
              <a:t>commit</a:t>
            </a:r>
            <a:r>
              <a:rPr lang="en-US" sz="1200" spc="-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such</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 murder or voluntary manslaughter;</a:t>
            </a:r>
            <a:r>
              <a:rPr lang="en-US" sz="1200" spc="-7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or</a:t>
            </a:r>
            <a:endParaRPr lang="en-US" sz="1100" dirty="0">
              <a:effectLst/>
              <a:latin typeface="Open Sans" panose="020B0606030504020204" pitchFamily="34" charset="0"/>
              <a:ea typeface="Open Sans" panose="020B0606030504020204" pitchFamily="34" charset="0"/>
            </a:endParaRPr>
          </a:p>
          <a:p>
            <a:pPr marL="1600200" marR="0" lvl="3" indent="-228600">
              <a:lnSpc>
                <a:spcPct val="115000"/>
              </a:lnSpc>
              <a:spcBef>
                <a:spcPts val="0"/>
              </a:spcBef>
              <a:spcAft>
                <a:spcPts val="1200"/>
              </a:spcAft>
              <a:buClr>
                <a:srgbClr val="211F1F"/>
              </a:buClr>
              <a:buSzPts val="1400"/>
              <a:buFont typeface="Symbol" panose="05050102010706020507" pitchFamily="18" charset="2"/>
              <a:buChar char=""/>
              <a:tabLst>
                <a:tab pos="914400" algn="l"/>
              </a:tabLst>
            </a:pPr>
            <a:r>
              <a:rPr lang="en-US" sz="1200" dirty="0">
                <a:effectLst/>
                <a:latin typeface="Open Sans" panose="020B0606030504020204" pitchFamily="34" charset="0"/>
                <a:ea typeface="Open Sans" panose="020B0606030504020204" pitchFamily="34" charset="0"/>
              </a:rPr>
              <a:t>felony</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assault</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that</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results</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in</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serious</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bodily</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injury</a:t>
            </a:r>
            <a:r>
              <a:rPr lang="en-US" sz="1200" spc="-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child</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or</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any sibling or half-sibling or any other child residing in the home.</a:t>
            </a:r>
            <a:endParaRPr lang="en-US" sz="1100" dirty="0">
              <a:effectLst/>
              <a:latin typeface="Open Sans" panose="020B0606030504020204" pitchFamily="34" charset="0"/>
              <a:ea typeface="Open Sans" panose="020B0606030504020204" pitchFamily="34" charset="0"/>
            </a:endParaRPr>
          </a:p>
          <a:p>
            <a:pPr marL="1143000" marR="0" lvl="2" indent="-228600">
              <a:lnSpc>
                <a:spcPct val="115000"/>
              </a:lnSpc>
              <a:spcBef>
                <a:spcPts val="1120"/>
              </a:spcBef>
              <a:spcAft>
                <a:spcPts val="1200"/>
              </a:spcAft>
              <a:buSzPts val="1200"/>
              <a:buFont typeface="Wingdings" panose="05000000000000000000" pitchFamily="2" charset="2"/>
              <a:buChar char=""/>
              <a:tabLst>
                <a:tab pos="6858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parental</a:t>
            </a:r>
            <a:r>
              <a:rPr lang="en-US" sz="1200" spc="-9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rights</a:t>
            </a:r>
            <a:r>
              <a:rPr lang="en-US" sz="1200" spc="-6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of</a:t>
            </a:r>
            <a:r>
              <a:rPr lang="en-US" sz="1200" spc="-5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the</a:t>
            </a:r>
            <a:r>
              <a:rPr lang="en-US" sz="1200" spc="-4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parent</a:t>
            </a:r>
            <a:r>
              <a:rPr lang="en-US" sz="1200" spc="-6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to</a:t>
            </a:r>
            <a:r>
              <a:rPr lang="en-US" sz="1200" spc="-2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a</a:t>
            </a:r>
            <a:r>
              <a:rPr lang="en-US" sz="1200" spc="-4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sibling</a:t>
            </a:r>
            <a:r>
              <a:rPr lang="en-US" sz="1200" spc="-10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or</a:t>
            </a:r>
            <a:r>
              <a:rPr lang="en-US" sz="1200" spc="-3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half-sibling</a:t>
            </a:r>
            <a:r>
              <a:rPr lang="en-US" sz="1200" spc="-10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have</a:t>
            </a:r>
            <a:r>
              <a:rPr lang="en-US" sz="1200" spc="-5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been terminated</a:t>
            </a:r>
            <a:r>
              <a:rPr lang="en-US" sz="1200" spc="255" dirty="0">
                <a:effectLst/>
                <a:latin typeface="Open Sans" panose="020B0606030504020204" pitchFamily="34" charset="0"/>
                <a:ea typeface="Wingdings" panose="05000000000000000000" pitchFamily="2" charset="2"/>
                <a:cs typeface="Wingdings" panose="05000000000000000000" pitchFamily="2" charset="2"/>
              </a:rPr>
              <a:t> </a:t>
            </a:r>
            <a:r>
              <a:rPr lang="en-US" sz="1200" spc="-25" dirty="0">
                <a:effectLst/>
                <a:latin typeface="Open Sans" panose="020B0606030504020204" pitchFamily="34" charset="0"/>
                <a:ea typeface="Wingdings" panose="05000000000000000000" pitchFamily="2" charset="2"/>
                <a:cs typeface="Wingdings" panose="05000000000000000000" pitchFamily="2" charset="2"/>
              </a:rPr>
              <a:t>involuntarily.</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143000" marR="0" lvl="2" indent="-228600">
              <a:lnSpc>
                <a:spcPct val="115000"/>
              </a:lnSpc>
              <a:spcBef>
                <a:spcPts val="1120"/>
              </a:spcBef>
              <a:spcAft>
                <a:spcPts val="1200"/>
              </a:spcAft>
              <a:buSzPts val="1200"/>
              <a:buFont typeface="Wingdings" panose="05000000000000000000" pitchFamily="2" charset="2"/>
              <a:buChar char=""/>
              <a:tabLst>
                <a:tab pos="6858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The parent has subjected the child or any sibling or half-sibling or any other child residing temporarily or permanently in the home to aggravated circumstances defined in TCA 36-1-102(9) including abandonment, abandonment of an infant, aggravated assault, aggravated </a:t>
            </a:r>
            <a:r>
              <a:rPr lang="en-US" sz="1200" spc="-20" dirty="0">
                <a:effectLst/>
                <a:latin typeface="Open Sans" panose="020B0606030504020204" pitchFamily="34" charset="0"/>
                <a:ea typeface="Wingdings" panose="05000000000000000000" pitchFamily="2" charset="2"/>
                <a:cs typeface="Wingdings" panose="05000000000000000000" pitchFamily="2" charset="2"/>
              </a:rPr>
              <a:t>kidnapping, </a:t>
            </a:r>
            <a:r>
              <a:rPr lang="en-US" sz="1200" dirty="0">
                <a:effectLst/>
                <a:latin typeface="Open Sans" panose="020B0606030504020204" pitchFamily="34" charset="0"/>
                <a:ea typeface="Wingdings" panose="05000000000000000000" pitchFamily="2" charset="2"/>
                <a:cs typeface="Wingdings" panose="05000000000000000000" pitchFamily="2" charset="2"/>
              </a:rPr>
              <a:t>especially aggravated </a:t>
            </a:r>
            <a:r>
              <a:rPr lang="en-US" sz="1200" spc="-20" dirty="0">
                <a:effectLst/>
                <a:latin typeface="Open Sans" panose="020B0606030504020204" pitchFamily="34" charset="0"/>
                <a:ea typeface="Wingdings" panose="05000000000000000000" pitchFamily="2" charset="2"/>
                <a:cs typeface="Wingdings" panose="05000000000000000000" pitchFamily="2" charset="2"/>
              </a:rPr>
              <a:t>kidnapping, </a:t>
            </a:r>
            <a:r>
              <a:rPr lang="en-US" sz="1200" dirty="0">
                <a:effectLst/>
                <a:latin typeface="Open Sans" panose="020B0606030504020204" pitchFamily="34" charset="0"/>
                <a:ea typeface="Wingdings" panose="05000000000000000000" pitchFamily="2" charset="2"/>
                <a:cs typeface="Wingdings" panose="05000000000000000000" pitchFamily="2" charset="2"/>
              </a:rPr>
              <a:t>aggravated child/youth abuse and neglect, aggravated sexual exploitation of a </a:t>
            </a:r>
            <a:r>
              <a:rPr lang="en-US" sz="1200" spc="-15" dirty="0">
                <a:effectLst/>
                <a:latin typeface="Open Sans" panose="020B0606030504020204" pitchFamily="34" charset="0"/>
                <a:ea typeface="Wingdings" panose="05000000000000000000" pitchFamily="2" charset="2"/>
                <a:cs typeface="Wingdings" panose="05000000000000000000" pitchFamily="2" charset="2"/>
              </a:rPr>
              <a:t>minor, </a:t>
            </a:r>
            <a:r>
              <a:rPr lang="en-US" sz="1200" dirty="0">
                <a:effectLst/>
                <a:latin typeface="Open Sans" panose="020B0606030504020204" pitchFamily="34" charset="0"/>
                <a:ea typeface="Wingdings" panose="05000000000000000000" pitchFamily="2" charset="2"/>
                <a:cs typeface="Wingdings" panose="05000000000000000000" pitchFamily="2" charset="2"/>
              </a:rPr>
              <a:t>especially aggravated sexual</a:t>
            </a:r>
            <a:r>
              <a:rPr lang="en-US" sz="1200" spc="-7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exploitation</a:t>
            </a:r>
            <a:r>
              <a:rPr lang="en-US" sz="1200" spc="-7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of</a:t>
            </a:r>
            <a:r>
              <a:rPr lang="en-US" sz="1200" spc="-5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a</a:t>
            </a:r>
            <a:r>
              <a:rPr lang="en-US" sz="1200" spc="-65" dirty="0">
                <a:effectLst/>
                <a:latin typeface="Open Sans" panose="020B0606030504020204" pitchFamily="34" charset="0"/>
                <a:ea typeface="Wingdings" panose="05000000000000000000" pitchFamily="2" charset="2"/>
                <a:cs typeface="Wingdings" panose="05000000000000000000" pitchFamily="2" charset="2"/>
              </a:rPr>
              <a:t> </a:t>
            </a:r>
            <a:r>
              <a:rPr lang="en-US" sz="1200" spc="-20" dirty="0">
                <a:effectLst/>
                <a:latin typeface="Open Sans" panose="020B0606030504020204" pitchFamily="34" charset="0"/>
                <a:ea typeface="Wingdings" panose="05000000000000000000" pitchFamily="2" charset="2"/>
                <a:cs typeface="Wingdings" panose="05000000000000000000" pitchFamily="2" charset="2"/>
              </a:rPr>
              <a:t>minor,</a:t>
            </a:r>
            <a:r>
              <a:rPr lang="en-US" sz="1200" spc="-9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aggravated</a:t>
            </a:r>
            <a:r>
              <a:rPr lang="en-US" sz="1200" spc="-9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rape,</a:t>
            </a:r>
            <a:r>
              <a:rPr lang="en-US" sz="1200" spc="-7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rape,</a:t>
            </a:r>
            <a:r>
              <a:rPr lang="en-US" sz="1200" spc="17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rape</a:t>
            </a:r>
            <a:r>
              <a:rPr lang="en-US" sz="1200" spc="-5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of</a:t>
            </a:r>
            <a:r>
              <a:rPr lang="en-US" sz="1200" spc="-3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a</a:t>
            </a:r>
            <a:r>
              <a:rPr lang="en-US" sz="1200" spc="-5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child/youth, incest, or severe child</a:t>
            </a:r>
            <a:r>
              <a:rPr lang="en-US" sz="1200" spc="-16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abuse.</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342900" marR="142240" lvl="0" indent="-342900">
              <a:lnSpc>
                <a:spcPct val="115000"/>
              </a:lnSpc>
              <a:spcBef>
                <a:spcPts val="81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EMPHASIZE </a:t>
            </a:r>
            <a:r>
              <a:rPr lang="en-US" sz="1200" dirty="0">
                <a:effectLst/>
                <a:latin typeface="Open Sans" panose="020B0606030504020204" pitchFamily="34" charset="0"/>
                <a:ea typeface="Open Sans" panose="020B0606030504020204" pitchFamily="34" charset="0"/>
              </a:rPr>
              <a:t>the importance of consulting with DCS legal staff (and supervisors) and</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gaining</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court</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approval</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whenever</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it</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is</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believed</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that</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reasonable</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efforts</a:t>
            </a:r>
            <a:r>
              <a:rPr lang="en-US" sz="1200" spc="-1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might not apply. Only after the court has relieved us of these reasonable efforts, are we allowed to discontinue</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them.</a:t>
            </a:r>
            <a:endParaRPr lang="en-US" sz="11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112</a:t>
            </a:fld>
            <a:endParaRPr lang="en-US"/>
          </a:p>
        </p:txBody>
      </p:sp>
    </p:spTree>
    <p:extLst>
      <p:ext uri="{BB962C8B-B14F-4D97-AF65-F5344CB8AC3E}">
        <p14:creationId xmlns:p14="http://schemas.microsoft.com/office/powerpoint/2010/main" val="427811912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42240" lvl="0" indent="-342900">
              <a:lnSpc>
                <a:spcPct val="115000"/>
              </a:lnSpc>
              <a:spcBef>
                <a:spcPts val="81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ASSESS </a:t>
            </a:r>
            <a:r>
              <a:rPr lang="en-US" sz="1200" dirty="0">
                <a:effectLst/>
                <a:latin typeface="Open Sans" panose="020B0606030504020204" pitchFamily="34" charset="0"/>
                <a:ea typeface="Open Sans" panose="020B0606030504020204" pitchFamily="34" charset="0"/>
              </a:rPr>
              <a:t>participants level of knowledge about DCS policies and practices pertaining to permanency planning at this stage</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in the life of a case. </a:t>
            </a:r>
            <a:r>
              <a:rPr lang="en-US" sz="1200" b="1" dirty="0">
                <a:effectLst/>
                <a:latin typeface="Open Sans" panose="020B0606030504020204" pitchFamily="34" charset="0"/>
                <a:ea typeface="Open Sans" panose="020B0606030504020204" pitchFamily="34" charset="0"/>
              </a:rPr>
              <a:t>ENCOURAGE </a:t>
            </a:r>
            <a:r>
              <a:rPr lang="en-US" sz="1200" dirty="0">
                <a:effectLst/>
                <a:latin typeface="Open Sans" panose="020B0606030504020204" pitchFamily="34" charset="0"/>
                <a:ea typeface="Open Sans" panose="020B0606030504020204" pitchFamily="34" charset="0"/>
              </a:rPr>
              <a:t>them to identify and discuss the following important points:</a:t>
            </a:r>
            <a:endParaRPr lang="en-US" sz="1100" dirty="0">
              <a:effectLst/>
              <a:latin typeface="Open Sans" panose="020B0606030504020204" pitchFamily="34" charset="0"/>
              <a:ea typeface="Open Sans" panose="020B0606030504020204" pitchFamily="34" charset="0"/>
            </a:endParaRPr>
          </a:p>
          <a:p>
            <a:pPr marL="742950" marR="57150" lvl="1" indent="-285750">
              <a:lnSpc>
                <a:spcPct val="115000"/>
              </a:lnSpc>
              <a:spcBef>
                <a:spcPts val="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A permanency plan that utilizes the CANS to identify and address the needs of the family</a:t>
            </a:r>
            <a:r>
              <a:rPr lang="en-US" sz="1200" spc="-20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 achieve the goal of permanency. What services will be needed, and the timelines for achieving the goal must be developed. This plan must be reviewed regularly and updated as the family’s needs change.</a:t>
            </a:r>
            <a:r>
              <a:rPr lang="en-US" sz="1100" dirty="0">
                <a:effectLst/>
                <a:latin typeface="Open Sans" panose="020B0606030504020204" pitchFamily="34" charset="0"/>
                <a:ea typeface="Open Sans" panose="020B0606030504020204" pitchFamily="34" charset="0"/>
              </a:rPr>
              <a:t> </a:t>
            </a:r>
          </a:p>
          <a:p>
            <a:pPr marL="742950" marR="158115" lvl="1" indent="-285750">
              <a:lnSpc>
                <a:spcPct val="115000"/>
              </a:lnSpc>
              <a:spcBef>
                <a:spcPts val="82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Concurrent planning is most effective when the appropriate goals and</a:t>
            </a:r>
            <a:r>
              <a:rPr lang="en-US" sz="1200" spc="-2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needs are identified at the start of the</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case.</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3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The court must review all plans by the 12-month anniversary, of the child’s entry into state custody, and these permanency review hearings must be recorded in TFACTS, but it is an expectation of the state to update the</a:t>
            </a:r>
            <a:r>
              <a:rPr lang="en-US" sz="1200" spc="-2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plan every 6</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months.</a:t>
            </a:r>
            <a:endParaRPr lang="en-US" sz="1100" dirty="0">
              <a:effectLst/>
              <a:latin typeface="Open Sans" panose="020B0606030504020204" pitchFamily="34" charset="0"/>
              <a:ea typeface="Open Sans" panose="020B0606030504020204" pitchFamily="34" charset="0"/>
            </a:endParaRPr>
          </a:p>
          <a:p>
            <a:pPr marL="742950" marR="82550" lvl="1" indent="-285750" algn="just">
              <a:lnSpc>
                <a:spcPct val="115000"/>
              </a:lnSpc>
              <a:spcBef>
                <a:spcPts val="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Permanency plan goals should be reviewed in the context of a CFTM every three months and by the Foster Care Review Board (FCRB) at a minimum of every six months. These are also recorded in TFACTS. </a:t>
            </a:r>
            <a:endParaRPr lang="en-US" sz="1100" dirty="0">
              <a:effectLst/>
              <a:latin typeface="Open Sans" panose="020B0606030504020204" pitchFamily="34" charset="0"/>
              <a:ea typeface="Open Sans" panose="020B0606030504020204" pitchFamily="34" charset="0"/>
            </a:endParaRPr>
          </a:p>
          <a:p>
            <a:pPr marL="228600" marR="0" indent="-228600" algn="just">
              <a:lnSpc>
                <a:spcPct val="115000"/>
              </a:lnSpc>
              <a:spcBef>
                <a:spcPts val="0"/>
              </a:spcBef>
              <a:spcAft>
                <a:spcPts val="1200"/>
              </a:spcAft>
              <a:tabLst>
                <a:tab pos="457200" algn="l"/>
              </a:tabLst>
            </a:pPr>
            <a:r>
              <a:rPr lang="en-US" sz="1200" b="1" i="1" dirty="0">
                <a:solidFill>
                  <a:srgbClr val="000000"/>
                </a:solidFill>
                <a:effectLst/>
                <a:latin typeface="Open Sans" panose="020B0606030504020204" pitchFamily="34" charset="0"/>
                <a:ea typeface="Open Sans" panose="020B0606030504020204" pitchFamily="34" charset="0"/>
              </a:rPr>
              <a:t>Trainer</a:t>
            </a:r>
            <a:r>
              <a:rPr lang="en-US" sz="1200" i="1" dirty="0">
                <a:solidFill>
                  <a:srgbClr val="000000"/>
                </a:solidFill>
                <a:effectLst/>
                <a:latin typeface="Open Sans" panose="020B0606030504020204" pitchFamily="34" charset="0"/>
                <a:ea typeface="Open Sans" panose="020B0606030504020204" pitchFamily="34" charset="0"/>
              </a:rPr>
              <a:t> </a:t>
            </a:r>
            <a:r>
              <a:rPr lang="en-US" sz="1200" b="1" i="1" dirty="0">
                <a:solidFill>
                  <a:srgbClr val="000000"/>
                </a:solidFill>
                <a:effectLst/>
                <a:latin typeface="Open Sans" panose="020B0606030504020204" pitchFamily="34" charset="0"/>
                <a:ea typeface="Open Sans" panose="020B0606030504020204" pitchFamily="34" charset="0"/>
              </a:rPr>
              <a:t>Note</a:t>
            </a:r>
            <a:r>
              <a:rPr lang="en-US" sz="1200" i="1" dirty="0">
                <a:solidFill>
                  <a:srgbClr val="000000"/>
                </a:solidFill>
                <a:effectLst/>
                <a:latin typeface="Open Sans" panose="020B0606030504020204" pitchFamily="34" charset="0"/>
                <a:ea typeface="Open Sans" panose="020B0606030504020204" pitchFamily="34" charset="0"/>
              </a:rPr>
              <a:t>: Every court has different expectations of when the FSW or Legal should file the Permanency Plan with the court to allow the Judge appropriate time to review the plan, Progress Review Summary, affidavits, etc.</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80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DCS must discuss with the family the progress that has been made toward the goals of the permanency plan and explore barriers to permanency, safety, or well-being. The team’s goal is to work together to address the needs,</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by</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reviewing</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plan</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during</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quarterly</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progress</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review</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CFTM’s</a:t>
            </a:r>
            <a:r>
              <a:rPr lang="en-US" sz="1200" spc="-1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along with using the CANS we can address barriers as they come</a:t>
            </a:r>
            <a:r>
              <a:rPr lang="en-US" sz="1200" spc="-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up.</a:t>
            </a:r>
            <a:endParaRPr lang="en-US" sz="11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113</a:t>
            </a:fld>
            <a:endParaRPr lang="en-US"/>
          </a:p>
        </p:txBody>
      </p:sp>
    </p:spTree>
    <p:extLst>
      <p:ext uri="{BB962C8B-B14F-4D97-AF65-F5344CB8AC3E}">
        <p14:creationId xmlns:p14="http://schemas.microsoft.com/office/powerpoint/2010/main" val="205296850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837690">
              <a:lnSpc>
                <a:spcPct val="115000"/>
              </a:lnSpc>
              <a:spcBef>
                <a:spcPts val="5"/>
              </a:spcBef>
              <a:spcAft>
                <a:spcPts val="0"/>
              </a:spcAft>
            </a:pPr>
            <a:r>
              <a:rPr lang="en-US" sz="1800" b="1" dirty="0">
                <a:effectLst/>
                <a:latin typeface="Open Sans" panose="020B0606030504020204" pitchFamily="34" charset="0"/>
                <a:ea typeface="Open Sans" panose="020B0606030504020204" pitchFamily="34" charset="0"/>
              </a:rPr>
              <a:t>Lesson 5.8: The Revised Permanency Plan  </a:t>
            </a:r>
            <a:endParaRPr lang="en-US" sz="1800" dirty="0">
              <a:effectLst/>
              <a:latin typeface="Open Sans" panose="020B0606030504020204" pitchFamily="34" charset="0"/>
              <a:ea typeface="Open Sans" panose="020B0606030504020204" pitchFamily="34" charset="0"/>
            </a:endParaRPr>
          </a:p>
          <a:p>
            <a:pPr marL="0" marR="1837690">
              <a:lnSpc>
                <a:spcPct val="115000"/>
              </a:lnSpc>
              <a:spcBef>
                <a:spcPts val="5"/>
              </a:spcBef>
              <a:spcAft>
                <a:spcPts val="0"/>
              </a:spcAft>
            </a:pPr>
            <a:r>
              <a:rPr lang="en-US" sz="1800" b="1" dirty="0">
                <a:effectLst/>
                <a:latin typeface="Open Sans" panose="020B0606030504020204" pitchFamily="34" charset="0"/>
                <a:ea typeface="Open Sans" panose="020B0606030504020204" pitchFamily="34" charset="0"/>
              </a:rPr>
              <a:t>Lesson Time: 70 minutes</a:t>
            </a:r>
            <a:endParaRPr lang="en-US" sz="1800" dirty="0">
              <a:effectLst/>
              <a:latin typeface="Open Sans" panose="020B0606030504020204" pitchFamily="34" charset="0"/>
              <a:ea typeface="Open Sans" panose="020B0606030504020204" pitchFamily="34" charset="0"/>
            </a:endParaRPr>
          </a:p>
          <a:p>
            <a:pPr marL="0" marR="0">
              <a:lnSpc>
                <a:spcPct val="115000"/>
              </a:lnSpc>
              <a:spcBef>
                <a:spcPts val="30"/>
              </a:spcBef>
              <a:spcAft>
                <a:spcPts val="1200"/>
              </a:spcAft>
            </a:pPr>
            <a:r>
              <a:rPr lang="en-US" sz="1800" b="1" dirty="0">
                <a:effectLst/>
                <a:latin typeface="Open Sans" panose="020B0606030504020204" pitchFamily="34" charset="0"/>
                <a:ea typeface="Open Sans" panose="020B0606030504020204" pitchFamily="34" charset="0"/>
              </a:rPr>
              <a:t>Key Teaching Points / Instructions</a:t>
            </a:r>
            <a:endParaRPr lang="en-US" sz="1800" dirty="0">
              <a:effectLst/>
              <a:latin typeface="Open Sans" panose="020B0606030504020204" pitchFamily="34" charset="0"/>
              <a:ea typeface="Open Sans" panose="020B0606030504020204" pitchFamily="34" charset="0"/>
            </a:endParaRPr>
          </a:p>
          <a:p>
            <a:pPr marL="342900" marR="131445" lvl="0" indent="-342900">
              <a:lnSpc>
                <a:spcPct val="115000"/>
              </a:lnSpc>
              <a:spcBef>
                <a:spcPts val="0"/>
              </a:spcBef>
              <a:spcAft>
                <a:spcPts val="1200"/>
              </a:spcAft>
              <a:buFont typeface="Symbol" panose="05050102010706020507" pitchFamily="18" charset="2"/>
              <a:buChar char=""/>
              <a:tabLst>
                <a:tab pos="228600" algn="l"/>
              </a:tabLst>
            </a:pPr>
            <a:r>
              <a:rPr lang="en-US" sz="1800" b="1" dirty="0">
                <a:effectLst/>
                <a:latin typeface="Open Sans" panose="020B0606030504020204" pitchFamily="34" charset="0"/>
                <a:ea typeface="Open Sans" panose="020B0606030504020204" pitchFamily="34" charset="0"/>
              </a:rPr>
              <a:t>TRANSITION</a:t>
            </a:r>
            <a:r>
              <a:rPr lang="en-US" sz="1800" dirty="0">
                <a:effectLst/>
                <a:latin typeface="Open Sans" panose="020B0606030504020204" pitchFamily="34" charset="0"/>
                <a:ea typeface="Open Sans" panose="020B0606030504020204" pitchFamily="34" charset="0"/>
              </a:rPr>
              <a:t> we have reached a point where revising the permanency plan and concurrent planning is necessary for Renee and her family. </a:t>
            </a:r>
          </a:p>
          <a:p>
            <a:pPr marL="342900" marR="131445" lvl="0" indent="-342900">
              <a:lnSpc>
                <a:spcPct val="115000"/>
              </a:lnSpc>
              <a:spcBef>
                <a:spcPts val="0"/>
              </a:spcBef>
              <a:spcAft>
                <a:spcPts val="1200"/>
              </a:spcAft>
              <a:buFont typeface="Symbol" panose="05050102010706020507" pitchFamily="18" charset="2"/>
              <a:buChar char=""/>
              <a:tabLst>
                <a:tab pos="228600" algn="l"/>
              </a:tabLst>
            </a:pPr>
            <a:r>
              <a:rPr lang="en-US" sz="1800" b="1" dirty="0">
                <a:effectLst/>
                <a:latin typeface="Open Sans" panose="020B0606030504020204" pitchFamily="34" charset="0"/>
                <a:ea typeface="Open Sans" panose="020B0606030504020204" pitchFamily="34" charset="0"/>
              </a:rPr>
              <a:t>SHARE</a:t>
            </a:r>
            <a:r>
              <a:rPr lang="en-US" sz="1800" dirty="0">
                <a:effectLst/>
                <a:latin typeface="Open Sans" panose="020B0606030504020204" pitchFamily="34" charset="0"/>
                <a:ea typeface="Open Sans" panose="020B0606030504020204" pitchFamily="34" charset="0"/>
              </a:rPr>
              <a:t> with participants we will soon view the Pathways to Permanence Scene 5 - Tracking to Permanence. In this scene, participants will see a portion of a Revised Permanency Plan CFTM and learn how to prepare families for this meeting, explore barriers to permanency, and assess and address the case family’s needs. The case family and team evaluate progress on the permanency plan and discuss other options to ensure the best permanency decision for the children.</a:t>
            </a:r>
          </a:p>
          <a:p>
            <a:pPr marL="342900" marR="131445" lvl="0" indent="-342900">
              <a:lnSpc>
                <a:spcPct val="115000"/>
              </a:lnSpc>
              <a:spcBef>
                <a:spcPts val="0"/>
              </a:spcBef>
              <a:spcAft>
                <a:spcPts val="1200"/>
              </a:spcAft>
              <a:buFont typeface="Symbol" panose="05050102010706020507" pitchFamily="18" charset="2"/>
              <a:buChar char=""/>
              <a:tabLst>
                <a:tab pos="228600" algn="l"/>
              </a:tabLst>
            </a:pPr>
            <a:r>
              <a:rPr lang="en-US" sz="1800" b="1" dirty="0">
                <a:effectLst/>
                <a:latin typeface="Open Sans" panose="020B0606030504020204" pitchFamily="34" charset="0"/>
                <a:ea typeface="Open Sans" panose="020B0606030504020204" pitchFamily="34" charset="0"/>
              </a:rPr>
              <a:t>REMIND </a:t>
            </a:r>
            <a:r>
              <a:rPr lang="en-US" sz="1800" dirty="0">
                <a:effectLst/>
                <a:latin typeface="Open Sans" panose="020B0606030504020204" pitchFamily="34" charset="0"/>
                <a:ea typeface="Open Sans" panose="020B0606030504020204" pitchFamily="34" charset="0"/>
              </a:rPr>
              <a:t>participants the CFTM to review child permanency goals and progress on the permanency plan must take place every three months. </a:t>
            </a:r>
            <a:r>
              <a:rPr lang="en-US" sz="1800" b="1" dirty="0">
                <a:effectLst/>
                <a:latin typeface="Open Sans" panose="020B0606030504020204" pitchFamily="34" charset="0"/>
                <a:ea typeface="Open Sans" panose="020B0606030504020204" pitchFamily="34" charset="0"/>
              </a:rPr>
              <a:t>STRESS </a:t>
            </a:r>
            <a:r>
              <a:rPr lang="en-US" sz="1800" dirty="0">
                <a:effectLst/>
                <a:latin typeface="Open Sans" panose="020B0606030504020204" pitchFamily="34" charset="0"/>
                <a:ea typeface="Open Sans" panose="020B0606030504020204" pitchFamily="34" charset="0"/>
              </a:rPr>
              <a:t>this CFTM is held to ensure that everyone is following through on their responsibilities and the services are meeting the needs of the child and</a:t>
            </a:r>
            <a:r>
              <a:rPr lang="en-US" sz="1800" spc="-8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family. </a:t>
            </a:r>
          </a:p>
          <a:p>
            <a:pPr marL="342900" marR="0" lvl="0" indent="-342900">
              <a:lnSpc>
                <a:spcPct val="115000"/>
              </a:lnSpc>
              <a:spcBef>
                <a:spcPts val="0"/>
              </a:spcBef>
              <a:spcAft>
                <a:spcPts val="1200"/>
              </a:spcAft>
              <a:buFont typeface="Symbol" panose="05050102010706020507" pitchFamily="18" charset="2"/>
              <a:buChar char=""/>
              <a:tabLst>
                <a:tab pos="228600" algn="l"/>
              </a:tabLst>
            </a:pPr>
            <a:r>
              <a:rPr lang="en-US" sz="1800" b="1" dirty="0">
                <a:effectLst/>
                <a:latin typeface="Open Sans" panose="020B0606030504020204" pitchFamily="34" charset="0"/>
                <a:ea typeface="Open Sans" panose="020B0606030504020204" pitchFamily="34" charset="0"/>
              </a:rPr>
              <a:t>DISCUSS </a:t>
            </a:r>
            <a:r>
              <a:rPr lang="en-US" sz="1800" dirty="0">
                <a:effectLst/>
                <a:latin typeface="Open Sans" panose="020B0606030504020204" pitchFamily="34" charset="0"/>
                <a:ea typeface="Open Sans" panose="020B0606030504020204" pitchFamily="34" charset="0"/>
              </a:rPr>
              <a:t>we use the CANS to drive the meeting to help determine action</a:t>
            </a:r>
            <a:r>
              <a:rPr lang="en-US" sz="1800" spc="-10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steps which then in turn informs the permanency</a:t>
            </a:r>
            <a:r>
              <a:rPr lang="en-US" sz="1800" spc="-4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plan. </a:t>
            </a:r>
          </a:p>
          <a:p>
            <a:pPr marL="342900" marR="93345" lvl="0" indent="-342900">
              <a:lnSpc>
                <a:spcPct val="115000"/>
              </a:lnSpc>
              <a:spcBef>
                <a:spcPts val="0"/>
              </a:spcBef>
              <a:spcAft>
                <a:spcPts val="1200"/>
              </a:spcAft>
              <a:buFont typeface="Symbol" panose="05050102010706020507" pitchFamily="18" charset="2"/>
              <a:buChar char=""/>
              <a:tabLst>
                <a:tab pos="228600" algn="l"/>
              </a:tabLst>
            </a:pPr>
            <a:r>
              <a:rPr lang="en-US" sz="1800" b="1" dirty="0">
                <a:effectLst/>
                <a:latin typeface="Open Sans" panose="020B0606030504020204" pitchFamily="34" charset="0"/>
                <a:ea typeface="Open Sans" panose="020B0606030504020204" pitchFamily="34" charset="0"/>
              </a:rPr>
              <a:t>STATE </a:t>
            </a:r>
            <a:r>
              <a:rPr lang="en-US" sz="1800" dirty="0">
                <a:effectLst/>
                <a:latin typeface="Open Sans" panose="020B0606030504020204" pitchFamily="34" charset="0"/>
                <a:ea typeface="Open Sans" panose="020B0606030504020204" pitchFamily="34" charset="0"/>
              </a:rPr>
              <a:t>we always consider any changes in the family situation and make adjustments as needed in order to move forward with the permanency goals. In most cases, plans with a six-month achievement date are preferred to ensure that permanency is achieved within the required timelines. If it looks like the current permanency goal(s) will not be achieved and the FSW has completed Reasonable Efforts by assisting the family during the time between reviews,</a:t>
            </a:r>
            <a:r>
              <a:rPr lang="en-US" sz="1800" spc="-16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then the case will be reviewed with a supervisor and legal to determine next steps and if a change in permanency goals is</a:t>
            </a:r>
            <a:r>
              <a:rPr lang="en-US" sz="1800" spc="-5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needed.</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114</a:t>
            </a:fld>
            <a:endParaRPr lang="en-US"/>
          </a:p>
        </p:txBody>
      </p:sp>
    </p:spTree>
    <p:extLst>
      <p:ext uri="{BB962C8B-B14F-4D97-AF65-F5344CB8AC3E}">
        <p14:creationId xmlns:p14="http://schemas.microsoft.com/office/powerpoint/2010/main" val="313746736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31445" lvl="0" indent="0">
              <a:lnSpc>
                <a:spcPct val="115000"/>
              </a:lnSpc>
              <a:spcBef>
                <a:spcPts val="0"/>
              </a:spcBef>
              <a:spcAft>
                <a:spcPts val="1200"/>
              </a:spcAft>
              <a:buFont typeface="Symbol" panose="05050102010706020507" pitchFamily="18" charset="2"/>
              <a:buNone/>
              <a:tabLst>
                <a:tab pos="228600" algn="l"/>
              </a:tabLst>
            </a:pPr>
            <a:r>
              <a:rPr lang="en-US" sz="1800" b="1" dirty="0">
                <a:effectLst/>
                <a:latin typeface="Open Sans" panose="020B0606030504020204" pitchFamily="34" charset="0"/>
                <a:ea typeface="Open Sans" panose="020B0606030504020204" pitchFamily="34" charset="0"/>
              </a:rPr>
              <a:t>REMIND </a:t>
            </a:r>
            <a:r>
              <a:rPr lang="en-US" sz="1800" dirty="0">
                <a:effectLst/>
                <a:latin typeface="Open Sans" panose="020B0606030504020204" pitchFamily="34" charset="0"/>
                <a:ea typeface="Open Sans" panose="020B0606030504020204" pitchFamily="34" charset="0"/>
              </a:rPr>
              <a:t>participants the CFTM to review child permanency goals and progress on the permanency plan must take place every three months. </a:t>
            </a:r>
            <a:r>
              <a:rPr lang="en-US" sz="1800" b="1" dirty="0">
                <a:effectLst/>
                <a:latin typeface="Open Sans" panose="020B0606030504020204" pitchFamily="34" charset="0"/>
                <a:ea typeface="Open Sans" panose="020B0606030504020204" pitchFamily="34" charset="0"/>
              </a:rPr>
              <a:t>STRESS </a:t>
            </a:r>
            <a:r>
              <a:rPr lang="en-US" sz="1800" dirty="0">
                <a:effectLst/>
                <a:latin typeface="Open Sans" panose="020B0606030504020204" pitchFamily="34" charset="0"/>
                <a:ea typeface="Open Sans" panose="020B0606030504020204" pitchFamily="34" charset="0"/>
              </a:rPr>
              <a:t>this CFTM is held to ensure that everyone is following through on their responsibilities and the services are meeting the needs of the child and</a:t>
            </a:r>
            <a:r>
              <a:rPr lang="en-US" sz="1800" spc="-8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family. </a:t>
            </a:r>
          </a:p>
          <a:p>
            <a:pPr marL="342900" marR="0" lvl="0" indent="-342900">
              <a:lnSpc>
                <a:spcPct val="115000"/>
              </a:lnSpc>
              <a:spcBef>
                <a:spcPts val="0"/>
              </a:spcBef>
              <a:spcAft>
                <a:spcPts val="1200"/>
              </a:spcAft>
              <a:buFont typeface="Symbol" panose="05050102010706020507" pitchFamily="18" charset="2"/>
              <a:buChar char=""/>
              <a:tabLst>
                <a:tab pos="228600" algn="l"/>
              </a:tabLst>
            </a:pPr>
            <a:r>
              <a:rPr lang="en-US" sz="1800" b="1" dirty="0">
                <a:effectLst/>
                <a:latin typeface="Open Sans" panose="020B0606030504020204" pitchFamily="34" charset="0"/>
                <a:ea typeface="Open Sans" panose="020B0606030504020204" pitchFamily="34" charset="0"/>
              </a:rPr>
              <a:t>DISCUSS </a:t>
            </a:r>
            <a:r>
              <a:rPr lang="en-US" sz="1800" dirty="0">
                <a:effectLst/>
                <a:latin typeface="Open Sans" panose="020B0606030504020204" pitchFamily="34" charset="0"/>
                <a:ea typeface="Open Sans" panose="020B0606030504020204" pitchFamily="34" charset="0"/>
              </a:rPr>
              <a:t>we use the CANS to drive the meeting to help determine action</a:t>
            </a:r>
            <a:r>
              <a:rPr lang="en-US" sz="1800" spc="-10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steps which then in turn informs the permanency</a:t>
            </a:r>
            <a:r>
              <a:rPr lang="en-US" sz="1800" spc="-4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plan.</a:t>
            </a:r>
          </a:p>
          <a:p>
            <a:pPr marL="342900" marR="93345" lvl="0" indent="-342900">
              <a:lnSpc>
                <a:spcPct val="115000"/>
              </a:lnSpc>
              <a:spcBef>
                <a:spcPts val="0"/>
              </a:spcBef>
              <a:spcAft>
                <a:spcPts val="1200"/>
              </a:spcAft>
              <a:buFont typeface="Symbol" panose="05050102010706020507" pitchFamily="18" charset="2"/>
              <a:buChar char=""/>
              <a:tabLst>
                <a:tab pos="228600" algn="l"/>
              </a:tabLst>
            </a:pPr>
            <a:r>
              <a:rPr lang="en-US" sz="1800" b="1" dirty="0">
                <a:effectLst/>
                <a:latin typeface="Open Sans" panose="020B0606030504020204" pitchFamily="34" charset="0"/>
                <a:ea typeface="Open Sans" panose="020B0606030504020204" pitchFamily="34" charset="0"/>
              </a:rPr>
              <a:t>STATE </a:t>
            </a:r>
            <a:r>
              <a:rPr lang="en-US" sz="1800" dirty="0">
                <a:effectLst/>
                <a:latin typeface="Open Sans" panose="020B0606030504020204" pitchFamily="34" charset="0"/>
                <a:ea typeface="Open Sans" panose="020B0606030504020204" pitchFamily="34" charset="0"/>
              </a:rPr>
              <a:t>we always consider any changes in the family situation and make adjustments as needed in order to move forward with the permanency goals. In most cases, plans with a six-month achievement date are preferred to ensure that permanency is achieved within the required timelines. If it looks like the current permanency goal(s) will not be achieved and the FSW has completed Reasonable Efforts by assisting the family during the time between reviews,</a:t>
            </a:r>
            <a:r>
              <a:rPr lang="en-US" sz="1800" spc="-16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then the case will be reviewed with a supervisor and legal to determine next steps and if a change in permanency goals is</a:t>
            </a:r>
            <a:r>
              <a:rPr lang="en-US" sz="1800" spc="-5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needed.</a:t>
            </a:r>
          </a:p>
          <a:p>
            <a:pPr marL="342900" marR="0" lvl="0" indent="-342900">
              <a:lnSpc>
                <a:spcPct val="115000"/>
              </a:lnSpc>
              <a:spcBef>
                <a:spcPts val="500"/>
              </a:spcBef>
              <a:spcAft>
                <a:spcPts val="1200"/>
              </a:spcAft>
              <a:buFont typeface="Symbol" panose="05050102010706020507" pitchFamily="18" charset="2"/>
              <a:buChar char=""/>
              <a:tabLst>
                <a:tab pos="228600" algn="l"/>
              </a:tabLst>
            </a:pPr>
            <a:r>
              <a:rPr lang="en-US" sz="1800" b="1" dirty="0">
                <a:effectLst/>
                <a:latin typeface="Open Sans" panose="020B0606030504020204" pitchFamily="34" charset="0"/>
                <a:ea typeface="Open Sans" panose="020B0606030504020204" pitchFamily="34" charset="0"/>
              </a:rPr>
              <a:t>EMPHASIZE </a:t>
            </a:r>
            <a:r>
              <a:rPr lang="en-US" sz="1800" dirty="0">
                <a:effectLst/>
                <a:latin typeface="Open Sans" panose="020B0606030504020204" pitchFamily="34" charset="0"/>
                <a:ea typeface="Open Sans" panose="020B0606030504020204" pitchFamily="34" charset="0"/>
              </a:rPr>
              <a:t>if progress has not been made in the first nine months, the family should be made aware that the Department could recommend a change in one or more of their permanency options. The FSW will have a discussion with Legal prior to the CFTM to discuss the status of the case and if any changes to the</a:t>
            </a:r>
            <a:r>
              <a:rPr lang="en-US" sz="1800" spc="-1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plan are</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needed.</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115</a:t>
            </a:fld>
            <a:endParaRPr lang="en-US"/>
          </a:p>
        </p:txBody>
      </p:sp>
    </p:spTree>
    <p:extLst>
      <p:ext uri="{BB962C8B-B14F-4D97-AF65-F5344CB8AC3E}">
        <p14:creationId xmlns:p14="http://schemas.microsoft.com/office/powerpoint/2010/main" val="423226058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1200"/>
              </a:spcAft>
              <a:buFont typeface="Symbol" panose="05050102010706020507" pitchFamily="18" charset="2"/>
              <a:buChar char=""/>
              <a:tabLst>
                <a:tab pos="228600" algn="l"/>
              </a:tabLst>
            </a:pPr>
            <a:r>
              <a:rPr lang="en-US" sz="1800" b="1" dirty="0">
                <a:effectLst/>
                <a:latin typeface="Open Sans" panose="020B0606030504020204" pitchFamily="34" charset="0"/>
                <a:ea typeface="Open Sans" panose="020B0606030504020204" pitchFamily="34" charset="0"/>
              </a:rPr>
              <a:t>REMIND </a:t>
            </a:r>
            <a:r>
              <a:rPr lang="en-US" sz="1800" dirty="0">
                <a:effectLst/>
                <a:latin typeface="Open Sans" panose="020B0606030504020204" pitchFamily="34" charset="0"/>
                <a:ea typeface="Open Sans" panose="020B0606030504020204" pitchFamily="34" charset="0"/>
              </a:rPr>
              <a:t>participants that all revisions to permanency plans are developed in the context of a CFTM,</a:t>
            </a:r>
            <a:r>
              <a:rPr lang="en-US" sz="1800" spc="-6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however there are times when DCS must supersede that of the team. </a:t>
            </a:r>
            <a:r>
              <a:rPr lang="en-US" sz="1800" b="1" dirty="0">
                <a:effectLst/>
                <a:latin typeface="Open Sans" panose="020B0606030504020204" pitchFamily="34" charset="0"/>
                <a:ea typeface="Open Sans" panose="020B0606030504020204" pitchFamily="34" charset="0"/>
              </a:rPr>
              <a:t>ASK </a:t>
            </a:r>
            <a:r>
              <a:rPr lang="en-US" sz="1800" dirty="0">
                <a:effectLst/>
                <a:latin typeface="Open Sans" panose="020B0606030504020204" pitchFamily="34" charset="0"/>
                <a:ea typeface="Open Sans" panose="020B0606030504020204" pitchFamily="34" charset="0"/>
              </a:rPr>
              <a:t>the participants for examples of when DCS might have to make a decision that other members of the team might not be in agreement with. Examples could</a:t>
            </a:r>
            <a:r>
              <a:rPr lang="en-US" sz="1800" spc="-2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be: </a:t>
            </a:r>
          </a:p>
          <a:p>
            <a:pPr marL="342900" marR="0" lvl="0" indent="-342900">
              <a:lnSpc>
                <a:spcPct val="115000"/>
              </a:lnSpc>
              <a:spcBef>
                <a:spcPts val="0"/>
              </a:spcBef>
              <a:spcAft>
                <a:spcPts val="1200"/>
              </a:spcAft>
              <a:buFont typeface="Courier New" panose="02070309020205020404" pitchFamily="49" charset="0"/>
              <a:buChar char="o"/>
              <a:tabLst>
                <a:tab pos="457200" algn="l"/>
              </a:tabLst>
            </a:pPr>
            <a:r>
              <a:rPr lang="en-US" sz="1800" dirty="0">
                <a:effectLst/>
                <a:latin typeface="Open Sans" panose="020B0606030504020204" pitchFamily="34" charset="0"/>
                <a:ea typeface="Open Sans" panose="020B0606030504020204" pitchFamily="34" charset="0"/>
              </a:rPr>
              <a:t>Child’s safety: the reason for the custodial episode is not being addressed</a:t>
            </a:r>
            <a:r>
              <a:rPr lang="en-US" sz="1800" spc="-24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or new safety risks have been presented. The court has ordered additional services during the initial Permanency Plan</a:t>
            </a:r>
            <a:r>
              <a:rPr lang="en-US" sz="1800" spc="-2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hearing.</a:t>
            </a:r>
          </a:p>
          <a:p>
            <a:pPr marL="342900" marR="0" lvl="0" indent="-342900">
              <a:lnSpc>
                <a:spcPct val="115000"/>
              </a:lnSpc>
              <a:spcBef>
                <a:spcPts val="0"/>
              </a:spcBef>
              <a:spcAft>
                <a:spcPts val="1200"/>
              </a:spcAft>
              <a:buFont typeface="Courier New" panose="02070309020205020404" pitchFamily="49" charset="0"/>
              <a:buChar char="o"/>
              <a:tabLst>
                <a:tab pos="457200" algn="l"/>
              </a:tabLst>
            </a:pPr>
            <a:r>
              <a:rPr lang="en-US" sz="1800" dirty="0">
                <a:effectLst/>
                <a:latin typeface="Open Sans" panose="020B0606030504020204" pitchFamily="34" charset="0"/>
                <a:ea typeface="Open Sans" panose="020B0606030504020204" pitchFamily="34" charset="0"/>
              </a:rPr>
              <a:t>It</a:t>
            </a:r>
            <a:r>
              <a:rPr lang="en-US" sz="1800" spc="-1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may</a:t>
            </a:r>
            <a:r>
              <a:rPr lang="en-US" sz="1800" spc="-1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be</a:t>
            </a:r>
            <a:r>
              <a:rPr lang="en-US" sz="1800" spc="-1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necessary</a:t>
            </a:r>
            <a:r>
              <a:rPr lang="en-US" sz="1800" spc="-1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to</a:t>
            </a:r>
            <a:r>
              <a:rPr lang="en-US" sz="1800" spc="-1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bring</a:t>
            </a:r>
            <a:r>
              <a:rPr lang="en-US" sz="1800" spc="-1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in</a:t>
            </a:r>
            <a:r>
              <a:rPr lang="en-US" sz="1800" spc="-1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or</a:t>
            </a:r>
            <a:r>
              <a:rPr lang="en-US" sz="1800" spc="-1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consult</a:t>
            </a:r>
            <a:r>
              <a:rPr lang="en-US" sz="1800" spc="-1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with</a:t>
            </a:r>
            <a:r>
              <a:rPr lang="en-US" sz="1800" spc="-1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your</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TL</a:t>
            </a:r>
            <a:r>
              <a:rPr lang="en-US" sz="1800" spc="-1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in</a:t>
            </a:r>
            <a:r>
              <a:rPr lang="en-US" sz="1800" spc="-1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order to</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move</a:t>
            </a:r>
            <a:r>
              <a:rPr lang="en-US" sz="1800" spc="-12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the process along. The TL will determine if other members of leadership are needed such as TC, DRA, RA, and/or</a:t>
            </a:r>
            <a:r>
              <a:rPr lang="en-US" sz="1800" spc="-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Legal.</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116</a:t>
            </a:fld>
            <a:endParaRPr lang="en-US"/>
          </a:p>
        </p:txBody>
      </p:sp>
    </p:spTree>
    <p:extLst>
      <p:ext uri="{BB962C8B-B14F-4D97-AF65-F5344CB8AC3E}">
        <p14:creationId xmlns:p14="http://schemas.microsoft.com/office/powerpoint/2010/main" val="189089458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72085" lvl="0" indent="-342900">
              <a:lnSpc>
                <a:spcPct val="115000"/>
              </a:lnSpc>
              <a:spcBef>
                <a:spcPts val="0"/>
              </a:spcBef>
              <a:spcAft>
                <a:spcPts val="1200"/>
              </a:spcAft>
              <a:buFont typeface="Symbol" panose="05050102010706020507" pitchFamily="18" charset="2"/>
              <a:buChar char=""/>
              <a:tabLst>
                <a:tab pos="228600" algn="l"/>
                <a:tab pos="5771515" algn="l"/>
              </a:tabLst>
            </a:pPr>
            <a:r>
              <a:rPr lang="en-US" sz="1200" b="1" dirty="0">
                <a:effectLst/>
                <a:latin typeface="Open Sans" panose="020B0606030504020204" pitchFamily="34" charset="0"/>
                <a:ea typeface="Open Sans" panose="020B0606030504020204" pitchFamily="34" charset="0"/>
              </a:rPr>
              <a:t>STATE</a:t>
            </a:r>
            <a:r>
              <a:rPr lang="en-US" sz="1200" b="1"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revisions</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can</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be</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made</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at</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any</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time</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should</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be</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made</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when</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new</a:t>
            </a:r>
            <a:r>
              <a:rPr lang="en-US" sz="1200" spc="-1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issues that impact the accomplishment of the permanency goal arise or when there is a change in the goal, services, or treatment for the child/youth or family. Any time a revision is made, the FSW should consult with legal in order to present changes to the</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court.</a:t>
            </a:r>
            <a:endParaRPr lang="en-US" sz="1100" dirty="0">
              <a:effectLst/>
              <a:latin typeface="Open Sans" panose="020B0606030504020204" pitchFamily="34" charset="0"/>
              <a:ea typeface="Open Sans" panose="020B0606030504020204" pitchFamily="34" charset="0"/>
            </a:endParaRPr>
          </a:p>
          <a:p>
            <a:pPr marL="342900" marR="153035"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SHARE</a:t>
            </a:r>
            <a:r>
              <a:rPr lang="en-US" sz="1200" b="1"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revised</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permanency</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plan</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CFTM</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must</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take</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place</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at</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six</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months.</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At</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1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9 months mark we have to consultation with legal months following a child entering care. We meet with legal to get legal advice and make action steps.</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 meet our goal of 12 months we have to start this process at the 9-month mark or earlier. This is why you should consult with your supervisor at the beginning of the case in order to determine timeframes for revisions. These timeframes will be set as a reference point to ensure a timely track to permanence.</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ASK: </a:t>
            </a:r>
            <a:r>
              <a:rPr lang="en-US" sz="1200" dirty="0">
                <a:effectLst/>
                <a:latin typeface="Open Sans" panose="020B0606030504020204" pitchFamily="34" charset="0"/>
                <a:ea typeface="Open Sans" panose="020B0606030504020204" pitchFamily="34" charset="0"/>
              </a:rPr>
              <a:t>“Who participates in this revised permanency plan CFTM with the</a:t>
            </a:r>
            <a:r>
              <a:rPr lang="en-US" sz="1200" spc="-8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FSW?”</a:t>
            </a:r>
            <a:r>
              <a:rPr lang="en-US" sz="1200" dirty="0">
                <a:effectLst/>
                <a:latin typeface="Symbol" panose="05050102010706020507" pitchFamily="18" charset="2"/>
                <a:ea typeface="Open Sans" panose="020B0606030504020204" pitchFamily="34" charset="0"/>
              </a:rPr>
              <a:t> </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PROVIDE</a:t>
            </a:r>
            <a:r>
              <a:rPr lang="en-US" sz="1200" dirty="0">
                <a:effectLst/>
                <a:latin typeface="Open Sans" panose="020B0606030504020204" pitchFamily="34" charset="0"/>
                <a:ea typeface="Open Sans" panose="020B0606030504020204" pitchFamily="34" charset="0"/>
              </a:rPr>
              <a:t> the following responses if not mentioned:</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83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Child/youth 12 years of age or older and younger children as</a:t>
            </a:r>
            <a:r>
              <a:rPr lang="en-US" sz="1200" spc="-2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appropriate should be included for part, if not all, of the</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CFTM.</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3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Parents, unless the parents’ rights have been terminated or surrendered, even if the parent is incarcerated. When the parents’ whereabouts are unknown, a diligent search must be conducted and documented in</a:t>
            </a:r>
            <a:r>
              <a:rPr lang="en-US" sz="1200" spc="-2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TFACTS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5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Informal supports, kin, or extended family the parents agree to</a:t>
            </a:r>
            <a:r>
              <a:rPr lang="en-US" sz="1200" spc="-10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include</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7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Former</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legal</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custodians,</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resource</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parents,</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specialized</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DCS</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staff,</a:t>
            </a:r>
            <a:r>
              <a:rPr lang="en-US" sz="1200" spc="-17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therapists, CASA volunteers, community partners, and attorneys for the child, parent, and the department may also</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participate.</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FSW should meet with anyone who is planning on attending the</a:t>
            </a:r>
            <a:r>
              <a:rPr lang="en-US" sz="1200" spc="-10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CFTM.</a:t>
            </a:r>
            <a:endParaRPr lang="en-US" sz="1100" dirty="0">
              <a:effectLst/>
              <a:latin typeface="Open Sans" panose="020B0606030504020204" pitchFamily="34" charset="0"/>
              <a:ea typeface="Open Sans" panose="020B0606030504020204" pitchFamily="34" charset="0"/>
            </a:endParaRPr>
          </a:p>
          <a:p>
            <a:pPr marL="742950" marR="109855" lvl="1" indent="-285750">
              <a:lnSpc>
                <a:spcPct val="115000"/>
              </a:lnSpc>
              <a:spcBef>
                <a:spcPts val="79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The FSW should ensure that both parents are engaged in this process. If a parent is missing, we should have already begun diligent efforts at the beginning</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of</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case,</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however</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if</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for</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some</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reason</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(other</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than</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by</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court</a:t>
            </a:r>
            <a:r>
              <a:rPr lang="en-US" sz="1200" spc="-1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order) those efforts have not been initiated we will do so</a:t>
            </a:r>
            <a:r>
              <a:rPr lang="en-US" sz="1200" spc="-10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immediately.</a:t>
            </a:r>
          </a:p>
          <a:p>
            <a:pPr marL="742950" marR="109855" lvl="1" indent="-285750">
              <a:lnSpc>
                <a:spcPct val="115000"/>
              </a:lnSpc>
              <a:spcBef>
                <a:spcPts val="795"/>
              </a:spcBef>
              <a:spcAft>
                <a:spcPts val="1200"/>
              </a:spcAft>
              <a:buFont typeface="Arial" panose="020B0604020202020204" pitchFamily="34" charset="0"/>
              <a:buChar char="•"/>
              <a:tabLst>
                <a:tab pos="457200" algn="l"/>
              </a:tabLst>
            </a:pPr>
            <a:r>
              <a:rPr lang="en-US" sz="1800" b="1" spc="-10" dirty="0">
                <a:effectLst/>
                <a:latin typeface="Open Sans" panose="020B0606030504020204" pitchFamily="34" charset="0"/>
                <a:ea typeface="Open Sans" panose="020B0606030504020204" pitchFamily="34" charset="0"/>
              </a:rPr>
              <a:t>DISCUSS </a:t>
            </a:r>
            <a:r>
              <a:rPr lang="en-US" sz="1800" spc="-10" dirty="0">
                <a:effectLst/>
                <a:latin typeface="Open Sans" panose="020B0606030504020204" pitchFamily="34" charset="0"/>
                <a:ea typeface="Open Sans" panose="020B0606030504020204" pitchFamily="34" charset="0"/>
              </a:rPr>
              <a:t>possible goals for the Williams Family at this time.  </a:t>
            </a:r>
            <a:r>
              <a:rPr lang="en-US" sz="1800" b="1" spc="-10" dirty="0">
                <a:effectLst/>
                <a:latin typeface="Open Sans" panose="020B0606030504020204" pitchFamily="34" charset="0"/>
                <a:ea typeface="Open Sans" panose="020B0606030504020204" pitchFamily="34" charset="0"/>
              </a:rPr>
              <a:t>ASK</a:t>
            </a:r>
            <a:r>
              <a:rPr lang="en-US" sz="1800" spc="-10" dirty="0">
                <a:effectLst/>
                <a:latin typeface="Open Sans" panose="020B0606030504020204" pitchFamily="34" charset="0"/>
                <a:ea typeface="Open Sans" panose="020B0606030504020204" pitchFamily="34" charset="0"/>
              </a:rPr>
              <a:t> participants, “What questions do you think are important for Sandra to ask herself in preparation for this meeting?” After some discussion, </a:t>
            </a:r>
            <a:r>
              <a:rPr lang="en-US" sz="1800" b="1" spc="-10" dirty="0">
                <a:effectLst/>
                <a:latin typeface="Open Sans" panose="020B0606030504020204" pitchFamily="34" charset="0"/>
                <a:ea typeface="Open Sans" panose="020B0606030504020204" pitchFamily="34" charset="0"/>
              </a:rPr>
              <a:t>REFER </a:t>
            </a:r>
            <a:r>
              <a:rPr lang="en-US" sz="1800" spc="-10" dirty="0">
                <a:effectLst/>
                <a:latin typeface="Open Sans" panose="020B0606030504020204" pitchFamily="34" charset="0"/>
                <a:ea typeface="Open Sans" panose="020B0606030504020204" pitchFamily="34" charset="0"/>
              </a:rPr>
              <a:t>participants to “Preparing for the Revised Permanency Plan CFTM” in the Participant Guide Unit 5 and</a:t>
            </a:r>
            <a:r>
              <a:rPr lang="en-US" sz="1800" b="1" spc="-10" dirty="0">
                <a:effectLst/>
                <a:latin typeface="Open Sans" panose="020B0606030504020204" pitchFamily="34" charset="0"/>
                <a:ea typeface="Open Sans" panose="020B0606030504020204" pitchFamily="34" charset="0"/>
              </a:rPr>
              <a:t> NOTE</a:t>
            </a:r>
            <a:r>
              <a:rPr lang="en-US" sz="1800" spc="-10" dirty="0">
                <a:effectLst/>
                <a:latin typeface="Open Sans" panose="020B0606030504020204" pitchFamily="34" charset="0"/>
                <a:ea typeface="Open Sans" panose="020B0606030504020204" pitchFamily="34" charset="0"/>
              </a:rPr>
              <a:t> any key points that participants did not discuss.  </a:t>
            </a:r>
          </a:p>
          <a:p>
            <a:pPr marL="342900" marR="0" lvl="0" indent="-342900">
              <a:lnSpc>
                <a:spcPct val="115000"/>
              </a:lnSpc>
              <a:spcBef>
                <a:spcPts val="20"/>
              </a:spcBef>
              <a:spcAft>
                <a:spcPts val="1200"/>
              </a:spcAft>
              <a:buFont typeface="Arial" panose="020B0604020202020204" pitchFamily="34" charset="0"/>
              <a:buChar char="●"/>
              <a:tabLst>
                <a:tab pos="597535" algn="l"/>
              </a:tabLst>
            </a:pPr>
            <a:r>
              <a:rPr lang="en-US" sz="1800" b="1" spc="-10" dirty="0">
                <a:effectLst/>
                <a:latin typeface="Open Sans" panose="020B0606030504020204" pitchFamily="34" charset="0"/>
                <a:ea typeface="Open Sans" panose="020B0606030504020204" pitchFamily="34" charset="0"/>
              </a:rPr>
              <a:t>STATE</a:t>
            </a:r>
            <a:r>
              <a:rPr lang="en-US" sz="1800" spc="-10" dirty="0">
                <a:effectLst/>
                <a:latin typeface="Open Sans" panose="020B0606030504020204" pitchFamily="34" charset="0"/>
                <a:ea typeface="Open Sans" panose="020B0606030504020204" pitchFamily="34" charset="0"/>
              </a:rPr>
              <a:t> the FSW should have a copy of the current plan as well as the</a:t>
            </a:r>
            <a:r>
              <a:rPr lang="en-US" sz="1800" spc="-90" dirty="0">
                <a:effectLst/>
                <a:latin typeface="Open Sans" panose="020B0606030504020204" pitchFamily="34" charset="0"/>
                <a:ea typeface="Open Sans" panose="020B0606030504020204" pitchFamily="34" charset="0"/>
              </a:rPr>
              <a:t> </a:t>
            </a:r>
            <a:r>
              <a:rPr lang="en-US" sz="1800" spc="-10" dirty="0">
                <a:effectLst/>
                <a:latin typeface="Open Sans" panose="020B0606030504020204" pitchFamily="34" charset="0"/>
                <a:ea typeface="Open Sans" panose="020B0606030504020204" pitchFamily="34" charset="0"/>
              </a:rPr>
              <a:t>CANS.  The FSW should discuss the reason for the upcoming meeting. The</a:t>
            </a:r>
            <a:r>
              <a:rPr lang="en-US" sz="1800" spc="-130" dirty="0">
                <a:effectLst/>
                <a:latin typeface="Open Sans" panose="020B0606030504020204" pitchFamily="34" charset="0"/>
                <a:ea typeface="Open Sans" panose="020B0606030504020204" pitchFamily="34" charset="0"/>
              </a:rPr>
              <a:t> </a:t>
            </a:r>
            <a:r>
              <a:rPr lang="en-US" sz="1800" spc="-10" dirty="0">
                <a:effectLst/>
                <a:latin typeface="Open Sans" panose="020B0606030504020204" pitchFamily="34" charset="0"/>
                <a:ea typeface="Open Sans" panose="020B0606030504020204" pitchFamily="34" charset="0"/>
              </a:rPr>
              <a:t>discussion should include but is not limited to:</a:t>
            </a:r>
          </a:p>
          <a:p>
            <a:pPr marL="342900" marR="0" lvl="0" indent="-342900">
              <a:lnSpc>
                <a:spcPct val="115000"/>
              </a:lnSpc>
              <a:spcBef>
                <a:spcPts val="25"/>
              </a:spcBef>
              <a:spcAft>
                <a:spcPts val="1200"/>
              </a:spcAft>
              <a:buSzPts val="1200"/>
              <a:buFont typeface="Courier New" panose="02070309020205020404" pitchFamily="49" charset="0"/>
              <a:buChar char="o"/>
            </a:pPr>
            <a:r>
              <a:rPr lang="en-US" sz="1800" dirty="0">
                <a:effectLst/>
                <a:latin typeface="Open Sans" panose="020B0606030504020204" pitchFamily="34" charset="0"/>
                <a:ea typeface="Open Sans" panose="020B0606030504020204" pitchFamily="34" charset="0"/>
              </a:rPr>
              <a:t>A review of that person’s action steps on the plan, progress and/or barriers to completing the action steps and a review of strengths. A review</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of</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the</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CANS</a:t>
            </a:r>
            <a:r>
              <a:rPr lang="en-US" sz="1800" spc="-1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to</a:t>
            </a:r>
            <a:r>
              <a:rPr lang="en-US" sz="1800" spc="-1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see</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if</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there</a:t>
            </a:r>
            <a:r>
              <a:rPr lang="en-US" sz="1800" spc="-1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are</a:t>
            </a:r>
            <a:r>
              <a:rPr lang="en-US" sz="1800" spc="-2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any</a:t>
            </a:r>
            <a:r>
              <a:rPr lang="en-US" sz="1800" spc="-2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unaddressed</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risks</a:t>
            </a:r>
            <a:r>
              <a:rPr lang="en-US" sz="1800" spc="-1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or</a:t>
            </a:r>
            <a:r>
              <a:rPr lang="en-US" sz="1800" spc="-13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strengths that needs to be added or changed on the CANS and reflected on the plan. The FSW should ask if there are potential conflicts that might come up during the plan. The FSW should assess the team</a:t>
            </a:r>
            <a:r>
              <a:rPr lang="en-US" sz="1800" spc="-6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member’s willingness and ability to complete their action steps or addition of new action steps. Finally, ask if there are any additional supports that could be added to the team and assess what role they could play in helping achieve permanency.</a:t>
            </a:r>
          </a:p>
          <a:p>
            <a:pPr marL="628650" marR="109855" lvl="1" indent="-171450">
              <a:lnSpc>
                <a:spcPct val="115000"/>
              </a:lnSpc>
              <a:spcBef>
                <a:spcPts val="795"/>
              </a:spcBef>
              <a:spcAft>
                <a:spcPts val="1200"/>
              </a:spcAft>
              <a:buFont typeface="Arial" panose="020B0604020202020204" pitchFamily="34" charset="0"/>
              <a:buChar char="•"/>
              <a:tabLst>
                <a:tab pos="457200" algn="l"/>
              </a:tabLst>
            </a:pPr>
            <a:endParaRPr lang="en-US" sz="1100" dirty="0">
              <a:effectLst/>
              <a:latin typeface="Open Sans" panose="020B0606030504020204" pitchFamily="34" charset="0"/>
              <a:ea typeface="Open Sans" panose="020B0606030504020204" pitchFamily="34" charset="0"/>
            </a:endParaRPr>
          </a:p>
        </p:txBody>
      </p:sp>
      <p:sp>
        <p:nvSpPr>
          <p:cNvPr id="4" name="Slide Number Placeholder 3"/>
          <p:cNvSpPr>
            <a:spLocks noGrp="1"/>
          </p:cNvSpPr>
          <p:nvPr>
            <p:ph type="sldNum" sz="quarter" idx="5"/>
          </p:nvPr>
        </p:nvSpPr>
        <p:spPr/>
        <p:txBody>
          <a:bodyPr/>
          <a:lstStyle/>
          <a:p>
            <a:fld id="{1D427A8F-055C-4972-A4F8-D41DA41F056A}" type="slidenum">
              <a:rPr lang="en-US" smtClean="0"/>
              <a:t>117</a:t>
            </a:fld>
            <a:endParaRPr lang="en-US"/>
          </a:p>
        </p:txBody>
      </p:sp>
    </p:spTree>
    <p:extLst>
      <p:ext uri="{BB962C8B-B14F-4D97-AF65-F5344CB8AC3E}">
        <p14:creationId xmlns:p14="http://schemas.microsoft.com/office/powerpoint/2010/main" val="403938312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INFORM</a:t>
            </a:r>
            <a:r>
              <a:rPr lang="en-US" sz="1200" dirty="0">
                <a:effectLst/>
                <a:latin typeface="Open Sans" panose="020B0606030504020204" pitchFamily="34" charset="0"/>
                <a:ea typeface="Open Sans" panose="020B0606030504020204" pitchFamily="34" charset="0"/>
              </a:rPr>
              <a:t> participants we will now view the Pathways to Permanence Scene 5 - Tracking to Permanence video. </a:t>
            </a:r>
            <a:r>
              <a:rPr lang="en-US" sz="1200" b="1" dirty="0">
                <a:effectLst/>
                <a:latin typeface="Open Sans" panose="020B0606030504020204" pitchFamily="34" charset="0"/>
                <a:ea typeface="Open Sans" panose="020B0606030504020204" pitchFamily="34" charset="0"/>
              </a:rPr>
              <a:t>START </a:t>
            </a:r>
            <a:r>
              <a:rPr lang="en-US" sz="1200" dirty="0">
                <a:effectLst/>
                <a:latin typeface="Open Sans" panose="020B0606030504020204" pitchFamily="34" charset="0"/>
                <a:ea typeface="Open Sans" panose="020B0606030504020204" pitchFamily="34" charset="0"/>
              </a:rPr>
              <a:t>the video at 18:45 and stop at 40:54. Time: 22:12 minutes.   </a:t>
            </a:r>
            <a:r>
              <a:rPr lang="en-US" sz="1200" b="1" dirty="0">
                <a:effectLst/>
                <a:latin typeface="Open Sans" panose="020B0606030504020204" pitchFamily="34" charset="0"/>
                <a:ea typeface="Open Sans" panose="020B0606030504020204" pitchFamily="34" charset="0"/>
              </a:rPr>
              <a:t>ASK </a:t>
            </a:r>
            <a:r>
              <a:rPr lang="en-US" sz="1200" dirty="0">
                <a:effectLst/>
                <a:latin typeface="Open Sans" panose="020B0606030504020204" pitchFamily="34" charset="0"/>
                <a:ea typeface="Open Sans" panose="020B0606030504020204" pitchFamily="34" charset="0"/>
              </a:rPr>
              <a:t>participants to again make any notes on the Family Assessment Worksheet. </a:t>
            </a:r>
            <a:r>
              <a:rPr lang="en-US" sz="1200" u="sng" dirty="0">
                <a:solidFill>
                  <a:srgbClr val="0000FF"/>
                </a:solidFill>
                <a:effectLst/>
                <a:latin typeface="Open Sans" panose="020B0606030504020204" pitchFamily="34" charset="0"/>
                <a:ea typeface="Open Sans" panose="020B0606030504020204" pitchFamily="34" charset="0"/>
                <a:hlinkClick r:id="rId3"/>
              </a:rPr>
              <a:t>https://www.youtube.com/watch?v=6Iz6NSBzFu4&amp;feature=youtu.be&amp;t=1122</a:t>
            </a:r>
            <a:r>
              <a:rPr lang="en-US" sz="1200" dirty="0">
                <a:effectLst/>
                <a:latin typeface="Open Sans" panose="020B0606030504020204" pitchFamily="34" charset="0"/>
                <a:ea typeface="Open Sans" panose="020B0606030504020204" pitchFamily="34" charset="0"/>
              </a:rPr>
              <a:t> .</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ASK </a:t>
            </a:r>
            <a:r>
              <a:rPr lang="en-US" sz="1200" dirty="0">
                <a:effectLst/>
                <a:latin typeface="Open Sans" panose="020B0606030504020204" pitchFamily="34" charset="0"/>
                <a:ea typeface="Open Sans" panose="020B0606030504020204" pitchFamily="34" charset="0"/>
              </a:rPr>
              <a:t>participants why it is important to ensure that we engage both</a:t>
            </a:r>
            <a:r>
              <a:rPr lang="en-US" sz="1200" spc="-2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parents at this point in the</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case:</a:t>
            </a:r>
            <a:endParaRPr lang="en-US" sz="1100" dirty="0">
              <a:effectLst/>
              <a:latin typeface="Open Sans" panose="020B0606030504020204" pitchFamily="34" charset="0"/>
              <a:ea typeface="Open Sans" panose="020B0606030504020204" pitchFamily="34" charset="0"/>
            </a:endParaRPr>
          </a:p>
          <a:p>
            <a:pPr marL="342900" marR="96520" lvl="0" indent="-342900">
              <a:lnSpc>
                <a:spcPct val="115000"/>
              </a:lnSpc>
              <a:spcBef>
                <a:spcPts val="0"/>
              </a:spcBef>
              <a:spcAft>
                <a:spcPts val="1200"/>
              </a:spcAft>
              <a:buSzPts val="1200"/>
              <a:buFont typeface="Courier New" panose="02070309020205020404" pitchFamily="49" charset="0"/>
              <a:buChar char="o"/>
              <a:tabLst>
                <a:tab pos="825500" algn="l"/>
                <a:tab pos="826135" algn="l"/>
              </a:tabLst>
            </a:pPr>
            <a:r>
              <a:rPr lang="en-US" sz="1200" dirty="0">
                <a:effectLst/>
                <a:latin typeface="Open Sans" panose="020B0606030504020204" pitchFamily="34" charset="0"/>
                <a:ea typeface="Open Sans" panose="020B0606030504020204" pitchFamily="34" charset="0"/>
              </a:rPr>
              <a:t>Unless there is a specific safety risk or a court order in place stating otherwise, a child can be reunified with either parent. While there may be specific tasks for each parent depending on their individual needs, the task of ensuring the child/children’s safety is the responsibility of both parents. If the Department has to pursue TPR we will pursue both parents and will be required to show that reasonable efforts were completed with both parents not just the mother or father. There are times when we</a:t>
            </a:r>
            <a:r>
              <a:rPr lang="en-US" sz="1200" spc="-1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have to work harder to find and/or engage one parent over the other due to any number of</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reasons.</a:t>
            </a:r>
            <a:endParaRPr lang="en-US" sz="1100" dirty="0">
              <a:effectLst/>
              <a:latin typeface="Open Sans" panose="020B0606030504020204" pitchFamily="34" charset="0"/>
              <a:ea typeface="Open Sans" panose="020B0606030504020204" pitchFamily="34" charset="0"/>
            </a:endParaRPr>
          </a:p>
          <a:p>
            <a:pPr marL="342900" marR="147320" lvl="0" indent="-342900">
              <a:lnSpc>
                <a:spcPct val="115000"/>
              </a:lnSpc>
              <a:spcBef>
                <a:spcPts val="0"/>
              </a:spcBef>
              <a:spcAft>
                <a:spcPts val="1200"/>
              </a:spcAft>
              <a:buFont typeface="Symbol" panose="05050102010706020507" pitchFamily="18" charset="2"/>
              <a:buChar char=""/>
            </a:pPr>
            <a:r>
              <a:rPr lang="en-US" sz="1200" b="1" dirty="0">
                <a:effectLst/>
                <a:latin typeface="Open Sans" panose="020B0606030504020204" pitchFamily="34" charset="0"/>
                <a:ea typeface="Open Sans" panose="020B0606030504020204" pitchFamily="34" charset="0"/>
              </a:rPr>
              <a:t>INQUIRE </a:t>
            </a:r>
            <a:r>
              <a:rPr lang="en-US" sz="1200" dirty="0">
                <a:effectLst/>
                <a:latin typeface="Open Sans" panose="020B0606030504020204" pitchFamily="34" charset="0"/>
                <a:ea typeface="Open Sans" panose="020B0606030504020204" pitchFamily="34" charset="0"/>
              </a:rPr>
              <a:t>with participants, “What do you think Sandra did to prepare the family for this CFTM? Did she do some of the things we talked about before you watched the video and earlier in the course?” After some discussion, </a:t>
            </a:r>
            <a:r>
              <a:rPr lang="en-US" sz="1200" b="1" dirty="0">
                <a:effectLst/>
                <a:latin typeface="Open Sans" panose="020B0606030504020204" pitchFamily="34" charset="0"/>
                <a:ea typeface="Open Sans" panose="020B0606030504020204" pitchFamily="34" charset="0"/>
              </a:rPr>
              <a:t>EMPHASIZE</a:t>
            </a:r>
            <a:r>
              <a:rPr lang="en-US" sz="1200" dirty="0">
                <a:effectLst/>
                <a:latin typeface="Open Sans" panose="020B0606030504020204" pitchFamily="34" charset="0"/>
                <a:ea typeface="Open Sans" panose="020B0606030504020204" pitchFamily="34" charset="0"/>
              </a:rPr>
              <a:t> the importance of preparing the family for any discussion about changing the goal from reunification. </a:t>
            </a:r>
            <a:r>
              <a:rPr lang="en-US" sz="1200" b="1" dirty="0">
                <a:effectLst/>
                <a:latin typeface="Open Sans" panose="020B0606030504020204" pitchFamily="34" charset="0"/>
                <a:ea typeface="Open Sans" panose="020B0606030504020204" pitchFamily="34" charset="0"/>
              </a:rPr>
              <a:t>STRESS </a:t>
            </a:r>
            <a:r>
              <a:rPr lang="en-US" sz="1200" dirty="0">
                <a:effectLst/>
                <a:latin typeface="Open Sans" panose="020B0606030504020204" pitchFamily="34" charset="0"/>
                <a:ea typeface="Open Sans" panose="020B0606030504020204" pitchFamily="34" charset="0"/>
              </a:rPr>
              <a:t>there should be no surprises during the CFTM and that emotionally charged issues need to be discussed with the family prior to the meeting. </a:t>
            </a:r>
            <a:r>
              <a:rPr lang="en-US" sz="1200" b="1" dirty="0">
                <a:effectLst/>
                <a:latin typeface="Open Sans" panose="020B0606030504020204" pitchFamily="34" charset="0"/>
                <a:ea typeface="Open Sans" panose="020B0606030504020204" pitchFamily="34" charset="0"/>
              </a:rPr>
              <a:t>ASK</a:t>
            </a:r>
            <a:r>
              <a:rPr lang="en-US" sz="1200" dirty="0">
                <a:effectLst/>
                <a:latin typeface="Open Sans" panose="020B0606030504020204" pitchFamily="34" charset="0"/>
                <a:ea typeface="Open Sans" panose="020B0606030504020204" pitchFamily="34" charset="0"/>
              </a:rPr>
              <a:t> the group to consider what it might feel like to share the most intimate details of a crisis in one’s life with people who are strangers. </a:t>
            </a:r>
            <a:endParaRPr lang="en-US" sz="1100" dirty="0">
              <a:effectLst/>
              <a:latin typeface="Open Sans" panose="020B0606030504020204" pitchFamily="34" charset="0"/>
              <a:ea typeface="Open Sans" panose="020B0606030504020204" pitchFamily="34" charset="0"/>
            </a:endParaRPr>
          </a:p>
          <a:p>
            <a:pPr marL="342900" marR="147320" lvl="0" indent="-342900">
              <a:lnSpc>
                <a:spcPct val="115000"/>
              </a:lnSpc>
              <a:spcBef>
                <a:spcPts val="0"/>
              </a:spcBef>
              <a:spcAft>
                <a:spcPts val="1200"/>
              </a:spcAft>
              <a:buFont typeface="Symbol" panose="05050102010706020507" pitchFamily="18" charset="2"/>
              <a:buChar char=""/>
            </a:pPr>
            <a:r>
              <a:rPr lang="en-US" sz="1200" b="1" dirty="0">
                <a:effectLst/>
                <a:latin typeface="Open Sans" panose="020B0606030504020204" pitchFamily="34" charset="0"/>
                <a:ea typeface="Open Sans" panose="020B0606030504020204" pitchFamily="34" charset="0"/>
              </a:rPr>
              <a:t>ASK </a:t>
            </a:r>
            <a:r>
              <a:rPr lang="en-US" sz="1200" dirty="0">
                <a:effectLst/>
                <a:latin typeface="Open Sans" panose="020B0606030504020204" pitchFamily="34" charset="0"/>
                <a:ea typeface="Open Sans" panose="020B0606030504020204" pitchFamily="34" charset="0"/>
              </a:rPr>
              <a:t>the group about Russ, Justin and Jewel’s father, if they know where his progress is based on the information and if he has been engaged in the process. </a:t>
            </a:r>
            <a:r>
              <a:rPr lang="en-US" sz="1200" b="1" dirty="0">
                <a:effectLst/>
                <a:latin typeface="Open Sans" panose="020B0606030504020204" pitchFamily="34" charset="0"/>
                <a:ea typeface="Open Sans" panose="020B0606030504020204" pitchFamily="34" charset="0"/>
              </a:rPr>
              <a:t>ASK </a:t>
            </a:r>
            <a:r>
              <a:rPr lang="en-US" sz="1200" dirty="0">
                <a:effectLst/>
                <a:latin typeface="Open Sans" panose="020B0606030504020204" pitchFamily="34" charset="0"/>
                <a:ea typeface="Open Sans" panose="020B0606030504020204" pitchFamily="34" charset="0"/>
              </a:rPr>
              <a:t>what stage of change is Russ currently? ANSWER: Contemplation, Preparation, and Action. </a:t>
            </a:r>
            <a:r>
              <a:rPr lang="en-US" sz="1200" b="1" dirty="0">
                <a:effectLst/>
                <a:latin typeface="Open Sans" panose="020B0606030504020204" pitchFamily="34" charset="0"/>
                <a:ea typeface="Open Sans" panose="020B0606030504020204" pitchFamily="34" charset="0"/>
              </a:rPr>
              <a:t>EXPLORE</a:t>
            </a:r>
            <a:r>
              <a:rPr lang="en-US" sz="1200" dirty="0">
                <a:effectLst/>
                <a:latin typeface="Open Sans" panose="020B0606030504020204" pitchFamily="34" charset="0"/>
                <a:ea typeface="Open Sans" panose="020B0606030504020204" pitchFamily="34" charset="0"/>
              </a:rPr>
              <a:t> with the group how they might engage Russ at this point to ensure he is included in the process.</a:t>
            </a:r>
            <a:endParaRPr lang="en-US" sz="1100" dirty="0">
              <a:effectLst/>
              <a:latin typeface="Open Sans" panose="020B0606030504020204" pitchFamily="34" charset="0"/>
              <a:ea typeface="Open Sans" panose="020B0606030504020204" pitchFamily="34" charset="0"/>
            </a:endParaRPr>
          </a:p>
          <a:p>
            <a:pPr marL="342900" marR="147320" lvl="0" indent="-342900">
              <a:lnSpc>
                <a:spcPct val="115000"/>
              </a:lnSpc>
              <a:spcBef>
                <a:spcPts val="0"/>
              </a:spcBef>
              <a:spcAft>
                <a:spcPts val="1200"/>
              </a:spcAft>
              <a:buFont typeface="Symbol" panose="05050102010706020507" pitchFamily="18" charset="2"/>
              <a:buChar char=""/>
            </a:pPr>
            <a:r>
              <a:rPr lang="en-US" sz="1200" b="1" dirty="0">
                <a:effectLst/>
                <a:latin typeface="Open Sans" panose="020B0606030504020204" pitchFamily="34" charset="0"/>
                <a:ea typeface="Open Sans" panose="020B0606030504020204" pitchFamily="34" charset="0"/>
              </a:rPr>
              <a:t>EMPHASIZE </a:t>
            </a:r>
            <a:r>
              <a:rPr lang="en-US" sz="1200" dirty="0">
                <a:effectLst/>
                <a:latin typeface="Open Sans" panose="020B0606030504020204" pitchFamily="34" charset="0"/>
                <a:ea typeface="Open Sans" panose="020B0606030504020204" pitchFamily="34" charset="0"/>
              </a:rPr>
              <a:t>the importance of preparing the family for any discussion about changing the goal from reunification. </a:t>
            </a:r>
            <a:r>
              <a:rPr lang="en-US" sz="1200" b="1" dirty="0">
                <a:effectLst/>
                <a:latin typeface="Open Sans" panose="020B0606030504020204" pitchFamily="34" charset="0"/>
                <a:ea typeface="Open Sans" panose="020B0606030504020204" pitchFamily="34" charset="0"/>
              </a:rPr>
              <a:t>STRESS </a:t>
            </a:r>
            <a:r>
              <a:rPr lang="en-US" sz="1200" dirty="0">
                <a:effectLst/>
                <a:latin typeface="Open Sans" panose="020B0606030504020204" pitchFamily="34" charset="0"/>
                <a:ea typeface="Open Sans" panose="020B0606030504020204" pitchFamily="34" charset="0"/>
              </a:rPr>
              <a:t>there should be no surprises during the CFTM and that emotionally charged issues need to be discussed</a:t>
            </a:r>
            <a:r>
              <a:rPr lang="en-US" sz="1200" spc="-1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with the</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family</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prior</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 meeting.</a:t>
            </a:r>
            <a:r>
              <a:rPr lang="en-US" sz="1200" spc="5" dirty="0">
                <a:effectLst/>
                <a:latin typeface="Open Sans" panose="020B0606030504020204" pitchFamily="34" charset="0"/>
                <a:ea typeface="Open Sans" panose="020B0606030504020204" pitchFamily="34" charset="0"/>
              </a:rPr>
              <a:t> </a:t>
            </a:r>
            <a:r>
              <a:rPr lang="en-US" sz="1200" b="1" dirty="0">
                <a:effectLst/>
                <a:latin typeface="Open Sans" panose="020B0606030504020204" pitchFamily="34" charset="0"/>
                <a:ea typeface="Open Sans" panose="020B0606030504020204" pitchFamily="34" charset="0"/>
              </a:rPr>
              <a:t>ASK</a:t>
            </a:r>
            <a:r>
              <a:rPr lang="en-US" sz="1200" b="1"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group</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consider</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what</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it</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might</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feel</a:t>
            </a:r>
            <a:r>
              <a:rPr lang="en-US" sz="1200" spc="-1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like to share the most intimate details of a crisis in one’s life with people who are strangers.</a:t>
            </a:r>
            <a:endParaRPr lang="en-US" sz="1100" dirty="0">
              <a:effectLst/>
              <a:latin typeface="Open Sans" panose="020B0606030504020204" pitchFamily="34" charset="0"/>
              <a:ea typeface="Open Sans" panose="020B0606030504020204" pitchFamily="34" charset="0"/>
            </a:endParaRPr>
          </a:p>
          <a:p>
            <a:pPr marL="342900" marR="208280" lvl="0" indent="-342900">
              <a:lnSpc>
                <a:spcPct val="115000"/>
              </a:lnSpc>
              <a:spcBef>
                <a:spcPts val="0"/>
              </a:spcBef>
              <a:spcAft>
                <a:spcPts val="1200"/>
              </a:spcAft>
              <a:buFont typeface="Symbol" panose="05050102010706020507" pitchFamily="18" charset="2"/>
              <a:buChar char=""/>
            </a:pPr>
            <a:r>
              <a:rPr lang="en-US" sz="1200" b="1" dirty="0">
                <a:effectLst/>
                <a:latin typeface="Open Sans" panose="020B0606030504020204" pitchFamily="34" charset="0"/>
                <a:ea typeface="Open Sans" panose="020B0606030504020204" pitchFamily="34" charset="0"/>
              </a:rPr>
              <a:t>REMIND</a:t>
            </a:r>
            <a:r>
              <a:rPr lang="en-US" sz="1200" dirty="0">
                <a:effectLst/>
                <a:latin typeface="Open Sans" panose="020B0606030504020204" pitchFamily="34" charset="0"/>
                <a:ea typeface="Open Sans" panose="020B0606030504020204" pitchFamily="34" charset="0"/>
              </a:rPr>
              <a:t> participants tracking and monitoring is an important part of their case practice and a key spoke of the practice wheel.  </a:t>
            </a:r>
            <a:endParaRPr lang="en-US" sz="1100" dirty="0">
              <a:effectLst/>
              <a:latin typeface="Open Sans" panose="020B0606030504020204" pitchFamily="34" charset="0"/>
              <a:ea typeface="Open Sans" panose="020B0606030504020204" pitchFamily="34" charset="0"/>
            </a:endParaRPr>
          </a:p>
          <a:p>
            <a:pPr marL="342900" marR="208280" lvl="0" indent="-342900">
              <a:lnSpc>
                <a:spcPct val="115000"/>
              </a:lnSpc>
              <a:spcBef>
                <a:spcPts val="0"/>
              </a:spcBef>
              <a:spcAft>
                <a:spcPts val="1200"/>
              </a:spcAft>
              <a:buFont typeface="Symbol" panose="05050102010706020507" pitchFamily="18" charset="2"/>
              <a:buChar char=""/>
            </a:pPr>
            <a:r>
              <a:rPr lang="en-US" sz="1200" b="1" dirty="0">
                <a:effectLst/>
                <a:latin typeface="Open Sans" panose="020B0606030504020204" pitchFamily="34" charset="0"/>
                <a:ea typeface="Open Sans" panose="020B0606030504020204" pitchFamily="34" charset="0"/>
              </a:rPr>
              <a:t>DEBRIEF</a:t>
            </a:r>
            <a:r>
              <a:rPr lang="en-US" sz="1200" dirty="0">
                <a:effectLst/>
                <a:latin typeface="Open Sans" panose="020B0606030504020204" pitchFamily="34" charset="0"/>
                <a:ea typeface="Open Sans" panose="020B0606030504020204" pitchFamily="34" charset="0"/>
              </a:rPr>
              <a:t> these questions from the video: </a:t>
            </a:r>
            <a:endParaRPr lang="en-US" sz="1100" dirty="0">
              <a:effectLst/>
              <a:latin typeface="Open Sans" panose="020B0606030504020204" pitchFamily="34" charset="0"/>
              <a:ea typeface="Open Sans" panose="020B0606030504020204" pitchFamily="34" charset="0"/>
            </a:endParaRPr>
          </a:p>
          <a:p>
            <a:pPr marL="742950" marR="208280" lvl="1" indent="-285750">
              <a:lnSpc>
                <a:spcPct val="115000"/>
              </a:lnSpc>
              <a:spcBef>
                <a:spcPts val="0"/>
              </a:spcBef>
              <a:spcAft>
                <a:spcPts val="120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 What barriers did the team identify that might impede Renee’s progress toward achieving reunification? </a:t>
            </a:r>
            <a:endParaRPr lang="en-US" sz="1100" dirty="0">
              <a:effectLst/>
              <a:latin typeface="Open Sans" panose="020B0606030504020204" pitchFamily="34" charset="0"/>
              <a:ea typeface="Open Sans" panose="020B0606030504020204" pitchFamily="34" charset="0"/>
            </a:endParaRPr>
          </a:p>
          <a:p>
            <a:pPr marL="742950" marR="208280" lvl="1" indent="-285750">
              <a:lnSpc>
                <a:spcPct val="115000"/>
              </a:lnSpc>
              <a:spcBef>
                <a:spcPts val="0"/>
              </a:spcBef>
              <a:spcAft>
                <a:spcPts val="120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What would be the harm in decreasing visitation at this point while Renee completes substance abuse treatment? </a:t>
            </a:r>
            <a:endParaRPr lang="en-US" sz="1100" dirty="0">
              <a:effectLst/>
              <a:latin typeface="Open Sans" panose="020B0606030504020204" pitchFamily="34" charset="0"/>
              <a:ea typeface="Open Sans" panose="020B0606030504020204" pitchFamily="34" charset="0"/>
            </a:endParaRPr>
          </a:p>
          <a:p>
            <a:pPr marL="742950" marR="208280" lvl="1" indent="-285750">
              <a:lnSpc>
                <a:spcPct val="115000"/>
              </a:lnSpc>
              <a:spcBef>
                <a:spcPts val="0"/>
              </a:spcBef>
              <a:spcAft>
                <a:spcPts val="120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How would you engage the team in a discussion to manage the conflict over visitation? </a:t>
            </a:r>
            <a:endParaRPr lang="en-US" sz="11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118</a:t>
            </a:fld>
            <a:endParaRPr lang="en-US"/>
          </a:p>
        </p:txBody>
      </p:sp>
    </p:spTree>
    <p:extLst>
      <p:ext uri="{BB962C8B-B14F-4D97-AF65-F5344CB8AC3E}">
        <p14:creationId xmlns:p14="http://schemas.microsoft.com/office/powerpoint/2010/main" val="211199550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82880" lvl="0" indent="-342900" algn="just">
              <a:lnSpc>
                <a:spcPct val="115000"/>
              </a:lnSpc>
              <a:spcBef>
                <a:spcPts val="50"/>
              </a:spcBef>
              <a:spcAft>
                <a:spcPts val="1200"/>
              </a:spcAft>
              <a:buFont typeface="Symbol" panose="05050102010706020507" pitchFamily="18" charset="2"/>
              <a:buChar char=""/>
            </a:pPr>
            <a:r>
              <a:rPr lang="en-US" sz="1800" b="1" dirty="0">
                <a:effectLst/>
                <a:latin typeface="Open Sans" panose="020B0606030504020204" pitchFamily="34" charset="0"/>
                <a:ea typeface="Open Sans" panose="020B0606030504020204" pitchFamily="34" charset="0"/>
              </a:rPr>
              <a:t>ACTIVITY:</a:t>
            </a:r>
            <a:r>
              <a:rPr lang="en-US" sz="1800" dirty="0">
                <a:effectLst/>
                <a:latin typeface="Open Sans" panose="020B0606030504020204" pitchFamily="34" charset="0"/>
                <a:ea typeface="Open Sans" panose="020B0606030504020204" pitchFamily="34" charset="0"/>
              </a:rPr>
              <a:t>  As a large group, add additional Strengths and Needs/Concerns to the list.  </a:t>
            </a:r>
            <a:r>
              <a:rPr lang="en-US" sz="1800" b="1" dirty="0">
                <a:effectLst/>
                <a:latin typeface="Open Sans" panose="020B0606030504020204" pitchFamily="34" charset="0"/>
                <a:ea typeface="Open Sans" panose="020B0606030504020204" pitchFamily="34" charset="0"/>
              </a:rPr>
              <a:t>ASK</a:t>
            </a:r>
            <a:r>
              <a:rPr lang="en-US" sz="1800" dirty="0">
                <a:effectLst/>
                <a:latin typeface="Open Sans" panose="020B0606030504020204" pitchFamily="34" charset="0"/>
                <a:ea typeface="Open Sans" panose="020B0606030504020204" pitchFamily="34" charset="0"/>
              </a:rPr>
              <a:t> participants to review the current Needs Statements and Actions Steps.  </a:t>
            </a:r>
            <a:r>
              <a:rPr lang="en-US" sz="1800" b="1" dirty="0">
                <a:effectLst/>
                <a:latin typeface="Open Sans" panose="020B0606030504020204" pitchFamily="34" charset="0"/>
                <a:ea typeface="Open Sans" panose="020B0606030504020204" pitchFamily="34" charset="0"/>
              </a:rPr>
              <a:t>ASK</a:t>
            </a:r>
            <a:r>
              <a:rPr lang="en-US" sz="1800" dirty="0">
                <a:effectLst/>
                <a:latin typeface="Open Sans" panose="020B0606030504020204" pitchFamily="34" charset="0"/>
                <a:ea typeface="Open Sans" panose="020B0606030504020204" pitchFamily="34" charset="0"/>
              </a:rPr>
              <a:t> how we would update the current Needs/Action Steps.  Select one needs statement with action steps to revise or develop a new needs statement/action steps based on additional information learned.  </a:t>
            </a:r>
            <a:r>
              <a:rPr lang="en-US" sz="1800" b="1" dirty="0">
                <a:effectLst/>
                <a:latin typeface="Open Sans" panose="020B0606030504020204" pitchFamily="34" charset="0"/>
                <a:ea typeface="Open Sans" panose="020B0606030504020204" pitchFamily="34" charset="0"/>
              </a:rPr>
              <a:t>DEBRIEF.</a:t>
            </a:r>
            <a:endParaRPr lang="en-US" sz="1800" dirty="0">
              <a:effectLst/>
              <a:latin typeface="Open Sans" panose="020B0606030504020204" pitchFamily="34" charset="0"/>
              <a:ea typeface="Open Sans" panose="020B0606030504020204" pitchFamily="34" charset="0"/>
            </a:endParaRPr>
          </a:p>
          <a:p>
            <a:pPr marL="0" marR="0" algn="just">
              <a:lnSpc>
                <a:spcPct val="115000"/>
              </a:lnSpc>
              <a:spcBef>
                <a:spcPts val="50"/>
              </a:spcBef>
              <a:spcAft>
                <a:spcPts val="1200"/>
              </a:spcAft>
            </a:pPr>
            <a:r>
              <a:rPr lang="en-US" sz="1800" b="1" i="1" dirty="0">
                <a:solidFill>
                  <a:srgbClr val="000000"/>
                </a:solidFill>
                <a:effectLst/>
                <a:latin typeface="Open Sans" panose="020B0606030504020204" pitchFamily="34" charset="0"/>
                <a:ea typeface="Open Sans" panose="020B0606030504020204" pitchFamily="34" charset="0"/>
              </a:rPr>
              <a:t>TRAINER NOTE:  This activity should take no longer than 15-20 minutes.  Further Skill Lab will be completed next week.</a:t>
            </a:r>
            <a:endParaRPr lang="en-US" sz="1800" dirty="0">
              <a:effectLst/>
              <a:latin typeface="Open Sans" panose="020B0606030504020204" pitchFamily="34" charset="0"/>
              <a:ea typeface="Open Sans" panose="020B0606030504020204" pitchFamily="34" charset="0"/>
            </a:endParaRPr>
          </a:p>
          <a:p>
            <a:pPr marL="342900" marR="182880" lvl="0" indent="-342900" algn="just">
              <a:lnSpc>
                <a:spcPct val="115000"/>
              </a:lnSpc>
              <a:spcBef>
                <a:spcPts val="50"/>
              </a:spcBef>
              <a:spcAft>
                <a:spcPts val="1200"/>
              </a:spcAft>
              <a:buFont typeface="Symbol" panose="05050102010706020507" pitchFamily="18" charset="2"/>
              <a:buChar char=""/>
            </a:pPr>
            <a:r>
              <a:rPr lang="en-US" sz="1800" b="1" dirty="0">
                <a:effectLst/>
                <a:latin typeface="Open Sans" panose="020B0606030504020204" pitchFamily="34" charset="0"/>
                <a:ea typeface="Open Sans" panose="020B0606030504020204" pitchFamily="34" charset="0"/>
              </a:rPr>
              <a:t>POINT</a:t>
            </a:r>
            <a:r>
              <a:rPr lang="en-US" sz="1800" b="1" spc="-15" dirty="0">
                <a:effectLst/>
                <a:latin typeface="Open Sans" panose="020B0606030504020204" pitchFamily="34" charset="0"/>
                <a:ea typeface="Open Sans" panose="020B0606030504020204" pitchFamily="34" charset="0"/>
              </a:rPr>
              <a:t> </a:t>
            </a:r>
            <a:r>
              <a:rPr lang="en-US" sz="1800" b="1" dirty="0">
                <a:effectLst/>
                <a:latin typeface="Open Sans" panose="020B0606030504020204" pitchFamily="34" charset="0"/>
                <a:ea typeface="Open Sans" panose="020B0606030504020204" pitchFamily="34" charset="0"/>
              </a:rPr>
              <a:t>OUT</a:t>
            </a:r>
            <a:r>
              <a:rPr lang="en-US" sz="1800" b="1" spc="-1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the</a:t>
            </a:r>
            <a:r>
              <a:rPr lang="en-US" sz="1800" spc="-1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move</a:t>
            </a:r>
            <a:r>
              <a:rPr lang="en-US" sz="1800" spc="-1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to</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permanence—whether</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it</a:t>
            </a:r>
            <a:r>
              <a:rPr lang="en-US" sz="1800" spc="-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is</a:t>
            </a:r>
            <a:r>
              <a:rPr lang="en-US" sz="1800" spc="-1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reunification</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with</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the</a:t>
            </a:r>
            <a:r>
              <a:rPr lang="en-US" sz="1800" spc="-15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birth family, exit custody to live with a relative, or adoption—can trigger some of the same losses experienced at the time of</a:t>
            </a:r>
            <a:r>
              <a:rPr lang="en-US" sz="1800" spc="-3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separation.</a:t>
            </a:r>
          </a:p>
          <a:p>
            <a:pPr marL="342900" marR="182880" lvl="0" indent="-342900" algn="just">
              <a:lnSpc>
                <a:spcPct val="115000"/>
              </a:lnSpc>
              <a:spcBef>
                <a:spcPts val="50"/>
              </a:spcBef>
              <a:spcAft>
                <a:spcPts val="1200"/>
              </a:spcAft>
              <a:buFont typeface="Symbol" panose="05050102010706020507" pitchFamily="18" charset="2"/>
              <a:buChar char=""/>
            </a:pPr>
            <a:r>
              <a:rPr lang="en-US" sz="1800" b="1" dirty="0">
                <a:effectLst/>
                <a:latin typeface="Open Sans" panose="020B0606030504020204" pitchFamily="34" charset="0"/>
                <a:ea typeface="Open Sans" panose="020B0606030504020204" pitchFamily="34" charset="0"/>
              </a:rPr>
              <a:t>TRANSITION </a:t>
            </a:r>
            <a:r>
              <a:rPr lang="en-US" sz="1800" dirty="0">
                <a:effectLst/>
                <a:latin typeface="Open Sans" panose="020B0606030504020204" pitchFamily="34" charset="0"/>
                <a:ea typeface="Open Sans" panose="020B0606030504020204" pitchFamily="34" charset="0"/>
              </a:rPr>
              <a:t>to Lesson 5.9 Providing Strengths-Based Feedback.</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119</a:t>
            </a:fld>
            <a:endParaRPr lang="en-US"/>
          </a:p>
        </p:txBody>
      </p:sp>
    </p:spTree>
    <p:extLst>
      <p:ext uri="{BB962C8B-B14F-4D97-AF65-F5344CB8AC3E}">
        <p14:creationId xmlns:p14="http://schemas.microsoft.com/office/powerpoint/2010/main" val="2963350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BRIEFLY REVIEW</a:t>
            </a:r>
            <a:r>
              <a:rPr lang="en-US" sz="1200" dirty="0">
                <a:effectLst/>
                <a:latin typeface="Open Sans" panose="020B0606030504020204" pitchFamily="34" charset="0"/>
                <a:ea typeface="Calibri" panose="020F0502020204030204" pitchFamily="34" charset="0"/>
              </a:rPr>
              <a:t> the following Allegations of Harm:</a:t>
            </a:r>
          </a:p>
          <a:p>
            <a:pPr marL="342900" marR="0" lvl="0" indent="-34290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Physical Abuse</a:t>
            </a:r>
          </a:p>
          <a:p>
            <a:pPr marL="342900" marR="0" lvl="0" indent="-34290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Drug Exposure</a:t>
            </a:r>
          </a:p>
          <a:p>
            <a:pPr marL="342900" marR="0" lvl="0" indent="-34290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Neglect</a:t>
            </a:r>
          </a:p>
          <a:p>
            <a:pPr marL="742950" marR="0" lvl="1" indent="-285750">
              <a:lnSpc>
                <a:spcPct val="115000"/>
              </a:lnSpc>
              <a:spcBef>
                <a:spcPts val="0"/>
              </a:spcBef>
              <a:spcAft>
                <a:spcPts val="600"/>
              </a:spcAft>
              <a:buFont typeface="Wingdings" panose="05000000000000000000" pitchFamily="2" charset="2"/>
              <a:buChar char=""/>
              <a:tabLst>
                <a:tab pos="742950" algn="l"/>
              </a:tabLst>
            </a:pPr>
            <a:r>
              <a:rPr lang="en-US" sz="1200" dirty="0">
                <a:effectLst/>
                <a:latin typeface="Open Sans" panose="020B0606030504020204" pitchFamily="34" charset="0"/>
                <a:ea typeface="Calibri" panose="020F0502020204030204" pitchFamily="34" charset="0"/>
              </a:rPr>
              <a:t>Environmental Neglect</a:t>
            </a:r>
          </a:p>
          <a:p>
            <a:pPr marL="742950" marR="0" lvl="1" indent="-285750">
              <a:lnSpc>
                <a:spcPct val="115000"/>
              </a:lnSpc>
              <a:spcBef>
                <a:spcPts val="0"/>
              </a:spcBef>
              <a:spcAft>
                <a:spcPts val="600"/>
              </a:spcAft>
              <a:buFont typeface="Wingdings" panose="05000000000000000000" pitchFamily="2" charset="2"/>
              <a:buChar char=""/>
              <a:tabLst>
                <a:tab pos="742950" algn="l"/>
              </a:tabLst>
            </a:pPr>
            <a:r>
              <a:rPr lang="en-US" sz="1200" dirty="0">
                <a:effectLst/>
                <a:latin typeface="Open Sans" panose="020B0606030504020204" pitchFamily="34" charset="0"/>
                <a:ea typeface="Calibri" panose="020F0502020204030204" pitchFamily="34" charset="0"/>
              </a:rPr>
              <a:t>Nutritional Neglect</a:t>
            </a:r>
          </a:p>
          <a:p>
            <a:pPr marL="742950" marR="0" lvl="1" indent="-285750">
              <a:lnSpc>
                <a:spcPct val="115000"/>
              </a:lnSpc>
              <a:spcBef>
                <a:spcPts val="0"/>
              </a:spcBef>
              <a:spcAft>
                <a:spcPts val="600"/>
              </a:spcAft>
              <a:buFont typeface="Wingdings" panose="05000000000000000000" pitchFamily="2" charset="2"/>
              <a:buChar char=""/>
              <a:tabLst>
                <a:tab pos="742950" algn="l"/>
              </a:tabLst>
            </a:pPr>
            <a:r>
              <a:rPr lang="en-US" sz="1200" dirty="0">
                <a:effectLst/>
                <a:latin typeface="Open Sans" panose="020B0606030504020204" pitchFamily="34" charset="0"/>
                <a:ea typeface="Calibri" panose="020F0502020204030204" pitchFamily="34" charset="0"/>
              </a:rPr>
              <a:t>Medical Neglect</a:t>
            </a:r>
          </a:p>
          <a:p>
            <a:pPr marL="742950" marR="0" lvl="1" indent="-285750">
              <a:lnSpc>
                <a:spcPct val="115000"/>
              </a:lnSpc>
              <a:spcBef>
                <a:spcPts val="0"/>
              </a:spcBef>
              <a:spcAft>
                <a:spcPts val="600"/>
              </a:spcAft>
              <a:buFont typeface="Wingdings" panose="05000000000000000000" pitchFamily="2" charset="2"/>
              <a:buChar char=""/>
              <a:tabLst>
                <a:tab pos="742950" algn="l"/>
              </a:tabLst>
            </a:pPr>
            <a:r>
              <a:rPr lang="en-US" sz="1200" dirty="0">
                <a:effectLst/>
                <a:latin typeface="Open Sans" panose="020B0606030504020204" pitchFamily="34" charset="0"/>
                <a:ea typeface="Calibri" panose="020F0502020204030204" pitchFamily="34" charset="0"/>
              </a:rPr>
              <a:t>Educational Neglect</a:t>
            </a:r>
          </a:p>
          <a:p>
            <a:pPr marL="742950" marR="0" lvl="1" indent="-285750">
              <a:lnSpc>
                <a:spcPct val="115000"/>
              </a:lnSpc>
              <a:spcBef>
                <a:spcPts val="0"/>
              </a:spcBef>
              <a:spcAft>
                <a:spcPts val="600"/>
              </a:spcAft>
              <a:buFont typeface="Wingdings" panose="05000000000000000000" pitchFamily="2" charset="2"/>
              <a:buChar char=""/>
              <a:tabLst>
                <a:tab pos="742950" algn="l"/>
              </a:tabLst>
            </a:pPr>
            <a:r>
              <a:rPr lang="en-US" sz="1200" dirty="0">
                <a:effectLst/>
                <a:latin typeface="Open Sans" panose="020B0606030504020204" pitchFamily="34" charset="0"/>
                <a:ea typeface="Calibri" panose="020F0502020204030204" pitchFamily="34" charset="0"/>
              </a:rPr>
              <a:t>Lack of Supervision</a:t>
            </a:r>
          </a:p>
          <a:p>
            <a:pPr marL="742950" marR="0" lvl="1" indent="-285750">
              <a:lnSpc>
                <a:spcPct val="115000"/>
              </a:lnSpc>
              <a:spcBef>
                <a:spcPts val="0"/>
              </a:spcBef>
              <a:spcAft>
                <a:spcPts val="600"/>
              </a:spcAft>
              <a:buFont typeface="Wingdings" panose="05000000000000000000" pitchFamily="2" charset="2"/>
              <a:buChar char=""/>
              <a:tabLst>
                <a:tab pos="742950" algn="l"/>
              </a:tabLst>
            </a:pPr>
            <a:r>
              <a:rPr lang="en-US" sz="1200" dirty="0">
                <a:effectLst/>
                <a:latin typeface="Open Sans" panose="020B0606030504020204" pitchFamily="34" charset="0"/>
                <a:ea typeface="Calibri" panose="020F0502020204030204" pitchFamily="34" charset="0"/>
              </a:rPr>
              <a:t>Abandonment</a:t>
            </a:r>
          </a:p>
          <a:p>
            <a:pPr marL="342900" marR="0" lvl="0" indent="-34290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Sexual Abuse</a:t>
            </a:r>
          </a:p>
          <a:p>
            <a:pPr marL="742950" marR="0" lvl="1" indent="-285750">
              <a:lnSpc>
                <a:spcPct val="115000"/>
              </a:lnSpc>
              <a:spcBef>
                <a:spcPts val="0"/>
              </a:spcBef>
              <a:spcAft>
                <a:spcPts val="600"/>
              </a:spcAft>
              <a:buFont typeface="Wingdings" panose="05000000000000000000" pitchFamily="2" charset="2"/>
              <a:buChar char=""/>
              <a:tabLst>
                <a:tab pos="742950" algn="l"/>
              </a:tabLst>
            </a:pPr>
            <a:r>
              <a:rPr lang="en-US" sz="1200" dirty="0">
                <a:effectLst/>
                <a:latin typeface="Open Sans" panose="020B0606030504020204" pitchFamily="34" charset="0"/>
                <a:ea typeface="Calibri" panose="020F0502020204030204" pitchFamily="34" charset="0"/>
              </a:rPr>
              <a:t>Child Sexual Abuse</a:t>
            </a:r>
          </a:p>
          <a:p>
            <a:pPr marL="742950" marR="0" lvl="1" indent="-285750">
              <a:lnSpc>
                <a:spcPct val="115000"/>
              </a:lnSpc>
              <a:spcBef>
                <a:spcPts val="0"/>
              </a:spcBef>
              <a:spcAft>
                <a:spcPts val="600"/>
              </a:spcAft>
              <a:buFont typeface="Wingdings" panose="05000000000000000000" pitchFamily="2" charset="2"/>
              <a:buChar char=""/>
              <a:tabLst>
                <a:tab pos="742950" algn="l"/>
              </a:tabLst>
            </a:pPr>
            <a:r>
              <a:rPr lang="en-US" sz="1200" dirty="0">
                <a:effectLst/>
                <a:latin typeface="Open Sans" panose="020B0606030504020204" pitchFamily="34" charset="0"/>
                <a:ea typeface="Calibri" panose="020F0502020204030204" pitchFamily="34" charset="0"/>
              </a:rPr>
              <a:t>Commercial Sexual Exploitation of a Minor (CSEM)</a:t>
            </a:r>
          </a:p>
          <a:p>
            <a:pPr marL="342900" marR="0" lvl="0" indent="-34290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Psychological Harm</a:t>
            </a:r>
          </a:p>
          <a:p>
            <a:pPr marL="342900" marR="0" lvl="0" indent="-34290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Domestic Violence</a:t>
            </a:r>
          </a:p>
          <a:p>
            <a:pPr marL="342900" marR="0" lvl="0" indent="-34290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Child Death/Near Death</a:t>
            </a:r>
          </a:p>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EXPLAIN</a:t>
            </a:r>
            <a:r>
              <a:rPr lang="en-US" sz="1200" dirty="0">
                <a:effectLst/>
                <a:latin typeface="Open Sans" panose="020B0606030504020204" pitchFamily="34" charset="0"/>
                <a:ea typeface="Calibri" panose="020F0502020204030204" pitchFamily="34" charset="0"/>
              </a:rPr>
              <a:t> foster care case managers will be assessing for safety, permanency, and well-being throughout the custodial</a:t>
            </a:r>
            <a:r>
              <a:rPr lang="en-US" sz="1200" spc="-50" dirty="0">
                <a:effectLst/>
                <a:latin typeface="Open Sans" panose="020B0606030504020204" pitchFamily="34" charset="0"/>
                <a:ea typeface="Calibri" panose="020F0502020204030204" pitchFamily="34" charset="0"/>
              </a:rPr>
              <a:t> </a:t>
            </a:r>
            <a:r>
              <a:rPr lang="en-US" sz="1200" dirty="0">
                <a:effectLst/>
                <a:latin typeface="Open Sans" panose="020B0606030504020204" pitchFamily="34" charset="0"/>
                <a:ea typeface="Calibri" panose="020F0502020204030204" pitchFamily="34" charset="0"/>
              </a:rPr>
              <a:t>episode in all environments, i.e., in foster home, schools, at appointments, etc.</a:t>
            </a:r>
          </a:p>
          <a:p>
            <a:pPr marL="342900" marR="0" lvl="0" indent="-342900">
              <a:lnSpc>
                <a:spcPct val="115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rPr>
              <a:t>STATE </a:t>
            </a:r>
            <a:r>
              <a:rPr lang="en-US" sz="1800" dirty="0">
                <a:effectLst/>
                <a:latin typeface="Open Sans" panose="020B0606030504020204" pitchFamily="34" charset="0"/>
                <a:ea typeface="Calibri" panose="020F0502020204030204" pitchFamily="34" charset="0"/>
              </a:rPr>
              <a:t>during Introduction and the Core weeks, you received a lot of information about the Steward Case.</a:t>
            </a:r>
            <a:r>
              <a:rPr lang="en-US" sz="1800" b="1" dirty="0">
                <a:effectLst/>
                <a:latin typeface="Open Sans" panose="020B0606030504020204" pitchFamily="34" charset="0"/>
                <a:ea typeface="Calibri" panose="020F0502020204030204" pitchFamily="34" charset="0"/>
              </a:rPr>
              <a:t>  SHARE </a:t>
            </a:r>
            <a:r>
              <a:rPr lang="en-US" sz="1800" dirty="0">
                <a:effectLst/>
                <a:latin typeface="Open Sans" panose="020B0606030504020204" pitchFamily="34" charset="0"/>
                <a:ea typeface="Calibri" panose="020F0502020204030204" pitchFamily="34" charset="0"/>
              </a:rPr>
              <a:t>during normal practice, it would not be typical to have that much time/information prior to engaging the family.</a:t>
            </a:r>
            <a:r>
              <a:rPr lang="en-US" sz="1800" b="1" dirty="0">
                <a:effectLst/>
                <a:latin typeface="Open Sans" panose="020B0606030504020204" pitchFamily="34" charset="0"/>
                <a:ea typeface="Calibri" panose="020F0502020204030204" pitchFamily="34" charset="0"/>
              </a:rPr>
              <a:t>  NOTE </a:t>
            </a:r>
            <a:r>
              <a:rPr lang="en-US" sz="1800" dirty="0">
                <a:effectLst/>
                <a:latin typeface="Open Sans" panose="020B0606030504020204" pitchFamily="34" charset="0"/>
                <a:ea typeface="Calibri" panose="020F0502020204030204" pitchFamily="34" charset="0"/>
              </a:rPr>
              <a:t>during this class, we will be focusing on the Practice Wheel using another case family, the Williams.  Participants will revisit the Steward family during Foster Care Specialty, Week Two.</a:t>
            </a:r>
          </a:p>
          <a:p>
            <a:r>
              <a:rPr lang="en-US" sz="1800" b="1" dirty="0">
                <a:effectLst/>
                <a:latin typeface="Open Sans" panose="020B0606030504020204" pitchFamily="34" charset="0"/>
                <a:ea typeface="Open Sans" panose="020B0606030504020204" pitchFamily="34" charset="0"/>
              </a:rPr>
              <a:t>TRANSITION</a:t>
            </a:r>
            <a:r>
              <a:rPr lang="en-US" sz="1800" dirty="0">
                <a:effectLst/>
                <a:latin typeface="Open Sans" panose="020B0606030504020204" pitchFamily="34" charset="0"/>
                <a:ea typeface="Open Sans" panose="020B0606030504020204" pitchFamily="34" charset="0"/>
              </a:rPr>
              <a:t> to Unit 2 by stating the first step in the case work process is Engagement. </a:t>
            </a:r>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12</a:t>
            </a:fld>
            <a:endParaRPr lang="en-US"/>
          </a:p>
        </p:txBody>
      </p:sp>
    </p:spTree>
    <p:extLst>
      <p:ext uri="{BB962C8B-B14F-4D97-AF65-F5344CB8AC3E}">
        <p14:creationId xmlns:p14="http://schemas.microsoft.com/office/powerpoint/2010/main" val="403783994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15000"/>
              </a:lnSpc>
              <a:spcBef>
                <a:spcPts val="132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STATE </a:t>
            </a:r>
            <a:r>
              <a:rPr lang="en-US" sz="1200" dirty="0">
                <a:effectLst/>
                <a:latin typeface="Open Sans" panose="020B0606030504020204" pitchFamily="34" charset="0"/>
                <a:ea typeface="Open Sans" panose="020B0606030504020204" pitchFamily="34" charset="0"/>
              </a:rPr>
              <a:t>working with the family during the move to permanence involves helping them anticipate and prepare for feelings of celebration as well as the feelings of loss.</a:t>
            </a:r>
            <a:r>
              <a:rPr lang="en-US" sz="1100" dirty="0">
                <a:effectLst/>
                <a:latin typeface="Open Sans" panose="020B0606030504020204" pitchFamily="34" charset="0"/>
                <a:ea typeface="Open Sans" panose="020B0606030504020204" pitchFamily="34" charset="0"/>
              </a:rPr>
              <a:t> </a:t>
            </a:r>
          </a:p>
          <a:p>
            <a:pPr marL="342900" marR="0"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SHARE </a:t>
            </a:r>
            <a:r>
              <a:rPr lang="en-US" sz="1200" dirty="0">
                <a:effectLst/>
                <a:latin typeface="Open Sans" panose="020B0606030504020204" pitchFamily="34" charset="0"/>
                <a:ea typeface="Open Sans" panose="020B0606030504020204" pitchFamily="34" charset="0"/>
              </a:rPr>
              <a:t>it is important to monitor progress toward permanency goals and to provide effective strengths-based feedback to parents about their progress or lack of progress toward</a:t>
            </a:r>
            <a:r>
              <a:rPr lang="en-US" sz="1200" spc="-1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reunification.</a:t>
            </a:r>
            <a:endParaRPr lang="en-US" sz="1100" dirty="0">
              <a:effectLst/>
              <a:latin typeface="Open Sans" panose="020B0606030504020204" pitchFamily="34" charset="0"/>
              <a:ea typeface="Open Sans" panose="020B0606030504020204" pitchFamily="34" charset="0"/>
            </a:endParaRPr>
          </a:p>
          <a:p>
            <a:pPr marL="342900" marR="93345" lvl="0" indent="-342900" algn="just">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ASK </a:t>
            </a:r>
            <a:r>
              <a:rPr lang="en-US" sz="1200" dirty="0">
                <a:effectLst/>
                <a:latin typeface="Open Sans" panose="020B0606030504020204" pitchFamily="34" charset="0"/>
                <a:ea typeface="Open Sans" panose="020B0606030504020204" pitchFamily="34" charset="0"/>
              </a:rPr>
              <a:t>them to describe their role in coaching and partnering with the family and team to keep them moving toward the permanency</a:t>
            </a:r>
            <a:r>
              <a:rPr lang="en-US" sz="1200" spc="-7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goal.</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1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REMIND </a:t>
            </a:r>
            <a:r>
              <a:rPr lang="en-US" sz="1200" dirty="0">
                <a:effectLst/>
                <a:latin typeface="Open Sans" panose="020B0606030504020204" pitchFamily="34" charset="0"/>
                <a:ea typeface="Open Sans" panose="020B0606030504020204" pitchFamily="34" charset="0"/>
              </a:rPr>
              <a:t>participants that the FSW’s role is also to assist team members in assessing their progress toward achieving permanency and revising the permanency plan as</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needed.</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ASK </a:t>
            </a:r>
            <a:r>
              <a:rPr lang="en-US" sz="1200" dirty="0">
                <a:effectLst/>
                <a:latin typeface="Open Sans" panose="020B0606030504020204" pitchFamily="34" charset="0"/>
                <a:ea typeface="Open Sans" panose="020B0606030504020204" pitchFamily="34" charset="0"/>
              </a:rPr>
              <a:t>participants to take a minute and think about what they might do</a:t>
            </a:r>
            <a:r>
              <a:rPr lang="en-US" sz="1200" spc="-1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when they have a difficult message to convey to the parent including their lack of progress toward the permanency</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goal.</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REFER </a:t>
            </a:r>
            <a:r>
              <a:rPr lang="en-US" sz="1200" dirty="0">
                <a:effectLst/>
                <a:latin typeface="Open Sans" panose="020B0606030504020204" pitchFamily="34" charset="0"/>
                <a:ea typeface="Open Sans" panose="020B0606030504020204" pitchFamily="34" charset="0"/>
              </a:rPr>
              <a:t>participants to the resource titled Strategies to Reach a Mutual Understanding in Google Classroom and </a:t>
            </a:r>
            <a:r>
              <a:rPr lang="en-US" sz="1200" b="1" dirty="0">
                <a:effectLst/>
                <a:latin typeface="Open Sans" panose="020B0606030504020204" pitchFamily="34" charset="0"/>
                <a:ea typeface="Open Sans" panose="020B0606030504020204" pitchFamily="34" charset="0"/>
              </a:rPr>
              <a:t>INSTRUCT </a:t>
            </a:r>
            <a:r>
              <a:rPr lang="en-US" sz="1200" dirty="0">
                <a:effectLst/>
                <a:latin typeface="Open Sans" panose="020B0606030504020204" pitchFamily="34" charset="0"/>
                <a:ea typeface="Open Sans" panose="020B0606030504020204" pitchFamily="34" charset="0"/>
              </a:rPr>
              <a:t>them to take a few minutes to look over these</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strategies.</a:t>
            </a:r>
            <a:endParaRPr lang="en-US" sz="1100" dirty="0">
              <a:effectLst/>
              <a:latin typeface="Open Sans" panose="020B0606030504020204" pitchFamily="34" charset="0"/>
              <a:ea typeface="Open Sans" panose="020B0606030504020204" pitchFamily="34" charset="0"/>
            </a:endParaRPr>
          </a:p>
          <a:p>
            <a:pPr marL="0" marR="0" algn="ctr">
              <a:lnSpc>
                <a:spcPct val="115000"/>
              </a:lnSpc>
              <a:spcBef>
                <a:spcPts val="605"/>
              </a:spcBef>
              <a:spcAft>
                <a:spcPts val="1200"/>
              </a:spcAft>
              <a:tabLst>
                <a:tab pos="228600" algn="l"/>
              </a:tabLst>
            </a:pPr>
            <a:r>
              <a:rPr lang="en-US" sz="1200" b="1" dirty="0">
                <a:effectLst/>
                <a:latin typeface="Open Sans" panose="020B0606030504020204" pitchFamily="34" charset="0"/>
                <a:ea typeface="Open Sans" panose="020B0606030504020204" pitchFamily="34" charset="0"/>
              </a:rPr>
              <a:t>Strategies to Reach Mutual Understanding</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SzPts val="1200"/>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Clean out your emotional closet</a:t>
            </a:r>
            <a:endParaRPr lang="en-US" sz="1100" dirty="0">
              <a:effectLst/>
              <a:latin typeface="Open Sans" panose="020B0606030504020204" pitchFamily="34" charset="0"/>
              <a:ea typeface="Open Sans" panose="020B0606030504020204" pitchFamily="34" charset="0"/>
            </a:endParaRPr>
          </a:p>
          <a:p>
            <a:pPr marL="342900" marR="156845" lvl="0" indent="-342900">
              <a:lnSpc>
                <a:spcPct val="115000"/>
              </a:lnSpc>
              <a:spcBef>
                <a:spcPts val="0"/>
              </a:spcBef>
              <a:spcAft>
                <a:spcPts val="1200"/>
              </a:spcAft>
              <a:buFont typeface="Wingdings" panose="05000000000000000000" pitchFamily="2" charset="2"/>
              <a:buChar char=""/>
            </a:pPr>
            <a:r>
              <a:rPr lang="en-US" sz="1200" dirty="0">
                <a:effectLst/>
                <a:latin typeface="Open Sans" panose="020B0606030504020204" pitchFamily="34" charset="0"/>
                <a:ea typeface="Open Sans" panose="020B0606030504020204" pitchFamily="34" charset="0"/>
              </a:rPr>
              <a:t>Feelings</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of</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anger</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fear</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can</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easily</a:t>
            </a:r>
            <a:r>
              <a:rPr lang="en-US" sz="1200" spc="-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build</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in</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any</a:t>
            </a:r>
            <a:r>
              <a:rPr lang="en-US" sz="1200" spc="-7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conflict</a:t>
            </a:r>
            <a:r>
              <a:rPr lang="en-US" sz="1200" spc="-1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situation.</a:t>
            </a:r>
            <a:r>
              <a:rPr lang="en-US" sz="1200" spc="-7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Unless these are dealt with soon, they will likely escalate and could create even more conflict. Be a detective. Uncover and examine </a:t>
            </a:r>
            <a:r>
              <a:rPr lang="en-US" sz="1200" spc="-15" dirty="0">
                <a:effectLst/>
                <a:latin typeface="Open Sans" panose="020B0606030504020204" pitchFamily="34" charset="0"/>
                <a:ea typeface="Open Sans" panose="020B0606030504020204" pitchFamily="34" charset="0"/>
              </a:rPr>
              <a:t>your </a:t>
            </a:r>
            <a:r>
              <a:rPr lang="en-US" sz="1200" dirty="0">
                <a:effectLst/>
                <a:latin typeface="Open Sans" panose="020B0606030504020204" pitchFamily="34" charset="0"/>
                <a:ea typeface="Open Sans" panose="020B0606030504020204" pitchFamily="34" charset="0"/>
              </a:rPr>
              <a:t>emotions. Be honest with yourself in identifying your emotional state. Look at the situation as a chance to learn, </a:t>
            </a:r>
            <a:r>
              <a:rPr lang="en-US" sz="1200" spc="-25" dirty="0">
                <a:effectLst/>
                <a:latin typeface="Open Sans" panose="020B0606030504020204" pitchFamily="34" charset="0"/>
                <a:ea typeface="Open Sans" panose="020B0606030504020204" pitchFamily="34" charset="0"/>
              </a:rPr>
              <a:t>grow, </a:t>
            </a:r>
            <a:r>
              <a:rPr lang="en-US" sz="1200" dirty="0">
                <a:effectLst/>
                <a:latin typeface="Open Sans" panose="020B0606030504020204" pitchFamily="34" charset="0"/>
                <a:ea typeface="Open Sans" panose="020B0606030504020204" pitchFamily="34" charset="0"/>
              </a:rPr>
              <a:t>and transform your feelings. The situation</a:t>
            </a:r>
            <a:r>
              <a:rPr lang="en-US" sz="1200" spc="-7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can</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become</a:t>
            </a:r>
            <a:r>
              <a:rPr lang="en-US" sz="1200" spc="-7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something</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positive</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productive.</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595"/>
              </a:spcBef>
              <a:spcAft>
                <a:spcPts val="1200"/>
              </a:spcAft>
              <a:buSzPts val="1200"/>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Practice active listening</a:t>
            </a:r>
            <a:endParaRPr lang="en-US" sz="1100" dirty="0">
              <a:effectLst/>
              <a:latin typeface="Open Sans" panose="020B0606030504020204" pitchFamily="34" charset="0"/>
              <a:ea typeface="Open Sans" panose="020B0606030504020204" pitchFamily="34" charset="0"/>
            </a:endParaRPr>
          </a:p>
          <a:p>
            <a:pPr marL="342900" marR="156845" lvl="0" indent="-342900">
              <a:lnSpc>
                <a:spcPct val="115000"/>
              </a:lnSpc>
              <a:spcBef>
                <a:spcPts val="5"/>
              </a:spcBef>
              <a:spcAft>
                <a:spcPts val="1200"/>
              </a:spcAft>
              <a:buFont typeface="Wingdings" panose="05000000000000000000" pitchFamily="2" charset="2"/>
              <a:buChar char=""/>
            </a:pPr>
            <a:r>
              <a:rPr lang="en-US" sz="1200" dirty="0">
                <a:effectLst/>
                <a:latin typeface="Open Sans" panose="020B0606030504020204" pitchFamily="34" charset="0"/>
                <a:ea typeface="Open Sans" panose="020B0606030504020204" pitchFamily="34" charset="0"/>
              </a:rPr>
              <a:t>Active</a:t>
            </a:r>
            <a:r>
              <a:rPr lang="en-US" sz="1200" spc="-8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listening</a:t>
            </a:r>
            <a:r>
              <a:rPr lang="en-US" sz="1200" spc="-7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allows</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you</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hear</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what</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is</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actually</a:t>
            </a:r>
            <a:r>
              <a:rPr lang="en-US" sz="1200" spc="-7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being</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said,</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not</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what</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you think the other person is saying. Clearly knowing what each person is saying provides the greatest potential for reducing defensiveness and respectfully resolving the</a:t>
            </a:r>
            <a:r>
              <a:rPr lang="en-US" sz="1200" spc="-1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problem.</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595"/>
              </a:spcBef>
              <a:spcAft>
                <a:spcPts val="1200"/>
              </a:spcAft>
              <a:buSzPts val="1200"/>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Use solution-focused questions</a:t>
            </a:r>
            <a:endParaRPr lang="en-US" sz="1100" dirty="0">
              <a:effectLst/>
              <a:latin typeface="Open Sans" panose="020B0606030504020204" pitchFamily="34" charset="0"/>
              <a:ea typeface="Open Sans" panose="020B0606030504020204" pitchFamily="34" charset="0"/>
            </a:endParaRPr>
          </a:p>
          <a:p>
            <a:pPr marL="342900" marR="185420" lvl="0" indent="-342900">
              <a:lnSpc>
                <a:spcPct val="115000"/>
              </a:lnSpc>
              <a:spcBef>
                <a:spcPts val="500"/>
              </a:spcBef>
              <a:spcAft>
                <a:spcPts val="1200"/>
              </a:spcAft>
              <a:buFont typeface="Wingdings" panose="05000000000000000000" pitchFamily="2" charset="2"/>
              <a:buChar char=""/>
            </a:pPr>
            <a:r>
              <a:rPr lang="en-US" sz="1200" dirty="0">
                <a:effectLst/>
                <a:latin typeface="Open Sans" panose="020B0606030504020204" pitchFamily="34" charset="0"/>
                <a:ea typeface="Open Sans" panose="020B0606030504020204" pitchFamily="34" charset="0"/>
              </a:rPr>
              <a:t>Solution–focused</a:t>
            </a:r>
            <a:r>
              <a:rPr lang="en-US" sz="1200" spc="-1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questions</a:t>
            </a:r>
            <a:r>
              <a:rPr lang="en-US" sz="1200" spc="-8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move</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family</a:t>
            </a:r>
            <a:r>
              <a:rPr lang="en-US" sz="1200" spc="-9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from</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problem</a:t>
            </a:r>
            <a:r>
              <a:rPr lang="en-US" sz="1200" spc="-55" dirty="0">
                <a:effectLst/>
                <a:latin typeface="Open Sans" panose="020B0606030504020204" pitchFamily="34" charset="0"/>
                <a:ea typeface="Open Sans" panose="020B0606030504020204" pitchFamily="34" charset="0"/>
              </a:rPr>
              <a:t> </a:t>
            </a:r>
            <a:r>
              <a:rPr lang="en-US" sz="1200" spc="-25" dirty="0">
                <a:effectLst/>
                <a:latin typeface="Open Sans" panose="020B0606030504020204" pitchFamily="34" charset="0"/>
                <a:ea typeface="Open Sans" panose="020B0606030504020204" pitchFamily="34" charset="0"/>
              </a:rPr>
              <a:t>identification</a:t>
            </a:r>
            <a:r>
              <a:rPr lang="en-US" sz="1200" spc="-8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 problem resolution. Solution-focused questions provide an opportunity for families to identify solutions that were effective in the past, to explore situations in which the problem could have occurred but did not, and to articulate their vision of success once the problem is resolved. These questions</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help</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family</a:t>
            </a:r>
            <a:r>
              <a:rPr lang="en-US" sz="1200" spc="-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members</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tell</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their</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story</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about</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how</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they</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want</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 use</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their</a:t>
            </a:r>
            <a:r>
              <a:rPr lang="en-US" sz="1200" spc="-8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strengths</a:t>
            </a:r>
            <a:r>
              <a:rPr lang="en-US" sz="1200" spc="-7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7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meet</a:t>
            </a:r>
            <a:r>
              <a:rPr lang="en-US" sz="1200" spc="-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their</a:t>
            </a:r>
            <a:r>
              <a:rPr lang="en-US" sz="1200" spc="-7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needs.</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1415"/>
              </a:spcBef>
              <a:spcAft>
                <a:spcPts val="1200"/>
              </a:spcAft>
              <a:buSzPts val="1200"/>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Use reflections to clarify </a:t>
            </a:r>
            <a:r>
              <a:rPr lang="en-US" sz="1200" spc="-15" dirty="0">
                <a:effectLst/>
                <a:latin typeface="Open Sans" panose="020B0606030504020204" pitchFamily="34" charset="0"/>
                <a:ea typeface="Open Sans" panose="020B0606030504020204" pitchFamily="34" charset="0"/>
              </a:rPr>
              <a:t>areas</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of agreement</a:t>
            </a:r>
            <a:endParaRPr lang="en-US" sz="1100" dirty="0">
              <a:effectLst/>
              <a:latin typeface="Open Sans" panose="020B0606030504020204" pitchFamily="34" charset="0"/>
              <a:ea typeface="Open Sans" panose="020B0606030504020204" pitchFamily="34" charset="0"/>
            </a:endParaRPr>
          </a:p>
          <a:p>
            <a:pPr marL="342900" marR="440690" lvl="0" indent="-342900">
              <a:lnSpc>
                <a:spcPct val="115000"/>
              </a:lnSpc>
              <a:spcBef>
                <a:spcPts val="5"/>
              </a:spcBef>
              <a:spcAft>
                <a:spcPts val="1200"/>
              </a:spcAft>
              <a:buFont typeface="Wingdings" panose="05000000000000000000" pitchFamily="2" charset="2"/>
              <a:buChar char=""/>
            </a:pPr>
            <a:r>
              <a:rPr lang="en-US" sz="1200" dirty="0">
                <a:effectLst/>
                <a:latin typeface="Open Sans" panose="020B0606030504020204" pitchFamily="34" charset="0"/>
                <a:ea typeface="Open Sans" panose="020B0606030504020204" pitchFamily="34" charset="0"/>
              </a:rPr>
              <a:t>Reflections</a:t>
            </a:r>
            <a:r>
              <a:rPr lang="en-US" sz="1200" spc="-1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help</a:t>
            </a:r>
            <a:r>
              <a:rPr lang="en-US" sz="1200" spc="-7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family</a:t>
            </a:r>
            <a:r>
              <a:rPr lang="en-US" sz="1200" spc="-8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members</a:t>
            </a:r>
            <a:r>
              <a:rPr lang="en-US" sz="1200" spc="-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know</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they</a:t>
            </a:r>
            <a:r>
              <a:rPr lang="en-US" sz="1200" spc="-7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have</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been</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heard</a:t>
            </a:r>
            <a:r>
              <a:rPr lang="en-US" sz="1200" spc="-7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a:t>
            </a:r>
            <a:r>
              <a:rPr lang="en-US" sz="1200" spc="-7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also help move the family toward solving, rather than restating, the problem.</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600"/>
              </a:spcBef>
              <a:spcAft>
                <a:spcPts val="1200"/>
              </a:spcAft>
              <a:buSzPts val="1200"/>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Find common ground</a:t>
            </a:r>
            <a:endParaRPr lang="en-US" sz="1100" dirty="0">
              <a:effectLst/>
              <a:latin typeface="Open Sans" panose="020B0606030504020204" pitchFamily="34" charset="0"/>
              <a:ea typeface="Open Sans" panose="020B0606030504020204" pitchFamily="34" charset="0"/>
            </a:endParaRPr>
          </a:p>
          <a:p>
            <a:pPr marL="342900" marR="484505" lvl="0" indent="-342900" algn="just">
              <a:lnSpc>
                <a:spcPct val="115000"/>
              </a:lnSpc>
              <a:spcBef>
                <a:spcPts val="0"/>
              </a:spcBef>
              <a:spcAft>
                <a:spcPts val="1200"/>
              </a:spcAft>
              <a:buFont typeface="Wingdings" panose="05000000000000000000" pitchFamily="2" charset="2"/>
              <a:buChar char=""/>
            </a:pPr>
            <a:r>
              <a:rPr lang="en-US" sz="1200" dirty="0">
                <a:effectLst/>
                <a:latin typeface="Open Sans" panose="020B0606030504020204" pitchFamily="34" charset="0"/>
                <a:ea typeface="Open Sans" panose="020B0606030504020204" pitchFamily="34" charset="0"/>
              </a:rPr>
              <a:t>Find common ground between what the family wants to happen and what needs to happen. Finding common ground moves families from a position of “your position versus mine” to a position of “you and me versus the problem.”</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615"/>
              </a:spcBef>
              <a:spcAft>
                <a:spcPts val="1200"/>
              </a:spcAft>
              <a:buSzPts val="1200"/>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Use the up-down-up method </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615"/>
              </a:spcBef>
              <a:spcAft>
                <a:spcPts val="1200"/>
              </a:spcAft>
              <a:buSzPts val="1200"/>
              <a:buFont typeface="Wingdings" panose="05000000000000000000" pitchFamily="2" charset="2"/>
              <a:buChar char=""/>
            </a:pPr>
            <a:r>
              <a:rPr lang="en-US" sz="1200" b="1" dirty="0">
                <a:effectLst/>
                <a:latin typeface="Open Sans" panose="020B0606030504020204" pitchFamily="34" charset="0"/>
                <a:ea typeface="Open Sans" panose="020B0606030504020204" pitchFamily="34" charset="0"/>
              </a:rPr>
              <a:t>UP</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Symbol" panose="05050102010706020507" pitchFamily="18" charset="2"/>
              <a:buChar char=""/>
              <a:tabLst>
                <a:tab pos="863600" algn="l"/>
                <a:tab pos="864235" algn="l"/>
              </a:tabLst>
            </a:pPr>
            <a:r>
              <a:rPr lang="en-US" sz="1200" dirty="0">
                <a:effectLst/>
                <a:latin typeface="Open Sans" panose="020B0606030504020204" pitchFamily="34" charset="0"/>
                <a:ea typeface="Open Sans" panose="020B0606030504020204" pitchFamily="34" charset="0"/>
              </a:rPr>
              <a:t>Provides positive</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information</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1170"/>
              </a:spcBef>
              <a:spcAft>
                <a:spcPts val="1200"/>
              </a:spcAft>
              <a:buClr>
                <a:srgbClr val="211F1F"/>
              </a:buClr>
              <a:buSzPts val="1200"/>
              <a:buFont typeface="Symbol" panose="05050102010706020507" pitchFamily="18" charset="2"/>
              <a:buChar char=""/>
              <a:tabLst>
                <a:tab pos="863600" algn="l"/>
                <a:tab pos="864235" algn="l"/>
              </a:tabLst>
            </a:pPr>
            <a:r>
              <a:rPr lang="en-US" sz="1200" spc="-45" dirty="0">
                <a:effectLst/>
                <a:latin typeface="Open Sans" panose="020B0606030504020204" pitchFamily="34" charset="0"/>
                <a:ea typeface="Open Sans" panose="020B0606030504020204" pitchFamily="34" charset="0"/>
              </a:rPr>
              <a:t>Builds the family</a:t>
            </a:r>
            <a:r>
              <a:rPr lang="en-US" sz="1200" spc="-125" dirty="0">
                <a:effectLst/>
                <a:latin typeface="Open Sans" panose="020B0606030504020204" pitchFamily="34" charset="0"/>
                <a:ea typeface="Open Sans" panose="020B0606030504020204" pitchFamily="34" charset="0"/>
              </a:rPr>
              <a:t> </a:t>
            </a:r>
            <a:r>
              <a:rPr lang="en-US" sz="1200" spc="-45" dirty="0">
                <a:effectLst/>
                <a:latin typeface="Open Sans" panose="020B0606030504020204" pitchFamily="34" charset="0"/>
                <a:ea typeface="Open Sans" panose="020B0606030504020204" pitchFamily="34" charset="0"/>
              </a:rPr>
              <a:t>up</a:t>
            </a:r>
            <a:endParaRPr lang="en-US" sz="1100" spc="-45" dirty="0">
              <a:effectLst/>
              <a:latin typeface="Open Sans" panose="020B0606030504020204" pitchFamily="34" charset="0"/>
              <a:ea typeface="Open Sans" panose="020B0606030504020204" pitchFamily="34" charset="0"/>
            </a:endParaRPr>
          </a:p>
          <a:p>
            <a:pPr marL="342900" marR="0" lvl="0" indent="-342900">
              <a:lnSpc>
                <a:spcPct val="115000"/>
              </a:lnSpc>
              <a:spcBef>
                <a:spcPts val="1175"/>
              </a:spcBef>
              <a:spcAft>
                <a:spcPts val="1200"/>
              </a:spcAft>
              <a:buClr>
                <a:srgbClr val="211F1F"/>
              </a:buClr>
              <a:buSzPts val="1200"/>
              <a:buFont typeface="Symbol" panose="05050102010706020507" pitchFamily="18" charset="2"/>
              <a:buChar char=""/>
              <a:tabLst>
                <a:tab pos="863600" algn="l"/>
                <a:tab pos="864235" algn="l"/>
              </a:tabLst>
            </a:pPr>
            <a:r>
              <a:rPr lang="en-US" sz="1200" spc="-45" dirty="0">
                <a:effectLst/>
                <a:latin typeface="Open Sans" panose="020B0606030504020204" pitchFamily="34" charset="0"/>
                <a:ea typeface="Open Sans" panose="020B0606030504020204" pitchFamily="34" charset="0"/>
              </a:rPr>
              <a:t>Verbally acknowledges</a:t>
            </a:r>
            <a:r>
              <a:rPr lang="en-US" sz="1200" spc="-150" dirty="0">
                <a:effectLst/>
                <a:latin typeface="Open Sans" panose="020B0606030504020204" pitchFamily="34" charset="0"/>
                <a:ea typeface="Open Sans" panose="020B0606030504020204" pitchFamily="34" charset="0"/>
              </a:rPr>
              <a:t> </a:t>
            </a:r>
            <a:r>
              <a:rPr lang="en-US" sz="1200" spc="-45" dirty="0">
                <a:effectLst/>
                <a:latin typeface="Open Sans" panose="020B0606030504020204" pitchFamily="34" charset="0"/>
                <a:ea typeface="Open Sans" panose="020B0606030504020204" pitchFamily="34" charset="0"/>
              </a:rPr>
              <a:t>parental/caretaker/family achievements</a:t>
            </a:r>
            <a:r>
              <a:rPr lang="en-US" sz="1200" spc="-155" dirty="0">
                <a:effectLst/>
                <a:latin typeface="Open Sans" panose="020B0606030504020204" pitchFamily="34" charset="0"/>
                <a:ea typeface="Open Sans" panose="020B0606030504020204" pitchFamily="34" charset="0"/>
              </a:rPr>
              <a:t> </a:t>
            </a:r>
            <a:r>
              <a:rPr lang="en-US" sz="1200" spc="-45" dirty="0">
                <a:effectLst/>
                <a:latin typeface="Open Sans" panose="020B0606030504020204" pitchFamily="34" charset="0"/>
                <a:ea typeface="Open Sans" panose="020B0606030504020204" pitchFamily="34" charset="0"/>
              </a:rPr>
              <a:t>and the struggles inherent in</a:t>
            </a:r>
            <a:r>
              <a:rPr lang="en-US" sz="1200" spc="-5" dirty="0">
                <a:effectLst/>
                <a:latin typeface="Open Sans" panose="020B0606030504020204" pitchFamily="34" charset="0"/>
                <a:ea typeface="Open Sans" panose="020B0606030504020204" pitchFamily="34" charset="0"/>
              </a:rPr>
              <a:t> </a:t>
            </a:r>
            <a:r>
              <a:rPr lang="en-US" sz="1200" spc="-45" dirty="0">
                <a:effectLst/>
                <a:latin typeface="Open Sans" panose="020B0606030504020204" pitchFamily="34" charset="0"/>
                <a:ea typeface="Open Sans" panose="020B0606030504020204" pitchFamily="34" charset="0"/>
              </a:rPr>
              <a:t>childrearing</a:t>
            </a:r>
            <a:endParaRPr lang="en-US" sz="1100" spc="-45" dirty="0">
              <a:effectLst/>
              <a:latin typeface="Open Sans" panose="020B0606030504020204" pitchFamily="34" charset="0"/>
              <a:ea typeface="Open Sans" panose="020B0606030504020204" pitchFamily="34" charset="0"/>
            </a:endParaRPr>
          </a:p>
          <a:p>
            <a:pPr marL="342900" marR="0" lvl="0" indent="-342900">
              <a:lnSpc>
                <a:spcPct val="115000"/>
              </a:lnSpc>
              <a:spcBef>
                <a:spcPts val="50"/>
              </a:spcBef>
              <a:spcAft>
                <a:spcPts val="1200"/>
              </a:spcAft>
              <a:buSzPts val="1200"/>
              <a:buFont typeface="Wingdings" panose="05000000000000000000" pitchFamily="2" charset="2"/>
              <a:buChar char=""/>
            </a:pPr>
            <a:r>
              <a:rPr lang="en-US" sz="1200" b="1" dirty="0">
                <a:effectLst/>
                <a:latin typeface="Open Sans" panose="020B0606030504020204" pitchFamily="34" charset="0"/>
                <a:ea typeface="Open Sans" panose="020B0606030504020204" pitchFamily="34" charset="0"/>
              </a:rPr>
              <a:t>DOWN</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5"/>
              </a:spcBef>
              <a:spcAft>
                <a:spcPts val="1200"/>
              </a:spcAft>
              <a:buClr>
                <a:srgbClr val="211F1F"/>
              </a:buClr>
              <a:buSzPts val="1200"/>
              <a:buFont typeface="Symbol" panose="05050102010706020507" pitchFamily="18" charset="2"/>
              <a:buChar char=""/>
              <a:tabLst>
                <a:tab pos="825500" algn="l"/>
                <a:tab pos="826135" algn="l"/>
              </a:tabLst>
            </a:pPr>
            <a:r>
              <a:rPr lang="en-US" sz="1200" spc="-45" dirty="0">
                <a:effectLst/>
                <a:latin typeface="Open Sans" panose="020B0606030504020204" pitchFamily="34" charset="0"/>
                <a:ea typeface="Open Sans" panose="020B0606030504020204" pitchFamily="34" charset="0"/>
              </a:rPr>
              <a:t>Addresses the difficult</a:t>
            </a:r>
            <a:r>
              <a:rPr lang="en-US" sz="1200" spc="-130" dirty="0">
                <a:effectLst/>
                <a:latin typeface="Open Sans" panose="020B0606030504020204" pitchFamily="34" charset="0"/>
                <a:ea typeface="Open Sans" panose="020B0606030504020204" pitchFamily="34" charset="0"/>
              </a:rPr>
              <a:t> </a:t>
            </a:r>
            <a:r>
              <a:rPr lang="en-US" sz="1200" spc="-45" dirty="0">
                <a:effectLst/>
                <a:latin typeface="Open Sans" panose="020B0606030504020204" pitchFamily="34" charset="0"/>
                <a:ea typeface="Open Sans" panose="020B0606030504020204" pitchFamily="34" charset="0"/>
              </a:rPr>
              <a:t>information</a:t>
            </a:r>
            <a:endParaRPr lang="en-US" sz="1100" spc="-45" dirty="0">
              <a:effectLst/>
              <a:latin typeface="Open Sans" panose="020B0606030504020204" pitchFamily="34" charset="0"/>
              <a:ea typeface="Open Sans" panose="020B0606030504020204" pitchFamily="34" charset="0"/>
            </a:endParaRPr>
          </a:p>
          <a:p>
            <a:pPr marL="342900" marR="0" lvl="0" indent="-342900">
              <a:lnSpc>
                <a:spcPct val="115000"/>
              </a:lnSpc>
              <a:spcBef>
                <a:spcPts val="500"/>
              </a:spcBef>
              <a:spcAft>
                <a:spcPts val="1200"/>
              </a:spcAft>
              <a:buClr>
                <a:srgbClr val="211F1F"/>
              </a:buClr>
              <a:buSzPts val="1200"/>
              <a:buFont typeface="Symbol" panose="05050102010706020507" pitchFamily="18" charset="2"/>
              <a:buChar char=""/>
              <a:tabLst>
                <a:tab pos="825500" algn="l"/>
                <a:tab pos="826135" algn="l"/>
              </a:tabLst>
            </a:pPr>
            <a:r>
              <a:rPr lang="en-US" sz="1200" spc="-45" dirty="0">
                <a:effectLst/>
                <a:latin typeface="Open Sans" panose="020B0606030504020204" pitchFamily="34" charset="0"/>
                <a:ea typeface="Open Sans" panose="020B0606030504020204" pitchFamily="34" charset="0"/>
              </a:rPr>
              <a:t>Brings</a:t>
            </a:r>
            <a:r>
              <a:rPr lang="en-US" sz="1200" spc="-65" dirty="0">
                <a:effectLst/>
                <a:latin typeface="Open Sans" panose="020B0606030504020204" pitchFamily="34" charset="0"/>
                <a:ea typeface="Open Sans" panose="020B0606030504020204" pitchFamily="34" charset="0"/>
              </a:rPr>
              <a:t> </a:t>
            </a:r>
            <a:r>
              <a:rPr lang="en-US" sz="1200" spc="-45" dirty="0">
                <a:effectLst/>
                <a:latin typeface="Open Sans" panose="020B0606030504020204" pitchFamily="34" charset="0"/>
                <a:ea typeface="Open Sans" panose="020B0606030504020204" pitchFamily="34" charset="0"/>
              </a:rPr>
              <a:t>the family</a:t>
            </a:r>
            <a:r>
              <a:rPr lang="en-US" sz="1200" spc="-75" dirty="0">
                <a:effectLst/>
                <a:latin typeface="Open Sans" panose="020B0606030504020204" pitchFamily="34" charset="0"/>
                <a:ea typeface="Open Sans" panose="020B0606030504020204" pitchFamily="34" charset="0"/>
              </a:rPr>
              <a:t> </a:t>
            </a:r>
            <a:r>
              <a:rPr lang="en-US" sz="1200" spc="-45" dirty="0">
                <a:effectLst/>
                <a:latin typeface="Open Sans" panose="020B0606030504020204" pitchFamily="34" charset="0"/>
                <a:ea typeface="Open Sans" panose="020B0606030504020204" pitchFamily="34" charset="0"/>
              </a:rPr>
              <a:t>down</a:t>
            </a:r>
            <a:r>
              <a:rPr lang="en-US" sz="1200" spc="-40" dirty="0">
                <a:effectLst/>
                <a:latin typeface="Open Sans" panose="020B0606030504020204" pitchFamily="34" charset="0"/>
                <a:ea typeface="Open Sans" panose="020B0606030504020204" pitchFamily="34" charset="0"/>
              </a:rPr>
              <a:t> </a:t>
            </a:r>
            <a:r>
              <a:rPr lang="en-US" sz="1200" spc="-45" dirty="0">
                <a:effectLst/>
                <a:latin typeface="Open Sans" panose="020B0606030504020204" pitchFamily="34" charset="0"/>
                <a:ea typeface="Open Sans" panose="020B0606030504020204" pitchFamily="34" charset="0"/>
              </a:rPr>
              <a:t>or</a:t>
            </a:r>
            <a:r>
              <a:rPr lang="en-US" sz="1200" spc="-20" dirty="0">
                <a:effectLst/>
                <a:latin typeface="Open Sans" panose="020B0606030504020204" pitchFamily="34" charset="0"/>
                <a:ea typeface="Open Sans" panose="020B0606030504020204" pitchFamily="34" charset="0"/>
              </a:rPr>
              <a:t> </a:t>
            </a:r>
            <a:r>
              <a:rPr lang="en-US" sz="1200" spc="-45" dirty="0">
                <a:effectLst/>
                <a:latin typeface="Open Sans" panose="020B0606030504020204" pitchFamily="34" charset="0"/>
                <a:ea typeface="Open Sans" panose="020B0606030504020204" pitchFamily="34" charset="0"/>
              </a:rPr>
              <a:t>into</a:t>
            </a:r>
            <a:r>
              <a:rPr lang="en-US" sz="1200" spc="-65" dirty="0">
                <a:effectLst/>
                <a:latin typeface="Open Sans" panose="020B0606030504020204" pitchFamily="34" charset="0"/>
                <a:ea typeface="Open Sans" panose="020B0606030504020204" pitchFamily="34" charset="0"/>
              </a:rPr>
              <a:t> </a:t>
            </a:r>
            <a:r>
              <a:rPr lang="en-US" sz="1200" spc="-45" dirty="0">
                <a:effectLst/>
                <a:latin typeface="Open Sans" panose="020B0606030504020204" pitchFamily="34" charset="0"/>
                <a:ea typeface="Open Sans" panose="020B0606030504020204" pitchFamily="34" charset="0"/>
              </a:rPr>
              <a:t>the reality</a:t>
            </a:r>
            <a:r>
              <a:rPr lang="en-US" sz="1200" spc="-90" dirty="0">
                <a:effectLst/>
                <a:latin typeface="Open Sans" panose="020B0606030504020204" pitchFamily="34" charset="0"/>
                <a:ea typeface="Open Sans" panose="020B0606030504020204" pitchFamily="34" charset="0"/>
              </a:rPr>
              <a:t> </a:t>
            </a:r>
            <a:r>
              <a:rPr lang="en-US" sz="1200" spc="-45" dirty="0">
                <a:effectLst/>
                <a:latin typeface="Open Sans" panose="020B0606030504020204" pitchFamily="34" charset="0"/>
                <a:ea typeface="Open Sans" panose="020B0606030504020204" pitchFamily="34" charset="0"/>
              </a:rPr>
              <a:t>of</a:t>
            </a:r>
            <a:r>
              <a:rPr lang="en-US" sz="1200" spc="-10" dirty="0">
                <a:effectLst/>
                <a:latin typeface="Open Sans" panose="020B0606030504020204" pitchFamily="34" charset="0"/>
                <a:ea typeface="Open Sans" panose="020B0606030504020204" pitchFamily="34" charset="0"/>
              </a:rPr>
              <a:t> </a:t>
            </a:r>
            <a:r>
              <a:rPr lang="en-US" sz="1200" spc="-45" dirty="0">
                <a:effectLst/>
                <a:latin typeface="Open Sans" panose="020B0606030504020204" pitchFamily="34" charset="0"/>
                <a:ea typeface="Open Sans" panose="020B0606030504020204" pitchFamily="34" charset="0"/>
              </a:rPr>
              <a:t>the</a:t>
            </a:r>
            <a:r>
              <a:rPr lang="en-US" sz="1200" spc="-50" dirty="0">
                <a:effectLst/>
                <a:latin typeface="Open Sans" panose="020B0606030504020204" pitchFamily="34" charset="0"/>
                <a:ea typeface="Open Sans" panose="020B0606030504020204" pitchFamily="34" charset="0"/>
              </a:rPr>
              <a:t> </a:t>
            </a:r>
            <a:r>
              <a:rPr lang="en-US" sz="1200" spc="-45" dirty="0">
                <a:effectLst/>
                <a:latin typeface="Open Sans" panose="020B0606030504020204" pitchFamily="34" charset="0"/>
                <a:ea typeface="Open Sans" panose="020B0606030504020204" pitchFamily="34" charset="0"/>
              </a:rPr>
              <a:t>current</a:t>
            </a:r>
            <a:r>
              <a:rPr lang="en-US" sz="1200" spc="-70" dirty="0">
                <a:effectLst/>
                <a:latin typeface="Open Sans" panose="020B0606030504020204" pitchFamily="34" charset="0"/>
                <a:ea typeface="Open Sans" panose="020B0606030504020204" pitchFamily="34" charset="0"/>
              </a:rPr>
              <a:t> </a:t>
            </a:r>
            <a:r>
              <a:rPr lang="en-US" sz="1200" spc="-45" dirty="0">
                <a:effectLst/>
                <a:latin typeface="Open Sans" panose="020B0606030504020204" pitchFamily="34" charset="0"/>
                <a:ea typeface="Open Sans" panose="020B0606030504020204" pitchFamily="34" charset="0"/>
              </a:rPr>
              <a:t>situation relevant to the </a:t>
            </a:r>
            <a:r>
              <a:rPr lang="en-US" sz="1200" spc="-20" dirty="0">
                <a:effectLst/>
                <a:latin typeface="Open Sans" panose="020B0606030504020204" pitchFamily="34" charset="0"/>
                <a:ea typeface="Open Sans" panose="020B0606030504020204" pitchFamily="34" charset="0"/>
              </a:rPr>
              <a:t>child/youth’s </a:t>
            </a:r>
            <a:r>
              <a:rPr lang="en-US" sz="1200" spc="-45" dirty="0">
                <a:effectLst/>
                <a:latin typeface="Open Sans" panose="020B0606030504020204" pitchFamily="34" charset="0"/>
                <a:ea typeface="Open Sans" panose="020B0606030504020204" pitchFamily="34" charset="0"/>
              </a:rPr>
              <a:t>risk</a:t>
            </a:r>
            <a:r>
              <a:rPr lang="en-US" sz="1200" spc="-125" dirty="0">
                <a:effectLst/>
                <a:latin typeface="Open Sans" panose="020B0606030504020204" pitchFamily="34" charset="0"/>
                <a:ea typeface="Open Sans" panose="020B0606030504020204" pitchFamily="34" charset="0"/>
              </a:rPr>
              <a:t> </a:t>
            </a:r>
            <a:r>
              <a:rPr lang="en-US" sz="1200" spc="-45" dirty="0">
                <a:effectLst/>
                <a:latin typeface="Open Sans" panose="020B0606030504020204" pitchFamily="34" charset="0"/>
                <a:ea typeface="Open Sans" panose="020B0606030504020204" pitchFamily="34" charset="0"/>
              </a:rPr>
              <a:t>behavior</a:t>
            </a:r>
            <a:endParaRPr lang="en-US" sz="1100" spc="-45" dirty="0">
              <a:effectLst/>
              <a:latin typeface="Open Sans" panose="020B0606030504020204" pitchFamily="34" charset="0"/>
              <a:ea typeface="Open Sans" panose="020B0606030504020204" pitchFamily="34" charset="0"/>
            </a:endParaRPr>
          </a:p>
          <a:p>
            <a:pPr marL="342900" marR="0" lvl="0" indent="-342900">
              <a:lnSpc>
                <a:spcPct val="115000"/>
              </a:lnSpc>
              <a:spcBef>
                <a:spcPts val="315"/>
              </a:spcBef>
              <a:spcAft>
                <a:spcPts val="1200"/>
              </a:spcAft>
              <a:buClr>
                <a:srgbClr val="211F1F"/>
              </a:buClr>
              <a:buSzPts val="1200"/>
              <a:buFont typeface="Symbol" panose="05050102010706020507" pitchFamily="18" charset="2"/>
              <a:buChar char=""/>
              <a:tabLst>
                <a:tab pos="825500" algn="l"/>
                <a:tab pos="826135" algn="l"/>
              </a:tabLst>
            </a:pPr>
            <a:r>
              <a:rPr lang="en-US" sz="1200" spc="-45" dirty="0">
                <a:effectLst/>
                <a:latin typeface="Open Sans" panose="020B0606030504020204" pitchFamily="34" charset="0"/>
                <a:ea typeface="Open Sans" panose="020B0606030504020204" pitchFamily="34" charset="0"/>
              </a:rPr>
              <a:t>Defines current problems and issues and their impact on the children and introduces open, honest, reality-based discussion regarding</a:t>
            </a:r>
            <a:r>
              <a:rPr lang="en-US" sz="1200" spc="-100" dirty="0">
                <a:effectLst/>
                <a:latin typeface="Open Sans" panose="020B0606030504020204" pitchFamily="34" charset="0"/>
                <a:ea typeface="Open Sans" panose="020B0606030504020204" pitchFamily="34" charset="0"/>
              </a:rPr>
              <a:t> </a:t>
            </a:r>
            <a:r>
              <a:rPr lang="en-US" sz="1200" spc="-45" dirty="0">
                <a:effectLst/>
                <a:latin typeface="Open Sans" panose="020B0606030504020204" pitchFamily="34" charset="0"/>
                <a:ea typeface="Open Sans" panose="020B0606030504020204" pitchFamily="34" charset="0"/>
              </a:rPr>
              <a:t>parents’</a:t>
            </a:r>
            <a:r>
              <a:rPr lang="en-US" sz="1200" spc="-155" dirty="0">
                <a:effectLst/>
                <a:latin typeface="Open Sans" panose="020B0606030504020204" pitchFamily="34" charset="0"/>
                <a:ea typeface="Open Sans" panose="020B0606030504020204" pitchFamily="34" charset="0"/>
              </a:rPr>
              <a:t> </a:t>
            </a:r>
            <a:r>
              <a:rPr lang="en-US" sz="1200" spc="-45" dirty="0">
                <a:effectLst/>
                <a:latin typeface="Open Sans" panose="020B0606030504020204" pitchFamily="34" charset="0"/>
                <a:ea typeface="Open Sans" panose="020B0606030504020204" pitchFamily="34" charset="0"/>
              </a:rPr>
              <a:t>abilities</a:t>
            </a:r>
            <a:r>
              <a:rPr lang="en-US" sz="1200" spc="-80" dirty="0">
                <a:effectLst/>
                <a:latin typeface="Open Sans" panose="020B0606030504020204" pitchFamily="34" charset="0"/>
                <a:ea typeface="Open Sans" panose="020B0606030504020204" pitchFamily="34" charset="0"/>
              </a:rPr>
              <a:t> </a:t>
            </a:r>
            <a:r>
              <a:rPr lang="en-US" sz="1200" spc="-45" dirty="0">
                <a:effectLst/>
                <a:latin typeface="Open Sans" panose="020B0606030504020204" pitchFamily="34" charset="0"/>
                <a:ea typeface="Open Sans" panose="020B0606030504020204" pitchFamily="34" charset="0"/>
              </a:rPr>
              <a:t>to</a:t>
            </a:r>
            <a:r>
              <a:rPr lang="en-US" sz="1200" spc="115" dirty="0">
                <a:effectLst/>
                <a:latin typeface="Open Sans" panose="020B0606030504020204" pitchFamily="34" charset="0"/>
                <a:ea typeface="Open Sans" panose="020B0606030504020204" pitchFamily="34" charset="0"/>
              </a:rPr>
              <a:t> </a:t>
            </a:r>
            <a:r>
              <a:rPr lang="en-US" sz="1200" spc="-45" dirty="0">
                <a:effectLst/>
                <a:latin typeface="Open Sans" panose="020B0606030504020204" pitchFamily="34" charset="0"/>
                <a:ea typeface="Open Sans" panose="020B0606030504020204" pitchFamily="34" charset="0"/>
              </a:rPr>
              <a:t>parent</a:t>
            </a:r>
            <a:r>
              <a:rPr lang="en-US" sz="1200" spc="-75" dirty="0">
                <a:effectLst/>
                <a:latin typeface="Open Sans" panose="020B0606030504020204" pitchFamily="34" charset="0"/>
                <a:ea typeface="Open Sans" panose="020B0606030504020204" pitchFamily="34" charset="0"/>
              </a:rPr>
              <a:t> </a:t>
            </a:r>
            <a:r>
              <a:rPr lang="en-US" sz="1200" spc="-45" dirty="0">
                <a:effectLst/>
                <a:latin typeface="Open Sans" panose="020B0606030504020204" pitchFamily="34" charset="0"/>
                <a:ea typeface="Open Sans" panose="020B0606030504020204" pitchFamily="34" charset="0"/>
              </a:rPr>
              <a:t>effectively</a:t>
            </a:r>
            <a:r>
              <a:rPr lang="en-US" sz="1200" spc="-135" dirty="0">
                <a:effectLst/>
                <a:latin typeface="Open Sans" panose="020B0606030504020204" pitchFamily="34" charset="0"/>
                <a:ea typeface="Open Sans" panose="020B0606030504020204" pitchFamily="34" charset="0"/>
              </a:rPr>
              <a:t> </a:t>
            </a:r>
            <a:r>
              <a:rPr lang="en-US" sz="1200" spc="-45" dirty="0">
                <a:effectLst/>
                <a:latin typeface="Open Sans" panose="020B0606030504020204" pitchFamily="34" charset="0"/>
                <a:ea typeface="Open Sans" panose="020B0606030504020204" pitchFamily="34" charset="0"/>
              </a:rPr>
              <a:t>and</a:t>
            </a:r>
            <a:r>
              <a:rPr lang="en-US" sz="1200" spc="-65" dirty="0">
                <a:effectLst/>
                <a:latin typeface="Open Sans" panose="020B0606030504020204" pitchFamily="34" charset="0"/>
                <a:ea typeface="Open Sans" panose="020B0606030504020204" pitchFamily="34" charset="0"/>
              </a:rPr>
              <a:t> </a:t>
            </a:r>
            <a:r>
              <a:rPr lang="en-US" sz="1200" spc="-45" dirty="0">
                <a:effectLst/>
                <a:latin typeface="Open Sans" panose="020B0606030504020204" pitchFamily="34" charset="0"/>
                <a:ea typeface="Open Sans" panose="020B0606030504020204" pitchFamily="34" charset="0"/>
              </a:rPr>
              <a:t>to</a:t>
            </a:r>
            <a:r>
              <a:rPr lang="en-US" sz="1200" spc="-50" dirty="0">
                <a:effectLst/>
                <a:latin typeface="Open Sans" panose="020B0606030504020204" pitchFamily="34" charset="0"/>
                <a:ea typeface="Open Sans" panose="020B0606030504020204" pitchFamily="34" charset="0"/>
              </a:rPr>
              <a:t> </a:t>
            </a:r>
            <a:r>
              <a:rPr lang="en-US" sz="1200" spc="-45" dirty="0">
                <a:effectLst/>
                <a:latin typeface="Open Sans" panose="020B0606030504020204" pitchFamily="34" charset="0"/>
                <a:ea typeface="Open Sans" panose="020B0606030504020204" pitchFamily="34" charset="0"/>
              </a:rPr>
              <a:t>meet</a:t>
            </a:r>
            <a:r>
              <a:rPr lang="en-US" sz="1200" spc="-65" dirty="0">
                <a:effectLst/>
                <a:latin typeface="Open Sans" panose="020B0606030504020204" pitchFamily="34" charset="0"/>
                <a:ea typeface="Open Sans" panose="020B0606030504020204" pitchFamily="34" charset="0"/>
              </a:rPr>
              <a:t> </a:t>
            </a:r>
            <a:r>
              <a:rPr lang="en-US" sz="1200" spc="-45" dirty="0">
                <a:effectLst/>
                <a:latin typeface="Open Sans" panose="020B0606030504020204" pitchFamily="34" charset="0"/>
                <a:ea typeface="Open Sans" panose="020B0606030504020204" pitchFamily="34" charset="0"/>
              </a:rPr>
              <a:t>the goals of</a:t>
            </a:r>
            <a:r>
              <a:rPr lang="en-US" sz="1200" spc="-40" dirty="0">
                <a:effectLst/>
                <a:latin typeface="Open Sans" panose="020B0606030504020204" pitchFamily="34" charset="0"/>
                <a:ea typeface="Open Sans" panose="020B0606030504020204" pitchFamily="34" charset="0"/>
              </a:rPr>
              <a:t> </a:t>
            </a:r>
            <a:r>
              <a:rPr lang="en-US" sz="1200" spc="-20" dirty="0">
                <a:effectLst/>
                <a:latin typeface="Open Sans" panose="020B0606030504020204" pitchFamily="34" charset="0"/>
                <a:ea typeface="Open Sans" panose="020B0606030504020204" pitchFamily="34" charset="0"/>
              </a:rPr>
              <a:t>permanency.</a:t>
            </a:r>
            <a:endParaRPr lang="en-US" sz="1100" spc="-45" dirty="0">
              <a:effectLst/>
              <a:latin typeface="Open Sans" panose="020B0606030504020204" pitchFamily="34" charset="0"/>
              <a:ea typeface="Open Sans" panose="020B0606030504020204" pitchFamily="34" charset="0"/>
            </a:endParaRPr>
          </a:p>
          <a:p>
            <a:pPr marL="342900" marR="0" lvl="0" indent="-342900">
              <a:lnSpc>
                <a:spcPct val="115000"/>
              </a:lnSpc>
              <a:spcBef>
                <a:spcPts val="15"/>
              </a:spcBef>
              <a:spcAft>
                <a:spcPts val="1200"/>
              </a:spcAft>
              <a:buSzPts val="1200"/>
              <a:buFont typeface="Wingdings" panose="05000000000000000000" pitchFamily="2" charset="2"/>
              <a:buChar char=""/>
            </a:pPr>
            <a:r>
              <a:rPr lang="en-US" sz="1200" b="1" dirty="0">
                <a:effectLst/>
                <a:latin typeface="Open Sans" panose="020B0606030504020204" pitchFamily="34" charset="0"/>
                <a:ea typeface="Open Sans" panose="020B0606030504020204" pitchFamily="34" charset="0"/>
              </a:rPr>
              <a:t>UP</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Clr>
                <a:srgbClr val="211F1F"/>
              </a:buClr>
              <a:buSzPts val="1200"/>
              <a:buFont typeface="Symbol" panose="05050102010706020507" pitchFamily="18" charset="2"/>
              <a:buChar char=""/>
              <a:tabLst>
                <a:tab pos="825500" algn="l"/>
                <a:tab pos="826135" algn="l"/>
              </a:tabLst>
            </a:pPr>
            <a:r>
              <a:rPr lang="en-US" sz="1200" spc="-45" dirty="0">
                <a:effectLst/>
                <a:latin typeface="Open Sans" panose="020B0606030504020204" pitchFamily="34" charset="0"/>
                <a:ea typeface="Open Sans" panose="020B0606030504020204" pitchFamily="34" charset="0"/>
              </a:rPr>
              <a:t>Summarizes with positive</a:t>
            </a:r>
            <a:r>
              <a:rPr lang="en-US" sz="1200" spc="-175" dirty="0">
                <a:effectLst/>
                <a:latin typeface="Open Sans" panose="020B0606030504020204" pitchFamily="34" charset="0"/>
                <a:ea typeface="Open Sans" panose="020B0606030504020204" pitchFamily="34" charset="0"/>
              </a:rPr>
              <a:t> </a:t>
            </a:r>
            <a:r>
              <a:rPr lang="en-US" sz="1200" spc="-45" dirty="0">
                <a:effectLst/>
                <a:latin typeface="Open Sans" panose="020B0606030504020204" pitchFamily="34" charset="0"/>
                <a:ea typeface="Open Sans" panose="020B0606030504020204" pitchFamily="34" charset="0"/>
              </a:rPr>
              <a:t>information</a:t>
            </a:r>
            <a:endParaRPr lang="en-US" sz="1100" spc="-45" dirty="0">
              <a:effectLst/>
              <a:latin typeface="Open Sans" panose="020B0606030504020204" pitchFamily="34" charset="0"/>
              <a:ea typeface="Open Sans" panose="020B0606030504020204" pitchFamily="34" charset="0"/>
            </a:endParaRPr>
          </a:p>
          <a:p>
            <a:pPr marL="342900" marR="0" lvl="0" indent="-342900">
              <a:lnSpc>
                <a:spcPct val="115000"/>
              </a:lnSpc>
              <a:spcBef>
                <a:spcPts val="1185"/>
              </a:spcBef>
              <a:spcAft>
                <a:spcPts val="1200"/>
              </a:spcAft>
              <a:buClr>
                <a:srgbClr val="211F1F"/>
              </a:buClr>
              <a:buSzPts val="1200"/>
              <a:buFont typeface="Symbol" panose="05050102010706020507" pitchFamily="18" charset="2"/>
              <a:buChar char=""/>
              <a:tabLst>
                <a:tab pos="825500" algn="l"/>
                <a:tab pos="826135" algn="l"/>
              </a:tabLst>
            </a:pPr>
            <a:r>
              <a:rPr lang="en-US" sz="1200" spc="-45" dirty="0">
                <a:effectLst/>
                <a:latin typeface="Open Sans" panose="020B0606030504020204" pitchFamily="34" charset="0"/>
                <a:ea typeface="Open Sans" panose="020B0606030504020204" pitchFamily="34" charset="0"/>
              </a:rPr>
              <a:t>Builds the family up</a:t>
            </a:r>
            <a:r>
              <a:rPr lang="en-US" sz="1200" spc="-125" dirty="0">
                <a:effectLst/>
                <a:latin typeface="Open Sans" panose="020B0606030504020204" pitchFamily="34" charset="0"/>
                <a:ea typeface="Open Sans" panose="020B0606030504020204" pitchFamily="34" charset="0"/>
              </a:rPr>
              <a:t> </a:t>
            </a:r>
            <a:r>
              <a:rPr lang="en-US" sz="1200" spc="-45" dirty="0">
                <a:effectLst/>
                <a:latin typeface="Open Sans" panose="020B0606030504020204" pitchFamily="34" charset="0"/>
                <a:ea typeface="Open Sans" panose="020B0606030504020204" pitchFamily="34" charset="0"/>
              </a:rPr>
              <a:t>again</a:t>
            </a:r>
            <a:endParaRPr lang="en-US" sz="1100" spc="-45" dirty="0">
              <a:effectLst/>
              <a:latin typeface="Open Sans" panose="020B0606030504020204" pitchFamily="34" charset="0"/>
              <a:ea typeface="Open Sans" panose="020B0606030504020204" pitchFamily="34" charset="0"/>
            </a:endParaRPr>
          </a:p>
          <a:p>
            <a:pPr marL="342900" marR="0" lvl="0" indent="-342900">
              <a:lnSpc>
                <a:spcPct val="115000"/>
              </a:lnSpc>
              <a:spcBef>
                <a:spcPts val="1175"/>
              </a:spcBef>
              <a:spcAft>
                <a:spcPts val="1200"/>
              </a:spcAft>
              <a:buClr>
                <a:srgbClr val="211F1F"/>
              </a:buClr>
              <a:buSzPts val="1200"/>
              <a:buFont typeface="Symbol" panose="05050102010706020507" pitchFamily="18" charset="2"/>
              <a:buChar char=""/>
              <a:tabLst>
                <a:tab pos="826135" algn="l"/>
                <a:tab pos="5257800" algn="l"/>
              </a:tabLst>
            </a:pPr>
            <a:r>
              <a:rPr lang="en-US" sz="1200" spc="-45" dirty="0">
                <a:effectLst/>
                <a:latin typeface="Open Sans" panose="020B0606030504020204" pitchFamily="34" charset="0"/>
                <a:ea typeface="Open Sans" panose="020B0606030504020204" pitchFamily="34" charset="0"/>
              </a:rPr>
              <a:t>Supports self-sufficiency and </a:t>
            </a:r>
            <a:r>
              <a:rPr lang="en-US" sz="1200" spc="-25" dirty="0">
                <a:effectLst/>
                <a:latin typeface="Open Sans" panose="020B0606030504020204" pitchFamily="34" charset="0"/>
                <a:ea typeface="Open Sans" panose="020B0606030504020204" pitchFamily="34" charset="0"/>
              </a:rPr>
              <a:t>self-confidence </a:t>
            </a:r>
            <a:r>
              <a:rPr lang="en-US" sz="1200" spc="-45" dirty="0">
                <a:effectLst/>
                <a:latin typeface="Open Sans" panose="020B0606030504020204" pitchFamily="34" charset="0"/>
                <a:ea typeface="Open Sans" panose="020B0606030504020204" pitchFamily="34" charset="0"/>
              </a:rPr>
              <a:t>to make the right choices in the best interest of the children for </a:t>
            </a:r>
            <a:r>
              <a:rPr lang="en-US" sz="1200" spc="-15" dirty="0">
                <a:effectLst/>
                <a:latin typeface="Open Sans" panose="020B0606030504020204" pitchFamily="34" charset="0"/>
                <a:ea typeface="Open Sans" panose="020B0606030504020204" pitchFamily="34" charset="0"/>
              </a:rPr>
              <a:t>safety,</a:t>
            </a:r>
            <a:r>
              <a:rPr lang="en-US" sz="1200" spc="-150" dirty="0">
                <a:effectLst/>
                <a:latin typeface="Open Sans" panose="020B0606030504020204" pitchFamily="34" charset="0"/>
                <a:ea typeface="Open Sans" panose="020B0606030504020204" pitchFamily="34" charset="0"/>
              </a:rPr>
              <a:t> </a:t>
            </a:r>
            <a:r>
              <a:rPr lang="en-US" sz="1200" spc="-45" dirty="0">
                <a:effectLst/>
                <a:latin typeface="Open Sans" panose="020B0606030504020204" pitchFamily="34" charset="0"/>
                <a:ea typeface="Open Sans" panose="020B0606030504020204" pitchFamily="34" charset="0"/>
              </a:rPr>
              <a:t>permanence, and</a:t>
            </a:r>
            <a:r>
              <a:rPr lang="en-US" sz="1200" spc="-35" dirty="0">
                <a:effectLst/>
                <a:latin typeface="Open Sans" panose="020B0606030504020204" pitchFamily="34" charset="0"/>
                <a:ea typeface="Open Sans" panose="020B0606030504020204" pitchFamily="34" charset="0"/>
              </a:rPr>
              <a:t> </a:t>
            </a:r>
            <a:r>
              <a:rPr lang="en-US" sz="1200" spc="-45" dirty="0">
                <a:effectLst/>
                <a:latin typeface="Open Sans" panose="020B0606030504020204" pitchFamily="34" charset="0"/>
                <a:ea typeface="Open Sans" panose="020B0606030504020204" pitchFamily="34" charset="0"/>
              </a:rPr>
              <a:t>well-being.</a:t>
            </a:r>
            <a:endParaRPr lang="en-US" sz="1100" spc="-45" dirty="0">
              <a:effectLst/>
              <a:latin typeface="Open Sans" panose="020B0606030504020204" pitchFamily="34" charset="0"/>
              <a:ea typeface="Open Sans" panose="020B0606030504020204" pitchFamily="34" charset="0"/>
            </a:endParaRPr>
          </a:p>
          <a:p>
            <a:pPr marL="342900" marR="194945"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REMIND</a:t>
            </a:r>
            <a:r>
              <a:rPr lang="en-US" sz="1200" b="1"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participants</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provide</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strengths-based</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feedback</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after</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each</a:t>
            </a:r>
            <a:r>
              <a:rPr lang="en-US" sz="1200" spc="-1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interview. </a:t>
            </a:r>
            <a:r>
              <a:rPr lang="en-US" sz="1200" b="1" dirty="0">
                <a:effectLst/>
                <a:latin typeface="Open Sans" panose="020B0606030504020204" pitchFamily="34" charset="0"/>
                <a:ea typeface="Open Sans" panose="020B0606030504020204" pitchFamily="34" charset="0"/>
              </a:rPr>
              <a:t>EMPHASIZE </a:t>
            </a:r>
            <a:r>
              <a:rPr lang="en-US" sz="1200" dirty="0">
                <a:effectLst/>
                <a:latin typeface="Open Sans" panose="020B0606030504020204" pitchFamily="34" charset="0"/>
                <a:ea typeface="Open Sans" panose="020B0606030504020204" pitchFamily="34" charset="0"/>
              </a:rPr>
              <a:t>the importance of preparing for the interview with the parent, thinking beforehand how to best approach the subject, and directly addressing the issues with the</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parent.</a:t>
            </a:r>
            <a:endParaRPr lang="en-US" sz="1100" dirty="0">
              <a:effectLst/>
              <a:latin typeface="Open Sans" panose="020B0606030504020204" pitchFamily="34" charset="0"/>
              <a:ea typeface="Open Sans" panose="020B0606030504020204" pitchFamily="34" charset="0"/>
            </a:endParaRPr>
          </a:p>
          <a:p>
            <a:pPr marL="342900" marR="104140"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REVIEW </a:t>
            </a:r>
            <a:r>
              <a:rPr lang="en-US" sz="1200" dirty="0">
                <a:effectLst/>
                <a:latin typeface="Open Sans" panose="020B0606030504020204" pitchFamily="34" charset="0"/>
                <a:ea typeface="Open Sans" panose="020B0606030504020204" pitchFamily="34" charset="0"/>
              </a:rPr>
              <a:t>some tips for engaging fathers in the CFTM process:</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805"/>
              </a:spcBef>
              <a:spcAft>
                <a:spcPts val="1200"/>
              </a:spcAft>
              <a:buSzPts val="1200"/>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Talk to the mother (maternal family) about the importance of</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father’s involvement.</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85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Make initial contact with fathers through phone calls, not</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letters.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9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Talk to the father about the importance of their relationship to their</a:t>
            </a:r>
            <a:r>
              <a:rPr lang="en-US" sz="1200" spc="-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child and how this impacts the child’s well-being.</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81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Explore paternal relatives as placement</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options.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9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Choose comfortable locations for visits between fathers and</a:t>
            </a:r>
            <a:r>
              <a:rPr lang="en-US" sz="1200" spc="-8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children.</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80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Reinforce the fact that what children want and need most from their</a:t>
            </a:r>
            <a:r>
              <a:rPr lang="en-US" sz="1200" spc="-1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fathers is being with them, not</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materials.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5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Brainstorm and implement some creative ways to build relationships between children and fathers when they are not able to visit often (for example, father’s that are incarcerated or live out of</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state).</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67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REMIND </a:t>
            </a:r>
            <a:r>
              <a:rPr lang="en-US" sz="1200" dirty="0">
                <a:effectLst/>
                <a:latin typeface="Open Sans" panose="020B0606030504020204" pitchFamily="34" charset="0"/>
                <a:ea typeface="Open Sans" panose="020B0606030504020204" pitchFamily="34" charset="0"/>
              </a:rPr>
              <a:t>the group that although we have focused on engaging fathers,</a:t>
            </a:r>
            <a:r>
              <a:rPr lang="en-US" sz="1200" spc="-2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there are times we may have work toward engaging absent mothers in the CFTM process. Both parents are important and need to be engaged equally in the CFTM.</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ASK </a:t>
            </a:r>
            <a:r>
              <a:rPr lang="en-US" sz="1200" dirty="0">
                <a:effectLst/>
                <a:latin typeface="Open Sans" panose="020B0606030504020204" pitchFamily="34" charset="0"/>
                <a:ea typeface="Open Sans" panose="020B0606030504020204" pitchFamily="34" charset="0"/>
              </a:rPr>
              <a:t>for questions or comments on facilitating feedback when the parent is showing</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little</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or</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no</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progress.</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ability</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assess</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progress</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give</a:t>
            </a:r>
            <a:r>
              <a:rPr lang="en-US" sz="1200" spc="-1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positive feedback to parents is really the foundation of our</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work.</a:t>
            </a:r>
          </a:p>
          <a:p>
            <a:pPr marL="342900" marR="0"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TRANSITION</a:t>
            </a:r>
            <a:r>
              <a:rPr lang="en-US" sz="1200" dirty="0">
                <a:effectLst/>
                <a:latin typeface="Open Sans" panose="020B0606030504020204" pitchFamily="34" charset="0"/>
                <a:ea typeface="Open Sans" panose="020B0606030504020204" pitchFamily="34" charset="0"/>
              </a:rPr>
              <a:t> by stating that the next activity will focus on explaining permanency options to a family after a child has been in care for nine months and little progress has been made toward permanency. </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ASK</a:t>
            </a:r>
            <a:r>
              <a:rPr lang="en-US" sz="1200" dirty="0">
                <a:effectLst/>
                <a:latin typeface="Open Sans" panose="020B0606030504020204" pitchFamily="34" charset="0"/>
                <a:ea typeface="Open Sans" panose="020B0606030504020204" pitchFamily="34" charset="0"/>
              </a:rPr>
              <a:t> participants the following questions from the video: </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0"/>
              </a:spcBef>
              <a:spcAft>
                <a:spcPts val="1200"/>
              </a:spcAft>
              <a:buFont typeface="Courier New" panose="02070309020205020404" pitchFamily="49" charset="0"/>
              <a:buChar char="o"/>
              <a:tabLst>
                <a:tab pos="228600" algn="l"/>
              </a:tabLst>
            </a:pPr>
            <a:r>
              <a:rPr lang="en-US" sz="1200" dirty="0">
                <a:effectLst/>
                <a:latin typeface="Open Sans" panose="020B0606030504020204" pitchFamily="34" charset="0"/>
                <a:ea typeface="Open Sans" panose="020B0606030504020204" pitchFamily="34" charset="0"/>
              </a:rPr>
              <a:t>What impact do you think Renee’s lack of progress at this point is having on her relationship with the children, particularly Ariana? </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0"/>
              </a:spcBef>
              <a:spcAft>
                <a:spcPts val="1200"/>
              </a:spcAft>
              <a:buFont typeface="Courier New" panose="02070309020205020404" pitchFamily="49" charset="0"/>
              <a:buChar char="o"/>
              <a:tabLst>
                <a:tab pos="228600" algn="l"/>
              </a:tabLst>
            </a:pPr>
            <a:r>
              <a:rPr lang="en-US" sz="1200" dirty="0">
                <a:effectLst/>
                <a:latin typeface="Open Sans" panose="020B0606030504020204" pitchFamily="34" charset="0"/>
                <a:ea typeface="Open Sans" panose="020B0606030504020204" pitchFamily="34" charset="0"/>
              </a:rPr>
              <a:t>How did Sandra address the possibility of changing the permanency goal with the family? </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0"/>
              </a:spcBef>
              <a:spcAft>
                <a:spcPts val="1200"/>
              </a:spcAft>
              <a:buFont typeface="Courier New" panose="02070309020205020404" pitchFamily="49" charset="0"/>
              <a:buChar char="o"/>
              <a:tabLst>
                <a:tab pos="228600" algn="l"/>
              </a:tabLst>
            </a:pPr>
            <a:r>
              <a:rPr lang="en-US" sz="1200" dirty="0">
                <a:effectLst/>
                <a:latin typeface="Open Sans" panose="020B0606030504020204" pitchFamily="34" charset="0"/>
                <a:ea typeface="Open Sans" panose="020B0606030504020204" pitchFamily="34" charset="0"/>
              </a:rPr>
              <a:t>What changes at this point would necessitate revisions to the permanency plan? </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0"/>
              </a:spcBef>
              <a:spcAft>
                <a:spcPts val="1200"/>
              </a:spcAft>
              <a:buFont typeface="Courier New" panose="02070309020205020404" pitchFamily="49" charset="0"/>
              <a:buChar char="o"/>
              <a:tabLst>
                <a:tab pos="228600" algn="l"/>
              </a:tabLst>
            </a:pPr>
            <a:r>
              <a:rPr lang="en-US" sz="1200" dirty="0">
                <a:effectLst/>
                <a:latin typeface="Open Sans" panose="020B0606030504020204" pitchFamily="34" charset="0"/>
                <a:ea typeface="Open Sans" panose="020B0606030504020204" pitchFamily="34" charset="0"/>
              </a:rPr>
              <a:t>Was concurrent planning fully addressed?</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INFORM</a:t>
            </a:r>
            <a:r>
              <a:rPr lang="en-US" sz="1200" dirty="0">
                <a:effectLst/>
                <a:latin typeface="Open Sans" panose="020B0606030504020204" pitchFamily="34" charset="0"/>
                <a:ea typeface="Calibri" panose="020F0502020204030204" pitchFamily="34" charset="0"/>
              </a:rPr>
              <a:t> participants that soon we are going to practice reassessment so that we can update the family’s strengths, needs, and action steps.</a:t>
            </a:r>
          </a:p>
          <a:p>
            <a:pPr marL="342900" marR="0"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TRANSITION </a:t>
            </a:r>
            <a:r>
              <a:rPr lang="en-US" sz="1200" dirty="0">
                <a:effectLst/>
                <a:latin typeface="Open Sans" panose="020B0606030504020204" pitchFamily="34" charset="0"/>
                <a:ea typeface="Open Sans" panose="020B0606030504020204" pitchFamily="34" charset="0"/>
              </a:rPr>
              <a:t>to Unit 6 Tracking and Adjusting</a:t>
            </a:r>
            <a:r>
              <a:rPr lang="en-US" sz="1200" b="1"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by stating that the next activity will focus on explaining permanency options to a family after a child has been in care for nine months and little progress has been made toward</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permanency.</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Symbol" panose="05050102010706020507" pitchFamily="18" charset="2"/>
              <a:buChar char=""/>
              <a:tabLst>
                <a:tab pos="228600" algn="l"/>
              </a:tabLst>
            </a:pPr>
            <a:endParaRPr lang="en-US" sz="1100" dirty="0">
              <a:effectLst/>
              <a:latin typeface="Open Sans" panose="020B0606030504020204" pitchFamily="34" charset="0"/>
              <a:ea typeface="Open Sans" panose="020B0606030504020204" pitchFamily="34" charset="0"/>
            </a:endParaRPr>
          </a:p>
        </p:txBody>
      </p:sp>
      <p:sp>
        <p:nvSpPr>
          <p:cNvPr id="4" name="Slide Number Placeholder 3"/>
          <p:cNvSpPr>
            <a:spLocks noGrp="1"/>
          </p:cNvSpPr>
          <p:nvPr>
            <p:ph type="sldNum" sz="quarter" idx="5"/>
          </p:nvPr>
        </p:nvSpPr>
        <p:spPr/>
        <p:txBody>
          <a:bodyPr/>
          <a:lstStyle/>
          <a:p>
            <a:fld id="{1D427A8F-055C-4972-A4F8-D41DA41F056A}" type="slidenum">
              <a:rPr lang="en-US" smtClean="0"/>
              <a:t>120</a:t>
            </a:fld>
            <a:endParaRPr lang="en-US"/>
          </a:p>
        </p:txBody>
      </p:sp>
    </p:spTree>
    <p:extLst>
      <p:ext uri="{BB962C8B-B14F-4D97-AF65-F5344CB8AC3E}">
        <p14:creationId xmlns:p14="http://schemas.microsoft.com/office/powerpoint/2010/main" val="68620738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895" marR="0" algn="ctr">
              <a:spcBef>
                <a:spcPts val="495"/>
              </a:spcBef>
              <a:spcAft>
                <a:spcPts val="1200"/>
              </a:spcAft>
              <a:tabLst>
                <a:tab pos="1106805" algn="l"/>
              </a:tabLst>
            </a:pPr>
            <a:r>
              <a:rPr lang="en-US" sz="1800" b="1" u="sng" kern="0" dirty="0">
                <a:solidFill>
                  <a:srgbClr val="0000FF"/>
                </a:solidFill>
                <a:effectLst/>
                <a:latin typeface="Open Sans" panose="020B0606030504020204" pitchFamily="34" charset="0"/>
                <a:ea typeface="Open Sans" panose="020B0606030504020204" pitchFamily="34" charset="0"/>
              </a:rPr>
              <a:t>Unit</a:t>
            </a:r>
            <a:r>
              <a:rPr lang="en-US" sz="1800" b="1" u="sng" kern="0" spc="-20" dirty="0">
                <a:solidFill>
                  <a:srgbClr val="0000FF"/>
                </a:solidFill>
                <a:effectLst/>
                <a:latin typeface="Open Sans" panose="020B0606030504020204" pitchFamily="34" charset="0"/>
                <a:ea typeface="Open Sans" panose="020B0606030504020204" pitchFamily="34" charset="0"/>
              </a:rPr>
              <a:t> </a:t>
            </a:r>
            <a:r>
              <a:rPr lang="en-US" sz="1800" b="1" u="sng" kern="0" dirty="0">
                <a:solidFill>
                  <a:srgbClr val="0000FF"/>
                </a:solidFill>
                <a:effectLst/>
                <a:latin typeface="Open Sans" panose="020B0606030504020204" pitchFamily="34" charset="0"/>
                <a:ea typeface="Open Sans" panose="020B0606030504020204" pitchFamily="34" charset="0"/>
              </a:rPr>
              <a:t>6:</a:t>
            </a:r>
            <a:r>
              <a:rPr lang="en-US" sz="1800" b="1" kern="0" dirty="0">
                <a:effectLst/>
                <a:latin typeface="Open Sans" panose="020B0606030504020204" pitchFamily="34" charset="0"/>
                <a:ea typeface="Open Sans" panose="020B0606030504020204" pitchFamily="34" charset="0"/>
              </a:rPr>
              <a:t>	Tracking and</a:t>
            </a:r>
            <a:r>
              <a:rPr lang="en-US" sz="1800" b="1" kern="0" spc="-5" dirty="0">
                <a:effectLst/>
                <a:latin typeface="Open Sans" panose="020B0606030504020204" pitchFamily="34" charset="0"/>
                <a:ea typeface="Open Sans" panose="020B0606030504020204" pitchFamily="34" charset="0"/>
              </a:rPr>
              <a:t> </a:t>
            </a:r>
            <a:r>
              <a:rPr lang="en-US" sz="1800" b="1" kern="0" dirty="0">
                <a:effectLst/>
                <a:latin typeface="Open Sans" panose="020B0606030504020204" pitchFamily="34" charset="0"/>
                <a:ea typeface="Open Sans" panose="020B0606030504020204" pitchFamily="34" charset="0"/>
              </a:rPr>
              <a:t>Adjusting</a:t>
            </a:r>
          </a:p>
          <a:p>
            <a:pPr marL="139700" marR="0">
              <a:lnSpc>
                <a:spcPct val="115000"/>
              </a:lnSpc>
              <a:spcBef>
                <a:spcPts val="0"/>
              </a:spcBef>
              <a:spcAft>
                <a:spcPts val="1200"/>
              </a:spcAft>
            </a:pPr>
            <a:r>
              <a:rPr lang="en-US" sz="1800" b="1" dirty="0">
                <a:effectLst/>
                <a:latin typeface="Open Sans" panose="020B0606030504020204" pitchFamily="34" charset="0"/>
                <a:ea typeface="Open Sans" panose="020B0606030504020204" pitchFamily="34" charset="0"/>
              </a:rPr>
              <a:t>Unit Time: 80 minutes </a:t>
            </a:r>
            <a:endParaRPr lang="en-US" sz="1800" dirty="0">
              <a:effectLst/>
              <a:latin typeface="Open Sans" panose="020B0606030504020204" pitchFamily="34" charset="0"/>
              <a:ea typeface="Open Sans" panose="020B0606030504020204" pitchFamily="34" charset="0"/>
            </a:endParaRPr>
          </a:p>
          <a:p>
            <a:pPr marL="139700" marR="0">
              <a:lnSpc>
                <a:spcPct val="115000"/>
              </a:lnSpc>
              <a:spcBef>
                <a:spcPts val="0"/>
              </a:spcBef>
              <a:spcAft>
                <a:spcPts val="1200"/>
              </a:spcAft>
            </a:pPr>
            <a:r>
              <a:rPr lang="en-US" sz="1800" b="1" dirty="0">
                <a:effectLst/>
                <a:latin typeface="Open Sans" panose="020B0606030504020204" pitchFamily="34" charset="0"/>
                <a:ea typeface="Open Sans" panose="020B0606030504020204" pitchFamily="34" charset="0"/>
              </a:rPr>
              <a:t>Learning Objectives:</a:t>
            </a:r>
            <a:endParaRPr lang="en-US" sz="18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rPr>
              <a:t>Participants will become knowledgeable in ongoing tracking and adjusting in casework.</a:t>
            </a:r>
          </a:p>
          <a:p>
            <a:pPr marL="139700" marR="0">
              <a:lnSpc>
                <a:spcPct val="115000"/>
              </a:lnSpc>
              <a:spcBef>
                <a:spcPts val="960"/>
              </a:spcBef>
              <a:spcAft>
                <a:spcPts val="1200"/>
              </a:spcAft>
            </a:pPr>
            <a:r>
              <a:rPr lang="en-US" sz="1800" b="1" dirty="0">
                <a:effectLst/>
                <a:latin typeface="Open Sans" panose="020B0606030504020204" pitchFamily="34" charset="0"/>
                <a:ea typeface="Open Sans" panose="020B0606030504020204" pitchFamily="34" charset="0"/>
              </a:rPr>
              <a:t>Supporting Materials:</a:t>
            </a:r>
            <a:endParaRPr lang="en-US" sz="1800" dirty="0">
              <a:effectLst/>
              <a:latin typeface="Open Sans" panose="020B0606030504020204" pitchFamily="34" charset="0"/>
              <a:ea typeface="Open Sans" panose="020B0606030504020204" pitchFamily="34" charset="0"/>
            </a:endParaRPr>
          </a:p>
          <a:p>
            <a:pPr marL="342900" marR="0" lvl="0" indent="-342900">
              <a:lnSpc>
                <a:spcPct val="115000"/>
              </a:lnSpc>
              <a:spcBef>
                <a:spcPts val="5"/>
              </a:spcBef>
              <a:spcAft>
                <a:spcPts val="1200"/>
              </a:spcAft>
              <a:buFont typeface="Symbol" panose="05050102010706020507" pitchFamily="18" charset="2"/>
              <a:buChar char=""/>
              <a:tabLst>
                <a:tab pos="368300" algn="l"/>
                <a:tab pos="368935" algn="l"/>
              </a:tabLst>
            </a:pPr>
            <a:r>
              <a:rPr lang="en-US" sz="1800" dirty="0">
                <a:effectLst/>
                <a:latin typeface="Open Sans" panose="020B0606030504020204" pitchFamily="34" charset="0"/>
                <a:ea typeface="Open Sans" panose="020B0606030504020204" pitchFamily="34" charset="0"/>
              </a:rPr>
              <a:t>PowerPoint</a:t>
            </a:r>
          </a:p>
          <a:p>
            <a:pPr marL="342900" marR="859790" lvl="0" indent="-342900">
              <a:lnSpc>
                <a:spcPct val="115000"/>
              </a:lnSpc>
              <a:spcBef>
                <a:spcPts val="605"/>
              </a:spcBef>
              <a:spcAft>
                <a:spcPts val="1200"/>
              </a:spcAft>
              <a:buFont typeface="Symbol" panose="05050102010706020507" pitchFamily="18" charset="2"/>
              <a:buChar char=""/>
              <a:tabLst>
                <a:tab pos="368300" algn="l"/>
                <a:tab pos="368935" algn="l"/>
              </a:tabLst>
            </a:pPr>
            <a:r>
              <a:rPr lang="en-US" sz="1800" dirty="0">
                <a:effectLst/>
                <a:latin typeface="Open Sans" panose="020B0606030504020204" pitchFamily="34" charset="0"/>
                <a:ea typeface="Open Sans" panose="020B0606030504020204" pitchFamily="34" charset="0"/>
              </a:rPr>
              <a:t>Policy link:</a:t>
            </a:r>
            <a:r>
              <a:rPr lang="en-US" sz="1800" dirty="0">
                <a:solidFill>
                  <a:srgbClr val="0000FF"/>
                </a:solidFill>
                <a:effectLst/>
                <a:latin typeface="Open Sans" panose="020B0606030504020204" pitchFamily="34" charset="0"/>
                <a:ea typeface="Open Sans" panose="020B0606030504020204" pitchFamily="34" charset="0"/>
              </a:rPr>
              <a:t> </a:t>
            </a:r>
            <a:r>
              <a:rPr lang="en-US" sz="1800" u="sng" dirty="0">
                <a:solidFill>
                  <a:srgbClr val="0000FF"/>
                </a:solidFill>
                <a:effectLst/>
                <a:latin typeface="Open Sans" panose="020B0606030504020204" pitchFamily="34" charset="0"/>
                <a:ea typeface="Open Sans" panose="020B0606030504020204" pitchFamily="34" charset="0"/>
                <a:hlinkClick r:id="rId3"/>
              </a:rPr>
              <a:t>https://www.tn.gov/dcs/program-areas/qi/policies-reports- manuals/policiesprocedures.html</a:t>
            </a:r>
            <a:endParaRPr lang="en-US" sz="1800" dirty="0">
              <a:effectLst/>
              <a:latin typeface="Open Sans" panose="020B0606030504020204" pitchFamily="34" charset="0"/>
              <a:ea typeface="Open Sans" panose="020B0606030504020204" pitchFamily="34" charset="0"/>
            </a:endParaRPr>
          </a:p>
          <a:p>
            <a:pPr marL="342900" marR="859790" lvl="0" indent="-342900">
              <a:lnSpc>
                <a:spcPct val="115000"/>
              </a:lnSpc>
              <a:spcBef>
                <a:spcPts val="605"/>
              </a:spcBef>
              <a:spcAft>
                <a:spcPts val="1200"/>
              </a:spcAft>
              <a:buFont typeface="Symbol" panose="05050102010706020507" pitchFamily="18" charset="2"/>
              <a:buChar char=""/>
              <a:tabLst>
                <a:tab pos="368300" algn="l"/>
                <a:tab pos="368935" algn="l"/>
              </a:tabLst>
            </a:pPr>
            <a:r>
              <a:rPr lang="en-US" sz="1800" u="sng" dirty="0">
                <a:solidFill>
                  <a:srgbClr val="0000FF"/>
                </a:solidFill>
                <a:effectLst/>
                <a:latin typeface="Open Sans" panose="020B0606030504020204" pitchFamily="34" charset="0"/>
                <a:ea typeface="Open Sans" panose="020B0606030504020204" pitchFamily="34" charset="0"/>
                <a:hlinkClick r:id="rId4"/>
              </a:rPr>
              <a:t>Child and Family Team Guide</a:t>
            </a:r>
            <a:endParaRPr lang="en-US" sz="1800" dirty="0">
              <a:effectLst/>
              <a:latin typeface="Open Sans" panose="020B0606030504020204" pitchFamily="34" charset="0"/>
              <a:ea typeface="Open Sans" panose="020B0606030504020204" pitchFamily="34" charset="0"/>
            </a:endParaRPr>
          </a:p>
          <a:p>
            <a:pPr marL="342900" marR="859790" lvl="0" indent="-342900">
              <a:lnSpc>
                <a:spcPct val="115000"/>
              </a:lnSpc>
              <a:spcBef>
                <a:spcPts val="605"/>
              </a:spcBef>
              <a:spcAft>
                <a:spcPts val="1200"/>
              </a:spcAft>
              <a:buFont typeface="Symbol" panose="05050102010706020507" pitchFamily="18" charset="2"/>
              <a:buChar char=""/>
              <a:tabLst>
                <a:tab pos="368300" algn="l"/>
                <a:tab pos="368935" algn="l"/>
              </a:tabLst>
            </a:pPr>
            <a:r>
              <a:rPr lang="en-US" sz="1800" u="sng" dirty="0">
                <a:solidFill>
                  <a:srgbClr val="0000FF"/>
                </a:solidFill>
                <a:effectLst/>
                <a:latin typeface="Open Sans" panose="020B0606030504020204" pitchFamily="34" charset="0"/>
                <a:ea typeface="Open Sans" panose="020B0606030504020204" pitchFamily="34" charset="0"/>
                <a:hlinkClick r:id="rId5"/>
              </a:rPr>
              <a:t>Visitation Guide</a:t>
            </a:r>
            <a:r>
              <a:rPr lang="en-US" sz="1800" dirty="0">
                <a:effectLst/>
                <a:latin typeface="Open Sans" panose="020B0606030504020204" pitchFamily="34" charset="0"/>
                <a:ea typeface="Open Sans" panose="020B0606030504020204" pitchFamily="34" charset="0"/>
              </a:rPr>
              <a:t> </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121</a:t>
            </a:fld>
            <a:endParaRPr lang="en-US"/>
          </a:p>
        </p:txBody>
      </p:sp>
    </p:spTree>
    <p:extLst>
      <p:ext uri="{BB962C8B-B14F-4D97-AF65-F5344CB8AC3E}">
        <p14:creationId xmlns:p14="http://schemas.microsoft.com/office/powerpoint/2010/main" val="313783577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500"/>
              </a:spcBef>
              <a:spcAft>
                <a:spcPts val="1200"/>
              </a:spcAft>
              <a:buSzPts val="1200"/>
              <a:buFont typeface="Arial" panose="020B0604020202020204" pitchFamily="34" charset="0"/>
              <a:buChar char="●"/>
              <a:tabLst>
                <a:tab pos="228600" algn="l"/>
              </a:tabLst>
            </a:pPr>
            <a:r>
              <a:rPr lang="en-US" sz="1200" b="1" spc="-20" dirty="0">
                <a:effectLst/>
                <a:latin typeface="Open Sans" panose="020B0606030504020204" pitchFamily="34" charset="0"/>
                <a:ea typeface="Arial" panose="020B0604020202020204" pitchFamily="34" charset="0"/>
              </a:rPr>
              <a:t>TELL </a:t>
            </a:r>
            <a:r>
              <a:rPr lang="en-US" sz="1200" spc="-20" dirty="0">
                <a:effectLst/>
                <a:latin typeface="Open Sans" panose="020B0606030504020204" pitchFamily="34" charset="0"/>
                <a:ea typeface="Arial" panose="020B0604020202020204" pitchFamily="34" charset="0"/>
              </a:rPr>
              <a:t>participants as FSWs, we are always assessing the case and tracking</a:t>
            </a:r>
            <a:r>
              <a:rPr lang="en-US" sz="1200" spc="-150"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and adjusting action steps as necessary to reach permanency in a timely manner. Per policy, we review permanency plans quarterly in a CFTM, and we are to review progress on an ongoing</a:t>
            </a:r>
            <a:r>
              <a:rPr lang="en-US" sz="1200" spc="-25"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basis.</a:t>
            </a:r>
            <a:r>
              <a:rPr lang="en-US" sz="1100" spc="-20" dirty="0">
                <a:effectLst/>
                <a:latin typeface="Open Sans" panose="020B0606030504020204" pitchFamily="34" charset="0"/>
                <a:ea typeface="Arial" panose="020B0604020202020204" pitchFamily="34" charset="0"/>
              </a:rPr>
              <a:t> </a:t>
            </a:r>
          </a:p>
          <a:p>
            <a:pPr marL="342900" marR="0" lvl="0" indent="-342900">
              <a:lnSpc>
                <a:spcPct val="115000"/>
              </a:lnSpc>
              <a:spcBef>
                <a:spcPts val="615"/>
              </a:spcBef>
              <a:spcAft>
                <a:spcPts val="1200"/>
              </a:spcAft>
              <a:buSzPts val="1200"/>
              <a:buFont typeface="Arial" panose="020B0604020202020204" pitchFamily="34" charset="0"/>
              <a:buChar char="●"/>
              <a:tabLst>
                <a:tab pos="228600" algn="l"/>
              </a:tabLst>
            </a:pPr>
            <a:r>
              <a:rPr lang="en-US" sz="1200" b="1" spc="-20" dirty="0">
                <a:effectLst/>
                <a:latin typeface="Open Sans" panose="020B0606030504020204" pitchFamily="34" charset="0"/>
                <a:ea typeface="Arial" panose="020B0604020202020204" pitchFamily="34" charset="0"/>
              </a:rPr>
              <a:t>ASK </a:t>
            </a:r>
            <a:r>
              <a:rPr lang="en-US" sz="1200" spc="-20" dirty="0">
                <a:effectLst/>
                <a:latin typeface="Open Sans" panose="020B0606030504020204" pitchFamily="34" charset="0"/>
                <a:ea typeface="Arial" panose="020B0604020202020204" pitchFamily="34" charset="0"/>
              </a:rPr>
              <a:t>participants if they can recall what is the next step in the DCS Practice Wheel.</a:t>
            </a:r>
            <a:r>
              <a:rPr lang="en-US" sz="1200" spc="-25"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Response</a:t>
            </a:r>
            <a:r>
              <a:rPr lang="en-US" sz="1200" spc="-35"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is</a:t>
            </a:r>
            <a:r>
              <a:rPr lang="en-US" sz="1200" spc="-15"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implementation.</a:t>
            </a:r>
            <a:r>
              <a:rPr lang="en-US" sz="1200" spc="-25"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Now, we</a:t>
            </a:r>
            <a:r>
              <a:rPr lang="en-US" sz="1200" spc="-30"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are</a:t>
            </a:r>
            <a:r>
              <a:rPr lang="en-US" sz="1200" spc="-35"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going</a:t>
            </a:r>
            <a:r>
              <a:rPr lang="en-US" sz="1200" spc="-25"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to</a:t>
            </a:r>
            <a:r>
              <a:rPr lang="en-US" sz="1200" spc="-35"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discuss</a:t>
            </a:r>
            <a:r>
              <a:rPr lang="en-US" sz="1200" spc="-15"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putting</a:t>
            </a:r>
            <a:r>
              <a:rPr lang="en-US" sz="1200" spc="-155"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the plan into practice. We want to make the plan a</a:t>
            </a:r>
            <a:r>
              <a:rPr lang="en-US" sz="1200" spc="-10"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living/breathing document.</a:t>
            </a:r>
            <a:endParaRPr lang="en-US" sz="1100" spc="-20" dirty="0">
              <a:effectLst/>
              <a:latin typeface="Open Sans" panose="020B0606030504020204" pitchFamily="34" charset="0"/>
              <a:ea typeface="Arial" panose="020B0604020202020204" pitchFamily="34" charset="0"/>
            </a:endParaRPr>
          </a:p>
          <a:p>
            <a:pPr marL="342900" marR="0" lvl="0" indent="-342900">
              <a:lnSpc>
                <a:spcPct val="115000"/>
              </a:lnSpc>
              <a:spcBef>
                <a:spcPts val="605"/>
              </a:spcBef>
              <a:spcAft>
                <a:spcPts val="1200"/>
              </a:spcAft>
              <a:buSzPts val="1200"/>
              <a:buFont typeface="Arial" panose="020B0604020202020204" pitchFamily="34" charset="0"/>
              <a:buChar char="●"/>
              <a:tabLst>
                <a:tab pos="228600" algn="l"/>
              </a:tabLst>
            </a:pPr>
            <a:r>
              <a:rPr lang="en-US" sz="1200" b="1" spc="-20" dirty="0">
                <a:effectLst/>
                <a:latin typeface="Open Sans" panose="020B0606030504020204" pitchFamily="34" charset="0"/>
                <a:ea typeface="Arial" panose="020B0604020202020204" pitchFamily="34" charset="0"/>
              </a:rPr>
              <a:t>ASK </a:t>
            </a:r>
            <a:r>
              <a:rPr lang="en-US" sz="1200" spc="-20" dirty="0">
                <a:effectLst/>
                <a:latin typeface="Open Sans" panose="020B0606030504020204" pitchFamily="34" charset="0"/>
                <a:ea typeface="Arial" panose="020B0604020202020204" pitchFamily="34" charset="0"/>
              </a:rPr>
              <a:t>participants the following</a:t>
            </a:r>
            <a:r>
              <a:rPr lang="en-US" sz="1200" spc="-30"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questions:</a:t>
            </a:r>
            <a:endParaRPr lang="en-US" sz="1100" spc="-20" dirty="0">
              <a:effectLst/>
              <a:latin typeface="Open Sans" panose="020B0606030504020204" pitchFamily="34" charset="0"/>
              <a:ea typeface="Arial" panose="020B0604020202020204" pitchFamily="34" charset="0"/>
            </a:endParaRPr>
          </a:p>
          <a:p>
            <a:pPr marL="742950" marR="171450" lvl="1" indent="-285750">
              <a:lnSpc>
                <a:spcPct val="115000"/>
              </a:lnSpc>
              <a:spcBef>
                <a:spcPts val="1410"/>
              </a:spcBef>
              <a:spcAft>
                <a:spcPts val="1200"/>
              </a:spcAft>
              <a:buSzPts val="1200"/>
              <a:buFont typeface="Courier New" panose="02070309020205020404" pitchFamily="49" charset="0"/>
              <a:buChar char="o"/>
              <a:tabLst>
                <a:tab pos="457200" algn="l"/>
              </a:tabLst>
            </a:pPr>
            <a:r>
              <a:rPr lang="en-US" sz="1200" dirty="0">
                <a:effectLst/>
                <a:latin typeface="Open Sans" panose="020B0606030504020204" pitchFamily="34" charset="0"/>
                <a:ea typeface="Courier New" panose="02070309020205020404" pitchFamily="49" charset="0"/>
              </a:rPr>
              <a:t>Why is Urgency an important part of</a:t>
            </a:r>
            <a:r>
              <a:rPr lang="en-US" sz="1200" spc="-190" dirty="0">
                <a:effectLst/>
                <a:latin typeface="Open Sans" panose="020B0606030504020204" pitchFamily="34" charset="0"/>
                <a:ea typeface="Courier New" panose="02070309020205020404" pitchFamily="49" charset="0"/>
              </a:rPr>
              <a:t> </a:t>
            </a:r>
            <a:r>
              <a:rPr lang="en-US" sz="1200" dirty="0">
                <a:effectLst/>
                <a:latin typeface="Open Sans" panose="020B0606030504020204" pitchFamily="34" charset="0"/>
                <a:ea typeface="Courier New" panose="02070309020205020404" pitchFamily="49" charset="0"/>
              </a:rPr>
              <a:t>the development of a Family</a:t>
            </a:r>
            <a:r>
              <a:rPr lang="en-US" sz="1200" spc="-35" dirty="0">
                <a:effectLst/>
                <a:latin typeface="Open Sans" panose="020B0606030504020204" pitchFamily="34" charset="0"/>
                <a:ea typeface="Courier New" panose="02070309020205020404" pitchFamily="49" charset="0"/>
              </a:rPr>
              <a:t> </a:t>
            </a:r>
            <a:r>
              <a:rPr lang="en-US" sz="1200" dirty="0">
                <a:effectLst/>
                <a:latin typeface="Open Sans" panose="020B0606030504020204" pitchFamily="34" charset="0"/>
                <a:ea typeface="Courier New" panose="02070309020205020404" pitchFamily="49" charset="0"/>
              </a:rPr>
              <a:t>plan?</a:t>
            </a:r>
            <a:endParaRPr lang="en-US" sz="1100" dirty="0">
              <a:effectLst/>
              <a:latin typeface="Open Sans" panose="020B0606030504020204" pitchFamily="34" charset="0"/>
              <a:ea typeface="Courier New" panose="02070309020205020404" pitchFamily="49" charset="0"/>
            </a:endParaRPr>
          </a:p>
          <a:p>
            <a:pPr marL="742950" marR="114300" lvl="1" indent="-285750">
              <a:lnSpc>
                <a:spcPct val="115000"/>
              </a:lnSpc>
              <a:spcBef>
                <a:spcPts val="610"/>
              </a:spcBef>
              <a:spcAft>
                <a:spcPts val="1200"/>
              </a:spcAft>
              <a:buSzPts val="1200"/>
              <a:buFont typeface="Courier New" panose="02070309020205020404" pitchFamily="49" charset="0"/>
              <a:buChar char="o"/>
              <a:tabLst>
                <a:tab pos="457200" algn="l"/>
              </a:tabLst>
            </a:pPr>
            <a:r>
              <a:rPr lang="en-US" sz="1200" dirty="0">
                <a:effectLst/>
                <a:latin typeface="Open Sans" panose="020B0606030504020204" pitchFamily="34" charset="0"/>
                <a:ea typeface="Courier New" panose="02070309020205020404" pitchFamily="49" charset="0"/>
              </a:rPr>
              <a:t>What role does the FSW have in</a:t>
            </a:r>
            <a:r>
              <a:rPr lang="en-US" sz="1200" spc="-235" dirty="0">
                <a:effectLst/>
                <a:latin typeface="Open Sans" panose="020B0606030504020204" pitchFamily="34" charset="0"/>
                <a:ea typeface="Courier New" panose="02070309020205020404" pitchFamily="49" charset="0"/>
              </a:rPr>
              <a:t> </a:t>
            </a:r>
            <a:r>
              <a:rPr lang="en-US" sz="1200" dirty="0">
                <a:effectLst/>
                <a:latin typeface="Open Sans" panose="020B0606030504020204" pitchFamily="34" charset="0"/>
                <a:ea typeface="Courier New" panose="02070309020205020404" pitchFamily="49" charset="0"/>
              </a:rPr>
              <a:t>implementing the permanency plan? (Possible</a:t>
            </a:r>
            <a:r>
              <a:rPr lang="en-US" sz="1200" spc="-135" dirty="0">
                <a:effectLst/>
                <a:latin typeface="Open Sans" panose="020B0606030504020204" pitchFamily="34" charset="0"/>
                <a:ea typeface="Courier New" panose="02070309020205020404" pitchFamily="49" charset="0"/>
              </a:rPr>
              <a:t> </a:t>
            </a:r>
            <a:r>
              <a:rPr lang="en-US" sz="1200" dirty="0">
                <a:effectLst/>
                <a:latin typeface="Open Sans" panose="020B0606030504020204" pitchFamily="34" charset="0"/>
                <a:ea typeface="Courier New" panose="02070309020205020404" pitchFamily="49" charset="0"/>
              </a:rPr>
              <a:t>responses: advocate, broker, educator, resource developer, cheerleader, collaborator.)</a:t>
            </a:r>
            <a:endParaRPr lang="en-US" sz="1100" dirty="0">
              <a:effectLst/>
              <a:latin typeface="Open Sans" panose="020B0606030504020204" pitchFamily="34" charset="0"/>
              <a:ea typeface="Courier New" panose="02070309020205020404" pitchFamily="49" charset="0"/>
            </a:endParaRPr>
          </a:p>
          <a:p>
            <a:pPr marL="342900" marR="125095" lvl="0" indent="-342900">
              <a:lnSpc>
                <a:spcPct val="115000"/>
              </a:lnSpc>
              <a:spcBef>
                <a:spcPts val="1410"/>
              </a:spcBef>
              <a:spcAft>
                <a:spcPts val="1200"/>
              </a:spcAft>
              <a:buSzPts val="1200"/>
              <a:buFont typeface="Arial" panose="020B0604020202020204" pitchFamily="34" charset="0"/>
              <a:buChar char="●"/>
              <a:tabLst>
                <a:tab pos="228600" algn="l"/>
              </a:tabLst>
            </a:pPr>
            <a:r>
              <a:rPr lang="en-US" sz="1800" b="1" spc="-20" dirty="0">
                <a:effectLst/>
                <a:latin typeface="Open Sans" panose="020B0606030504020204" pitchFamily="34" charset="0"/>
                <a:ea typeface="Arial" panose="020B0604020202020204" pitchFamily="34" charset="0"/>
              </a:rPr>
              <a:t>EXPLAIN </a:t>
            </a:r>
            <a:r>
              <a:rPr lang="en-US" sz="1800" spc="-20" dirty="0">
                <a:effectLst/>
                <a:latin typeface="Open Sans" panose="020B0606030504020204" pitchFamily="34" charset="0"/>
                <a:ea typeface="Arial" panose="020B0604020202020204" pitchFamily="34" charset="0"/>
              </a:rPr>
              <a:t>permanency plans are never to be presented to the family as a list of demands, but </a:t>
            </a:r>
            <a:r>
              <a:rPr lang="en-US" sz="1800" u="sng" spc="-20" dirty="0">
                <a:effectLst/>
                <a:latin typeface="Open Sans" panose="020B0606030504020204" pitchFamily="34" charset="0"/>
                <a:ea typeface="Arial" panose="020B0604020202020204" pitchFamily="34" charset="0"/>
              </a:rPr>
              <a:t>the family is to be involved in the development of the plan</a:t>
            </a:r>
            <a:r>
              <a:rPr lang="en-US" sz="1800" spc="-20" dirty="0">
                <a:effectLst/>
                <a:latin typeface="Open Sans" panose="020B0606030504020204" pitchFamily="34" charset="0"/>
                <a:ea typeface="Arial" panose="020B0604020202020204" pitchFamily="34" charset="0"/>
              </a:rPr>
              <a:t>. Permanency</a:t>
            </a:r>
            <a:r>
              <a:rPr lang="en-US" sz="1800" spc="-40" dirty="0">
                <a:effectLst/>
                <a:latin typeface="Open Sans" panose="020B0606030504020204" pitchFamily="34" charset="0"/>
                <a:ea typeface="Arial" panose="020B0604020202020204" pitchFamily="34" charset="0"/>
              </a:rPr>
              <a:t> </a:t>
            </a:r>
            <a:r>
              <a:rPr lang="en-US" sz="1800" spc="-20" dirty="0">
                <a:effectLst/>
                <a:latin typeface="Open Sans" panose="020B0606030504020204" pitchFamily="34" charset="0"/>
                <a:ea typeface="Arial" panose="020B0604020202020204" pitchFamily="34" charset="0"/>
              </a:rPr>
              <a:t>plans</a:t>
            </a:r>
            <a:r>
              <a:rPr lang="en-US" sz="1800" spc="-15" dirty="0">
                <a:effectLst/>
                <a:latin typeface="Open Sans" panose="020B0606030504020204" pitchFamily="34" charset="0"/>
                <a:ea typeface="Arial" panose="020B0604020202020204" pitchFamily="34" charset="0"/>
              </a:rPr>
              <a:t> </a:t>
            </a:r>
            <a:r>
              <a:rPr lang="en-US" sz="1800" spc="-20" dirty="0">
                <a:effectLst/>
                <a:latin typeface="Open Sans" panose="020B0606030504020204" pitchFamily="34" charset="0"/>
                <a:ea typeface="Arial" panose="020B0604020202020204" pitchFamily="34" charset="0"/>
              </a:rPr>
              <a:t>are more</a:t>
            </a:r>
            <a:r>
              <a:rPr lang="en-US" sz="1800" spc="-25" dirty="0">
                <a:effectLst/>
                <a:latin typeface="Open Sans" panose="020B0606030504020204" pitchFamily="34" charset="0"/>
                <a:ea typeface="Arial" panose="020B0604020202020204" pitchFamily="34" charset="0"/>
              </a:rPr>
              <a:t> </a:t>
            </a:r>
            <a:r>
              <a:rPr lang="en-US" sz="1800" spc="-20" dirty="0">
                <a:effectLst/>
                <a:latin typeface="Open Sans" panose="020B0606030504020204" pitchFamily="34" charset="0"/>
                <a:ea typeface="Arial" panose="020B0604020202020204" pitchFamily="34" charset="0"/>
              </a:rPr>
              <a:t>of</a:t>
            </a:r>
            <a:r>
              <a:rPr lang="en-US" sz="1800" spc="-25" dirty="0">
                <a:effectLst/>
                <a:latin typeface="Open Sans" panose="020B0606030504020204" pitchFamily="34" charset="0"/>
                <a:ea typeface="Arial" panose="020B0604020202020204" pitchFamily="34" charset="0"/>
              </a:rPr>
              <a:t> </a:t>
            </a:r>
            <a:r>
              <a:rPr lang="en-US" sz="1800" spc="-20" dirty="0">
                <a:effectLst/>
                <a:latin typeface="Open Sans" panose="020B0606030504020204" pitchFamily="34" charset="0"/>
                <a:ea typeface="Arial" panose="020B0604020202020204" pitchFamily="34" charset="0"/>
              </a:rPr>
              <a:t>a written partnership</a:t>
            </a:r>
            <a:r>
              <a:rPr lang="en-US" sz="1800" spc="-25" dirty="0">
                <a:effectLst/>
                <a:latin typeface="Open Sans" panose="020B0606030504020204" pitchFamily="34" charset="0"/>
                <a:ea typeface="Arial" panose="020B0604020202020204" pitchFamily="34" charset="0"/>
              </a:rPr>
              <a:t> </a:t>
            </a:r>
            <a:r>
              <a:rPr lang="en-US" sz="1800" spc="-20" dirty="0">
                <a:effectLst/>
                <a:latin typeface="Open Sans" panose="020B0606030504020204" pitchFamily="34" charset="0"/>
                <a:ea typeface="Arial" panose="020B0604020202020204" pitchFamily="34" charset="0"/>
              </a:rPr>
              <a:t>to</a:t>
            </a:r>
            <a:r>
              <a:rPr lang="en-US" sz="1800" spc="-25" dirty="0">
                <a:effectLst/>
                <a:latin typeface="Open Sans" panose="020B0606030504020204" pitchFamily="34" charset="0"/>
                <a:ea typeface="Arial" panose="020B0604020202020204" pitchFamily="34" charset="0"/>
              </a:rPr>
              <a:t> </a:t>
            </a:r>
            <a:r>
              <a:rPr lang="en-US" sz="1800" spc="-20" dirty="0">
                <a:effectLst/>
                <a:latin typeface="Open Sans" panose="020B0606030504020204" pitchFamily="34" charset="0"/>
                <a:ea typeface="Arial" panose="020B0604020202020204" pitchFamily="34" charset="0"/>
              </a:rPr>
              <a:t>gain permanency</a:t>
            </a:r>
            <a:r>
              <a:rPr lang="en-US" sz="1800" spc="-25" dirty="0">
                <a:effectLst/>
                <a:latin typeface="Open Sans" panose="020B0606030504020204" pitchFamily="34" charset="0"/>
                <a:ea typeface="Arial" panose="020B0604020202020204" pitchFamily="34" charset="0"/>
              </a:rPr>
              <a:t> </a:t>
            </a:r>
            <a:r>
              <a:rPr lang="en-US" sz="1800" spc="-20" dirty="0">
                <a:effectLst/>
                <a:latin typeface="Open Sans" panose="020B0606030504020204" pitchFamily="34" charset="0"/>
                <a:ea typeface="Arial" panose="020B0604020202020204" pitchFamily="34" charset="0"/>
              </a:rPr>
              <a:t>for</a:t>
            </a:r>
            <a:r>
              <a:rPr lang="en-US" sz="1800" spc="-170" dirty="0">
                <a:effectLst/>
                <a:latin typeface="Open Sans" panose="020B0606030504020204" pitchFamily="34" charset="0"/>
                <a:ea typeface="Arial" panose="020B0604020202020204" pitchFamily="34" charset="0"/>
              </a:rPr>
              <a:t> </a:t>
            </a:r>
            <a:r>
              <a:rPr lang="en-US" sz="1800" spc="-20" dirty="0">
                <a:effectLst/>
                <a:latin typeface="Open Sans" panose="020B0606030504020204" pitchFamily="34" charset="0"/>
                <a:ea typeface="Arial" panose="020B0604020202020204" pitchFamily="34" charset="0"/>
              </a:rPr>
              <a:t>the youth. Steps on a plan are never to be for just one person to complete. It is crucial for the team to work together to achieve the goals. The plan is also not a “to do” list for just the Worker. We do not want the family to develop a reliance on DCS to the point of when we are not in the picture they fail. We want to develop a balance of the family working to achieve the goal, and we help them with barriers that are in the</a:t>
            </a:r>
            <a:r>
              <a:rPr lang="en-US" sz="1800" spc="-60" dirty="0">
                <a:effectLst/>
                <a:latin typeface="Open Sans" panose="020B0606030504020204" pitchFamily="34" charset="0"/>
                <a:ea typeface="Arial" panose="020B0604020202020204" pitchFamily="34" charset="0"/>
              </a:rPr>
              <a:t> </a:t>
            </a:r>
            <a:r>
              <a:rPr lang="en-US" sz="1800" spc="-20" dirty="0">
                <a:effectLst/>
                <a:latin typeface="Open Sans" panose="020B0606030504020204" pitchFamily="34" charset="0"/>
                <a:ea typeface="Arial" panose="020B0604020202020204" pitchFamily="34" charset="0"/>
              </a:rPr>
              <a:t>way.</a:t>
            </a:r>
          </a:p>
          <a:p>
            <a:pPr marL="342900" marR="149860" lvl="0" indent="-342900">
              <a:lnSpc>
                <a:spcPct val="115000"/>
              </a:lnSpc>
              <a:spcBef>
                <a:spcPts val="1415"/>
              </a:spcBef>
              <a:spcAft>
                <a:spcPts val="1200"/>
              </a:spcAft>
              <a:buSzPts val="1200"/>
              <a:buFont typeface="Arial" panose="020B0604020202020204" pitchFamily="34" charset="0"/>
              <a:buChar char="●"/>
              <a:tabLst>
                <a:tab pos="228600" algn="l"/>
              </a:tabLst>
            </a:pPr>
            <a:r>
              <a:rPr lang="en-US" sz="1800" b="1" spc="-20" dirty="0">
                <a:effectLst/>
                <a:latin typeface="Open Sans" panose="020B0606030504020204" pitchFamily="34" charset="0"/>
                <a:ea typeface="Arial" panose="020B0604020202020204" pitchFamily="34" charset="0"/>
              </a:rPr>
              <a:t>INFORM </a:t>
            </a:r>
            <a:r>
              <a:rPr lang="en-US" sz="1800" spc="-20" dirty="0">
                <a:effectLst/>
                <a:latin typeface="Open Sans" panose="020B0606030504020204" pitchFamily="34" charset="0"/>
                <a:ea typeface="Arial" panose="020B0604020202020204" pitchFamily="34" charset="0"/>
              </a:rPr>
              <a:t>participants that progress is to be reviewed during each contact with the child and family but must also be reviewed quarterly or every three months in a Progress Review CFTM. </a:t>
            </a:r>
          </a:p>
          <a:p>
            <a:pPr marL="342900" marR="149860" lvl="0" indent="-342900">
              <a:lnSpc>
                <a:spcPct val="115000"/>
              </a:lnSpc>
              <a:spcBef>
                <a:spcPts val="1415"/>
              </a:spcBef>
              <a:spcAft>
                <a:spcPts val="1200"/>
              </a:spcAft>
              <a:buSzPts val="1200"/>
              <a:buFont typeface="Arial" panose="020B0604020202020204" pitchFamily="34" charset="0"/>
              <a:buChar char="●"/>
              <a:tabLst>
                <a:tab pos="228600" algn="l"/>
              </a:tabLst>
            </a:pPr>
            <a:r>
              <a:rPr lang="en-US" sz="1800" b="1" spc="-20" dirty="0">
                <a:effectLst/>
                <a:latin typeface="Open Sans" panose="020B0606030504020204" pitchFamily="34" charset="0"/>
                <a:ea typeface="Arial" panose="020B0604020202020204" pitchFamily="34" charset="0"/>
              </a:rPr>
              <a:t>REFER </a:t>
            </a:r>
            <a:r>
              <a:rPr lang="en-US" sz="1800" spc="-20" dirty="0">
                <a:effectLst/>
                <a:latin typeface="Open Sans" panose="020B0606030504020204" pitchFamily="34" charset="0"/>
                <a:ea typeface="Arial" panose="020B0604020202020204" pitchFamily="34" charset="0"/>
              </a:rPr>
              <a:t>participants back to the </a:t>
            </a:r>
            <a:r>
              <a:rPr lang="en-US" sz="1800" u="sng" spc="-20" dirty="0">
                <a:solidFill>
                  <a:srgbClr val="0000FF"/>
                </a:solidFill>
                <a:effectLst/>
                <a:latin typeface="Open Sans" panose="020B0606030504020204" pitchFamily="34" charset="0"/>
                <a:ea typeface="Arial" panose="020B0604020202020204" pitchFamily="34" charset="0"/>
                <a:hlinkClick r:id="rId3"/>
              </a:rPr>
              <a:t>Child and Family Team Guide</a:t>
            </a:r>
            <a:r>
              <a:rPr lang="en-US" sz="1800" spc="-20" dirty="0">
                <a:effectLst/>
                <a:latin typeface="Open Sans" panose="020B0606030504020204" pitchFamily="34" charset="0"/>
                <a:ea typeface="Arial" panose="020B0604020202020204" pitchFamily="34" charset="0"/>
              </a:rPr>
              <a:t> to review aspects of the Progress Review CFTM. </a:t>
            </a:r>
            <a:r>
              <a:rPr lang="en-US" sz="1800" b="1" spc="-20" dirty="0">
                <a:effectLst/>
                <a:latin typeface="Open Sans" panose="020B0606030504020204" pitchFamily="34" charset="0"/>
                <a:ea typeface="Arial" panose="020B0604020202020204" pitchFamily="34" charset="0"/>
              </a:rPr>
              <a:t>DEBRIEF </a:t>
            </a:r>
            <a:r>
              <a:rPr lang="en-US" sz="1800" spc="-20" dirty="0">
                <a:effectLst/>
                <a:latin typeface="Open Sans" panose="020B0606030504020204" pitchFamily="34" charset="0"/>
                <a:ea typeface="Arial" panose="020B0604020202020204" pitchFamily="34" charset="0"/>
              </a:rPr>
              <a:t>and ask if there are any</a:t>
            </a:r>
            <a:r>
              <a:rPr lang="en-US" sz="1800" spc="-60" dirty="0">
                <a:effectLst/>
                <a:latin typeface="Open Sans" panose="020B0606030504020204" pitchFamily="34" charset="0"/>
                <a:ea typeface="Arial" panose="020B0604020202020204" pitchFamily="34" charset="0"/>
              </a:rPr>
              <a:t> </a:t>
            </a:r>
            <a:r>
              <a:rPr lang="en-US" sz="1800" spc="-20" dirty="0">
                <a:effectLst/>
                <a:latin typeface="Open Sans" panose="020B0606030504020204" pitchFamily="34" charset="0"/>
                <a:ea typeface="Arial" panose="020B0604020202020204" pitchFamily="34" charset="0"/>
              </a:rPr>
              <a:t>questions.</a:t>
            </a:r>
          </a:p>
          <a:p>
            <a:pPr marL="342900" marR="224155" lvl="0" indent="-342900">
              <a:lnSpc>
                <a:spcPct val="115000"/>
              </a:lnSpc>
              <a:spcBef>
                <a:spcPts val="630"/>
              </a:spcBef>
              <a:spcAft>
                <a:spcPts val="1200"/>
              </a:spcAft>
              <a:buSzPts val="1200"/>
              <a:buFont typeface="Arial" panose="020B0604020202020204" pitchFamily="34" charset="0"/>
              <a:buChar char="●"/>
              <a:tabLst>
                <a:tab pos="228600" algn="l"/>
              </a:tabLst>
            </a:pPr>
            <a:r>
              <a:rPr lang="en-US" sz="1800" b="1" spc="-20" dirty="0">
                <a:effectLst/>
                <a:latin typeface="Open Sans" panose="020B0606030504020204" pitchFamily="34" charset="0"/>
                <a:ea typeface="Arial" panose="020B0604020202020204" pitchFamily="34" charset="0"/>
              </a:rPr>
              <a:t>STATE </a:t>
            </a:r>
            <a:r>
              <a:rPr lang="en-US" sz="1800" spc="-20" dirty="0">
                <a:effectLst/>
                <a:latin typeface="Open Sans" panose="020B0606030504020204" pitchFamily="34" charset="0"/>
                <a:ea typeface="Arial" panose="020B0604020202020204" pitchFamily="34" charset="0"/>
              </a:rPr>
              <a:t>the progress CFTM is a formal point in time that the team gets together and discusses the progress and barriers in the permanency plan. The team at times will need to discuss lack of progress. When discussing lack of progress, it is important that we discuss how we can address the barriers. We are to be showing reasonable efforts when addressing barriers in the plan. When these barriers come up during our progress review it is important for the team to discuss what resources or support can be offered to assist the</a:t>
            </a:r>
            <a:r>
              <a:rPr lang="en-US" sz="1800" spc="-190" dirty="0">
                <a:effectLst/>
                <a:latin typeface="Open Sans" panose="020B0606030504020204" pitchFamily="34" charset="0"/>
                <a:ea typeface="Arial" panose="020B0604020202020204" pitchFamily="34" charset="0"/>
              </a:rPr>
              <a:t> </a:t>
            </a:r>
            <a:r>
              <a:rPr lang="en-US" sz="1800" spc="-20" dirty="0">
                <a:effectLst/>
                <a:latin typeface="Open Sans" panose="020B0606030504020204" pitchFamily="34" charset="0"/>
                <a:ea typeface="Arial" panose="020B0604020202020204" pitchFamily="34" charset="0"/>
              </a:rPr>
              <a:t>family.</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122</a:t>
            </a:fld>
            <a:endParaRPr lang="en-US"/>
          </a:p>
        </p:txBody>
      </p:sp>
    </p:spTree>
    <p:extLst>
      <p:ext uri="{BB962C8B-B14F-4D97-AF65-F5344CB8AC3E}">
        <p14:creationId xmlns:p14="http://schemas.microsoft.com/office/powerpoint/2010/main" val="334974103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245745" lvl="0" indent="-342900">
              <a:lnSpc>
                <a:spcPct val="115000"/>
              </a:lnSpc>
              <a:spcBef>
                <a:spcPts val="595"/>
              </a:spcBef>
              <a:spcAft>
                <a:spcPts val="1200"/>
              </a:spcAft>
              <a:buSzPts val="1200"/>
              <a:buFont typeface="Arial" panose="020B0604020202020204" pitchFamily="34" charset="0"/>
              <a:buChar char="●"/>
              <a:tabLst>
                <a:tab pos="228600" algn="l"/>
              </a:tabLst>
            </a:pPr>
            <a:r>
              <a:rPr lang="en-US" sz="1200" b="1" spc="-20" dirty="0">
                <a:effectLst/>
                <a:latin typeface="Open Sans" panose="020B0606030504020204" pitchFamily="34" charset="0"/>
                <a:ea typeface="Arial" panose="020B0604020202020204" pitchFamily="34" charset="0"/>
              </a:rPr>
              <a:t>ASK </a:t>
            </a:r>
            <a:r>
              <a:rPr lang="en-US" sz="1200" spc="-20" dirty="0">
                <a:effectLst/>
                <a:latin typeface="Open Sans" panose="020B0606030504020204" pitchFamily="34" charset="0"/>
                <a:ea typeface="Arial" panose="020B0604020202020204" pitchFamily="34" charset="0"/>
              </a:rPr>
              <a:t>how the FSW can collect information other than from interviews to</a:t>
            </a:r>
            <a:r>
              <a:rPr lang="en-US" sz="1200" spc="-110"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assess for progress? </a:t>
            </a:r>
            <a:r>
              <a:rPr lang="en-US" sz="1200" b="1" spc="-20" dirty="0">
                <a:effectLst/>
                <a:latin typeface="Open Sans" panose="020B0606030504020204" pitchFamily="34" charset="0"/>
                <a:ea typeface="Arial" panose="020B0604020202020204" pitchFamily="34" charset="0"/>
              </a:rPr>
              <a:t>ASK </a:t>
            </a:r>
            <a:r>
              <a:rPr lang="en-US" sz="1200" spc="-20" dirty="0">
                <a:effectLst/>
                <a:latin typeface="Open Sans" panose="020B0606030504020204" pitchFamily="34" charset="0"/>
                <a:ea typeface="Arial" panose="020B0604020202020204" pitchFamily="34" charset="0"/>
              </a:rPr>
              <a:t>what may be some potential barriers of</a:t>
            </a:r>
            <a:r>
              <a:rPr lang="en-US" sz="1200" spc="-160"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progress?</a:t>
            </a:r>
            <a:r>
              <a:rPr lang="en-US" sz="1100" spc="-20" dirty="0">
                <a:effectLst/>
                <a:latin typeface="Open Sans" panose="020B0606030504020204" pitchFamily="34" charset="0"/>
                <a:ea typeface="Arial" panose="020B0604020202020204" pitchFamily="34" charset="0"/>
              </a:rPr>
              <a:t> </a:t>
            </a:r>
          </a:p>
          <a:p>
            <a:pPr marL="342900" marR="81915" lvl="0" indent="-342900">
              <a:lnSpc>
                <a:spcPct val="115000"/>
              </a:lnSpc>
              <a:spcBef>
                <a:spcPts val="590"/>
              </a:spcBef>
              <a:spcAft>
                <a:spcPts val="1200"/>
              </a:spcAft>
              <a:buSzPts val="1200"/>
              <a:buFont typeface="Arial" panose="020B0604020202020204" pitchFamily="34" charset="0"/>
              <a:buChar char="●"/>
              <a:tabLst>
                <a:tab pos="228600" algn="l"/>
              </a:tabLst>
            </a:pPr>
            <a:r>
              <a:rPr lang="en-US" sz="1200" b="1" spc="-20" dirty="0">
                <a:effectLst/>
                <a:latin typeface="Open Sans" panose="020B0606030504020204" pitchFamily="34" charset="0"/>
                <a:ea typeface="Arial" panose="020B0604020202020204" pitchFamily="34" charset="0"/>
              </a:rPr>
              <a:t>INFORM </a:t>
            </a:r>
            <a:r>
              <a:rPr lang="en-US" sz="1200" spc="-20" dirty="0">
                <a:effectLst/>
                <a:latin typeface="Open Sans" panose="020B0606030504020204" pitchFamily="34" charset="0"/>
                <a:ea typeface="Arial" panose="020B0604020202020204" pitchFamily="34" charset="0"/>
              </a:rPr>
              <a:t>participants of the importance of beginning to build an understanding of resources available for the family. </a:t>
            </a:r>
            <a:r>
              <a:rPr lang="en-US" sz="1200" b="1" spc="-20" dirty="0">
                <a:effectLst/>
                <a:latin typeface="Open Sans" panose="020B0606030504020204" pitchFamily="34" charset="0"/>
                <a:ea typeface="Arial" panose="020B0604020202020204" pitchFamily="34" charset="0"/>
              </a:rPr>
              <a:t>ENCOURAGE </a:t>
            </a:r>
            <a:r>
              <a:rPr lang="en-US" sz="1200" spc="-20" dirty="0">
                <a:effectLst/>
                <a:latin typeface="Open Sans" panose="020B0606030504020204" pitchFamily="34" charset="0"/>
                <a:ea typeface="Arial" panose="020B0604020202020204" pitchFamily="34" charset="0"/>
              </a:rPr>
              <a:t>them to discuss resources available in their areas with their mentor, Supervisor, and Resource Linkage</a:t>
            </a:r>
            <a:r>
              <a:rPr lang="en-US" sz="1200" spc="-170"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case manager.</a:t>
            </a:r>
            <a:endParaRPr lang="en-US" sz="1100" spc="-20" dirty="0">
              <a:effectLst/>
              <a:latin typeface="Open Sans" panose="020B0606030504020204" pitchFamily="34" charset="0"/>
              <a:ea typeface="Arial" panose="020B0604020202020204" pitchFamily="34" charset="0"/>
            </a:endParaRPr>
          </a:p>
          <a:p>
            <a:pPr marL="342900" marR="0" lvl="0" indent="-342900">
              <a:lnSpc>
                <a:spcPct val="115000"/>
              </a:lnSpc>
              <a:spcBef>
                <a:spcPts val="50"/>
              </a:spcBef>
              <a:spcAft>
                <a:spcPts val="1200"/>
              </a:spcAft>
              <a:buSzPts val="1200"/>
              <a:buFont typeface="Arial" panose="020B0604020202020204" pitchFamily="34" charset="0"/>
              <a:buChar char="●"/>
              <a:tabLst>
                <a:tab pos="228600" algn="l"/>
              </a:tabLst>
            </a:pPr>
            <a:r>
              <a:rPr lang="en-US" sz="1200" b="1" spc="-20" dirty="0">
                <a:effectLst/>
                <a:latin typeface="Open Sans" panose="020B0606030504020204" pitchFamily="34" charset="0"/>
                <a:ea typeface="Arial" panose="020B0604020202020204" pitchFamily="34" charset="0"/>
              </a:rPr>
              <a:t>DISCUSS </a:t>
            </a:r>
            <a:r>
              <a:rPr lang="en-US" sz="1200" spc="-20" dirty="0">
                <a:effectLst/>
                <a:latin typeface="Open Sans" panose="020B0606030504020204" pitchFamily="34" charset="0"/>
                <a:ea typeface="Arial" panose="020B0604020202020204" pitchFamily="34" charset="0"/>
              </a:rPr>
              <a:t>the importance of engaging the service providers to assess for progress. </a:t>
            </a:r>
            <a:r>
              <a:rPr lang="en-US" sz="1200" b="1" spc="-20" dirty="0">
                <a:effectLst/>
                <a:latin typeface="Open Sans" panose="020B0606030504020204" pitchFamily="34" charset="0"/>
                <a:ea typeface="Arial" panose="020B0604020202020204" pitchFamily="34" charset="0"/>
              </a:rPr>
              <a:t>ASK </a:t>
            </a:r>
            <a:r>
              <a:rPr lang="en-US" sz="1200" spc="-20" dirty="0">
                <a:effectLst/>
                <a:latin typeface="Open Sans" panose="020B0606030504020204" pitchFamily="34" charset="0"/>
                <a:ea typeface="Arial" panose="020B0604020202020204" pitchFamily="34" charset="0"/>
              </a:rPr>
              <a:t>who are possible service providers you will work with as the FSW? What is the importance of developing a relationship with providers? How can</a:t>
            </a:r>
            <a:r>
              <a:rPr lang="en-US" sz="1200" spc="-30"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you</a:t>
            </a:r>
            <a:r>
              <a:rPr lang="en-US" sz="1200" spc="-25"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help</a:t>
            </a:r>
            <a:r>
              <a:rPr lang="en-US" sz="1200" spc="-25"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build</a:t>
            </a:r>
            <a:r>
              <a:rPr lang="en-US" sz="1200" spc="-10"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the relationship</a:t>
            </a:r>
            <a:r>
              <a:rPr lang="en-US" sz="1200" spc="-30"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with the</a:t>
            </a:r>
            <a:r>
              <a:rPr lang="en-US" sz="1200" spc="-25"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service provider and family? </a:t>
            </a:r>
            <a:r>
              <a:rPr lang="en-US" sz="1200" spc="20" dirty="0">
                <a:effectLst/>
                <a:latin typeface="Open Sans" panose="020B0606030504020204" pitchFamily="34" charset="0"/>
                <a:ea typeface="Arial" panose="020B0604020202020204" pitchFamily="34" charset="0"/>
              </a:rPr>
              <a:t>What is </a:t>
            </a:r>
            <a:r>
              <a:rPr lang="en-US" sz="1200" spc="-20" dirty="0">
                <a:effectLst/>
                <a:latin typeface="Open Sans" panose="020B0606030504020204" pitchFamily="34" charset="0"/>
                <a:ea typeface="Arial" panose="020B0604020202020204" pitchFamily="34" charset="0"/>
              </a:rPr>
              <a:t>the importance of a trusting relationship with the service provider</a:t>
            </a:r>
            <a:r>
              <a:rPr lang="en-US" sz="1200" spc="-40"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and family?</a:t>
            </a:r>
            <a:endParaRPr lang="en-US" sz="1100" spc="-20" dirty="0">
              <a:effectLst/>
              <a:latin typeface="Open Sans" panose="020B0606030504020204" pitchFamily="34" charset="0"/>
              <a:ea typeface="Arial" panose="020B0604020202020204" pitchFamily="34" charset="0"/>
            </a:endParaRPr>
          </a:p>
          <a:p>
            <a:pPr marL="342900" marR="0" lvl="0" indent="-342900">
              <a:lnSpc>
                <a:spcPct val="115000"/>
              </a:lnSpc>
              <a:spcBef>
                <a:spcPts val="605"/>
              </a:spcBef>
              <a:spcAft>
                <a:spcPts val="1200"/>
              </a:spcAft>
              <a:buFont typeface="Symbol" panose="05050102010706020507" pitchFamily="18" charset="2"/>
              <a:buChar char=""/>
              <a:tabLst>
                <a:tab pos="228600" algn="l"/>
                <a:tab pos="285750" algn="l"/>
              </a:tabLst>
            </a:pPr>
            <a:r>
              <a:rPr lang="en-US" sz="1200" b="1" dirty="0">
                <a:effectLst/>
                <a:latin typeface="Open Sans" panose="020B0606030504020204" pitchFamily="34" charset="0"/>
                <a:ea typeface="Open Sans" panose="020B0606030504020204" pitchFamily="34" charset="0"/>
              </a:rPr>
              <a:t>STATE </a:t>
            </a:r>
            <a:r>
              <a:rPr lang="en-US" sz="1200" dirty="0">
                <a:effectLst/>
                <a:latin typeface="Open Sans" panose="020B0606030504020204" pitchFamily="34" charset="0"/>
                <a:ea typeface="Open Sans" panose="020B0606030504020204" pitchFamily="34" charset="0"/>
              </a:rPr>
              <a:t>as the FSW, it is important that we monitor the work of the Service provider and ensure the needs of the family are being met. At times, we may have to problem solve with family and provider to get the family to appointments and address other concerns. Providers should be invited to attend CFTM’s for the team to discuss</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progress.</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605"/>
              </a:spcBef>
              <a:spcAft>
                <a:spcPts val="1200"/>
              </a:spcAft>
              <a:buFont typeface="Symbol" panose="05050102010706020507" pitchFamily="18" charset="2"/>
              <a:buChar char=""/>
              <a:tabLst>
                <a:tab pos="228600" algn="l"/>
                <a:tab pos="825500" algn="l"/>
                <a:tab pos="826135"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as the FSW, how do you know when it is time for reunification to occur?</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  PROMPT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 group discussion about reunification as the preferred goal when parent(s) have remedied the issues that led to removal and the child can</a:t>
            </a:r>
            <a:r>
              <a:rPr lang="en-US" sz="1200" spc="-14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safely return home.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REMIND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that all decisions about releasing from custody are made within the context of a discharge planning</a:t>
            </a:r>
            <a:r>
              <a:rPr lang="en-US" sz="1200" spc="-9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CFTM.</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0" lvl="0" indent="-342900">
              <a:lnSpc>
                <a:spcPct val="115000"/>
              </a:lnSpc>
              <a:spcBef>
                <a:spcPts val="60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STATE </a:t>
            </a:r>
            <a:r>
              <a:rPr lang="en-US" sz="1200" dirty="0">
                <a:effectLst/>
                <a:latin typeface="Open Sans" panose="020B0606030504020204" pitchFamily="34" charset="0"/>
                <a:ea typeface="Open Sans" panose="020B0606030504020204" pitchFamily="34" charset="0"/>
              </a:rPr>
              <a:t>when reunification cannot occur, the department must consider other permanency goals to assure children achieve timely permanency. </a:t>
            </a:r>
            <a:r>
              <a:rPr lang="en-US" sz="1200" b="1" dirty="0">
                <a:effectLst/>
                <a:latin typeface="Open Sans" panose="020B0606030504020204" pitchFamily="34" charset="0"/>
                <a:ea typeface="Open Sans" panose="020B0606030504020204" pitchFamily="34" charset="0"/>
              </a:rPr>
              <a:t>EMPHASIZE </a:t>
            </a:r>
            <a:r>
              <a:rPr lang="en-US" sz="1200" dirty="0">
                <a:effectLst/>
                <a:latin typeface="Open Sans" panose="020B0606030504020204" pitchFamily="34" charset="0"/>
                <a:ea typeface="Open Sans" panose="020B0606030504020204" pitchFamily="34" charset="0"/>
              </a:rPr>
              <a:t>the importance of the other goals should reunification not be</a:t>
            </a:r>
            <a:r>
              <a:rPr lang="en-US" sz="1200" spc="-9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possible.</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80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EXPLAIN </a:t>
            </a:r>
            <a:r>
              <a:rPr lang="en-US" sz="1200" dirty="0">
                <a:effectLst/>
                <a:latin typeface="Open Sans" panose="020B0606030504020204" pitchFamily="34" charset="0"/>
                <a:ea typeface="Open Sans" panose="020B0606030504020204" pitchFamily="34" charset="0"/>
              </a:rPr>
              <a:t>adoption work is very specific which is why FSW’s almost always</a:t>
            </a:r>
            <a:r>
              <a:rPr lang="en-US" sz="1200" spc="-8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work with a Permanency Specialist when a child is in full guardianship.</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450"/>
              </a:spcBef>
              <a:spcAft>
                <a:spcPts val="1200"/>
              </a:spcAft>
              <a:buFont typeface="Symbol" panose="05050102010706020507" pitchFamily="18" charset="2"/>
              <a:buChar char=""/>
            </a:pPr>
            <a:r>
              <a:rPr lang="en-US" sz="1200" b="1" dirty="0">
                <a:effectLst/>
                <a:latin typeface="Open Sans" panose="020B0606030504020204" pitchFamily="34" charset="0"/>
                <a:ea typeface="Open Sans" panose="020B0606030504020204" pitchFamily="34" charset="0"/>
              </a:rPr>
              <a:t>DISCUSS </a:t>
            </a:r>
            <a:r>
              <a:rPr lang="en-US" sz="1200" dirty="0">
                <a:effectLst/>
                <a:latin typeface="Open Sans" panose="020B0606030504020204" pitchFamily="34" charset="0"/>
                <a:ea typeface="Open Sans" panose="020B0606030504020204" pitchFamily="34" charset="0"/>
              </a:rPr>
              <a:t>Permanency Specialists also assist in cases where</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Subsidized Permanent Guardianship (SPG) is a viable option for a child. Return to Parent and Adoption must be ruled-out before Permanent Guardianship can be approved.  Policy 16.31 states: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450"/>
              </a:spcBef>
              <a:spcAft>
                <a:spcPts val="120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Specific reasons regarding why reunification and adoption are deemed inappropriate are documented in TFACTS case recordings and/or Child and Family Team Meeting notes. Documentation should include a description of the child or family’s pre-existing relationship with the prospective permanent guardian, confirmation of the prospective guardian’s commitment to caring for the child/youth permanently, and if the youth is twelve (12) years of age or older, confirmation that the youth has been consulted regarding the SPG arrangement. Refer to DCS </a:t>
            </a:r>
            <a:r>
              <a:rPr lang="en-US" sz="1200" u="sng" dirty="0">
                <a:solidFill>
                  <a:srgbClr val="0000FF"/>
                </a:solidFill>
                <a:effectLst/>
                <a:latin typeface="Open Sans" panose="020B0606030504020204" pitchFamily="34" charset="0"/>
                <a:ea typeface="Open Sans" panose="020B0606030504020204" pitchFamily="34" charset="0"/>
                <a:hlinkClick r:id="rId3"/>
              </a:rPr>
              <a:t>Policy 15.15 Subsidized Permanent Guardianship</a:t>
            </a:r>
            <a:r>
              <a:rPr lang="en-US" sz="1200" dirty="0">
                <a:effectLst/>
                <a:latin typeface="Open Sans" panose="020B0606030504020204" pitchFamily="34" charset="0"/>
                <a:ea typeface="Open Sans" panose="020B0606030504020204" pitchFamily="34" charset="0"/>
              </a:rPr>
              <a:t>.</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450"/>
              </a:spcBef>
              <a:spcAft>
                <a:spcPts val="120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Some permanent guardians may be eligible for a subsidy. Please refer to DCS </a:t>
            </a:r>
            <a:r>
              <a:rPr lang="en-US" sz="1200" u="sng" dirty="0">
                <a:solidFill>
                  <a:srgbClr val="0000FF"/>
                </a:solidFill>
                <a:effectLst/>
                <a:latin typeface="Open Sans" panose="020B0606030504020204" pitchFamily="34" charset="0"/>
                <a:ea typeface="Open Sans" panose="020B0606030504020204" pitchFamily="34" charset="0"/>
                <a:hlinkClick r:id="rId3"/>
              </a:rPr>
              <a:t>Policy 15.15, Subsidized Permanent Guardianship</a:t>
            </a:r>
            <a:r>
              <a:rPr lang="en-US" sz="1200" dirty="0">
                <a:effectLst/>
                <a:latin typeface="Open Sans" panose="020B0606030504020204" pitchFamily="34" charset="0"/>
                <a:ea typeface="Open Sans" panose="020B0606030504020204" pitchFamily="34" charset="0"/>
              </a:rPr>
              <a:t> and the </a:t>
            </a:r>
            <a:r>
              <a:rPr lang="en-US" sz="1200" u="sng" dirty="0">
                <a:solidFill>
                  <a:srgbClr val="0000FF"/>
                </a:solidFill>
                <a:effectLst/>
                <a:latin typeface="Open Sans" panose="020B0606030504020204" pitchFamily="34" charset="0"/>
                <a:ea typeface="Open Sans" panose="020B0606030504020204" pitchFamily="34" charset="0"/>
                <a:hlinkClick r:id="rId4"/>
              </a:rPr>
              <a:t>Work Aid-Subsidized Permanent Guardianship</a:t>
            </a:r>
            <a:r>
              <a:rPr lang="en-US" sz="1200" dirty="0">
                <a:effectLst/>
                <a:latin typeface="Open Sans" panose="020B0606030504020204" pitchFamily="34" charset="0"/>
                <a:ea typeface="Open Sans" panose="020B0606030504020204" pitchFamily="34" charset="0"/>
              </a:rPr>
              <a:t> for steps to arrange this for eligible guardians and preparing the paperwork necessary for the court exit.</a:t>
            </a:r>
            <a:endParaRPr lang="en-US" sz="11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123</a:t>
            </a:fld>
            <a:endParaRPr lang="en-US"/>
          </a:p>
        </p:txBody>
      </p:sp>
    </p:spTree>
    <p:extLst>
      <p:ext uri="{BB962C8B-B14F-4D97-AF65-F5344CB8AC3E}">
        <p14:creationId xmlns:p14="http://schemas.microsoft.com/office/powerpoint/2010/main" val="85353223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605"/>
              </a:spcBef>
              <a:spcAft>
                <a:spcPts val="1200"/>
              </a:spcAft>
              <a:buFont typeface="Symbol" panose="05050102010706020507" pitchFamily="18" charset="2"/>
              <a:buChar char=""/>
            </a:pPr>
            <a:r>
              <a:rPr lang="en-US" sz="1200" b="1" dirty="0">
                <a:effectLst/>
                <a:latin typeface="Open Sans" panose="020B0606030504020204" pitchFamily="34" charset="0"/>
                <a:ea typeface="Open Sans" panose="020B0606030504020204" pitchFamily="34" charset="0"/>
              </a:rPr>
              <a:t>CONDUCT ACTIVITY</a:t>
            </a:r>
            <a:r>
              <a:rPr lang="en-US" sz="1200" dirty="0">
                <a:effectLst/>
                <a:latin typeface="Open Sans" panose="020B0606030504020204" pitchFamily="34" charset="0"/>
                <a:ea typeface="Open Sans" panose="020B0606030504020204" pitchFamily="34" charset="0"/>
              </a:rPr>
              <a:t>: What Does Aging Out of Custody Mean to a Youth?</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35"/>
              </a:spcBef>
              <a:spcAft>
                <a:spcPts val="1200"/>
              </a:spcAft>
              <a:buFont typeface="Courier New" panose="02070309020205020404" pitchFamily="49" charset="0"/>
              <a:buChar char="o"/>
            </a:pPr>
            <a:r>
              <a:rPr lang="en-US" sz="1200" b="1" dirty="0">
                <a:effectLst/>
                <a:latin typeface="Open Sans" panose="020B0606030504020204" pitchFamily="34" charset="0"/>
                <a:ea typeface="Open Sans" panose="020B0606030504020204" pitchFamily="34" charset="0"/>
              </a:rPr>
              <a:t>ASK </a:t>
            </a:r>
            <a:r>
              <a:rPr lang="en-US" sz="1200" dirty="0">
                <a:effectLst/>
                <a:latin typeface="Open Sans" panose="020B0606030504020204" pitchFamily="34" charset="0"/>
                <a:ea typeface="Open Sans" panose="020B0606030504020204" pitchFamily="34" charset="0"/>
              </a:rPr>
              <a:t>for a volunteer to</a:t>
            </a:r>
            <a:r>
              <a:rPr lang="en-US" sz="1200" b="1" dirty="0">
                <a:effectLst/>
                <a:latin typeface="Open Sans" panose="020B0606030504020204" pitchFamily="34" charset="0"/>
                <a:ea typeface="Open Sans" panose="020B0606030504020204" pitchFamily="34" charset="0"/>
              </a:rPr>
              <a:t> READ </a:t>
            </a:r>
            <a:r>
              <a:rPr lang="en-US" sz="1200" dirty="0">
                <a:effectLst/>
                <a:latin typeface="Open Sans" panose="020B0606030504020204" pitchFamily="34" charset="0"/>
                <a:ea typeface="Open Sans" panose="020B0606030504020204" pitchFamily="34" charset="0"/>
              </a:rPr>
              <a:t>the scenario and answer the questions.</a:t>
            </a:r>
            <a:endParaRPr lang="en-US" sz="1100" dirty="0">
              <a:effectLst/>
              <a:latin typeface="Open Sans" panose="020B0606030504020204" pitchFamily="34" charset="0"/>
              <a:ea typeface="Open Sans" panose="020B0606030504020204" pitchFamily="34" charset="0"/>
            </a:endParaRPr>
          </a:p>
          <a:p>
            <a:pPr marL="457200" marR="0">
              <a:lnSpc>
                <a:spcPct val="115000"/>
              </a:lnSpc>
              <a:spcBef>
                <a:spcPts val="0"/>
              </a:spcBef>
              <a:spcAft>
                <a:spcPts val="1200"/>
              </a:spcAft>
            </a:pPr>
            <a:r>
              <a:rPr lang="en-US" sz="1200" i="1" dirty="0">
                <a:effectLst/>
                <a:latin typeface="Open Sans" panose="020B0606030504020204" pitchFamily="34" charset="0"/>
                <a:ea typeface="Open Sans" panose="020B0606030504020204" pitchFamily="34" charset="0"/>
              </a:rPr>
              <a:t>Imagine you are a youth who will reach his or her 18th birthday in a few weeks. You were 13 when you were removed from your home due to severe abuse. You have remained in state custody for nearly five years. You cannot return to your family, have no other family that you can live with, and did not want to be adopted. Your foster family said they would keep you at least until you were 18 and maybe longer, but now have changed their minds. You have no permanent home when you leave care. Put yourself in the child’s shoes. What does “aging out of custody” mean to this child? Record your thoughts in the space below.</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605"/>
              </a:spcBef>
              <a:spcAft>
                <a:spcPts val="1200"/>
              </a:spcAft>
              <a:buSzPts val="1200"/>
              <a:buFont typeface="Wingdings" panose="05000000000000000000" pitchFamily="2" charset="2"/>
              <a:buChar char=""/>
              <a:tabLst>
                <a:tab pos="628650" algn="l"/>
              </a:tabLst>
            </a:pPr>
            <a:r>
              <a:rPr lang="en-US" sz="1200" dirty="0">
                <a:effectLst/>
                <a:latin typeface="Open Sans" panose="020B0606030504020204" pitchFamily="34" charset="0"/>
                <a:ea typeface="Open Sans" panose="020B0606030504020204" pitchFamily="34" charset="0"/>
              </a:rPr>
              <a:t>What are you</a:t>
            </a:r>
            <a:r>
              <a:rPr lang="en-US" sz="1200" spc="-1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feeling?</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795"/>
              </a:spcBef>
              <a:spcAft>
                <a:spcPts val="1200"/>
              </a:spcAft>
              <a:buSzPts val="1200"/>
              <a:buFont typeface="Wingdings" panose="05000000000000000000" pitchFamily="2" charset="2"/>
              <a:buChar char=""/>
              <a:tabLst>
                <a:tab pos="597535" algn="l"/>
                <a:tab pos="628650" algn="l"/>
              </a:tabLst>
            </a:pPr>
            <a:r>
              <a:rPr lang="en-US" sz="1200" dirty="0">
                <a:effectLst/>
                <a:latin typeface="Open Sans" panose="020B0606030504020204" pitchFamily="34" charset="0"/>
                <a:ea typeface="Open Sans" panose="020B0606030504020204" pitchFamily="34" charset="0"/>
              </a:rPr>
              <a:t>What are your</a:t>
            </a:r>
            <a:r>
              <a:rPr lang="en-US" sz="1200" spc="-1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hopes?</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815"/>
              </a:spcBef>
              <a:spcAft>
                <a:spcPts val="1200"/>
              </a:spcAft>
              <a:buSzPts val="1200"/>
              <a:buFont typeface="Wingdings" panose="05000000000000000000" pitchFamily="2" charset="2"/>
              <a:buChar char=""/>
              <a:tabLst>
                <a:tab pos="597535" algn="l"/>
                <a:tab pos="628650" algn="l"/>
              </a:tabLst>
            </a:pPr>
            <a:r>
              <a:rPr lang="en-US" sz="1200" dirty="0">
                <a:effectLst/>
                <a:latin typeface="Open Sans" panose="020B0606030504020204" pitchFamily="34" charset="0"/>
                <a:ea typeface="Open Sans" panose="020B0606030504020204" pitchFamily="34" charset="0"/>
              </a:rPr>
              <a:t>What do you</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fear?</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795"/>
              </a:spcBef>
              <a:spcAft>
                <a:spcPts val="1200"/>
              </a:spcAft>
              <a:buSzPts val="1200"/>
              <a:buFont typeface="Wingdings" panose="05000000000000000000" pitchFamily="2" charset="2"/>
              <a:buChar char=""/>
              <a:tabLst>
                <a:tab pos="597535" algn="l"/>
                <a:tab pos="628650" algn="l"/>
              </a:tabLst>
            </a:pPr>
            <a:r>
              <a:rPr lang="en-US" sz="1200" dirty="0">
                <a:effectLst/>
                <a:latin typeface="Open Sans" panose="020B0606030504020204" pitchFamily="34" charset="0"/>
                <a:ea typeface="Open Sans" panose="020B0606030504020204" pitchFamily="34" charset="0"/>
              </a:rPr>
              <a:t>What might you need to be</a:t>
            </a:r>
            <a:r>
              <a:rPr lang="en-US" sz="1200" spc="-7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successful?</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9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GIVE </a:t>
            </a:r>
            <a:r>
              <a:rPr lang="en-US" sz="1200" dirty="0">
                <a:effectLst/>
                <a:latin typeface="Open Sans" panose="020B0606030504020204" pitchFamily="34" charset="0"/>
                <a:ea typeface="Open Sans" panose="020B0606030504020204" pitchFamily="34" charset="0"/>
              </a:rPr>
              <a:t>the participants a few minutes to complete the exercise. </a:t>
            </a:r>
            <a:r>
              <a:rPr lang="en-US" sz="1200" b="1" dirty="0">
                <a:effectLst/>
                <a:latin typeface="Open Sans" panose="020B0606030504020204" pitchFamily="34" charset="0"/>
                <a:ea typeface="Open Sans" panose="020B0606030504020204" pitchFamily="34" charset="0"/>
              </a:rPr>
              <a:t>ASK </a:t>
            </a:r>
            <a:r>
              <a:rPr lang="en-US" sz="1200" dirty="0">
                <a:effectLst/>
                <a:latin typeface="Open Sans" panose="020B0606030504020204" pitchFamily="34" charset="0"/>
                <a:ea typeface="Open Sans" panose="020B0606030504020204" pitchFamily="34" charset="0"/>
              </a:rPr>
              <a:t>the group to share their thoughts, feelings, hopes and</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fears.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9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TRANSITION</a:t>
            </a:r>
            <a:r>
              <a:rPr lang="en-US" sz="1200" dirty="0">
                <a:effectLst/>
                <a:latin typeface="Open Sans" panose="020B0606030504020204" pitchFamily="34" charset="0"/>
                <a:ea typeface="Open Sans" panose="020B0606030504020204" pitchFamily="34" charset="0"/>
              </a:rPr>
              <a:t> to discussing Exiting Custody.</a:t>
            </a:r>
            <a:endParaRPr lang="en-US" sz="11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124</a:t>
            </a:fld>
            <a:endParaRPr lang="en-US"/>
          </a:p>
        </p:txBody>
      </p:sp>
    </p:spTree>
    <p:extLst>
      <p:ext uri="{BB962C8B-B14F-4D97-AF65-F5344CB8AC3E}">
        <p14:creationId xmlns:p14="http://schemas.microsoft.com/office/powerpoint/2010/main" val="14706128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400" b="1" dirty="0">
                <a:effectLst/>
                <a:latin typeface="Open Sans" panose="020B0606030504020204" pitchFamily="34" charset="0"/>
                <a:ea typeface="Open Sans" panose="020B0606030504020204" pitchFamily="34" charset="0"/>
              </a:rPr>
              <a:t>Lesson 6.2: Exiting Custody</a:t>
            </a:r>
            <a:endParaRPr lang="en-US" sz="1100" dirty="0">
              <a:effectLst/>
              <a:latin typeface="Open Sans" panose="020B0606030504020204" pitchFamily="34" charset="0"/>
              <a:ea typeface="Open Sans" panose="020B0606030504020204" pitchFamily="34" charset="0"/>
            </a:endParaRPr>
          </a:p>
          <a:p>
            <a:pPr marL="0" marR="0">
              <a:lnSpc>
                <a:spcPct val="115000"/>
              </a:lnSpc>
              <a:spcBef>
                <a:spcPts val="0"/>
              </a:spcBef>
              <a:spcAft>
                <a:spcPts val="0"/>
              </a:spcAft>
            </a:pPr>
            <a:r>
              <a:rPr lang="en-US" sz="1400" b="1" dirty="0">
                <a:effectLst/>
                <a:latin typeface="Open Sans" panose="020B0606030504020204" pitchFamily="34" charset="0"/>
                <a:ea typeface="Open Sans" panose="020B0606030504020204" pitchFamily="34" charset="0"/>
              </a:rPr>
              <a:t>Lesson Time:  45 minutes</a:t>
            </a:r>
            <a:endParaRPr lang="en-US" sz="1100" dirty="0">
              <a:effectLst/>
              <a:latin typeface="Open Sans" panose="020B0606030504020204" pitchFamily="34" charset="0"/>
              <a:ea typeface="Open Sans" panose="020B0606030504020204" pitchFamily="34" charset="0"/>
            </a:endParaRPr>
          </a:p>
          <a:p>
            <a:pPr marL="0" marR="0">
              <a:lnSpc>
                <a:spcPct val="115000"/>
              </a:lnSpc>
              <a:spcBef>
                <a:spcPts val="25"/>
              </a:spcBef>
              <a:spcAft>
                <a:spcPts val="1200"/>
              </a:spcAft>
            </a:pPr>
            <a:r>
              <a:rPr lang="en-US" sz="1400" b="1" dirty="0">
                <a:effectLst/>
                <a:latin typeface="Open Sans" panose="020B0606030504020204" pitchFamily="34" charset="0"/>
                <a:ea typeface="Open Sans" panose="020B0606030504020204" pitchFamily="34" charset="0"/>
              </a:rPr>
              <a:t>Key Teaching Points / Instructions</a:t>
            </a:r>
            <a:endParaRPr lang="en-US" sz="1100" dirty="0">
              <a:effectLst/>
              <a:latin typeface="Open Sans" panose="020B0606030504020204" pitchFamily="34" charset="0"/>
              <a:ea typeface="Open Sans" panose="020B0606030504020204" pitchFamily="34" charset="0"/>
            </a:endParaRPr>
          </a:p>
          <a:p>
            <a:pPr marL="342900" marR="82550" lvl="0" indent="-342900" algn="just">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LEAD </a:t>
            </a:r>
            <a:r>
              <a:rPr lang="en-US" sz="1200" dirty="0">
                <a:effectLst/>
                <a:latin typeface="Open Sans" panose="020B0606030504020204" pitchFamily="34" charset="0"/>
                <a:ea typeface="Open Sans" panose="020B0606030504020204" pitchFamily="34" charset="0"/>
              </a:rPr>
              <a:t>the group in a discussion concerning</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role</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of</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court</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in</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determining</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whether</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risk</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child</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has</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been sufficiently reduced to return the child home, or if it would be in the child’s best interest to permanently place him or her in the custody of a relative or with an adoptive</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family.</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5"/>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REMIND </a:t>
            </a:r>
            <a:r>
              <a:rPr lang="en-US" sz="1200" dirty="0">
                <a:effectLst/>
                <a:latin typeface="Open Sans" panose="020B0606030504020204" pitchFamily="34" charset="0"/>
                <a:ea typeface="Open Sans" panose="020B0606030504020204" pitchFamily="34" charset="0"/>
              </a:rPr>
              <a:t>participants there are other advocates for the child and family who</a:t>
            </a:r>
            <a:r>
              <a:rPr lang="en-US" sz="140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have monitored the family’s progress toward permanence and report their findings to the court (GAL, CASA).</a:t>
            </a:r>
            <a:r>
              <a:rPr lang="en-US" sz="1100" dirty="0">
                <a:effectLst/>
                <a:latin typeface="Open Sans" panose="020B0606030504020204" pitchFamily="34" charset="0"/>
                <a:ea typeface="Open Sans" panose="020B0606030504020204" pitchFamily="34" charset="0"/>
              </a:rPr>
              <a:t> </a:t>
            </a:r>
          </a:p>
          <a:p>
            <a:pPr marL="342900" marR="0" lvl="0" indent="-342900">
              <a:lnSpc>
                <a:spcPct val="115000"/>
              </a:lnSpc>
              <a:spcBef>
                <a:spcPts val="805"/>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EXPLORE </a:t>
            </a:r>
            <a:r>
              <a:rPr lang="en-US" sz="1200" dirty="0">
                <a:effectLst/>
                <a:latin typeface="Open Sans" panose="020B0606030504020204" pitchFamily="34" charset="0"/>
                <a:ea typeface="Open Sans" panose="020B0606030504020204" pitchFamily="34" charset="0"/>
              </a:rPr>
              <a:t>with participants whether children should be present for the hearing.  </a:t>
            </a:r>
            <a:r>
              <a:rPr lang="en-US" sz="1200" b="1" dirty="0">
                <a:effectLst/>
                <a:latin typeface="Open Sans" panose="020B0606030504020204" pitchFamily="34" charset="0"/>
                <a:ea typeface="Open Sans" panose="020B0606030504020204" pitchFamily="34" charset="0"/>
              </a:rPr>
              <a:t>ASK </a:t>
            </a:r>
            <a:r>
              <a:rPr lang="en-US" sz="1200" dirty="0">
                <a:effectLst/>
                <a:latin typeface="Open Sans" panose="020B0606030504020204" pitchFamily="34" charset="0"/>
                <a:ea typeface="Open Sans" panose="020B0606030504020204" pitchFamily="34" charset="0"/>
              </a:rPr>
              <a:t>participants why it is important for children to be involved in the final Court Hearing. </a:t>
            </a:r>
            <a:r>
              <a:rPr lang="en-US" sz="1200" b="1" dirty="0">
                <a:effectLst/>
                <a:latin typeface="Open Sans" panose="020B0606030504020204" pitchFamily="34" charset="0"/>
                <a:ea typeface="Open Sans" panose="020B0606030504020204" pitchFamily="34" charset="0"/>
              </a:rPr>
              <a:t>PROMPT </a:t>
            </a:r>
            <a:r>
              <a:rPr lang="en-US" sz="1200" dirty="0">
                <a:effectLst/>
                <a:latin typeface="Open Sans" panose="020B0606030504020204" pitchFamily="34" charset="0"/>
                <a:ea typeface="Open Sans" panose="020B0606030504020204" pitchFamily="34" charset="0"/>
              </a:rPr>
              <a:t>the group to include the following</a:t>
            </a:r>
            <a:r>
              <a:rPr lang="en-US" sz="1200" spc="-1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points: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It is very important for the children to have a</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voice.</a:t>
            </a:r>
            <a:endParaRPr lang="en-US" sz="1100" dirty="0">
              <a:effectLst/>
              <a:latin typeface="Open Sans" panose="020B0606030504020204" pitchFamily="34" charset="0"/>
              <a:ea typeface="Open Sans" panose="020B0606030504020204" pitchFamily="34" charset="0"/>
            </a:endParaRPr>
          </a:p>
          <a:p>
            <a:pPr marL="742950" marR="365125" lvl="1" indent="-285750">
              <a:lnSpc>
                <a:spcPct val="115000"/>
              </a:lnSpc>
              <a:spcBef>
                <a:spcPts val="80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It</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provides</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reassurance</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that</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all</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of</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adults</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in</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their</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lives</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care</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about</a:t>
            </a:r>
            <a:r>
              <a:rPr lang="en-US" sz="1200" spc="-1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them and want to listen to their</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concerns.</a:t>
            </a:r>
            <a:endParaRPr lang="en-US" sz="1100" dirty="0">
              <a:effectLst/>
              <a:latin typeface="Open Sans" panose="020B0606030504020204" pitchFamily="34" charset="0"/>
              <a:ea typeface="Open Sans" panose="020B0606030504020204" pitchFamily="34" charset="0"/>
            </a:endParaRPr>
          </a:p>
          <a:p>
            <a:pPr marL="742950" marR="121285" lvl="1" indent="-285750">
              <a:lnSpc>
                <a:spcPct val="115000"/>
              </a:lnSpc>
              <a:spcBef>
                <a:spcPts val="50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Even young children can participate in court if they receive the proper preparation about what to expect, who will be there, how long it will last, and what they can say or</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do.</a:t>
            </a:r>
            <a:endParaRPr lang="en-US" sz="1100" dirty="0">
              <a:effectLst/>
              <a:latin typeface="Open Sans" panose="020B0606030504020204" pitchFamily="34" charset="0"/>
              <a:ea typeface="Open Sans" panose="020B0606030504020204" pitchFamily="34" charset="0"/>
            </a:endParaRPr>
          </a:p>
          <a:p>
            <a:pPr marL="742950" marR="188595" lvl="1" indent="-285750" algn="just">
              <a:lnSpc>
                <a:spcPct val="115000"/>
              </a:lnSpc>
              <a:spcBef>
                <a:spcPts val="5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If delicate material will be presented that may be inappropriate for children to hear, they can participate in a portion of the hearing and be escorted to a waiting room for the remaining</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time.</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1405"/>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SHARE </a:t>
            </a:r>
            <a:r>
              <a:rPr lang="en-US" sz="1200" dirty="0">
                <a:effectLst/>
                <a:latin typeface="Open Sans" panose="020B0606030504020204" pitchFamily="34" charset="0"/>
                <a:ea typeface="Open Sans" panose="020B0606030504020204" pitchFamily="34" charset="0"/>
              </a:rPr>
              <a:t>with participants we will view Pathways to Permanence Scene 6— Realizing Reunification video where the case family appears in court to determine whether the children may be returned for a trial home visit. The scene takes place in the courtroom where the judge evaluates the progress Renee has made in drug treatment program and assesses her ability to assure permanency for the children. </a:t>
            </a:r>
            <a:r>
              <a:rPr lang="en-US" sz="1200" b="1" dirty="0">
                <a:effectLst/>
                <a:latin typeface="Open Sans" panose="020B0606030504020204" pitchFamily="34" charset="0"/>
                <a:ea typeface="Open Sans" panose="020B0606030504020204" pitchFamily="34" charset="0"/>
              </a:rPr>
              <a:t>SHOW </a:t>
            </a:r>
            <a:r>
              <a:rPr lang="en-US" sz="1200" dirty="0">
                <a:effectLst/>
                <a:latin typeface="Open Sans" panose="020B0606030504020204" pitchFamily="34" charset="0"/>
                <a:ea typeface="Open Sans" panose="020B0606030504020204" pitchFamily="34" charset="0"/>
              </a:rPr>
              <a:t>the following:  </a:t>
            </a:r>
            <a:r>
              <a:rPr lang="en-US" sz="1200" u="sng" dirty="0">
                <a:solidFill>
                  <a:srgbClr val="0000FF"/>
                </a:solidFill>
                <a:effectLst/>
                <a:latin typeface="Open Sans" panose="020B0606030504020204" pitchFamily="34" charset="0"/>
                <a:ea typeface="Open Sans" panose="020B0606030504020204" pitchFamily="34" charset="0"/>
                <a:hlinkClick r:id="rId3"/>
              </a:rPr>
              <a:t>https://www.youtube.com/watch?v=6Iz6NSBzFu4&amp;feature=youtu.be&amp;t=2458</a:t>
            </a:r>
            <a:r>
              <a:rPr lang="en-US" sz="1200" dirty="0">
                <a:effectLst/>
                <a:latin typeface="Open Sans" panose="020B0606030504020204" pitchFamily="34" charset="0"/>
                <a:ea typeface="Open Sans" panose="020B0606030504020204" pitchFamily="34" charset="0"/>
              </a:rPr>
              <a:t> . Time is 13:37 minutes. Start 40:59 – 54:30. </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1405"/>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DEBRIEF</a:t>
            </a:r>
            <a:r>
              <a:rPr lang="en-US" sz="1200" dirty="0">
                <a:effectLst/>
                <a:latin typeface="Open Sans" panose="020B0606030504020204" pitchFamily="34" charset="0"/>
                <a:ea typeface="Open Sans" panose="020B0606030504020204" pitchFamily="34" charset="0"/>
              </a:rPr>
              <a:t> the scene with the large group. </a:t>
            </a:r>
            <a:r>
              <a:rPr lang="en-US" sz="1200" b="1" dirty="0">
                <a:effectLst/>
                <a:latin typeface="Open Sans" panose="020B0606030504020204" pitchFamily="34" charset="0"/>
                <a:ea typeface="Open Sans" panose="020B0606030504020204" pitchFamily="34" charset="0"/>
              </a:rPr>
              <a:t>ASK</a:t>
            </a:r>
            <a:r>
              <a:rPr lang="en-US" sz="1200" dirty="0">
                <a:effectLst/>
                <a:latin typeface="Open Sans" panose="020B0606030504020204" pitchFamily="34" charset="0"/>
                <a:ea typeface="Open Sans" panose="020B0606030504020204" pitchFamily="34" charset="0"/>
              </a:rPr>
              <a:t> what the court’s role in engaging participants in the permanency decision.  </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1405"/>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EMPHASIZE</a:t>
            </a:r>
            <a:r>
              <a:rPr lang="en-US" sz="1200" dirty="0">
                <a:effectLst/>
                <a:latin typeface="Open Sans" panose="020B0606030504020204" pitchFamily="34" charset="0"/>
                <a:ea typeface="Open Sans" panose="020B0606030504020204" pitchFamily="34" charset="0"/>
              </a:rPr>
              <a:t> that now, at this stage in the life of the case, the juvenile court plays a key role in making the permanency decision. </a:t>
            </a:r>
            <a:r>
              <a:rPr lang="en-US" sz="1200" b="1" dirty="0">
                <a:effectLst/>
                <a:latin typeface="Open Sans" panose="020B0606030504020204" pitchFamily="34" charset="0"/>
                <a:ea typeface="Open Sans" panose="020B0606030504020204" pitchFamily="34" charset="0"/>
              </a:rPr>
              <a:t>LEAD</a:t>
            </a:r>
            <a:r>
              <a:rPr lang="en-US" sz="1200" dirty="0">
                <a:effectLst/>
                <a:latin typeface="Open Sans" panose="020B0606030504020204" pitchFamily="34" charset="0"/>
                <a:ea typeface="Open Sans" panose="020B0606030504020204" pitchFamily="34" charset="0"/>
              </a:rPr>
              <a:t> the group in a discussion concerning the role of the court in determining whether risk to the child has been sufficiently reduced to return the child home, or if it would be in the child’s best interest to permanently place him or her in the custody of a relative or with an adoptive family.</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1405"/>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DEBRIEF</a:t>
            </a:r>
            <a:r>
              <a:rPr lang="en-US" sz="1200" dirty="0">
                <a:effectLst/>
                <a:latin typeface="Open Sans" panose="020B0606030504020204" pitchFamily="34" charset="0"/>
                <a:ea typeface="Open Sans" panose="020B0606030504020204" pitchFamily="34" charset="0"/>
              </a:rPr>
              <a:t> the scene around the Court and the decision that was made by asking the following questions: </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405"/>
              </a:spcBef>
              <a:spcAft>
                <a:spcPts val="1200"/>
              </a:spcAft>
              <a:buFont typeface="Courier New" panose="02070309020205020404" pitchFamily="49" charset="0"/>
              <a:buChar char="o"/>
              <a:tabLst>
                <a:tab pos="228600" algn="l"/>
              </a:tabLst>
            </a:pPr>
            <a:r>
              <a:rPr lang="en-US" sz="1200" dirty="0">
                <a:effectLst/>
                <a:latin typeface="Open Sans" panose="020B0606030504020204" pitchFamily="34" charset="0"/>
                <a:ea typeface="Open Sans" panose="020B0606030504020204" pitchFamily="34" charset="0"/>
              </a:rPr>
              <a:t>How did the judge engage all the participants in the hearing? </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405"/>
              </a:spcBef>
              <a:spcAft>
                <a:spcPts val="1200"/>
              </a:spcAft>
              <a:buFont typeface="Courier New" panose="02070309020205020404" pitchFamily="49" charset="0"/>
              <a:buChar char="o"/>
              <a:tabLst>
                <a:tab pos="228600" algn="l"/>
              </a:tabLst>
            </a:pPr>
            <a:r>
              <a:rPr lang="en-US" sz="1200" dirty="0">
                <a:effectLst/>
                <a:latin typeface="Open Sans" panose="020B0606030504020204" pitchFamily="34" charset="0"/>
                <a:ea typeface="Open Sans" panose="020B0606030504020204" pitchFamily="34" charset="0"/>
              </a:rPr>
              <a:t>Think about what the judge did to recognize and build on Renee’s strengths and those of Russ. How effective do you think the judge was in using a strengths-based approach with Renee and Russ? </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405"/>
              </a:spcBef>
              <a:spcAft>
                <a:spcPts val="1200"/>
              </a:spcAft>
              <a:buFont typeface="Courier New" panose="02070309020205020404" pitchFamily="49" charset="0"/>
              <a:buChar char="o"/>
              <a:tabLst>
                <a:tab pos="228600" algn="l"/>
              </a:tabLst>
            </a:pPr>
            <a:r>
              <a:rPr lang="en-US" sz="1200" dirty="0">
                <a:effectLst/>
                <a:latin typeface="Open Sans" panose="020B0606030504020204" pitchFamily="34" charset="0"/>
                <a:ea typeface="Open Sans" panose="020B0606030504020204" pitchFamily="34" charset="0"/>
              </a:rPr>
              <a:t>Do you think he had all the information he needed to make this important decision? </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TELL</a:t>
            </a:r>
            <a:r>
              <a:rPr lang="en-US" sz="1200" dirty="0">
                <a:effectLst/>
                <a:latin typeface="Open Sans" panose="020B0606030504020204" pitchFamily="34" charset="0"/>
                <a:ea typeface="Calibri" panose="020F0502020204030204" pitchFamily="34" charset="0"/>
              </a:rPr>
              <a:t> the participants there were other issues from the video that are important and continue to </a:t>
            </a:r>
            <a:r>
              <a:rPr lang="en-US" sz="1200" b="1" dirty="0">
                <a:effectLst/>
                <a:latin typeface="Open Sans" panose="020B0606030504020204" pitchFamily="34" charset="0"/>
                <a:ea typeface="Calibri" panose="020F0502020204030204" pitchFamily="34" charset="0"/>
              </a:rPr>
              <a:t>DEBRIEF</a:t>
            </a:r>
            <a:r>
              <a:rPr lang="en-US" sz="1200" dirty="0">
                <a:effectLst/>
                <a:latin typeface="Open Sans" panose="020B0606030504020204" pitchFamily="34" charset="0"/>
                <a:ea typeface="Calibri" panose="020F0502020204030204" pitchFamily="34" charset="0"/>
              </a:rPr>
              <a:t> using the following questions: </a:t>
            </a:r>
          </a:p>
          <a:p>
            <a:pPr marL="742950" marR="0" lvl="1" indent="-28575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What were the stipulations for the children’s return? </a:t>
            </a:r>
          </a:p>
          <a:p>
            <a:pPr marL="742950" marR="0" lvl="1" indent="-28575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Do you think these were reasonable given the circumstances? </a:t>
            </a:r>
          </a:p>
          <a:p>
            <a:pPr marL="742950" marR="0" lvl="1" indent="-28575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What is the court’s role once the children are returned? </a:t>
            </a:r>
          </a:p>
          <a:p>
            <a:pPr marL="742950" marR="0" lvl="1" indent="-28575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What is the agency’s role in helping Renee and her family with the transition to reunification? </a:t>
            </a:r>
          </a:p>
          <a:p>
            <a:pPr marL="742950" marR="0" lvl="1" indent="-28575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Do you think the services provided by the department and the drug treatment program will ensure Renee’s success? </a:t>
            </a:r>
          </a:p>
          <a:p>
            <a:pPr marL="742950" marR="0" lvl="1" indent="-28575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What is the alternative if she is not successful or relapses?</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125</a:t>
            </a:fld>
            <a:endParaRPr lang="en-US"/>
          </a:p>
        </p:txBody>
      </p:sp>
    </p:spTree>
    <p:extLst>
      <p:ext uri="{BB962C8B-B14F-4D97-AF65-F5344CB8AC3E}">
        <p14:creationId xmlns:p14="http://schemas.microsoft.com/office/powerpoint/2010/main" val="352194111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1405"/>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FACILITATE</a:t>
            </a:r>
            <a:r>
              <a:rPr lang="en-US" sz="1200" dirty="0">
                <a:effectLst/>
                <a:latin typeface="Open Sans" panose="020B0606030504020204" pitchFamily="34" charset="0"/>
                <a:ea typeface="Open Sans" panose="020B0606030504020204" pitchFamily="34" charset="0"/>
              </a:rPr>
              <a:t> a discussion around the remaining steps in the case.  </a:t>
            </a:r>
            <a:r>
              <a:rPr lang="en-US" sz="1200" b="1" dirty="0">
                <a:effectLst/>
                <a:latin typeface="Open Sans" panose="020B0606030504020204" pitchFamily="34" charset="0"/>
                <a:ea typeface="Open Sans" panose="020B0606030504020204" pitchFamily="34" charset="0"/>
              </a:rPr>
              <a:t>REFER </a:t>
            </a:r>
            <a:r>
              <a:rPr lang="en-US" sz="1200" dirty="0">
                <a:effectLst/>
                <a:latin typeface="Open Sans" panose="020B0606030504020204" pitchFamily="34" charset="0"/>
                <a:ea typeface="Open Sans" panose="020B0606030504020204" pitchFamily="34" charset="0"/>
              </a:rPr>
              <a:t>participants to the </a:t>
            </a:r>
            <a:r>
              <a:rPr lang="en-US" sz="1200" u="sng" dirty="0">
                <a:solidFill>
                  <a:srgbClr val="0000FF"/>
                </a:solidFill>
                <a:effectLst/>
                <a:latin typeface="Open Sans" panose="020B0606030504020204" pitchFamily="34" charset="0"/>
                <a:ea typeface="Open Sans" panose="020B0606030504020204" pitchFamily="34" charset="0"/>
                <a:hlinkClick r:id="rId3"/>
              </a:rPr>
              <a:t>Visitation Guide</a:t>
            </a:r>
            <a:r>
              <a:rPr lang="en-US" sz="1200" dirty="0">
                <a:effectLst/>
                <a:latin typeface="Open Sans" panose="020B0606030504020204" pitchFamily="34" charset="0"/>
                <a:ea typeface="Open Sans" panose="020B0606030504020204" pitchFamily="34" charset="0"/>
              </a:rPr>
              <a:t> and Policy 16.31 Section F and discuss Trial Home Visits including:</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50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Three (3) face to face visits during the first month of the trial home</a:t>
            </a:r>
            <a:r>
              <a:rPr lang="en-US" sz="1200" spc="-19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visit.</a:t>
            </a:r>
            <a:endParaRPr lang="en-US" sz="1100" dirty="0">
              <a:effectLst/>
              <a:latin typeface="Open Sans" panose="020B0606030504020204" pitchFamily="34" charset="0"/>
              <a:ea typeface="Open Sans" panose="020B0606030504020204" pitchFamily="34" charset="0"/>
            </a:endParaRPr>
          </a:p>
          <a:p>
            <a:pPr marL="742950" marR="758825" lvl="1" indent="-285750">
              <a:lnSpc>
                <a:spcPct val="115000"/>
              </a:lnSpc>
              <a:spcBef>
                <a:spcPts val="139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An initial home visit must be made in the home on the day</a:t>
            </a:r>
            <a:r>
              <a:rPr lang="en-US" sz="1200" spc="-20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following placement to confirm</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safety.</a:t>
            </a:r>
            <a:endParaRPr lang="en-US" sz="1100" dirty="0">
              <a:effectLst/>
              <a:latin typeface="Open Sans" panose="020B0606030504020204" pitchFamily="34" charset="0"/>
              <a:ea typeface="Open Sans" panose="020B0606030504020204" pitchFamily="34" charset="0"/>
            </a:endParaRPr>
          </a:p>
          <a:p>
            <a:pPr marL="742950" marR="135255" lvl="1" indent="-285750">
              <a:lnSpc>
                <a:spcPct val="115000"/>
              </a:lnSpc>
              <a:spcBef>
                <a:spcPts val="4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Two (2) face to face visits per month for the remainder of the trial home</a:t>
            </a:r>
            <a:r>
              <a:rPr lang="en-US" sz="1200" spc="-1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visit, with at least one of these visits occurring in the family</a:t>
            </a:r>
            <a:r>
              <a:rPr lang="en-US" sz="1200" spc="-7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home and with one visit occurring in the school setting.</a:t>
            </a:r>
            <a:endParaRPr lang="en-US" sz="1100" dirty="0">
              <a:effectLst/>
              <a:latin typeface="Open Sans" panose="020B0606030504020204" pitchFamily="34" charset="0"/>
              <a:ea typeface="Open Sans" panose="020B0606030504020204" pitchFamily="34" charset="0"/>
            </a:endParaRPr>
          </a:p>
          <a:p>
            <a:pPr marL="742950" marR="143510" lvl="1" indent="-285750">
              <a:lnSpc>
                <a:spcPct val="115000"/>
              </a:lnSpc>
              <a:spcBef>
                <a:spcPts val="2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One</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(1)</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face</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face</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visit</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with</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school</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each</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month</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that</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school</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is</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in</a:t>
            </a:r>
            <a:r>
              <a:rPr lang="en-US" sz="1200" spc="-1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session. The FSW will interview the child’s teacher to determine progress and if the school placement is</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appropriate.</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3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When a child enters a trial home visit and is still being served through a Contract Agency continuum, the Contract Agency staff will be responsible</a:t>
            </a:r>
            <a:r>
              <a:rPr lang="en-US" sz="1200" spc="-2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for completing the required</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visits.</a:t>
            </a:r>
            <a:endParaRPr lang="en-US" sz="1100" dirty="0">
              <a:effectLst/>
              <a:latin typeface="Open Sans" panose="020B0606030504020204" pitchFamily="34" charset="0"/>
              <a:ea typeface="Open Sans" panose="020B0606030504020204" pitchFamily="34" charset="0"/>
            </a:endParaRPr>
          </a:p>
          <a:p>
            <a:pPr marL="742950" marR="165735" lvl="1" indent="-285750">
              <a:lnSpc>
                <a:spcPct val="115000"/>
              </a:lnSpc>
              <a:spcBef>
                <a:spcPts val="4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The DCS FSW will visit the child in their family home one time per month while the child is on a trial home visit and is being served through a</a:t>
            </a:r>
            <a:r>
              <a:rPr lang="en-US" sz="1200" spc="-1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Contract Agency</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continuum.</a:t>
            </a:r>
            <a:endParaRPr lang="en-US" sz="1100" dirty="0">
              <a:effectLst/>
              <a:latin typeface="Open Sans" panose="020B0606030504020204" pitchFamily="34" charset="0"/>
              <a:ea typeface="Open Sans" panose="020B0606030504020204" pitchFamily="34" charset="0"/>
            </a:endParaRPr>
          </a:p>
          <a:p>
            <a:pPr marL="742950" marR="165735" lvl="1" indent="-285750">
              <a:lnSpc>
                <a:spcPct val="115000"/>
              </a:lnSpc>
              <a:spcBef>
                <a:spcPts val="4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A Discharge CFTM should be scheduled and held within a sufficient timeframe to ensure the family’s needs are met and appropriate services are in place. the During this meeting the completed aftercare plan for the family should be discussed and pertinent records given to the family as outlined in policy. </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TRANSITION </a:t>
            </a:r>
            <a:r>
              <a:rPr lang="en-US" sz="1200" dirty="0">
                <a:effectLst/>
                <a:latin typeface="Open Sans" panose="020B0606030504020204" pitchFamily="34" charset="0"/>
                <a:ea typeface="Calibri" panose="020F0502020204030204" pitchFamily="34" charset="0"/>
              </a:rPr>
              <a:t>when children enter care, the Department has the responsibility</a:t>
            </a:r>
            <a:r>
              <a:rPr lang="en-US" sz="1200" spc="-165" dirty="0">
                <a:effectLst/>
                <a:latin typeface="Open Sans" panose="020B0606030504020204" pitchFamily="34" charset="0"/>
                <a:ea typeface="Calibri" panose="020F0502020204030204" pitchFamily="34" charset="0"/>
              </a:rPr>
              <a:t> </a:t>
            </a:r>
            <a:r>
              <a:rPr lang="en-US" sz="1200" dirty="0">
                <a:effectLst/>
                <a:latin typeface="Open Sans" panose="020B0606030504020204" pitchFamily="34" charset="0"/>
                <a:ea typeface="Calibri" panose="020F0502020204030204" pitchFamily="34" charset="0"/>
              </a:rPr>
              <a:t>to ensure that permanency is achieved. In the case of Renee and her family, the goal of reunification was achieved, but that is not true for every child and family.</a:t>
            </a:r>
          </a:p>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ASK</a:t>
            </a:r>
            <a:r>
              <a:rPr lang="en-US" sz="1200" b="1" spc="-20" dirty="0">
                <a:effectLst/>
                <a:latin typeface="Open Sans" panose="020B0606030504020204" pitchFamily="34" charset="0"/>
                <a:ea typeface="Calibri" panose="020F0502020204030204" pitchFamily="34" charset="0"/>
              </a:rPr>
              <a:t> </a:t>
            </a:r>
            <a:r>
              <a:rPr lang="en-US" sz="1200" dirty="0">
                <a:effectLst/>
                <a:latin typeface="Open Sans" panose="020B0606030504020204" pitchFamily="34" charset="0"/>
                <a:ea typeface="Calibri" panose="020F0502020204030204" pitchFamily="34" charset="0"/>
              </a:rPr>
              <a:t>participants</a:t>
            </a:r>
            <a:r>
              <a:rPr lang="en-US" sz="1200" spc="-15" dirty="0">
                <a:effectLst/>
                <a:latin typeface="Open Sans" panose="020B0606030504020204" pitchFamily="34" charset="0"/>
                <a:ea typeface="Calibri" panose="020F0502020204030204" pitchFamily="34" charset="0"/>
              </a:rPr>
              <a:t> </a:t>
            </a:r>
            <a:r>
              <a:rPr lang="en-US" sz="1200" dirty="0">
                <a:effectLst/>
                <a:latin typeface="Open Sans" panose="020B0606030504020204" pitchFamily="34" charset="0"/>
                <a:ea typeface="Calibri" panose="020F0502020204030204" pitchFamily="34" charset="0"/>
              </a:rPr>
              <a:t>at</a:t>
            </a:r>
            <a:r>
              <a:rPr lang="en-US" sz="1200" spc="-10" dirty="0">
                <a:effectLst/>
                <a:latin typeface="Open Sans" panose="020B0606030504020204" pitchFamily="34" charset="0"/>
                <a:ea typeface="Calibri" panose="020F0502020204030204" pitchFamily="34" charset="0"/>
              </a:rPr>
              <a:t> </a:t>
            </a:r>
            <a:r>
              <a:rPr lang="en-US" sz="1200" dirty="0">
                <a:effectLst/>
                <a:latin typeface="Open Sans" panose="020B0606030504020204" pitchFamily="34" charset="0"/>
                <a:ea typeface="Calibri" panose="020F0502020204030204" pitchFamily="34" charset="0"/>
              </a:rPr>
              <a:t>what</a:t>
            </a:r>
            <a:r>
              <a:rPr lang="en-US" sz="1200" spc="-10" dirty="0">
                <a:effectLst/>
                <a:latin typeface="Open Sans" panose="020B0606030504020204" pitchFamily="34" charset="0"/>
                <a:ea typeface="Calibri" panose="020F0502020204030204" pitchFamily="34" charset="0"/>
              </a:rPr>
              <a:t> </a:t>
            </a:r>
            <a:r>
              <a:rPr lang="en-US" sz="1200" dirty="0">
                <a:effectLst/>
                <a:latin typeface="Open Sans" panose="020B0606030504020204" pitchFamily="34" charset="0"/>
                <a:ea typeface="Calibri" panose="020F0502020204030204" pitchFamily="34" charset="0"/>
              </a:rPr>
              <a:t>point</a:t>
            </a:r>
            <a:r>
              <a:rPr lang="en-US" sz="1200" spc="-10" dirty="0">
                <a:effectLst/>
                <a:latin typeface="Open Sans" panose="020B0606030504020204" pitchFamily="34" charset="0"/>
                <a:ea typeface="Calibri" panose="020F0502020204030204" pitchFamily="34" charset="0"/>
              </a:rPr>
              <a:t> </a:t>
            </a:r>
            <a:r>
              <a:rPr lang="en-US" sz="1200" dirty="0">
                <a:effectLst/>
                <a:latin typeface="Open Sans" panose="020B0606030504020204" pitchFamily="34" charset="0"/>
                <a:ea typeface="Calibri" panose="020F0502020204030204" pitchFamily="34" charset="0"/>
              </a:rPr>
              <a:t>in</a:t>
            </a:r>
            <a:r>
              <a:rPr lang="en-US" sz="1200" spc="-15" dirty="0">
                <a:effectLst/>
                <a:latin typeface="Open Sans" panose="020B0606030504020204" pitchFamily="34" charset="0"/>
                <a:ea typeface="Calibri" panose="020F0502020204030204" pitchFamily="34" charset="0"/>
              </a:rPr>
              <a:t> </a:t>
            </a:r>
            <a:r>
              <a:rPr lang="en-US" sz="1200" dirty="0">
                <a:effectLst/>
                <a:latin typeface="Open Sans" panose="020B0606030504020204" pitchFamily="34" charset="0"/>
                <a:ea typeface="Calibri" panose="020F0502020204030204" pitchFamily="34" charset="0"/>
              </a:rPr>
              <a:t>the</a:t>
            </a:r>
            <a:r>
              <a:rPr lang="en-US" sz="1200" spc="-5" dirty="0">
                <a:effectLst/>
                <a:latin typeface="Open Sans" panose="020B0606030504020204" pitchFamily="34" charset="0"/>
                <a:ea typeface="Calibri" panose="020F0502020204030204" pitchFamily="34" charset="0"/>
              </a:rPr>
              <a:t> </a:t>
            </a:r>
            <a:r>
              <a:rPr lang="en-US" sz="1200" dirty="0">
                <a:effectLst/>
                <a:latin typeface="Open Sans" panose="020B0606030504020204" pitchFamily="34" charset="0"/>
                <a:ea typeface="Calibri" panose="020F0502020204030204" pitchFamily="34" charset="0"/>
              </a:rPr>
              <a:t>life</a:t>
            </a:r>
            <a:r>
              <a:rPr lang="en-US" sz="1200" spc="-10" dirty="0">
                <a:effectLst/>
                <a:latin typeface="Open Sans" panose="020B0606030504020204" pitchFamily="34" charset="0"/>
                <a:ea typeface="Calibri" panose="020F0502020204030204" pitchFamily="34" charset="0"/>
              </a:rPr>
              <a:t> </a:t>
            </a:r>
            <a:r>
              <a:rPr lang="en-US" sz="1200" dirty="0">
                <a:effectLst/>
                <a:latin typeface="Open Sans" panose="020B0606030504020204" pitchFamily="34" charset="0"/>
                <a:ea typeface="Calibri" panose="020F0502020204030204" pitchFamily="34" charset="0"/>
              </a:rPr>
              <a:t>of a</a:t>
            </a:r>
            <a:r>
              <a:rPr lang="en-US" sz="1200" spc="-10" dirty="0">
                <a:effectLst/>
                <a:latin typeface="Open Sans" panose="020B0606030504020204" pitchFamily="34" charset="0"/>
                <a:ea typeface="Calibri" panose="020F0502020204030204" pitchFamily="34" charset="0"/>
              </a:rPr>
              <a:t> </a:t>
            </a:r>
            <a:r>
              <a:rPr lang="en-US" sz="1200" dirty="0">
                <a:effectLst/>
                <a:latin typeface="Open Sans" panose="020B0606030504020204" pitchFamily="34" charset="0"/>
                <a:ea typeface="Calibri" panose="020F0502020204030204" pitchFamily="34" charset="0"/>
              </a:rPr>
              <a:t>case</a:t>
            </a:r>
            <a:r>
              <a:rPr lang="en-US" sz="1200" spc="-10" dirty="0">
                <a:effectLst/>
                <a:latin typeface="Open Sans" panose="020B0606030504020204" pitchFamily="34" charset="0"/>
                <a:ea typeface="Calibri" panose="020F0502020204030204" pitchFamily="34" charset="0"/>
              </a:rPr>
              <a:t> </a:t>
            </a:r>
            <a:r>
              <a:rPr lang="en-US" sz="1200" dirty="0">
                <a:effectLst/>
                <a:latin typeface="Open Sans" panose="020B0606030504020204" pitchFamily="34" charset="0"/>
                <a:ea typeface="Calibri" panose="020F0502020204030204" pitchFamily="34" charset="0"/>
              </a:rPr>
              <a:t>must</a:t>
            </a:r>
            <a:r>
              <a:rPr lang="en-US" sz="1200" spc="-15" dirty="0">
                <a:effectLst/>
                <a:latin typeface="Open Sans" panose="020B0606030504020204" pitchFamily="34" charset="0"/>
                <a:ea typeface="Calibri" panose="020F0502020204030204" pitchFamily="34" charset="0"/>
              </a:rPr>
              <a:t> </a:t>
            </a:r>
            <a:r>
              <a:rPr lang="en-US" sz="1200" dirty="0">
                <a:effectLst/>
                <a:latin typeface="Open Sans" panose="020B0606030504020204" pitchFamily="34" charset="0"/>
                <a:ea typeface="Calibri" panose="020F0502020204030204" pitchFamily="34" charset="0"/>
              </a:rPr>
              <a:t>a</a:t>
            </a:r>
            <a:r>
              <a:rPr lang="en-US" sz="1200" spc="-15" dirty="0">
                <a:effectLst/>
                <a:latin typeface="Open Sans" panose="020B0606030504020204" pitchFamily="34" charset="0"/>
                <a:ea typeface="Calibri" panose="020F0502020204030204" pitchFamily="34" charset="0"/>
              </a:rPr>
              <a:t> </a:t>
            </a:r>
            <a:r>
              <a:rPr lang="en-US" sz="1200" dirty="0">
                <a:effectLst/>
                <a:latin typeface="Open Sans" panose="020B0606030504020204" pitchFamily="34" charset="0"/>
                <a:ea typeface="Calibri" panose="020F0502020204030204" pitchFamily="34" charset="0"/>
              </a:rPr>
              <a:t>permanency</a:t>
            </a:r>
            <a:r>
              <a:rPr lang="en-US" sz="1200" spc="-135" dirty="0">
                <a:effectLst/>
                <a:latin typeface="Open Sans" panose="020B0606030504020204" pitchFamily="34" charset="0"/>
                <a:ea typeface="Calibri" panose="020F0502020204030204" pitchFamily="34" charset="0"/>
              </a:rPr>
              <a:t> </a:t>
            </a:r>
            <a:r>
              <a:rPr lang="en-US" sz="1200" dirty="0">
                <a:effectLst/>
                <a:latin typeface="Open Sans" panose="020B0606030504020204" pitchFamily="34" charset="0"/>
                <a:ea typeface="Calibri" panose="020F0502020204030204" pitchFamily="34" charset="0"/>
              </a:rPr>
              <a:t>decision be made and issues about permanency</a:t>
            </a:r>
            <a:r>
              <a:rPr lang="en-US" sz="1200" spc="-40" dirty="0">
                <a:effectLst/>
                <a:latin typeface="Open Sans" panose="020B0606030504020204" pitchFamily="34" charset="0"/>
                <a:ea typeface="Calibri" panose="020F0502020204030204" pitchFamily="34" charset="0"/>
              </a:rPr>
              <a:t> </a:t>
            </a:r>
            <a:r>
              <a:rPr lang="en-US" sz="1200" dirty="0">
                <a:effectLst/>
                <a:latin typeface="Open Sans" panose="020B0606030504020204" pitchFamily="34" charset="0"/>
                <a:ea typeface="Calibri" panose="020F0502020204030204" pitchFamily="34" charset="0"/>
              </a:rPr>
              <a:t>reconciled.</a:t>
            </a:r>
          </a:p>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STRESS</a:t>
            </a:r>
            <a:r>
              <a:rPr lang="en-US" sz="1200" b="1" spc="-20" dirty="0">
                <a:effectLst/>
                <a:latin typeface="Open Sans" panose="020B0606030504020204" pitchFamily="34" charset="0"/>
                <a:ea typeface="Calibri" panose="020F0502020204030204" pitchFamily="34" charset="0"/>
              </a:rPr>
              <a:t> </a:t>
            </a:r>
            <a:r>
              <a:rPr lang="en-US" sz="1200" dirty="0">
                <a:effectLst/>
                <a:latin typeface="Open Sans" panose="020B0606030504020204" pitchFamily="34" charset="0"/>
                <a:ea typeface="Calibri" panose="020F0502020204030204" pitchFamily="34" charset="0"/>
              </a:rPr>
              <a:t>that</a:t>
            </a:r>
            <a:r>
              <a:rPr lang="en-US" sz="1200" spc="-10" dirty="0">
                <a:effectLst/>
                <a:latin typeface="Open Sans" panose="020B0606030504020204" pitchFamily="34" charset="0"/>
                <a:ea typeface="Calibri" panose="020F0502020204030204" pitchFamily="34" charset="0"/>
              </a:rPr>
              <a:t> </a:t>
            </a:r>
            <a:r>
              <a:rPr lang="en-US" sz="1200" dirty="0">
                <a:effectLst/>
                <a:latin typeface="Open Sans" panose="020B0606030504020204" pitchFamily="34" charset="0"/>
                <a:ea typeface="Calibri" panose="020F0502020204030204" pitchFamily="34" charset="0"/>
              </a:rPr>
              <a:t>permanency</a:t>
            </a:r>
            <a:r>
              <a:rPr lang="en-US" sz="1200" spc="-15" dirty="0">
                <a:effectLst/>
                <a:latin typeface="Open Sans" panose="020B0606030504020204" pitchFamily="34" charset="0"/>
                <a:ea typeface="Calibri" panose="020F0502020204030204" pitchFamily="34" charset="0"/>
              </a:rPr>
              <a:t> </a:t>
            </a:r>
            <a:r>
              <a:rPr lang="en-US" sz="1200" dirty="0">
                <a:effectLst/>
                <a:latin typeface="Open Sans" panose="020B0606030504020204" pitchFamily="34" charset="0"/>
                <a:ea typeface="Calibri" panose="020F0502020204030204" pitchFamily="34" charset="0"/>
              </a:rPr>
              <a:t>decisions</a:t>
            </a:r>
            <a:r>
              <a:rPr lang="en-US" sz="1200" spc="-15" dirty="0">
                <a:effectLst/>
                <a:latin typeface="Open Sans" panose="020B0606030504020204" pitchFamily="34" charset="0"/>
                <a:ea typeface="Calibri" panose="020F0502020204030204" pitchFamily="34" charset="0"/>
              </a:rPr>
              <a:t> </a:t>
            </a:r>
            <a:r>
              <a:rPr lang="en-US" sz="1200" dirty="0">
                <a:effectLst/>
                <a:latin typeface="Open Sans" panose="020B0606030504020204" pitchFamily="34" charset="0"/>
                <a:ea typeface="Calibri" panose="020F0502020204030204" pitchFamily="34" charset="0"/>
              </a:rPr>
              <a:t>and</a:t>
            </a:r>
            <a:r>
              <a:rPr lang="en-US" sz="1200" spc="-5" dirty="0">
                <a:effectLst/>
                <a:latin typeface="Open Sans" panose="020B0606030504020204" pitchFamily="34" charset="0"/>
                <a:ea typeface="Calibri" panose="020F0502020204030204" pitchFamily="34" charset="0"/>
              </a:rPr>
              <a:t> </a:t>
            </a:r>
            <a:r>
              <a:rPr lang="en-US" sz="1200" dirty="0">
                <a:effectLst/>
                <a:latin typeface="Open Sans" panose="020B0606030504020204" pitchFamily="34" charset="0"/>
                <a:ea typeface="Calibri" panose="020F0502020204030204" pitchFamily="34" charset="0"/>
              </a:rPr>
              <a:t>issues</a:t>
            </a:r>
            <a:r>
              <a:rPr lang="en-US" sz="1200" spc="-10" dirty="0">
                <a:effectLst/>
                <a:latin typeface="Open Sans" panose="020B0606030504020204" pitchFamily="34" charset="0"/>
                <a:ea typeface="Calibri" panose="020F0502020204030204" pitchFamily="34" charset="0"/>
              </a:rPr>
              <a:t> </a:t>
            </a:r>
            <a:r>
              <a:rPr lang="en-US" sz="1200" dirty="0">
                <a:effectLst/>
                <a:latin typeface="Open Sans" panose="020B0606030504020204" pitchFamily="34" charset="0"/>
                <a:ea typeface="Calibri" panose="020F0502020204030204" pitchFamily="34" charset="0"/>
              </a:rPr>
              <a:t>should</a:t>
            </a:r>
            <a:r>
              <a:rPr lang="en-US" sz="1200" spc="-5" dirty="0">
                <a:effectLst/>
                <a:latin typeface="Open Sans" panose="020B0606030504020204" pitchFamily="34" charset="0"/>
                <a:ea typeface="Calibri" panose="020F0502020204030204" pitchFamily="34" charset="0"/>
              </a:rPr>
              <a:t> </a:t>
            </a:r>
            <a:r>
              <a:rPr lang="en-US" sz="1200" dirty="0">
                <a:effectLst/>
                <a:latin typeface="Open Sans" panose="020B0606030504020204" pitchFamily="34" charset="0"/>
                <a:ea typeface="Calibri" panose="020F0502020204030204" pitchFamily="34" charset="0"/>
              </a:rPr>
              <a:t>be</a:t>
            </a:r>
            <a:r>
              <a:rPr lang="en-US" sz="1200" spc="-15" dirty="0">
                <a:effectLst/>
                <a:latin typeface="Open Sans" panose="020B0606030504020204" pitchFamily="34" charset="0"/>
                <a:ea typeface="Calibri" panose="020F0502020204030204" pitchFamily="34" charset="0"/>
              </a:rPr>
              <a:t> </a:t>
            </a:r>
            <a:r>
              <a:rPr lang="en-US" sz="1200" dirty="0">
                <a:effectLst/>
                <a:latin typeface="Open Sans" panose="020B0606030504020204" pitchFamily="34" charset="0"/>
                <a:ea typeface="Calibri" panose="020F0502020204030204" pitchFamily="34" charset="0"/>
              </a:rPr>
              <a:t>reconciled</a:t>
            </a:r>
            <a:r>
              <a:rPr lang="en-US" sz="1200" spc="-10" dirty="0">
                <a:effectLst/>
                <a:latin typeface="Open Sans" panose="020B0606030504020204" pitchFamily="34" charset="0"/>
                <a:ea typeface="Calibri" panose="020F0502020204030204" pitchFamily="34" charset="0"/>
              </a:rPr>
              <a:t> </a:t>
            </a:r>
            <a:r>
              <a:rPr lang="en-US" sz="1200" dirty="0">
                <a:effectLst/>
                <a:latin typeface="Open Sans" panose="020B0606030504020204" pitchFamily="34" charset="0"/>
                <a:ea typeface="Calibri" panose="020F0502020204030204" pitchFamily="34" charset="0"/>
              </a:rPr>
              <a:t>by</a:t>
            </a:r>
            <a:r>
              <a:rPr lang="en-US" sz="1200" spc="-10" dirty="0">
                <a:effectLst/>
                <a:latin typeface="Open Sans" panose="020B0606030504020204" pitchFamily="34" charset="0"/>
                <a:ea typeface="Calibri" panose="020F0502020204030204" pitchFamily="34" charset="0"/>
              </a:rPr>
              <a:t> </a:t>
            </a:r>
            <a:r>
              <a:rPr lang="en-US" sz="1200" dirty="0">
                <a:effectLst/>
                <a:latin typeface="Open Sans" panose="020B0606030504020204" pitchFamily="34" charset="0"/>
                <a:ea typeface="Calibri" panose="020F0502020204030204" pitchFamily="34" charset="0"/>
              </a:rPr>
              <a:t>the</a:t>
            </a:r>
            <a:r>
              <a:rPr lang="en-US" sz="1200" spc="-155" dirty="0">
                <a:effectLst/>
                <a:latin typeface="Open Sans" panose="020B0606030504020204" pitchFamily="34" charset="0"/>
                <a:ea typeface="Calibri" panose="020F0502020204030204" pitchFamily="34" charset="0"/>
              </a:rPr>
              <a:t> </a:t>
            </a:r>
            <a:r>
              <a:rPr lang="en-US" sz="1200" dirty="0">
                <a:effectLst/>
                <a:latin typeface="Open Sans" panose="020B0606030504020204" pitchFamily="34" charset="0"/>
                <a:ea typeface="Calibri" panose="020F0502020204030204" pitchFamily="34" charset="0"/>
              </a:rPr>
              <a:t>time the child has been in DCS custody for 12 months. In the case of the Williams, family reunification was not achieved prior to the 12-month timeframe yet time was extended. Extending the goal of reunification past 12 months is called compelling reasons. The compelling reason for this family was that Renee was actively working her recovery plan and needed more time to complete the program.</a:t>
            </a:r>
          </a:p>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ASK </a:t>
            </a:r>
            <a:r>
              <a:rPr lang="en-US" sz="1200" dirty="0">
                <a:effectLst/>
                <a:latin typeface="Open Sans" panose="020B0606030504020204" pitchFamily="34" charset="0"/>
                <a:ea typeface="Calibri" panose="020F0502020204030204" pitchFamily="34" charset="0"/>
              </a:rPr>
              <a:t>the group if they can identify other circumstances that</a:t>
            </a:r>
            <a:r>
              <a:rPr lang="en-US" sz="1200" spc="-155" dirty="0">
                <a:effectLst/>
                <a:latin typeface="Open Sans" panose="020B0606030504020204" pitchFamily="34" charset="0"/>
                <a:ea typeface="Calibri" panose="020F0502020204030204" pitchFamily="34" charset="0"/>
              </a:rPr>
              <a:t> </a:t>
            </a:r>
            <a:r>
              <a:rPr lang="en-US" sz="1200" dirty="0">
                <a:effectLst/>
                <a:latin typeface="Open Sans" panose="020B0606030504020204" pitchFamily="34" charset="0"/>
                <a:ea typeface="Calibri" panose="020F0502020204030204" pitchFamily="34" charset="0"/>
              </a:rPr>
              <a:t>might warrant compelling reasons.</a:t>
            </a:r>
          </a:p>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EMPHASIZE </a:t>
            </a:r>
            <a:r>
              <a:rPr lang="en-US" sz="1200" dirty="0">
                <a:effectLst/>
                <a:latin typeface="Open Sans" panose="020B0606030504020204" pitchFamily="34" charset="0"/>
                <a:ea typeface="Calibri" panose="020F0502020204030204" pitchFamily="34" charset="0"/>
              </a:rPr>
              <a:t>the permanency decision is not made solely by the FSW. </a:t>
            </a:r>
            <a:r>
              <a:rPr lang="en-US" sz="1200" b="1" dirty="0">
                <a:effectLst/>
                <a:latin typeface="Open Sans" panose="020B0606030504020204" pitchFamily="34" charset="0"/>
                <a:ea typeface="Calibri" panose="020F0502020204030204" pitchFamily="34" charset="0"/>
              </a:rPr>
              <a:t>STRESS </a:t>
            </a:r>
            <a:r>
              <a:rPr lang="en-US" sz="1200" dirty="0">
                <a:effectLst/>
                <a:latin typeface="Open Sans" panose="020B0606030504020204" pitchFamily="34" charset="0"/>
                <a:ea typeface="Calibri" panose="020F0502020204030204" pitchFamily="34" charset="0"/>
              </a:rPr>
              <a:t>the involvement of the Child and Family Team is very important at this</a:t>
            </a:r>
            <a:r>
              <a:rPr lang="en-US" sz="1200" spc="-105" dirty="0">
                <a:effectLst/>
                <a:latin typeface="Open Sans" panose="020B0606030504020204" pitchFamily="34" charset="0"/>
                <a:ea typeface="Calibri" panose="020F0502020204030204" pitchFamily="34" charset="0"/>
              </a:rPr>
              <a:t> </a:t>
            </a:r>
            <a:r>
              <a:rPr lang="en-US" sz="1200" dirty="0">
                <a:effectLst/>
                <a:latin typeface="Open Sans" panose="020B0606030504020204" pitchFamily="34" charset="0"/>
                <a:ea typeface="Calibri" panose="020F0502020204030204" pitchFamily="34" charset="0"/>
              </a:rPr>
              <a:t>point.</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126</a:t>
            </a:fld>
            <a:endParaRPr lang="en-US"/>
          </a:p>
        </p:txBody>
      </p:sp>
    </p:spTree>
    <p:extLst>
      <p:ext uri="{BB962C8B-B14F-4D97-AF65-F5344CB8AC3E}">
        <p14:creationId xmlns:p14="http://schemas.microsoft.com/office/powerpoint/2010/main" val="341282933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spcBef>
                <a:spcPts val="50"/>
              </a:spcBef>
              <a:spcAft>
                <a:spcPts val="1200"/>
              </a:spcAft>
              <a:tabLst>
                <a:tab pos="955675" algn="l"/>
              </a:tabLst>
            </a:pPr>
            <a:r>
              <a:rPr lang="en-US" sz="2200" b="1" u="sng" kern="0" dirty="0">
                <a:solidFill>
                  <a:srgbClr val="0000FF"/>
                </a:solidFill>
                <a:effectLst/>
                <a:latin typeface="Calibri" panose="020F0502020204030204" pitchFamily="34" charset="0"/>
                <a:ea typeface="Open Sans" panose="020B0606030504020204" pitchFamily="34" charset="0"/>
                <a:cs typeface="Open Sans" panose="020B0606030504020204" pitchFamily="34" charset="0"/>
              </a:rPr>
              <a:t>Unit</a:t>
            </a:r>
            <a:r>
              <a:rPr lang="en-US" sz="2200" b="1" u="sng" kern="0" spc="-40" dirty="0">
                <a:solidFill>
                  <a:srgbClr val="0000FF"/>
                </a:solidFill>
                <a:effectLst/>
                <a:latin typeface="Calibri" panose="020F0502020204030204" pitchFamily="34" charset="0"/>
                <a:ea typeface="Open Sans" panose="020B0606030504020204" pitchFamily="34" charset="0"/>
                <a:cs typeface="Open Sans" panose="020B0606030504020204" pitchFamily="34" charset="0"/>
              </a:rPr>
              <a:t> </a:t>
            </a:r>
            <a:r>
              <a:rPr lang="en-US" sz="2200" b="1" u="sng" kern="0" dirty="0">
                <a:solidFill>
                  <a:srgbClr val="0000FF"/>
                </a:solidFill>
                <a:effectLst/>
                <a:latin typeface="Calibri" panose="020F0502020204030204" pitchFamily="34" charset="0"/>
                <a:ea typeface="Open Sans" panose="020B0606030504020204" pitchFamily="34" charset="0"/>
                <a:cs typeface="Open Sans" panose="020B0606030504020204" pitchFamily="34" charset="0"/>
              </a:rPr>
              <a:t>7</a:t>
            </a:r>
            <a:r>
              <a:rPr lang="en-US" sz="2200" b="1" kern="0" dirty="0">
                <a:effectLst/>
                <a:latin typeface="Calibri" panose="020F0502020204030204" pitchFamily="34" charset="0"/>
                <a:ea typeface="Open Sans" panose="020B0606030504020204" pitchFamily="34" charset="0"/>
                <a:cs typeface="Open Sans" panose="020B0606030504020204" pitchFamily="34" charset="0"/>
              </a:rPr>
              <a:t>: Closing/Wrap-up</a:t>
            </a:r>
            <a:endParaRPr lang="en-US" sz="2200" b="1" kern="0" dirty="0">
              <a:effectLst/>
              <a:latin typeface="Open Sans" panose="020B0606030504020204" pitchFamily="34" charset="0"/>
              <a:ea typeface="Open Sans" panose="020B0606030504020204" pitchFamily="34" charset="0"/>
            </a:endParaRPr>
          </a:p>
          <a:p>
            <a:pPr marL="139700" marR="0">
              <a:lnSpc>
                <a:spcPct val="115000"/>
              </a:lnSpc>
              <a:spcBef>
                <a:spcPts val="795"/>
              </a:spcBef>
              <a:spcAft>
                <a:spcPts val="1200"/>
              </a:spcAft>
            </a:pPr>
            <a:r>
              <a:rPr lang="en-US" sz="1400" b="1" dirty="0">
                <a:effectLst/>
                <a:latin typeface="Open Sans" panose="020B0606030504020204" pitchFamily="34" charset="0"/>
                <a:ea typeface="Open Sans" panose="020B0606030504020204" pitchFamily="34" charset="0"/>
              </a:rPr>
              <a:t>Unit Time: 60 minutes </a:t>
            </a:r>
            <a:endParaRPr lang="en-US" sz="1100" dirty="0">
              <a:effectLst/>
              <a:latin typeface="Open Sans" panose="020B0606030504020204" pitchFamily="34" charset="0"/>
              <a:ea typeface="Open Sans" panose="020B0606030504020204" pitchFamily="34" charset="0"/>
            </a:endParaRPr>
          </a:p>
          <a:p>
            <a:pPr marL="139700" marR="0">
              <a:lnSpc>
                <a:spcPct val="115000"/>
              </a:lnSpc>
              <a:spcBef>
                <a:spcPts val="795"/>
              </a:spcBef>
              <a:spcAft>
                <a:spcPts val="1200"/>
              </a:spcAft>
            </a:pPr>
            <a:r>
              <a:rPr lang="en-US" sz="1400" b="1" dirty="0">
                <a:effectLst/>
                <a:latin typeface="Open Sans" panose="020B0606030504020204" pitchFamily="34" charset="0"/>
                <a:ea typeface="Open Sans" panose="020B0606030504020204" pitchFamily="34" charset="0"/>
              </a:rPr>
              <a:t>Learning Objectives:</a:t>
            </a:r>
            <a:endParaRPr lang="en-US" sz="1100" dirty="0">
              <a:effectLst/>
              <a:latin typeface="Open Sans" panose="020B0606030504020204" pitchFamily="34" charset="0"/>
              <a:ea typeface="Open Sans" panose="020B0606030504020204" pitchFamily="34" charset="0"/>
            </a:endParaRPr>
          </a:p>
          <a:p>
            <a:pPr marL="342900" marR="108585" lvl="0" indent="-342900">
              <a:lnSpc>
                <a:spcPct val="115000"/>
              </a:lnSpc>
              <a:spcBef>
                <a:spcPts val="0"/>
              </a:spcBef>
              <a:spcAft>
                <a:spcPts val="1200"/>
              </a:spcAft>
              <a:buFont typeface="Symbol" panose="05050102010706020507" pitchFamily="18" charset="2"/>
              <a:buChar char=""/>
              <a:tabLst>
                <a:tab pos="368300" algn="l"/>
                <a:tab pos="368935" algn="l"/>
              </a:tabLst>
            </a:pPr>
            <a:r>
              <a:rPr lang="en-US" sz="1200" dirty="0">
                <a:effectLst/>
                <a:latin typeface="Open Sans" panose="020B0606030504020204" pitchFamily="34" charset="0"/>
                <a:ea typeface="Open Sans" panose="020B0606030504020204" pitchFamily="34" charset="0"/>
              </a:rPr>
              <a:t>Participants will apply knowledge learned from the foster care casework</a:t>
            </a:r>
            <a:r>
              <a:rPr lang="en-US" sz="1200" spc="-1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process and demonstrate application by finalizing a timeline of case</a:t>
            </a:r>
            <a:r>
              <a:rPr lang="en-US" sz="1200" spc="-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practice.</a:t>
            </a:r>
            <a:endParaRPr lang="en-US" sz="1100" dirty="0">
              <a:effectLst/>
              <a:latin typeface="Open Sans" panose="020B0606030504020204" pitchFamily="34" charset="0"/>
              <a:ea typeface="Open Sans" panose="020B0606030504020204" pitchFamily="34" charset="0"/>
            </a:endParaRPr>
          </a:p>
          <a:p>
            <a:pPr marL="139700" marR="0">
              <a:lnSpc>
                <a:spcPct val="115000"/>
              </a:lnSpc>
              <a:spcBef>
                <a:spcPts val="1020"/>
              </a:spcBef>
              <a:spcAft>
                <a:spcPts val="1200"/>
              </a:spcAft>
            </a:pPr>
            <a:r>
              <a:rPr lang="en-US" sz="1400" b="1" dirty="0">
                <a:effectLst/>
                <a:latin typeface="Open Sans" panose="020B0606030504020204" pitchFamily="34" charset="0"/>
                <a:ea typeface="Open Sans" panose="020B0606030504020204" pitchFamily="34" charset="0"/>
              </a:rPr>
              <a:t>Supporting Materials:</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Symbol" panose="05050102010706020507" pitchFamily="18" charset="2"/>
              <a:buChar char=""/>
              <a:tabLst>
                <a:tab pos="368300" algn="l"/>
                <a:tab pos="368935" algn="l"/>
              </a:tabLst>
            </a:pPr>
            <a:r>
              <a:rPr lang="en-US" sz="1200" dirty="0">
                <a:effectLst/>
                <a:latin typeface="Open Sans" panose="020B0606030504020204" pitchFamily="34" charset="0"/>
                <a:ea typeface="Open Sans" panose="020B0606030504020204" pitchFamily="34" charset="0"/>
              </a:rPr>
              <a:t>PowerPoint</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Symbol" panose="05050102010706020507" pitchFamily="18" charset="2"/>
              <a:buChar char=""/>
              <a:tabLst>
                <a:tab pos="368300" algn="l"/>
                <a:tab pos="368935" algn="l"/>
              </a:tabLst>
            </a:pPr>
            <a:r>
              <a:rPr lang="en-US" sz="1200" dirty="0">
                <a:effectLst/>
                <a:latin typeface="Open Sans" panose="020B0606030504020204" pitchFamily="34" charset="0"/>
                <a:ea typeface="Open Sans" panose="020B0606030504020204" pitchFamily="34" charset="0"/>
              </a:rPr>
              <a:t>Policies:</a:t>
            </a:r>
            <a:endParaRPr lang="en-US" sz="1100" dirty="0">
              <a:effectLst/>
              <a:latin typeface="Open Sans" panose="020B0606030504020204" pitchFamily="34" charset="0"/>
              <a:ea typeface="Open Sans" panose="020B0606030504020204" pitchFamily="34" charset="0"/>
            </a:endParaRPr>
          </a:p>
          <a:p>
            <a:pPr marL="742950" marR="101600" lvl="1" indent="-285750">
              <a:lnSpc>
                <a:spcPct val="115000"/>
              </a:lnSpc>
              <a:spcBef>
                <a:spcPts val="1200"/>
              </a:spcBef>
              <a:spcAft>
                <a:spcPts val="0"/>
              </a:spcAft>
              <a:buFont typeface="Courier New" panose="02070309020205020404" pitchFamily="49" charset="0"/>
              <a:buChar char="o"/>
              <a:tabLst>
                <a:tab pos="597535" algn="l"/>
              </a:tabLst>
            </a:pPr>
            <a:r>
              <a:rPr lang="en-US" sz="1200" u="sng" dirty="0">
                <a:solidFill>
                  <a:srgbClr val="0000FF"/>
                </a:solidFill>
                <a:effectLst/>
                <a:latin typeface="Open Sans" panose="020B0606030504020204" pitchFamily="34" charset="0"/>
                <a:ea typeface="Open Sans" panose="020B0606030504020204" pitchFamily="34" charset="0"/>
                <a:hlinkClick r:id="rId3"/>
              </a:rPr>
              <a:t>New Hire Guide</a:t>
            </a:r>
            <a:r>
              <a:rPr lang="en-US" sz="1200" dirty="0">
                <a:effectLst/>
                <a:latin typeface="Open Sans" panose="020B0606030504020204" pitchFamily="34" charset="0"/>
                <a:ea typeface="Open Sans" panose="020B0606030504020204" pitchFamily="34" charset="0"/>
              </a:rPr>
              <a:t>  </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200"/>
              </a:spcBef>
              <a:spcAft>
                <a:spcPts val="0"/>
              </a:spcAft>
              <a:buFont typeface="Courier New" panose="02070309020205020404" pitchFamily="49" charset="0"/>
              <a:buChar char="o"/>
              <a:tabLst>
                <a:tab pos="597535" algn="l"/>
              </a:tabLst>
            </a:pPr>
            <a:r>
              <a:rPr lang="en-US" sz="1200" u="sng" dirty="0">
                <a:solidFill>
                  <a:srgbClr val="0000FF"/>
                </a:solidFill>
                <a:effectLst/>
                <a:latin typeface="Open Sans" panose="020B0606030504020204" pitchFamily="34" charset="0"/>
                <a:ea typeface="Open Sans" panose="020B0606030504020204" pitchFamily="34" charset="0"/>
                <a:hlinkClick r:id="rId4"/>
              </a:rPr>
              <a:t>CFTM Guide</a:t>
            </a:r>
            <a:r>
              <a:rPr lang="en-US" sz="1200" dirty="0">
                <a:effectLst/>
                <a:latin typeface="Open Sans" panose="020B0606030504020204" pitchFamily="34" charset="0"/>
                <a:ea typeface="Open Sans" panose="020B0606030504020204" pitchFamily="34" charset="0"/>
              </a:rPr>
              <a:t> </a:t>
            </a:r>
            <a:r>
              <a:rPr lang="en-US" sz="1200" spc="-25" dirty="0">
                <a:solidFill>
                  <a:srgbClr val="0000FF"/>
                </a:solidFill>
                <a:effectLst/>
                <a:latin typeface="Open Sans" panose="020B0606030504020204" pitchFamily="34" charset="0"/>
                <a:ea typeface="Open Sans" panose="020B0606030504020204" pitchFamily="34" charset="0"/>
              </a:rPr>
              <a:t> </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200"/>
              </a:spcBef>
              <a:spcAft>
                <a:spcPts val="0"/>
              </a:spcAft>
              <a:buFont typeface="Courier New" panose="02070309020205020404" pitchFamily="49" charset="0"/>
              <a:buChar char="o"/>
              <a:tabLst>
                <a:tab pos="597535" algn="l"/>
              </a:tabLst>
            </a:pPr>
            <a:r>
              <a:rPr lang="en-US" sz="1200" u="sng" dirty="0">
                <a:solidFill>
                  <a:srgbClr val="0000FF"/>
                </a:solidFill>
                <a:effectLst/>
                <a:latin typeface="Open Sans" panose="020B0606030504020204" pitchFamily="34" charset="0"/>
                <a:ea typeface="Open Sans" panose="020B0606030504020204" pitchFamily="34" charset="0"/>
                <a:hlinkClick r:id="rId5"/>
              </a:rPr>
              <a:t>Visitation Guide </a:t>
            </a:r>
            <a:r>
              <a:rPr lang="en-US" sz="1200" spc="-40" dirty="0">
                <a:solidFill>
                  <a:srgbClr val="0000FF"/>
                </a:solidFill>
                <a:effectLst/>
                <a:latin typeface="Open Sans" panose="020B0606030504020204" pitchFamily="34" charset="0"/>
                <a:ea typeface="Open Sans" panose="020B0606030504020204" pitchFamily="34" charset="0"/>
              </a:rPr>
              <a:t> </a:t>
            </a:r>
            <a:r>
              <a:rPr lang="en-US" sz="1100" dirty="0">
                <a:effectLst/>
                <a:latin typeface="Open Sans" panose="020B0606030504020204" pitchFamily="34" charset="0"/>
                <a:ea typeface="Open Sans" panose="020B0606030504020204" pitchFamily="34" charset="0"/>
              </a:rPr>
              <a:t> </a:t>
            </a:r>
            <a:r>
              <a:rPr lang="en-US" sz="1200" dirty="0">
                <a:effectLst/>
                <a:latin typeface="Courier New" panose="02070309020205020404" pitchFamily="49" charset="0"/>
                <a:ea typeface="Open Sans" panose="020B0606030504020204" pitchFamily="34" charset="0"/>
                <a:cs typeface="Open Sans" panose="020B0606030504020204" pitchFamily="34" charset="0"/>
              </a:rPr>
              <a:t> </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1200"/>
              </a:spcBef>
              <a:spcAft>
                <a:spcPts val="0"/>
              </a:spcAft>
              <a:buFont typeface="Symbol" panose="05050102010706020507" pitchFamily="18" charset="2"/>
              <a:buChar char=""/>
              <a:tabLst>
                <a:tab pos="597535" algn="l"/>
              </a:tabLst>
            </a:pPr>
            <a:r>
              <a:rPr lang="en-US" sz="1200" u="sng"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6"/>
              </a:rPr>
              <a:t>Case Calendar</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127</a:t>
            </a:fld>
            <a:endParaRPr lang="en-US"/>
          </a:p>
        </p:txBody>
      </p:sp>
    </p:spTree>
    <p:extLst>
      <p:ext uri="{BB962C8B-B14F-4D97-AF65-F5344CB8AC3E}">
        <p14:creationId xmlns:p14="http://schemas.microsoft.com/office/powerpoint/2010/main" val="197446228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30000"/>
              </a:lnSpc>
              <a:spcBef>
                <a:spcPts val="0"/>
              </a:spcBef>
              <a:spcAft>
                <a:spcPts val="0"/>
              </a:spcAft>
            </a:pPr>
            <a:r>
              <a:rPr lang="en-US" sz="1400" b="1" dirty="0">
                <a:solidFill>
                  <a:srgbClr val="2DCCD3"/>
                </a:solidFill>
                <a:effectLst/>
                <a:latin typeface="Open Sans" panose="020B0606030504020204" pitchFamily="34" charset="0"/>
                <a:ea typeface="Times New Roman" panose="02020603050405020304" pitchFamily="18" charset="0"/>
                <a:cs typeface="Times New Roman" panose="02020603050405020304" pitchFamily="18" charset="0"/>
              </a:rPr>
              <a:t>Lesson 7.1: Content Review </a:t>
            </a:r>
            <a:endParaRPr lang="en-US" sz="1200" b="1" dirty="0">
              <a:solidFill>
                <a:srgbClr val="2DCCD3"/>
              </a:solidFill>
              <a:effectLst/>
              <a:latin typeface="PermianSlabSerifTypeface" panose="02000000000000000000" pitchFamily="50" charset="0"/>
              <a:ea typeface="Times New Roman" panose="02020603050405020304" pitchFamily="18" charset="0"/>
              <a:cs typeface="Times New Roman" panose="02020603050405020304" pitchFamily="18" charset="0"/>
            </a:endParaRPr>
          </a:p>
          <a:p>
            <a:pPr marL="0" marR="0">
              <a:lnSpc>
                <a:spcPct val="130000"/>
              </a:lnSpc>
              <a:spcBef>
                <a:spcPts val="0"/>
              </a:spcBef>
              <a:spcAft>
                <a:spcPts val="0"/>
              </a:spcAft>
            </a:pPr>
            <a:r>
              <a:rPr lang="en-US" sz="1400" b="1" dirty="0">
                <a:solidFill>
                  <a:srgbClr val="2DCCD3"/>
                </a:solidFill>
                <a:effectLst/>
                <a:latin typeface="Open Sans" panose="020B0606030504020204" pitchFamily="34" charset="0"/>
                <a:ea typeface="Times New Roman" panose="02020603050405020304" pitchFamily="18" charset="0"/>
                <a:cs typeface="Times New Roman" panose="02020603050405020304" pitchFamily="18" charset="0"/>
              </a:rPr>
              <a:t>Lesson Time: 45 minutes</a:t>
            </a:r>
            <a:endParaRPr lang="en-US" sz="1200" b="1" dirty="0">
              <a:solidFill>
                <a:srgbClr val="2DCCD3"/>
              </a:solidFill>
              <a:effectLst/>
              <a:latin typeface="PermianSlabSerifTypeface" panose="02000000000000000000" pitchFamily="50" charset="0"/>
              <a:ea typeface="Times New Roman" panose="02020603050405020304" pitchFamily="18" charset="0"/>
              <a:cs typeface="Times New Roman" panose="02020603050405020304" pitchFamily="18" charset="0"/>
            </a:endParaRPr>
          </a:p>
          <a:p>
            <a:pPr marL="0" marR="0">
              <a:lnSpc>
                <a:spcPts val="1905"/>
              </a:lnSpc>
              <a:spcBef>
                <a:spcPts val="0"/>
              </a:spcBef>
              <a:spcAft>
                <a:spcPts val="120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Key Teaching Points / Instructions</a:t>
            </a:r>
            <a:endParaRPr lang="en-US" sz="1200" dirty="0">
              <a:effectLst/>
              <a:latin typeface="Open Sans" panose="020B0606030504020204" pitchFamily="34" charset="0"/>
              <a:ea typeface="Open Sans" panose="020B0606030504020204" pitchFamily="34" charset="0"/>
              <a:cs typeface="Times New Roman" panose="02020603050405020304" pitchFamily="18" charset="0"/>
            </a:endParaRPr>
          </a:p>
          <a:p>
            <a:pPr marL="0" marR="0">
              <a:lnSpc>
                <a:spcPts val="1905"/>
              </a:lnSpc>
              <a:spcBef>
                <a:spcPts val="0"/>
              </a:spcBef>
              <a:spcAft>
                <a:spcPts val="120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 </a:t>
            </a:r>
            <a:endParaRPr lang="en-US" sz="1200" dirty="0">
              <a:effectLst/>
              <a:latin typeface="Open Sans" panose="020B0606030504020204" pitchFamily="34" charset="0"/>
              <a:ea typeface="Open Sans" panose="020B0606030504020204" pitchFamily="34" charset="0"/>
              <a:cs typeface="Times New Roman" panose="02020603050405020304" pitchFamily="18" charset="0"/>
            </a:endParaRPr>
          </a:p>
          <a:p>
            <a:pPr marL="342900" marR="57150" lvl="0" indent="-342900">
              <a:lnSpc>
                <a:spcPct val="150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we </a:t>
            </a:r>
            <a:r>
              <a:rPr lang="en-US" sz="1200" spc="10" dirty="0">
                <a:effectLst/>
                <a:latin typeface="Open Sans" panose="020B0606030504020204" pitchFamily="34" charset="0"/>
                <a:ea typeface="Franklin Gothic Book" panose="020B0503020102020204" pitchFamily="34" charset="0"/>
                <a:cs typeface="Franklin Gothic Book" panose="020B0503020102020204" pitchFamily="34" charset="0"/>
              </a:rPr>
              <a:t>will now</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put all the pieces together and test our knowledge of the content and the casework process.  </a:t>
            </a:r>
          </a:p>
          <a:p>
            <a:pPr marL="342900" marR="0" lvl="0" indent="-342900">
              <a:lnSpc>
                <a:spcPct val="150000"/>
              </a:lnSpc>
              <a:spcBef>
                <a:spcPts val="500"/>
              </a:spcBef>
              <a:spcAft>
                <a:spcPts val="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CONDUCT ACTIVITY: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Jeopardy Game</a:t>
            </a:r>
          </a:p>
          <a:p>
            <a:pPr marL="342900" marR="0" lvl="0" indent="-342900">
              <a:lnSpc>
                <a:spcPct val="150000"/>
              </a:lnSpc>
              <a:spcBef>
                <a:spcPts val="500"/>
              </a:spcBef>
              <a:spcAft>
                <a:spcPts val="0"/>
              </a:spcAft>
              <a:buFont typeface="Courier New" panose="02070309020205020404" pitchFamily="49" charset="0"/>
              <a:buChar char="o"/>
              <a:tabLst>
                <a:tab pos="228600" algn="l"/>
              </a:tabLst>
            </a:pPr>
            <a:r>
              <a:rPr lang="en-US" sz="1200" dirty="0">
                <a:effectLst/>
                <a:latin typeface="Open Sans" panose="020B0606030504020204" pitchFamily="34" charset="0"/>
                <a:ea typeface="Open Sans" panose="020B0606030504020204" pitchFamily="34" charset="0"/>
                <a:cs typeface="Times New Roman" panose="02020603050405020304" pitchFamily="18" charset="0"/>
              </a:rPr>
              <a:t>Trainer: decide on how the teams will be broken down and who will keep score.  It seems easiest to have 2 class teams and each team have a score keeper and select NO teams on the Jeopardy game. If the trainer is comfortable with maneuvering within the game, they can select how many teams to start the game; however, they must hit the plus sign after the participant answers correctly or incorrectly to keep score within the game at the bottom of the screen.</a:t>
            </a:r>
          </a:p>
          <a:p>
            <a:pPr marL="342900" marR="0" lvl="0" indent="-342900">
              <a:lnSpc>
                <a:spcPct val="150000"/>
              </a:lnSpc>
              <a:spcBef>
                <a:spcPts val="500"/>
              </a:spcBef>
              <a:spcAft>
                <a:spcPts val="0"/>
              </a:spcAft>
              <a:buFont typeface="Courier New" panose="02070309020205020404" pitchFamily="49" charset="0"/>
              <a:buChar char="o"/>
              <a:tabLst>
                <a:tab pos="228600" algn="l"/>
              </a:tabLst>
            </a:pPr>
            <a:r>
              <a:rPr lang="en-US" sz="1200" dirty="0">
                <a:effectLst/>
                <a:latin typeface="Open Sans" panose="020B0606030504020204" pitchFamily="34" charset="0"/>
                <a:ea typeface="Open Sans" panose="020B0606030504020204" pitchFamily="34" charset="0"/>
                <a:cs typeface="Times New Roman" panose="02020603050405020304" pitchFamily="18" charset="0"/>
              </a:rPr>
              <a:t>Play Jeopardy. </a:t>
            </a:r>
            <a:r>
              <a:rPr lang="en-US" sz="1200" b="1" dirty="0">
                <a:effectLst/>
                <a:latin typeface="Open Sans" panose="020B0606030504020204" pitchFamily="34" charset="0"/>
                <a:ea typeface="Open Sans" panose="020B0606030504020204" pitchFamily="34" charset="0"/>
                <a:cs typeface="Times New Roman" panose="02020603050405020304" pitchFamily="18" charset="0"/>
              </a:rPr>
              <a:t>Link: </a:t>
            </a:r>
            <a:r>
              <a:rPr lang="en-US" sz="1200" u="sng" dirty="0">
                <a:solidFill>
                  <a:srgbClr val="0000FF"/>
                </a:solidFill>
                <a:effectLst/>
                <a:latin typeface="Open Sans" panose="020B0606030504020204" pitchFamily="34" charset="0"/>
                <a:ea typeface="Open Sans" panose="020B0606030504020204" pitchFamily="34" charset="0"/>
                <a:cs typeface="Times New Roman" panose="02020603050405020304" pitchFamily="18" charset="0"/>
                <a:hlinkClick r:id="rId3"/>
              </a:rPr>
              <a:t>https://jeopardylabs.com/play/permanency-jeopardy-4</a:t>
            </a:r>
            <a:endParaRPr lang="en-US" sz="1200" dirty="0">
              <a:effectLst/>
              <a:latin typeface="Open Sans" panose="020B0606030504020204" pitchFamily="34" charset="0"/>
              <a:ea typeface="Open Sans" panose="020B0606030504020204" pitchFamily="34" charset="0"/>
              <a:cs typeface="Times New Roman" panose="02020603050405020304" pitchFamily="18" charset="0"/>
            </a:endParaRPr>
          </a:p>
          <a:p>
            <a:pPr marL="742950" marR="0" lvl="1" indent="-285750">
              <a:lnSpc>
                <a:spcPct val="150000"/>
              </a:lnSpc>
              <a:spcBef>
                <a:spcPts val="500"/>
              </a:spcBef>
              <a:spcAft>
                <a:spcPts val="0"/>
              </a:spcAft>
              <a:buFont typeface="Wingdings" panose="05000000000000000000" pitchFamily="2" charset="2"/>
              <a:buChar char=""/>
              <a:tabLst>
                <a:tab pos="228600" algn="l"/>
              </a:tabLst>
            </a:pPr>
            <a:r>
              <a:rPr lang="en-US" sz="1200" dirty="0">
                <a:effectLst/>
                <a:latin typeface="Open Sans" panose="020B0606030504020204" pitchFamily="34" charset="0"/>
                <a:ea typeface="Open Sans" panose="020B0606030504020204" pitchFamily="34" charset="0"/>
                <a:cs typeface="Times New Roman" panose="02020603050405020304" pitchFamily="18" charset="0"/>
              </a:rPr>
              <a:t>Instructions: Flip a coin or have the teams select a number between 1 and 10 and whichever team is closest to the number the trainer chose, they will go first in the game.</a:t>
            </a:r>
          </a:p>
          <a:p>
            <a:pPr marL="342900" marR="0" lvl="0" indent="-342900">
              <a:lnSpc>
                <a:spcPct val="150000"/>
              </a:lnSpc>
              <a:spcBef>
                <a:spcPts val="500"/>
              </a:spcBef>
              <a:spcAft>
                <a:spcPts val="0"/>
              </a:spcAft>
              <a:buFont typeface="Symbol" panose="05050102010706020507" pitchFamily="18" charset="2"/>
              <a:buChar char=""/>
              <a:tabLst>
                <a:tab pos="228600" algn="l"/>
              </a:tabLst>
            </a:pPr>
            <a:r>
              <a:rPr lang="en-US" sz="1200" dirty="0">
                <a:effectLst/>
                <a:latin typeface="Open Sans" panose="020B0606030504020204" pitchFamily="34" charset="0"/>
                <a:ea typeface="Open Sans" panose="020B0606030504020204" pitchFamily="34" charset="0"/>
                <a:cs typeface="Times New Roman" panose="02020603050405020304" pitchFamily="18" charset="0"/>
              </a:rPr>
              <a:t>Hit start and have the participant on the first team chose a category and amount and select the tile. The question will pop up. The trainer will ask the question and allow a few seconds for the participant to answer.  If the participant gets the answer correct, hit the spacebar to reveal the answer and congratulate the participant and move on to the next team to select their category. If the participant gets the answer wrong or is unable to answer, pose the question to their larger team to allow them to answer.</a:t>
            </a:r>
          </a:p>
          <a:p>
            <a:pPr marL="342900" marR="122555" lvl="0" indent="-342900">
              <a:lnSpc>
                <a:spcPct val="150000"/>
              </a:lnSpc>
              <a:spcBef>
                <a:spcPts val="1395"/>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how participants feel after the content review.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it is normal to feel excited and overwhelmed.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REMIND</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it can take a year or more to feel comfortable with the tasks and responsibilities of case management.</a:t>
            </a:r>
          </a:p>
          <a:p>
            <a:pPr marL="342900" marR="122555" lvl="0" indent="-342900">
              <a:lnSpc>
                <a:spcPct val="150000"/>
              </a:lnSpc>
              <a:spcBef>
                <a:spcPts val="1395"/>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EXPLAIN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we will revisit all these concepts learned this week in Specialty Week 2 and apply the knowledge gained this week on the Steward case family from Intro and Core weeks.</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128</a:t>
            </a:fld>
            <a:endParaRPr lang="en-US"/>
          </a:p>
        </p:txBody>
      </p:sp>
    </p:spTree>
    <p:extLst>
      <p:ext uri="{BB962C8B-B14F-4D97-AF65-F5344CB8AC3E}">
        <p14:creationId xmlns:p14="http://schemas.microsoft.com/office/powerpoint/2010/main" val="110190071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marR="0">
              <a:lnSpc>
                <a:spcPct val="115000"/>
              </a:lnSpc>
              <a:spcBef>
                <a:spcPts val="505"/>
              </a:spcBef>
              <a:spcAft>
                <a:spcPts val="0"/>
              </a:spcAft>
            </a:pPr>
            <a:r>
              <a:rPr lang="en-US" sz="1800" b="1" dirty="0">
                <a:effectLst/>
                <a:latin typeface="Open Sans" panose="020B0606030504020204" pitchFamily="34" charset="0"/>
                <a:ea typeface="Open Sans" panose="020B0606030504020204" pitchFamily="34" charset="0"/>
              </a:rPr>
              <a:t>Lesson 7.2: Closing/Wrap-Up </a:t>
            </a:r>
            <a:endParaRPr lang="en-US" sz="1800" dirty="0">
              <a:effectLst/>
              <a:latin typeface="Open Sans" panose="020B0606030504020204" pitchFamily="34" charset="0"/>
              <a:ea typeface="Open Sans" panose="020B0606030504020204" pitchFamily="34" charset="0"/>
            </a:endParaRPr>
          </a:p>
          <a:p>
            <a:pPr marL="139700" marR="0">
              <a:lnSpc>
                <a:spcPct val="115000"/>
              </a:lnSpc>
              <a:spcBef>
                <a:spcPts val="0"/>
              </a:spcBef>
              <a:spcAft>
                <a:spcPts val="0"/>
              </a:spcAft>
            </a:pPr>
            <a:r>
              <a:rPr lang="en-US" sz="1800" b="1" dirty="0">
                <a:effectLst/>
                <a:latin typeface="Open Sans" panose="020B0606030504020204" pitchFamily="34" charset="0"/>
                <a:ea typeface="Open Sans" panose="020B0606030504020204" pitchFamily="34" charset="0"/>
              </a:rPr>
              <a:t>Lesson Time: 15 minutes</a:t>
            </a:r>
            <a:endParaRPr lang="en-US" sz="1800" dirty="0">
              <a:effectLst/>
              <a:latin typeface="Open Sans" panose="020B0606030504020204" pitchFamily="34" charset="0"/>
              <a:ea typeface="Open Sans" panose="020B0606030504020204" pitchFamily="34" charset="0"/>
            </a:endParaRPr>
          </a:p>
          <a:p>
            <a:pPr marL="139700" marR="0">
              <a:lnSpc>
                <a:spcPct val="115000"/>
              </a:lnSpc>
              <a:spcBef>
                <a:spcPts val="0"/>
              </a:spcBef>
              <a:spcAft>
                <a:spcPts val="1200"/>
              </a:spcAft>
            </a:pPr>
            <a:r>
              <a:rPr lang="en-US" sz="1800" b="1" dirty="0">
                <a:effectLst/>
                <a:latin typeface="Open Sans" panose="020B0606030504020204" pitchFamily="34" charset="0"/>
                <a:ea typeface="Open Sans" panose="020B0606030504020204" pitchFamily="34" charset="0"/>
              </a:rPr>
              <a:t>Key Teaching Points / Instructions</a:t>
            </a:r>
            <a:endParaRPr lang="en-US" sz="1800" dirty="0">
              <a:effectLst/>
              <a:latin typeface="Open Sans" panose="020B0606030504020204" pitchFamily="34" charset="0"/>
              <a:ea typeface="Open Sans" panose="020B0606030504020204" pitchFamily="34" charset="0"/>
            </a:endParaRPr>
          </a:p>
          <a:p>
            <a:pPr marL="342900" marR="0" lvl="0" indent="-342900">
              <a:lnSpc>
                <a:spcPct val="115000"/>
              </a:lnSpc>
              <a:spcBef>
                <a:spcPts val="1405"/>
              </a:spcBef>
              <a:spcAft>
                <a:spcPts val="1200"/>
              </a:spcAft>
              <a:buFont typeface="Symbol" panose="05050102010706020507" pitchFamily="18" charset="2"/>
              <a:buChar char=""/>
              <a:tabLst>
                <a:tab pos="228600"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positive outcomes for children and families involved with the Department is often due to the strong commitment of the dedicated staff.</a:t>
            </a:r>
            <a:r>
              <a:rPr lang="en-US" sz="1800" spc="-13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 Department is only as good as the staff who provide services to children and families and those who manage service</a:t>
            </a:r>
            <a:r>
              <a:rPr lang="en-US" sz="1800" spc="-4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delivery. </a:t>
            </a:r>
          </a:p>
          <a:p>
            <a:pPr marL="342900" marR="57150" lvl="0" indent="-342900">
              <a:lnSpc>
                <a:spcPct val="115000"/>
              </a:lnSpc>
              <a:spcBef>
                <a:spcPts val="600"/>
              </a:spcBef>
              <a:spcAft>
                <a:spcPts val="1200"/>
              </a:spcAft>
              <a:buFont typeface="Symbol" panose="05050102010706020507" pitchFamily="18" charset="2"/>
              <a:buChar char=""/>
              <a:tabLst>
                <a:tab pos="368300" algn="l"/>
                <a:tab pos="368935"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your well-being is important to the Department.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REMIND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we have resources at their disposal to help</a:t>
            </a:r>
            <a:r>
              <a:rPr lang="en-US" sz="1800" spc="-3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alleviate some of the stress and help prevent burnout. </a:t>
            </a:r>
          </a:p>
          <a:p>
            <a:pPr marL="342900" marR="57150" lvl="0" indent="-342900">
              <a:lnSpc>
                <a:spcPct val="115000"/>
              </a:lnSpc>
              <a:spcBef>
                <a:spcPts val="600"/>
              </a:spcBef>
              <a:spcAft>
                <a:spcPts val="1200"/>
              </a:spcAft>
              <a:buFont typeface="Symbol" panose="05050102010706020507" pitchFamily="18" charset="2"/>
              <a:buChar char=""/>
              <a:tabLst>
                <a:tab pos="368300" algn="l"/>
                <a:tab pos="368935"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ADVISE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they can utilize their DCS support system which includes their Supervisor, PDC, Mentor, Trainer, and any other DCS peers they choose if they have questions or need someone to talk to about the job or a difficult situation and/or case they may see. In addition, the state provides training opportunities that</a:t>
            </a:r>
            <a:r>
              <a:rPr lang="en-US" sz="18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address</a:t>
            </a:r>
            <a:r>
              <a:rPr lang="en-US" sz="18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self-care,</a:t>
            </a:r>
            <a:r>
              <a:rPr lang="en-US" sz="1800" spc="-3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and</a:t>
            </a:r>
            <a:r>
              <a:rPr lang="en-US" sz="18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each</a:t>
            </a:r>
            <a:r>
              <a:rPr lang="en-US" sz="1800" spc="-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region</a:t>
            </a:r>
            <a:r>
              <a:rPr lang="en-US" sz="18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promotes</a:t>
            </a:r>
            <a:r>
              <a:rPr lang="en-US" sz="18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varying</a:t>
            </a:r>
            <a:r>
              <a:rPr lang="en-US" sz="18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self-care</a:t>
            </a:r>
            <a:r>
              <a:rPr lang="en-US" sz="1800" spc="-19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opportunities.</a:t>
            </a:r>
          </a:p>
          <a:p>
            <a:pPr marL="342900" marR="0" lvl="0" indent="-342900">
              <a:lnSpc>
                <a:spcPct val="115000"/>
              </a:lnSpc>
              <a:spcBef>
                <a:spcPts val="600"/>
              </a:spcBef>
              <a:spcAft>
                <a:spcPts val="1200"/>
              </a:spcAft>
              <a:buFont typeface="Symbol" panose="05050102010706020507" pitchFamily="18" charset="2"/>
              <a:buChar char=""/>
              <a:tabLst>
                <a:tab pos="368300" algn="l"/>
                <a:tab pos="368935" algn="l"/>
              </a:tabLst>
            </a:pP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Lastly, the State offers EAP (Employee Assistance Program) services.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Optum contact information with the group including: 855.437.3486 or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hlinkClick r:id="rId3"/>
              </a:rPr>
              <a:t>Here4TN.com</a:t>
            </a:r>
            <a:r>
              <a:rPr lang="en-US" sz="1800" u="none" strike="noStrike" dirty="0">
                <a:effectLst/>
                <a:latin typeface="Open Sans" panose="020B0606030504020204" pitchFamily="34" charset="0"/>
                <a:ea typeface="Franklin Gothic Book" panose="020B0503020102020204" pitchFamily="34" charset="0"/>
                <a:cs typeface="Franklin Gothic Book" panose="020B0503020102020204" pitchFamily="34" charset="0"/>
                <a:hlinkClick r:id="rId3"/>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to obtain your</a:t>
            </a:r>
            <a:r>
              <a:rPr lang="en-US" sz="1800" spc="-3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preauthorization.</a:t>
            </a:r>
          </a:p>
          <a:p>
            <a:pPr marL="342900" marR="0" lvl="0" indent="-342900">
              <a:lnSpc>
                <a:spcPct val="115000"/>
              </a:lnSpc>
              <a:spcBef>
                <a:spcPts val="5"/>
              </a:spcBef>
              <a:spcAft>
                <a:spcPts val="1200"/>
              </a:spcAft>
              <a:buFont typeface="Symbol" panose="05050102010706020507" pitchFamily="18" charset="2"/>
              <a:buChar char=""/>
              <a:tabLst>
                <a:tab pos="368300" algn="l"/>
                <a:tab pos="368935"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for any final thoughts or questions from Core or Permanency Specialty Trainings.  Give participants an overview of what they will be doing the remaining weeks</a:t>
            </a:r>
            <a:r>
              <a:rPr lang="en-US" sz="1800" spc="-3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of Pre-Service.</a:t>
            </a:r>
          </a:p>
          <a:p>
            <a:pPr marL="342900" marR="142240" lvl="0" indent="-342900">
              <a:lnSpc>
                <a:spcPct val="115000"/>
              </a:lnSpc>
              <a:spcBef>
                <a:spcPts val="1415"/>
              </a:spcBef>
              <a:spcAft>
                <a:spcPts val="1200"/>
              </a:spcAft>
              <a:buFont typeface="Symbol" panose="05050102010706020507" pitchFamily="18" charset="2"/>
              <a:buChar char=""/>
              <a:tabLst>
                <a:tab pos="368300" algn="l"/>
                <a:tab pos="368935"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 next steps in the certification</a:t>
            </a:r>
            <a:r>
              <a:rPr lang="en-US" sz="1800" spc="-7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process with the participants including the Individual Learning Plan (ILP), support team meetings (STMs),</a:t>
            </a:r>
            <a:r>
              <a:rPr lang="en-US" sz="1800" spc="-4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OJT activities, and the final certification assessment, during which they will present one of their training cases. </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129</a:t>
            </a:fld>
            <a:endParaRPr lang="en-US"/>
          </a:p>
        </p:txBody>
      </p:sp>
    </p:spTree>
    <p:extLst>
      <p:ext uri="{BB962C8B-B14F-4D97-AF65-F5344CB8AC3E}">
        <p14:creationId xmlns:p14="http://schemas.microsoft.com/office/powerpoint/2010/main" val="1879758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100" marR="513080" algn="ctr">
              <a:lnSpc>
                <a:spcPct val="150000"/>
              </a:lnSpc>
              <a:spcBef>
                <a:spcPts val="505"/>
              </a:spcBef>
              <a:spcAft>
                <a:spcPts val="1200"/>
              </a:spcAft>
              <a:tabLst>
                <a:tab pos="394335" algn="l"/>
              </a:tabLst>
            </a:pPr>
            <a:r>
              <a:rPr lang="en-US" sz="1800" b="1" dirty="0">
                <a:effectLst/>
                <a:latin typeface="Open Sans" panose="020B0606030504020204" pitchFamily="34" charset="0"/>
                <a:ea typeface="Open Sans" panose="020B0606030504020204" pitchFamily="34" charset="0"/>
              </a:rPr>
              <a:t>Unit 2: Engagement</a:t>
            </a:r>
            <a:endParaRPr lang="en-US" sz="1800" dirty="0">
              <a:effectLst/>
              <a:latin typeface="Open Sans" panose="020B0606030504020204" pitchFamily="34" charset="0"/>
              <a:ea typeface="Open Sans" panose="020B0606030504020204" pitchFamily="34" charset="0"/>
            </a:endParaRPr>
          </a:p>
          <a:p>
            <a:pPr marL="228600" marR="57150" indent="-228600">
              <a:lnSpc>
                <a:spcPct val="115000"/>
              </a:lnSpc>
              <a:spcBef>
                <a:spcPts val="1200"/>
              </a:spcBef>
              <a:spcAft>
                <a:spcPts val="0"/>
              </a:spcAft>
            </a:pPr>
            <a:r>
              <a:rPr lang="en-US" sz="1800" b="1" dirty="0">
                <a:effectLst/>
                <a:latin typeface="Open Sans" panose="020B0606030504020204" pitchFamily="34" charset="0"/>
                <a:ea typeface="Open Sans" panose="020B0606030504020204" pitchFamily="34" charset="0"/>
              </a:rPr>
              <a:t>Unit Time:  6 Hours, 30 Minutes</a:t>
            </a:r>
            <a:endParaRPr lang="en-US" sz="1800" dirty="0">
              <a:effectLst/>
              <a:latin typeface="Open Sans" panose="020B0606030504020204" pitchFamily="34" charset="0"/>
              <a:ea typeface="Open Sans" panose="020B0606030504020204" pitchFamily="34" charset="0"/>
            </a:endParaRPr>
          </a:p>
          <a:p>
            <a:pPr marL="228600" marR="57150" indent="-228600">
              <a:lnSpc>
                <a:spcPct val="115000"/>
              </a:lnSpc>
              <a:spcBef>
                <a:spcPts val="1200"/>
              </a:spcBef>
              <a:spcAft>
                <a:spcPts val="0"/>
              </a:spcAft>
            </a:pPr>
            <a:r>
              <a:rPr lang="en-US" sz="1800" b="1" dirty="0">
                <a:effectLst/>
                <a:latin typeface="Open Sans" panose="020B0606030504020204" pitchFamily="34" charset="0"/>
                <a:ea typeface="Open Sans" panose="020B0606030504020204" pitchFamily="34" charset="0"/>
              </a:rPr>
              <a:t>Learning Objectives:</a:t>
            </a:r>
            <a:endParaRPr lang="en-US" sz="1800" dirty="0">
              <a:effectLst/>
              <a:latin typeface="Open Sans" panose="020B0606030504020204" pitchFamily="34" charset="0"/>
              <a:ea typeface="Open Sans" panose="020B0606030504020204" pitchFamily="34" charset="0"/>
            </a:endParaRPr>
          </a:p>
          <a:p>
            <a:pPr marL="342900" marR="168275" lvl="0" indent="-342900">
              <a:lnSpc>
                <a:spcPct val="115000"/>
              </a:lnSpc>
              <a:spcBef>
                <a:spcPts val="1200"/>
              </a:spcBef>
              <a:spcAft>
                <a:spcPts val="0"/>
              </a:spcAft>
              <a:buFont typeface="Symbol" panose="05050102010706020507" pitchFamily="18" charset="2"/>
              <a:buChar char=""/>
              <a:tabLst>
                <a:tab pos="457200" algn="l"/>
              </a:tabLst>
            </a:pP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a:t>
            </a:r>
            <a:r>
              <a:rPr lang="en-US" sz="1800" spc="-4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will</a:t>
            </a:r>
            <a:r>
              <a:rPr lang="en-US" sz="1800" spc="-3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have a</a:t>
            </a:r>
            <a:r>
              <a:rPr lang="en-US" sz="1800" spc="-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greater</a:t>
            </a:r>
            <a:r>
              <a:rPr lang="en-US" sz="1800" spc="-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understanding</a:t>
            </a:r>
            <a:r>
              <a:rPr lang="en-US" sz="18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of</a:t>
            </a:r>
            <a:r>
              <a:rPr lang="en-US" sz="1800" spc="-3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how</a:t>
            </a:r>
            <a:r>
              <a:rPr lang="en-US" sz="1800" spc="-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engaging</a:t>
            </a:r>
            <a:r>
              <a:rPr lang="en-US" sz="18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families</a:t>
            </a:r>
            <a:r>
              <a:rPr lang="en-US" sz="18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leads</a:t>
            </a:r>
            <a:r>
              <a:rPr lang="en-US" sz="1800" spc="-18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to quality contacts and assisting families during the custodial</a:t>
            </a:r>
            <a:r>
              <a:rPr lang="en-US" sz="1800" spc="-13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episode.</a:t>
            </a:r>
          </a:p>
          <a:p>
            <a:pPr marL="228600" marR="0" indent="-228600">
              <a:lnSpc>
                <a:spcPct val="115000"/>
              </a:lnSpc>
              <a:spcBef>
                <a:spcPts val="1200"/>
              </a:spcBef>
              <a:spcAft>
                <a:spcPts val="0"/>
              </a:spcAft>
            </a:pPr>
            <a:r>
              <a:rPr lang="en-US" sz="1800" b="1" dirty="0">
                <a:effectLst/>
                <a:latin typeface="Open Sans" panose="020B0606030504020204" pitchFamily="34" charset="0"/>
                <a:ea typeface="Open Sans" panose="020B0606030504020204" pitchFamily="34" charset="0"/>
              </a:rPr>
              <a:t>Supporting Materials:</a:t>
            </a:r>
            <a:endParaRPr lang="en-US" sz="1800" dirty="0">
              <a:effectLst/>
              <a:latin typeface="Open Sans" panose="020B0606030504020204" pitchFamily="34" charset="0"/>
              <a:ea typeface="Open Sans" panose="020B0606030504020204" pitchFamily="34" charset="0"/>
            </a:endParaRPr>
          </a:p>
          <a:p>
            <a:pPr marL="342900" marR="0" lvl="0" indent="-342900">
              <a:lnSpc>
                <a:spcPct val="115000"/>
              </a:lnSpc>
              <a:spcBef>
                <a:spcPts val="1200"/>
              </a:spcBef>
              <a:spcAft>
                <a:spcPts val="0"/>
              </a:spcAft>
              <a:buFont typeface="Arial" panose="020B0604020202020204" pitchFamily="34" charset="0"/>
              <a:buChar char="●"/>
              <a:tabLst>
                <a:tab pos="228600" algn="l"/>
              </a:tabLst>
            </a:pPr>
            <a:r>
              <a:rPr lang="en-US" sz="1800" dirty="0">
                <a:effectLst/>
                <a:latin typeface="Open Sans" panose="020B0606030504020204" pitchFamily="34" charset="0"/>
                <a:ea typeface="Open Sans" panose="020B0606030504020204" pitchFamily="34" charset="0"/>
              </a:rPr>
              <a:t>PowerPoint</a:t>
            </a:r>
          </a:p>
          <a:p>
            <a:pPr marL="342900" marR="0" lvl="0" indent="-342900">
              <a:lnSpc>
                <a:spcPct val="115000"/>
              </a:lnSpc>
              <a:spcBef>
                <a:spcPts val="1200"/>
              </a:spcBef>
              <a:spcAft>
                <a:spcPts val="0"/>
              </a:spcAft>
              <a:buFont typeface="Arial" panose="020B0604020202020204" pitchFamily="34" charset="0"/>
              <a:buChar char="●"/>
              <a:tabLst>
                <a:tab pos="228600" algn="l"/>
              </a:tabLst>
            </a:pPr>
            <a:r>
              <a:rPr lang="en-US" sz="1800" u="sng" dirty="0">
                <a:solidFill>
                  <a:srgbClr val="0000FF"/>
                </a:solidFill>
                <a:effectLst/>
                <a:latin typeface="Open Sans" panose="020B0606030504020204" pitchFamily="34" charset="0"/>
                <a:ea typeface="Open Sans" panose="020B0606030504020204" pitchFamily="34" charset="0"/>
              </a:rPr>
              <a:t>Interviewing Techniques</a:t>
            </a:r>
            <a:r>
              <a:rPr lang="en-US" sz="1800" u="sng" spc="40" dirty="0">
                <a:solidFill>
                  <a:srgbClr val="0000FF"/>
                </a:solidFill>
                <a:effectLst/>
                <a:latin typeface="Open Sans" panose="020B0606030504020204" pitchFamily="34" charset="0"/>
                <a:ea typeface="Open Sans" panose="020B0606030504020204" pitchFamily="34" charset="0"/>
              </a:rPr>
              <a:t> </a:t>
            </a:r>
            <a:r>
              <a:rPr lang="en-US" sz="1800" u="sng" dirty="0">
                <a:solidFill>
                  <a:srgbClr val="0000FF"/>
                </a:solidFill>
                <a:effectLst/>
                <a:latin typeface="Open Sans" panose="020B0606030504020204" pitchFamily="34" charset="0"/>
                <a:ea typeface="Open Sans" panose="020B0606030504020204" pitchFamily="34" charset="0"/>
              </a:rPr>
              <a:t>Handout</a:t>
            </a:r>
            <a:endParaRPr lang="en-US" sz="1800" dirty="0">
              <a:effectLst/>
              <a:latin typeface="Open Sans" panose="020B0606030504020204" pitchFamily="34" charset="0"/>
              <a:ea typeface="Open Sans" panose="020B0606030504020204" pitchFamily="34" charset="0"/>
            </a:endParaRPr>
          </a:p>
          <a:p>
            <a:pPr marL="342900" marR="0" lvl="0" indent="-342900">
              <a:lnSpc>
                <a:spcPct val="115000"/>
              </a:lnSpc>
              <a:spcBef>
                <a:spcPts val="1200"/>
              </a:spcBef>
              <a:spcAft>
                <a:spcPts val="0"/>
              </a:spcAft>
              <a:buFont typeface="Arial" panose="020B0604020202020204" pitchFamily="34" charset="0"/>
              <a:buChar char="●"/>
              <a:tabLst>
                <a:tab pos="228600" algn="l"/>
              </a:tabLst>
            </a:pPr>
            <a:r>
              <a:rPr lang="en-US" sz="1800" dirty="0">
                <a:effectLst/>
                <a:latin typeface="Open Sans" panose="020B0606030504020204" pitchFamily="34" charset="0"/>
                <a:ea typeface="Open Sans" panose="020B0606030504020204" pitchFamily="34" charset="0"/>
              </a:rPr>
              <a:t>Stages of Change Worksheet</a:t>
            </a:r>
          </a:p>
          <a:p>
            <a:pPr marL="342900" marR="0" lvl="0" indent="-342900">
              <a:lnSpc>
                <a:spcPct val="115000"/>
              </a:lnSpc>
              <a:spcBef>
                <a:spcPts val="1200"/>
              </a:spcBef>
              <a:spcAft>
                <a:spcPts val="0"/>
              </a:spcAft>
              <a:buFont typeface="Arial" panose="020B0604020202020204" pitchFamily="34" charset="0"/>
              <a:buChar char="●"/>
              <a:tabLst>
                <a:tab pos="228600" algn="l"/>
              </a:tabLst>
            </a:pPr>
            <a:r>
              <a:rPr lang="en-US" sz="1800" dirty="0">
                <a:effectLst/>
                <a:latin typeface="Open Sans" panose="020B0606030504020204" pitchFamily="34" charset="0"/>
                <a:ea typeface="Open Sans" panose="020B0606030504020204" pitchFamily="34" charset="0"/>
              </a:rPr>
              <a:t>Flipchart:  Behaviors, Feelings, Underlying Needs</a:t>
            </a:r>
          </a:p>
          <a:p>
            <a:pPr marL="342900" marR="0" lvl="0" indent="-342900">
              <a:lnSpc>
                <a:spcPct val="115000"/>
              </a:lnSpc>
              <a:spcBef>
                <a:spcPts val="1200"/>
              </a:spcBef>
              <a:spcAft>
                <a:spcPts val="0"/>
              </a:spcAft>
              <a:buFont typeface="Arial" panose="020B0604020202020204" pitchFamily="34" charset="0"/>
              <a:buChar char="●"/>
              <a:tabLst>
                <a:tab pos="228600" algn="l"/>
              </a:tabLst>
            </a:pPr>
            <a:r>
              <a:rPr lang="en-US" sz="1800" dirty="0">
                <a:effectLst/>
                <a:latin typeface="Open Sans" panose="020B0606030504020204" pitchFamily="34" charset="0"/>
                <a:ea typeface="Open Sans" panose="020B0606030504020204" pitchFamily="34" charset="0"/>
              </a:rPr>
              <a:t>Flipchart:  Williams Strengths</a:t>
            </a:r>
          </a:p>
          <a:p>
            <a:pPr marL="342900" marR="0" lvl="0" indent="-342900">
              <a:lnSpc>
                <a:spcPct val="115000"/>
              </a:lnSpc>
              <a:spcBef>
                <a:spcPts val="1200"/>
              </a:spcBef>
              <a:spcAft>
                <a:spcPts val="0"/>
              </a:spcAft>
              <a:buFont typeface="Arial" panose="020B0604020202020204" pitchFamily="34" charset="0"/>
              <a:buChar char="●"/>
              <a:tabLst>
                <a:tab pos="228600" algn="l"/>
              </a:tabLst>
            </a:pPr>
            <a:r>
              <a:rPr lang="en-US" sz="1800" dirty="0">
                <a:effectLst/>
                <a:latin typeface="Open Sans" panose="020B0606030504020204" pitchFamily="34" charset="0"/>
                <a:ea typeface="Open Sans" panose="020B0606030504020204" pitchFamily="34" charset="0"/>
              </a:rPr>
              <a:t>Flipchart:  Williams Needs</a:t>
            </a:r>
          </a:p>
          <a:p>
            <a:pPr marL="342900" marR="0" lvl="0" indent="-342900">
              <a:lnSpc>
                <a:spcPct val="115000"/>
              </a:lnSpc>
              <a:spcBef>
                <a:spcPts val="1200"/>
              </a:spcBef>
              <a:spcAft>
                <a:spcPts val="0"/>
              </a:spcAft>
              <a:buFont typeface="Arial" panose="020B0604020202020204" pitchFamily="34" charset="0"/>
              <a:buChar char="●"/>
              <a:tabLst>
                <a:tab pos="228600" algn="l"/>
              </a:tabLst>
            </a:pPr>
            <a:r>
              <a:rPr lang="en-US" sz="1800" u="sng" dirty="0">
                <a:solidFill>
                  <a:srgbClr val="0000FF"/>
                </a:solidFill>
                <a:effectLst/>
                <a:latin typeface="Open Sans" panose="020B0606030504020204" pitchFamily="34" charset="0"/>
                <a:ea typeface="Open Sans" panose="020B0606030504020204" pitchFamily="34" charset="0"/>
                <a:hlinkClick r:id="rId3"/>
              </a:rPr>
              <a:t>New Hire Guide</a:t>
            </a:r>
            <a:endParaRPr lang="en-US" sz="1800" dirty="0">
              <a:effectLst/>
              <a:latin typeface="Open Sans" panose="020B0606030504020204" pitchFamily="34" charset="0"/>
              <a:ea typeface="Open Sans" panose="020B0606030504020204" pitchFamily="34" charset="0"/>
            </a:endParaRPr>
          </a:p>
          <a:p>
            <a:pPr marL="342900" marR="0" lvl="0" indent="-342900">
              <a:lnSpc>
                <a:spcPct val="115000"/>
              </a:lnSpc>
              <a:spcBef>
                <a:spcPts val="1200"/>
              </a:spcBef>
              <a:spcAft>
                <a:spcPts val="0"/>
              </a:spcAft>
              <a:buFont typeface="Arial" panose="020B0604020202020204" pitchFamily="34" charset="0"/>
              <a:buChar char="●"/>
              <a:tabLst>
                <a:tab pos="228600" algn="l"/>
              </a:tabLst>
            </a:pPr>
            <a:r>
              <a:rPr lang="en-US" sz="1800" u="sng" dirty="0">
                <a:solidFill>
                  <a:srgbClr val="0000FF"/>
                </a:solidFill>
                <a:effectLst/>
                <a:latin typeface="Open Sans" panose="020B0606030504020204" pitchFamily="34" charset="0"/>
                <a:ea typeface="Open Sans" panose="020B0606030504020204" pitchFamily="34" charset="0"/>
                <a:hlinkClick r:id="rId4"/>
              </a:rPr>
              <a:t>Visitation Guide</a:t>
            </a:r>
            <a:endParaRPr lang="en-US" sz="1800" dirty="0">
              <a:effectLst/>
              <a:latin typeface="Open Sans" panose="020B0606030504020204" pitchFamily="34" charset="0"/>
              <a:ea typeface="Open Sans" panose="020B0606030504020204" pitchFamily="34" charset="0"/>
            </a:endParaRPr>
          </a:p>
          <a:p>
            <a:pPr marL="342900" marR="0" lvl="0" indent="-342900">
              <a:lnSpc>
                <a:spcPct val="115000"/>
              </a:lnSpc>
              <a:spcBef>
                <a:spcPts val="1200"/>
              </a:spcBef>
              <a:spcAft>
                <a:spcPts val="0"/>
              </a:spcAft>
              <a:buFont typeface="Arial" panose="020B0604020202020204" pitchFamily="34" charset="0"/>
              <a:buChar char="●"/>
              <a:tabLst>
                <a:tab pos="228600" algn="l"/>
              </a:tabLst>
            </a:pPr>
            <a:r>
              <a:rPr lang="en-US" sz="1800" u="sng" dirty="0">
                <a:solidFill>
                  <a:srgbClr val="0000FF"/>
                </a:solidFill>
                <a:effectLst/>
                <a:latin typeface="Open Sans" panose="020B0606030504020204" pitchFamily="34" charset="0"/>
                <a:ea typeface="Open Sans" panose="020B0606030504020204" pitchFamily="34" charset="0"/>
              </a:rPr>
              <a:t>Policy 21.19 Education </a:t>
            </a:r>
            <a:r>
              <a:rPr lang="en-US" sz="1800" u="sng" dirty="0">
                <a:solidFill>
                  <a:srgbClr val="0000FF"/>
                </a:solidFill>
                <a:effectLst/>
                <a:latin typeface="Open Sans" panose="020B0606030504020204" pitchFamily="34" charset="0"/>
                <a:ea typeface="Open Sans" panose="020B0606030504020204" pitchFamily="34" charset="0"/>
                <a:hlinkClick r:id="rId5"/>
              </a:rPr>
              <a:t>Passport</a:t>
            </a:r>
            <a:endParaRPr lang="en-US" sz="1800" dirty="0">
              <a:effectLst/>
              <a:latin typeface="Open Sans" panose="020B0606030504020204" pitchFamily="34" charset="0"/>
              <a:ea typeface="Open Sans" panose="020B0606030504020204" pitchFamily="34" charset="0"/>
            </a:endParaRPr>
          </a:p>
          <a:p>
            <a:pPr marL="342900" marR="0" lvl="0" indent="-342900">
              <a:lnSpc>
                <a:spcPct val="115000"/>
              </a:lnSpc>
              <a:spcBef>
                <a:spcPts val="1200"/>
              </a:spcBef>
              <a:spcAft>
                <a:spcPts val="0"/>
              </a:spcAft>
              <a:buFont typeface="Arial" panose="020B0604020202020204" pitchFamily="34" charset="0"/>
              <a:buChar char="●"/>
              <a:tabLst>
                <a:tab pos="228600" algn="l"/>
              </a:tabLst>
            </a:pPr>
            <a:r>
              <a:rPr lang="en-US" sz="1800" u="sng" dirty="0">
                <a:solidFill>
                  <a:srgbClr val="0000FF"/>
                </a:solidFill>
                <a:effectLst/>
                <a:latin typeface="Open Sans" panose="020B0606030504020204" pitchFamily="34" charset="0"/>
                <a:ea typeface="Open Sans" panose="020B0606030504020204" pitchFamily="34" charset="0"/>
              </a:rPr>
              <a:t>CS-0657 Education </a:t>
            </a:r>
            <a:r>
              <a:rPr lang="en-US" sz="1800" u="sng" dirty="0">
                <a:solidFill>
                  <a:srgbClr val="0000FF"/>
                </a:solidFill>
                <a:effectLst/>
                <a:latin typeface="Open Sans" panose="020B0606030504020204" pitchFamily="34" charset="0"/>
                <a:ea typeface="Open Sans" panose="020B0606030504020204" pitchFamily="34" charset="0"/>
                <a:hlinkClick r:id="rId6"/>
              </a:rPr>
              <a:t>Passport</a:t>
            </a:r>
            <a:endParaRPr lang="en-US" sz="1800" dirty="0">
              <a:effectLst/>
              <a:latin typeface="Open Sans" panose="020B0606030504020204" pitchFamily="34" charset="0"/>
              <a:ea typeface="Open Sans" panose="020B0606030504020204" pitchFamily="34" charset="0"/>
            </a:endParaRPr>
          </a:p>
          <a:p>
            <a:pPr marL="342900" marR="0" lvl="0" indent="-342900">
              <a:lnSpc>
                <a:spcPct val="115000"/>
              </a:lnSpc>
              <a:spcBef>
                <a:spcPts val="1200"/>
              </a:spcBef>
              <a:spcAft>
                <a:spcPts val="0"/>
              </a:spcAft>
              <a:buFont typeface="Arial" panose="020B0604020202020204" pitchFamily="34" charset="0"/>
              <a:buChar char="●"/>
              <a:tabLst>
                <a:tab pos="228600" algn="l"/>
              </a:tabLst>
            </a:pPr>
            <a:r>
              <a:rPr lang="en-US" sz="1800" u="sng" dirty="0">
                <a:solidFill>
                  <a:srgbClr val="0000FF"/>
                </a:solidFill>
                <a:effectLst/>
                <a:latin typeface="Open Sans" panose="020B0606030504020204" pitchFamily="34" charset="0"/>
                <a:ea typeface="Open Sans" panose="020B0606030504020204" pitchFamily="34" charset="0"/>
                <a:hlinkClick r:id="rId7"/>
              </a:rPr>
              <a:t>Family Assessment Worksheet</a:t>
            </a:r>
            <a:endParaRPr lang="en-US" sz="1800" dirty="0">
              <a:effectLst/>
              <a:latin typeface="Open Sans" panose="020B0606030504020204" pitchFamily="34" charset="0"/>
              <a:ea typeface="Open Sans" panose="020B0606030504020204" pitchFamily="34" charset="0"/>
            </a:endParaRPr>
          </a:p>
          <a:p>
            <a:pPr marL="0" marR="0">
              <a:lnSpc>
                <a:spcPct val="115000"/>
              </a:lnSpc>
              <a:spcBef>
                <a:spcPts val="1200"/>
              </a:spcBef>
              <a:spcAft>
                <a:spcPts val="1200"/>
              </a:spcAft>
              <a:tabLst>
                <a:tab pos="393700" algn="l"/>
                <a:tab pos="394335" algn="l"/>
              </a:tabLst>
            </a:pPr>
            <a:r>
              <a:rPr lang="en-US" sz="1800" dirty="0">
                <a:effectLst/>
                <a:latin typeface="Calibri" panose="020F0502020204030204" pitchFamily="34" charset="0"/>
                <a:ea typeface="Open Sans" panose="020B0606030504020204" pitchFamily="34" charset="0"/>
                <a:cs typeface="Open Sans" panose="020B0606030504020204" pitchFamily="34" charset="0"/>
              </a:rPr>
              <a:t> </a:t>
            </a:r>
            <a:endParaRPr lang="en-US" sz="18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13</a:t>
            </a:fld>
            <a:endParaRPr lang="en-US"/>
          </a:p>
        </p:txBody>
      </p:sp>
    </p:spTree>
    <p:extLst>
      <p:ext uri="{BB962C8B-B14F-4D97-AF65-F5344CB8AC3E}">
        <p14:creationId xmlns:p14="http://schemas.microsoft.com/office/powerpoint/2010/main" val="195932122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THANK</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for their time and their commitment to children and families.  REMIND participants about upcoming Foster Care Week 2 Schedule for the next week.</a:t>
            </a:r>
          </a:p>
        </p:txBody>
      </p:sp>
      <p:sp>
        <p:nvSpPr>
          <p:cNvPr id="4" name="Slide Number Placeholder 3"/>
          <p:cNvSpPr>
            <a:spLocks noGrp="1"/>
          </p:cNvSpPr>
          <p:nvPr>
            <p:ph type="sldNum" sz="quarter" idx="5"/>
          </p:nvPr>
        </p:nvSpPr>
        <p:spPr/>
        <p:txBody>
          <a:bodyPr/>
          <a:lstStyle/>
          <a:p>
            <a:fld id="{4A4774A5-EF56-451E-A03C-D6B9600D7179}" type="slidenum">
              <a:rPr lang="en-US" smtClean="0"/>
              <a:t>130</a:t>
            </a:fld>
            <a:endParaRPr lang="en-US"/>
          </a:p>
        </p:txBody>
      </p:sp>
    </p:spTree>
    <p:extLst>
      <p:ext uri="{BB962C8B-B14F-4D97-AF65-F5344CB8AC3E}">
        <p14:creationId xmlns:p14="http://schemas.microsoft.com/office/powerpoint/2010/main" val="1470733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14300">
              <a:lnSpc>
                <a:spcPct val="115000"/>
              </a:lnSpc>
              <a:spcBef>
                <a:spcPts val="0"/>
              </a:spcBef>
              <a:spcAft>
                <a:spcPts val="0"/>
              </a:spcAft>
            </a:pPr>
            <a:r>
              <a:rPr lang="en-US" sz="1800" b="1" dirty="0">
                <a:effectLst/>
                <a:latin typeface="Open Sans" panose="020B0606030504020204" pitchFamily="34" charset="0"/>
                <a:ea typeface="Open Sans" panose="020B0606030504020204" pitchFamily="34" charset="0"/>
              </a:rPr>
              <a:t>Lesson 2.1: Working with Families </a:t>
            </a:r>
            <a:endParaRPr lang="en-US" sz="1800" dirty="0">
              <a:effectLst/>
              <a:latin typeface="Open Sans" panose="020B0606030504020204" pitchFamily="34" charset="0"/>
              <a:ea typeface="Open Sans" panose="020B0606030504020204" pitchFamily="34" charset="0"/>
            </a:endParaRPr>
          </a:p>
          <a:p>
            <a:pPr marL="0" marR="114300">
              <a:lnSpc>
                <a:spcPct val="115000"/>
              </a:lnSpc>
              <a:spcBef>
                <a:spcPts val="0"/>
              </a:spcBef>
              <a:spcAft>
                <a:spcPts val="0"/>
              </a:spcAft>
            </a:pPr>
            <a:r>
              <a:rPr lang="en-US" sz="1800" b="1" dirty="0">
                <a:effectLst/>
                <a:latin typeface="Open Sans" panose="020B0606030504020204" pitchFamily="34" charset="0"/>
                <a:ea typeface="Open Sans" panose="020B0606030504020204" pitchFamily="34" charset="0"/>
              </a:rPr>
              <a:t>Lesson Time: 20 minutes</a:t>
            </a:r>
            <a:endParaRPr lang="en-US" sz="1800" dirty="0">
              <a:effectLst/>
              <a:latin typeface="Open Sans" panose="020B0606030504020204" pitchFamily="34" charset="0"/>
              <a:ea typeface="Open Sans" panose="020B0606030504020204" pitchFamily="34" charset="0"/>
            </a:endParaRPr>
          </a:p>
          <a:p>
            <a:pPr marL="0" marR="0">
              <a:lnSpc>
                <a:spcPct val="115000"/>
              </a:lnSpc>
              <a:spcBef>
                <a:spcPts val="0"/>
              </a:spcBef>
              <a:spcAft>
                <a:spcPts val="1200"/>
              </a:spcAft>
            </a:pPr>
            <a:r>
              <a:rPr lang="en-US" sz="1800" b="1" dirty="0">
                <a:effectLst/>
                <a:latin typeface="Open Sans" panose="020B0606030504020204" pitchFamily="34" charset="0"/>
                <a:ea typeface="Open Sans" panose="020B0606030504020204" pitchFamily="34" charset="0"/>
              </a:rPr>
              <a:t>Talking Points / Trainer Instructions:</a:t>
            </a:r>
            <a:r>
              <a:rPr lang="en-US" sz="1800" dirty="0">
                <a:effectLst/>
                <a:latin typeface="Open Sans" panose="020B0606030504020204" pitchFamily="34" charset="0"/>
                <a:ea typeface="Open Sans" panose="020B0606030504020204" pitchFamily="34" charset="0"/>
              </a:rPr>
              <a:t> </a:t>
            </a:r>
          </a:p>
          <a:p>
            <a:pPr marL="342900" marR="12700" lvl="0" indent="-342900">
              <a:lnSpc>
                <a:spcPct val="115000"/>
              </a:lnSpc>
              <a:spcBef>
                <a:spcPts val="0"/>
              </a:spcBef>
              <a:spcAft>
                <a:spcPts val="1200"/>
              </a:spcAft>
              <a:buSzPts val="1200"/>
              <a:buFont typeface="Arial" panose="020B0604020202020204" pitchFamily="34" charset="0"/>
              <a:buChar char="●"/>
            </a:pPr>
            <a:r>
              <a:rPr lang="en-US" sz="1800" b="1" spc="-125" dirty="0">
                <a:effectLst/>
                <a:latin typeface="Open Sans" panose="020B0606030504020204" pitchFamily="34" charset="0"/>
                <a:ea typeface="Arial" panose="020B0604020202020204" pitchFamily="34" charset="0"/>
              </a:rPr>
              <a:t>INTRODUCE</a:t>
            </a:r>
            <a:r>
              <a:rPr lang="en-US" sz="1800" spc="-125" dirty="0">
                <a:effectLst/>
                <a:latin typeface="Open Sans" panose="020B0606030504020204" pitchFamily="34" charset="0"/>
                <a:ea typeface="Arial" panose="020B0604020202020204" pitchFamily="34" charset="0"/>
              </a:rPr>
              <a:t> the following discussion by explaining the importance of engagement in any of the work we do, whether we are first meeting a family trying to establish rapport, in the early and middle</a:t>
            </a:r>
            <a:r>
              <a:rPr lang="en-US" sz="1800" spc="-170" dirty="0">
                <a:effectLst/>
                <a:latin typeface="Open Sans" panose="020B0606030504020204" pitchFamily="34" charset="0"/>
                <a:ea typeface="Arial" panose="020B0604020202020204" pitchFamily="34" charset="0"/>
              </a:rPr>
              <a:t> </a:t>
            </a:r>
            <a:r>
              <a:rPr lang="en-US" sz="1800" spc="-125" dirty="0">
                <a:effectLst/>
                <a:latin typeface="Open Sans" panose="020B0606030504020204" pitchFamily="34" charset="0"/>
                <a:ea typeface="Arial" panose="020B0604020202020204" pitchFamily="34" charset="0"/>
              </a:rPr>
              <a:t>stages when we are working with the family to move the case along, or at the end, when we hope the progress of our work together will continue after the case closes.  </a:t>
            </a:r>
            <a:r>
              <a:rPr lang="en-US" sz="1800" b="1" spc="-125" dirty="0">
                <a:effectLst/>
                <a:latin typeface="Open Sans" panose="020B0606030504020204" pitchFamily="34" charset="0"/>
                <a:ea typeface="Arial" panose="020B0604020202020204" pitchFamily="34" charset="0"/>
              </a:rPr>
              <a:t>ASK</a:t>
            </a:r>
            <a:r>
              <a:rPr lang="en-US" sz="1800" spc="-125" dirty="0">
                <a:effectLst/>
                <a:latin typeface="Open Sans" panose="020B0606030504020204" pitchFamily="34" charset="0"/>
                <a:ea typeface="Arial" panose="020B0604020202020204" pitchFamily="34" charset="0"/>
              </a:rPr>
              <a:t> what are examples you have seen in the field of engaging the parent and engaging the child?</a:t>
            </a:r>
          </a:p>
          <a:p>
            <a:pPr marL="342900" marR="107315" lvl="0" indent="-342900">
              <a:lnSpc>
                <a:spcPct val="115000"/>
              </a:lnSpc>
              <a:spcBef>
                <a:spcPts val="0"/>
              </a:spcBef>
              <a:spcAft>
                <a:spcPts val="1200"/>
              </a:spcAft>
              <a:buFont typeface="Symbol" panose="05050102010706020507" pitchFamily="18" charset="2"/>
              <a:buChar char=""/>
              <a:tabLst>
                <a:tab pos="622935" algn="l"/>
              </a:tabLst>
            </a:pPr>
            <a:r>
              <a:rPr lang="en-US" sz="1800" b="1" dirty="0">
                <a:effectLst/>
                <a:latin typeface="Open Sans" panose="020B0606030504020204" pitchFamily="34" charset="0"/>
                <a:ea typeface="Open Sans" panose="020B0606030504020204" pitchFamily="34" charset="0"/>
              </a:rPr>
              <a:t>ENGAGE </a:t>
            </a:r>
            <a:r>
              <a:rPr lang="en-US" sz="1800" dirty="0">
                <a:effectLst/>
                <a:latin typeface="Open Sans" panose="020B0606030504020204" pitchFamily="34" charset="0"/>
                <a:ea typeface="Open Sans" panose="020B0606030504020204" pitchFamily="34" charset="0"/>
              </a:rPr>
              <a:t>the group in a discussion centered around below:</a:t>
            </a:r>
          </a:p>
          <a:p>
            <a:pPr marL="342900" marR="107315" lvl="0" indent="-342900">
              <a:lnSpc>
                <a:spcPct val="115000"/>
              </a:lnSpc>
              <a:spcBef>
                <a:spcPts val="0"/>
              </a:spcBef>
              <a:spcAft>
                <a:spcPts val="1200"/>
              </a:spcAft>
              <a:buFont typeface="Courier New" panose="02070309020205020404" pitchFamily="49" charset="0"/>
              <a:buChar char="o"/>
              <a:tabLst>
                <a:tab pos="457200" algn="l"/>
              </a:tabLst>
            </a:pPr>
            <a:r>
              <a:rPr lang="en-US" sz="1800" dirty="0">
                <a:effectLst/>
                <a:latin typeface="Open Sans" panose="020B0606030504020204" pitchFamily="34" charset="0"/>
                <a:ea typeface="Open Sans" panose="020B0606030504020204" pitchFamily="34" charset="0"/>
              </a:rPr>
              <a:t>The parent is sharing or providing more information to the</a:t>
            </a:r>
            <a:r>
              <a:rPr lang="en-US" sz="1800" spc="-11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Case Manager than just what was asked</a:t>
            </a:r>
            <a:r>
              <a:rPr lang="en-US" sz="1800" spc="-5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for.</a:t>
            </a:r>
          </a:p>
          <a:p>
            <a:pPr marL="342900" marR="0" lvl="0" indent="-342900">
              <a:lnSpc>
                <a:spcPct val="115000"/>
              </a:lnSpc>
              <a:spcBef>
                <a:spcPts val="0"/>
              </a:spcBef>
              <a:spcAft>
                <a:spcPts val="1200"/>
              </a:spcAft>
              <a:buFont typeface="Courier New" panose="02070309020205020404" pitchFamily="49" charset="0"/>
              <a:buChar char="o"/>
              <a:tabLst>
                <a:tab pos="457200" algn="l"/>
              </a:tabLst>
            </a:pPr>
            <a:r>
              <a:rPr lang="en-US" sz="1800" dirty="0">
                <a:effectLst/>
                <a:latin typeface="Open Sans" panose="020B0606030504020204" pitchFamily="34" charset="0"/>
                <a:ea typeface="Open Sans" panose="020B0606030504020204" pitchFamily="34" charset="0"/>
              </a:rPr>
              <a:t>The</a:t>
            </a:r>
            <a:r>
              <a:rPr lang="en-US" sz="1800" spc="-3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Case</a:t>
            </a:r>
            <a:r>
              <a:rPr lang="en-US" sz="1800" spc="-3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Manager</a:t>
            </a:r>
            <a:r>
              <a:rPr lang="en-US" sz="1800" spc="-2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encouraging</a:t>
            </a:r>
            <a:r>
              <a:rPr lang="en-US" sz="1800" spc="-2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the</a:t>
            </a:r>
            <a:r>
              <a:rPr lang="en-US" sz="1800" spc="-2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parent</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to</a:t>
            </a:r>
            <a:r>
              <a:rPr lang="en-US" sz="1800" spc="-4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talk</a:t>
            </a:r>
            <a:r>
              <a:rPr lang="en-US" sz="1800" spc="-1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about</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him/herself</a:t>
            </a:r>
            <a:r>
              <a:rPr lang="en-US" sz="1800" spc="-2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or</a:t>
            </a:r>
            <a:r>
              <a:rPr lang="en-US" sz="1800" spc="-17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talk about the family, what it is like, how they</a:t>
            </a:r>
            <a:r>
              <a:rPr lang="en-US" sz="1800" spc="-4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interact.</a:t>
            </a:r>
          </a:p>
          <a:p>
            <a:pPr marL="342900" marR="0" lvl="0" indent="-342900">
              <a:lnSpc>
                <a:spcPct val="115000"/>
              </a:lnSpc>
              <a:spcBef>
                <a:spcPts val="0"/>
              </a:spcBef>
              <a:spcAft>
                <a:spcPts val="1200"/>
              </a:spcAft>
              <a:buFont typeface="Courier New" panose="02070309020205020404" pitchFamily="49" charset="0"/>
              <a:buChar char="o"/>
              <a:tabLst>
                <a:tab pos="457200" algn="l"/>
              </a:tabLst>
            </a:pPr>
            <a:r>
              <a:rPr lang="en-US" sz="1800" dirty="0">
                <a:effectLst/>
                <a:latin typeface="Open Sans" panose="020B0606030504020204" pitchFamily="34" charset="0"/>
                <a:ea typeface="Open Sans" panose="020B0606030504020204" pitchFamily="34" charset="0"/>
              </a:rPr>
              <a:t>The</a:t>
            </a:r>
            <a:r>
              <a:rPr lang="en-US" sz="1800" spc="-2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Case</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Manager</a:t>
            </a:r>
            <a:r>
              <a:rPr lang="en-US" sz="1800" spc="-2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might</a:t>
            </a:r>
            <a:r>
              <a:rPr lang="en-US" sz="1800" spc="-2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ask the</a:t>
            </a:r>
            <a:r>
              <a:rPr lang="en-US" sz="1800" spc="-2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child</a:t>
            </a:r>
            <a:r>
              <a:rPr lang="en-US" sz="1800" spc="-2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about</a:t>
            </a:r>
            <a:r>
              <a:rPr lang="en-US" sz="1800" spc="-2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what</a:t>
            </a:r>
            <a:r>
              <a:rPr lang="en-US" sz="1800" spc="-2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they</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like</a:t>
            </a:r>
            <a:r>
              <a:rPr lang="en-US" sz="1800" spc="-2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to</a:t>
            </a:r>
            <a:r>
              <a:rPr lang="en-US" sz="1800" spc="-1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do</a:t>
            </a:r>
            <a:r>
              <a:rPr lang="en-US" sz="1800" spc="-3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in</a:t>
            </a:r>
            <a:r>
              <a:rPr lang="en-US" sz="1800" spc="-2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their</a:t>
            </a:r>
            <a:r>
              <a:rPr lang="en-US" sz="1800" spc="-16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free time, about school, or about their favorite toys. The Case Manager would know the child is engaged by open body language, the child interacting with the worker, possibly showing the worker the child’s toys or room,</a:t>
            </a:r>
            <a:r>
              <a:rPr lang="en-US" sz="1800" spc="-1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etc.</a:t>
            </a:r>
          </a:p>
          <a:p>
            <a:pPr marL="342900" marR="0" lvl="0" indent="-342900">
              <a:lnSpc>
                <a:spcPct val="115000"/>
              </a:lnSpc>
              <a:spcBef>
                <a:spcPts val="0"/>
              </a:spcBef>
              <a:spcAft>
                <a:spcPts val="1200"/>
              </a:spcAft>
              <a:buFont typeface="Symbol" panose="05050102010706020507" pitchFamily="18" charset="2"/>
              <a:buChar char=""/>
              <a:tabLst>
                <a:tab pos="228600" algn="l"/>
                <a:tab pos="622935"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INFORM</a:t>
            </a:r>
            <a:r>
              <a:rPr lang="en-US" sz="1800" b="1" spc="-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a:t>
            </a:r>
            <a:r>
              <a:rPr lang="en-US" sz="1800" spc="-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group</a:t>
            </a:r>
            <a:r>
              <a:rPr lang="en-US" sz="18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a:t>
            </a:r>
            <a:r>
              <a:rPr lang="en-US" sz="1800" spc="-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remainder</a:t>
            </a:r>
            <a:r>
              <a:rPr lang="en-US" sz="18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of</a:t>
            </a:r>
            <a:r>
              <a:rPr lang="en-US" sz="1800" spc="-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a:t>
            </a:r>
            <a:r>
              <a:rPr lang="en-US" sz="18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lesson</a:t>
            </a:r>
            <a:r>
              <a:rPr lang="en-US" sz="1800" spc="-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we</a:t>
            </a:r>
            <a:r>
              <a:rPr lang="en-US" sz="1800" spc="-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will</a:t>
            </a:r>
            <a:r>
              <a:rPr lang="en-US" sz="1800" spc="-3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be</a:t>
            </a:r>
            <a:r>
              <a:rPr lang="en-US" sz="1800" spc="-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looking</a:t>
            </a:r>
            <a:r>
              <a:rPr lang="en-US" sz="1800" spc="-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at</a:t>
            </a:r>
            <a:r>
              <a:rPr lang="en-US" sz="1800" spc="-3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some</a:t>
            </a:r>
            <a:r>
              <a:rPr lang="en-US" sz="1800" spc="-18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of the skills and elements of engagement, and how these can benefit us when working with parents who are</a:t>
            </a:r>
            <a:r>
              <a:rPr lang="en-US" sz="18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resistant.</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14</a:t>
            </a:fld>
            <a:endParaRPr lang="en-US"/>
          </a:p>
        </p:txBody>
      </p:sp>
    </p:spTree>
    <p:extLst>
      <p:ext uri="{BB962C8B-B14F-4D97-AF65-F5344CB8AC3E}">
        <p14:creationId xmlns:p14="http://schemas.microsoft.com/office/powerpoint/2010/main" val="2416696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2700" lvl="0" indent="-342900">
              <a:lnSpc>
                <a:spcPct val="115000"/>
              </a:lnSpc>
              <a:spcBef>
                <a:spcPts val="0"/>
              </a:spcBef>
              <a:spcAft>
                <a:spcPts val="1200"/>
              </a:spcAft>
              <a:buSzPts val="1200"/>
              <a:buFont typeface="Arial" panose="020B0604020202020204" pitchFamily="34" charset="0"/>
              <a:buChar char="●"/>
              <a:tabLst>
                <a:tab pos="228600" algn="l"/>
              </a:tabLst>
            </a:pPr>
            <a:r>
              <a:rPr lang="en-US" sz="1800" b="1" spc="-125" dirty="0">
                <a:effectLst/>
                <a:latin typeface="Open Sans" panose="020B0606030504020204" pitchFamily="34" charset="0"/>
                <a:ea typeface="Arial" panose="020B0604020202020204" pitchFamily="34" charset="0"/>
              </a:rPr>
              <a:t>SHARE </a:t>
            </a:r>
            <a:r>
              <a:rPr lang="en-US" sz="1800" spc="-125" dirty="0">
                <a:effectLst/>
                <a:latin typeface="Open Sans" panose="020B0606030504020204" pitchFamily="34" charset="0"/>
                <a:ea typeface="Arial" panose="020B0604020202020204" pitchFamily="34" charset="0"/>
              </a:rPr>
              <a:t>there are many skills we can use to engage families</a:t>
            </a:r>
            <a:r>
              <a:rPr lang="en-US" sz="1800" spc="-25" dirty="0">
                <a:effectLst/>
                <a:latin typeface="Open Sans" panose="020B0606030504020204" pitchFamily="34" charset="0"/>
                <a:ea typeface="Arial" panose="020B0604020202020204" pitchFamily="34" charset="0"/>
              </a:rPr>
              <a:t> </a:t>
            </a:r>
            <a:r>
              <a:rPr lang="en-US" sz="1800" spc="-125" dirty="0">
                <a:effectLst/>
                <a:latin typeface="Open Sans" panose="020B0606030504020204" pitchFamily="34" charset="0"/>
                <a:ea typeface="Arial" panose="020B0604020202020204" pitchFamily="34" charset="0"/>
              </a:rPr>
              <a:t>including:</a:t>
            </a:r>
          </a:p>
          <a:p>
            <a:pPr marL="342900" marR="241300" lvl="0" indent="-342900">
              <a:lnSpc>
                <a:spcPct val="115000"/>
              </a:lnSpc>
              <a:spcBef>
                <a:spcPts val="0"/>
              </a:spcBef>
              <a:spcAft>
                <a:spcPts val="1200"/>
              </a:spcAft>
              <a:buSzPts val="1100"/>
              <a:buFont typeface="Courier New" panose="02070309020205020404" pitchFamily="49" charset="0"/>
              <a:buChar char="o"/>
              <a:tabLst>
                <a:tab pos="457200" algn="l"/>
              </a:tabLst>
            </a:pPr>
            <a:r>
              <a:rPr lang="en-US" sz="1800" dirty="0">
                <a:effectLst/>
                <a:latin typeface="Open Sans" panose="020B0606030504020204" pitchFamily="34" charset="0"/>
                <a:ea typeface="Courier New" panose="02070309020205020404" pitchFamily="49" charset="0"/>
              </a:rPr>
              <a:t>Acknowledge family is the expert in their</a:t>
            </a:r>
            <a:r>
              <a:rPr lang="en-US" sz="1800" spc="-230" dirty="0">
                <a:effectLst/>
                <a:latin typeface="Open Sans" panose="020B0606030504020204" pitchFamily="34" charset="0"/>
                <a:ea typeface="Courier New" panose="02070309020205020404" pitchFamily="49" charset="0"/>
              </a:rPr>
              <a:t> </a:t>
            </a:r>
            <a:r>
              <a:rPr lang="en-US" sz="1800" dirty="0">
                <a:effectLst/>
                <a:latin typeface="Open Sans" panose="020B0606030504020204" pitchFamily="34" charset="0"/>
                <a:ea typeface="Courier New" panose="02070309020205020404" pitchFamily="49" charset="0"/>
              </a:rPr>
              <a:t>own lives</a:t>
            </a:r>
          </a:p>
          <a:p>
            <a:pPr marL="342900" marR="0" lvl="0" indent="-342900">
              <a:lnSpc>
                <a:spcPct val="115000"/>
              </a:lnSpc>
              <a:spcBef>
                <a:spcPts val="0"/>
              </a:spcBef>
              <a:spcAft>
                <a:spcPts val="1200"/>
              </a:spcAft>
              <a:buSzPts val="1100"/>
              <a:buFont typeface="Courier New" panose="02070309020205020404" pitchFamily="49" charset="0"/>
              <a:buChar char="o"/>
              <a:tabLst>
                <a:tab pos="457200" algn="l"/>
              </a:tabLst>
            </a:pPr>
            <a:r>
              <a:rPr lang="en-US" sz="1800" dirty="0">
                <a:effectLst/>
                <a:latin typeface="Open Sans" panose="020B0606030504020204" pitchFamily="34" charset="0"/>
                <a:ea typeface="Courier New" panose="02070309020205020404" pitchFamily="49" charset="0"/>
              </a:rPr>
              <a:t>Be clear, honest, and</a:t>
            </a:r>
            <a:r>
              <a:rPr lang="en-US" sz="1800" spc="-30" dirty="0">
                <a:effectLst/>
                <a:latin typeface="Open Sans" panose="020B0606030504020204" pitchFamily="34" charset="0"/>
                <a:ea typeface="Courier New" panose="02070309020205020404" pitchFamily="49" charset="0"/>
              </a:rPr>
              <a:t> </a:t>
            </a:r>
            <a:r>
              <a:rPr lang="en-US" sz="1800" dirty="0">
                <a:effectLst/>
                <a:latin typeface="Open Sans" panose="020B0606030504020204" pitchFamily="34" charset="0"/>
                <a:ea typeface="Courier New" panose="02070309020205020404" pitchFamily="49" charset="0"/>
              </a:rPr>
              <a:t>direct</a:t>
            </a:r>
          </a:p>
          <a:p>
            <a:pPr marL="342900" marR="0" lvl="0" indent="-342900">
              <a:lnSpc>
                <a:spcPct val="115000"/>
              </a:lnSpc>
              <a:spcBef>
                <a:spcPts val="0"/>
              </a:spcBef>
              <a:spcAft>
                <a:spcPts val="1200"/>
              </a:spcAft>
              <a:buSzPts val="1100"/>
              <a:buFont typeface="Courier New" panose="02070309020205020404" pitchFamily="49" charset="0"/>
              <a:buChar char="o"/>
              <a:tabLst>
                <a:tab pos="457200" algn="l"/>
              </a:tabLst>
            </a:pPr>
            <a:r>
              <a:rPr lang="en-US" sz="1800" dirty="0">
                <a:effectLst/>
                <a:latin typeface="Open Sans" panose="020B0606030504020204" pitchFamily="34" charset="0"/>
                <a:ea typeface="Courier New" panose="02070309020205020404" pitchFamily="49" charset="0"/>
              </a:rPr>
              <a:t>Be matter of fact and</a:t>
            </a:r>
            <a:r>
              <a:rPr lang="en-US" sz="1800" spc="-55" dirty="0">
                <a:effectLst/>
                <a:latin typeface="Open Sans" panose="020B0606030504020204" pitchFamily="34" charset="0"/>
                <a:ea typeface="Courier New" panose="02070309020205020404" pitchFamily="49" charset="0"/>
              </a:rPr>
              <a:t> </a:t>
            </a:r>
            <a:r>
              <a:rPr lang="en-US" sz="1800" dirty="0">
                <a:effectLst/>
                <a:latin typeface="Open Sans" panose="020B0606030504020204" pitchFamily="34" charset="0"/>
                <a:ea typeface="Courier New" panose="02070309020205020404" pitchFamily="49" charset="0"/>
              </a:rPr>
              <a:t>non-defensive</a:t>
            </a:r>
          </a:p>
          <a:p>
            <a:pPr marL="342900" marR="0" lvl="0" indent="-342900">
              <a:lnSpc>
                <a:spcPct val="115000"/>
              </a:lnSpc>
              <a:spcBef>
                <a:spcPts val="0"/>
              </a:spcBef>
              <a:spcAft>
                <a:spcPts val="1200"/>
              </a:spcAft>
              <a:buSzPts val="1100"/>
              <a:buFont typeface="Courier New" panose="02070309020205020404" pitchFamily="49" charset="0"/>
              <a:buChar char="o"/>
              <a:tabLst>
                <a:tab pos="457200" algn="l"/>
              </a:tabLst>
            </a:pPr>
            <a:r>
              <a:rPr lang="en-US" sz="1800" dirty="0">
                <a:effectLst/>
                <a:latin typeface="Open Sans" panose="020B0606030504020204" pitchFamily="34" charset="0"/>
                <a:ea typeface="Courier New" panose="02070309020205020404" pitchFamily="49" charset="0"/>
              </a:rPr>
              <a:t>Be courteous and</a:t>
            </a:r>
            <a:r>
              <a:rPr lang="en-US" sz="1800" spc="-25" dirty="0">
                <a:effectLst/>
                <a:latin typeface="Open Sans" panose="020B0606030504020204" pitchFamily="34" charset="0"/>
                <a:ea typeface="Courier New" panose="02070309020205020404" pitchFamily="49" charset="0"/>
              </a:rPr>
              <a:t> </a:t>
            </a:r>
            <a:r>
              <a:rPr lang="en-US" sz="1800" dirty="0">
                <a:effectLst/>
                <a:latin typeface="Open Sans" panose="020B0606030504020204" pitchFamily="34" charset="0"/>
                <a:ea typeface="Courier New" panose="02070309020205020404" pitchFamily="49" charset="0"/>
              </a:rPr>
              <a:t>respectful</a:t>
            </a:r>
          </a:p>
          <a:p>
            <a:pPr marL="342900" marR="0" lvl="0" indent="-342900">
              <a:lnSpc>
                <a:spcPct val="115000"/>
              </a:lnSpc>
              <a:spcBef>
                <a:spcPts val="0"/>
              </a:spcBef>
              <a:spcAft>
                <a:spcPts val="1200"/>
              </a:spcAft>
              <a:buSzPts val="1100"/>
              <a:buFont typeface="Courier New" panose="02070309020205020404" pitchFamily="49" charset="0"/>
              <a:buChar char="o"/>
              <a:tabLst>
                <a:tab pos="457200" algn="l"/>
              </a:tabLst>
            </a:pPr>
            <a:r>
              <a:rPr lang="en-US" sz="1800" dirty="0">
                <a:effectLst/>
                <a:latin typeface="Open Sans" panose="020B0606030504020204" pitchFamily="34" charset="0"/>
                <a:ea typeface="Courier New" panose="02070309020205020404" pitchFamily="49" charset="0"/>
              </a:rPr>
              <a:t>Assess strengths as well as</a:t>
            </a:r>
            <a:r>
              <a:rPr lang="en-US" sz="1800" spc="-15" dirty="0">
                <a:effectLst/>
                <a:latin typeface="Open Sans" panose="020B0606030504020204" pitchFamily="34" charset="0"/>
                <a:ea typeface="Courier New" panose="02070309020205020404" pitchFamily="49" charset="0"/>
              </a:rPr>
              <a:t> </a:t>
            </a:r>
            <a:r>
              <a:rPr lang="en-US" sz="1800" dirty="0">
                <a:effectLst/>
                <a:latin typeface="Open Sans" panose="020B0606030504020204" pitchFamily="34" charset="0"/>
                <a:ea typeface="Courier New" panose="02070309020205020404" pitchFamily="49" charset="0"/>
              </a:rPr>
              <a:t>risks</a:t>
            </a:r>
          </a:p>
          <a:p>
            <a:pPr marL="342900" marR="0" lvl="0" indent="-342900">
              <a:lnSpc>
                <a:spcPct val="115000"/>
              </a:lnSpc>
              <a:spcBef>
                <a:spcPts val="0"/>
              </a:spcBef>
              <a:spcAft>
                <a:spcPts val="1200"/>
              </a:spcAft>
              <a:buSzPts val="1100"/>
              <a:buFont typeface="Courier New" panose="02070309020205020404" pitchFamily="49" charset="0"/>
              <a:buChar char="o"/>
              <a:tabLst>
                <a:tab pos="457200" algn="l"/>
              </a:tabLst>
            </a:pPr>
            <a:r>
              <a:rPr lang="en-US" sz="1800" dirty="0">
                <a:effectLst/>
                <a:latin typeface="Open Sans" panose="020B0606030504020204" pitchFamily="34" charset="0"/>
                <a:ea typeface="Courier New" panose="02070309020205020404" pitchFamily="49" charset="0"/>
              </a:rPr>
              <a:t>Convey understanding of parent’s</a:t>
            </a:r>
            <a:r>
              <a:rPr lang="en-US" sz="1800" spc="5" dirty="0">
                <a:effectLst/>
                <a:latin typeface="Open Sans" panose="020B0606030504020204" pitchFamily="34" charset="0"/>
                <a:ea typeface="Courier New" panose="02070309020205020404" pitchFamily="49" charset="0"/>
              </a:rPr>
              <a:t> </a:t>
            </a:r>
            <a:r>
              <a:rPr lang="en-US" sz="1800" dirty="0">
                <a:effectLst/>
                <a:latin typeface="Open Sans" panose="020B0606030504020204" pitchFamily="34" charset="0"/>
                <a:ea typeface="Courier New" panose="02070309020205020404" pitchFamily="49" charset="0"/>
              </a:rPr>
              <a:t>viewpoint</a:t>
            </a:r>
          </a:p>
          <a:p>
            <a:pPr marL="342900" marR="0" lvl="0" indent="-342900">
              <a:lnSpc>
                <a:spcPct val="115000"/>
              </a:lnSpc>
              <a:spcBef>
                <a:spcPts val="0"/>
              </a:spcBef>
              <a:spcAft>
                <a:spcPts val="1200"/>
              </a:spcAft>
              <a:buSzPts val="1100"/>
              <a:buFont typeface="Courier New" panose="02070309020205020404" pitchFamily="49" charset="0"/>
              <a:buChar char="o"/>
              <a:tabLst>
                <a:tab pos="457200" algn="l"/>
              </a:tabLst>
            </a:pPr>
            <a:r>
              <a:rPr lang="en-US" sz="1800" dirty="0">
                <a:effectLst/>
                <a:latin typeface="Open Sans" panose="020B0606030504020204" pitchFamily="34" charset="0"/>
                <a:ea typeface="Courier New" panose="02070309020205020404" pitchFamily="49" charset="0"/>
              </a:rPr>
              <a:t>Clarify available</a:t>
            </a:r>
            <a:r>
              <a:rPr lang="en-US" sz="1800" spc="-30" dirty="0">
                <a:effectLst/>
                <a:latin typeface="Open Sans" panose="020B0606030504020204" pitchFamily="34" charset="0"/>
                <a:ea typeface="Courier New" panose="02070309020205020404" pitchFamily="49" charset="0"/>
              </a:rPr>
              <a:t> </a:t>
            </a:r>
            <a:r>
              <a:rPr lang="en-US" sz="1800" dirty="0">
                <a:effectLst/>
                <a:latin typeface="Open Sans" panose="020B0606030504020204" pitchFamily="34" charset="0"/>
                <a:ea typeface="Courier New" panose="02070309020205020404" pitchFamily="49" charset="0"/>
              </a:rPr>
              <a:t>choices</a:t>
            </a:r>
          </a:p>
          <a:p>
            <a:pPr marL="342900" marR="0" lvl="0" indent="-342900">
              <a:lnSpc>
                <a:spcPct val="115000"/>
              </a:lnSpc>
              <a:spcBef>
                <a:spcPts val="0"/>
              </a:spcBef>
              <a:spcAft>
                <a:spcPts val="1200"/>
              </a:spcAft>
              <a:buSzPts val="1100"/>
              <a:buFont typeface="Courier New" panose="02070309020205020404" pitchFamily="49" charset="0"/>
              <a:buChar char="o"/>
              <a:tabLst>
                <a:tab pos="457200" algn="l"/>
              </a:tabLst>
            </a:pPr>
            <a:r>
              <a:rPr lang="en-US" sz="1800" dirty="0">
                <a:effectLst/>
                <a:latin typeface="Open Sans" panose="020B0606030504020204" pitchFamily="34" charset="0"/>
                <a:ea typeface="Courier New" panose="02070309020205020404" pitchFamily="49" charset="0"/>
              </a:rPr>
              <a:t>Be a good</a:t>
            </a:r>
            <a:r>
              <a:rPr lang="en-US" sz="1800" spc="-45" dirty="0">
                <a:effectLst/>
                <a:latin typeface="Open Sans" panose="020B0606030504020204" pitchFamily="34" charset="0"/>
                <a:ea typeface="Courier New" panose="02070309020205020404" pitchFamily="49" charset="0"/>
              </a:rPr>
              <a:t> </a:t>
            </a:r>
            <a:r>
              <a:rPr lang="en-US" sz="1800" dirty="0">
                <a:effectLst/>
                <a:latin typeface="Open Sans" panose="020B0606030504020204" pitchFamily="34" charset="0"/>
                <a:ea typeface="Courier New" panose="02070309020205020404" pitchFamily="49" charset="0"/>
              </a:rPr>
              <a:t>listener</a:t>
            </a:r>
          </a:p>
          <a:p>
            <a:pPr marL="342900" marR="0" lvl="0" indent="-342900">
              <a:lnSpc>
                <a:spcPct val="115000"/>
              </a:lnSpc>
              <a:spcBef>
                <a:spcPts val="0"/>
              </a:spcBef>
              <a:spcAft>
                <a:spcPts val="1200"/>
              </a:spcAft>
              <a:buSzPts val="1100"/>
              <a:buFont typeface="Courier New" panose="02070309020205020404" pitchFamily="49" charset="0"/>
              <a:buChar char="o"/>
              <a:tabLst>
                <a:tab pos="457200" algn="l"/>
              </a:tabLst>
            </a:pPr>
            <a:r>
              <a:rPr lang="en-US" sz="1800" dirty="0">
                <a:effectLst/>
                <a:latin typeface="Open Sans" panose="020B0606030504020204" pitchFamily="34" charset="0"/>
                <a:ea typeface="Courier New" panose="02070309020205020404" pitchFamily="49" charset="0"/>
              </a:rPr>
              <a:t>Respect the expression of values that differ from your</a:t>
            </a:r>
            <a:r>
              <a:rPr lang="en-US" sz="1800" spc="-40" dirty="0">
                <a:effectLst/>
                <a:latin typeface="Open Sans" panose="020B0606030504020204" pitchFamily="34" charset="0"/>
                <a:ea typeface="Courier New" panose="02070309020205020404" pitchFamily="49" charset="0"/>
              </a:rPr>
              <a:t> </a:t>
            </a:r>
            <a:r>
              <a:rPr lang="en-US" sz="1800" dirty="0">
                <a:effectLst/>
                <a:latin typeface="Open Sans" panose="020B0606030504020204" pitchFamily="34" charset="0"/>
                <a:ea typeface="Courier New" panose="02070309020205020404" pitchFamily="49" charset="0"/>
              </a:rPr>
              <a:t>own</a:t>
            </a:r>
          </a:p>
          <a:p>
            <a:pPr marL="342900" marR="0" lvl="0" indent="-342900">
              <a:lnSpc>
                <a:spcPct val="115000"/>
              </a:lnSpc>
              <a:spcBef>
                <a:spcPts val="0"/>
              </a:spcBef>
              <a:spcAft>
                <a:spcPts val="1200"/>
              </a:spcAft>
              <a:buSzPts val="1100"/>
              <a:buFont typeface="Courier New" panose="02070309020205020404" pitchFamily="49" charset="0"/>
              <a:buChar char="o"/>
              <a:tabLst>
                <a:tab pos="457200" algn="l"/>
              </a:tabLst>
            </a:pPr>
            <a:r>
              <a:rPr lang="en-US" sz="1800" dirty="0">
                <a:effectLst/>
                <a:latin typeface="Open Sans" panose="020B0606030504020204" pitchFamily="34" charset="0"/>
                <a:ea typeface="Courier New" panose="02070309020205020404" pitchFamily="49" charset="0"/>
              </a:rPr>
              <a:t>Establish feasible, small steps to help build early</a:t>
            </a:r>
            <a:r>
              <a:rPr lang="en-US" sz="1800" spc="-105" dirty="0">
                <a:effectLst/>
                <a:latin typeface="Open Sans" panose="020B0606030504020204" pitchFamily="34" charset="0"/>
                <a:ea typeface="Courier New" panose="02070309020205020404" pitchFamily="49" charset="0"/>
              </a:rPr>
              <a:t> </a:t>
            </a:r>
            <a:r>
              <a:rPr lang="en-US" sz="1800" dirty="0">
                <a:effectLst/>
                <a:latin typeface="Open Sans" panose="020B0606030504020204" pitchFamily="34" charset="0"/>
                <a:ea typeface="Courier New" panose="02070309020205020404" pitchFamily="49" charset="0"/>
              </a:rPr>
              <a:t>success</a:t>
            </a:r>
          </a:p>
          <a:p>
            <a:pPr marL="342900" marR="0" lvl="0" indent="-342900">
              <a:lnSpc>
                <a:spcPct val="115000"/>
              </a:lnSpc>
              <a:spcBef>
                <a:spcPts val="0"/>
              </a:spcBef>
              <a:spcAft>
                <a:spcPts val="1200"/>
              </a:spcAft>
              <a:buSzPts val="1100"/>
              <a:buFont typeface="Courier New" panose="02070309020205020404" pitchFamily="49" charset="0"/>
              <a:buChar char="o"/>
              <a:tabLst>
                <a:tab pos="457200" algn="l"/>
                <a:tab pos="661670" algn="l"/>
                <a:tab pos="662305" algn="l"/>
              </a:tabLst>
            </a:pPr>
            <a:r>
              <a:rPr lang="en-US" sz="1800" dirty="0">
                <a:effectLst/>
                <a:latin typeface="Open Sans" panose="020B0606030504020204" pitchFamily="34" charset="0"/>
                <a:ea typeface="Courier New" panose="02070309020205020404" pitchFamily="49" charset="0"/>
              </a:rPr>
              <a:t>Acknowledge difficult feelings and encourage open discussion of</a:t>
            </a:r>
            <a:r>
              <a:rPr lang="en-US" sz="1800" spc="-165" dirty="0">
                <a:effectLst/>
                <a:latin typeface="Open Sans" panose="020B0606030504020204" pitchFamily="34" charset="0"/>
                <a:ea typeface="Courier New" panose="02070309020205020404" pitchFamily="49" charset="0"/>
              </a:rPr>
              <a:t> </a:t>
            </a:r>
            <a:r>
              <a:rPr lang="en-US" sz="1800" dirty="0">
                <a:effectLst/>
                <a:latin typeface="Open Sans" panose="020B0606030504020204" pitchFamily="34" charset="0"/>
                <a:ea typeface="Courier New" panose="02070309020205020404" pitchFamily="49" charset="0"/>
              </a:rPr>
              <a:t>feelings</a:t>
            </a:r>
          </a:p>
          <a:p>
            <a:pPr marL="342900" marR="0" lvl="0" indent="-342900">
              <a:lnSpc>
                <a:spcPct val="115000"/>
              </a:lnSpc>
              <a:spcBef>
                <a:spcPts val="0"/>
              </a:spcBef>
              <a:spcAft>
                <a:spcPts val="1200"/>
              </a:spcAft>
              <a:buSzPts val="1100"/>
              <a:buFont typeface="Courier New" panose="02070309020205020404" pitchFamily="49" charset="0"/>
              <a:buChar char="o"/>
              <a:tabLst>
                <a:tab pos="457200" algn="l"/>
                <a:tab pos="661670" algn="l"/>
                <a:tab pos="662305" algn="l"/>
              </a:tabLst>
            </a:pPr>
            <a:r>
              <a:rPr lang="en-US" sz="1800" dirty="0">
                <a:effectLst/>
                <a:latin typeface="Open Sans" panose="020B0606030504020204" pitchFamily="34" charset="0"/>
                <a:ea typeface="Courier New" panose="02070309020205020404" pitchFamily="49" charset="0"/>
              </a:rPr>
              <a:t>Reframe the family’s</a:t>
            </a:r>
            <a:r>
              <a:rPr lang="en-US" sz="1800" spc="-25" dirty="0">
                <a:effectLst/>
                <a:latin typeface="Open Sans" panose="020B0606030504020204" pitchFamily="34" charset="0"/>
                <a:ea typeface="Courier New" panose="02070309020205020404" pitchFamily="49" charset="0"/>
              </a:rPr>
              <a:t> </a:t>
            </a:r>
            <a:r>
              <a:rPr lang="en-US" sz="1800" dirty="0">
                <a:effectLst/>
                <a:latin typeface="Open Sans" panose="020B0606030504020204" pitchFamily="34" charset="0"/>
                <a:ea typeface="Courier New" panose="02070309020205020404" pitchFamily="49" charset="0"/>
              </a:rPr>
              <a:t>situation</a:t>
            </a:r>
          </a:p>
          <a:p>
            <a:pPr marL="342900" marR="127635" lvl="0" indent="-342900">
              <a:lnSpc>
                <a:spcPct val="115000"/>
              </a:lnSpc>
              <a:spcBef>
                <a:spcPts val="0"/>
              </a:spcBef>
              <a:spcAft>
                <a:spcPts val="1200"/>
              </a:spcAft>
              <a:buFont typeface="Symbol" panose="05050102010706020507" pitchFamily="18" charset="2"/>
              <a:buChar char=""/>
              <a:tabLst>
                <a:tab pos="228600"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SEGUE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into resistance by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ASKING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if it is possible that a parent or caregiver may resist engagement efforts by DCS.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how likely it will be for them to encounter a resistant</a:t>
            </a:r>
            <a:r>
              <a:rPr lang="en-US" sz="1800" spc="-4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parent.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TRANSITION</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to Lesson 2.2 Engagement, Trauma and Change.</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15</a:t>
            </a:fld>
            <a:endParaRPr lang="en-US"/>
          </a:p>
        </p:txBody>
      </p:sp>
    </p:spTree>
    <p:extLst>
      <p:ext uri="{BB962C8B-B14F-4D97-AF65-F5344CB8AC3E}">
        <p14:creationId xmlns:p14="http://schemas.microsoft.com/office/powerpoint/2010/main" val="1310479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200025" lvl="0" indent="-342900">
              <a:lnSpc>
                <a:spcPct val="115000"/>
              </a:lnSpc>
              <a:spcBef>
                <a:spcPts val="0"/>
              </a:spcBef>
              <a:spcAft>
                <a:spcPts val="1200"/>
              </a:spcAft>
              <a:buSzPts val="1200"/>
              <a:buFont typeface="Arial" panose="020B0604020202020204" pitchFamily="34" charset="0"/>
              <a:buChar char="●"/>
              <a:tabLst>
                <a:tab pos="228600" algn="l"/>
              </a:tabLst>
            </a:pPr>
            <a:r>
              <a:rPr lang="en-US" sz="1200" b="1" spc="-125" dirty="0">
                <a:effectLst/>
                <a:latin typeface="Open Sans" panose="020B0606030504020204" pitchFamily="34" charset="0"/>
                <a:ea typeface="Arial" panose="020B0604020202020204" pitchFamily="34" charset="0"/>
              </a:rPr>
              <a:t>STATE </a:t>
            </a:r>
            <a:r>
              <a:rPr lang="en-US" sz="1200" spc="-125" dirty="0">
                <a:effectLst/>
                <a:latin typeface="Open Sans" panose="020B0606030504020204" pitchFamily="34" charset="0"/>
                <a:ea typeface="Arial" panose="020B0604020202020204" pitchFamily="34" charset="0"/>
              </a:rPr>
              <a:t>traumatic experiences can happen over generations, resulting in abuse or neglect cycles if intervention and resiliency development doesn’t happen. Now let’s consider how these same factors can impact their ability to engage in receiving</a:t>
            </a:r>
            <a:r>
              <a:rPr lang="en-US" sz="1200" spc="-25" dirty="0">
                <a:effectLst/>
                <a:latin typeface="Open Sans" panose="020B0606030504020204" pitchFamily="34" charset="0"/>
                <a:ea typeface="Arial" panose="020B0604020202020204" pitchFamily="34" charset="0"/>
              </a:rPr>
              <a:t> </a:t>
            </a:r>
            <a:r>
              <a:rPr lang="en-US" sz="1200" spc="-125" dirty="0">
                <a:effectLst/>
                <a:latin typeface="Open Sans" panose="020B0606030504020204" pitchFamily="34" charset="0"/>
                <a:ea typeface="Arial" panose="020B0604020202020204" pitchFamily="34" charset="0"/>
              </a:rPr>
              <a:t>intervention</a:t>
            </a:r>
            <a:r>
              <a:rPr lang="en-US" sz="1200" spc="-5" dirty="0">
                <a:effectLst/>
                <a:latin typeface="Open Sans" panose="020B0606030504020204" pitchFamily="34" charset="0"/>
                <a:ea typeface="Arial" panose="020B0604020202020204" pitchFamily="34" charset="0"/>
              </a:rPr>
              <a:t> </a:t>
            </a:r>
            <a:r>
              <a:rPr lang="en-US" sz="1200" spc="-125" dirty="0">
                <a:effectLst/>
                <a:latin typeface="Open Sans" panose="020B0606030504020204" pitchFamily="34" charset="0"/>
                <a:ea typeface="Arial" panose="020B0604020202020204" pitchFamily="34" charset="0"/>
              </a:rPr>
              <a:t>and</a:t>
            </a:r>
            <a:r>
              <a:rPr lang="en-US" sz="1200" spc="-40" dirty="0">
                <a:effectLst/>
                <a:latin typeface="Open Sans" panose="020B0606030504020204" pitchFamily="34" charset="0"/>
                <a:ea typeface="Arial" panose="020B0604020202020204" pitchFamily="34" charset="0"/>
              </a:rPr>
              <a:t> </a:t>
            </a:r>
            <a:r>
              <a:rPr lang="en-US" sz="1200" spc="-125" dirty="0">
                <a:effectLst/>
                <a:latin typeface="Open Sans" panose="020B0606030504020204" pitchFamily="34" charset="0"/>
                <a:ea typeface="Arial" panose="020B0604020202020204" pitchFamily="34" charset="0"/>
              </a:rPr>
              <a:t>support</a:t>
            </a:r>
            <a:r>
              <a:rPr lang="en-US" sz="1200" spc="-20" dirty="0">
                <a:effectLst/>
                <a:latin typeface="Open Sans" panose="020B0606030504020204" pitchFamily="34" charset="0"/>
                <a:ea typeface="Arial" panose="020B0604020202020204" pitchFamily="34" charset="0"/>
              </a:rPr>
              <a:t> </a:t>
            </a:r>
            <a:r>
              <a:rPr lang="en-US" sz="1200" spc="-125" dirty="0">
                <a:effectLst/>
                <a:latin typeface="Open Sans" panose="020B0606030504020204" pitchFamily="34" charset="0"/>
                <a:ea typeface="Arial" panose="020B0604020202020204" pitchFamily="34" charset="0"/>
              </a:rPr>
              <a:t>to</a:t>
            </a:r>
            <a:r>
              <a:rPr lang="en-US" sz="1200" spc="-40" dirty="0">
                <a:effectLst/>
                <a:latin typeface="Open Sans" panose="020B0606030504020204" pitchFamily="34" charset="0"/>
                <a:ea typeface="Arial" panose="020B0604020202020204" pitchFamily="34" charset="0"/>
              </a:rPr>
              <a:t> </a:t>
            </a:r>
            <a:r>
              <a:rPr lang="en-US" sz="1200" spc="-125" dirty="0">
                <a:effectLst/>
                <a:latin typeface="Open Sans" panose="020B0606030504020204" pitchFamily="34" charset="0"/>
                <a:ea typeface="Arial" panose="020B0604020202020204" pitchFamily="34" charset="0"/>
              </a:rPr>
              <a:t>develop</a:t>
            </a:r>
            <a:r>
              <a:rPr lang="en-US" sz="1200" spc="-30" dirty="0">
                <a:effectLst/>
                <a:latin typeface="Open Sans" panose="020B0606030504020204" pitchFamily="34" charset="0"/>
                <a:ea typeface="Arial" panose="020B0604020202020204" pitchFamily="34" charset="0"/>
              </a:rPr>
              <a:t> </a:t>
            </a:r>
            <a:r>
              <a:rPr lang="en-US" sz="1200" spc="-125" dirty="0">
                <a:effectLst/>
                <a:latin typeface="Open Sans" panose="020B0606030504020204" pitchFamily="34" charset="0"/>
                <a:ea typeface="Arial" panose="020B0604020202020204" pitchFamily="34" charset="0"/>
              </a:rPr>
              <a:t>resiliency</a:t>
            </a:r>
            <a:r>
              <a:rPr lang="en-US" sz="1200" spc="-25" dirty="0">
                <a:effectLst/>
                <a:latin typeface="Open Sans" panose="020B0606030504020204" pitchFamily="34" charset="0"/>
                <a:ea typeface="Arial" panose="020B0604020202020204" pitchFamily="34" charset="0"/>
              </a:rPr>
              <a:t> </a:t>
            </a:r>
            <a:r>
              <a:rPr lang="en-US" sz="1200" spc="-125" dirty="0">
                <a:effectLst/>
                <a:latin typeface="Open Sans" panose="020B0606030504020204" pitchFamily="34" charset="0"/>
                <a:ea typeface="Arial" panose="020B0604020202020204" pitchFamily="34" charset="0"/>
              </a:rPr>
              <a:t>and</a:t>
            </a:r>
            <a:r>
              <a:rPr lang="en-US" sz="1200" spc="-30" dirty="0">
                <a:effectLst/>
                <a:latin typeface="Open Sans" panose="020B0606030504020204" pitchFamily="34" charset="0"/>
                <a:ea typeface="Arial" panose="020B0604020202020204" pitchFamily="34" charset="0"/>
              </a:rPr>
              <a:t> </a:t>
            </a:r>
            <a:r>
              <a:rPr lang="en-US" sz="1200" spc="-125" dirty="0">
                <a:effectLst/>
                <a:latin typeface="Open Sans" panose="020B0606030504020204" pitchFamily="34" charset="0"/>
                <a:ea typeface="Arial" panose="020B0604020202020204" pitchFamily="34" charset="0"/>
              </a:rPr>
              <a:t>begin</a:t>
            </a:r>
            <a:r>
              <a:rPr lang="en-US" sz="1200" spc="-40" dirty="0">
                <a:effectLst/>
                <a:latin typeface="Open Sans" panose="020B0606030504020204" pitchFamily="34" charset="0"/>
                <a:ea typeface="Arial" panose="020B0604020202020204" pitchFamily="34" charset="0"/>
              </a:rPr>
              <a:t> </a:t>
            </a:r>
            <a:r>
              <a:rPr lang="en-US" sz="1200" spc="-125" dirty="0">
                <a:effectLst/>
                <a:latin typeface="Open Sans" panose="020B0606030504020204" pitchFamily="34" charset="0"/>
                <a:ea typeface="Arial" panose="020B0604020202020204" pitchFamily="34" charset="0"/>
              </a:rPr>
              <a:t>to</a:t>
            </a:r>
            <a:r>
              <a:rPr lang="en-US" sz="1200" spc="-35" dirty="0">
                <a:effectLst/>
                <a:latin typeface="Open Sans" panose="020B0606030504020204" pitchFamily="34" charset="0"/>
                <a:ea typeface="Arial" panose="020B0604020202020204" pitchFamily="34" charset="0"/>
              </a:rPr>
              <a:t> </a:t>
            </a:r>
            <a:r>
              <a:rPr lang="en-US" sz="1200" spc="-125" dirty="0">
                <a:effectLst/>
                <a:latin typeface="Open Sans" panose="020B0606030504020204" pitchFamily="34" charset="0"/>
                <a:ea typeface="Arial" panose="020B0604020202020204" pitchFamily="34" charset="0"/>
              </a:rPr>
              <a:t>end</a:t>
            </a:r>
            <a:r>
              <a:rPr lang="en-US" sz="1200" spc="-165" dirty="0">
                <a:effectLst/>
                <a:latin typeface="Open Sans" panose="020B0606030504020204" pitchFamily="34" charset="0"/>
                <a:ea typeface="Arial" panose="020B0604020202020204" pitchFamily="34" charset="0"/>
              </a:rPr>
              <a:t> </a:t>
            </a:r>
            <a:r>
              <a:rPr lang="en-US" sz="1200" spc="-125" dirty="0">
                <a:effectLst/>
                <a:latin typeface="Open Sans" panose="020B0606030504020204" pitchFamily="34" charset="0"/>
                <a:ea typeface="Arial" panose="020B0604020202020204" pitchFamily="34" charset="0"/>
              </a:rPr>
              <a:t>those harmful</a:t>
            </a:r>
            <a:r>
              <a:rPr lang="en-US" sz="1200" spc="-30" dirty="0">
                <a:effectLst/>
                <a:latin typeface="Open Sans" panose="020B0606030504020204" pitchFamily="34" charset="0"/>
                <a:ea typeface="Arial" panose="020B0604020202020204" pitchFamily="34" charset="0"/>
              </a:rPr>
              <a:t> </a:t>
            </a:r>
            <a:r>
              <a:rPr lang="en-US" sz="1200" spc="-125" dirty="0">
                <a:effectLst/>
                <a:latin typeface="Open Sans" panose="020B0606030504020204" pitchFamily="34" charset="0"/>
                <a:ea typeface="Arial" panose="020B0604020202020204" pitchFamily="34" charset="0"/>
              </a:rPr>
              <a:t>cycles.</a:t>
            </a:r>
            <a:endParaRPr lang="en-US" sz="1100" spc="-125" dirty="0">
              <a:effectLst/>
              <a:latin typeface="Open Sans" panose="020B0606030504020204" pitchFamily="34" charset="0"/>
              <a:ea typeface="Arial" panose="020B0604020202020204" pitchFamily="34" charset="0"/>
            </a:endParaRPr>
          </a:p>
          <a:p>
            <a:pPr marL="342900" marR="539750" lvl="0" indent="-342900">
              <a:lnSpc>
                <a:spcPct val="115000"/>
              </a:lnSpc>
              <a:spcBef>
                <a:spcPts val="0"/>
              </a:spcBef>
              <a:spcAft>
                <a:spcPts val="1200"/>
              </a:spcAft>
              <a:buSzPts val="1200"/>
              <a:buFont typeface="Arial" panose="020B0604020202020204" pitchFamily="34" charset="0"/>
              <a:buChar char="●"/>
              <a:tabLst>
                <a:tab pos="228600" algn="l"/>
              </a:tabLst>
            </a:pPr>
            <a:r>
              <a:rPr lang="en-US" sz="1200" b="1" spc="-125" dirty="0">
                <a:effectLst/>
                <a:latin typeface="Open Sans" panose="020B0606030504020204" pitchFamily="34" charset="0"/>
                <a:ea typeface="Arial" panose="020B0604020202020204" pitchFamily="34" charset="0"/>
              </a:rPr>
              <a:t>ASK </a:t>
            </a:r>
            <a:r>
              <a:rPr lang="en-US" sz="1200" spc="-125" dirty="0">
                <a:effectLst/>
                <a:latin typeface="Open Sans" panose="020B0606030504020204" pitchFamily="34" charset="0"/>
                <a:ea typeface="Arial" panose="020B0604020202020204" pitchFamily="34" charset="0"/>
              </a:rPr>
              <a:t>participants what possible traumatic experiences a parent of caregiver may have in their past that can impact our ability to engage them.  Responses could include:</a:t>
            </a:r>
            <a:endParaRPr lang="en-US" sz="1100" spc="-125" dirty="0">
              <a:effectLst/>
              <a:latin typeface="Open Sans" panose="020B0606030504020204" pitchFamily="34" charset="0"/>
              <a:ea typeface="Arial" panose="020B0604020202020204" pitchFamily="34" charset="0"/>
            </a:endParaRPr>
          </a:p>
          <a:p>
            <a:pPr marL="742950" marR="0" lvl="1" indent="-285750">
              <a:lnSpc>
                <a:spcPct val="115000"/>
              </a:lnSpc>
              <a:spcBef>
                <a:spcPts val="0"/>
              </a:spcBef>
              <a:spcAft>
                <a:spcPts val="1200"/>
              </a:spcAft>
              <a:buSzPts val="1200"/>
              <a:buFont typeface="Arial" panose="020B0604020202020204" pitchFamily="34" charset="0"/>
              <a:buChar char="○"/>
              <a:tabLst>
                <a:tab pos="457200" algn="l"/>
              </a:tabLst>
            </a:pPr>
            <a:r>
              <a:rPr lang="en-US" sz="1200" spc="-20" dirty="0">
                <a:effectLst/>
                <a:latin typeface="Open Sans" panose="020B0606030504020204" pitchFamily="34" charset="0"/>
                <a:ea typeface="Arial" panose="020B0604020202020204" pitchFamily="34" charset="0"/>
              </a:rPr>
              <a:t>Past</a:t>
            </a:r>
            <a:r>
              <a:rPr lang="en-US" sz="1200" spc="-35"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abuse</a:t>
            </a:r>
            <a:endParaRPr lang="en-US" sz="1100" spc="-20" dirty="0">
              <a:effectLst/>
              <a:latin typeface="Open Sans" panose="020B0606030504020204" pitchFamily="34" charset="0"/>
              <a:ea typeface="Arial" panose="020B0604020202020204" pitchFamily="34" charset="0"/>
            </a:endParaRPr>
          </a:p>
          <a:p>
            <a:pPr marL="742950" marR="0" lvl="1" indent="-285750">
              <a:lnSpc>
                <a:spcPct val="115000"/>
              </a:lnSpc>
              <a:spcBef>
                <a:spcPts val="0"/>
              </a:spcBef>
              <a:spcAft>
                <a:spcPts val="1200"/>
              </a:spcAft>
              <a:buSzPts val="1200"/>
              <a:buFont typeface="Arial" panose="020B0604020202020204" pitchFamily="34" charset="0"/>
              <a:buChar char="○"/>
              <a:tabLst>
                <a:tab pos="457200" algn="l"/>
              </a:tabLst>
            </a:pPr>
            <a:r>
              <a:rPr lang="en-US" sz="1200" spc="-20" dirty="0">
                <a:effectLst/>
                <a:latin typeface="Open Sans" panose="020B0606030504020204" pitchFamily="34" charset="0"/>
                <a:ea typeface="Arial" panose="020B0604020202020204" pitchFamily="34" charset="0"/>
              </a:rPr>
              <a:t>Past</a:t>
            </a:r>
            <a:r>
              <a:rPr lang="en-US" sz="1200" spc="-35"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neglect</a:t>
            </a:r>
            <a:endParaRPr lang="en-US" sz="1100" spc="-20" dirty="0">
              <a:effectLst/>
              <a:latin typeface="Open Sans" panose="020B0606030504020204" pitchFamily="34" charset="0"/>
              <a:ea typeface="Arial" panose="020B0604020202020204" pitchFamily="34" charset="0"/>
            </a:endParaRPr>
          </a:p>
          <a:p>
            <a:pPr marL="742950" marR="0" lvl="1" indent="-285750">
              <a:lnSpc>
                <a:spcPct val="115000"/>
              </a:lnSpc>
              <a:spcBef>
                <a:spcPts val="0"/>
              </a:spcBef>
              <a:spcAft>
                <a:spcPts val="1200"/>
              </a:spcAft>
              <a:buSzPts val="1200"/>
              <a:buFont typeface="Arial" panose="020B0604020202020204" pitchFamily="34" charset="0"/>
              <a:buChar char="○"/>
              <a:tabLst>
                <a:tab pos="457200" algn="l"/>
              </a:tabLst>
            </a:pPr>
            <a:r>
              <a:rPr lang="en-US" sz="1200" spc="-20" dirty="0">
                <a:effectLst/>
                <a:latin typeface="Open Sans" panose="020B0606030504020204" pitchFamily="34" charset="0"/>
                <a:ea typeface="Arial" panose="020B0604020202020204" pitchFamily="34" charset="0"/>
              </a:rPr>
              <a:t>In custody as a</a:t>
            </a:r>
            <a:r>
              <a:rPr lang="en-US" sz="1200" spc="-35"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child</a:t>
            </a:r>
            <a:endParaRPr lang="en-US" sz="1100" spc="-20" dirty="0">
              <a:effectLst/>
              <a:latin typeface="Open Sans" panose="020B0606030504020204" pitchFamily="34" charset="0"/>
              <a:ea typeface="Arial" panose="020B0604020202020204" pitchFamily="34" charset="0"/>
            </a:endParaRPr>
          </a:p>
          <a:p>
            <a:pPr marL="742950" marR="0" lvl="1" indent="-285750">
              <a:lnSpc>
                <a:spcPct val="115000"/>
              </a:lnSpc>
              <a:spcBef>
                <a:spcPts val="0"/>
              </a:spcBef>
              <a:spcAft>
                <a:spcPts val="1200"/>
              </a:spcAft>
              <a:buSzPts val="1200"/>
              <a:buFont typeface="Arial" panose="020B0604020202020204" pitchFamily="34" charset="0"/>
              <a:buChar char="○"/>
              <a:tabLst>
                <a:tab pos="457200" algn="l"/>
              </a:tabLst>
            </a:pPr>
            <a:r>
              <a:rPr lang="en-US" sz="1200" spc="-20" dirty="0">
                <a:effectLst/>
                <a:latin typeface="Open Sans" panose="020B0606030504020204" pitchFamily="34" charset="0"/>
                <a:ea typeface="Arial" panose="020B0604020202020204" pitchFamily="34" charset="0"/>
              </a:rPr>
              <a:t>Death of a parent or loved</a:t>
            </a:r>
            <a:r>
              <a:rPr lang="en-US" sz="1200" spc="-55"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one</a:t>
            </a:r>
            <a:endParaRPr lang="en-US" sz="1100" spc="-20" dirty="0">
              <a:effectLst/>
              <a:latin typeface="Open Sans" panose="020B0606030504020204" pitchFamily="34" charset="0"/>
              <a:ea typeface="Arial" panose="020B0604020202020204" pitchFamily="34" charset="0"/>
            </a:endParaRPr>
          </a:p>
          <a:p>
            <a:pPr marL="742950" marR="0" lvl="1" indent="-285750">
              <a:lnSpc>
                <a:spcPct val="115000"/>
              </a:lnSpc>
              <a:spcBef>
                <a:spcPts val="0"/>
              </a:spcBef>
              <a:spcAft>
                <a:spcPts val="1200"/>
              </a:spcAft>
              <a:buSzPts val="1200"/>
              <a:buFont typeface="Arial" panose="020B0604020202020204" pitchFamily="34" charset="0"/>
              <a:buChar char="○"/>
              <a:tabLst>
                <a:tab pos="457200" algn="l"/>
              </a:tabLst>
            </a:pPr>
            <a:r>
              <a:rPr lang="en-US" sz="1200" spc="-20" dirty="0">
                <a:effectLst/>
                <a:latin typeface="Open Sans" panose="020B0606030504020204" pitchFamily="34" charset="0"/>
                <a:ea typeface="Arial" panose="020B0604020202020204" pitchFamily="34" charset="0"/>
              </a:rPr>
              <a:t>Death of a</a:t>
            </a:r>
            <a:r>
              <a:rPr lang="en-US" sz="1200" spc="-35"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child</a:t>
            </a:r>
            <a:endParaRPr lang="en-US" sz="1100" spc="-20" dirty="0">
              <a:effectLst/>
              <a:latin typeface="Open Sans" panose="020B0606030504020204" pitchFamily="34" charset="0"/>
              <a:ea typeface="Arial" panose="020B0604020202020204" pitchFamily="34" charset="0"/>
            </a:endParaRPr>
          </a:p>
          <a:p>
            <a:pPr marL="742950" marR="0" lvl="1" indent="-285750">
              <a:lnSpc>
                <a:spcPct val="115000"/>
              </a:lnSpc>
              <a:spcBef>
                <a:spcPts val="0"/>
              </a:spcBef>
              <a:spcAft>
                <a:spcPts val="1200"/>
              </a:spcAft>
              <a:buSzPts val="1200"/>
              <a:buFont typeface="Arial" panose="020B0604020202020204" pitchFamily="34" charset="0"/>
              <a:buChar char="○"/>
              <a:tabLst>
                <a:tab pos="457200" algn="l"/>
              </a:tabLst>
            </a:pPr>
            <a:r>
              <a:rPr lang="en-US" sz="1200" spc="-20" dirty="0">
                <a:effectLst/>
                <a:latin typeface="Open Sans" panose="020B0606030504020204" pitchFamily="34" charset="0"/>
                <a:ea typeface="Arial" panose="020B0604020202020204" pitchFamily="34" charset="0"/>
              </a:rPr>
              <a:t>Loss of a</a:t>
            </a:r>
            <a:r>
              <a:rPr lang="en-US" sz="1200" spc="-5"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job</a:t>
            </a:r>
            <a:endParaRPr lang="en-US" sz="1100" spc="-20" dirty="0">
              <a:effectLst/>
              <a:latin typeface="Open Sans" panose="020B0606030504020204" pitchFamily="34" charset="0"/>
              <a:ea typeface="Arial" panose="020B0604020202020204" pitchFamily="34" charset="0"/>
            </a:endParaRPr>
          </a:p>
          <a:p>
            <a:pPr marL="742950" marR="0" lvl="1" indent="-285750">
              <a:lnSpc>
                <a:spcPct val="115000"/>
              </a:lnSpc>
              <a:spcBef>
                <a:spcPts val="0"/>
              </a:spcBef>
              <a:spcAft>
                <a:spcPts val="1200"/>
              </a:spcAft>
              <a:buSzPts val="1200"/>
              <a:buFont typeface="Arial" panose="020B0604020202020204" pitchFamily="34" charset="0"/>
              <a:buChar char="○"/>
              <a:tabLst>
                <a:tab pos="457200" algn="l"/>
              </a:tabLst>
            </a:pPr>
            <a:r>
              <a:rPr lang="en-US" sz="1200" spc="-20" dirty="0">
                <a:effectLst/>
                <a:latin typeface="Open Sans" panose="020B0606030504020204" pitchFamily="34" charset="0"/>
                <a:ea typeface="Arial" panose="020B0604020202020204" pitchFamily="34" charset="0"/>
              </a:rPr>
              <a:t>Loss of a</a:t>
            </a:r>
            <a:r>
              <a:rPr lang="en-US" sz="1200" spc="-5"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home</a:t>
            </a:r>
            <a:endParaRPr lang="en-US" sz="1100" spc="-20" dirty="0">
              <a:effectLst/>
              <a:latin typeface="Open Sans" panose="020B0606030504020204" pitchFamily="34" charset="0"/>
              <a:ea typeface="Arial" panose="020B0604020202020204" pitchFamily="34" charset="0"/>
            </a:endParaRPr>
          </a:p>
          <a:p>
            <a:pPr marL="742950" marR="0" lvl="1" indent="-285750">
              <a:lnSpc>
                <a:spcPct val="115000"/>
              </a:lnSpc>
              <a:spcBef>
                <a:spcPts val="0"/>
              </a:spcBef>
              <a:spcAft>
                <a:spcPts val="1200"/>
              </a:spcAft>
              <a:buSzPts val="1200"/>
              <a:buFont typeface="Arial" panose="020B0604020202020204" pitchFamily="34" charset="0"/>
              <a:buChar char="○"/>
              <a:tabLst>
                <a:tab pos="457200" algn="l"/>
              </a:tabLst>
            </a:pPr>
            <a:r>
              <a:rPr lang="en-US" sz="1200" spc="-20" dirty="0">
                <a:effectLst/>
                <a:latin typeface="Open Sans" panose="020B0606030504020204" pitchFamily="34" charset="0"/>
                <a:ea typeface="Arial" panose="020B0604020202020204" pitchFamily="34" charset="0"/>
              </a:rPr>
              <a:t>Mistrust of government/mistrust of DCS</a:t>
            </a:r>
            <a:endParaRPr lang="en-US" sz="1100" spc="-20" dirty="0">
              <a:effectLst/>
              <a:latin typeface="Open Sans" panose="020B0606030504020204" pitchFamily="34" charset="0"/>
              <a:ea typeface="Arial" panose="020B0604020202020204" pitchFamily="34" charset="0"/>
            </a:endParaRPr>
          </a:p>
          <a:p>
            <a:pPr marL="742950" marR="0" lvl="1" indent="-285750">
              <a:lnSpc>
                <a:spcPct val="115000"/>
              </a:lnSpc>
              <a:spcBef>
                <a:spcPts val="0"/>
              </a:spcBef>
              <a:spcAft>
                <a:spcPts val="1200"/>
              </a:spcAft>
              <a:buSzPts val="1200"/>
              <a:buFont typeface="Arial" panose="020B0604020202020204" pitchFamily="34" charset="0"/>
              <a:buChar char="○"/>
              <a:tabLst>
                <a:tab pos="457200" algn="l"/>
              </a:tabLst>
            </a:pPr>
            <a:r>
              <a:rPr lang="en-US" sz="1200" spc="-20" dirty="0">
                <a:effectLst/>
                <a:latin typeface="Open Sans" panose="020B0606030504020204" pitchFamily="34" charset="0"/>
                <a:ea typeface="Arial" panose="020B0604020202020204" pitchFamily="34" charset="0"/>
              </a:rPr>
              <a:t>Fearful children will be</a:t>
            </a:r>
            <a:r>
              <a:rPr lang="en-US" sz="1200" spc="-65"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removed</a:t>
            </a:r>
            <a:endParaRPr lang="en-US" sz="1100" spc="-20" dirty="0">
              <a:effectLst/>
              <a:latin typeface="Open Sans" panose="020B0606030504020204" pitchFamily="34" charset="0"/>
              <a:ea typeface="Arial" panose="020B0604020202020204" pitchFamily="34" charset="0"/>
            </a:endParaRPr>
          </a:p>
          <a:p>
            <a:pPr marL="742950" marR="0" lvl="1" indent="-285750">
              <a:lnSpc>
                <a:spcPct val="115000"/>
              </a:lnSpc>
              <a:spcBef>
                <a:spcPts val="0"/>
              </a:spcBef>
              <a:spcAft>
                <a:spcPts val="1200"/>
              </a:spcAft>
              <a:buSzPts val="1200"/>
              <a:buFont typeface="Arial" panose="020B0604020202020204" pitchFamily="34" charset="0"/>
              <a:buChar char="○"/>
              <a:tabLst>
                <a:tab pos="457200" algn="l"/>
              </a:tabLst>
            </a:pPr>
            <a:r>
              <a:rPr lang="en-US" sz="1200" spc="-20" dirty="0">
                <a:effectLst/>
                <a:latin typeface="Open Sans" panose="020B0606030504020204" pitchFamily="34" charset="0"/>
                <a:ea typeface="Arial" panose="020B0604020202020204" pitchFamily="34" charset="0"/>
              </a:rPr>
              <a:t>Powerless within societal</a:t>
            </a:r>
            <a:r>
              <a:rPr lang="en-US" sz="1200" spc="-40"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structure</a:t>
            </a:r>
            <a:endParaRPr lang="en-US" sz="1100" spc="-20" dirty="0">
              <a:effectLst/>
              <a:latin typeface="Open Sans" panose="020B0606030504020204" pitchFamily="34" charset="0"/>
              <a:ea typeface="Arial" panose="020B0604020202020204" pitchFamily="34" charset="0"/>
            </a:endParaRPr>
          </a:p>
          <a:p>
            <a:pPr marL="742950" marR="0" lvl="1" indent="-285750">
              <a:lnSpc>
                <a:spcPct val="115000"/>
              </a:lnSpc>
              <a:spcBef>
                <a:spcPts val="0"/>
              </a:spcBef>
              <a:spcAft>
                <a:spcPts val="1200"/>
              </a:spcAft>
              <a:buSzPts val="1200"/>
              <a:buFont typeface="Arial" panose="020B0604020202020204" pitchFamily="34" charset="0"/>
              <a:buChar char="○"/>
              <a:tabLst>
                <a:tab pos="457200" algn="l"/>
              </a:tabLst>
            </a:pPr>
            <a:r>
              <a:rPr lang="en-US" sz="1200" spc="-20" dirty="0">
                <a:effectLst/>
                <a:latin typeface="Open Sans" panose="020B0606030504020204" pitchFamily="34" charset="0"/>
                <a:ea typeface="Arial" panose="020B0604020202020204" pitchFamily="34" charset="0"/>
              </a:rPr>
              <a:t>Immigration</a:t>
            </a:r>
            <a:r>
              <a:rPr lang="en-US" sz="1200" spc="-35"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status</a:t>
            </a:r>
            <a:endParaRPr lang="en-US" sz="1100" spc="-20" dirty="0">
              <a:effectLst/>
              <a:latin typeface="Open Sans" panose="020B0606030504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16</a:t>
            </a:fld>
            <a:endParaRPr lang="en-US"/>
          </a:p>
        </p:txBody>
      </p:sp>
    </p:spTree>
    <p:extLst>
      <p:ext uri="{BB962C8B-B14F-4D97-AF65-F5344CB8AC3E}">
        <p14:creationId xmlns:p14="http://schemas.microsoft.com/office/powerpoint/2010/main" val="650856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2700" lvl="0" indent="-342900">
              <a:lnSpc>
                <a:spcPct val="115000"/>
              </a:lnSpc>
              <a:spcBef>
                <a:spcPts val="0"/>
              </a:spcBef>
              <a:spcAft>
                <a:spcPts val="1200"/>
              </a:spcAft>
              <a:buSzPts val="1200"/>
              <a:buFont typeface="Arial" panose="020B0604020202020204" pitchFamily="34" charset="0"/>
              <a:buChar char="●"/>
            </a:pPr>
            <a:r>
              <a:rPr lang="en-US" sz="1800" b="1" spc="-125" dirty="0">
                <a:effectLst/>
                <a:latin typeface="Open Sans" panose="020B0606030504020204" pitchFamily="34" charset="0"/>
                <a:ea typeface="Arial" panose="020B0604020202020204" pitchFamily="34" charset="0"/>
              </a:rPr>
              <a:t>ENGAGE </a:t>
            </a:r>
            <a:r>
              <a:rPr lang="en-US" sz="1800" spc="-125" dirty="0">
                <a:effectLst/>
                <a:latin typeface="Open Sans" panose="020B0606030504020204" pitchFamily="34" charset="0"/>
                <a:ea typeface="Arial" panose="020B0604020202020204" pitchFamily="34" charset="0"/>
              </a:rPr>
              <a:t>the group in a discussion about some</a:t>
            </a:r>
            <a:r>
              <a:rPr lang="en-US" sz="1800" spc="-250" dirty="0">
                <a:effectLst/>
                <a:latin typeface="Open Sans" panose="020B0606030504020204" pitchFamily="34" charset="0"/>
                <a:ea typeface="Arial" panose="020B0604020202020204" pitchFamily="34" charset="0"/>
              </a:rPr>
              <a:t> </a:t>
            </a:r>
            <a:r>
              <a:rPr lang="en-US" sz="1800" spc="-125" dirty="0">
                <a:effectLst/>
                <a:latin typeface="Open Sans" panose="020B0606030504020204" pitchFamily="34" charset="0"/>
                <a:ea typeface="Arial" panose="020B0604020202020204" pitchFamily="34" charset="0"/>
              </a:rPr>
              <a:t>of the additional reasons a parent/family might be resistant</a:t>
            </a:r>
            <a:r>
              <a:rPr lang="en-US" sz="1800" spc="-35" dirty="0">
                <a:effectLst/>
                <a:latin typeface="Open Sans" panose="020B0606030504020204" pitchFamily="34" charset="0"/>
                <a:ea typeface="Arial" panose="020B0604020202020204" pitchFamily="34" charset="0"/>
              </a:rPr>
              <a:t> </a:t>
            </a:r>
            <a:r>
              <a:rPr lang="en-US" sz="1800" spc="-125" dirty="0">
                <a:effectLst/>
                <a:latin typeface="Open Sans" panose="020B0606030504020204" pitchFamily="34" charset="0"/>
                <a:ea typeface="Arial" panose="020B0604020202020204" pitchFamily="34" charset="0"/>
              </a:rPr>
              <a:t>including: </a:t>
            </a:r>
          </a:p>
          <a:p>
            <a:pPr marL="342900" marR="0" lvl="0" indent="-342900">
              <a:lnSpc>
                <a:spcPct val="115000"/>
              </a:lnSpc>
              <a:spcBef>
                <a:spcPts val="0"/>
              </a:spcBef>
              <a:spcAft>
                <a:spcPts val="1200"/>
              </a:spcAft>
              <a:buSzPts val="1200"/>
              <a:buFont typeface="Courier New" panose="02070309020205020404" pitchFamily="49" charset="0"/>
              <a:buChar char="o"/>
              <a:tabLst>
                <a:tab pos="457200" algn="l"/>
              </a:tabLst>
            </a:pPr>
            <a:r>
              <a:rPr lang="en-US" sz="1800" dirty="0">
                <a:effectLst/>
                <a:latin typeface="Open Sans" panose="020B0606030504020204" pitchFamily="34" charset="0"/>
                <a:ea typeface="Courier New" panose="02070309020205020404" pitchFamily="49" charset="0"/>
              </a:rPr>
              <a:t>Higher ACE</a:t>
            </a:r>
            <a:r>
              <a:rPr lang="en-US" sz="1800" spc="-10" dirty="0">
                <a:effectLst/>
                <a:latin typeface="Open Sans" panose="020B0606030504020204" pitchFamily="34" charset="0"/>
                <a:ea typeface="Courier New" panose="02070309020205020404" pitchFamily="49" charset="0"/>
              </a:rPr>
              <a:t> </a:t>
            </a:r>
            <a:r>
              <a:rPr lang="en-US" sz="1800" dirty="0">
                <a:effectLst/>
                <a:latin typeface="Open Sans" panose="020B0606030504020204" pitchFamily="34" charset="0"/>
                <a:ea typeface="Courier New" panose="02070309020205020404" pitchFamily="49" charset="0"/>
              </a:rPr>
              <a:t>scores</a:t>
            </a:r>
          </a:p>
          <a:p>
            <a:pPr marL="342900" marR="0" lvl="0" indent="-342900">
              <a:lnSpc>
                <a:spcPct val="115000"/>
              </a:lnSpc>
              <a:spcBef>
                <a:spcPts val="0"/>
              </a:spcBef>
              <a:spcAft>
                <a:spcPts val="1200"/>
              </a:spcAft>
              <a:buSzPts val="1200"/>
              <a:buFont typeface="Courier New" panose="02070309020205020404" pitchFamily="49" charset="0"/>
              <a:buChar char="o"/>
              <a:tabLst>
                <a:tab pos="457200" algn="l"/>
              </a:tabLst>
            </a:pPr>
            <a:r>
              <a:rPr lang="en-US" sz="1800" dirty="0">
                <a:effectLst/>
                <a:latin typeface="Open Sans" panose="020B0606030504020204" pitchFamily="34" charset="0"/>
                <a:ea typeface="Courier New" panose="02070309020205020404" pitchFamily="49" charset="0"/>
              </a:rPr>
              <a:t>Fear</a:t>
            </a:r>
          </a:p>
          <a:p>
            <a:pPr marL="342900" marR="0" lvl="0" indent="-342900">
              <a:lnSpc>
                <a:spcPct val="115000"/>
              </a:lnSpc>
              <a:spcBef>
                <a:spcPts val="0"/>
              </a:spcBef>
              <a:spcAft>
                <a:spcPts val="1200"/>
              </a:spcAft>
              <a:buSzPts val="1200"/>
              <a:buFont typeface="Courier New" panose="02070309020205020404" pitchFamily="49" charset="0"/>
              <a:buChar char="o"/>
              <a:tabLst>
                <a:tab pos="457200" algn="l"/>
              </a:tabLst>
            </a:pPr>
            <a:r>
              <a:rPr lang="en-US" sz="1800" dirty="0">
                <a:effectLst/>
                <a:latin typeface="Open Sans" panose="020B0606030504020204" pitchFamily="34" charset="0"/>
                <a:ea typeface="Courier New" panose="02070309020205020404" pitchFamily="49" charset="0"/>
              </a:rPr>
              <a:t>Lack of trust</a:t>
            </a:r>
          </a:p>
          <a:p>
            <a:pPr marL="342900" marR="0" lvl="0" indent="-342900">
              <a:lnSpc>
                <a:spcPct val="115000"/>
              </a:lnSpc>
              <a:spcBef>
                <a:spcPts val="0"/>
              </a:spcBef>
              <a:spcAft>
                <a:spcPts val="1200"/>
              </a:spcAft>
              <a:buSzPts val="1200"/>
              <a:buFont typeface="Courier New" panose="02070309020205020404" pitchFamily="49" charset="0"/>
              <a:buChar char="o"/>
              <a:tabLst>
                <a:tab pos="457200" algn="l"/>
              </a:tabLst>
            </a:pPr>
            <a:r>
              <a:rPr lang="en-US" sz="1800" dirty="0">
                <a:effectLst/>
                <a:latin typeface="Open Sans" panose="020B0606030504020204" pitchFamily="34" charset="0"/>
                <a:ea typeface="Courier New" panose="02070309020205020404" pitchFamily="49" charset="0"/>
              </a:rPr>
              <a:t>Adversarial Case</a:t>
            </a:r>
            <a:r>
              <a:rPr lang="en-US" sz="1800" spc="-25" dirty="0">
                <a:effectLst/>
                <a:latin typeface="Open Sans" panose="020B0606030504020204" pitchFamily="34" charset="0"/>
                <a:ea typeface="Courier New" panose="02070309020205020404" pitchFamily="49" charset="0"/>
              </a:rPr>
              <a:t> </a:t>
            </a:r>
            <a:r>
              <a:rPr lang="en-US" sz="1800" dirty="0">
                <a:effectLst/>
                <a:latin typeface="Open Sans" panose="020B0606030504020204" pitchFamily="34" charset="0"/>
                <a:ea typeface="Courier New" panose="02070309020205020404" pitchFamily="49" charset="0"/>
              </a:rPr>
              <a:t>Manager</a:t>
            </a:r>
          </a:p>
          <a:p>
            <a:pPr marL="342900" marR="0" lvl="0" indent="-342900">
              <a:lnSpc>
                <a:spcPct val="115000"/>
              </a:lnSpc>
              <a:spcBef>
                <a:spcPts val="0"/>
              </a:spcBef>
              <a:spcAft>
                <a:spcPts val="1200"/>
              </a:spcAft>
              <a:buSzPts val="1200"/>
              <a:buFont typeface="Courier New" panose="02070309020205020404" pitchFamily="49" charset="0"/>
              <a:buChar char="o"/>
              <a:tabLst>
                <a:tab pos="457200" algn="l"/>
              </a:tabLst>
            </a:pPr>
            <a:r>
              <a:rPr lang="en-US" sz="1800" dirty="0">
                <a:effectLst/>
                <a:latin typeface="Open Sans" panose="020B0606030504020204" pitchFamily="34" charset="0"/>
                <a:ea typeface="Courier New" panose="02070309020205020404" pitchFamily="49" charset="0"/>
              </a:rPr>
              <a:t>Mistrust of government/mistrust of</a:t>
            </a:r>
            <a:r>
              <a:rPr lang="en-US" sz="1800" spc="-20" dirty="0">
                <a:effectLst/>
                <a:latin typeface="Open Sans" panose="020B0606030504020204" pitchFamily="34" charset="0"/>
                <a:ea typeface="Courier New" panose="02070309020205020404" pitchFamily="49" charset="0"/>
              </a:rPr>
              <a:t> </a:t>
            </a:r>
            <a:r>
              <a:rPr lang="en-US" sz="1800" dirty="0">
                <a:effectLst/>
                <a:latin typeface="Open Sans" panose="020B0606030504020204" pitchFamily="34" charset="0"/>
                <a:ea typeface="Courier New" panose="02070309020205020404" pitchFamily="49" charset="0"/>
              </a:rPr>
              <a:t>DCS</a:t>
            </a:r>
          </a:p>
          <a:p>
            <a:pPr marL="342900" marR="0" lvl="0" indent="-342900">
              <a:lnSpc>
                <a:spcPct val="115000"/>
              </a:lnSpc>
              <a:spcBef>
                <a:spcPts val="0"/>
              </a:spcBef>
              <a:spcAft>
                <a:spcPts val="1200"/>
              </a:spcAft>
              <a:buSzPts val="1200"/>
              <a:buFont typeface="Courier New" panose="02070309020205020404" pitchFamily="49" charset="0"/>
              <a:buChar char="o"/>
              <a:tabLst>
                <a:tab pos="457200" algn="l"/>
              </a:tabLst>
            </a:pPr>
            <a:r>
              <a:rPr lang="en-US" sz="1800" dirty="0">
                <a:effectLst/>
                <a:latin typeface="Open Sans" panose="020B0606030504020204" pitchFamily="34" charset="0"/>
                <a:ea typeface="Courier New" panose="02070309020205020404" pitchFamily="49" charset="0"/>
              </a:rPr>
              <a:t>Fearful children will be</a:t>
            </a:r>
            <a:r>
              <a:rPr lang="en-US" sz="1800" spc="-65" dirty="0">
                <a:effectLst/>
                <a:latin typeface="Open Sans" panose="020B0606030504020204" pitchFamily="34" charset="0"/>
                <a:ea typeface="Courier New" panose="02070309020205020404" pitchFamily="49" charset="0"/>
              </a:rPr>
              <a:t> </a:t>
            </a:r>
            <a:r>
              <a:rPr lang="en-US" sz="1800" dirty="0">
                <a:effectLst/>
                <a:latin typeface="Open Sans" panose="020B0606030504020204" pitchFamily="34" charset="0"/>
                <a:ea typeface="Courier New" panose="02070309020205020404" pitchFamily="49" charset="0"/>
              </a:rPr>
              <a:t>removed</a:t>
            </a:r>
          </a:p>
          <a:p>
            <a:pPr marL="342900" marR="0" lvl="0" indent="-342900">
              <a:lnSpc>
                <a:spcPct val="115000"/>
              </a:lnSpc>
              <a:spcBef>
                <a:spcPts val="0"/>
              </a:spcBef>
              <a:spcAft>
                <a:spcPts val="1200"/>
              </a:spcAft>
              <a:buSzPts val="1200"/>
              <a:buFont typeface="Courier New" panose="02070309020205020404" pitchFamily="49" charset="0"/>
              <a:buChar char="o"/>
              <a:tabLst>
                <a:tab pos="457200" algn="l"/>
              </a:tabLst>
            </a:pPr>
            <a:r>
              <a:rPr lang="en-US" sz="1800" dirty="0">
                <a:effectLst/>
                <a:latin typeface="Open Sans" panose="020B0606030504020204" pitchFamily="34" charset="0"/>
                <a:ea typeface="Courier New" panose="02070309020205020404" pitchFamily="49" charset="0"/>
              </a:rPr>
              <a:t>Powerless within societal</a:t>
            </a:r>
            <a:r>
              <a:rPr lang="en-US" sz="1800" spc="-40" dirty="0">
                <a:effectLst/>
                <a:latin typeface="Open Sans" panose="020B0606030504020204" pitchFamily="34" charset="0"/>
                <a:ea typeface="Courier New" panose="02070309020205020404" pitchFamily="49" charset="0"/>
              </a:rPr>
              <a:t> </a:t>
            </a:r>
            <a:r>
              <a:rPr lang="en-US" sz="1800" dirty="0">
                <a:effectLst/>
                <a:latin typeface="Open Sans" panose="020B0606030504020204" pitchFamily="34" charset="0"/>
                <a:ea typeface="Courier New" panose="02070309020205020404" pitchFamily="49" charset="0"/>
              </a:rPr>
              <a:t>structure</a:t>
            </a:r>
          </a:p>
          <a:p>
            <a:pPr marL="342900" marR="0" lvl="0" indent="-342900">
              <a:lnSpc>
                <a:spcPct val="115000"/>
              </a:lnSpc>
              <a:spcBef>
                <a:spcPts val="0"/>
              </a:spcBef>
              <a:spcAft>
                <a:spcPts val="1200"/>
              </a:spcAft>
              <a:buSzPts val="1200"/>
              <a:buFont typeface="Courier New" panose="02070309020205020404" pitchFamily="49" charset="0"/>
              <a:buChar char="o"/>
              <a:tabLst>
                <a:tab pos="457200" algn="l"/>
              </a:tabLst>
            </a:pPr>
            <a:r>
              <a:rPr lang="en-US" sz="1800" dirty="0">
                <a:effectLst/>
                <a:latin typeface="Open Sans" panose="020B0606030504020204" pitchFamily="34" charset="0"/>
                <a:ea typeface="Courier New" panose="02070309020205020404" pitchFamily="49" charset="0"/>
              </a:rPr>
              <a:t>Immigration</a:t>
            </a:r>
            <a:r>
              <a:rPr lang="en-US" sz="1800" spc="-35" dirty="0">
                <a:effectLst/>
                <a:latin typeface="Open Sans" panose="020B0606030504020204" pitchFamily="34" charset="0"/>
                <a:ea typeface="Courier New" panose="02070309020205020404" pitchFamily="49" charset="0"/>
              </a:rPr>
              <a:t> </a:t>
            </a:r>
            <a:r>
              <a:rPr lang="en-US" sz="1800" dirty="0">
                <a:effectLst/>
                <a:latin typeface="Open Sans" panose="020B0606030504020204" pitchFamily="34" charset="0"/>
                <a:ea typeface="Courier New" panose="02070309020205020404" pitchFamily="49" charset="0"/>
              </a:rPr>
              <a:t>status</a:t>
            </a:r>
          </a:p>
          <a:p>
            <a:pPr marL="342900" marR="0" lvl="0" indent="-342900">
              <a:lnSpc>
                <a:spcPct val="115000"/>
              </a:lnSpc>
              <a:spcBef>
                <a:spcPts val="0"/>
              </a:spcBef>
              <a:spcAft>
                <a:spcPts val="1200"/>
              </a:spcAft>
              <a:buSzPts val="1200"/>
              <a:buFont typeface="Courier New" panose="02070309020205020404" pitchFamily="49" charset="0"/>
              <a:buChar char="o"/>
              <a:tabLst>
                <a:tab pos="457200" algn="l"/>
              </a:tabLst>
            </a:pPr>
            <a:r>
              <a:rPr lang="en-US" sz="1800" dirty="0">
                <a:effectLst/>
                <a:latin typeface="Open Sans" panose="020B0606030504020204" pitchFamily="34" charset="0"/>
                <a:ea typeface="Courier New" panose="02070309020205020404" pitchFamily="49" charset="0"/>
              </a:rPr>
              <a:t>Intergenerational Transmission of Parenting (ITP):  Intergenerational Transmission of Parenting</a:t>
            </a:r>
            <a:r>
              <a:rPr lang="en-US" sz="1800" spc="-50" dirty="0">
                <a:effectLst/>
                <a:latin typeface="Open Sans" panose="020B0606030504020204" pitchFamily="34" charset="0"/>
                <a:ea typeface="Courier New" panose="02070309020205020404" pitchFamily="49" charset="0"/>
              </a:rPr>
              <a:t> </a:t>
            </a:r>
            <a:r>
              <a:rPr lang="en-US" sz="1800" dirty="0">
                <a:effectLst/>
                <a:latin typeface="Open Sans" panose="020B0606030504020204" pitchFamily="34" charset="0"/>
                <a:ea typeface="Courier New" panose="02070309020205020404" pitchFamily="49" charset="0"/>
              </a:rPr>
              <a:t>is defined as the process through which, purposefully or unintentionally, an earlier generation psychologically influences parenting attitudes and behavior of the next generation.</a:t>
            </a:r>
          </a:p>
          <a:p>
            <a:pPr marL="342900" marR="0" lvl="0" indent="-342900">
              <a:lnSpc>
                <a:spcPct val="115000"/>
              </a:lnSpc>
              <a:spcBef>
                <a:spcPts val="0"/>
              </a:spcBef>
              <a:spcAft>
                <a:spcPts val="1200"/>
              </a:spcAft>
              <a:buSzPts val="1200"/>
              <a:buFont typeface="Courier New" panose="02070309020205020404" pitchFamily="49" charset="0"/>
              <a:buChar char="o"/>
              <a:tabLst>
                <a:tab pos="457200" algn="l"/>
              </a:tabLst>
            </a:pPr>
            <a:r>
              <a:rPr lang="en-US" sz="1800" dirty="0">
                <a:effectLst/>
                <a:latin typeface="Open Sans" panose="020B0606030504020204" pitchFamily="34" charset="0"/>
                <a:ea typeface="Courier New" panose="02070309020205020404" pitchFamily="49" charset="0"/>
              </a:rPr>
              <a:t>Not ready to</a:t>
            </a:r>
            <a:r>
              <a:rPr lang="en-US" sz="1800" spc="-35" dirty="0">
                <a:effectLst/>
                <a:latin typeface="Open Sans" panose="020B0606030504020204" pitchFamily="34" charset="0"/>
                <a:ea typeface="Courier New" panose="02070309020205020404" pitchFamily="49" charset="0"/>
              </a:rPr>
              <a:t> </a:t>
            </a:r>
            <a:r>
              <a:rPr lang="en-US" sz="1800" dirty="0">
                <a:effectLst/>
                <a:latin typeface="Open Sans" panose="020B0606030504020204" pitchFamily="34" charset="0"/>
                <a:ea typeface="Courier New" panose="02070309020205020404" pitchFamily="49" charset="0"/>
              </a:rPr>
              <a:t>change</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17</a:t>
            </a:fld>
            <a:endParaRPr lang="en-US"/>
          </a:p>
        </p:txBody>
      </p:sp>
    </p:spTree>
    <p:extLst>
      <p:ext uri="{BB962C8B-B14F-4D97-AF65-F5344CB8AC3E}">
        <p14:creationId xmlns:p14="http://schemas.microsoft.com/office/powerpoint/2010/main" val="1939019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Open Sans" panose="020B0606030504020204" pitchFamily="34" charset="0"/>
              </a:rPr>
              <a:t>ENSURE </a:t>
            </a:r>
            <a:r>
              <a:rPr lang="en-US" sz="1800" dirty="0">
                <a:effectLst/>
                <a:latin typeface="Open Sans" panose="020B0606030504020204" pitchFamily="34" charset="0"/>
                <a:ea typeface="Open Sans" panose="020B0606030504020204" pitchFamily="34" charset="0"/>
              </a:rPr>
              <a:t>the group identifies the Parent/Caregiver not being ready to change as a possible reason for resistance.  </a:t>
            </a:r>
            <a:r>
              <a:rPr lang="en-US" sz="1800" b="1" dirty="0">
                <a:effectLst/>
                <a:latin typeface="Open Sans" panose="020B0606030504020204" pitchFamily="34" charset="0"/>
                <a:ea typeface="Open Sans" panose="020B0606030504020204" pitchFamily="34" charset="0"/>
              </a:rPr>
              <a:t>ASK</a:t>
            </a:r>
            <a:r>
              <a:rPr lang="en-US" sz="1800" dirty="0">
                <a:effectLst/>
                <a:latin typeface="Open Sans" panose="020B0606030504020204" pitchFamily="34" charset="0"/>
                <a:ea typeface="Open Sans" panose="020B0606030504020204" pitchFamily="34" charset="0"/>
              </a:rPr>
              <a:t> participants what they remember from Introduction and CORE Training weeks about Motivational Interviewing.  </a:t>
            </a:r>
            <a:r>
              <a:rPr lang="en-US" sz="1800" b="1" dirty="0">
                <a:effectLst/>
                <a:latin typeface="Open Sans" panose="020B0606030504020204" pitchFamily="34" charset="0"/>
                <a:ea typeface="Open Sans" panose="020B0606030504020204" pitchFamily="34" charset="0"/>
              </a:rPr>
              <a:t>SHARE</a:t>
            </a:r>
            <a:r>
              <a:rPr lang="en-US" sz="1800" dirty="0">
                <a:effectLst/>
                <a:latin typeface="Open Sans" panose="020B0606030504020204" pitchFamily="34" charset="0"/>
                <a:ea typeface="Open Sans" panose="020B0606030504020204" pitchFamily="34" charset="0"/>
              </a:rPr>
              <a:t> we are now going to cover additional elements of Motivational Interviewing as it pertains to working with families whose children are in foster care.  </a:t>
            </a:r>
            <a:r>
              <a:rPr lang="en-US" sz="1800" b="1" dirty="0">
                <a:effectLst/>
                <a:latin typeface="Open Sans" panose="020B0606030504020204" pitchFamily="34" charset="0"/>
                <a:ea typeface="Open Sans" panose="020B0606030504020204" pitchFamily="34" charset="0"/>
              </a:rPr>
              <a:t>INFORM </a:t>
            </a:r>
            <a:r>
              <a:rPr lang="en-US" sz="1800" dirty="0">
                <a:effectLst/>
                <a:latin typeface="Open Sans" panose="020B0606030504020204" pitchFamily="34" charset="0"/>
                <a:ea typeface="Open Sans" panose="020B0606030504020204" pitchFamily="34" charset="0"/>
              </a:rPr>
              <a:t>participants it is important to understand we are constantly engaging throughout the entire case.  It is not just at the beginning of a case.  It is important for us to understand the change process early on, so we recognize the signs and use our skills to help families progress through the cycle.</a:t>
            </a:r>
          </a:p>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Open Sans" panose="020B0606030504020204" pitchFamily="34" charset="0"/>
              </a:rPr>
              <a:t>STATE</a:t>
            </a:r>
            <a:r>
              <a:rPr lang="en-US" sz="1800" dirty="0">
                <a:effectLst/>
                <a:latin typeface="Open Sans" panose="020B0606030504020204" pitchFamily="34" charset="0"/>
                <a:ea typeface="Open Sans" panose="020B0606030504020204" pitchFamily="34" charset="0"/>
              </a:rPr>
              <a:t> we can use Motivational Interviewing OAR skills to help elicit Preparatory (DARN) and Mobilizing Language (CAT) with youth and parents to help determine whether they are in the change process and to help challenge them to move forward.</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Open Sans" panose="020B0606030504020204" pitchFamily="34" charset="0"/>
              </a:rPr>
              <a:t>REMIND</a:t>
            </a:r>
            <a:r>
              <a:rPr lang="en-US" sz="1200" dirty="0">
                <a:effectLst/>
                <a:latin typeface="Open Sans" panose="020B0606030504020204" pitchFamily="34" charset="0"/>
                <a:ea typeface="Open Sans" panose="020B0606030504020204" pitchFamily="34" charset="0"/>
              </a:rPr>
              <a:t> participants preparatory change (DARN) is when a person expresses motivations for change without stating or implying specific intent or commitment to do it.  </a:t>
            </a:r>
            <a:r>
              <a:rPr lang="en-US" sz="1200" b="1" dirty="0">
                <a:effectLst/>
                <a:latin typeface="Open Sans" panose="020B0606030504020204" pitchFamily="34" charset="0"/>
                <a:ea typeface="Open Sans" panose="020B0606030504020204" pitchFamily="34" charset="0"/>
              </a:rPr>
              <a:t>ASK</a:t>
            </a:r>
            <a:r>
              <a:rPr lang="en-US" sz="1200" dirty="0">
                <a:effectLst/>
                <a:latin typeface="Open Sans" panose="020B0606030504020204" pitchFamily="34" charset="0"/>
                <a:ea typeface="Open Sans" panose="020B0606030504020204" pitchFamily="34" charset="0"/>
              </a:rPr>
              <a:t> the group if they can think of some examples.</a:t>
            </a:r>
            <a:endParaRPr lang="en-US" sz="1100" dirty="0">
              <a:effectLst/>
              <a:latin typeface="Open Sans" panose="020B0606030504020204" pitchFamily="34" charset="0"/>
              <a:ea typeface="Open Sans" panose="020B0606030504020204" pitchFamily="34" charset="0"/>
            </a:endParaRPr>
          </a:p>
          <a:p>
            <a:pPr marL="742950" marR="0" lvl="1" indent="-285750">
              <a:lnSpc>
                <a:spcPct val="150000"/>
              </a:lnSpc>
              <a:spcBef>
                <a:spcPts val="0"/>
              </a:spcBef>
              <a:spcAft>
                <a:spcPts val="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Desire to change</a:t>
            </a:r>
            <a:endParaRPr lang="en-US" sz="1100" dirty="0">
              <a:effectLst/>
              <a:latin typeface="Open Sans" panose="020B0606030504020204" pitchFamily="34" charset="0"/>
              <a:ea typeface="Open Sans" panose="020B0606030504020204" pitchFamily="34" charset="0"/>
            </a:endParaRPr>
          </a:p>
          <a:p>
            <a:pPr marL="742950" marR="0" lvl="1" indent="-285750">
              <a:lnSpc>
                <a:spcPct val="150000"/>
              </a:lnSpc>
              <a:spcBef>
                <a:spcPts val="0"/>
              </a:spcBef>
              <a:spcAft>
                <a:spcPts val="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Ability to change</a:t>
            </a:r>
            <a:endParaRPr lang="en-US" sz="1100" dirty="0">
              <a:effectLst/>
              <a:latin typeface="Open Sans" panose="020B0606030504020204" pitchFamily="34" charset="0"/>
              <a:ea typeface="Open Sans" panose="020B0606030504020204" pitchFamily="34" charset="0"/>
            </a:endParaRPr>
          </a:p>
          <a:p>
            <a:pPr marL="742950" marR="0" lvl="1" indent="-285750">
              <a:lnSpc>
                <a:spcPct val="150000"/>
              </a:lnSpc>
              <a:spcBef>
                <a:spcPts val="0"/>
              </a:spcBef>
              <a:spcAft>
                <a:spcPts val="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Reasons to change</a:t>
            </a:r>
            <a:endParaRPr lang="en-US" sz="1100" dirty="0">
              <a:effectLst/>
              <a:latin typeface="Open Sans" panose="020B0606030504020204" pitchFamily="34" charset="0"/>
              <a:ea typeface="Open Sans" panose="020B0606030504020204" pitchFamily="34" charset="0"/>
            </a:endParaRPr>
          </a:p>
          <a:p>
            <a:pPr marL="742950" marR="0" lvl="1" indent="-285750">
              <a:lnSpc>
                <a:spcPct val="150000"/>
              </a:lnSpc>
              <a:spcBef>
                <a:spcPts val="0"/>
              </a:spcBef>
              <a:spcAft>
                <a:spcPts val="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Need to change</a:t>
            </a:r>
            <a:endParaRPr lang="en-US" sz="1100" dirty="0">
              <a:effectLst/>
              <a:latin typeface="Open Sans" panose="020B0606030504020204" pitchFamily="34" charset="0"/>
              <a:ea typeface="Open Sans" panose="020B0606030504020204" pitchFamily="34" charset="0"/>
            </a:endParaRPr>
          </a:p>
          <a:p>
            <a:pPr marL="342900" marR="0" lvl="0" indent="-342900">
              <a:lnSpc>
                <a:spcPct val="150000"/>
              </a:lnSpc>
              <a:spcBef>
                <a:spcPts val="0"/>
              </a:spcBef>
              <a:spcAft>
                <a:spcPts val="0"/>
              </a:spcAft>
              <a:buFont typeface="Symbol" panose="05050102010706020507" pitchFamily="18" charset="2"/>
              <a:buChar char=""/>
            </a:pPr>
            <a:r>
              <a:rPr lang="en-US" sz="1200" b="1" dirty="0">
                <a:effectLst/>
                <a:latin typeface="Open Sans" panose="020B0606030504020204" pitchFamily="34" charset="0"/>
                <a:ea typeface="Open Sans" panose="020B0606030504020204" pitchFamily="34" charset="0"/>
              </a:rPr>
              <a:t>TELL</a:t>
            </a:r>
            <a:r>
              <a:rPr lang="en-US" sz="1200" dirty="0">
                <a:effectLst/>
                <a:latin typeface="Open Sans" panose="020B0606030504020204" pitchFamily="34" charset="0"/>
                <a:ea typeface="Open Sans" panose="020B0606030504020204" pitchFamily="34" charset="0"/>
              </a:rPr>
              <a:t> participants being able to recognize preparatory language is important when working with families.  It shows that the family is at least thinking about changing a behavior or habit.  We must be listening for the change talk to follow up with the family and guide them toward a commitment of change.  </a:t>
            </a:r>
            <a:r>
              <a:rPr lang="en-US" sz="1200" b="1" dirty="0">
                <a:effectLst/>
                <a:latin typeface="Open Sans" panose="020B0606030504020204" pitchFamily="34" charset="0"/>
                <a:ea typeface="Open Sans" panose="020B0606030504020204" pitchFamily="34" charset="0"/>
              </a:rPr>
              <a:t>ASK</a:t>
            </a:r>
            <a:r>
              <a:rPr lang="en-US" sz="1200" dirty="0">
                <a:effectLst/>
                <a:latin typeface="Open Sans" panose="020B0606030504020204" pitchFamily="34" charset="0"/>
                <a:ea typeface="Open Sans" panose="020B0606030504020204" pitchFamily="34" charset="0"/>
              </a:rPr>
              <a:t> where most families will be in the change cycle once they receive a new case in foster care.</a:t>
            </a:r>
            <a:endParaRPr lang="en-US" sz="1100" dirty="0">
              <a:effectLst/>
              <a:latin typeface="Open Sans" panose="020B0606030504020204" pitchFamily="34" charset="0"/>
              <a:ea typeface="Open Sans" panose="020B0606030504020204" pitchFamily="34" charset="0"/>
            </a:endParaRPr>
          </a:p>
          <a:p>
            <a:pPr marL="342900" marR="0" lvl="0" indent="-342900">
              <a:lnSpc>
                <a:spcPct val="150000"/>
              </a:lnSpc>
              <a:spcBef>
                <a:spcPts val="0"/>
              </a:spcBef>
              <a:spcAft>
                <a:spcPts val="0"/>
              </a:spcAft>
              <a:buFont typeface="Symbol" panose="05050102010706020507" pitchFamily="18" charset="2"/>
              <a:buChar char=""/>
            </a:pPr>
            <a:r>
              <a:rPr lang="en-US" sz="1200" b="1" dirty="0">
                <a:effectLst/>
                <a:latin typeface="Open Sans" panose="020B0606030504020204" pitchFamily="34" charset="0"/>
                <a:ea typeface="Open Sans" panose="020B0606030504020204" pitchFamily="34" charset="0"/>
              </a:rPr>
              <a:t>INFORM</a:t>
            </a:r>
            <a:r>
              <a:rPr lang="en-US" sz="1200" dirty="0">
                <a:effectLst/>
                <a:latin typeface="Open Sans" panose="020B0606030504020204" pitchFamily="34" charset="0"/>
                <a:ea typeface="Open Sans" panose="020B0606030504020204" pitchFamily="34" charset="0"/>
              </a:rPr>
              <a:t> participants mobilizing language (CAT) is when the person expresses or implies action to change.  We are listening for:</a:t>
            </a:r>
            <a:endParaRPr lang="en-US" sz="1100" dirty="0">
              <a:effectLst/>
              <a:latin typeface="Open Sans" panose="020B0606030504020204" pitchFamily="34" charset="0"/>
              <a:ea typeface="Open Sans" panose="020B0606030504020204" pitchFamily="34" charset="0"/>
            </a:endParaRPr>
          </a:p>
          <a:p>
            <a:pPr marL="742950" marR="0" lvl="1" indent="-285750">
              <a:lnSpc>
                <a:spcPct val="150000"/>
              </a:lnSpc>
              <a:spcBef>
                <a:spcPts val="0"/>
              </a:spcBef>
              <a:spcAft>
                <a:spcPts val="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Commitment statements</a:t>
            </a:r>
            <a:endParaRPr lang="en-US" sz="1100" dirty="0">
              <a:effectLst/>
              <a:latin typeface="Open Sans" panose="020B0606030504020204" pitchFamily="34" charset="0"/>
              <a:ea typeface="Open Sans" panose="020B0606030504020204" pitchFamily="34" charset="0"/>
            </a:endParaRPr>
          </a:p>
          <a:p>
            <a:pPr marL="742950" marR="0" lvl="1" indent="-285750">
              <a:lnSpc>
                <a:spcPct val="150000"/>
              </a:lnSpc>
              <a:spcBef>
                <a:spcPts val="0"/>
              </a:spcBef>
              <a:spcAft>
                <a:spcPts val="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Activation statements</a:t>
            </a:r>
            <a:endParaRPr lang="en-US" sz="1100" dirty="0">
              <a:effectLst/>
              <a:latin typeface="Open Sans" panose="020B0606030504020204" pitchFamily="34" charset="0"/>
              <a:ea typeface="Open Sans" panose="020B0606030504020204" pitchFamily="34" charset="0"/>
            </a:endParaRPr>
          </a:p>
          <a:p>
            <a:pPr marL="742950" marR="0" lvl="1" indent="-285750">
              <a:lnSpc>
                <a:spcPct val="150000"/>
              </a:lnSpc>
              <a:spcBef>
                <a:spcPts val="0"/>
              </a:spcBef>
              <a:spcAft>
                <a:spcPts val="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Taking steps statements</a:t>
            </a:r>
            <a:endParaRPr lang="en-US" sz="1100" dirty="0">
              <a:effectLst/>
              <a:latin typeface="Open Sans" panose="020B0606030504020204" pitchFamily="34" charset="0"/>
              <a:ea typeface="Open Sans" panose="020B0606030504020204" pitchFamily="34" charset="0"/>
            </a:endParaRPr>
          </a:p>
          <a:p>
            <a:pPr marL="342900" marR="0" lvl="0" indent="-342900">
              <a:lnSpc>
                <a:spcPct val="150000"/>
              </a:lnSpc>
              <a:spcBef>
                <a:spcPts val="0"/>
              </a:spcBef>
              <a:spcAft>
                <a:spcPts val="0"/>
              </a:spcAft>
              <a:buFont typeface="Symbol" panose="05050102010706020507" pitchFamily="18" charset="2"/>
              <a:buChar char=""/>
            </a:pPr>
            <a:r>
              <a:rPr lang="en-US" sz="1200" b="1" dirty="0">
                <a:effectLst/>
                <a:latin typeface="Open Sans" panose="020B0606030504020204" pitchFamily="34" charset="0"/>
                <a:ea typeface="Open Sans" panose="020B0606030504020204" pitchFamily="34" charset="0"/>
              </a:rPr>
              <a:t>ASK </a:t>
            </a:r>
            <a:r>
              <a:rPr lang="en-US" sz="1200" dirty="0">
                <a:effectLst/>
                <a:latin typeface="Open Sans" panose="020B0606030504020204" pitchFamily="34" charset="0"/>
                <a:ea typeface="Open Sans" panose="020B0606030504020204" pitchFamily="34" charset="0"/>
              </a:rPr>
              <a:t>participants, “Why being able to recognize mobilizing language is important with working with families.”  Possible responses include: the person is trying to change, taking steps to address the issue, etc.</a:t>
            </a:r>
            <a:endParaRPr lang="en-US" sz="11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18</a:t>
            </a:fld>
            <a:endParaRPr lang="en-US"/>
          </a:p>
        </p:txBody>
      </p:sp>
    </p:spTree>
    <p:extLst>
      <p:ext uri="{BB962C8B-B14F-4D97-AF65-F5344CB8AC3E}">
        <p14:creationId xmlns:p14="http://schemas.microsoft.com/office/powerpoint/2010/main" val="1010260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Open Sans" panose="020B0606030504020204" pitchFamily="34" charset="0"/>
              </a:rPr>
              <a:t>SEGUE </a:t>
            </a:r>
            <a:r>
              <a:rPr lang="en-US" sz="1800" dirty="0">
                <a:effectLst/>
                <a:latin typeface="Open Sans" panose="020B0606030504020204" pitchFamily="34" charset="0"/>
                <a:ea typeface="Open Sans" panose="020B0606030504020204" pitchFamily="34" charset="0"/>
              </a:rPr>
              <a:t>into discussing the Stages of Change. </a:t>
            </a:r>
            <a:r>
              <a:rPr lang="en-US" sz="1800" b="1" dirty="0">
                <a:effectLst/>
                <a:latin typeface="Open Sans" panose="020B0606030504020204" pitchFamily="34" charset="0"/>
                <a:ea typeface="Open Sans" panose="020B0606030504020204" pitchFamily="34" charset="0"/>
              </a:rPr>
              <a:t> STATE</a:t>
            </a:r>
            <a:r>
              <a:rPr lang="en-US" sz="1800" dirty="0">
                <a:effectLst/>
                <a:latin typeface="Open Sans" panose="020B0606030504020204" pitchFamily="34" charset="0"/>
                <a:ea typeface="Open Sans" panose="020B0606030504020204" pitchFamily="34" charset="0"/>
              </a:rPr>
              <a:t> as you meet families for the first time, it is important to know where they are in the process of change.  If we understand where they are in the change process, we can use our engagement skills to gather information and potentially help them move through the stages.  The stages of change are:  </a:t>
            </a:r>
          </a:p>
          <a:p>
            <a:pPr marL="342900" marR="0" lvl="0" indent="-342900">
              <a:lnSpc>
                <a:spcPct val="150000"/>
              </a:lnSpc>
              <a:spcBef>
                <a:spcPts val="0"/>
              </a:spcBef>
              <a:spcAft>
                <a:spcPts val="0"/>
              </a:spcAft>
              <a:buFont typeface="Courier New" panose="02070309020205020404" pitchFamily="49" charset="0"/>
              <a:buChar char="o"/>
            </a:pPr>
            <a:r>
              <a:rPr lang="en-US" sz="1800" u="sng" dirty="0">
                <a:effectLst/>
                <a:latin typeface="Open Sans" panose="020B0606030504020204" pitchFamily="34" charset="0"/>
                <a:ea typeface="Open Sans" panose="020B0606030504020204" pitchFamily="34" charset="0"/>
              </a:rPr>
              <a:t>Pre-contemplation</a:t>
            </a:r>
            <a:r>
              <a:rPr lang="en-US" sz="1800" dirty="0">
                <a:effectLst/>
                <a:latin typeface="Open Sans" panose="020B0606030504020204" pitchFamily="34" charset="0"/>
                <a:ea typeface="Open Sans" panose="020B0606030504020204" pitchFamily="34" charset="0"/>
              </a:rPr>
              <a:t>- the person has no intentions of change.</a:t>
            </a:r>
          </a:p>
          <a:p>
            <a:pPr marL="342900" marR="0" lvl="0" indent="-342900">
              <a:lnSpc>
                <a:spcPct val="150000"/>
              </a:lnSpc>
              <a:spcBef>
                <a:spcPts val="0"/>
              </a:spcBef>
              <a:spcAft>
                <a:spcPts val="0"/>
              </a:spcAft>
              <a:buFont typeface="Courier New" panose="02070309020205020404" pitchFamily="49" charset="0"/>
              <a:buChar char="o"/>
            </a:pPr>
            <a:r>
              <a:rPr lang="en-US" sz="1800" u="sng" dirty="0">
                <a:effectLst/>
                <a:latin typeface="Open Sans" panose="020B0606030504020204" pitchFamily="34" charset="0"/>
                <a:ea typeface="Open Sans" panose="020B0606030504020204" pitchFamily="34" charset="0"/>
              </a:rPr>
              <a:t>Contemplation</a:t>
            </a:r>
            <a:r>
              <a:rPr lang="en-US" sz="1800" dirty="0">
                <a:effectLst/>
                <a:latin typeface="Open Sans" panose="020B0606030504020204" pitchFamily="34" charset="0"/>
                <a:ea typeface="Open Sans" panose="020B0606030504020204" pitchFamily="34" charset="0"/>
              </a:rPr>
              <a:t>-the person is ambivalent about change and sees both the pros and cons to the behavior.</a:t>
            </a:r>
          </a:p>
          <a:p>
            <a:pPr marL="342900" marR="0" lvl="0" indent="-342900">
              <a:lnSpc>
                <a:spcPct val="150000"/>
              </a:lnSpc>
              <a:spcBef>
                <a:spcPts val="0"/>
              </a:spcBef>
              <a:spcAft>
                <a:spcPts val="0"/>
              </a:spcAft>
              <a:buFont typeface="Courier New" panose="02070309020205020404" pitchFamily="49" charset="0"/>
              <a:buChar char="o"/>
            </a:pPr>
            <a:r>
              <a:rPr lang="en-US" sz="1800" u="sng" dirty="0">
                <a:effectLst/>
                <a:latin typeface="Open Sans" panose="020B0606030504020204" pitchFamily="34" charset="0"/>
                <a:ea typeface="Open Sans" panose="020B0606030504020204" pitchFamily="34" charset="0"/>
              </a:rPr>
              <a:t>Decision-making </a:t>
            </a:r>
            <a:r>
              <a:rPr lang="en-US" sz="1800" dirty="0">
                <a:effectLst/>
                <a:latin typeface="Open Sans" panose="020B0606030504020204" pitchFamily="34" charset="0"/>
                <a:ea typeface="Open Sans" panose="020B0606030504020204" pitchFamily="34" charset="0"/>
              </a:rPr>
              <a:t>–this typically is a brief stage as the person resolves ambivalence and decides to make a change. </a:t>
            </a:r>
          </a:p>
          <a:p>
            <a:pPr marL="342900" marR="0" lvl="0" indent="-342900">
              <a:lnSpc>
                <a:spcPct val="150000"/>
              </a:lnSpc>
              <a:spcBef>
                <a:spcPts val="0"/>
              </a:spcBef>
              <a:spcAft>
                <a:spcPts val="0"/>
              </a:spcAft>
              <a:buFont typeface="Courier New" panose="02070309020205020404" pitchFamily="49" charset="0"/>
              <a:buChar char="o"/>
            </a:pPr>
            <a:r>
              <a:rPr lang="en-US" sz="1800" u="sng" dirty="0">
                <a:effectLst/>
                <a:latin typeface="Open Sans" panose="020B0606030504020204" pitchFamily="34" charset="0"/>
                <a:ea typeface="Open Sans" panose="020B0606030504020204" pitchFamily="34" charset="0"/>
              </a:rPr>
              <a:t>Action</a:t>
            </a:r>
            <a:r>
              <a:rPr lang="en-US" sz="1800" dirty="0">
                <a:effectLst/>
                <a:latin typeface="Open Sans" panose="020B0606030504020204" pitchFamily="34" charset="0"/>
                <a:ea typeface="Open Sans" panose="020B0606030504020204" pitchFamily="34" charset="0"/>
              </a:rPr>
              <a:t>: the person takes some action toward resolution of the problem behavior. </a:t>
            </a:r>
          </a:p>
          <a:p>
            <a:pPr marL="342900" marR="0" lvl="0" indent="-342900">
              <a:lnSpc>
                <a:spcPct val="150000"/>
              </a:lnSpc>
              <a:spcBef>
                <a:spcPts val="0"/>
              </a:spcBef>
              <a:spcAft>
                <a:spcPts val="0"/>
              </a:spcAft>
              <a:buFont typeface="Courier New" panose="02070309020205020404" pitchFamily="49" charset="0"/>
              <a:buChar char="o"/>
            </a:pPr>
            <a:r>
              <a:rPr lang="en-US" sz="1800" u="sng" dirty="0">
                <a:effectLst/>
                <a:latin typeface="Open Sans" panose="020B0606030504020204" pitchFamily="34" charset="0"/>
                <a:ea typeface="Open Sans" panose="020B0606030504020204" pitchFamily="34" charset="0"/>
              </a:rPr>
              <a:t>Maintenance</a:t>
            </a:r>
            <a:r>
              <a:rPr lang="en-US" sz="1800" dirty="0">
                <a:effectLst/>
                <a:latin typeface="Open Sans" panose="020B0606030504020204" pitchFamily="34" charset="0"/>
                <a:ea typeface="Open Sans" panose="020B0606030504020204" pitchFamily="34" charset="0"/>
              </a:rPr>
              <a:t>: for a year after the change has been successfully made, relapse is a possibility and a proactive plan developed.  </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19</a:t>
            </a:fld>
            <a:endParaRPr lang="en-US"/>
          </a:p>
        </p:txBody>
      </p:sp>
    </p:spTree>
    <p:extLst>
      <p:ext uri="{BB962C8B-B14F-4D97-AF65-F5344CB8AC3E}">
        <p14:creationId xmlns:p14="http://schemas.microsoft.com/office/powerpoint/2010/main" val="762816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100" marR="513080">
              <a:lnSpc>
                <a:spcPct val="150000"/>
              </a:lnSpc>
              <a:spcBef>
                <a:spcPts val="505"/>
              </a:spcBef>
              <a:spcAft>
                <a:spcPts val="1200"/>
              </a:spcAft>
              <a:tabLst>
                <a:tab pos="394335" algn="l"/>
              </a:tabLst>
            </a:pPr>
            <a:r>
              <a:rPr lang="en-US" sz="2000" b="1" dirty="0">
                <a:effectLst/>
                <a:latin typeface="Open Sans" panose="020B0606030504020204" pitchFamily="34" charset="0"/>
                <a:ea typeface="Open Sans" panose="020B0606030504020204" pitchFamily="34" charset="0"/>
              </a:rPr>
              <a:t>Unit 1:  Introduction to Casework Process</a:t>
            </a:r>
            <a:endParaRPr lang="en-US" sz="1100" dirty="0">
              <a:effectLst/>
              <a:latin typeface="Open Sans" panose="020B0606030504020204" pitchFamily="34" charset="0"/>
              <a:ea typeface="Open Sans" panose="020B0606030504020204" pitchFamily="34" charset="0"/>
            </a:endParaRPr>
          </a:p>
          <a:p>
            <a:pPr marL="0" marR="0">
              <a:lnSpc>
                <a:spcPct val="131000"/>
              </a:lnSpc>
              <a:spcBef>
                <a:spcPts val="5"/>
              </a:spcBef>
              <a:spcAft>
                <a:spcPts val="0"/>
              </a:spcAft>
            </a:pPr>
            <a:r>
              <a:rPr lang="en-US" sz="1400" b="1" dirty="0">
                <a:effectLst/>
                <a:latin typeface="Open Sans" panose="020B0606030504020204" pitchFamily="34" charset="0"/>
                <a:ea typeface="Open Sans" panose="020B0606030504020204" pitchFamily="34" charset="0"/>
              </a:rPr>
              <a:t>Unit Time: 80 minutes </a:t>
            </a:r>
          </a:p>
          <a:p>
            <a:pPr marL="0" marR="0">
              <a:lnSpc>
                <a:spcPct val="131000"/>
              </a:lnSpc>
              <a:spcBef>
                <a:spcPts val="5"/>
              </a:spcBef>
              <a:spcAft>
                <a:spcPts val="1200"/>
              </a:spcAft>
            </a:pPr>
            <a:r>
              <a:rPr lang="en-US" sz="1400" b="1" dirty="0">
                <a:effectLst/>
                <a:latin typeface="Open Sans" panose="020B0606030504020204" pitchFamily="34" charset="0"/>
                <a:ea typeface="Open Sans" panose="020B0606030504020204" pitchFamily="34" charset="0"/>
              </a:rPr>
              <a:t>Learning Objectives:</a:t>
            </a:r>
          </a:p>
          <a:p>
            <a:pPr marL="342900" marR="0" lvl="0" indent="-342900">
              <a:spcBef>
                <a:spcPts val="0"/>
              </a:spcBef>
              <a:spcAft>
                <a:spcPts val="0"/>
              </a:spcAft>
              <a:buFont typeface="Symbol" panose="05050102010706020507" pitchFamily="18" charset="2"/>
              <a:buChar char=""/>
              <a:tabLst>
                <a:tab pos="228600" algn="l"/>
              </a:tabLst>
            </a:pP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will gain knowledge of the foster care casework</a:t>
            </a:r>
            <a:r>
              <a:rPr lang="en-US" sz="1200" spc="-6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process.</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0" marR="0">
              <a:spcBef>
                <a:spcPts val="55"/>
              </a:spcBef>
              <a:spcAft>
                <a:spcPts val="0"/>
              </a:spcAft>
            </a:pPr>
            <a:r>
              <a:rPr lang="en-US" sz="1300" dirty="0">
                <a:effectLst/>
                <a:latin typeface="Open Sans" panose="020B0606030504020204" pitchFamily="34" charset="0"/>
                <a:ea typeface="Open Sans" panose="020B0606030504020204" pitchFamily="34" charset="0"/>
              </a:rPr>
              <a:t> </a:t>
            </a:r>
            <a:endParaRPr lang="en-US" sz="1200" dirty="0">
              <a:effectLst/>
              <a:latin typeface="Open Sans" panose="020B0606030504020204" pitchFamily="34" charset="0"/>
              <a:ea typeface="Open Sans" panose="020B0606030504020204" pitchFamily="34" charset="0"/>
            </a:endParaRPr>
          </a:p>
          <a:p>
            <a:pPr marL="0" marR="0">
              <a:spcBef>
                <a:spcPts val="0"/>
              </a:spcBef>
              <a:spcAft>
                <a:spcPts val="0"/>
              </a:spcAft>
            </a:pPr>
            <a:r>
              <a:rPr lang="en-US" sz="1400" b="1" dirty="0">
                <a:effectLst/>
                <a:latin typeface="Open Sans" panose="020B0606030504020204" pitchFamily="34" charset="0"/>
                <a:ea typeface="Open Sans" panose="020B0606030504020204" pitchFamily="34" charset="0"/>
              </a:rPr>
              <a:t>Supporting Materials:</a:t>
            </a:r>
          </a:p>
          <a:p>
            <a:pPr marL="342900" marR="0" lvl="0" indent="-342900">
              <a:lnSpc>
                <a:spcPct val="115000"/>
              </a:lnSpc>
              <a:spcBef>
                <a:spcPts val="1200"/>
              </a:spcBef>
              <a:spcAft>
                <a:spcPts val="0"/>
              </a:spcAft>
              <a:buFont typeface="Symbol" panose="05050102010706020507" pitchFamily="18" charset="2"/>
              <a:buChar char=""/>
              <a:tabLst>
                <a:tab pos="228600" algn="l"/>
              </a:tabLst>
            </a:pP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PowerPoint</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0" lvl="0" indent="-342900">
              <a:lnSpc>
                <a:spcPct val="115000"/>
              </a:lnSpc>
              <a:spcBef>
                <a:spcPts val="1200"/>
              </a:spcBef>
              <a:spcAft>
                <a:spcPts val="0"/>
              </a:spcAft>
              <a:buFont typeface="Symbol" panose="05050102010706020507" pitchFamily="18" charset="2"/>
              <a:buChar char=""/>
              <a:tabLst>
                <a:tab pos="228600" algn="l"/>
              </a:tabLst>
            </a:pP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Desired Outcome Flip Chart</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0" lvl="0" indent="-342900">
              <a:lnSpc>
                <a:spcPct val="115000"/>
              </a:lnSpc>
              <a:spcBef>
                <a:spcPts val="1200"/>
              </a:spcBef>
              <a:spcAft>
                <a:spcPts val="0"/>
              </a:spcAft>
              <a:buFont typeface="Symbol" panose="05050102010706020507" pitchFamily="18" charset="2"/>
              <a:buChar char=""/>
              <a:tabLst>
                <a:tab pos="228600" algn="l"/>
              </a:tabLst>
            </a:pP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Comfort</a:t>
            </a:r>
            <a:r>
              <a:rPr lang="en-US" sz="12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Rules from Core</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0" lvl="0" indent="-342900">
              <a:lnSpc>
                <a:spcPct val="115000"/>
              </a:lnSpc>
              <a:spcBef>
                <a:spcPts val="1200"/>
              </a:spcBef>
              <a:spcAft>
                <a:spcPts val="0"/>
              </a:spcAft>
              <a:buFont typeface="Symbol" panose="05050102010706020507" pitchFamily="18" charset="2"/>
              <a:buChar char=""/>
              <a:tabLst>
                <a:tab pos="228600" algn="l"/>
              </a:tabLst>
            </a:pP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Practice Wheel Handout</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0" lvl="0" indent="-342900">
              <a:lnSpc>
                <a:spcPct val="115000"/>
              </a:lnSpc>
              <a:spcBef>
                <a:spcPts val="1200"/>
              </a:spcBef>
              <a:spcAft>
                <a:spcPts val="0"/>
              </a:spcAft>
              <a:buFont typeface="Symbol" panose="05050102010706020507" pitchFamily="18" charset="2"/>
              <a:buChar char=""/>
              <a:tabLst>
                <a:tab pos="228600" algn="l"/>
              </a:tabLst>
            </a:pP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Policies/Guides:</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631190" lvl="1" indent="-285750">
              <a:lnSpc>
                <a:spcPct val="115000"/>
              </a:lnSpc>
              <a:spcBef>
                <a:spcPts val="1200"/>
              </a:spcBef>
              <a:spcAft>
                <a:spcPts val="0"/>
              </a:spcAft>
              <a:buFont typeface="Courier New" panose="02070309020205020404" pitchFamily="49" charset="0"/>
              <a:buChar char="o"/>
              <a:tabLst>
                <a:tab pos="457200" algn="l"/>
              </a:tabLst>
            </a:pPr>
            <a:r>
              <a:rPr lang="en-US" sz="1200" u="sng" dirty="0">
                <a:solidFill>
                  <a:srgbClr val="0000FF"/>
                </a:solidFill>
                <a:effectLst/>
                <a:latin typeface="Open Sans" panose="020B0606030504020204" pitchFamily="34" charset="0"/>
                <a:ea typeface="Open Sans" panose="020B0606030504020204" pitchFamily="34" charset="0"/>
                <a:hlinkClick r:id="rId3"/>
              </a:rPr>
              <a:t>Policy link</a:t>
            </a:r>
            <a:endParaRPr lang="en-US" sz="1100" dirty="0">
              <a:effectLst/>
              <a:latin typeface="Open Sans" panose="020B0606030504020204" pitchFamily="34" charset="0"/>
              <a:ea typeface="Open Sans" panose="020B0606030504020204" pitchFamily="34" charset="0"/>
            </a:endParaRPr>
          </a:p>
          <a:p>
            <a:pPr marL="742950" marR="101600" lvl="1" indent="-285750">
              <a:lnSpc>
                <a:spcPct val="115000"/>
              </a:lnSpc>
              <a:spcBef>
                <a:spcPts val="1200"/>
              </a:spcBef>
              <a:spcAft>
                <a:spcPts val="0"/>
              </a:spcAft>
              <a:buFont typeface="Courier New" panose="02070309020205020404" pitchFamily="49" charset="0"/>
              <a:buChar char="o"/>
              <a:tabLst>
                <a:tab pos="457200" algn="l"/>
              </a:tabLst>
            </a:pPr>
            <a:r>
              <a:rPr lang="en-US" sz="1200" u="sng" dirty="0">
                <a:solidFill>
                  <a:srgbClr val="0000FF"/>
                </a:solidFill>
                <a:effectLst/>
                <a:latin typeface="Open Sans" panose="020B0606030504020204" pitchFamily="34" charset="0"/>
                <a:ea typeface="Open Sans" panose="020B0606030504020204" pitchFamily="34" charset="0"/>
                <a:hlinkClick r:id="rId4"/>
              </a:rPr>
              <a:t>New Hire Guide</a:t>
            </a:r>
            <a:r>
              <a:rPr lang="en-US" sz="1200" dirty="0">
                <a:effectLst/>
                <a:latin typeface="Open Sans" panose="020B0606030504020204" pitchFamily="34" charset="0"/>
                <a:ea typeface="Open Sans" panose="020B0606030504020204" pitchFamily="34" charset="0"/>
              </a:rPr>
              <a:t>  </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200"/>
              </a:spcBef>
              <a:spcAft>
                <a:spcPts val="0"/>
              </a:spcAft>
              <a:buFont typeface="Courier New" panose="02070309020205020404" pitchFamily="49" charset="0"/>
              <a:buChar char="o"/>
              <a:tabLst>
                <a:tab pos="457200" algn="l"/>
              </a:tabLst>
            </a:pPr>
            <a:r>
              <a:rPr lang="en-US" sz="1200" u="sng" dirty="0">
                <a:solidFill>
                  <a:srgbClr val="0000FF"/>
                </a:solidFill>
                <a:effectLst/>
                <a:latin typeface="Open Sans" panose="020B0606030504020204" pitchFamily="34" charset="0"/>
                <a:ea typeface="Open Sans" panose="020B0606030504020204" pitchFamily="34" charset="0"/>
                <a:hlinkClick r:id="rId5"/>
              </a:rPr>
              <a:t>CFTM Guide</a:t>
            </a:r>
            <a:r>
              <a:rPr lang="en-US" sz="1200" dirty="0">
                <a:effectLst/>
                <a:latin typeface="Open Sans" panose="020B0606030504020204" pitchFamily="34" charset="0"/>
                <a:ea typeface="Open Sans" panose="020B0606030504020204" pitchFamily="34" charset="0"/>
              </a:rPr>
              <a:t> </a:t>
            </a:r>
            <a:r>
              <a:rPr lang="en-US" sz="1200" spc="-25" dirty="0">
                <a:solidFill>
                  <a:srgbClr val="0000FF"/>
                </a:solidFill>
                <a:effectLst/>
                <a:latin typeface="Open Sans" panose="020B0606030504020204" pitchFamily="34" charset="0"/>
                <a:ea typeface="Open Sans" panose="020B0606030504020204" pitchFamily="34" charset="0"/>
              </a:rPr>
              <a:t> </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200"/>
              </a:spcBef>
              <a:spcAft>
                <a:spcPts val="0"/>
              </a:spcAft>
              <a:buFont typeface="Courier New" panose="02070309020205020404" pitchFamily="49" charset="0"/>
              <a:buChar char="o"/>
              <a:tabLst>
                <a:tab pos="457200" algn="l"/>
              </a:tabLst>
            </a:pPr>
            <a:r>
              <a:rPr lang="en-US" sz="1200" u="sng" spc="-25" dirty="0">
                <a:solidFill>
                  <a:srgbClr val="0000FF"/>
                </a:solidFill>
                <a:effectLst/>
                <a:latin typeface="Open Sans" panose="020B0606030504020204" pitchFamily="34" charset="0"/>
                <a:ea typeface="Open Sans" panose="020B0606030504020204" pitchFamily="34" charset="0"/>
                <a:hlinkClick r:id="rId6"/>
              </a:rPr>
              <a:t>Visitation Guide</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200"/>
              </a:spcBef>
              <a:spcAft>
                <a:spcPts val="0"/>
              </a:spcAft>
              <a:buFont typeface="Courier New" panose="02070309020205020404" pitchFamily="49" charset="0"/>
              <a:buChar char="o"/>
              <a:tabLst>
                <a:tab pos="457200" algn="l"/>
              </a:tabLst>
            </a:pPr>
            <a:r>
              <a:rPr lang="en-US" sz="1200" u="sng" spc="-25" dirty="0">
                <a:solidFill>
                  <a:srgbClr val="0000FF"/>
                </a:solidFill>
                <a:effectLst/>
                <a:latin typeface="Open Sans" panose="020B0606030504020204" pitchFamily="34" charset="0"/>
                <a:ea typeface="Open Sans" panose="020B0606030504020204" pitchFamily="34" charset="0"/>
                <a:hlinkClick r:id="rId7"/>
              </a:rPr>
              <a:t>Work Aid 1</a:t>
            </a:r>
            <a:endParaRPr lang="en-US" sz="11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2</a:t>
            </a:fld>
            <a:endParaRPr lang="en-US"/>
          </a:p>
        </p:txBody>
      </p:sp>
    </p:spTree>
    <p:extLst>
      <p:ext uri="{BB962C8B-B14F-4D97-AF65-F5344CB8AC3E}">
        <p14:creationId xmlns:p14="http://schemas.microsoft.com/office/powerpoint/2010/main" val="1969303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Open Sans" panose="020B0606030504020204" pitchFamily="34" charset="0"/>
              </a:rPr>
              <a:t>CONDUCT ACTIVITY: </a:t>
            </a:r>
            <a:r>
              <a:rPr lang="en-US" sz="1200" dirty="0">
                <a:effectLst/>
                <a:latin typeface="Open Sans" panose="020B0606030504020204" pitchFamily="34" charset="0"/>
                <a:ea typeface="Open Sans" panose="020B0606030504020204" pitchFamily="34" charset="0"/>
              </a:rPr>
              <a:t>Stages of Change Worksheet</a:t>
            </a:r>
            <a:endParaRPr lang="en-US" sz="1100" dirty="0">
              <a:effectLst/>
              <a:latin typeface="Open Sans" panose="020B0606030504020204" pitchFamily="34" charset="0"/>
              <a:ea typeface="Open Sans" panose="020B0606030504020204" pitchFamily="34" charset="0"/>
            </a:endParaRPr>
          </a:p>
          <a:p>
            <a:pPr marL="742950" marR="0" lvl="1" indent="-285750">
              <a:lnSpc>
                <a:spcPct val="150000"/>
              </a:lnSpc>
              <a:spcBef>
                <a:spcPts val="0"/>
              </a:spcBef>
              <a:spcAft>
                <a:spcPts val="0"/>
              </a:spcAft>
              <a:buFont typeface="Courier New" panose="02070309020205020404" pitchFamily="49" charset="0"/>
              <a:buChar char="o"/>
            </a:pPr>
            <a:r>
              <a:rPr lang="en-US" sz="1200" b="1" dirty="0">
                <a:effectLst/>
                <a:latin typeface="Open Sans" panose="020B0606030504020204" pitchFamily="34" charset="0"/>
                <a:ea typeface="Open Sans" panose="020B0606030504020204" pitchFamily="34" charset="0"/>
              </a:rPr>
              <a:t>GIVE </a:t>
            </a:r>
            <a:r>
              <a:rPr lang="en-US" sz="1200" dirty="0">
                <a:effectLst/>
                <a:latin typeface="Open Sans" panose="020B0606030504020204" pitchFamily="34" charset="0"/>
                <a:ea typeface="Open Sans" panose="020B0606030504020204" pitchFamily="34" charset="0"/>
              </a:rPr>
              <a:t>participants 5 minutes to complete the Stages of Change worksheet.</a:t>
            </a:r>
            <a:endParaRPr lang="en-US" sz="1100" dirty="0">
              <a:effectLst/>
              <a:latin typeface="Open Sans" panose="020B0606030504020204" pitchFamily="34" charset="0"/>
              <a:ea typeface="Open Sans" panose="020B0606030504020204" pitchFamily="34" charset="0"/>
            </a:endParaRPr>
          </a:p>
          <a:p>
            <a:pPr marL="342900" marR="0" lvl="0" indent="-342900">
              <a:lnSpc>
                <a:spcPct val="150000"/>
              </a:lnSpc>
              <a:spcBef>
                <a:spcPts val="0"/>
              </a:spcBef>
              <a:spcAft>
                <a:spcPts val="0"/>
              </a:spcAft>
              <a:buFont typeface="Symbol" panose="05050102010706020507" pitchFamily="18" charset="2"/>
              <a:buChar char=""/>
            </a:pPr>
            <a:r>
              <a:rPr lang="en-US" sz="1200" b="1" dirty="0">
                <a:effectLst/>
                <a:latin typeface="Open Sans" panose="020B0606030504020204" pitchFamily="34" charset="0"/>
                <a:ea typeface="Open Sans" panose="020B0606030504020204" pitchFamily="34" charset="0"/>
              </a:rPr>
              <a:t>DEBRIEF </a:t>
            </a:r>
            <a:r>
              <a:rPr lang="en-US" sz="1200" dirty="0">
                <a:effectLst/>
                <a:latin typeface="Open Sans" panose="020B0606030504020204" pitchFamily="34" charset="0"/>
                <a:ea typeface="Open Sans" panose="020B0606030504020204" pitchFamily="34" charset="0"/>
              </a:rPr>
              <a:t>the activity with the group and process how hard change can be and how we are asking parents to make changes so quickly.  Empathy is important through this process and understanding change talk will help facilitate change.</a:t>
            </a:r>
            <a:endParaRPr lang="en-US" sz="1100" dirty="0">
              <a:effectLst/>
              <a:latin typeface="Open Sans" panose="020B0606030504020204" pitchFamily="34" charset="0"/>
              <a:ea typeface="Open Sans" panose="020B0606030504020204" pitchFamily="34" charset="0"/>
            </a:endParaRPr>
          </a:p>
          <a:p>
            <a:pPr marL="342900" marR="0" lvl="0" indent="-342900">
              <a:lnSpc>
                <a:spcPct val="150000"/>
              </a:lnSpc>
              <a:spcBef>
                <a:spcPts val="0"/>
              </a:spcBef>
              <a:spcAft>
                <a:spcPts val="0"/>
              </a:spcAft>
              <a:buFont typeface="Symbol" panose="05050102010706020507" pitchFamily="18" charset="2"/>
              <a:buChar char=""/>
            </a:pPr>
            <a:r>
              <a:rPr lang="en-US" sz="1200" b="1" dirty="0">
                <a:solidFill>
                  <a:srgbClr val="000000"/>
                </a:solidFill>
                <a:effectLst/>
                <a:latin typeface="Open Sans" panose="020B0606030504020204" pitchFamily="34" charset="0"/>
                <a:ea typeface="Open Sans" panose="020B0606030504020204" pitchFamily="34" charset="0"/>
              </a:rPr>
              <a:t>SHARE</a:t>
            </a:r>
            <a:r>
              <a:rPr lang="en-US" sz="1200" dirty="0">
                <a:solidFill>
                  <a:srgbClr val="000000"/>
                </a:solidFill>
                <a:effectLst/>
                <a:latin typeface="Open Sans" panose="020B0606030504020204" pitchFamily="34" charset="0"/>
                <a:ea typeface="Open Sans" panose="020B0606030504020204" pitchFamily="34" charset="0"/>
              </a:rPr>
              <a:t> families may not believe that their behavior is a problem or that it will negatively affect them, or they may be resigned to their unhealthy behavior because of previous failed efforts and no longer believe that they have control.</a:t>
            </a:r>
            <a:endParaRPr lang="en-US" sz="1100" dirty="0">
              <a:effectLst/>
              <a:latin typeface="Open Sans" panose="020B0606030504020204" pitchFamily="34" charset="0"/>
              <a:ea typeface="Open Sans" panose="020B0606030504020204" pitchFamily="34" charset="0"/>
            </a:endParaRPr>
          </a:p>
          <a:p>
            <a:pPr marL="342900" marR="0" lvl="0" indent="-342900">
              <a:lnSpc>
                <a:spcPct val="150000"/>
              </a:lnSpc>
              <a:spcBef>
                <a:spcPts val="0"/>
              </a:spcBef>
              <a:spcAft>
                <a:spcPts val="0"/>
              </a:spcAft>
              <a:buFont typeface="Symbol" panose="05050102010706020507" pitchFamily="18" charset="2"/>
              <a:buChar char=""/>
            </a:pPr>
            <a:r>
              <a:rPr lang="en-US" sz="1200" b="1" dirty="0">
                <a:effectLst/>
                <a:latin typeface="Open Sans" panose="020B0606030504020204" pitchFamily="34" charset="0"/>
                <a:ea typeface="Open Sans" panose="020B0606030504020204" pitchFamily="34" charset="0"/>
              </a:rPr>
              <a:t>ASK</a:t>
            </a:r>
            <a:r>
              <a:rPr lang="en-US" sz="1200" dirty="0">
                <a:effectLst/>
                <a:latin typeface="Open Sans" panose="020B0606030504020204" pitchFamily="34" charset="0"/>
                <a:ea typeface="Open Sans" panose="020B0606030504020204" pitchFamily="34" charset="0"/>
              </a:rPr>
              <a:t> participants to identify which statements are change talk statements:</a:t>
            </a:r>
            <a:endParaRPr lang="en-US" sz="1100" dirty="0">
              <a:effectLst/>
              <a:latin typeface="Open Sans" panose="020B0606030504020204" pitchFamily="34" charset="0"/>
              <a:ea typeface="Open Sans" panose="020B0606030504020204" pitchFamily="34" charset="0"/>
            </a:endParaRPr>
          </a:p>
          <a:p>
            <a:pPr marL="742950" marR="0" lvl="1" indent="-285750">
              <a:lnSpc>
                <a:spcPct val="150000"/>
              </a:lnSpc>
              <a:spcBef>
                <a:spcPts val="0"/>
              </a:spcBef>
              <a:spcAft>
                <a:spcPts val="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I have to cut down on my drinking so I can make it to work on time.</a:t>
            </a:r>
            <a:endParaRPr lang="en-US" sz="1100" dirty="0">
              <a:effectLst/>
              <a:latin typeface="Open Sans" panose="020B0606030504020204" pitchFamily="34" charset="0"/>
              <a:ea typeface="Open Sans" panose="020B0606030504020204" pitchFamily="34" charset="0"/>
            </a:endParaRPr>
          </a:p>
          <a:p>
            <a:pPr marL="742950" marR="0" lvl="1" indent="-285750">
              <a:lnSpc>
                <a:spcPct val="150000"/>
              </a:lnSpc>
              <a:spcBef>
                <a:spcPts val="0"/>
              </a:spcBef>
              <a:spcAft>
                <a:spcPts val="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My wife wants me to give up cigarettes.</a:t>
            </a:r>
            <a:endParaRPr lang="en-US" sz="1100" dirty="0">
              <a:effectLst/>
              <a:latin typeface="Open Sans" panose="020B0606030504020204" pitchFamily="34" charset="0"/>
              <a:ea typeface="Open Sans" panose="020B0606030504020204" pitchFamily="34" charset="0"/>
            </a:endParaRPr>
          </a:p>
          <a:p>
            <a:pPr marL="742950" marR="0" lvl="1" indent="-285750">
              <a:lnSpc>
                <a:spcPct val="150000"/>
              </a:lnSpc>
              <a:spcBef>
                <a:spcPts val="0"/>
              </a:spcBef>
              <a:spcAft>
                <a:spcPts val="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The doctor thinks it is important for me to decrease my alcohol intake.</a:t>
            </a:r>
            <a:endParaRPr lang="en-US" sz="1100" dirty="0">
              <a:effectLst/>
              <a:latin typeface="Open Sans" panose="020B0606030504020204" pitchFamily="34" charset="0"/>
              <a:ea typeface="Open Sans" panose="020B0606030504020204" pitchFamily="34" charset="0"/>
            </a:endParaRPr>
          </a:p>
          <a:p>
            <a:pPr marL="742950" marR="0" lvl="1" indent="-285750">
              <a:lnSpc>
                <a:spcPct val="150000"/>
              </a:lnSpc>
              <a:spcBef>
                <a:spcPts val="0"/>
              </a:spcBef>
              <a:spcAft>
                <a:spcPts val="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I want to stop taking my pain meds, but the pain won’t go away.</a:t>
            </a:r>
            <a:endParaRPr lang="en-US" sz="1100" dirty="0">
              <a:effectLst/>
              <a:latin typeface="Open Sans" panose="020B0606030504020204" pitchFamily="34" charset="0"/>
              <a:ea typeface="Open Sans" panose="020B0606030504020204" pitchFamily="34" charset="0"/>
            </a:endParaRPr>
          </a:p>
          <a:p>
            <a:pPr marL="342900" marR="0" lvl="0" indent="-342900">
              <a:lnSpc>
                <a:spcPct val="150000"/>
              </a:lnSpc>
              <a:spcBef>
                <a:spcPts val="0"/>
              </a:spcBef>
              <a:spcAft>
                <a:spcPts val="0"/>
              </a:spcAft>
              <a:buFont typeface="Symbol" panose="05050102010706020507" pitchFamily="18" charset="2"/>
              <a:buChar char=""/>
            </a:pPr>
            <a:r>
              <a:rPr lang="en-US" sz="1200" b="1" dirty="0">
                <a:effectLst/>
                <a:latin typeface="Open Sans" panose="020B0606030504020204" pitchFamily="34" charset="0"/>
                <a:ea typeface="Open Sans" panose="020B0606030504020204" pitchFamily="34" charset="0"/>
              </a:rPr>
              <a:t>STATE</a:t>
            </a:r>
            <a:r>
              <a:rPr lang="en-US" sz="1200" dirty="0">
                <a:effectLst/>
                <a:latin typeface="Open Sans" panose="020B0606030504020204" pitchFamily="34" charset="0"/>
                <a:ea typeface="Open Sans" panose="020B0606030504020204" pitchFamily="34" charset="0"/>
              </a:rPr>
              <a:t> the goal of Motivational Interviewing is to form a partnership with the person.  We are not pushing the person through the stages. We are just helping to guide the person through the process.  The goals of every interaction where we use our Motivational Interviewing skills is to help the person move one step towards their goal, “not to fix the problem.”  </a:t>
            </a:r>
            <a:endParaRPr lang="en-US" sz="1100" dirty="0">
              <a:effectLst/>
              <a:latin typeface="Open Sans" panose="020B0606030504020204" pitchFamily="34" charset="0"/>
              <a:ea typeface="Open Sans" panose="020B0606030504020204" pitchFamily="34" charset="0"/>
            </a:endParaRPr>
          </a:p>
          <a:p>
            <a:pPr marL="342900" marR="0" lvl="0" indent="-342900">
              <a:lnSpc>
                <a:spcPct val="150000"/>
              </a:lnSpc>
              <a:spcBef>
                <a:spcPts val="0"/>
              </a:spcBef>
              <a:spcAft>
                <a:spcPts val="0"/>
              </a:spcAft>
              <a:buFont typeface="Symbol" panose="05050102010706020507" pitchFamily="18" charset="2"/>
              <a:buChar char=""/>
            </a:pPr>
            <a:r>
              <a:rPr lang="en-US" sz="1200" b="1" dirty="0">
                <a:solidFill>
                  <a:srgbClr val="000000"/>
                </a:solidFill>
                <a:effectLst/>
                <a:latin typeface="Open Sans" panose="020B0606030504020204" pitchFamily="34" charset="0"/>
                <a:ea typeface="Open Sans" panose="020B0606030504020204" pitchFamily="34" charset="0"/>
              </a:rPr>
              <a:t>STATE</a:t>
            </a:r>
            <a:r>
              <a:rPr lang="en-US" sz="1200" dirty="0">
                <a:solidFill>
                  <a:srgbClr val="000000"/>
                </a:solidFill>
                <a:effectLst/>
                <a:latin typeface="Open Sans" panose="020B0606030504020204" pitchFamily="34" charset="0"/>
                <a:ea typeface="Open Sans" panose="020B0606030504020204" pitchFamily="34" charset="0"/>
              </a:rPr>
              <a:t> it is a common response to want to “make things right” when we see a problem. Motivational interviewing does not try to make things right. We do not persuade, cajole, inform, prod, or in any way try to change their behavior.</a:t>
            </a:r>
            <a:endParaRPr lang="en-US" sz="11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20</a:t>
            </a:fld>
            <a:endParaRPr lang="en-US"/>
          </a:p>
        </p:txBody>
      </p:sp>
    </p:spTree>
    <p:extLst>
      <p:ext uri="{BB962C8B-B14F-4D97-AF65-F5344CB8AC3E}">
        <p14:creationId xmlns:p14="http://schemas.microsoft.com/office/powerpoint/2010/main" val="396947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600"/>
              </a:spcAft>
              <a:buFont typeface="Symbol" panose="05050102010706020507" pitchFamily="18" charset="2"/>
              <a:buChar char=""/>
            </a:pPr>
            <a:r>
              <a:rPr lang="en-US" sz="1200" b="1" dirty="0">
                <a:solidFill>
                  <a:srgbClr val="000000"/>
                </a:solidFill>
                <a:effectLst/>
                <a:latin typeface="Open Sans" panose="020B0606030504020204" pitchFamily="34" charset="0"/>
                <a:ea typeface="Open Sans" panose="020B0606030504020204" pitchFamily="34" charset="0"/>
              </a:rPr>
              <a:t>SHARE</a:t>
            </a:r>
            <a:r>
              <a:rPr lang="en-US" sz="1200" dirty="0">
                <a:solidFill>
                  <a:srgbClr val="000000"/>
                </a:solidFill>
                <a:effectLst/>
                <a:latin typeface="Open Sans" panose="020B0606030504020204" pitchFamily="34" charset="0"/>
                <a:ea typeface="Open Sans" panose="020B0606030504020204" pitchFamily="34" charset="0"/>
              </a:rPr>
              <a:t> a practical tool to support the use of MI is utilizing a Change Ruler to help guide conversations about personal change.  The Change Ruler is a simple, straight line drawn on a paper that represents a continuum from the left to the right usually a scale of 1-10. We can scale many things including importance to change, confidence to change, or readiness to change.  </a:t>
            </a:r>
            <a:endParaRPr lang="en-US" sz="1100" dirty="0">
              <a:effectLst/>
              <a:latin typeface="Open Sans" panose="020B0606030504020204" pitchFamily="34" charset="0"/>
              <a:ea typeface="Open Sans" panose="020B0606030504020204" pitchFamily="34" charset="0"/>
            </a:endParaRPr>
          </a:p>
          <a:p>
            <a:pPr marL="342900" marR="0" lvl="0" indent="-342900">
              <a:lnSpc>
                <a:spcPct val="150000"/>
              </a:lnSpc>
              <a:spcBef>
                <a:spcPts val="0"/>
              </a:spcBef>
              <a:spcAft>
                <a:spcPts val="0"/>
              </a:spcAft>
              <a:buFont typeface="Symbol" panose="05050102010706020507" pitchFamily="18" charset="2"/>
              <a:buChar char=""/>
            </a:pPr>
            <a:r>
              <a:rPr lang="en-US" sz="1200" b="1" dirty="0">
                <a:effectLst/>
                <a:latin typeface="Open Sans" panose="020B0606030504020204" pitchFamily="34" charset="0"/>
                <a:ea typeface="Open Sans" panose="020B0606030504020204" pitchFamily="34" charset="0"/>
              </a:rPr>
              <a:t>EXPLAIN</a:t>
            </a:r>
            <a:r>
              <a:rPr lang="en-US" sz="1200" dirty="0">
                <a:effectLst/>
                <a:latin typeface="Open Sans" panose="020B0606030504020204" pitchFamily="34" charset="0"/>
                <a:ea typeface="Open Sans" panose="020B0606030504020204" pitchFamily="34" charset="0"/>
              </a:rPr>
              <a:t> the three most important elements in changing a behavior including:</a:t>
            </a:r>
            <a:endParaRPr lang="en-US" sz="1100" dirty="0">
              <a:effectLst/>
              <a:latin typeface="Open Sans" panose="020B0606030504020204" pitchFamily="34" charset="0"/>
              <a:ea typeface="Open Sans" panose="020B0606030504020204" pitchFamily="34" charset="0"/>
            </a:endParaRPr>
          </a:p>
          <a:p>
            <a:pPr marL="742950" marR="0" lvl="1" indent="-285750">
              <a:lnSpc>
                <a:spcPct val="150000"/>
              </a:lnSpc>
              <a:spcBef>
                <a:spcPts val="0"/>
              </a:spcBef>
              <a:spcAft>
                <a:spcPts val="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Readiness to change: Do you have the resources and knowledge to make a lasting change successful?</a:t>
            </a:r>
            <a:endParaRPr lang="en-US" sz="1100" dirty="0">
              <a:effectLst/>
              <a:latin typeface="Open Sans" panose="020B0606030504020204" pitchFamily="34" charset="0"/>
              <a:ea typeface="Open Sans" panose="020B0606030504020204" pitchFamily="34" charset="0"/>
            </a:endParaRPr>
          </a:p>
          <a:p>
            <a:pPr marL="742950" marR="0" lvl="1" indent="-285750">
              <a:lnSpc>
                <a:spcPct val="150000"/>
              </a:lnSpc>
              <a:spcBef>
                <a:spcPts val="0"/>
              </a:spcBef>
              <a:spcAft>
                <a:spcPts val="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Barriers to change: Is there anything preventing you from changing?</a:t>
            </a:r>
            <a:endParaRPr lang="en-US" sz="1100" dirty="0">
              <a:effectLst/>
              <a:latin typeface="Open Sans" panose="020B0606030504020204" pitchFamily="34" charset="0"/>
              <a:ea typeface="Open Sans" panose="020B0606030504020204" pitchFamily="34" charset="0"/>
            </a:endParaRPr>
          </a:p>
          <a:p>
            <a:pPr marL="342900" marR="0" lvl="0" indent="-342900">
              <a:lnSpc>
                <a:spcPct val="150000"/>
              </a:lnSpc>
              <a:spcBef>
                <a:spcPts val="0"/>
              </a:spcBef>
              <a:spcAft>
                <a:spcPts val="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Likelihood of relapse: What might trigger a return to a former behavior?</a:t>
            </a:r>
            <a:endParaRPr lang="en-US" sz="1100" dirty="0">
              <a:effectLst/>
              <a:latin typeface="Open Sans" panose="020B0606030504020204" pitchFamily="34" charset="0"/>
              <a:ea typeface="Open Sans" panose="020B0606030504020204" pitchFamily="34" charset="0"/>
            </a:endParaRPr>
          </a:p>
          <a:p>
            <a:pPr marL="342900" marR="0" lvl="0" indent="-342900">
              <a:lnSpc>
                <a:spcPct val="150000"/>
              </a:lnSpc>
              <a:spcBef>
                <a:spcPts val="0"/>
              </a:spcBef>
              <a:spcAft>
                <a:spcPts val="0"/>
              </a:spcAft>
              <a:buFont typeface="Symbol" panose="05050102010706020507" pitchFamily="18" charset="2"/>
              <a:buChar char=""/>
            </a:pPr>
            <a:r>
              <a:rPr lang="en-US" sz="1200" b="1" dirty="0">
                <a:effectLst/>
                <a:latin typeface="Open Sans" panose="020B0606030504020204" pitchFamily="34" charset="0"/>
                <a:ea typeface="Open Sans" panose="020B0606030504020204" pitchFamily="34" charset="0"/>
              </a:rPr>
              <a:t>ENSURE </a:t>
            </a:r>
            <a:r>
              <a:rPr lang="en-US" sz="1200" dirty="0">
                <a:effectLst/>
                <a:latin typeface="Open Sans" panose="020B0606030504020204" pitchFamily="34" charset="0"/>
                <a:ea typeface="Open Sans" panose="020B0606030504020204" pitchFamily="34" charset="0"/>
              </a:rPr>
              <a:t>participants understand the importance of asking these questions to help assess the change process in order to move toward the planning process with families. </a:t>
            </a:r>
            <a:endParaRPr lang="en-US" sz="11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21</a:t>
            </a:fld>
            <a:endParaRPr lang="en-US"/>
          </a:p>
        </p:txBody>
      </p:sp>
    </p:spTree>
    <p:extLst>
      <p:ext uri="{BB962C8B-B14F-4D97-AF65-F5344CB8AC3E}">
        <p14:creationId xmlns:p14="http://schemas.microsoft.com/office/powerpoint/2010/main" val="3047562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1200"/>
              </a:spcAft>
              <a:buFont typeface="Symbol" panose="05050102010706020507" pitchFamily="18" charset="2"/>
              <a:buChar char=""/>
              <a:tabLst>
                <a:tab pos="228600"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CONDUCT ACTIVITY: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Behaviors of</a:t>
            </a:r>
            <a:r>
              <a:rPr lang="en-US" sz="1800" spc="-4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Resistance</a:t>
            </a:r>
          </a:p>
          <a:p>
            <a:pPr marL="342900" marR="127000" lvl="0" indent="-342900">
              <a:lnSpc>
                <a:spcPct val="115000"/>
              </a:lnSpc>
              <a:spcBef>
                <a:spcPts val="0"/>
              </a:spcBef>
              <a:spcAft>
                <a:spcPts val="1200"/>
              </a:spcAft>
              <a:buSzPts val="1200"/>
              <a:buFont typeface="Courier New" panose="02070309020205020404" pitchFamily="49" charset="0"/>
              <a:buChar char="o"/>
              <a:tabLst>
                <a:tab pos="457200" algn="l"/>
              </a:tabLst>
            </a:pPr>
            <a:r>
              <a:rPr lang="en-US" sz="1800" b="1" dirty="0">
                <a:effectLst/>
                <a:latin typeface="Open Sans" panose="020B0606030504020204" pitchFamily="34" charset="0"/>
                <a:ea typeface="Open Sans" panose="020B0606030504020204" pitchFamily="34" charset="0"/>
              </a:rPr>
              <a:t>DRAW </a:t>
            </a:r>
            <a:r>
              <a:rPr lang="en-US" sz="1800" dirty="0">
                <a:effectLst/>
                <a:latin typeface="Open Sans" panose="020B0606030504020204" pitchFamily="34" charset="0"/>
                <a:ea typeface="Open Sans" panose="020B0606030504020204" pitchFamily="34" charset="0"/>
              </a:rPr>
              <a:t>grid on flipchart paper including</a:t>
            </a:r>
            <a:r>
              <a:rPr lang="en-US" sz="1800" b="1" dirty="0">
                <a:effectLst/>
                <a:latin typeface="Open Sans" panose="020B0606030504020204" pitchFamily="34" charset="0"/>
                <a:ea typeface="Open Sans" panose="020B0606030504020204" pitchFamily="34" charset="0"/>
              </a:rPr>
              <a:t> </a:t>
            </a:r>
            <a:r>
              <a:rPr lang="en-US" sz="1800" spc="-70" dirty="0">
                <a:effectLst/>
                <a:latin typeface="Open Sans" panose="020B0606030504020204" pitchFamily="34" charset="0"/>
                <a:ea typeface="Open Sans" panose="020B0606030504020204" pitchFamily="34" charset="0"/>
              </a:rPr>
              <a:t>“</a:t>
            </a:r>
            <a:r>
              <a:rPr lang="en-US" sz="1800" dirty="0">
                <a:effectLst/>
                <a:latin typeface="Open Sans" panose="020B0606030504020204" pitchFamily="34" charset="0"/>
                <a:ea typeface="Open Sans" panose="020B0606030504020204" pitchFamily="34" charset="0"/>
              </a:rPr>
              <a:t>Behaviors, Feelings, and Underlying Needs.” Have the group list some of the behaviors exhibiting resistance and ask participants to identify what feelings that person may be experiencing which may be causing the behaviors we see. </a:t>
            </a:r>
          </a:p>
          <a:p>
            <a:pPr marL="342900" marR="127000" lvl="0" indent="-342900">
              <a:lnSpc>
                <a:spcPct val="115000"/>
              </a:lnSpc>
              <a:spcBef>
                <a:spcPts val="0"/>
              </a:spcBef>
              <a:spcAft>
                <a:spcPts val="1200"/>
              </a:spcAft>
              <a:buSzPts val="1200"/>
              <a:buFont typeface="Courier New" panose="02070309020205020404" pitchFamily="49" charset="0"/>
              <a:buChar char="o"/>
              <a:tabLst>
                <a:tab pos="457200" algn="l"/>
              </a:tabLst>
            </a:pPr>
            <a:r>
              <a:rPr lang="en-US" sz="1800" dirty="0">
                <a:effectLst/>
                <a:latin typeface="Open Sans" panose="020B0606030504020204" pitchFamily="34" charset="0"/>
                <a:ea typeface="Open Sans" panose="020B0606030504020204" pitchFamily="34" charset="0"/>
              </a:rPr>
              <a:t>Then</a:t>
            </a:r>
            <a:r>
              <a:rPr lang="en-US" sz="1800" spc="-95" dirty="0">
                <a:effectLst/>
                <a:latin typeface="Open Sans" panose="020B0606030504020204" pitchFamily="34" charset="0"/>
                <a:ea typeface="Open Sans" panose="020B0606030504020204" pitchFamily="34" charset="0"/>
              </a:rPr>
              <a:t> </a:t>
            </a:r>
            <a:r>
              <a:rPr lang="en-US" sz="1800" b="1" dirty="0">
                <a:effectLst/>
                <a:latin typeface="Open Sans" panose="020B0606030504020204" pitchFamily="34" charset="0"/>
                <a:ea typeface="Open Sans" panose="020B0606030504020204" pitchFamily="34" charset="0"/>
              </a:rPr>
              <a:t>ASK</a:t>
            </a:r>
            <a:r>
              <a:rPr lang="en-US" sz="1800" dirty="0">
                <a:effectLst/>
                <a:latin typeface="Open Sans" panose="020B0606030504020204" pitchFamily="34" charset="0"/>
                <a:ea typeface="Open Sans" panose="020B0606030504020204" pitchFamily="34" charset="0"/>
              </a:rPr>
              <a:t> participants to identify the underlying needs or what might be driving the behaviors and causing the feelings.</a:t>
            </a:r>
          </a:p>
          <a:p>
            <a:pPr lvl="0"/>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22</a:t>
            </a:fld>
            <a:endParaRPr lang="en-US"/>
          </a:p>
        </p:txBody>
      </p:sp>
    </p:spTree>
    <p:extLst>
      <p:ext uri="{BB962C8B-B14F-4D97-AF65-F5344CB8AC3E}">
        <p14:creationId xmlns:p14="http://schemas.microsoft.com/office/powerpoint/2010/main" val="4098768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35890" lvl="0" indent="-342900">
              <a:lnSpc>
                <a:spcPct val="115000"/>
              </a:lnSpc>
              <a:spcBef>
                <a:spcPts val="0"/>
              </a:spcBef>
              <a:spcAft>
                <a:spcPts val="1200"/>
              </a:spcAft>
              <a:buSzPts val="1200"/>
              <a:buFont typeface="Arial" panose="020B0604020202020204" pitchFamily="34" charset="0"/>
              <a:buChar char="●"/>
              <a:tabLst>
                <a:tab pos="228600" algn="l"/>
              </a:tabLst>
            </a:pPr>
            <a:r>
              <a:rPr lang="en-US" sz="1200" b="1" spc="-125" dirty="0">
                <a:effectLst/>
                <a:latin typeface="Open Sans" panose="020B0606030504020204" pitchFamily="34" charset="0"/>
                <a:ea typeface="Arial" panose="020B0604020202020204" pitchFamily="34" charset="0"/>
              </a:rPr>
              <a:t>STATE</a:t>
            </a:r>
            <a:r>
              <a:rPr lang="en-US" sz="1200" b="1" spc="-25" dirty="0">
                <a:effectLst/>
                <a:latin typeface="Open Sans" panose="020B0606030504020204" pitchFamily="34" charset="0"/>
                <a:ea typeface="Arial" panose="020B0604020202020204" pitchFamily="34" charset="0"/>
              </a:rPr>
              <a:t> </a:t>
            </a:r>
            <a:r>
              <a:rPr lang="en-US" sz="1200" spc="-125" dirty="0">
                <a:effectLst/>
                <a:latin typeface="Open Sans" panose="020B0606030504020204" pitchFamily="34" charset="0"/>
                <a:ea typeface="Arial" panose="020B0604020202020204" pitchFamily="34" charset="0"/>
              </a:rPr>
              <a:t>some</a:t>
            </a:r>
            <a:r>
              <a:rPr lang="en-US" sz="1200" spc="-25" dirty="0">
                <a:effectLst/>
                <a:latin typeface="Open Sans" panose="020B0606030504020204" pitchFamily="34" charset="0"/>
                <a:ea typeface="Arial" panose="020B0604020202020204" pitchFamily="34" charset="0"/>
              </a:rPr>
              <a:t> </a:t>
            </a:r>
            <a:r>
              <a:rPr lang="en-US" sz="1200" spc="-125" dirty="0">
                <a:effectLst/>
                <a:latin typeface="Open Sans" panose="020B0606030504020204" pitchFamily="34" charset="0"/>
                <a:ea typeface="Arial" panose="020B0604020202020204" pitchFamily="34" charset="0"/>
              </a:rPr>
              <a:t>of</a:t>
            </a:r>
            <a:r>
              <a:rPr lang="en-US" sz="1200" spc="-25" dirty="0">
                <a:effectLst/>
                <a:latin typeface="Open Sans" panose="020B0606030504020204" pitchFamily="34" charset="0"/>
                <a:ea typeface="Arial" panose="020B0604020202020204" pitchFamily="34" charset="0"/>
              </a:rPr>
              <a:t> </a:t>
            </a:r>
            <a:r>
              <a:rPr lang="en-US" sz="1200" spc="-125" dirty="0">
                <a:effectLst/>
                <a:latin typeface="Open Sans" panose="020B0606030504020204" pitchFamily="34" charset="0"/>
                <a:ea typeface="Arial" panose="020B0604020202020204" pitchFamily="34" charset="0"/>
              </a:rPr>
              <a:t>our</a:t>
            </a:r>
            <a:r>
              <a:rPr lang="en-US" sz="1200" spc="-20" dirty="0">
                <a:effectLst/>
                <a:latin typeface="Open Sans" panose="020B0606030504020204" pitchFamily="34" charset="0"/>
                <a:ea typeface="Arial" panose="020B0604020202020204" pitchFamily="34" charset="0"/>
              </a:rPr>
              <a:t> </a:t>
            </a:r>
            <a:r>
              <a:rPr lang="en-US" sz="1200" spc="-125" dirty="0">
                <a:effectLst/>
                <a:latin typeface="Open Sans" panose="020B0606030504020204" pitchFamily="34" charset="0"/>
                <a:ea typeface="Arial" panose="020B0604020202020204" pitchFamily="34" charset="0"/>
              </a:rPr>
              <a:t>most</a:t>
            </a:r>
            <a:r>
              <a:rPr lang="en-US" sz="1200" spc="-25" dirty="0">
                <a:effectLst/>
                <a:latin typeface="Open Sans" panose="020B0606030504020204" pitchFamily="34" charset="0"/>
                <a:ea typeface="Arial" panose="020B0604020202020204" pitchFamily="34" charset="0"/>
              </a:rPr>
              <a:t> </a:t>
            </a:r>
            <a:r>
              <a:rPr lang="en-US" sz="1200" spc="-125" dirty="0">
                <a:effectLst/>
                <a:latin typeface="Open Sans" panose="020B0606030504020204" pitchFamily="34" charset="0"/>
                <a:ea typeface="Arial" panose="020B0604020202020204" pitchFamily="34" charset="0"/>
              </a:rPr>
              <a:t>challenging</a:t>
            </a:r>
            <a:r>
              <a:rPr lang="en-US" sz="1200" spc="-20" dirty="0">
                <a:effectLst/>
                <a:latin typeface="Open Sans" panose="020B0606030504020204" pitchFamily="34" charset="0"/>
                <a:ea typeface="Arial" panose="020B0604020202020204" pitchFamily="34" charset="0"/>
              </a:rPr>
              <a:t> </a:t>
            </a:r>
            <a:r>
              <a:rPr lang="en-US" sz="1200" spc="-125" dirty="0">
                <a:effectLst/>
                <a:latin typeface="Open Sans" panose="020B0606030504020204" pitchFamily="34" charset="0"/>
                <a:ea typeface="Arial" panose="020B0604020202020204" pitchFamily="34" charset="0"/>
              </a:rPr>
              <a:t>cases</a:t>
            </a:r>
            <a:r>
              <a:rPr lang="en-US" sz="1200" spc="-25" dirty="0">
                <a:effectLst/>
                <a:latin typeface="Open Sans" panose="020B0606030504020204" pitchFamily="34" charset="0"/>
                <a:ea typeface="Arial" panose="020B0604020202020204" pitchFamily="34" charset="0"/>
              </a:rPr>
              <a:t> </a:t>
            </a:r>
            <a:r>
              <a:rPr lang="en-US" sz="1200" spc="-125" dirty="0">
                <a:effectLst/>
                <a:latin typeface="Open Sans" panose="020B0606030504020204" pitchFamily="34" charset="0"/>
                <a:ea typeface="Arial" panose="020B0604020202020204" pitchFamily="34" charset="0"/>
              </a:rPr>
              <a:t>are</a:t>
            </a:r>
            <a:r>
              <a:rPr lang="en-US" sz="1200" spc="-20" dirty="0">
                <a:effectLst/>
                <a:latin typeface="Open Sans" panose="020B0606030504020204" pitchFamily="34" charset="0"/>
                <a:ea typeface="Arial" panose="020B0604020202020204" pitchFamily="34" charset="0"/>
              </a:rPr>
              <a:t> </a:t>
            </a:r>
            <a:r>
              <a:rPr lang="en-US" sz="1200" spc="-125" dirty="0">
                <a:effectLst/>
                <a:latin typeface="Open Sans" panose="020B0606030504020204" pitchFamily="34" charset="0"/>
                <a:ea typeface="Arial" panose="020B0604020202020204" pitchFamily="34" charset="0"/>
              </a:rPr>
              <a:t>often</a:t>
            </a:r>
            <a:r>
              <a:rPr lang="en-US" sz="1200" spc="-30" dirty="0">
                <a:effectLst/>
                <a:latin typeface="Open Sans" panose="020B0606030504020204" pitchFamily="34" charset="0"/>
                <a:ea typeface="Arial" panose="020B0604020202020204" pitchFamily="34" charset="0"/>
              </a:rPr>
              <a:t> </a:t>
            </a:r>
            <a:r>
              <a:rPr lang="en-US" sz="1200" spc="-125" dirty="0">
                <a:effectLst/>
                <a:latin typeface="Open Sans" panose="020B0606030504020204" pitchFamily="34" charset="0"/>
                <a:ea typeface="Arial" panose="020B0604020202020204" pitchFamily="34" charset="0"/>
              </a:rPr>
              <a:t>the</a:t>
            </a:r>
            <a:r>
              <a:rPr lang="en-US" sz="1200" spc="-5" dirty="0">
                <a:effectLst/>
                <a:latin typeface="Open Sans" panose="020B0606030504020204" pitchFamily="34" charset="0"/>
                <a:ea typeface="Arial" panose="020B0604020202020204" pitchFamily="34" charset="0"/>
              </a:rPr>
              <a:t> </a:t>
            </a:r>
            <a:r>
              <a:rPr lang="en-US" sz="1200" spc="-125" dirty="0">
                <a:effectLst/>
                <a:latin typeface="Open Sans" panose="020B0606030504020204" pitchFamily="34" charset="0"/>
                <a:ea typeface="Arial" panose="020B0604020202020204" pitchFamily="34" charset="0"/>
              </a:rPr>
              <a:t>ones</a:t>
            </a:r>
            <a:r>
              <a:rPr lang="en-US" sz="1200" spc="-15" dirty="0">
                <a:effectLst/>
                <a:latin typeface="Open Sans" panose="020B0606030504020204" pitchFamily="34" charset="0"/>
                <a:ea typeface="Arial" panose="020B0604020202020204" pitchFamily="34" charset="0"/>
              </a:rPr>
              <a:t> </a:t>
            </a:r>
            <a:r>
              <a:rPr lang="en-US" sz="1200" spc="-125" dirty="0">
                <a:effectLst/>
                <a:latin typeface="Open Sans" panose="020B0606030504020204" pitchFamily="34" charset="0"/>
                <a:ea typeface="Arial" panose="020B0604020202020204" pitchFamily="34" charset="0"/>
              </a:rPr>
              <a:t>where</a:t>
            </a:r>
            <a:r>
              <a:rPr lang="en-US" sz="1200" spc="-20" dirty="0">
                <a:effectLst/>
                <a:latin typeface="Open Sans" panose="020B0606030504020204" pitchFamily="34" charset="0"/>
                <a:ea typeface="Arial" panose="020B0604020202020204" pitchFamily="34" charset="0"/>
              </a:rPr>
              <a:t> </a:t>
            </a:r>
            <a:r>
              <a:rPr lang="en-US" sz="1200" spc="-125" dirty="0">
                <a:effectLst/>
                <a:latin typeface="Open Sans" panose="020B0606030504020204" pitchFamily="34" charset="0"/>
                <a:ea typeface="Arial" panose="020B0604020202020204" pitchFamily="34" charset="0"/>
              </a:rPr>
              <a:t>the</a:t>
            </a:r>
            <a:r>
              <a:rPr lang="en-US" sz="1200" spc="-155" dirty="0">
                <a:effectLst/>
                <a:latin typeface="Open Sans" panose="020B0606030504020204" pitchFamily="34" charset="0"/>
                <a:ea typeface="Arial" panose="020B0604020202020204" pitchFamily="34" charset="0"/>
              </a:rPr>
              <a:t> </a:t>
            </a:r>
            <a:r>
              <a:rPr lang="en-US" sz="1200" spc="-125" dirty="0">
                <a:effectLst/>
                <a:latin typeface="Open Sans" panose="020B0606030504020204" pitchFamily="34" charset="0"/>
                <a:ea typeface="Arial" panose="020B0604020202020204" pitchFamily="34" charset="0"/>
              </a:rPr>
              <a:t>highest levels of trauma are present, and therefore the ones that most rely on us to be competent and</a:t>
            </a:r>
            <a:r>
              <a:rPr lang="en-US" sz="1200" spc="-45" dirty="0">
                <a:effectLst/>
                <a:latin typeface="Open Sans" panose="020B0606030504020204" pitchFamily="34" charset="0"/>
                <a:ea typeface="Arial" panose="020B0604020202020204" pitchFamily="34" charset="0"/>
              </a:rPr>
              <a:t> </a:t>
            </a:r>
            <a:r>
              <a:rPr lang="en-US" sz="1200" spc="-125" dirty="0">
                <a:effectLst/>
                <a:latin typeface="Open Sans" panose="020B0606030504020204" pitchFamily="34" charset="0"/>
                <a:ea typeface="Arial" panose="020B0604020202020204" pitchFamily="34" charset="0"/>
              </a:rPr>
              <a:t>compassionate.</a:t>
            </a:r>
            <a:endParaRPr lang="en-US" sz="1100" spc="-125" dirty="0">
              <a:effectLst/>
              <a:latin typeface="Open Sans" panose="020B0606030504020204" pitchFamily="34" charset="0"/>
              <a:ea typeface="Arial" panose="020B0604020202020204" pitchFamily="34" charset="0"/>
            </a:endParaRPr>
          </a:p>
          <a:p>
            <a:pPr marL="742950" marR="470535" lvl="1" indent="-285750">
              <a:lnSpc>
                <a:spcPct val="115000"/>
              </a:lnSpc>
              <a:spcBef>
                <a:spcPts val="0"/>
              </a:spcBef>
              <a:spcAft>
                <a:spcPts val="1200"/>
              </a:spcAft>
              <a:buSzPts val="1200"/>
              <a:buFont typeface="Arial" panose="020B0604020202020204" pitchFamily="34" charset="0"/>
              <a:buChar char="○"/>
              <a:tabLst>
                <a:tab pos="457200" algn="l"/>
              </a:tabLst>
            </a:pPr>
            <a:r>
              <a:rPr lang="en-US" sz="1200" spc="-20" dirty="0">
                <a:effectLst/>
                <a:latin typeface="Open Sans" panose="020B0606030504020204" pitchFamily="34" charset="0"/>
                <a:ea typeface="Arial" panose="020B0604020202020204" pitchFamily="34" charset="0"/>
              </a:rPr>
              <a:t>Culturally</a:t>
            </a:r>
            <a:r>
              <a:rPr lang="en-US" sz="1200" spc="-45"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competent</a:t>
            </a:r>
            <a:r>
              <a:rPr lang="en-US" sz="1200" spc="-15"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case</a:t>
            </a:r>
            <a:r>
              <a:rPr lang="en-US" sz="1200" spc="-35"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managers</a:t>
            </a:r>
            <a:r>
              <a:rPr lang="en-US" sz="1200" spc="-15"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take</a:t>
            </a:r>
            <a:r>
              <a:rPr lang="en-US" sz="1200" spc="-40"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a</a:t>
            </a:r>
            <a:r>
              <a:rPr lang="en-US" sz="1200" spc="-50"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family’s personal</a:t>
            </a:r>
            <a:r>
              <a:rPr lang="en-US" sz="1200" spc="-40"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history</a:t>
            </a:r>
            <a:r>
              <a:rPr lang="en-US" sz="1200" spc="-190"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and demographics into account when working with</a:t>
            </a:r>
            <a:r>
              <a:rPr lang="en-US" sz="1200" spc="-55"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families.</a:t>
            </a:r>
            <a:endParaRPr lang="en-US" sz="1100" spc="-20" dirty="0">
              <a:effectLst/>
              <a:latin typeface="Open Sans" panose="020B0606030504020204" pitchFamily="34" charset="0"/>
              <a:ea typeface="Arial" panose="020B0604020202020204" pitchFamily="34" charset="0"/>
            </a:endParaRPr>
          </a:p>
          <a:p>
            <a:pPr marL="742950" marR="164465" lvl="1" indent="-285750">
              <a:lnSpc>
                <a:spcPct val="115000"/>
              </a:lnSpc>
              <a:spcBef>
                <a:spcPts val="0"/>
              </a:spcBef>
              <a:spcAft>
                <a:spcPts val="1200"/>
              </a:spcAft>
              <a:buSzPts val="1200"/>
              <a:buFont typeface="Arial" panose="020B0604020202020204" pitchFamily="34" charset="0"/>
              <a:buChar char="○"/>
              <a:tabLst>
                <a:tab pos="457200" algn="l"/>
              </a:tabLst>
            </a:pPr>
            <a:r>
              <a:rPr lang="en-US" sz="1200" spc="-20" dirty="0">
                <a:effectLst/>
                <a:latin typeface="Open Sans" panose="020B0606030504020204" pitchFamily="34" charset="0"/>
                <a:ea typeface="Arial" panose="020B0604020202020204" pitchFamily="34" charset="0"/>
              </a:rPr>
              <a:t>Culturally competent, trauma-informed case managers are aware of the underlying issues that a family is facing and assists them without judgement or</a:t>
            </a:r>
            <a:r>
              <a:rPr lang="en-US" sz="1200" spc="-5" dirty="0">
                <a:effectLst/>
                <a:latin typeface="Open Sans" panose="020B0606030504020204" pitchFamily="34" charset="0"/>
                <a:ea typeface="Arial" panose="020B0604020202020204" pitchFamily="34" charset="0"/>
              </a:rPr>
              <a:t> </a:t>
            </a:r>
            <a:r>
              <a:rPr lang="en-US" sz="1200" spc="-20" dirty="0">
                <a:effectLst/>
                <a:latin typeface="Open Sans" panose="020B0606030504020204" pitchFamily="34" charset="0"/>
                <a:ea typeface="Arial" panose="020B0604020202020204" pitchFamily="34" charset="0"/>
              </a:rPr>
              <a:t>bias.</a:t>
            </a:r>
            <a:endParaRPr lang="en-US" sz="1100" spc="-20" dirty="0">
              <a:effectLst/>
              <a:latin typeface="Open Sans" panose="020B0606030504020204" pitchFamily="34" charset="0"/>
              <a:ea typeface="Arial" panose="020B0604020202020204" pitchFamily="34" charset="0"/>
            </a:endParaRPr>
          </a:p>
          <a:p>
            <a:pPr marL="342900" marR="131445" lvl="0" indent="-342900">
              <a:lnSpc>
                <a:spcPct val="115000"/>
              </a:lnSpc>
              <a:spcBef>
                <a:spcPts val="0"/>
              </a:spcBef>
              <a:spcAft>
                <a:spcPts val="1200"/>
              </a:spcAft>
              <a:buFont typeface="Arial" panose="020B0604020202020204" pitchFamily="34" charset="0"/>
              <a:buChar char="●"/>
              <a:tabLst>
                <a:tab pos="228600" algn="l"/>
              </a:tabLst>
            </a:pPr>
            <a:r>
              <a:rPr lang="en-US" sz="1200" b="1" dirty="0">
                <a:effectLst/>
                <a:latin typeface="Open Sans" panose="020B0606030504020204" pitchFamily="34" charset="0"/>
                <a:ea typeface="Open Sans" panose="020B0606030504020204" pitchFamily="34" charset="0"/>
              </a:rPr>
              <a:t>INFORM </a:t>
            </a:r>
            <a:r>
              <a:rPr lang="en-US" sz="1200" dirty="0">
                <a:effectLst/>
                <a:latin typeface="Open Sans" panose="020B0606030504020204" pitchFamily="34" charset="0"/>
                <a:ea typeface="Open Sans" panose="020B0606030504020204" pitchFamily="34" charset="0"/>
              </a:rPr>
              <a:t>participants it is not uncommon for us to experience resistance in families. In fact, we will see resistance on a regular basis as it’s a normal reaction to this type of</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work.</a:t>
            </a:r>
            <a:endParaRPr lang="en-US" sz="1100" dirty="0">
              <a:effectLst/>
              <a:latin typeface="Open Sans" panose="020B0606030504020204" pitchFamily="34" charset="0"/>
              <a:ea typeface="Open Sans" panose="020B0606030504020204" pitchFamily="34" charset="0"/>
            </a:endParaRPr>
          </a:p>
          <a:p>
            <a:pPr marL="342900" marR="574040" lvl="0" indent="-342900">
              <a:lnSpc>
                <a:spcPct val="115000"/>
              </a:lnSpc>
              <a:spcBef>
                <a:spcPts val="0"/>
              </a:spcBef>
              <a:spcAft>
                <a:spcPts val="1200"/>
              </a:spcAft>
              <a:buFont typeface="Arial" panose="020B0604020202020204" pitchFamily="34" charset="0"/>
              <a:buChar char="●"/>
              <a:tabLst>
                <a:tab pos="228600" algn="l"/>
              </a:tabLst>
            </a:pPr>
            <a:r>
              <a:rPr lang="en-US" sz="1200" b="1" dirty="0">
                <a:effectLst/>
                <a:latin typeface="Open Sans" panose="020B0606030504020204" pitchFamily="34" charset="0"/>
                <a:ea typeface="Open Sans" panose="020B0606030504020204" pitchFamily="34" charset="0"/>
              </a:rPr>
              <a:t>ASK</a:t>
            </a:r>
            <a:r>
              <a:rPr lang="en-US" sz="1200" b="1"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group</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if</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they</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could</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cause</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some</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resistance</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in</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relationship</a:t>
            </a:r>
            <a:r>
              <a:rPr lang="en-US" sz="1200" spc="-17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with parents and caregivers? In what</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ways?</a:t>
            </a:r>
            <a:endParaRPr lang="en-US" sz="1100" dirty="0">
              <a:effectLst/>
              <a:latin typeface="Open Sans" panose="020B0606030504020204" pitchFamily="34" charset="0"/>
              <a:ea typeface="Open Sans" panose="020B0606030504020204" pitchFamily="34" charset="0"/>
            </a:endParaRPr>
          </a:p>
          <a:p>
            <a:pPr marL="342900" marR="198755"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group to brainstorm strategies that can reduce resistance that can be used with children, youth, and adults. </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198755"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ENGAGE</a:t>
            </a:r>
            <a:r>
              <a:rPr lang="en-US" sz="1200" b="1" spc="-3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a:t>
            </a:r>
            <a:r>
              <a:rPr lang="en-US" sz="1200" spc="-3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group</a:t>
            </a:r>
            <a:r>
              <a:rPr lang="en-US" sz="1200" spc="-3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in</a:t>
            </a:r>
            <a:r>
              <a:rPr lang="en-US" sz="12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a:t>
            </a:r>
            <a:r>
              <a:rPr lang="en-US" sz="12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discussion</a:t>
            </a:r>
            <a:r>
              <a:rPr lang="en-US" sz="1200" spc="-3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about</a:t>
            </a:r>
            <a:r>
              <a:rPr lang="en-US" sz="1200" spc="-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their</a:t>
            </a:r>
            <a:r>
              <a:rPr lang="en-US" sz="12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strategies.</a:t>
            </a:r>
            <a:r>
              <a:rPr lang="en-US" sz="12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ENSURE</a:t>
            </a:r>
            <a:r>
              <a:rPr lang="en-US" sz="1200" b="1" spc="-3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a:t>
            </a:r>
            <a:r>
              <a:rPr lang="en-US" sz="1200" spc="-15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following are</a:t>
            </a:r>
            <a:r>
              <a:rPr lang="en-US" sz="1200" spc="-3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discussed:</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0" lvl="1" indent="-285750">
              <a:lnSpc>
                <a:spcPct val="115000"/>
              </a:lnSpc>
              <a:spcBef>
                <a:spcPts val="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Acknowledge family is the expert in their own</a:t>
            </a:r>
            <a:r>
              <a:rPr lang="en-US" sz="1200" spc="-8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lives</a:t>
            </a:r>
            <a:endParaRPr lang="en-US" sz="1100" dirty="0">
              <a:effectLst/>
              <a:latin typeface="Open Sans" panose="020B0606030504020204" pitchFamily="34" charset="0"/>
              <a:ea typeface="Open Sans" panose="020B0606030504020204" pitchFamily="34" charset="0"/>
            </a:endParaRPr>
          </a:p>
          <a:p>
            <a:pPr marL="742950" marR="81915" lvl="1" indent="-285750">
              <a:lnSpc>
                <a:spcPct val="115000"/>
              </a:lnSpc>
              <a:spcBef>
                <a:spcPts val="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Slow down and allow the parent to take a break. Remember you may be talking about some sensitive topics, and they may not trust you or be ready</a:t>
            </a:r>
            <a:r>
              <a:rPr lang="en-US" sz="1200" spc="-1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 open to</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you</a:t>
            </a:r>
            <a:endParaRPr lang="en-US" sz="1100" dirty="0">
              <a:effectLst/>
              <a:latin typeface="Open Sans" panose="020B0606030504020204" pitchFamily="34" charset="0"/>
              <a:ea typeface="Open Sans" panose="020B0606030504020204" pitchFamily="34" charset="0"/>
            </a:endParaRPr>
          </a:p>
          <a:p>
            <a:pPr marL="742950" marR="188595" lvl="1" indent="-285750">
              <a:lnSpc>
                <a:spcPct val="115000"/>
              </a:lnSpc>
              <a:spcBef>
                <a:spcPts val="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Soften voice and speak calmly-If a parent begins to raise their voice,</a:t>
            </a:r>
            <a:r>
              <a:rPr lang="en-US" sz="1200" spc="-205" dirty="0">
                <a:effectLst/>
                <a:latin typeface="Open Sans" panose="020B0606030504020204" pitchFamily="34" charset="0"/>
                <a:ea typeface="Open Sans" panose="020B0606030504020204" pitchFamily="34" charset="0"/>
              </a:rPr>
              <a:t> </a:t>
            </a:r>
            <a:r>
              <a:rPr lang="en-US" sz="1200" spc="15" dirty="0">
                <a:effectLst/>
                <a:latin typeface="Open Sans" panose="020B0606030504020204" pitchFamily="34" charset="0"/>
                <a:ea typeface="Open Sans" panose="020B0606030504020204" pitchFamily="34" charset="0"/>
              </a:rPr>
              <a:t>don’t go </a:t>
            </a:r>
            <a:r>
              <a:rPr lang="en-US" sz="1200" dirty="0">
                <a:effectLst/>
                <a:latin typeface="Open Sans" panose="020B0606030504020204" pitchFamily="34" charset="0"/>
                <a:ea typeface="Open Sans" panose="020B0606030504020204" pitchFamily="34" charset="0"/>
              </a:rPr>
              <a:t>with them, lower your voice, and remain</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calm</a:t>
            </a:r>
            <a:endParaRPr lang="en-US" sz="1100" dirty="0">
              <a:effectLst/>
              <a:latin typeface="Open Sans" panose="020B0606030504020204" pitchFamily="34" charset="0"/>
              <a:ea typeface="Open Sans" panose="020B0606030504020204" pitchFamily="34" charset="0"/>
            </a:endParaRPr>
          </a:p>
          <a:p>
            <a:pPr marL="742950" marR="0" lvl="1" indent="-285750" algn="just">
              <a:lnSpc>
                <a:spcPct val="115000"/>
              </a:lnSpc>
              <a:spcBef>
                <a:spcPts val="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Use “Yes, and” (explain the “Yes, and” approach to the new</a:t>
            </a:r>
            <a:r>
              <a:rPr lang="en-US" sz="1200" spc="-9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hires)</a:t>
            </a:r>
            <a:endParaRPr lang="en-US" sz="1100" dirty="0">
              <a:effectLst/>
              <a:latin typeface="Open Sans" panose="020B0606030504020204" pitchFamily="34" charset="0"/>
              <a:ea typeface="Open Sans" panose="020B0606030504020204" pitchFamily="34" charset="0"/>
            </a:endParaRPr>
          </a:p>
          <a:p>
            <a:pPr marL="742950" marR="0" lvl="1" indent="-285750" algn="just">
              <a:lnSpc>
                <a:spcPct val="115000"/>
              </a:lnSpc>
              <a:spcBef>
                <a:spcPts val="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Use body language to show you are listening attentively and to align yourself</a:t>
            </a:r>
            <a:endParaRPr lang="en-US" sz="1100" dirty="0">
              <a:effectLst/>
              <a:latin typeface="Open Sans" panose="020B0606030504020204" pitchFamily="34" charset="0"/>
              <a:ea typeface="Open Sans" panose="020B0606030504020204" pitchFamily="34" charset="0"/>
            </a:endParaRPr>
          </a:p>
          <a:p>
            <a:pPr marL="742950" marR="325755" lvl="1" indent="-285750">
              <a:lnSpc>
                <a:spcPct val="115000"/>
              </a:lnSpc>
              <a:spcBef>
                <a:spcPts val="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Be</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open</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direct</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help</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them</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understand</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reason</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you</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are</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there</a:t>
            </a:r>
            <a:r>
              <a:rPr lang="en-US" sz="1200" spc="-1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 how you can work together to resolve the</a:t>
            </a:r>
            <a:r>
              <a:rPr lang="en-US" sz="1200" spc="-9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concerns.</a:t>
            </a:r>
            <a:endParaRPr lang="en-US" sz="1100" dirty="0">
              <a:effectLst/>
              <a:latin typeface="Open Sans" panose="020B0606030504020204" pitchFamily="34" charset="0"/>
              <a:ea typeface="Open Sans" panose="020B0606030504020204" pitchFamily="34" charset="0"/>
            </a:endParaRPr>
          </a:p>
          <a:p>
            <a:pPr marL="742950" marR="0" lvl="1" indent="-285750" algn="just">
              <a:lnSpc>
                <a:spcPct val="115000"/>
              </a:lnSpc>
              <a:spcBef>
                <a:spcPts val="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Roll with the</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resistance</a:t>
            </a:r>
            <a:endParaRPr lang="en-US" sz="1100" dirty="0">
              <a:effectLst/>
              <a:latin typeface="Open Sans" panose="020B0606030504020204" pitchFamily="34" charset="0"/>
              <a:ea typeface="Open Sans" panose="020B0606030504020204" pitchFamily="34" charset="0"/>
            </a:endParaRPr>
          </a:p>
          <a:p>
            <a:pPr marL="742950" marR="812800" lvl="1" indent="-285750" algn="just">
              <a:lnSpc>
                <a:spcPct val="115000"/>
              </a:lnSpc>
              <a:spcBef>
                <a:spcPts val="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Co-regulate yourself (maybe combine this with below “to avoid and argument…)</a:t>
            </a:r>
            <a:endParaRPr lang="en-US" sz="1100" dirty="0">
              <a:effectLst/>
              <a:latin typeface="Open Sans" panose="020B0606030504020204" pitchFamily="34" charset="0"/>
              <a:ea typeface="Open Sans" panose="020B0606030504020204" pitchFamily="34" charset="0"/>
            </a:endParaRPr>
          </a:p>
          <a:p>
            <a:pPr marL="742950" marR="98425" lvl="1" indent="-285750" algn="just">
              <a:lnSpc>
                <a:spcPct val="115000"/>
              </a:lnSpc>
              <a:spcBef>
                <a:spcPts val="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Validate the person’s emotion (anger, fear, sadness, etc.) and emphasize with what they are feeling (you do not have to agree with the actions or behavior in order to express</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empathy)</a:t>
            </a:r>
            <a:endParaRPr lang="en-US" sz="1100" dirty="0">
              <a:effectLst/>
              <a:latin typeface="Open Sans" panose="020B0606030504020204" pitchFamily="34" charset="0"/>
              <a:ea typeface="Open Sans" panose="020B0606030504020204" pitchFamily="34" charset="0"/>
            </a:endParaRPr>
          </a:p>
          <a:p>
            <a:pPr marL="742950" marR="0" lvl="1" indent="-285750" algn="just">
              <a:lnSpc>
                <a:spcPct val="115000"/>
              </a:lnSpc>
              <a:spcBef>
                <a:spcPts val="0"/>
              </a:spcBef>
              <a:spcAft>
                <a:spcPts val="1200"/>
              </a:spcAft>
              <a:buFont typeface="Courier New" panose="02070309020205020404" pitchFamily="49" charset="0"/>
              <a:buChar char="o"/>
              <a:tabLst>
                <a:tab pos="457200" algn="l"/>
                <a:tab pos="577215" algn="l"/>
              </a:tabLst>
            </a:pPr>
            <a:r>
              <a:rPr lang="en-US" sz="1200" dirty="0">
                <a:effectLst/>
                <a:latin typeface="Open Sans" panose="020B0606030504020204" pitchFamily="34" charset="0"/>
                <a:ea typeface="Open Sans" panose="020B0606030504020204" pitchFamily="34" charset="0"/>
              </a:rPr>
              <a:t>Do NOT allow yourself to get drawn into an argument or</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disagreement</a:t>
            </a:r>
            <a:endParaRPr lang="en-US" sz="1100" dirty="0">
              <a:effectLst/>
              <a:latin typeface="Open Sans" panose="020B0606030504020204" pitchFamily="34" charset="0"/>
              <a:ea typeface="Open Sans" panose="020B0606030504020204" pitchFamily="34" charset="0"/>
            </a:endParaRPr>
          </a:p>
          <a:p>
            <a:pPr marL="742950" marR="0" lvl="1" indent="-285750" algn="just">
              <a:lnSpc>
                <a:spcPct val="115000"/>
              </a:lnSpc>
              <a:spcBef>
                <a:spcPts val="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Find opportunities to agree with something they have said or</a:t>
            </a:r>
            <a:r>
              <a:rPr lang="en-US" sz="1200" spc="-10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done</a:t>
            </a:r>
            <a:endParaRPr lang="en-US" sz="1100" dirty="0">
              <a:effectLst/>
              <a:latin typeface="Open Sans" panose="020B0606030504020204" pitchFamily="34" charset="0"/>
              <a:ea typeface="Open Sans" panose="020B0606030504020204" pitchFamily="34" charset="0"/>
            </a:endParaRPr>
          </a:p>
          <a:p>
            <a:pPr marL="742950" marR="0" lvl="1" indent="-285750" algn="just">
              <a:lnSpc>
                <a:spcPct val="115000"/>
              </a:lnSpc>
              <a:spcBef>
                <a:spcPts val="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Always thank them for talking with</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you</a:t>
            </a:r>
            <a:endParaRPr lang="en-US" sz="1100" dirty="0">
              <a:effectLst/>
              <a:latin typeface="Open Sans" panose="020B0606030504020204" pitchFamily="34" charset="0"/>
              <a:ea typeface="Open Sans" panose="020B0606030504020204" pitchFamily="34" charset="0"/>
            </a:endParaRPr>
          </a:p>
          <a:p>
            <a:pPr marL="342900" marR="198755" lvl="0" indent="-342900">
              <a:lnSpc>
                <a:spcPct val="115000"/>
              </a:lnSpc>
              <a:spcBef>
                <a:spcPts val="0"/>
              </a:spcBef>
              <a:spcAft>
                <a:spcPts val="1200"/>
              </a:spcAft>
              <a:buFont typeface="Symbol" panose="05050102010706020507" pitchFamily="18" charset="2"/>
              <a:buChar char=""/>
              <a:tabLst>
                <a:tab pos="228600" algn="l"/>
              </a:tabLst>
            </a:pPr>
            <a:endParaRPr lang="en-US" sz="1100" dirty="0">
              <a:effectLst/>
              <a:latin typeface="Open Sans" panose="020B0606030504020204" pitchFamily="34" charset="0"/>
              <a:ea typeface="Open Sans" panose="020B0606030504020204" pitchFamily="34" charset="0"/>
            </a:endParaRPr>
          </a:p>
        </p:txBody>
      </p:sp>
      <p:sp>
        <p:nvSpPr>
          <p:cNvPr id="4" name="Slide Number Placeholder 3"/>
          <p:cNvSpPr>
            <a:spLocks noGrp="1"/>
          </p:cNvSpPr>
          <p:nvPr>
            <p:ph type="sldNum" sz="quarter" idx="5"/>
          </p:nvPr>
        </p:nvSpPr>
        <p:spPr/>
        <p:txBody>
          <a:bodyPr/>
          <a:lstStyle/>
          <a:p>
            <a:fld id="{1D427A8F-055C-4972-A4F8-D41DA41F056A}" type="slidenum">
              <a:rPr lang="en-US" smtClean="0"/>
              <a:t>23</a:t>
            </a:fld>
            <a:endParaRPr lang="en-US"/>
          </a:p>
        </p:txBody>
      </p:sp>
    </p:spTree>
    <p:extLst>
      <p:ext uri="{BB962C8B-B14F-4D97-AF65-F5344CB8AC3E}">
        <p14:creationId xmlns:p14="http://schemas.microsoft.com/office/powerpoint/2010/main" val="3874103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297180" lvl="0" indent="-342900">
              <a:lnSpc>
                <a:spcPct val="115000"/>
              </a:lnSpc>
              <a:spcBef>
                <a:spcPts val="0"/>
              </a:spcBef>
              <a:spcAft>
                <a:spcPts val="1200"/>
              </a:spcAft>
              <a:buFont typeface="Symbol" panose="05050102010706020507" pitchFamily="18" charset="2"/>
              <a:buChar char=""/>
              <a:tabLst>
                <a:tab pos="228600"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EXPLAIN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to the group they will review some possible statements of resistance and discuss what strategies could be used to facilitate</a:t>
            </a:r>
            <a:r>
              <a:rPr lang="en-US" sz="1800" spc="-10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engagement.</a:t>
            </a:r>
          </a:p>
          <a:p>
            <a:pPr marL="342900" marR="0" lvl="0" indent="-342900">
              <a:lnSpc>
                <a:spcPct val="115000"/>
              </a:lnSpc>
              <a:spcBef>
                <a:spcPts val="0"/>
              </a:spcBef>
              <a:spcAft>
                <a:spcPts val="1200"/>
              </a:spcAft>
              <a:buFont typeface="Symbol" panose="05050102010706020507" pitchFamily="18" charset="2"/>
              <a:buChar char=""/>
              <a:tabLst>
                <a:tab pos="228600"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CONDUCT ACTIVITY</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Statements of Resistance</a:t>
            </a:r>
          </a:p>
          <a:p>
            <a:pPr marL="342900" marR="12700" lvl="0" indent="-342900">
              <a:lnSpc>
                <a:spcPct val="115000"/>
              </a:lnSpc>
              <a:spcBef>
                <a:spcPts val="0"/>
              </a:spcBef>
              <a:spcAft>
                <a:spcPts val="1200"/>
              </a:spcAft>
              <a:buSzPts val="1200"/>
              <a:buFont typeface="Arial" panose="020B0604020202020204" pitchFamily="34" charset="0"/>
              <a:buChar char="○"/>
            </a:pPr>
            <a:r>
              <a:rPr lang="en-US" sz="1800" spc="-50" dirty="0">
                <a:effectLst/>
                <a:latin typeface="Open Sans" panose="020B0606030504020204" pitchFamily="34" charset="0"/>
                <a:ea typeface="Arial" panose="020B0604020202020204" pitchFamily="34" charset="0"/>
              </a:rPr>
              <a:t>The Trainer will select and </a:t>
            </a:r>
            <a:r>
              <a:rPr lang="en-US" sz="1800" b="1" spc="-50" dirty="0">
                <a:effectLst/>
                <a:latin typeface="Open Sans" panose="020B0606030504020204" pitchFamily="34" charset="0"/>
                <a:ea typeface="Arial" panose="020B0604020202020204" pitchFamily="34" charset="0"/>
              </a:rPr>
              <a:t>READ </a:t>
            </a:r>
            <a:r>
              <a:rPr lang="en-US" sz="1800" spc="-50" dirty="0">
                <a:effectLst/>
                <a:latin typeface="Open Sans" panose="020B0606030504020204" pitchFamily="34" charset="0"/>
                <a:ea typeface="Arial" panose="020B0604020202020204" pitchFamily="34" charset="0"/>
              </a:rPr>
              <a:t>some resistant statements aloud based on time and group size. </a:t>
            </a:r>
          </a:p>
          <a:p>
            <a:pPr marL="342900" marR="12700" lvl="0" indent="-342900">
              <a:lnSpc>
                <a:spcPct val="115000"/>
              </a:lnSpc>
              <a:spcBef>
                <a:spcPts val="0"/>
              </a:spcBef>
              <a:spcAft>
                <a:spcPts val="1200"/>
              </a:spcAft>
              <a:buSzPts val="1200"/>
              <a:buFont typeface="Arial" panose="020B0604020202020204" pitchFamily="34" charset="0"/>
              <a:buChar char="○"/>
            </a:pPr>
            <a:r>
              <a:rPr lang="en-US" sz="1800" spc="-50" dirty="0">
                <a:effectLst/>
                <a:latin typeface="Open Sans" panose="020B0606030504020204" pitchFamily="34" charset="0"/>
                <a:ea typeface="Arial" panose="020B0604020202020204" pitchFamily="34" charset="0"/>
              </a:rPr>
              <a:t>After each statement is read </a:t>
            </a:r>
            <a:r>
              <a:rPr lang="en-US" sz="1800" b="1" spc="-50" dirty="0">
                <a:effectLst/>
                <a:latin typeface="Open Sans" panose="020B0606030504020204" pitchFamily="34" charset="0"/>
                <a:ea typeface="Arial" panose="020B0604020202020204" pitchFamily="34" charset="0"/>
              </a:rPr>
              <a:t>ASK </a:t>
            </a:r>
            <a:r>
              <a:rPr lang="en-US" sz="1800" spc="-50" dirty="0">
                <a:effectLst/>
                <a:latin typeface="Open Sans" panose="020B0606030504020204" pitchFamily="34" charset="0"/>
                <a:ea typeface="Arial" panose="020B0604020202020204" pitchFamily="34" charset="0"/>
              </a:rPr>
              <a:t>the group if this statement could be from a child, youth, adult or all the</a:t>
            </a:r>
            <a:r>
              <a:rPr lang="en-US" sz="1800" spc="-105" dirty="0">
                <a:effectLst/>
                <a:latin typeface="Open Sans" panose="020B0606030504020204" pitchFamily="34" charset="0"/>
                <a:ea typeface="Arial" panose="020B0604020202020204" pitchFamily="34" charset="0"/>
              </a:rPr>
              <a:t> </a:t>
            </a:r>
            <a:r>
              <a:rPr lang="en-US" sz="1800" spc="-50" dirty="0">
                <a:effectLst/>
                <a:latin typeface="Open Sans" panose="020B0606030504020204" pitchFamily="34" charset="0"/>
                <a:ea typeface="Arial" panose="020B0604020202020204" pitchFamily="34" charset="0"/>
              </a:rPr>
              <a:t>above and what stage of change the person could potentially be in.</a:t>
            </a:r>
          </a:p>
          <a:p>
            <a:pPr marL="342900" marR="0" lvl="0" indent="-342900">
              <a:lnSpc>
                <a:spcPct val="115000"/>
              </a:lnSpc>
              <a:spcBef>
                <a:spcPts val="0"/>
              </a:spcBef>
              <a:spcAft>
                <a:spcPts val="1200"/>
              </a:spcAft>
              <a:buSzPts val="1200"/>
              <a:buFont typeface="Arial" panose="020B0604020202020204" pitchFamily="34" charset="0"/>
              <a:buChar char="○"/>
            </a:pPr>
            <a:r>
              <a:rPr lang="en-US" sz="1800" spc="-50" dirty="0">
                <a:effectLst/>
                <a:latin typeface="Open Sans" panose="020B0606030504020204" pitchFamily="34" charset="0"/>
                <a:ea typeface="Arial" panose="020B0604020202020204" pitchFamily="34" charset="0"/>
              </a:rPr>
              <a:t>Once it has been decided </a:t>
            </a:r>
            <a:r>
              <a:rPr lang="en-US" sz="1800" b="1" spc="-50" dirty="0">
                <a:effectLst/>
                <a:latin typeface="Open Sans" panose="020B0606030504020204" pitchFamily="34" charset="0"/>
                <a:ea typeface="Arial" panose="020B0604020202020204" pitchFamily="34" charset="0"/>
              </a:rPr>
              <a:t>ASK </a:t>
            </a:r>
            <a:r>
              <a:rPr lang="en-US" sz="1800" spc="-50" dirty="0">
                <a:effectLst/>
                <a:latin typeface="Open Sans" panose="020B0606030504020204" pitchFamily="34" charset="0"/>
                <a:ea typeface="Arial" panose="020B0604020202020204" pitchFamily="34" charset="0"/>
              </a:rPr>
              <a:t>the group what strategies could be used to engage the person. </a:t>
            </a:r>
            <a:r>
              <a:rPr lang="en-US" sz="1800" b="1" spc="-50" dirty="0">
                <a:effectLst/>
                <a:latin typeface="Open Sans" panose="020B0606030504020204" pitchFamily="34" charset="0"/>
                <a:ea typeface="Arial" panose="020B0604020202020204" pitchFamily="34" charset="0"/>
              </a:rPr>
              <a:t>ENCOURAGE </a:t>
            </a:r>
            <a:r>
              <a:rPr lang="en-US" sz="1800" spc="-50" dirty="0">
                <a:effectLst/>
                <a:latin typeface="Open Sans" panose="020B0606030504020204" pitchFamily="34" charset="0"/>
                <a:ea typeface="Arial" panose="020B0604020202020204" pitchFamily="34" charset="0"/>
              </a:rPr>
              <a:t>all the participants to offer suggestions.</a:t>
            </a:r>
          </a:p>
          <a:p>
            <a:pPr marL="342900" marR="0" lvl="0" indent="-342900">
              <a:lnSpc>
                <a:spcPct val="115000"/>
              </a:lnSpc>
              <a:spcBef>
                <a:spcPts val="0"/>
              </a:spcBef>
              <a:spcAft>
                <a:spcPts val="600"/>
              </a:spcAft>
              <a:buFont typeface="Courier New" panose="02070309020205020404" pitchFamily="49" charset="0"/>
              <a:buChar char="o"/>
            </a:pPr>
            <a:r>
              <a:rPr lang="en-US" sz="1800" b="1" dirty="0">
                <a:effectLst/>
                <a:latin typeface="Open Sans" panose="020B0606030504020204" pitchFamily="34" charset="0"/>
                <a:ea typeface="Calibri" panose="020F0502020204030204" pitchFamily="34" charset="0"/>
              </a:rPr>
              <a:t>Statements</a:t>
            </a:r>
            <a:r>
              <a:rPr lang="en-US" sz="1800" dirty="0">
                <a:effectLst/>
                <a:latin typeface="Open Sans" panose="020B0606030504020204" pitchFamily="34" charset="0"/>
                <a:ea typeface="Calibri" panose="020F0502020204030204" pitchFamily="34" charset="0"/>
              </a:rPr>
              <a:t> </a:t>
            </a:r>
            <a:r>
              <a:rPr lang="en-US" sz="1800" b="1" dirty="0">
                <a:effectLst/>
                <a:latin typeface="Open Sans" panose="020B0606030504020204" pitchFamily="34" charset="0"/>
                <a:ea typeface="Calibri" panose="020F0502020204030204" pitchFamily="34" charset="0"/>
              </a:rPr>
              <a:t>of Resistance</a:t>
            </a:r>
            <a:endParaRPr lang="en-US" sz="1800" dirty="0">
              <a:effectLst/>
              <a:latin typeface="Open Sans" panose="020B0606030504020204" pitchFamily="34" charset="0"/>
              <a:ea typeface="Calibri" panose="020F0502020204030204" pitchFamily="34" charset="0"/>
            </a:endParaRPr>
          </a:p>
          <a:p>
            <a:pPr marL="342900" marR="0" lvl="0" indent="-342900">
              <a:lnSpc>
                <a:spcPct val="115000"/>
              </a:lnSpc>
              <a:spcBef>
                <a:spcPts val="0"/>
              </a:spcBef>
              <a:spcAft>
                <a:spcPts val="1200"/>
              </a:spcAft>
              <a:buSzPts val="1200"/>
              <a:buFont typeface="Wingdings" panose="05000000000000000000" pitchFamily="2" charset="2"/>
              <a:buChar char=""/>
              <a:tabLst>
                <a:tab pos="685800" algn="l"/>
              </a:tabLst>
            </a:pPr>
            <a:r>
              <a:rPr lang="en-US" sz="1800" dirty="0">
                <a:effectLst/>
                <a:latin typeface="Open Sans" panose="020B0606030504020204" pitchFamily="34" charset="0"/>
                <a:ea typeface="Open Sans" panose="020B0606030504020204" pitchFamily="34" charset="0"/>
              </a:rPr>
              <a:t>“I</a:t>
            </a:r>
            <a:r>
              <a:rPr lang="en-US" sz="1800" spc="-2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can’t</a:t>
            </a:r>
            <a:r>
              <a:rPr lang="en-US" sz="1800" spc="-2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do</a:t>
            </a:r>
            <a:r>
              <a:rPr lang="en-US" sz="1800" spc="-2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better</a:t>
            </a:r>
            <a:r>
              <a:rPr lang="en-US" sz="1800" spc="-2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in</a:t>
            </a:r>
            <a:r>
              <a:rPr lang="en-US" sz="1800" spc="-2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school</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because</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the</a:t>
            </a:r>
            <a:r>
              <a:rPr lang="en-US" sz="1800" spc="-2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teachers</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and</a:t>
            </a:r>
            <a:r>
              <a:rPr lang="en-US" sz="1800" spc="-2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principal</a:t>
            </a:r>
            <a:r>
              <a:rPr lang="en-US" sz="1800" spc="-2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already</a:t>
            </a:r>
            <a:r>
              <a:rPr lang="en-US" sz="1800" spc="-17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hate me.”</a:t>
            </a:r>
          </a:p>
          <a:p>
            <a:pPr marL="342900" marR="0" lvl="0" indent="-342900">
              <a:lnSpc>
                <a:spcPct val="115000"/>
              </a:lnSpc>
              <a:spcBef>
                <a:spcPts val="0"/>
              </a:spcBef>
              <a:spcAft>
                <a:spcPts val="1200"/>
              </a:spcAft>
              <a:buSzPts val="1200"/>
              <a:buFont typeface="Wingdings" panose="05000000000000000000" pitchFamily="2" charset="2"/>
              <a:buChar char=""/>
              <a:tabLst>
                <a:tab pos="685800" algn="l"/>
              </a:tabLst>
            </a:pPr>
            <a:r>
              <a:rPr lang="en-US" sz="1800" dirty="0">
                <a:effectLst/>
                <a:latin typeface="Open Sans" panose="020B0606030504020204" pitchFamily="34" charset="0"/>
                <a:ea typeface="Open Sans" panose="020B0606030504020204" pitchFamily="34" charset="0"/>
              </a:rPr>
              <a:t>“It is not my fault. The bus was late and the guy that interviewed me told</a:t>
            </a:r>
            <a:r>
              <a:rPr lang="en-US" sz="1800" spc="-9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me that stuff I would do at the job sounded like I not worth working at all.”</a:t>
            </a:r>
          </a:p>
          <a:p>
            <a:pPr marL="342900" marR="0" lvl="0" indent="-342900">
              <a:lnSpc>
                <a:spcPct val="115000"/>
              </a:lnSpc>
              <a:spcBef>
                <a:spcPts val="0"/>
              </a:spcBef>
              <a:spcAft>
                <a:spcPts val="1200"/>
              </a:spcAft>
              <a:buSzPts val="1200"/>
              <a:buFont typeface="Wingdings" panose="05000000000000000000" pitchFamily="2" charset="2"/>
              <a:buChar char=""/>
              <a:tabLst>
                <a:tab pos="685800" algn="l"/>
              </a:tabLst>
            </a:pPr>
            <a:r>
              <a:rPr lang="en-US" sz="1800" dirty="0">
                <a:effectLst/>
                <a:latin typeface="Open Sans" panose="020B0606030504020204" pitchFamily="34" charset="0"/>
                <a:ea typeface="Open Sans" panose="020B0606030504020204" pitchFamily="34" charset="0"/>
              </a:rPr>
              <a:t>“What’s the point of learning to read and write when I’m only going to die</a:t>
            </a:r>
            <a:r>
              <a:rPr lang="en-US" sz="1800" spc="-10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and get shot tomorrow? I won’t even make it to 17, you watch.”</a:t>
            </a:r>
          </a:p>
          <a:p>
            <a:pPr marL="342900" marR="0" lvl="0" indent="-342900">
              <a:lnSpc>
                <a:spcPct val="115000"/>
              </a:lnSpc>
              <a:spcBef>
                <a:spcPts val="0"/>
              </a:spcBef>
              <a:spcAft>
                <a:spcPts val="1200"/>
              </a:spcAft>
              <a:buSzPts val="1200"/>
              <a:buFont typeface="Wingdings" panose="05000000000000000000" pitchFamily="2" charset="2"/>
              <a:buChar char=""/>
              <a:tabLst>
                <a:tab pos="685800" algn="l"/>
              </a:tabLst>
            </a:pPr>
            <a:r>
              <a:rPr lang="en-US" sz="1800" dirty="0">
                <a:effectLst/>
                <a:latin typeface="Open Sans" panose="020B0606030504020204" pitchFamily="34" charset="0"/>
                <a:ea typeface="Open Sans" panose="020B0606030504020204" pitchFamily="34" charset="0"/>
              </a:rPr>
              <a:t>“I’m not going to work some stupid job at Carl’s Jr., making minimum wage.</a:t>
            </a:r>
            <a:r>
              <a:rPr lang="en-US" sz="1800" spc="-12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I make a lot more doing what I am doing now.”</a:t>
            </a:r>
          </a:p>
          <a:p>
            <a:pPr marL="342900" marR="0" lvl="0" indent="-342900">
              <a:lnSpc>
                <a:spcPct val="115000"/>
              </a:lnSpc>
              <a:spcBef>
                <a:spcPts val="0"/>
              </a:spcBef>
              <a:spcAft>
                <a:spcPts val="1200"/>
              </a:spcAft>
              <a:buSzPts val="1200"/>
              <a:buFont typeface="Wingdings" panose="05000000000000000000" pitchFamily="2" charset="2"/>
              <a:buChar char=""/>
              <a:tabLst>
                <a:tab pos="685800" algn="l"/>
              </a:tabLst>
            </a:pPr>
            <a:r>
              <a:rPr lang="en-US" sz="1800" dirty="0">
                <a:effectLst/>
                <a:latin typeface="Open Sans" panose="020B0606030504020204" pitchFamily="34" charset="0"/>
                <a:ea typeface="Open Sans" panose="020B0606030504020204" pitchFamily="34" charset="0"/>
              </a:rPr>
              <a:t>“You haven’t gotten me my housing yet or a</a:t>
            </a:r>
            <a:r>
              <a:rPr lang="en-US" sz="1800" spc="-5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job.”</a:t>
            </a:r>
          </a:p>
          <a:p>
            <a:pPr marL="342900" marR="0" lvl="0" indent="-342900">
              <a:lnSpc>
                <a:spcPct val="115000"/>
              </a:lnSpc>
              <a:spcBef>
                <a:spcPts val="0"/>
              </a:spcBef>
              <a:spcAft>
                <a:spcPts val="1200"/>
              </a:spcAft>
              <a:buSzPts val="1200"/>
              <a:buFont typeface="Wingdings" panose="05000000000000000000" pitchFamily="2" charset="2"/>
              <a:buChar char=""/>
              <a:tabLst>
                <a:tab pos="685800" algn="l"/>
              </a:tabLst>
            </a:pPr>
            <a:r>
              <a:rPr lang="en-US" sz="1800" dirty="0">
                <a:effectLst/>
                <a:latin typeface="Open Sans" panose="020B0606030504020204" pitchFamily="34" charset="0"/>
                <a:ea typeface="Open Sans" panose="020B0606030504020204" pitchFamily="34" charset="0"/>
              </a:rPr>
              <a:t>“My</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parents</a:t>
            </a:r>
            <a:r>
              <a:rPr lang="en-US" sz="1800" spc="-1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used</a:t>
            </a:r>
            <a:r>
              <a:rPr lang="en-US" sz="1800" spc="-1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[drugs</a:t>
            </a:r>
            <a:r>
              <a:rPr lang="en-US" sz="1800" spc="-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and</a:t>
            </a:r>
            <a:r>
              <a:rPr lang="en-US" sz="1800" spc="-1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alcohol]</a:t>
            </a:r>
            <a:r>
              <a:rPr lang="en-US" sz="1800" spc="-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throughout</a:t>
            </a:r>
            <a:r>
              <a:rPr lang="en-US" sz="1800" spc="-1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my</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childhood. Why</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can’t</a:t>
            </a:r>
            <a:r>
              <a:rPr lang="en-US" sz="1800" spc="-195" dirty="0">
                <a:effectLst/>
                <a:latin typeface="Open Sans" panose="020B0606030504020204" pitchFamily="34" charset="0"/>
                <a:ea typeface="Open Sans" panose="020B0606030504020204" pitchFamily="34" charset="0"/>
              </a:rPr>
              <a:t> I</a:t>
            </a:r>
            <a:r>
              <a:rPr lang="en-US" sz="1800" dirty="0">
                <a:effectLst/>
                <a:latin typeface="Open Sans" panose="020B0606030504020204" pitchFamily="34" charset="0"/>
                <a:ea typeface="Open Sans" panose="020B0606030504020204" pitchFamily="34" charset="0"/>
              </a:rPr>
              <a:t>?”</a:t>
            </a:r>
          </a:p>
          <a:p>
            <a:pPr marL="342900" marR="179705" lvl="0" indent="-342900">
              <a:lnSpc>
                <a:spcPct val="115000"/>
              </a:lnSpc>
              <a:spcBef>
                <a:spcPts val="0"/>
              </a:spcBef>
              <a:spcAft>
                <a:spcPts val="1200"/>
              </a:spcAft>
              <a:buSzPts val="1200"/>
              <a:buFont typeface="Wingdings" panose="05000000000000000000" pitchFamily="2" charset="2"/>
              <a:buChar char=""/>
              <a:tabLst>
                <a:tab pos="685800" algn="l"/>
              </a:tabLst>
            </a:pPr>
            <a:r>
              <a:rPr lang="en-US" sz="1800" dirty="0">
                <a:effectLst/>
                <a:latin typeface="Open Sans" panose="020B0606030504020204" pitchFamily="34" charset="0"/>
                <a:ea typeface="Open Sans" panose="020B0606030504020204" pitchFamily="34" charset="0"/>
              </a:rPr>
              <a:t>“The last case manager I had was useless. She never even returned my</a:t>
            </a:r>
            <a:r>
              <a:rPr lang="en-US" sz="1800" spc="-16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calls, she didn’t help me with SSI, and all she wanted to do was talk about my ‘feelings.’”</a:t>
            </a:r>
          </a:p>
          <a:p>
            <a:pPr marL="342900" marR="0" lvl="0" indent="-342900">
              <a:lnSpc>
                <a:spcPct val="115000"/>
              </a:lnSpc>
              <a:spcBef>
                <a:spcPts val="0"/>
              </a:spcBef>
              <a:spcAft>
                <a:spcPts val="1200"/>
              </a:spcAft>
              <a:buSzPts val="1200"/>
              <a:buFont typeface="Wingdings" panose="05000000000000000000" pitchFamily="2" charset="2"/>
              <a:buChar char=""/>
              <a:tabLst>
                <a:tab pos="685800" algn="l"/>
              </a:tabLst>
            </a:pPr>
            <a:r>
              <a:rPr lang="en-US" sz="1800" dirty="0">
                <a:effectLst/>
                <a:latin typeface="Open Sans" panose="020B0606030504020204" pitchFamily="34" charset="0"/>
                <a:ea typeface="Open Sans" panose="020B0606030504020204" pitchFamily="34" charset="0"/>
              </a:rPr>
              <a:t>“All you people want to know is if I took my medication. Did you</a:t>
            </a:r>
            <a:r>
              <a:rPr lang="en-US" sz="1800" spc="-65" dirty="0">
                <a:effectLst/>
                <a:latin typeface="Open Sans" panose="020B0606030504020204" pitchFamily="34" charset="0"/>
                <a:ea typeface="Open Sans" panose="020B0606030504020204" pitchFamily="34" charset="0"/>
              </a:rPr>
              <a:t> </a:t>
            </a:r>
            <a:r>
              <a:rPr lang="en-US" sz="1800" spc="10" dirty="0">
                <a:effectLst/>
                <a:latin typeface="Open Sans" panose="020B0606030504020204" pitchFamily="34" charset="0"/>
                <a:ea typeface="Open Sans" panose="020B0606030504020204" pitchFamily="34" charset="0"/>
              </a:rPr>
              <a:t>take yours?”</a:t>
            </a:r>
            <a:endParaRPr lang="en-US" sz="18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SzPts val="1200"/>
              <a:buFont typeface="Wingdings" panose="05000000000000000000" pitchFamily="2" charset="2"/>
              <a:buChar char=""/>
              <a:tabLst>
                <a:tab pos="685800" algn="l"/>
              </a:tabLst>
            </a:pPr>
            <a:r>
              <a:rPr lang="en-US" sz="1800" dirty="0">
                <a:effectLst/>
                <a:latin typeface="Open Sans" panose="020B0606030504020204" pitchFamily="34" charset="0"/>
                <a:ea typeface="Open Sans" panose="020B0606030504020204" pitchFamily="34" charset="0"/>
              </a:rPr>
              <a:t>“The reason my test came back positive was because I had the flu and</a:t>
            </a:r>
            <a:r>
              <a:rPr lang="en-US" sz="1800" spc="-10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took flu medication. The test must have picked that up by accident.”</a:t>
            </a:r>
          </a:p>
          <a:p>
            <a:pPr marL="342900" marR="0" lvl="0" indent="-342900">
              <a:lnSpc>
                <a:spcPct val="115000"/>
              </a:lnSpc>
              <a:spcBef>
                <a:spcPts val="0"/>
              </a:spcBef>
              <a:spcAft>
                <a:spcPts val="6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Strategies</a:t>
            </a:r>
          </a:p>
          <a:p>
            <a:pPr marL="342900" marR="428625" lvl="0" indent="-342900" algn="just">
              <a:lnSpc>
                <a:spcPct val="115000"/>
              </a:lnSpc>
              <a:spcBef>
                <a:spcPts val="0"/>
              </a:spcBef>
              <a:spcAft>
                <a:spcPts val="1200"/>
              </a:spcAft>
              <a:buSzPts val="1200"/>
              <a:buFont typeface="Wingdings" panose="05000000000000000000" pitchFamily="2" charset="2"/>
              <a:buChar char=""/>
              <a:tabLst>
                <a:tab pos="685800" algn="l"/>
              </a:tabLst>
            </a:pPr>
            <a:r>
              <a:rPr lang="en-US" sz="1800" dirty="0">
                <a:effectLst/>
                <a:latin typeface="Open Sans" panose="020B0606030504020204" pitchFamily="34" charset="0"/>
                <a:ea typeface="Open Sans" panose="020B0606030504020204" pitchFamily="34" charset="0"/>
              </a:rPr>
              <a:t>Listen to the family and their concerns. Sometimes the most challenging clients are only expressing frustration because they feel like they are</a:t>
            </a:r>
            <a:r>
              <a:rPr lang="en-US" sz="1800" spc="-12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not being heard. Let the family know you hear their</a:t>
            </a:r>
            <a:r>
              <a:rPr lang="en-US" sz="1800" spc="-8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concerns.</a:t>
            </a:r>
          </a:p>
          <a:p>
            <a:pPr marL="342900" marR="93345" lvl="0" indent="-342900" algn="just">
              <a:lnSpc>
                <a:spcPct val="115000"/>
              </a:lnSpc>
              <a:spcBef>
                <a:spcPts val="0"/>
              </a:spcBef>
              <a:spcAft>
                <a:spcPts val="1200"/>
              </a:spcAft>
              <a:buSzPts val="1200"/>
              <a:buFont typeface="Wingdings" panose="05000000000000000000" pitchFamily="2" charset="2"/>
              <a:buChar char=""/>
              <a:tabLst>
                <a:tab pos="685800" algn="l"/>
              </a:tabLst>
            </a:pPr>
            <a:r>
              <a:rPr lang="en-US" sz="1800" dirty="0">
                <a:effectLst/>
                <a:latin typeface="Open Sans" panose="020B0606030504020204" pitchFamily="34" charset="0"/>
                <a:ea typeface="Open Sans" panose="020B0606030504020204" pitchFamily="34" charset="0"/>
              </a:rPr>
              <a:t>Ask for more detail about something the client says. When you ask someone for more information or to explain something to you it often de-escalates the situation and causes the client to calm</a:t>
            </a:r>
            <a:r>
              <a:rPr lang="en-US" sz="1800" spc="-5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down.</a:t>
            </a:r>
          </a:p>
          <a:p>
            <a:pPr marL="342900" marR="196215" lvl="0" indent="-342900">
              <a:lnSpc>
                <a:spcPct val="115000"/>
              </a:lnSpc>
              <a:spcBef>
                <a:spcPts val="0"/>
              </a:spcBef>
              <a:spcAft>
                <a:spcPts val="1200"/>
              </a:spcAft>
              <a:buSzPts val="1200"/>
              <a:buFont typeface="Wingdings" panose="05000000000000000000" pitchFamily="2" charset="2"/>
              <a:buChar char=""/>
              <a:tabLst>
                <a:tab pos="685800" algn="l"/>
              </a:tabLst>
            </a:pPr>
            <a:r>
              <a:rPr lang="en-US" sz="1800" dirty="0">
                <a:effectLst/>
                <a:latin typeface="Open Sans" panose="020B0606030504020204" pitchFamily="34" charset="0"/>
                <a:ea typeface="Open Sans" panose="020B0606030504020204" pitchFamily="34" charset="0"/>
              </a:rPr>
              <a:t>Point out the client’s strengths or something they are doing well. For example, “I can really see how much you care about your child” or “I can</a:t>
            </a:r>
            <a:r>
              <a:rPr lang="en-US" sz="1800" spc="-17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see that you must be really strong to have gone through so</a:t>
            </a:r>
            <a:r>
              <a:rPr lang="en-US" sz="1800" spc="-1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much”</a:t>
            </a:r>
          </a:p>
          <a:p>
            <a:pPr marL="342900" marR="731520" lvl="0" indent="-342900">
              <a:lnSpc>
                <a:spcPct val="115000"/>
              </a:lnSpc>
              <a:spcBef>
                <a:spcPts val="0"/>
              </a:spcBef>
              <a:spcAft>
                <a:spcPts val="1200"/>
              </a:spcAft>
              <a:buSzPts val="1200"/>
              <a:buFont typeface="Wingdings" panose="05000000000000000000" pitchFamily="2" charset="2"/>
              <a:buChar char=""/>
              <a:tabLst>
                <a:tab pos="685800" algn="l"/>
              </a:tabLst>
            </a:pPr>
            <a:r>
              <a:rPr lang="en-US" sz="1800" dirty="0">
                <a:effectLst/>
                <a:latin typeface="Open Sans" panose="020B0606030504020204" pitchFamily="34" charset="0"/>
                <a:ea typeface="Open Sans" panose="020B0606030504020204" pitchFamily="34" charset="0"/>
              </a:rPr>
              <a:t>Ask the client what they would like to see happen or what their</a:t>
            </a:r>
            <a:r>
              <a:rPr lang="en-US" sz="1800" spc="-12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ideal situation would look</a:t>
            </a:r>
            <a:r>
              <a:rPr lang="en-US" sz="1800" spc="-4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like.</a:t>
            </a:r>
          </a:p>
          <a:p>
            <a:pPr marL="342900" marR="577215" lvl="0" indent="-342900">
              <a:lnSpc>
                <a:spcPct val="115000"/>
              </a:lnSpc>
              <a:spcBef>
                <a:spcPts val="0"/>
              </a:spcBef>
              <a:spcAft>
                <a:spcPts val="12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DEBRIEF</a:t>
            </a:r>
            <a:r>
              <a:rPr lang="en-US" sz="1800" b="1" spc="-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a:t>
            </a:r>
            <a:r>
              <a:rPr lang="en-US" sz="1800" spc="-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activity</a:t>
            </a:r>
            <a:r>
              <a:rPr lang="en-US" sz="18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by</a:t>
            </a:r>
            <a:r>
              <a:rPr lang="en-US" sz="1800" spc="-3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reemphasizing</a:t>
            </a:r>
            <a:r>
              <a:rPr lang="en-US" sz="18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to</a:t>
            </a:r>
            <a:r>
              <a:rPr lang="en-US" sz="1800" spc="-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a:t>
            </a:r>
            <a:r>
              <a:rPr lang="en-US" sz="1800" spc="-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class</a:t>
            </a:r>
            <a:r>
              <a:rPr lang="en-US" sz="18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they</a:t>
            </a:r>
            <a:r>
              <a:rPr lang="en-US" sz="1800" spc="-3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do</a:t>
            </a:r>
            <a:r>
              <a:rPr lang="en-US" sz="18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not</a:t>
            </a:r>
            <a:r>
              <a:rPr lang="en-US" sz="1800" spc="-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want</a:t>
            </a:r>
            <a:r>
              <a:rPr lang="en-US" sz="1800" spc="-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to</a:t>
            </a:r>
            <a:r>
              <a:rPr lang="en-US" sz="1800" spc="-18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get drawn into an argument or disagreement with the</a:t>
            </a:r>
            <a:r>
              <a:rPr lang="en-US" sz="1800" spc="-1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family.</a:t>
            </a:r>
          </a:p>
          <a:p>
            <a:pPr marL="342900" marR="135255" lvl="0" indent="-342900">
              <a:lnSpc>
                <a:spcPct val="115000"/>
              </a:lnSpc>
              <a:spcBef>
                <a:spcPts val="0"/>
              </a:spcBef>
              <a:spcAft>
                <a:spcPts val="12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TELL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 participants they are the professionals, don’t allow an argument or disagreement to become personal. It is important to stress that in most cases; a parent’s anger is about the situation and has little to do with the</a:t>
            </a:r>
            <a:r>
              <a:rPr lang="en-US" sz="1800" spc="-4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case manager.</a:t>
            </a:r>
          </a:p>
          <a:p>
            <a:pPr marL="342900" marR="267335" lvl="0" indent="-342900">
              <a:lnSpc>
                <a:spcPct val="115000"/>
              </a:lnSpc>
              <a:spcBef>
                <a:spcPts val="0"/>
              </a:spcBef>
              <a:spcAft>
                <a:spcPts val="12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TRANSITION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by sharing we are going to practice some skills that you can</a:t>
            </a:r>
            <a:r>
              <a:rPr lang="en-US" sz="1800" spc="-16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take with you into every</a:t>
            </a:r>
            <a:r>
              <a:rPr lang="en-US" sz="1800" spc="-7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home.</a:t>
            </a:r>
          </a:p>
          <a:p>
            <a:pPr marL="0" marR="297180" lvl="0" indent="0">
              <a:lnSpc>
                <a:spcPct val="115000"/>
              </a:lnSpc>
              <a:spcBef>
                <a:spcPts val="0"/>
              </a:spcBef>
              <a:spcAft>
                <a:spcPts val="1200"/>
              </a:spcAft>
              <a:buFont typeface="Symbol" panose="05050102010706020507" pitchFamily="18" charset="2"/>
              <a:buNone/>
              <a:tabLst>
                <a:tab pos="228600" algn="l"/>
              </a:tabLst>
            </a:pPr>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24</a:t>
            </a:fld>
            <a:endParaRPr lang="en-US"/>
          </a:p>
        </p:txBody>
      </p:sp>
    </p:spTree>
    <p:extLst>
      <p:ext uri="{BB962C8B-B14F-4D97-AF65-F5344CB8AC3E}">
        <p14:creationId xmlns:p14="http://schemas.microsoft.com/office/powerpoint/2010/main" val="2362305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114300" indent="-228600">
              <a:lnSpc>
                <a:spcPct val="115000"/>
              </a:lnSpc>
              <a:spcBef>
                <a:spcPts val="0"/>
              </a:spcBef>
              <a:spcAft>
                <a:spcPts val="0"/>
              </a:spcAft>
            </a:pPr>
            <a:r>
              <a:rPr lang="en-US" sz="1400" b="1" dirty="0">
                <a:effectLst/>
                <a:latin typeface="Open Sans" panose="020B0606030504020204" pitchFamily="34" charset="0"/>
                <a:ea typeface="Open Sans" panose="020B0606030504020204" pitchFamily="34" charset="0"/>
              </a:rPr>
              <a:t>Lesson 2.3: The Questions You Ask </a:t>
            </a:r>
            <a:endParaRPr lang="en-US" sz="1100" dirty="0">
              <a:effectLst/>
              <a:latin typeface="Open Sans" panose="020B0606030504020204" pitchFamily="34" charset="0"/>
              <a:ea typeface="Open Sans" panose="020B0606030504020204" pitchFamily="34" charset="0"/>
            </a:endParaRPr>
          </a:p>
          <a:p>
            <a:pPr marL="228600" marR="114300" indent="-228600">
              <a:lnSpc>
                <a:spcPct val="115000"/>
              </a:lnSpc>
              <a:spcBef>
                <a:spcPts val="0"/>
              </a:spcBef>
              <a:spcAft>
                <a:spcPts val="0"/>
              </a:spcAft>
            </a:pPr>
            <a:r>
              <a:rPr lang="en-US" sz="1400" b="1" dirty="0">
                <a:effectLst/>
                <a:latin typeface="Open Sans" panose="020B0606030504020204" pitchFamily="34" charset="0"/>
                <a:ea typeface="Open Sans" panose="020B0606030504020204" pitchFamily="34" charset="0"/>
              </a:rPr>
              <a:t>Lesson Time: 30 minutes</a:t>
            </a:r>
            <a:endParaRPr lang="en-US" sz="1100" dirty="0">
              <a:effectLst/>
              <a:latin typeface="Open Sans" panose="020B0606030504020204" pitchFamily="34" charset="0"/>
              <a:ea typeface="Open Sans" panose="020B0606030504020204" pitchFamily="34" charset="0"/>
            </a:endParaRPr>
          </a:p>
          <a:p>
            <a:pPr marL="228600" marR="114300" indent="-228600">
              <a:lnSpc>
                <a:spcPct val="115000"/>
              </a:lnSpc>
              <a:spcBef>
                <a:spcPts val="0"/>
              </a:spcBef>
              <a:spcAft>
                <a:spcPts val="1200"/>
              </a:spcAft>
            </a:pPr>
            <a:r>
              <a:rPr lang="en-US" sz="1400" b="1" dirty="0">
                <a:effectLst/>
                <a:latin typeface="Open Sans" panose="020B0606030504020204" pitchFamily="34" charset="0"/>
                <a:ea typeface="Open Sans" panose="020B0606030504020204" pitchFamily="34" charset="0"/>
              </a:rPr>
              <a:t>Talking Points / Trainer Instructions</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in addition to being aware of our </a:t>
            </a:r>
            <a:r>
              <a:rPr lang="en-US" sz="1200" spc="15" dirty="0">
                <a:effectLst/>
                <a:latin typeface="Open Sans" panose="020B0606030504020204" pitchFamily="34" charset="0"/>
                <a:ea typeface="Franklin Gothic Book" panose="020B0503020102020204" pitchFamily="34" charset="0"/>
                <a:cs typeface="Franklin Gothic Book" panose="020B0503020102020204" pitchFamily="34" charset="0"/>
              </a:rPr>
              <a:t>style and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how this can produce resistance, now let’s consider the questions we use.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ENGAGE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group in a discussion by asking the following question and exploring their</a:t>
            </a:r>
            <a:r>
              <a:rPr lang="en-US" sz="1200" spc="-5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answers:</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0" lvl="1" indent="-285750">
              <a:lnSpc>
                <a:spcPct val="115000"/>
              </a:lnSpc>
              <a:spcBef>
                <a:spcPts val="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“How does the type of questions used make a difference when engaging</a:t>
            </a:r>
            <a:r>
              <a:rPr lang="en-US" sz="1200" spc="-1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a:t>
            </a:r>
            <a:r>
              <a:rPr lang="en-US" sz="1200" dirty="0">
                <a:effectLst/>
                <a:latin typeface="Courier New" panose="02070309020205020404" pitchFamily="49" charset="0"/>
                <a:ea typeface="Open Sans" panose="020B0606030504020204" pitchFamily="34" charset="0"/>
                <a:cs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family?”</a:t>
            </a:r>
            <a:endParaRPr lang="en-US" sz="1100" dirty="0">
              <a:effectLst/>
              <a:latin typeface="Open Sans" panose="020B0606030504020204" pitchFamily="34" charset="0"/>
              <a:ea typeface="Open Sans" panose="020B0606030504020204" pitchFamily="34" charset="0"/>
            </a:endParaRPr>
          </a:p>
          <a:p>
            <a:pPr marL="742950" marR="156845" lvl="1" indent="-285750">
              <a:lnSpc>
                <a:spcPct val="115000"/>
              </a:lnSpc>
              <a:spcBef>
                <a:spcPts val="0"/>
              </a:spcBef>
              <a:spcAft>
                <a:spcPts val="1200"/>
              </a:spcAft>
              <a:buFont typeface="Courier New" panose="02070309020205020404" pitchFamily="49" charset="0"/>
              <a:buChar char="o"/>
              <a:tabLst>
                <a:tab pos="228600" algn="l"/>
              </a:tabLst>
            </a:pPr>
            <a:r>
              <a:rPr lang="en-US" sz="1200" b="1" dirty="0">
                <a:effectLst/>
                <a:latin typeface="Open Sans" panose="020B0606030504020204" pitchFamily="34" charset="0"/>
                <a:ea typeface="Open Sans" panose="020B0606030504020204" pitchFamily="34" charset="0"/>
              </a:rPr>
              <a:t>ENSURE </a:t>
            </a:r>
            <a:r>
              <a:rPr lang="en-US" sz="1200" dirty="0">
                <a:effectLst/>
                <a:latin typeface="Open Sans" panose="020B0606030504020204" pitchFamily="34" charset="0"/>
                <a:ea typeface="Open Sans" panose="020B0606030504020204" pitchFamily="34" charset="0"/>
              </a:rPr>
              <a:t>open-ended questions are included in the discussion. </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we are now going to practice our use of open-ended</a:t>
            </a:r>
            <a:r>
              <a:rPr lang="en-US" sz="1200" spc="-3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questions.</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0" lvl="0" indent="-342900">
              <a:lnSpc>
                <a:spcPct val="115000"/>
              </a:lnSpc>
              <a:spcBef>
                <a:spcPts val="0"/>
              </a:spcBef>
              <a:spcAft>
                <a:spcPts val="1200"/>
              </a:spcAft>
              <a:buSzPts val="1200"/>
              <a:buFont typeface="Arial" panose="020B0604020202020204" pitchFamily="34" charset="0"/>
              <a:buChar char="●"/>
              <a:tabLst>
                <a:tab pos="228600" algn="l"/>
              </a:tabLst>
            </a:pPr>
            <a:r>
              <a:rPr lang="en-US" sz="1200" b="1" spc="-55" dirty="0">
                <a:effectLst/>
                <a:latin typeface="Open Sans" panose="020B0606030504020204" pitchFamily="34" charset="0"/>
                <a:ea typeface="Arial" panose="020B0604020202020204" pitchFamily="34" charset="0"/>
              </a:rPr>
              <a:t>CONDUCT ACTIVITY: </a:t>
            </a:r>
            <a:r>
              <a:rPr lang="en-US" sz="1200" spc="-55" dirty="0">
                <a:effectLst/>
                <a:latin typeface="Open Sans" panose="020B0606030504020204" pitchFamily="34" charset="0"/>
                <a:ea typeface="Arial" panose="020B0604020202020204" pitchFamily="34" charset="0"/>
              </a:rPr>
              <a:t>Open-Ended</a:t>
            </a:r>
            <a:r>
              <a:rPr lang="en-US" sz="1200" spc="-70" dirty="0">
                <a:effectLst/>
                <a:latin typeface="Open Sans" panose="020B0606030504020204" pitchFamily="34" charset="0"/>
                <a:ea typeface="Arial" panose="020B0604020202020204" pitchFamily="34" charset="0"/>
              </a:rPr>
              <a:t> </a:t>
            </a:r>
            <a:r>
              <a:rPr lang="en-US" sz="1200" spc="-55" dirty="0">
                <a:effectLst/>
                <a:latin typeface="Open Sans" panose="020B0606030504020204" pitchFamily="34" charset="0"/>
                <a:ea typeface="Arial" panose="020B0604020202020204" pitchFamily="34" charset="0"/>
              </a:rPr>
              <a:t>Questions</a:t>
            </a:r>
            <a:endParaRPr lang="en-US" sz="1100" spc="-55" dirty="0">
              <a:effectLst/>
              <a:latin typeface="Open Sans" panose="020B0606030504020204" pitchFamily="34" charset="0"/>
              <a:ea typeface="Arial" panose="020B0604020202020204" pitchFamily="34" charset="0"/>
            </a:endParaRPr>
          </a:p>
          <a:p>
            <a:pPr marL="342900" marR="114935" lvl="0" indent="-342900">
              <a:lnSpc>
                <a:spcPct val="115000"/>
              </a:lnSpc>
              <a:spcBef>
                <a:spcPts val="0"/>
              </a:spcBef>
              <a:spcAft>
                <a:spcPts val="1200"/>
              </a:spcAft>
              <a:buFont typeface="Courier New" panose="02070309020205020404" pitchFamily="49" charset="0"/>
              <a:buChar char="o"/>
            </a:pPr>
            <a:r>
              <a:rPr lang="en-US" sz="1200" b="1" dirty="0">
                <a:effectLst/>
                <a:latin typeface="Open Sans" panose="020B0606030504020204" pitchFamily="34" charset="0"/>
                <a:ea typeface="Open Sans" panose="020B0606030504020204" pitchFamily="34" charset="0"/>
              </a:rPr>
              <a:t>SELECT</a:t>
            </a:r>
            <a:r>
              <a:rPr lang="en-US" sz="1200" dirty="0">
                <a:effectLst/>
                <a:latin typeface="Open Sans" panose="020B0606030504020204" pitchFamily="34" charset="0"/>
                <a:ea typeface="Open Sans" panose="020B0606030504020204" pitchFamily="34" charset="0"/>
              </a:rPr>
              <a:t> 2-3 questions from the list below and </a:t>
            </a:r>
            <a:r>
              <a:rPr lang="en-US" sz="1200" b="1" dirty="0">
                <a:effectLst/>
                <a:latin typeface="Open Sans" panose="020B0606030504020204" pitchFamily="34" charset="0"/>
                <a:ea typeface="Open Sans" panose="020B0606030504020204" pitchFamily="34" charset="0"/>
              </a:rPr>
              <a:t>INSTRUCT </a:t>
            </a:r>
            <a:r>
              <a:rPr lang="en-US" sz="1200" dirty="0">
                <a:effectLst/>
                <a:latin typeface="Open Sans" panose="020B0606030504020204" pitchFamily="34" charset="0"/>
                <a:ea typeface="Open Sans" panose="020B0606030504020204" pitchFamily="34" charset="0"/>
              </a:rPr>
              <a:t>participants to take out a piece of paper and to convert the closed ended questions into open ended questions (Trainer may refer</a:t>
            </a:r>
            <a:r>
              <a:rPr lang="en-US" sz="1200" spc="-1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 open-ended version suggestions in</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debrief). </a:t>
            </a:r>
            <a:r>
              <a:rPr lang="en-US" sz="1200" b="1" dirty="0">
                <a:effectLst/>
                <a:latin typeface="Open Sans" panose="020B0606030504020204" pitchFamily="34" charset="0"/>
                <a:ea typeface="Open Sans" panose="020B0606030504020204" pitchFamily="34" charset="0"/>
              </a:rPr>
              <a:t>ENCOURAGE</a:t>
            </a:r>
            <a:r>
              <a:rPr lang="en-US" sz="1200" dirty="0">
                <a:effectLst/>
                <a:latin typeface="Open Sans" panose="020B0606030504020204" pitchFamily="34" charset="0"/>
                <a:ea typeface="Open Sans" panose="020B0606030504020204" pitchFamily="34" charset="0"/>
              </a:rPr>
              <a:t> creativity in engagement.</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“Which grade are you</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in?”</a:t>
            </a:r>
            <a:endParaRPr lang="en-US" sz="1100" dirty="0">
              <a:effectLst/>
              <a:latin typeface="Open Sans" panose="020B0606030504020204" pitchFamily="34" charset="0"/>
              <a:ea typeface="Open Sans" panose="020B0606030504020204" pitchFamily="34" charset="0"/>
            </a:endParaRPr>
          </a:p>
          <a:p>
            <a:pPr marL="342900" marR="377825" lvl="0" indent="-342900">
              <a:lnSpc>
                <a:spcPct val="115000"/>
              </a:lnSpc>
              <a:spcBef>
                <a:spcPts val="0"/>
              </a:spcBef>
              <a:spcAft>
                <a:spcPts val="1200"/>
              </a:spcAft>
              <a:buFont typeface="Symbol" panose="05050102010706020507" pitchFamily="18" charset="2"/>
              <a:buChar char=""/>
              <a:tabLst>
                <a:tab pos="914400" algn="l"/>
              </a:tabLst>
            </a:pPr>
            <a:r>
              <a:rPr lang="en-US" sz="1200" dirty="0">
                <a:effectLst/>
                <a:latin typeface="Open Sans" panose="020B0606030504020204" pitchFamily="34" charset="0"/>
                <a:ea typeface="Open Sans" panose="020B0606030504020204" pitchFamily="34" charset="0"/>
              </a:rPr>
              <a:t>Open-Ended Version: “Tell me about the last grade in school that you</a:t>
            </a:r>
            <a:r>
              <a:rPr lang="en-US" sz="1200" spc="-10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were able to</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complete.”</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“Do you smoke a</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lot?”</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Symbol" panose="05050102010706020507" pitchFamily="18" charset="2"/>
              <a:buChar char=""/>
              <a:tabLst>
                <a:tab pos="1079500" algn="l"/>
                <a:tab pos="1080135" algn="l"/>
              </a:tabLst>
            </a:pPr>
            <a:r>
              <a:rPr lang="en-US" sz="1200" dirty="0">
                <a:effectLst/>
                <a:latin typeface="Open Sans" panose="020B0606030504020204" pitchFamily="34" charset="0"/>
                <a:ea typeface="Open Sans" panose="020B0606030504020204" pitchFamily="34" charset="0"/>
              </a:rPr>
              <a:t>Open-Ended Version: ‘Tell me about your cigarette</a:t>
            </a:r>
            <a:r>
              <a:rPr lang="en-US" sz="1200" spc="-10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use.”</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“What traumatic experience have you</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had?”</a:t>
            </a:r>
            <a:endParaRPr lang="en-US" sz="1100" dirty="0">
              <a:effectLst/>
              <a:latin typeface="Open Sans" panose="020B0606030504020204" pitchFamily="34" charset="0"/>
              <a:ea typeface="Open Sans" panose="020B0606030504020204" pitchFamily="34" charset="0"/>
            </a:endParaRPr>
          </a:p>
          <a:p>
            <a:pPr marL="342900" marR="212090" lvl="0" indent="-342900">
              <a:lnSpc>
                <a:spcPct val="115000"/>
              </a:lnSpc>
              <a:spcBef>
                <a:spcPts val="0"/>
              </a:spcBef>
              <a:spcAft>
                <a:spcPts val="1200"/>
              </a:spcAft>
              <a:buFont typeface="Symbol" panose="05050102010706020507" pitchFamily="18" charset="2"/>
              <a:buChar char=""/>
              <a:tabLst>
                <a:tab pos="1079500" algn="l"/>
                <a:tab pos="1080135" algn="l"/>
              </a:tabLst>
            </a:pPr>
            <a:r>
              <a:rPr lang="en-US" sz="1200" dirty="0">
                <a:effectLst/>
                <a:latin typeface="Open Sans" panose="020B0606030504020204" pitchFamily="34" charset="0"/>
                <a:ea typeface="Open Sans" panose="020B0606030504020204" pitchFamily="34" charset="0"/>
              </a:rPr>
              <a:t>Open-Ended</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Version: “What</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would</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you</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say</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has</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been</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most</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difficult</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for</a:t>
            </a:r>
            <a:r>
              <a:rPr lang="en-US" sz="1200" spc="-19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you in your</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life?”</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“Don’t you think it would be a good idea to stop smoking</a:t>
            </a:r>
            <a:r>
              <a:rPr lang="en-US" sz="1200" spc="-1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pot?”</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Symbol" panose="05050102010706020507" pitchFamily="18" charset="2"/>
              <a:buChar char=""/>
              <a:tabLst>
                <a:tab pos="1079500" algn="l"/>
                <a:tab pos="1080135" algn="l"/>
              </a:tabLst>
            </a:pPr>
            <a:r>
              <a:rPr lang="en-US" sz="1200" dirty="0">
                <a:effectLst/>
                <a:latin typeface="Open Sans" panose="020B0606030504020204" pitchFamily="34" charset="0"/>
                <a:ea typeface="Open Sans" panose="020B0606030504020204" pitchFamily="34" charset="0"/>
              </a:rPr>
              <a:t>Open-Ended Version: “What would be the benefits of not smoking</a:t>
            </a:r>
            <a:r>
              <a:rPr lang="en-US" sz="1200" spc="-1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pot?”</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“Do you drink</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daily?”</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Symbol" panose="05050102010706020507" pitchFamily="18" charset="2"/>
              <a:buChar char=""/>
              <a:tabLst>
                <a:tab pos="1079500" algn="l"/>
                <a:tab pos="1080135" algn="l"/>
              </a:tabLst>
            </a:pPr>
            <a:r>
              <a:rPr lang="en-US" sz="1200" dirty="0">
                <a:effectLst/>
                <a:latin typeface="Open Sans" panose="020B0606030504020204" pitchFamily="34" charset="0"/>
                <a:ea typeface="Open Sans" panose="020B0606030504020204" pitchFamily="34" charset="0"/>
              </a:rPr>
              <a:t>Open-Ended Version: “Tell me about your alcohol</a:t>
            </a:r>
            <a:r>
              <a:rPr lang="en-US" sz="1200" spc="-7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use.”</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Wingdings" panose="05000000000000000000" pitchFamily="2" charset="2"/>
              <a:buChar char=""/>
            </a:pPr>
            <a:r>
              <a:rPr lang="en-US" sz="1200" dirty="0">
                <a:effectLst/>
                <a:latin typeface="Open Sans" panose="020B0606030504020204" pitchFamily="34" charset="0"/>
                <a:ea typeface="Open Sans" panose="020B0606030504020204" pitchFamily="34" charset="0"/>
              </a:rPr>
              <a:t>“Did anyone in your family have mental illness growing</a:t>
            </a:r>
            <a:r>
              <a:rPr lang="en-US" sz="1200" spc="-9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up?”</a:t>
            </a:r>
            <a:endParaRPr lang="en-US" sz="1100" dirty="0">
              <a:effectLst/>
              <a:latin typeface="Open Sans" panose="020B0606030504020204" pitchFamily="34" charset="0"/>
              <a:ea typeface="Open Sans" panose="020B0606030504020204" pitchFamily="34" charset="0"/>
            </a:endParaRPr>
          </a:p>
          <a:p>
            <a:pPr marL="342900" marR="514350" lvl="0" indent="-342900">
              <a:lnSpc>
                <a:spcPct val="115000"/>
              </a:lnSpc>
              <a:spcBef>
                <a:spcPts val="0"/>
              </a:spcBef>
              <a:spcAft>
                <a:spcPts val="1200"/>
              </a:spcAft>
              <a:buFont typeface="Symbol" panose="05050102010706020507" pitchFamily="18" charset="2"/>
              <a:buChar char=""/>
              <a:tabLst>
                <a:tab pos="1079500" algn="l"/>
                <a:tab pos="1080135" algn="l"/>
              </a:tabLst>
            </a:pPr>
            <a:r>
              <a:rPr lang="en-US" sz="1200" dirty="0">
                <a:effectLst/>
                <a:latin typeface="Open Sans" panose="020B0606030504020204" pitchFamily="34" charset="0"/>
                <a:ea typeface="Open Sans" panose="020B0606030504020204" pitchFamily="34" charset="0"/>
              </a:rPr>
              <a:t>Open-Ended Version: “How did your family handle stress when you</a:t>
            </a:r>
            <a:r>
              <a:rPr lang="en-US" sz="1200" spc="-10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were growing up?”</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Wingdings" panose="05000000000000000000" pitchFamily="2" charset="2"/>
              <a:buChar char=""/>
              <a:tabLst>
                <a:tab pos="850900" algn="l"/>
                <a:tab pos="851535" algn="l"/>
              </a:tabLst>
            </a:pPr>
            <a:r>
              <a:rPr lang="en-US" sz="1200" dirty="0">
                <a:effectLst/>
                <a:latin typeface="Open Sans" panose="020B0606030504020204" pitchFamily="34" charset="0"/>
                <a:ea typeface="Open Sans" panose="020B0606030504020204" pitchFamily="34" charset="0"/>
              </a:rPr>
              <a:t>“Do you have a primary</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doctor?”</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Symbol" panose="05050102010706020507" pitchFamily="18" charset="2"/>
              <a:buChar char=""/>
              <a:tabLst>
                <a:tab pos="1079500" algn="l"/>
                <a:tab pos="1080135" algn="l"/>
              </a:tabLst>
            </a:pPr>
            <a:r>
              <a:rPr lang="en-US" sz="1200" dirty="0">
                <a:effectLst/>
                <a:latin typeface="Open Sans" panose="020B0606030504020204" pitchFamily="34" charset="0"/>
                <a:ea typeface="Open Sans" panose="020B0606030504020204" pitchFamily="34" charset="0"/>
              </a:rPr>
              <a:t>Open-Ended Version: “Tell me about what happens when you and your family get sick?”</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Wingdings" panose="05000000000000000000" pitchFamily="2" charset="2"/>
              <a:buChar char=""/>
              <a:tabLst>
                <a:tab pos="850900" algn="l"/>
                <a:tab pos="851535" algn="l"/>
              </a:tabLst>
            </a:pPr>
            <a:r>
              <a:rPr lang="en-US" sz="1200" dirty="0">
                <a:effectLst/>
                <a:latin typeface="Open Sans" panose="020B0606030504020204" pitchFamily="34" charset="0"/>
                <a:ea typeface="Open Sans" panose="020B0606030504020204" pitchFamily="34" charset="0"/>
              </a:rPr>
              <a:t>“Do you physically discipline your</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child?”</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Symbol" panose="05050102010706020507" pitchFamily="18" charset="2"/>
              <a:buChar char=""/>
              <a:tabLst>
                <a:tab pos="1079500" algn="l"/>
                <a:tab pos="1080135" algn="l"/>
              </a:tabLst>
            </a:pPr>
            <a:r>
              <a:rPr lang="en-US" sz="1200" dirty="0">
                <a:effectLst/>
                <a:latin typeface="Open Sans" panose="020B0606030504020204" pitchFamily="34" charset="0"/>
                <a:ea typeface="Open Sans" panose="020B0606030504020204" pitchFamily="34" charset="0"/>
              </a:rPr>
              <a:t>Open-Ended Version: “How do you discipline your</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child?” </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SzPts val="1200"/>
              <a:buFont typeface="Wingdings" panose="05000000000000000000" pitchFamily="2" charset="2"/>
              <a:buChar char=""/>
              <a:tabLst>
                <a:tab pos="850900" algn="l"/>
                <a:tab pos="851535"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“Have you ever witnessed or experienced a life-threatening accident?”</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342900" marR="84455" lvl="0" indent="-342900">
              <a:lnSpc>
                <a:spcPct val="115000"/>
              </a:lnSpc>
              <a:spcBef>
                <a:spcPts val="0"/>
              </a:spcBef>
              <a:spcAft>
                <a:spcPts val="1200"/>
              </a:spcAft>
              <a:buFont typeface="Symbol" panose="05050102010706020507" pitchFamily="18" charset="2"/>
              <a:buChar char=""/>
              <a:tabLst>
                <a:tab pos="1079500" algn="l"/>
                <a:tab pos="1080135" algn="l"/>
              </a:tabLst>
            </a:pPr>
            <a:r>
              <a:rPr lang="en-US" sz="1200" dirty="0">
                <a:effectLst/>
                <a:latin typeface="Open Sans" panose="020B0606030504020204" pitchFamily="34" charset="0"/>
                <a:ea typeface="Open Sans" panose="020B0606030504020204" pitchFamily="34" charset="0"/>
              </a:rPr>
              <a:t>Open-Ended Version: “What is the scariest thing you have ever seen or experienced in your</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life?”</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Wingdings" panose="05000000000000000000" pitchFamily="2" charset="2"/>
              <a:buChar char=""/>
              <a:tabLst>
                <a:tab pos="850900" algn="l"/>
                <a:tab pos="851535" algn="l"/>
              </a:tabLst>
            </a:pPr>
            <a:r>
              <a:rPr lang="en-US" sz="1200" dirty="0">
                <a:effectLst/>
                <a:latin typeface="Open Sans" panose="020B0606030504020204" pitchFamily="34" charset="0"/>
                <a:ea typeface="Open Sans" panose="020B0606030504020204" pitchFamily="34" charset="0"/>
              </a:rPr>
              <a:t>“Have you ever been</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incarcerated?”</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Symbol" panose="05050102010706020507" pitchFamily="18" charset="2"/>
              <a:buChar char=""/>
              <a:tabLst>
                <a:tab pos="1079500" algn="l"/>
                <a:tab pos="1080135" algn="l"/>
              </a:tabLst>
            </a:pPr>
            <a:r>
              <a:rPr lang="en-US" sz="1200" dirty="0">
                <a:effectLst/>
                <a:latin typeface="Open Sans" panose="020B0606030504020204" pitchFamily="34" charset="0"/>
                <a:ea typeface="Open Sans" panose="020B0606030504020204" pitchFamily="34" charset="0"/>
              </a:rPr>
              <a:t>Open-Ended Version: “What has been your experience with law enforcement?”</a:t>
            </a:r>
            <a:endParaRPr lang="en-US" sz="1100" dirty="0">
              <a:effectLst/>
              <a:latin typeface="Open Sans" panose="020B0606030504020204" pitchFamily="34" charset="0"/>
              <a:ea typeface="Open Sans" panose="020B0606030504020204" pitchFamily="34" charset="0"/>
            </a:endParaRPr>
          </a:p>
          <a:p>
            <a:pPr marL="342900" marR="184785" lvl="0" indent="-342900">
              <a:lnSpc>
                <a:spcPct val="115000"/>
              </a:lnSpc>
              <a:spcBef>
                <a:spcPts val="0"/>
              </a:spcBef>
              <a:spcAft>
                <a:spcPts val="1200"/>
              </a:spcAft>
              <a:buFont typeface="Wingdings" panose="05000000000000000000" pitchFamily="2" charset="2"/>
              <a:buChar char=""/>
              <a:tabLst>
                <a:tab pos="850900" algn="l"/>
                <a:tab pos="851535" algn="l"/>
              </a:tabLst>
            </a:pPr>
            <a:r>
              <a:rPr lang="en-US" sz="1200" dirty="0">
                <a:effectLst/>
                <a:latin typeface="Open Sans" panose="020B0606030504020204" pitchFamily="34" charset="0"/>
                <a:ea typeface="Open Sans" panose="020B0606030504020204" pitchFamily="34" charset="0"/>
              </a:rPr>
              <a:t>“Have</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you</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felt</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sad,</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lifeless,</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or</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exhausted</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most</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of</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day</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every</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day</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for</a:t>
            </a:r>
            <a:r>
              <a:rPr lang="en-US" sz="1200" spc="-1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 last two</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weeks?”</a:t>
            </a:r>
            <a:endParaRPr lang="en-US" sz="1100" dirty="0">
              <a:effectLst/>
              <a:latin typeface="Open Sans" panose="020B0606030504020204" pitchFamily="34" charset="0"/>
              <a:ea typeface="Open Sans" panose="020B0606030504020204" pitchFamily="34" charset="0"/>
            </a:endParaRPr>
          </a:p>
          <a:p>
            <a:pPr marL="342900" marR="211455" lvl="0" indent="-342900">
              <a:lnSpc>
                <a:spcPct val="115000"/>
              </a:lnSpc>
              <a:spcBef>
                <a:spcPts val="0"/>
              </a:spcBef>
              <a:spcAft>
                <a:spcPts val="1200"/>
              </a:spcAft>
              <a:buFont typeface="Symbol" panose="05050102010706020507" pitchFamily="18" charset="2"/>
              <a:buChar char=""/>
              <a:tabLst>
                <a:tab pos="1079500" algn="l"/>
                <a:tab pos="1080135" algn="l"/>
              </a:tabLst>
            </a:pPr>
            <a:r>
              <a:rPr lang="en-US" sz="1200" dirty="0">
                <a:effectLst/>
                <a:latin typeface="Open Sans" panose="020B0606030504020204" pitchFamily="34" charset="0"/>
                <a:ea typeface="Open Sans" panose="020B0606030504020204" pitchFamily="34" charset="0"/>
              </a:rPr>
              <a:t>Open-Ended Version “What emotions have made daily life difficult in the</a:t>
            </a:r>
            <a:r>
              <a:rPr lang="en-US" sz="1200" spc="-10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last few days? How have they made life</a:t>
            </a:r>
            <a:r>
              <a:rPr lang="en-US" sz="1200" spc="-7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difficult?”</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Wingdings" panose="05000000000000000000" pitchFamily="2" charset="2"/>
              <a:buChar char=""/>
              <a:tabLst>
                <a:tab pos="850900" algn="l"/>
                <a:tab pos="851535" algn="l"/>
              </a:tabLst>
            </a:pPr>
            <a:r>
              <a:rPr lang="en-US" sz="1200" dirty="0">
                <a:effectLst/>
                <a:latin typeface="Open Sans" panose="020B0606030504020204" pitchFamily="34" charset="0"/>
                <a:ea typeface="Open Sans" panose="020B0606030504020204" pitchFamily="34" charset="0"/>
              </a:rPr>
              <a:t>“Do you carry a gun or a knife on</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you?”</a:t>
            </a:r>
            <a:endParaRPr lang="en-US" sz="1100" dirty="0">
              <a:effectLst/>
              <a:latin typeface="Open Sans" panose="020B0606030504020204" pitchFamily="34" charset="0"/>
              <a:ea typeface="Open Sans" panose="020B0606030504020204" pitchFamily="34" charset="0"/>
            </a:endParaRPr>
          </a:p>
          <a:p>
            <a:pPr marL="342900" marR="307340" lvl="0" indent="-342900">
              <a:lnSpc>
                <a:spcPct val="115000"/>
              </a:lnSpc>
              <a:spcBef>
                <a:spcPts val="0"/>
              </a:spcBef>
              <a:spcAft>
                <a:spcPts val="1200"/>
              </a:spcAft>
              <a:buFont typeface="Symbol" panose="05050102010706020507" pitchFamily="18" charset="2"/>
              <a:buChar char=""/>
              <a:tabLst>
                <a:tab pos="1079500" algn="l"/>
                <a:tab pos="1080135" algn="l"/>
              </a:tabLst>
            </a:pPr>
            <a:r>
              <a:rPr lang="en-US" sz="1200" dirty="0">
                <a:effectLst/>
                <a:latin typeface="Open Sans" panose="020B0606030504020204" pitchFamily="34" charset="0"/>
                <a:ea typeface="Open Sans" panose="020B0606030504020204" pitchFamily="34" charset="0"/>
              </a:rPr>
              <a:t>Open-Ended Version: “What are your feelings on personal protection?” or, “What are your thoughts about carrying</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weapons?”</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Wingdings" panose="05000000000000000000" pitchFamily="2" charset="2"/>
              <a:buChar char=""/>
              <a:tabLst>
                <a:tab pos="850900" algn="l"/>
                <a:tab pos="851535" algn="l"/>
              </a:tabLst>
            </a:pPr>
            <a:r>
              <a:rPr lang="en-US" sz="1200" dirty="0">
                <a:effectLst/>
                <a:latin typeface="Open Sans" panose="020B0606030504020204" pitchFamily="34" charset="0"/>
                <a:ea typeface="Open Sans" panose="020B0606030504020204" pitchFamily="34" charset="0"/>
              </a:rPr>
              <a:t>“Have you paid your rent this</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month?”</a:t>
            </a:r>
            <a:endParaRPr lang="en-US" sz="1100" dirty="0">
              <a:effectLst/>
              <a:latin typeface="Open Sans" panose="020B0606030504020204" pitchFamily="34" charset="0"/>
              <a:ea typeface="Open Sans" panose="020B0606030504020204" pitchFamily="34" charset="0"/>
            </a:endParaRPr>
          </a:p>
          <a:p>
            <a:pPr marL="342900" marR="87630" lvl="0" indent="-342900">
              <a:lnSpc>
                <a:spcPct val="115000"/>
              </a:lnSpc>
              <a:spcBef>
                <a:spcPts val="0"/>
              </a:spcBef>
              <a:spcAft>
                <a:spcPts val="1200"/>
              </a:spcAft>
              <a:buFont typeface="Symbol" panose="05050102010706020507" pitchFamily="18" charset="2"/>
              <a:buChar char=""/>
              <a:tabLst>
                <a:tab pos="1079500" algn="l"/>
                <a:tab pos="1080135" algn="l"/>
              </a:tabLst>
            </a:pPr>
            <a:r>
              <a:rPr lang="en-US" sz="1200" dirty="0">
                <a:effectLst/>
                <a:latin typeface="Open Sans" panose="020B0606030504020204" pitchFamily="34" charset="0"/>
                <a:ea typeface="Open Sans" panose="020B0606030504020204" pitchFamily="34" charset="0"/>
              </a:rPr>
              <a:t>Open-Ended Version: “Can you tell me about a time when you have had a hard time paying your</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bills?”</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Wingdings" panose="05000000000000000000" pitchFamily="2" charset="2"/>
              <a:buChar char=""/>
              <a:tabLst>
                <a:tab pos="850900" algn="l"/>
                <a:tab pos="851535" algn="l"/>
              </a:tabLst>
            </a:pPr>
            <a:r>
              <a:rPr lang="en-US" sz="1200" dirty="0">
                <a:effectLst/>
                <a:latin typeface="Open Sans" panose="020B0606030504020204" pitchFamily="34" charset="0"/>
                <a:ea typeface="Open Sans" panose="020B0606030504020204" pitchFamily="34" charset="0"/>
              </a:rPr>
              <a:t>“Do you have access to</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food?”</a:t>
            </a:r>
            <a:endParaRPr lang="en-US" sz="1100" dirty="0">
              <a:effectLst/>
              <a:latin typeface="Open Sans" panose="020B0606030504020204" pitchFamily="34" charset="0"/>
              <a:ea typeface="Open Sans" panose="020B0606030504020204" pitchFamily="34" charset="0"/>
            </a:endParaRPr>
          </a:p>
          <a:p>
            <a:pPr marL="342900" marR="12700" lvl="0" indent="-342900">
              <a:lnSpc>
                <a:spcPct val="115000"/>
              </a:lnSpc>
              <a:spcBef>
                <a:spcPts val="0"/>
              </a:spcBef>
              <a:spcAft>
                <a:spcPts val="1200"/>
              </a:spcAft>
              <a:buFont typeface="Symbol" panose="05050102010706020507" pitchFamily="18" charset="2"/>
              <a:buChar char=""/>
              <a:tabLst>
                <a:tab pos="1079500" algn="l"/>
                <a:tab pos="1080135" algn="l"/>
              </a:tabLst>
            </a:pPr>
            <a:r>
              <a:rPr lang="en-US" sz="1200" dirty="0">
                <a:effectLst/>
                <a:latin typeface="Open Sans" panose="020B0606030504020204" pitchFamily="34" charset="0"/>
                <a:ea typeface="Open Sans" panose="020B0606030504020204" pitchFamily="34" charset="0"/>
              </a:rPr>
              <a:t>Open-Ended Version: “If I could help you with anything right now, what would that</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be?”</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Wingdings" panose="05000000000000000000" pitchFamily="2" charset="2"/>
              <a:buChar char=""/>
              <a:tabLst>
                <a:tab pos="850900" algn="l"/>
                <a:tab pos="851535" algn="l"/>
              </a:tabLst>
            </a:pPr>
            <a:r>
              <a:rPr lang="en-US" sz="1200" dirty="0">
                <a:effectLst/>
                <a:latin typeface="Open Sans" panose="020B0606030504020204" pitchFamily="34" charset="0"/>
                <a:ea typeface="Open Sans" panose="020B0606030504020204" pitchFamily="34" charset="0"/>
              </a:rPr>
              <a:t>“Are you thinking about harming yourself or</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others?”</a:t>
            </a:r>
            <a:endParaRPr lang="en-US" sz="1100" dirty="0">
              <a:effectLst/>
              <a:latin typeface="Open Sans" panose="020B0606030504020204" pitchFamily="34" charset="0"/>
              <a:ea typeface="Open Sans" panose="020B0606030504020204" pitchFamily="34" charset="0"/>
            </a:endParaRPr>
          </a:p>
          <a:p>
            <a:pPr marL="342900" marR="290830" lvl="0" indent="-342900">
              <a:lnSpc>
                <a:spcPct val="115000"/>
              </a:lnSpc>
              <a:spcBef>
                <a:spcPts val="0"/>
              </a:spcBef>
              <a:spcAft>
                <a:spcPts val="1200"/>
              </a:spcAft>
              <a:buFont typeface="Symbol" panose="05050102010706020507" pitchFamily="18" charset="2"/>
              <a:buChar char=""/>
              <a:tabLst>
                <a:tab pos="1079500" algn="l"/>
                <a:tab pos="1080135" algn="l"/>
              </a:tabLst>
            </a:pPr>
            <a:r>
              <a:rPr lang="en-US" sz="1200" dirty="0">
                <a:effectLst/>
                <a:latin typeface="Open Sans" panose="020B0606030504020204" pitchFamily="34" charset="0"/>
                <a:ea typeface="Open Sans" panose="020B0606030504020204" pitchFamily="34" charset="0"/>
              </a:rPr>
              <a:t>Open-Ended Version: “How do you manage stress? What does that look</a:t>
            </a:r>
            <a:r>
              <a:rPr lang="en-US" sz="1200" spc="-9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like?” or “How do you deal with issues you may have with others?”</a:t>
            </a:r>
            <a:endParaRPr lang="en-US" sz="1100" dirty="0">
              <a:effectLst/>
              <a:latin typeface="Open Sans" panose="020B0606030504020204" pitchFamily="34" charset="0"/>
              <a:ea typeface="Open Sans" panose="020B0606030504020204" pitchFamily="34" charset="0"/>
            </a:endParaRPr>
          </a:p>
          <a:p>
            <a:pPr marL="342900" marR="396240"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DEBRIEF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activity by asking how participants can continue to practice using open-ended</a:t>
            </a:r>
            <a:r>
              <a:rPr lang="en-US" sz="12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questions with children, youth, and families.</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452755" lvl="0" indent="-342900">
              <a:lnSpc>
                <a:spcPct val="115000"/>
              </a:lnSpc>
              <a:spcBef>
                <a:spcPts val="0"/>
              </a:spcBef>
              <a:spcAft>
                <a:spcPts val="1200"/>
              </a:spcAft>
              <a:buFont typeface="Symbol" panose="05050102010706020507" pitchFamily="18" charset="2"/>
              <a:buChar char=""/>
              <a:tabLst>
                <a:tab pos="228600" algn="l"/>
                <a:tab pos="4120515"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 good way to ensure open ended questions is starting with “tell</a:t>
            </a:r>
            <a:r>
              <a:rPr lang="en-US" sz="1200" spc="-10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me about…….”  “What are your</a:t>
            </a:r>
            <a:r>
              <a:rPr lang="en-US" sz="1200" spc="-1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thoughts</a:t>
            </a:r>
            <a:r>
              <a:rPr lang="en-US" sz="12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on	”</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109855" lvl="0" indent="-342900">
              <a:lnSpc>
                <a:spcPct val="115000"/>
              </a:lnSpc>
              <a:spcBef>
                <a:spcPts val="0"/>
              </a:spcBef>
              <a:spcAft>
                <a:spcPts val="1200"/>
              </a:spcAft>
              <a:buSzPts val="1200"/>
              <a:buFont typeface="Arial" panose="020B0604020202020204" pitchFamily="34" charset="0"/>
              <a:buChar char="●"/>
              <a:tabLst>
                <a:tab pos="228600" algn="l"/>
              </a:tabLst>
            </a:pPr>
            <a:r>
              <a:rPr lang="en-US" sz="1200" b="1" spc="-55" dirty="0">
                <a:effectLst/>
                <a:latin typeface="Open Sans" panose="020B0606030504020204" pitchFamily="34" charset="0"/>
                <a:ea typeface="Arial" panose="020B0604020202020204" pitchFamily="34" charset="0"/>
              </a:rPr>
              <a:t>SHARE </a:t>
            </a:r>
            <a:r>
              <a:rPr lang="en-US" sz="1200" spc="-55" dirty="0">
                <a:effectLst/>
                <a:latin typeface="Open Sans" panose="020B0606030504020204" pitchFamily="34" charset="0"/>
                <a:ea typeface="Arial" panose="020B0604020202020204" pitchFamily="34" charset="0"/>
              </a:rPr>
              <a:t>with the group there are many interviewing techniques that the pros</a:t>
            </a:r>
            <a:r>
              <a:rPr lang="en-US" sz="1200" spc="-105" dirty="0">
                <a:effectLst/>
                <a:latin typeface="Open Sans" panose="020B0606030504020204" pitchFamily="34" charset="0"/>
                <a:ea typeface="Arial" panose="020B0604020202020204" pitchFamily="34" charset="0"/>
              </a:rPr>
              <a:t> </a:t>
            </a:r>
            <a:r>
              <a:rPr lang="en-US" sz="1200" spc="-55" dirty="0">
                <a:effectLst/>
                <a:latin typeface="Open Sans" panose="020B0606030504020204" pitchFamily="34" charset="0"/>
                <a:ea typeface="Arial" panose="020B0604020202020204" pitchFamily="34" charset="0"/>
              </a:rPr>
              <a:t>use, however, we wanted to share some that can be used easily and </a:t>
            </a:r>
            <a:r>
              <a:rPr lang="en-US" sz="1200" spc="10" dirty="0">
                <a:effectLst/>
                <a:latin typeface="Open Sans" panose="020B0606030504020204" pitchFamily="34" charset="0"/>
                <a:ea typeface="Arial" panose="020B0604020202020204" pitchFamily="34" charset="0"/>
              </a:rPr>
              <a:t>right away.  </a:t>
            </a:r>
            <a:r>
              <a:rPr lang="en-US" sz="1200" b="1" spc="10" dirty="0">
                <a:effectLst/>
                <a:latin typeface="Open Sans" panose="020B0606030504020204" pitchFamily="34" charset="0"/>
                <a:ea typeface="Arial" panose="020B0604020202020204" pitchFamily="34" charset="0"/>
              </a:rPr>
              <a:t>REFER</a:t>
            </a:r>
            <a:r>
              <a:rPr lang="en-US" sz="1200" spc="10" dirty="0">
                <a:effectLst/>
                <a:latin typeface="Open Sans" panose="020B0606030504020204" pitchFamily="34" charset="0"/>
                <a:ea typeface="Arial" panose="020B0604020202020204" pitchFamily="34" charset="0"/>
              </a:rPr>
              <a:t> participants to the resource in Google Classroom:  Interviewing Techniques.  </a:t>
            </a:r>
            <a:endParaRPr lang="en-US" sz="1100" spc="-55" dirty="0">
              <a:effectLst/>
              <a:latin typeface="Open Sans" panose="020B0606030504020204" pitchFamily="34" charset="0"/>
              <a:ea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spc="-55" dirty="0">
                <a:effectLst/>
                <a:latin typeface="Open Sans" panose="020B0606030504020204" pitchFamily="34" charset="0"/>
                <a:ea typeface="Arial" panose="020B0604020202020204" pitchFamily="34" charset="0"/>
              </a:rPr>
              <a:t>TRANSITION </a:t>
            </a:r>
            <a:r>
              <a:rPr lang="en-US" sz="1800" spc="-55" dirty="0">
                <a:effectLst/>
                <a:latin typeface="Open Sans" panose="020B0606030504020204" pitchFamily="34" charset="0"/>
                <a:ea typeface="Arial" panose="020B0604020202020204" pitchFamily="34" charset="0"/>
              </a:rPr>
              <a:t>to Lesson 2.4:  Transitioning Cases to the FSW.</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1D427A8F-055C-4972-A4F8-D41DA41F056A}" type="slidenum">
              <a:rPr lang="en-US" smtClean="0"/>
              <a:t>25</a:t>
            </a:fld>
            <a:endParaRPr lang="en-US"/>
          </a:p>
        </p:txBody>
      </p:sp>
    </p:spTree>
    <p:extLst>
      <p:ext uri="{BB962C8B-B14F-4D97-AF65-F5344CB8AC3E}">
        <p14:creationId xmlns:p14="http://schemas.microsoft.com/office/powerpoint/2010/main" val="92620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1" dirty="0">
                <a:effectLst/>
                <a:latin typeface="Open Sans" panose="020B0606030504020204" pitchFamily="34" charset="0"/>
                <a:ea typeface="Open Sans" panose="020B0606030504020204" pitchFamily="34" charset="0"/>
              </a:rPr>
              <a:t>Lesson 2.4: Transitioning Cases to the FSW </a:t>
            </a:r>
            <a:endParaRPr lang="en-US" sz="1800" dirty="0">
              <a:effectLst/>
              <a:latin typeface="Open Sans" panose="020B0606030504020204" pitchFamily="34" charset="0"/>
              <a:ea typeface="Open Sans" panose="020B0606030504020204" pitchFamily="34" charset="0"/>
            </a:endParaRPr>
          </a:p>
          <a:p>
            <a:pPr marL="0" marR="0">
              <a:lnSpc>
                <a:spcPct val="115000"/>
              </a:lnSpc>
              <a:spcBef>
                <a:spcPts val="0"/>
              </a:spcBef>
              <a:spcAft>
                <a:spcPts val="0"/>
              </a:spcAft>
            </a:pPr>
            <a:r>
              <a:rPr lang="en-US" sz="1800" b="1" dirty="0">
                <a:effectLst/>
                <a:latin typeface="Open Sans" panose="020B0606030504020204" pitchFamily="34" charset="0"/>
                <a:ea typeface="Open Sans" panose="020B0606030504020204" pitchFamily="34" charset="0"/>
              </a:rPr>
              <a:t>Lesson Time: 30 minutes</a:t>
            </a:r>
            <a:endParaRPr lang="en-US" sz="1800" dirty="0">
              <a:effectLst/>
              <a:latin typeface="Open Sans" panose="020B0606030504020204" pitchFamily="34" charset="0"/>
              <a:ea typeface="Open Sans" panose="020B0606030504020204" pitchFamily="34" charset="0"/>
            </a:endParaRPr>
          </a:p>
          <a:p>
            <a:pPr marL="0" marR="0">
              <a:lnSpc>
                <a:spcPct val="115000"/>
              </a:lnSpc>
              <a:spcBef>
                <a:spcPts val="20"/>
              </a:spcBef>
              <a:spcAft>
                <a:spcPts val="1200"/>
              </a:spcAft>
            </a:pPr>
            <a:r>
              <a:rPr lang="en-US" sz="1800" b="1" dirty="0">
                <a:effectLst/>
                <a:latin typeface="Open Sans" panose="020B0606030504020204" pitchFamily="34" charset="0"/>
                <a:ea typeface="Open Sans" panose="020B0606030504020204" pitchFamily="34" charset="0"/>
              </a:rPr>
              <a:t>Key Teaching Points / Instructions</a:t>
            </a:r>
            <a:endParaRPr lang="en-US" sz="1800" dirty="0">
              <a:effectLst/>
              <a:latin typeface="Open Sans" panose="020B0606030504020204" pitchFamily="34" charset="0"/>
              <a:ea typeface="Open Sans" panose="020B0606030504020204" pitchFamily="34" charset="0"/>
            </a:endParaRPr>
          </a:p>
          <a:p>
            <a:pPr marL="342900" marR="69850" lvl="0" indent="-342900">
              <a:lnSpc>
                <a:spcPct val="115000"/>
              </a:lnSpc>
              <a:spcBef>
                <a:spcPts val="0"/>
              </a:spcBef>
              <a:spcAft>
                <a:spcPts val="1200"/>
              </a:spcAft>
              <a:buFont typeface="Arial" panose="020B0604020202020204" pitchFamily="34" charset="0"/>
              <a:buChar char="●"/>
              <a:tabLst>
                <a:tab pos="3829050" algn="l"/>
              </a:tabLst>
            </a:pPr>
            <a:r>
              <a:rPr lang="en-US" sz="1800" b="1" dirty="0">
                <a:effectLst/>
                <a:latin typeface="Open Sans" panose="020B0606030504020204" pitchFamily="34" charset="0"/>
                <a:ea typeface="Open Sans" panose="020B0606030504020204" pitchFamily="34" charset="0"/>
              </a:rPr>
              <a:t>INTRODUCE </a:t>
            </a:r>
            <a:r>
              <a:rPr lang="en-US" sz="1800" dirty="0">
                <a:effectLst/>
                <a:latin typeface="Open Sans" panose="020B0606030504020204" pitchFamily="34" charset="0"/>
                <a:ea typeface="Open Sans" panose="020B0606030504020204" pitchFamily="34" charset="0"/>
              </a:rPr>
              <a:t>the lesson by stating we will now focus on how to ensure a smooth case</a:t>
            </a:r>
            <a:r>
              <a:rPr lang="en-US" sz="1800" spc="-9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transition from CPS to Foster Care and review the tasks required for FSWs to successfully prepare for</a:t>
            </a:r>
            <a:r>
              <a:rPr lang="en-US" sz="1800" spc="-16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the initial contact with the family after a child</a:t>
            </a:r>
            <a:r>
              <a:rPr lang="en-US" sz="1800" spc="-25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enters custody. It is imperative to gather as much detail as possible in preparation for the initial visit with the family. </a:t>
            </a:r>
          </a:p>
          <a:p>
            <a:pPr marL="342900" marR="227330" lvl="0" indent="-342900">
              <a:lnSpc>
                <a:spcPct val="115000"/>
              </a:lnSpc>
              <a:spcBef>
                <a:spcPts val="575"/>
              </a:spcBef>
              <a:spcAft>
                <a:spcPts val="1200"/>
              </a:spcAft>
              <a:buFont typeface="Arial" panose="020B0604020202020204" pitchFamily="34" charset="0"/>
              <a:buChar char="●"/>
              <a:tabLst>
                <a:tab pos="393700" algn="l"/>
                <a:tab pos="394335" algn="l"/>
              </a:tabLst>
            </a:pPr>
            <a:r>
              <a:rPr lang="en-US" sz="1800" b="1" dirty="0">
                <a:effectLst/>
                <a:latin typeface="Open Sans" panose="020B0606030504020204" pitchFamily="34" charset="0"/>
                <a:ea typeface="Open Sans" panose="020B0606030504020204" pitchFamily="34" charset="0"/>
              </a:rPr>
              <a:t>EMPHASIZE</a:t>
            </a:r>
            <a:r>
              <a:rPr lang="en-US" sz="1800" b="1" spc="-3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the importance of internal teaming within DCS program</a:t>
            </a:r>
            <a:r>
              <a:rPr lang="en-US" sz="1800" spc="-5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areas.  </a:t>
            </a:r>
            <a:r>
              <a:rPr lang="en-US" sz="1800" b="1" dirty="0">
                <a:effectLst/>
                <a:latin typeface="Open Sans" panose="020B0606030504020204" pitchFamily="34" charset="0"/>
                <a:ea typeface="Open Sans" panose="020B0606030504020204" pitchFamily="34" charset="0"/>
              </a:rPr>
              <a:t>ASK </a:t>
            </a:r>
            <a:r>
              <a:rPr lang="en-US" sz="1800" dirty="0">
                <a:effectLst/>
                <a:latin typeface="Open Sans" panose="020B0606030504020204" pitchFamily="34" charset="0"/>
                <a:ea typeface="Open Sans" panose="020B0606030504020204" pitchFamily="34" charset="0"/>
              </a:rPr>
              <a:t>how the Foster Care Case Manager and the CPS or FSS Case Manager work together.  </a:t>
            </a:r>
            <a:r>
              <a:rPr lang="en-US" sz="1800" b="1" dirty="0">
                <a:effectLst/>
                <a:latin typeface="Open Sans" panose="020B0606030504020204" pitchFamily="34" charset="0"/>
                <a:ea typeface="Open Sans" panose="020B0606030504020204" pitchFamily="34" charset="0"/>
              </a:rPr>
              <a:t>SHARE</a:t>
            </a:r>
            <a:r>
              <a:rPr lang="en-US" sz="1800" dirty="0">
                <a:effectLst/>
                <a:latin typeface="Open Sans" panose="020B0606030504020204" pitchFamily="34" charset="0"/>
                <a:ea typeface="Open Sans" panose="020B0606030504020204" pitchFamily="34" charset="0"/>
              </a:rPr>
              <a:t> the following and </a:t>
            </a:r>
            <a:r>
              <a:rPr lang="en-US" sz="1800" b="1" dirty="0">
                <a:effectLst/>
                <a:latin typeface="Open Sans" panose="020B0606030504020204" pitchFamily="34" charset="0"/>
                <a:ea typeface="Open Sans" panose="020B0606030504020204" pitchFamily="34" charset="0"/>
              </a:rPr>
              <a:t>NOTE </a:t>
            </a:r>
            <a:r>
              <a:rPr lang="en-US" sz="1800" dirty="0">
                <a:effectLst/>
                <a:latin typeface="Open Sans" panose="020B0606030504020204" pitchFamily="34" charset="0"/>
                <a:ea typeface="Open Sans" panose="020B0606030504020204" pitchFamily="34" charset="0"/>
              </a:rPr>
              <a:t>regions may have various procedures for case assignment and completing first case steps:</a:t>
            </a:r>
          </a:p>
          <a:p>
            <a:pPr marL="342900" marR="0" lvl="0" indent="-342900">
              <a:lnSpc>
                <a:spcPct val="115000"/>
              </a:lnSpc>
              <a:spcBef>
                <a:spcPts val="0"/>
              </a:spcBef>
              <a:spcAft>
                <a:spcPts val="600"/>
              </a:spcAft>
              <a:buFont typeface="Courier New" panose="02070309020205020404" pitchFamily="49" charset="0"/>
              <a:buChar char="o"/>
            </a:pPr>
            <a:r>
              <a:rPr lang="en-US" sz="1800" b="1" dirty="0">
                <a:effectLst/>
                <a:latin typeface="Open Sans" panose="020B0606030504020204" pitchFamily="34" charset="0"/>
                <a:ea typeface="Calibri" panose="020F0502020204030204" pitchFamily="34" charset="0"/>
              </a:rPr>
              <a:t>FOSTER CARE CASE MANAGER:</a:t>
            </a:r>
            <a:endParaRPr lang="en-US" sz="1800" dirty="0">
              <a:effectLst/>
              <a:latin typeface="Open Sans" panose="020B0606030504020204" pitchFamily="34" charset="0"/>
              <a:ea typeface="Calibri" panose="020F0502020204030204" pitchFamily="34" charset="0"/>
            </a:endParaRPr>
          </a:p>
          <a:p>
            <a:pPr marL="342900" marR="227330" lvl="0" indent="-342900">
              <a:lnSpc>
                <a:spcPct val="115000"/>
              </a:lnSpc>
              <a:spcBef>
                <a:spcPts val="575"/>
              </a:spcBef>
              <a:spcAft>
                <a:spcPts val="1200"/>
              </a:spcAft>
              <a:buFont typeface="Wingdings" panose="05000000000000000000" pitchFamily="2" charset="2"/>
              <a:buChar char=""/>
              <a:tabLst>
                <a:tab pos="393700" algn="l"/>
                <a:tab pos="394335" algn="l"/>
              </a:tabLst>
            </a:pPr>
            <a:r>
              <a:rPr lang="en-US" sz="1800" dirty="0">
                <a:effectLst/>
                <a:latin typeface="Open Sans" panose="020B0606030504020204" pitchFamily="34" charset="0"/>
                <a:ea typeface="Open Sans" panose="020B0606030504020204" pitchFamily="34" charset="0"/>
              </a:rPr>
              <a:t>Assigned case after a child/youth is placed into custody and date/time of Initial CFTM, plus additional information.  Assist in waiting with child on placement, collecting personal items, completing genogram, etc.</a:t>
            </a:r>
          </a:p>
          <a:p>
            <a:pPr marL="342900" marR="227330" lvl="0" indent="-342900">
              <a:lnSpc>
                <a:spcPct val="115000"/>
              </a:lnSpc>
              <a:spcBef>
                <a:spcPts val="575"/>
              </a:spcBef>
              <a:spcAft>
                <a:spcPts val="1200"/>
              </a:spcAft>
              <a:buFont typeface="Wingdings" panose="05000000000000000000" pitchFamily="2" charset="2"/>
              <a:buChar char=""/>
              <a:tabLst>
                <a:tab pos="393700" algn="l"/>
                <a:tab pos="394335" algn="l"/>
              </a:tabLst>
            </a:pPr>
            <a:r>
              <a:rPr lang="en-US" sz="1800" dirty="0">
                <a:effectLst/>
                <a:latin typeface="Open Sans" panose="020B0606030504020204" pitchFamily="34" charset="0"/>
                <a:ea typeface="Open Sans" panose="020B0606030504020204" pitchFamily="34" charset="0"/>
              </a:rPr>
              <a:t>Contact foster parent or provider to check on the youth/child and assist with trauma reduction.  Schedule first contact with foster parent, child, parents, collateral contacts</a:t>
            </a:r>
          </a:p>
          <a:p>
            <a:pPr marL="342900" marR="227330" lvl="0" indent="-342900">
              <a:lnSpc>
                <a:spcPct val="115000"/>
              </a:lnSpc>
              <a:spcBef>
                <a:spcPts val="575"/>
              </a:spcBef>
              <a:spcAft>
                <a:spcPts val="1200"/>
              </a:spcAft>
              <a:buFont typeface="Wingdings" panose="05000000000000000000" pitchFamily="2" charset="2"/>
              <a:buChar char=""/>
              <a:tabLst>
                <a:tab pos="393700" algn="l"/>
                <a:tab pos="394335" algn="l"/>
              </a:tabLst>
            </a:pPr>
            <a:r>
              <a:rPr lang="en-US" sz="1800" dirty="0">
                <a:effectLst/>
                <a:latin typeface="Open Sans" panose="020B0606030504020204" pitchFamily="34" charset="0"/>
                <a:ea typeface="Open Sans" panose="020B0606030504020204" pitchFamily="34" charset="0"/>
              </a:rPr>
              <a:t>Gather copies of CPS file, Records, Assessments, etc.</a:t>
            </a:r>
          </a:p>
          <a:p>
            <a:pPr marL="342900" marR="227330" lvl="0" indent="-342900">
              <a:lnSpc>
                <a:spcPct val="115000"/>
              </a:lnSpc>
              <a:spcBef>
                <a:spcPts val="575"/>
              </a:spcBef>
              <a:spcAft>
                <a:spcPts val="1200"/>
              </a:spcAft>
              <a:buFont typeface="Wingdings" panose="05000000000000000000" pitchFamily="2" charset="2"/>
              <a:buChar char=""/>
              <a:tabLst>
                <a:tab pos="393700" algn="l"/>
                <a:tab pos="394335" algn="l"/>
              </a:tabLst>
            </a:pPr>
            <a:r>
              <a:rPr lang="en-US" sz="1800" dirty="0">
                <a:effectLst/>
                <a:latin typeface="Open Sans" panose="020B0606030504020204" pitchFamily="34" charset="0"/>
                <a:ea typeface="Open Sans" panose="020B0606030504020204" pitchFamily="34" charset="0"/>
              </a:rPr>
              <a:t>Attend Initial CFTM, if held by CPS; schedule/attend Initial CFTM if not completed by CPS/FSS</a:t>
            </a:r>
          </a:p>
          <a:p>
            <a:pPr marL="342900" marR="227330" lvl="0" indent="-342900">
              <a:lnSpc>
                <a:spcPct val="115000"/>
              </a:lnSpc>
              <a:spcBef>
                <a:spcPts val="575"/>
              </a:spcBef>
              <a:spcAft>
                <a:spcPts val="1200"/>
              </a:spcAft>
              <a:buFont typeface="Wingdings" panose="05000000000000000000" pitchFamily="2" charset="2"/>
              <a:buChar char=""/>
              <a:tabLst>
                <a:tab pos="393700" algn="l"/>
                <a:tab pos="394335" algn="l"/>
              </a:tabLst>
            </a:pPr>
            <a:r>
              <a:rPr lang="en-US" sz="1800" dirty="0">
                <a:effectLst/>
                <a:latin typeface="Open Sans" panose="020B0606030504020204" pitchFamily="34" charset="0"/>
                <a:ea typeface="Open Sans" panose="020B0606030504020204" pitchFamily="34" charset="0"/>
              </a:rPr>
              <a:t>Attend Preliminary Hearing noting any court orders, next hearing, etc.</a:t>
            </a:r>
          </a:p>
          <a:p>
            <a:pPr marL="342900" marR="227330" lvl="0" indent="-342900">
              <a:lnSpc>
                <a:spcPct val="115000"/>
              </a:lnSpc>
              <a:spcBef>
                <a:spcPts val="575"/>
              </a:spcBef>
              <a:spcAft>
                <a:spcPts val="1200"/>
              </a:spcAft>
              <a:buFont typeface="Wingdings" panose="05000000000000000000" pitchFamily="2" charset="2"/>
              <a:buChar char=""/>
              <a:tabLst>
                <a:tab pos="393700" algn="l"/>
                <a:tab pos="394335" algn="l"/>
              </a:tabLst>
            </a:pPr>
            <a:r>
              <a:rPr lang="en-US" sz="1800" dirty="0">
                <a:effectLst/>
                <a:latin typeface="Open Sans" panose="020B0606030504020204" pitchFamily="34" charset="0"/>
                <a:ea typeface="Open Sans" panose="020B0606030504020204" pitchFamily="34" charset="0"/>
              </a:rPr>
              <a:t>Follow-up on any severe abuse cases, CPIT and any possible court hearings on case.</a:t>
            </a:r>
          </a:p>
          <a:p>
            <a:pPr marL="342900" marR="0" lvl="0" indent="-342900">
              <a:lnSpc>
                <a:spcPct val="115000"/>
              </a:lnSpc>
              <a:spcBef>
                <a:spcPts val="0"/>
              </a:spcBef>
              <a:spcAft>
                <a:spcPts val="600"/>
              </a:spcAft>
              <a:buFont typeface="Courier New" panose="02070309020205020404" pitchFamily="49" charset="0"/>
              <a:buChar char="o"/>
            </a:pPr>
            <a:r>
              <a:rPr lang="en-US" sz="1800" b="1" dirty="0">
                <a:effectLst/>
                <a:latin typeface="Open Sans" panose="020B0606030504020204" pitchFamily="34" charset="0"/>
                <a:ea typeface="Calibri" panose="020F0502020204030204" pitchFamily="34" charset="0"/>
              </a:rPr>
              <a:t>CPS/FSS Case Manager:</a:t>
            </a:r>
            <a:endParaRPr lang="en-US" sz="1800" dirty="0">
              <a:effectLst/>
              <a:latin typeface="Open Sans" panose="020B0606030504020204" pitchFamily="34" charset="0"/>
              <a:ea typeface="Calibri" panose="020F0502020204030204" pitchFamily="34" charset="0"/>
            </a:endParaRPr>
          </a:p>
          <a:p>
            <a:pPr marL="342900" marR="227330" lvl="0" indent="-342900">
              <a:lnSpc>
                <a:spcPct val="115000"/>
              </a:lnSpc>
              <a:spcBef>
                <a:spcPts val="575"/>
              </a:spcBef>
              <a:spcAft>
                <a:spcPts val="1200"/>
              </a:spcAft>
              <a:buFont typeface="Wingdings" panose="05000000000000000000" pitchFamily="2" charset="2"/>
              <a:buChar char=""/>
              <a:tabLst>
                <a:tab pos="393700" algn="l"/>
                <a:tab pos="394335" algn="l"/>
              </a:tabLst>
            </a:pPr>
            <a:r>
              <a:rPr lang="en-US" sz="1800" dirty="0">
                <a:effectLst/>
                <a:latin typeface="Open Sans" panose="020B0606030504020204" pitchFamily="34" charset="0"/>
                <a:ea typeface="Open Sans" panose="020B0606030504020204" pitchFamily="34" charset="0"/>
              </a:rPr>
              <a:t>Transports child/youth to initial placement, alerts custodial case manager to any urgent information including picking child up from school, additional clothing, medication needs, etc.</a:t>
            </a:r>
          </a:p>
          <a:p>
            <a:pPr marL="342900" marR="227330" lvl="0" indent="-342900">
              <a:lnSpc>
                <a:spcPct val="115000"/>
              </a:lnSpc>
              <a:spcBef>
                <a:spcPts val="575"/>
              </a:spcBef>
              <a:spcAft>
                <a:spcPts val="1200"/>
              </a:spcAft>
              <a:buFont typeface="Wingdings" panose="05000000000000000000" pitchFamily="2" charset="2"/>
              <a:buChar char=""/>
              <a:tabLst>
                <a:tab pos="393700" algn="l"/>
                <a:tab pos="394335" algn="l"/>
              </a:tabLst>
            </a:pPr>
            <a:r>
              <a:rPr lang="en-US" sz="1800" dirty="0">
                <a:effectLst/>
                <a:latin typeface="Open Sans" panose="020B0606030504020204" pitchFamily="34" charset="0"/>
                <a:ea typeface="Open Sans" panose="020B0606030504020204" pitchFamily="34" charset="0"/>
              </a:rPr>
              <a:t>Distributes copies of all CPS documentation/paperwork </a:t>
            </a:r>
          </a:p>
          <a:p>
            <a:pPr marL="342900" marR="227330" lvl="0" indent="-342900">
              <a:lnSpc>
                <a:spcPct val="115000"/>
              </a:lnSpc>
              <a:spcBef>
                <a:spcPts val="575"/>
              </a:spcBef>
              <a:spcAft>
                <a:spcPts val="1200"/>
              </a:spcAft>
              <a:buFont typeface="Wingdings" panose="05000000000000000000" pitchFamily="2" charset="2"/>
              <a:buChar char=""/>
              <a:tabLst>
                <a:tab pos="393700" algn="l"/>
                <a:tab pos="394335" algn="l"/>
              </a:tabLst>
            </a:pPr>
            <a:r>
              <a:rPr lang="en-US" sz="1800" dirty="0">
                <a:effectLst/>
                <a:latin typeface="Open Sans" panose="020B0606030504020204" pitchFamily="34" charset="0"/>
                <a:ea typeface="Open Sans" panose="020B0606030504020204" pitchFamily="34" charset="0"/>
              </a:rPr>
              <a:t>Attends Preliminary Hearing</a:t>
            </a:r>
          </a:p>
          <a:p>
            <a:pPr marL="342900" marR="227330" lvl="0" indent="-342900">
              <a:lnSpc>
                <a:spcPct val="115000"/>
              </a:lnSpc>
              <a:spcBef>
                <a:spcPts val="575"/>
              </a:spcBef>
              <a:spcAft>
                <a:spcPts val="1200"/>
              </a:spcAft>
              <a:buFont typeface="Wingdings" panose="05000000000000000000" pitchFamily="2" charset="2"/>
              <a:buChar char=""/>
              <a:tabLst>
                <a:tab pos="393700" algn="l"/>
                <a:tab pos="394335" algn="l"/>
              </a:tabLst>
            </a:pPr>
            <a:r>
              <a:rPr lang="en-US" sz="1800" dirty="0">
                <a:effectLst/>
                <a:latin typeface="Open Sans" panose="020B0606030504020204" pitchFamily="34" charset="0"/>
                <a:ea typeface="Open Sans" panose="020B0606030504020204" pitchFamily="34" charset="0"/>
              </a:rPr>
              <a:t>Contacts Foster Care case manager to inform of any substantiated Severe Abuse cases, CPIT review, any criminal court hearing, etc.</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26</a:t>
            </a:fld>
            <a:endParaRPr lang="en-US"/>
          </a:p>
        </p:txBody>
      </p:sp>
    </p:spTree>
    <p:extLst>
      <p:ext uri="{BB962C8B-B14F-4D97-AF65-F5344CB8AC3E}">
        <p14:creationId xmlns:p14="http://schemas.microsoft.com/office/powerpoint/2010/main" val="22866383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61925" lvl="0" indent="-342900">
              <a:lnSpc>
                <a:spcPct val="115000"/>
              </a:lnSpc>
              <a:spcBef>
                <a:spcPts val="500"/>
              </a:spcBef>
              <a:spcAft>
                <a:spcPts val="1200"/>
              </a:spcAft>
              <a:buFont typeface="Arial" panose="020B0604020202020204" pitchFamily="34" charset="0"/>
              <a:buChar char="●"/>
              <a:tabLst>
                <a:tab pos="394335" algn="l"/>
              </a:tabLst>
            </a:pPr>
            <a:r>
              <a:rPr lang="en-US" sz="1200" b="1" dirty="0">
                <a:effectLst/>
                <a:latin typeface="Open Sans" panose="020B0606030504020204" pitchFamily="34" charset="0"/>
                <a:ea typeface="Open Sans" panose="020B0606030504020204" pitchFamily="34" charset="0"/>
              </a:rPr>
              <a:t>REFER </a:t>
            </a:r>
            <a:r>
              <a:rPr lang="en-US" sz="1200" dirty="0">
                <a:effectLst/>
                <a:latin typeface="Open Sans" panose="020B0606030504020204" pitchFamily="34" charset="0"/>
                <a:ea typeface="Open Sans" panose="020B0606030504020204" pitchFamily="34" charset="0"/>
              </a:rPr>
              <a:t>participants to the </a:t>
            </a:r>
            <a:r>
              <a:rPr lang="en-US" sz="1200" u="sng" dirty="0">
                <a:solidFill>
                  <a:srgbClr val="0000FF"/>
                </a:solidFill>
                <a:effectLst/>
                <a:latin typeface="Open Sans" panose="020B0606030504020204" pitchFamily="34" charset="0"/>
                <a:ea typeface="Open Sans" panose="020B0606030504020204" pitchFamily="34" charset="0"/>
                <a:hlinkClick r:id="rId3"/>
              </a:rPr>
              <a:t>New Hire Guide</a:t>
            </a:r>
            <a:r>
              <a:rPr lang="en-US" sz="1200" dirty="0">
                <a:effectLst/>
                <a:latin typeface="Open Sans" panose="020B0606030504020204" pitchFamily="34" charset="0"/>
                <a:ea typeface="Open Sans" panose="020B0606030504020204" pitchFamily="34" charset="0"/>
              </a:rPr>
              <a:t> for steps to take when children enter custody. </a:t>
            </a:r>
            <a:endParaRPr lang="en-US" sz="1100" dirty="0">
              <a:effectLst/>
              <a:latin typeface="Open Sans" panose="020B0606030504020204" pitchFamily="34" charset="0"/>
              <a:ea typeface="Open Sans" panose="020B0606030504020204" pitchFamily="34" charset="0"/>
            </a:endParaRPr>
          </a:p>
          <a:p>
            <a:pPr marL="342900" marR="161925" lvl="0" indent="-342900">
              <a:lnSpc>
                <a:spcPct val="115000"/>
              </a:lnSpc>
              <a:spcBef>
                <a:spcPts val="500"/>
              </a:spcBef>
              <a:spcAft>
                <a:spcPts val="1200"/>
              </a:spcAft>
              <a:buFont typeface="Arial" panose="020B0604020202020204" pitchFamily="34" charset="0"/>
              <a:buChar char="●"/>
              <a:tabLst>
                <a:tab pos="394335" algn="l"/>
              </a:tabLst>
            </a:pPr>
            <a:r>
              <a:rPr lang="en-US" sz="1200" b="1" dirty="0">
                <a:effectLst/>
                <a:latin typeface="Open Sans" panose="020B0606030504020204" pitchFamily="34" charset="0"/>
                <a:ea typeface="Open Sans" panose="020B0606030504020204" pitchFamily="34" charset="0"/>
              </a:rPr>
              <a:t>ASK</a:t>
            </a:r>
            <a:r>
              <a:rPr lang="en-US" sz="1200" dirty="0">
                <a:effectLst/>
                <a:latin typeface="Open Sans" panose="020B0606030504020204" pitchFamily="34" charset="0"/>
                <a:ea typeface="Open Sans" panose="020B0606030504020204" pitchFamily="34" charset="0"/>
              </a:rPr>
              <a:t> participants to share what task would be completed once a </a:t>
            </a:r>
            <a:r>
              <a:rPr lang="en-US" sz="1200" u="sng" dirty="0">
                <a:effectLst/>
                <a:latin typeface="Open Sans" panose="020B0606030504020204" pitchFamily="34" charset="0"/>
                <a:ea typeface="Open Sans" panose="020B0606030504020204" pitchFamily="34" charset="0"/>
              </a:rPr>
              <a:t>new</a:t>
            </a:r>
            <a:r>
              <a:rPr lang="en-US" sz="1200" b="1"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custodial case is assigned. Answers should</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include:</a:t>
            </a:r>
            <a:r>
              <a:rPr lang="en-US" sz="1100" dirty="0">
                <a:effectLst/>
                <a:latin typeface="Open Sans" panose="020B0606030504020204" pitchFamily="34" charset="0"/>
                <a:ea typeface="Open Sans" panose="020B0606030504020204" pitchFamily="34" charset="0"/>
              </a:rPr>
              <a:t> </a:t>
            </a:r>
          </a:p>
          <a:p>
            <a:pPr marL="742950" marR="0" lvl="1" indent="-285750">
              <a:lnSpc>
                <a:spcPct val="115000"/>
              </a:lnSpc>
              <a:spcBef>
                <a:spcPts val="2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Schedule EPSD&amp;T and</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dental</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2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Obtain</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photograph</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9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Educational Passport/School</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enrollment.  </a:t>
            </a:r>
            <a:r>
              <a:rPr lang="en-US" sz="1200" b="1" dirty="0">
                <a:effectLst/>
                <a:latin typeface="Open Sans" panose="020B0606030504020204" pitchFamily="34" charset="0"/>
                <a:ea typeface="Open Sans" panose="020B0606030504020204" pitchFamily="34" charset="0"/>
              </a:rPr>
              <a:t>REFER</a:t>
            </a:r>
            <a:r>
              <a:rPr lang="en-US" sz="1200" dirty="0">
                <a:effectLst/>
                <a:latin typeface="Open Sans" panose="020B0606030504020204" pitchFamily="34" charset="0"/>
                <a:ea typeface="Open Sans" panose="020B0606030504020204" pitchFamily="34" charset="0"/>
              </a:rPr>
              <a:t> to Policy </a:t>
            </a:r>
            <a:r>
              <a:rPr lang="en-US" sz="1200" u="sng" dirty="0">
                <a:solidFill>
                  <a:srgbClr val="0000FF"/>
                </a:solidFill>
                <a:effectLst/>
                <a:latin typeface="Open Sans" panose="020B0606030504020204" pitchFamily="34" charset="0"/>
                <a:ea typeface="Open Sans" panose="020B0606030504020204" pitchFamily="34" charset="0"/>
                <a:hlinkClick r:id="rId4"/>
              </a:rPr>
              <a:t>21.19 Educational Passport</a:t>
            </a:r>
            <a:r>
              <a:rPr lang="en-US" sz="1200" dirty="0">
                <a:effectLst/>
                <a:latin typeface="Open Sans" panose="020B0606030504020204" pitchFamily="34" charset="0"/>
                <a:ea typeface="Open Sans" panose="020B0606030504020204" pitchFamily="34" charset="0"/>
              </a:rPr>
              <a:t> to provide additional information.  </a:t>
            </a:r>
            <a:r>
              <a:rPr lang="en-US" sz="1200" b="1" dirty="0">
                <a:effectLst/>
                <a:latin typeface="Open Sans" panose="020B0606030504020204" pitchFamily="34" charset="0"/>
                <a:ea typeface="Open Sans" panose="020B0606030504020204" pitchFamily="34" charset="0"/>
              </a:rPr>
              <a:t>PROVIDE </a:t>
            </a:r>
            <a:r>
              <a:rPr lang="en-US" sz="1200" dirty="0">
                <a:effectLst/>
                <a:latin typeface="Open Sans" panose="020B0606030504020204" pitchFamily="34" charset="0"/>
                <a:ea typeface="Open Sans" panose="020B0606030504020204" pitchFamily="34" charset="0"/>
              </a:rPr>
              <a:t>information regarding </a:t>
            </a:r>
            <a:r>
              <a:rPr lang="en-US" sz="1200" u="sng" dirty="0">
                <a:solidFill>
                  <a:srgbClr val="0000FF"/>
                </a:solidFill>
                <a:effectLst/>
                <a:latin typeface="Open Sans" panose="020B0606030504020204" pitchFamily="34" charset="0"/>
                <a:ea typeface="Open Sans" panose="020B0606030504020204" pitchFamily="34" charset="0"/>
                <a:hlinkClick r:id="rId5"/>
              </a:rPr>
              <a:t>Form CS-0657</a:t>
            </a:r>
            <a:r>
              <a:rPr lang="en-US" sz="1200" dirty="0">
                <a:effectLst/>
                <a:latin typeface="Open Sans" panose="020B0606030504020204" pitchFamily="34" charset="0"/>
                <a:ea typeface="Open Sans" panose="020B0606030504020204" pitchFamily="34" charset="0"/>
              </a:rPr>
              <a:t> and</a:t>
            </a:r>
            <a:r>
              <a:rPr lang="en-US" sz="1200" b="1" dirty="0">
                <a:effectLst/>
                <a:latin typeface="Open Sans" panose="020B0606030504020204" pitchFamily="34" charset="0"/>
                <a:ea typeface="Open Sans" panose="020B0606030504020204" pitchFamily="34" charset="0"/>
              </a:rPr>
              <a:t> STATE</a:t>
            </a:r>
            <a:r>
              <a:rPr lang="en-US" sz="1200" dirty="0">
                <a:effectLst/>
                <a:latin typeface="Open Sans" panose="020B0606030504020204" pitchFamily="34" charset="0"/>
                <a:ea typeface="Open Sans" panose="020B0606030504020204" pitchFamily="34" charset="0"/>
              </a:rPr>
              <a:t> the Education Passport is a compilation of the following:  Completed Education Passport Face Sheet with completed demographic information, additional school enrollment information, a list of recent schools attended and the following documents: Immunization records, Most recent grade card with attendance records, Current transcript for High School students, and as applicable, special education, student plans under Section 504 of the Rehabilitation Act, or TEIS records. </a:t>
            </a:r>
            <a:r>
              <a:rPr lang="en-US" sz="1200" b="1" dirty="0">
                <a:effectLst/>
                <a:latin typeface="Open Sans" panose="020B0606030504020204" pitchFamily="34" charset="0"/>
                <a:ea typeface="Open Sans" panose="020B0606030504020204" pitchFamily="34" charset="0"/>
              </a:rPr>
              <a:t> SHARE</a:t>
            </a:r>
            <a:r>
              <a:rPr lang="en-US" sz="1200" dirty="0">
                <a:effectLst/>
                <a:latin typeface="Open Sans" panose="020B0606030504020204" pitchFamily="34" charset="0"/>
                <a:ea typeface="Open Sans" panose="020B0606030504020204" pitchFamily="34" charset="0"/>
              </a:rPr>
              <a:t> the compilation of the Education Passport begins once the child/youth enter DCS custody.</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80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Clothing</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allotment</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50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Obtaining</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records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9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Face to Face with</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children/youth/parents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9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Schedule visitation with parent and child(ren)</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80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Visit the</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placement</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9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Schedule Initial Child and Family Team</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Meeting</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80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Attend Preliminary</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Hearing</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9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Documentation (within 30 days of contact and</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on-going)</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ASK</a:t>
            </a:r>
            <a:r>
              <a:rPr lang="en-US" sz="1200" dirty="0">
                <a:effectLst/>
                <a:latin typeface="Open Sans" panose="020B0606030504020204" pitchFamily="34" charset="0"/>
                <a:ea typeface="Calibri" panose="020F0502020204030204" pitchFamily="34" charset="0"/>
              </a:rPr>
              <a:t> if there are any questions and </a:t>
            </a:r>
            <a:r>
              <a:rPr lang="en-US" sz="1200" b="1" dirty="0">
                <a:effectLst/>
                <a:latin typeface="Open Sans" panose="020B0606030504020204" pitchFamily="34" charset="0"/>
                <a:ea typeface="Calibri" panose="020F0502020204030204" pitchFamily="34" charset="0"/>
              </a:rPr>
              <a:t>TRANSITION</a:t>
            </a:r>
            <a:r>
              <a:rPr lang="en-US" sz="1200" dirty="0">
                <a:effectLst/>
                <a:latin typeface="Open Sans" panose="020B0606030504020204" pitchFamily="34" charset="0"/>
                <a:ea typeface="Calibri" panose="020F0502020204030204" pitchFamily="34" charset="0"/>
              </a:rPr>
              <a:t> to Lesson 2.5 The Initial Contact.</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27</a:t>
            </a:fld>
            <a:endParaRPr lang="en-US"/>
          </a:p>
        </p:txBody>
      </p:sp>
    </p:spTree>
    <p:extLst>
      <p:ext uri="{BB962C8B-B14F-4D97-AF65-F5344CB8AC3E}">
        <p14:creationId xmlns:p14="http://schemas.microsoft.com/office/powerpoint/2010/main" val="35615523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2279015" indent="-228600">
              <a:lnSpc>
                <a:spcPct val="115000"/>
              </a:lnSpc>
              <a:spcBef>
                <a:spcPts val="0"/>
              </a:spcBef>
              <a:spcAft>
                <a:spcPts val="0"/>
              </a:spcAft>
            </a:pPr>
            <a:r>
              <a:rPr lang="en-US" sz="1400" b="1" dirty="0">
                <a:effectLst/>
                <a:latin typeface="Open Sans" panose="020B0606030504020204" pitchFamily="34" charset="0"/>
                <a:ea typeface="Open Sans" panose="020B0606030504020204" pitchFamily="34" charset="0"/>
              </a:rPr>
              <a:t>Lesson 2.5: The Initial Contact</a:t>
            </a:r>
            <a:endParaRPr lang="en-US" sz="1100" dirty="0">
              <a:effectLst/>
              <a:latin typeface="Open Sans" panose="020B0606030504020204" pitchFamily="34" charset="0"/>
              <a:ea typeface="Open Sans" panose="020B0606030504020204" pitchFamily="34" charset="0"/>
            </a:endParaRPr>
          </a:p>
          <a:p>
            <a:pPr marL="228600" marR="2279015" indent="-228600">
              <a:lnSpc>
                <a:spcPct val="115000"/>
              </a:lnSpc>
              <a:spcBef>
                <a:spcPts val="0"/>
              </a:spcBef>
              <a:spcAft>
                <a:spcPts val="0"/>
              </a:spcAft>
            </a:pPr>
            <a:r>
              <a:rPr lang="en-US" sz="1400" b="1" dirty="0">
                <a:effectLst/>
                <a:latin typeface="Open Sans" panose="020B0606030504020204" pitchFamily="34" charset="0"/>
                <a:ea typeface="Open Sans" panose="020B0606030504020204" pitchFamily="34" charset="0"/>
              </a:rPr>
              <a:t>Lesson Time:  80 minutes</a:t>
            </a:r>
            <a:endParaRPr lang="en-US" sz="1100" dirty="0">
              <a:effectLst/>
              <a:latin typeface="Open Sans" panose="020B0606030504020204" pitchFamily="34" charset="0"/>
              <a:ea typeface="Open Sans" panose="020B0606030504020204" pitchFamily="34" charset="0"/>
            </a:endParaRPr>
          </a:p>
          <a:p>
            <a:pPr marL="228600" marR="0" indent="-228600">
              <a:lnSpc>
                <a:spcPct val="115000"/>
              </a:lnSpc>
              <a:spcBef>
                <a:spcPts val="20"/>
              </a:spcBef>
              <a:spcAft>
                <a:spcPts val="1200"/>
              </a:spcAft>
            </a:pPr>
            <a:r>
              <a:rPr lang="en-US" sz="1400" b="1" dirty="0">
                <a:effectLst/>
                <a:latin typeface="Open Sans" panose="020B0606030504020204" pitchFamily="34" charset="0"/>
                <a:ea typeface="Open Sans" panose="020B0606030504020204" pitchFamily="34" charset="0"/>
              </a:rPr>
              <a:t>Key Teaching Points / Instructions</a:t>
            </a:r>
            <a:endParaRPr lang="en-US" sz="1100" dirty="0">
              <a:effectLst/>
              <a:latin typeface="Open Sans" panose="020B0606030504020204" pitchFamily="34" charset="0"/>
              <a:ea typeface="Open Sans" panose="020B0606030504020204" pitchFamily="34" charset="0"/>
            </a:endParaRPr>
          </a:p>
          <a:p>
            <a:pPr marL="342900" marR="69850" lvl="0" indent="-342900">
              <a:lnSpc>
                <a:spcPct val="115000"/>
              </a:lnSpc>
              <a:spcBef>
                <a:spcPts val="0"/>
              </a:spcBef>
              <a:spcAft>
                <a:spcPts val="1200"/>
              </a:spcAft>
              <a:buSzPts val="1200"/>
              <a:buFont typeface="Arial" panose="020B0604020202020204" pitchFamily="34" charset="0"/>
              <a:buChar char="●"/>
              <a:tabLst>
                <a:tab pos="228600" algn="l"/>
              </a:tabLst>
            </a:pPr>
            <a:r>
              <a:rPr lang="en-US" sz="1200" b="1" spc="-25" dirty="0">
                <a:effectLst/>
                <a:latin typeface="Open Sans" panose="020B0606030504020204" pitchFamily="34" charset="0"/>
                <a:ea typeface="Arial" panose="020B0604020202020204" pitchFamily="34" charset="0"/>
              </a:rPr>
              <a:t>STATE</a:t>
            </a:r>
            <a:r>
              <a:rPr lang="en-US" sz="1200" spc="-25" dirty="0">
                <a:effectLst/>
                <a:latin typeface="Open Sans" panose="020B0606030504020204" pitchFamily="34" charset="0"/>
                <a:ea typeface="Arial" panose="020B0604020202020204" pitchFamily="34" charset="0"/>
              </a:rPr>
              <a:t> one of the most important case tasks after receiving a new custodial case is conducting the </a:t>
            </a:r>
            <a:r>
              <a:rPr lang="en-US" sz="1200" u="sng" spc="-25" dirty="0">
                <a:effectLst/>
                <a:latin typeface="Open Sans" panose="020B0606030504020204" pitchFamily="34" charset="0"/>
                <a:ea typeface="Arial" panose="020B0604020202020204" pitchFamily="34" charset="0"/>
              </a:rPr>
              <a:t>initial face to face contact</a:t>
            </a:r>
            <a:r>
              <a:rPr lang="en-US" sz="1200" b="1" spc="-25" dirty="0">
                <a:effectLst/>
                <a:latin typeface="Open Sans" panose="020B0606030504020204" pitchFamily="34" charset="0"/>
                <a:ea typeface="Arial" panose="020B0604020202020204" pitchFamily="34" charset="0"/>
              </a:rPr>
              <a:t> </a:t>
            </a:r>
            <a:r>
              <a:rPr lang="en-US" sz="1200" spc="-25" dirty="0">
                <a:effectLst/>
                <a:latin typeface="Open Sans" panose="020B0606030504020204" pitchFamily="34" charset="0"/>
                <a:ea typeface="Arial" panose="020B0604020202020204" pitchFamily="34" charset="0"/>
              </a:rPr>
              <a:t>with the child and parents.  </a:t>
            </a:r>
            <a:r>
              <a:rPr lang="en-US" sz="1200" b="1" spc="-25" dirty="0">
                <a:effectLst/>
                <a:latin typeface="Open Sans" panose="020B0606030504020204" pitchFamily="34" charset="0"/>
                <a:ea typeface="Arial" panose="020B0604020202020204" pitchFamily="34" charset="0"/>
              </a:rPr>
              <a:t>STATE</a:t>
            </a:r>
            <a:r>
              <a:rPr lang="en-US" sz="1200" spc="-25" dirty="0">
                <a:effectLst/>
                <a:latin typeface="Open Sans" panose="020B0606030504020204" pitchFamily="34" charset="0"/>
                <a:ea typeface="Arial" panose="020B0604020202020204" pitchFamily="34" charset="0"/>
              </a:rPr>
              <a:t> this contact may be completed by CPS or the FSW; however, the FSW will conduct the </a:t>
            </a:r>
            <a:r>
              <a:rPr lang="en-US" sz="1200" u="sng" spc="-25" dirty="0">
                <a:effectLst/>
                <a:latin typeface="Open Sans" panose="020B0606030504020204" pitchFamily="34" charset="0"/>
                <a:ea typeface="Arial" panose="020B0604020202020204" pitchFamily="34" charset="0"/>
              </a:rPr>
              <a:t>initial visit with the child</a:t>
            </a:r>
            <a:r>
              <a:rPr lang="en-US" sz="1200" b="1" spc="-25" dirty="0">
                <a:effectLst/>
                <a:latin typeface="Open Sans" panose="020B0606030504020204" pitchFamily="34" charset="0"/>
                <a:ea typeface="Arial" panose="020B0604020202020204" pitchFamily="34" charset="0"/>
              </a:rPr>
              <a:t> </a:t>
            </a:r>
            <a:r>
              <a:rPr lang="en-US" sz="1200" spc="-25" dirty="0">
                <a:effectLst/>
                <a:latin typeface="Open Sans" panose="020B0606030504020204" pitchFamily="34" charset="0"/>
                <a:ea typeface="Arial" panose="020B0604020202020204" pitchFamily="34" charset="0"/>
              </a:rPr>
              <a:t>in the placement setting within 3 business days of any new</a:t>
            </a:r>
            <a:r>
              <a:rPr lang="en-US" sz="1200" spc="-35" dirty="0">
                <a:effectLst/>
                <a:latin typeface="Open Sans" panose="020B0606030504020204" pitchFamily="34" charset="0"/>
                <a:ea typeface="Arial" panose="020B0604020202020204" pitchFamily="34" charset="0"/>
              </a:rPr>
              <a:t> </a:t>
            </a:r>
            <a:r>
              <a:rPr lang="en-US" sz="1200" spc="-25" dirty="0">
                <a:effectLst/>
                <a:latin typeface="Open Sans" panose="020B0606030504020204" pitchFamily="34" charset="0"/>
                <a:ea typeface="Arial" panose="020B0604020202020204" pitchFamily="34" charset="0"/>
              </a:rPr>
              <a:t>placement.</a:t>
            </a:r>
            <a:r>
              <a:rPr lang="en-US" sz="1100" spc="-25" dirty="0">
                <a:effectLst/>
                <a:latin typeface="Open Sans" panose="020B0606030504020204" pitchFamily="34" charset="0"/>
                <a:ea typeface="Arial" panose="020B0604020202020204" pitchFamily="34" charset="0"/>
              </a:rPr>
              <a:t> </a:t>
            </a:r>
          </a:p>
          <a:p>
            <a:pPr marL="342900" marR="69850" lvl="0" indent="-342900">
              <a:lnSpc>
                <a:spcPct val="115000"/>
              </a:lnSpc>
              <a:spcBef>
                <a:spcPts val="0"/>
              </a:spcBef>
              <a:spcAft>
                <a:spcPts val="1200"/>
              </a:spcAft>
              <a:buSzPts val="1200"/>
              <a:buFont typeface="Arial" panose="020B0604020202020204" pitchFamily="34" charset="0"/>
              <a:buChar char="●"/>
              <a:tabLst>
                <a:tab pos="228600" algn="l"/>
              </a:tabLst>
            </a:pPr>
            <a:r>
              <a:rPr lang="en-US" sz="1200" b="1" spc="-25" dirty="0">
                <a:effectLst/>
                <a:latin typeface="Open Sans" panose="020B0606030504020204" pitchFamily="34" charset="0"/>
                <a:ea typeface="Arial" panose="020B0604020202020204" pitchFamily="34" charset="0"/>
              </a:rPr>
              <a:t>INFORM </a:t>
            </a:r>
            <a:r>
              <a:rPr lang="en-US" sz="1200" spc="-25" dirty="0">
                <a:effectLst/>
                <a:latin typeface="Open Sans" panose="020B0606030504020204" pitchFamily="34" charset="0"/>
                <a:ea typeface="Arial" panose="020B0604020202020204" pitchFamily="34" charset="0"/>
              </a:rPr>
              <a:t>participants all face to face contacts with children in the home will be documented within 10 business days.</a:t>
            </a:r>
            <a:endParaRPr lang="en-US" sz="1100" spc="-25" dirty="0">
              <a:effectLst/>
              <a:latin typeface="Open Sans" panose="020B0606030504020204" pitchFamily="34" charset="0"/>
              <a:ea typeface="Arial" panose="020B0604020202020204" pitchFamily="34" charset="0"/>
            </a:endParaRPr>
          </a:p>
          <a:p>
            <a:pPr marL="342900" marR="69850" lvl="0" indent="-342900">
              <a:lnSpc>
                <a:spcPct val="115000"/>
              </a:lnSpc>
              <a:spcBef>
                <a:spcPts val="0"/>
              </a:spcBef>
              <a:spcAft>
                <a:spcPts val="1200"/>
              </a:spcAft>
              <a:buSzPts val="1200"/>
              <a:buFont typeface="Arial" panose="020B0604020202020204" pitchFamily="34" charset="0"/>
              <a:buChar char="●"/>
              <a:tabLst>
                <a:tab pos="228600" algn="l"/>
              </a:tabLst>
            </a:pPr>
            <a:r>
              <a:rPr lang="en-US" sz="1200" b="1" spc="-25" dirty="0">
                <a:effectLst/>
                <a:latin typeface="Open Sans" panose="020B0606030504020204" pitchFamily="34" charset="0"/>
                <a:ea typeface="Arial" panose="020B0604020202020204" pitchFamily="34" charset="0"/>
              </a:rPr>
              <a:t>ASK </a:t>
            </a:r>
            <a:r>
              <a:rPr lang="en-US" sz="1200" spc="-25" dirty="0">
                <a:effectLst/>
                <a:latin typeface="Open Sans" panose="020B0606030504020204" pitchFamily="34" charset="0"/>
                <a:ea typeface="Arial" panose="020B0604020202020204" pitchFamily="34" charset="0"/>
              </a:rPr>
              <a:t>participants what you would need to know before the Initial Contact and where you would collect this information.  </a:t>
            </a:r>
            <a:endParaRPr lang="en-US" sz="1100" spc="-25" dirty="0">
              <a:effectLst/>
              <a:latin typeface="Open Sans" panose="020B0606030504020204" pitchFamily="34" charset="0"/>
              <a:ea typeface="Arial" panose="020B0604020202020204" pitchFamily="34" charset="0"/>
            </a:endParaRPr>
          </a:p>
          <a:p>
            <a:pPr marL="342900" marR="0" lvl="0" indent="-342900">
              <a:lnSpc>
                <a:spcPct val="115000"/>
              </a:lnSpc>
              <a:spcBef>
                <a:spcPts val="595"/>
              </a:spcBef>
              <a:spcAft>
                <a:spcPts val="1200"/>
              </a:spcAft>
              <a:buSzPts val="1200"/>
              <a:buFont typeface="Arial" panose="020B0604020202020204" pitchFamily="34" charset="0"/>
              <a:buChar char="●"/>
              <a:tabLst>
                <a:tab pos="228600" algn="l"/>
              </a:tabLst>
            </a:pPr>
            <a:r>
              <a:rPr lang="en-US" sz="1200" b="1" spc="-25" dirty="0">
                <a:effectLst/>
                <a:latin typeface="Open Sans" panose="020B0606030504020204" pitchFamily="34" charset="0"/>
                <a:ea typeface="Arial" panose="020B0604020202020204" pitchFamily="34" charset="0"/>
              </a:rPr>
              <a:t>ASK </a:t>
            </a:r>
            <a:r>
              <a:rPr lang="en-US" sz="1200" spc="-25" dirty="0">
                <a:effectLst/>
                <a:latin typeface="Open Sans" panose="020B0606030504020204" pitchFamily="34" charset="0"/>
                <a:ea typeface="Arial" panose="020B0604020202020204" pitchFamily="34" charset="0"/>
              </a:rPr>
              <a:t>participants the following</a:t>
            </a:r>
            <a:r>
              <a:rPr lang="en-US" sz="1200" spc="-30" dirty="0">
                <a:effectLst/>
                <a:latin typeface="Open Sans" panose="020B0606030504020204" pitchFamily="34" charset="0"/>
                <a:ea typeface="Arial" panose="020B0604020202020204" pitchFamily="34" charset="0"/>
              </a:rPr>
              <a:t> </a:t>
            </a:r>
            <a:r>
              <a:rPr lang="en-US" sz="1200" spc="-25" dirty="0">
                <a:effectLst/>
                <a:latin typeface="Open Sans" panose="020B0606030504020204" pitchFamily="34" charset="0"/>
                <a:ea typeface="Arial" panose="020B0604020202020204" pitchFamily="34" charset="0"/>
              </a:rPr>
              <a:t>questions:</a:t>
            </a:r>
            <a:endParaRPr lang="en-US" sz="1100" spc="-25" dirty="0">
              <a:effectLst/>
              <a:latin typeface="Open Sans" panose="020B0606030504020204" pitchFamily="34" charset="0"/>
              <a:ea typeface="Arial" panose="020B0604020202020204" pitchFamily="34" charset="0"/>
            </a:endParaRPr>
          </a:p>
          <a:p>
            <a:pPr marL="742950" marR="224790" lvl="1" indent="-285750">
              <a:lnSpc>
                <a:spcPct val="115000"/>
              </a:lnSpc>
              <a:spcBef>
                <a:spcPts val="1430"/>
              </a:spcBef>
              <a:spcAft>
                <a:spcPts val="1200"/>
              </a:spcAft>
              <a:buSzPts val="1200"/>
              <a:buFont typeface="Arial" panose="020B0604020202020204" pitchFamily="34" charset="0"/>
              <a:buChar char="○"/>
              <a:tabLst>
                <a:tab pos="457200" algn="l"/>
              </a:tabLst>
            </a:pPr>
            <a:r>
              <a:rPr lang="en-US" sz="1200" spc="-175" dirty="0">
                <a:effectLst/>
                <a:latin typeface="Open Sans" panose="020B0606030504020204" pitchFamily="34" charset="0"/>
                <a:ea typeface="Arial" panose="020B0604020202020204" pitchFamily="34" charset="0"/>
              </a:rPr>
              <a:t>What</a:t>
            </a:r>
            <a:r>
              <a:rPr lang="en-US" sz="1200" spc="-30"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is</a:t>
            </a:r>
            <a:r>
              <a:rPr lang="en-US" sz="1200" spc="-20"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the</a:t>
            </a:r>
            <a:r>
              <a:rPr lang="en-US" sz="1200" spc="-25"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importance</a:t>
            </a:r>
            <a:r>
              <a:rPr lang="en-US" sz="1200" spc="-25"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of</a:t>
            </a:r>
            <a:r>
              <a:rPr lang="en-US" sz="1200" spc="-25"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meeting</a:t>
            </a:r>
            <a:r>
              <a:rPr lang="en-US" sz="1200" spc="-20"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with</a:t>
            </a:r>
            <a:r>
              <a:rPr lang="en-US" sz="1200" spc="-20"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the</a:t>
            </a:r>
            <a:r>
              <a:rPr lang="en-US" sz="1200" spc="-25"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parent</a:t>
            </a:r>
            <a:r>
              <a:rPr lang="en-US" sz="1200" spc="-25"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as</a:t>
            </a:r>
            <a:r>
              <a:rPr lang="en-US" sz="1200" spc="-15"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soon</a:t>
            </a:r>
            <a:r>
              <a:rPr lang="en-US" sz="1200" spc="-25"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as</a:t>
            </a:r>
            <a:r>
              <a:rPr lang="en-US" sz="1200" spc="-20"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possible</a:t>
            </a:r>
            <a:r>
              <a:rPr lang="en-US" sz="1200" spc="-180"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after removal? What would you</a:t>
            </a:r>
            <a:r>
              <a:rPr lang="en-US" sz="1200" spc="-10"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discuss?</a:t>
            </a:r>
            <a:endParaRPr lang="en-US" sz="1100" spc="-175" dirty="0">
              <a:effectLst/>
              <a:latin typeface="Open Sans" panose="020B0606030504020204" pitchFamily="34" charset="0"/>
              <a:ea typeface="Arial" panose="020B0604020202020204" pitchFamily="34" charset="0"/>
            </a:endParaRPr>
          </a:p>
          <a:p>
            <a:pPr marL="742950" marR="639445" lvl="1" indent="-285750">
              <a:lnSpc>
                <a:spcPct val="115000"/>
              </a:lnSpc>
              <a:spcBef>
                <a:spcPts val="560"/>
              </a:spcBef>
              <a:spcAft>
                <a:spcPts val="1200"/>
              </a:spcAft>
              <a:buSzPts val="1200"/>
              <a:buFont typeface="Arial" panose="020B0604020202020204" pitchFamily="34" charset="0"/>
              <a:buChar char="○"/>
              <a:tabLst>
                <a:tab pos="457200" algn="l"/>
              </a:tabLst>
            </a:pPr>
            <a:r>
              <a:rPr lang="en-US" sz="1200" spc="-175" dirty="0">
                <a:effectLst/>
                <a:latin typeface="Open Sans" panose="020B0606030504020204" pitchFamily="34" charset="0"/>
                <a:ea typeface="Arial" panose="020B0604020202020204" pitchFamily="34" charset="0"/>
              </a:rPr>
              <a:t>What is the importance of contacting the child and foster parent</a:t>
            </a:r>
            <a:r>
              <a:rPr lang="en-US" sz="1200" spc="-125"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after removal? What would you</a:t>
            </a:r>
            <a:r>
              <a:rPr lang="en-US" sz="1200" spc="-10"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discuss?</a:t>
            </a:r>
          </a:p>
          <a:p>
            <a:pPr marL="342900" marR="352425" lvl="0" indent="-342900">
              <a:lnSpc>
                <a:spcPct val="115000"/>
              </a:lnSpc>
              <a:spcBef>
                <a:spcPts val="1425"/>
              </a:spcBef>
              <a:spcAft>
                <a:spcPts val="1200"/>
              </a:spcAft>
              <a:buFont typeface="Symbol" panose="05050102010706020507" pitchFamily="18" charset="2"/>
              <a:buChar char=""/>
              <a:tabLst>
                <a:tab pos="597535"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REFER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to the </a:t>
            </a:r>
            <a:r>
              <a:rPr lang="en-US" sz="1800" u="sng"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3"/>
              </a:rPr>
              <a:t>Visitation Guide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for face-to-face quality contacts</a:t>
            </a:r>
            <a:r>
              <a:rPr lang="en-US" sz="1800" spc="-13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and review the Quick Reference Table on page 3 and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DISCUSS</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visitation requirements of a new custodial episode for children and</a:t>
            </a:r>
            <a:r>
              <a:rPr lang="en-US" sz="18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parents. </a:t>
            </a:r>
          </a:p>
          <a:p>
            <a:pPr marL="342900" marR="184150" lvl="0" indent="-342900">
              <a:lnSpc>
                <a:spcPct val="115000"/>
              </a:lnSpc>
              <a:spcBef>
                <a:spcPts val="500"/>
              </a:spcBef>
              <a:spcAft>
                <a:spcPts val="1200"/>
              </a:spcAft>
              <a:buSzPts val="1200"/>
              <a:buFont typeface="Arial" panose="020B0604020202020204" pitchFamily="34" charset="0"/>
              <a:buChar char="●"/>
              <a:tabLst>
                <a:tab pos="393700" algn="l"/>
                <a:tab pos="394335" algn="l"/>
              </a:tabLst>
            </a:pPr>
            <a:r>
              <a:rPr lang="en-US" sz="1800" b="1" spc="-25" dirty="0">
                <a:effectLst/>
                <a:latin typeface="Open Sans" panose="020B0606030504020204" pitchFamily="34" charset="0"/>
                <a:ea typeface="Arial" panose="020B0604020202020204" pitchFamily="34" charset="0"/>
              </a:rPr>
              <a:t>STATE </a:t>
            </a:r>
            <a:r>
              <a:rPr lang="en-US" sz="1800" spc="-25" dirty="0">
                <a:effectLst/>
                <a:latin typeface="Open Sans" panose="020B0606030504020204" pitchFamily="34" charset="0"/>
                <a:ea typeface="Arial" panose="020B0604020202020204" pitchFamily="34" charset="0"/>
              </a:rPr>
              <a:t>the purpose of the initial contact with the parent is to meet the family and hear the family story from their point of view.  It is also the time to begin building the Child and Family Team</a:t>
            </a:r>
            <a:r>
              <a:rPr lang="en-US" sz="1800" spc="-20" dirty="0">
                <a:effectLst/>
                <a:latin typeface="Open Sans" panose="020B0606030504020204" pitchFamily="34" charset="0"/>
                <a:ea typeface="Arial" panose="020B0604020202020204" pitchFamily="34" charset="0"/>
              </a:rPr>
              <a:t> </a:t>
            </a:r>
            <a:r>
              <a:rPr lang="en-US" sz="1800" spc="-25" dirty="0">
                <a:effectLst/>
                <a:latin typeface="Open Sans" panose="020B0606030504020204" pitchFamily="34" charset="0"/>
                <a:ea typeface="Arial" panose="020B0604020202020204" pitchFamily="34" charset="0"/>
              </a:rPr>
              <a:t>and</a:t>
            </a:r>
            <a:r>
              <a:rPr lang="en-US" sz="1800" spc="-10" dirty="0">
                <a:effectLst/>
                <a:latin typeface="Open Sans" panose="020B0606030504020204" pitchFamily="34" charset="0"/>
                <a:ea typeface="Arial" panose="020B0604020202020204" pitchFamily="34" charset="0"/>
              </a:rPr>
              <a:t> </a:t>
            </a:r>
            <a:r>
              <a:rPr lang="en-US" sz="1800" spc="-25" dirty="0">
                <a:effectLst/>
                <a:latin typeface="Open Sans" panose="020B0606030504020204" pitchFamily="34" charset="0"/>
                <a:ea typeface="Arial" panose="020B0604020202020204" pitchFamily="34" charset="0"/>
              </a:rPr>
              <a:t>prepare</a:t>
            </a:r>
            <a:r>
              <a:rPr lang="en-US" sz="1800" spc="-10" dirty="0">
                <a:effectLst/>
                <a:latin typeface="Open Sans" panose="020B0606030504020204" pitchFamily="34" charset="0"/>
                <a:ea typeface="Arial" panose="020B0604020202020204" pitchFamily="34" charset="0"/>
              </a:rPr>
              <a:t> </a:t>
            </a:r>
            <a:r>
              <a:rPr lang="en-US" sz="1800" spc="-25" dirty="0">
                <a:effectLst/>
                <a:latin typeface="Open Sans" panose="020B0606030504020204" pitchFamily="34" charset="0"/>
                <a:ea typeface="Arial" panose="020B0604020202020204" pitchFamily="34" charset="0"/>
              </a:rPr>
              <a:t>the</a:t>
            </a:r>
            <a:r>
              <a:rPr lang="en-US" sz="1800" spc="-10" dirty="0">
                <a:effectLst/>
                <a:latin typeface="Open Sans" panose="020B0606030504020204" pitchFamily="34" charset="0"/>
                <a:ea typeface="Arial" panose="020B0604020202020204" pitchFamily="34" charset="0"/>
              </a:rPr>
              <a:t> </a:t>
            </a:r>
            <a:r>
              <a:rPr lang="en-US" sz="1800" spc="-25" dirty="0">
                <a:effectLst/>
                <a:latin typeface="Open Sans" panose="020B0606030504020204" pitchFamily="34" charset="0"/>
                <a:ea typeface="Arial" panose="020B0604020202020204" pitchFamily="34" charset="0"/>
              </a:rPr>
              <a:t>family</a:t>
            </a:r>
            <a:r>
              <a:rPr lang="en-US" sz="1800" spc="-15" dirty="0">
                <a:effectLst/>
                <a:latin typeface="Open Sans" panose="020B0606030504020204" pitchFamily="34" charset="0"/>
                <a:ea typeface="Arial" panose="020B0604020202020204" pitchFamily="34" charset="0"/>
              </a:rPr>
              <a:t> </a:t>
            </a:r>
            <a:r>
              <a:rPr lang="en-US" sz="1800" spc="-25" dirty="0">
                <a:effectLst/>
                <a:latin typeface="Open Sans" panose="020B0606030504020204" pitchFamily="34" charset="0"/>
                <a:ea typeface="Arial" panose="020B0604020202020204" pitchFamily="34" charset="0"/>
              </a:rPr>
              <a:t>for</a:t>
            </a:r>
            <a:r>
              <a:rPr lang="en-US" sz="1800" spc="-195" dirty="0">
                <a:effectLst/>
                <a:latin typeface="Open Sans" panose="020B0606030504020204" pitchFamily="34" charset="0"/>
                <a:ea typeface="Arial" panose="020B0604020202020204" pitchFamily="34" charset="0"/>
              </a:rPr>
              <a:t> </a:t>
            </a:r>
            <a:r>
              <a:rPr lang="en-US" sz="1800" spc="-25" dirty="0">
                <a:effectLst/>
                <a:latin typeface="Open Sans" panose="020B0606030504020204" pitchFamily="34" charset="0"/>
                <a:ea typeface="Arial" panose="020B0604020202020204" pitchFamily="34" charset="0"/>
              </a:rPr>
              <a:t>the upcoming Initial Child and Family Team</a:t>
            </a:r>
            <a:r>
              <a:rPr lang="en-US" sz="1800" spc="-125" dirty="0">
                <a:effectLst/>
                <a:latin typeface="Open Sans" panose="020B0606030504020204" pitchFamily="34" charset="0"/>
                <a:ea typeface="Arial" panose="020B0604020202020204" pitchFamily="34" charset="0"/>
              </a:rPr>
              <a:t> </a:t>
            </a:r>
            <a:r>
              <a:rPr lang="en-US" sz="1800" spc="-25" dirty="0">
                <a:effectLst/>
                <a:latin typeface="Open Sans" panose="020B0606030504020204" pitchFamily="34" charset="0"/>
                <a:ea typeface="Arial" panose="020B0604020202020204" pitchFamily="34" charset="0"/>
              </a:rPr>
              <a:t>Meeting.</a:t>
            </a:r>
          </a:p>
          <a:p>
            <a:pPr marL="0" marR="639445" lvl="0" indent="0">
              <a:lnSpc>
                <a:spcPct val="115000"/>
              </a:lnSpc>
              <a:spcBef>
                <a:spcPts val="560"/>
              </a:spcBef>
              <a:spcAft>
                <a:spcPts val="1200"/>
              </a:spcAft>
              <a:buSzPts val="1200"/>
              <a:buFont typeface="Arial" panose="020B0604020202020204" pitchFamily="34" charset="0"/>
              <a:buNone/>
              <a:tabLst>
                <a:tab pos="457200" algn="l"/>
              </a:tabLst>
            </a:pPr>
            <a:endParaRPr lang="en-US" sz="1100" spc="-175" dirty="0">
              <a:effectLst/>
              <a:latin typeface="Open Sans" panose="020B0606030504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28</a:t>
            </a:fld>
            <a:endParaRPr lang="en-US"/>
          </a:p>
        </p:txBody>
      </p:sp>
    </p:spTree>
    <p:extLst>
      <p:ext uri="{BB962C8B-B14F-4D97-AF65-F5344CB8AC3E}">
        <p14:creationId xmlns:p14="http://schemas.microsoft.com/office/powerpoint/2010/main" val="2106387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5"/>
              </a:spcBef>
              <a:spcAft>
                <a:spcPts val="1200"/>
              </a:spcAft>
              <a:buSzPts val="1200"/>
              <a:buFont typeface="Arial" panose="020B0604020202020204" pitchFamily="34" charset="0"/>
              <a:buChar char="●"/>
              <a:tabLst>
                <a:tab pos="368300" algn="l"/>
                <a:tab pos="368935" algn="l"/>
              </a:tabLst>
            </a:pPr>
            <a:r>
              <a:rPr lang="en-US" sz="1200" b="1" spc="-25" dirty="0">
                <a:effectLst/>
                <a:latin typeface="Open Sans" panose="020B0606030504020204" pitchFamily="34" charset="0"/>
                <a:ea typeface="Arial" panose="020B0604020202020204" pitchFamily="34" charset="0"/>
              </a:rPr>
              <a:t>TELL </a:t>
            </a:r>
            <a:r>
              <a:rPr lang="en-US" sz="1200" spc="-25" dirty="0">
                <a:effectLst/>
                <a:latin typeface="Open Sans" panose="020B0606030504020204" pitchFamily="34" charset="0"/>
                <a:ea typeface="Arial" panose="020B0604020202020204" pitchFamily="34" charset="0"/>
              </a:rPr>
              <a:t>participants that gathering the family</a:t>
            </a:r>
            <a:r>
              <a:rPr lang="en-US" sz="1200" spc="-5" dirty="0">
                <a:effectLst/>
                <a:latin typeface="Open Sans" panose="020B0606030504020204" pitchFamily="34" charset="0"/>
                <a:ea typeface="Arial" panose="020B0604020202020204" pitchFamily="34" charset="0"/>
              </a:rPr>
              <a:t> </a:t>
            </a:r>
            <a:r>
              <a:rPr lang="en-US" sz="1200" spc="-25" dirty="0">
                <a:effectLst/>
                <a:latin typeface="Open Sans" panose="020B0606030504020204" pitchFamily="34" charset="0"/>
                <a:ea typeface="Arial" panose="020B0604020202020204" pitchFamily="34" charset="0"/>
              </a:rPr>
              <a:t>story is an opportunity for the worker to engage the family in sharing how they came to be involved with the department from their perspective.</a:t>
            </a:r>
            <a:endParaRPr lang="en-US" sz="1100" spc="-25" dirty="0">
              <a:effectLst/>
              <a:latin typeface="Open Sans" panose="020B0606030504020204" pitchFamily="34" charset="0"/>
              <a:ea typeface="Arial" panose="020B0604020202020204" pitchFamily="34" charset="0"/>
            </a:endParaRPr>
          </a:p>
          <a:p>
            <a:pPr marL="742950" marR="300355" lvl="1" indent="-285750">
              <a:lnSpc>
                <a:spcPct val="115000"/>
              </a:lnSpc>
              <a:spcBef>
                <a:spcPts val="10"/>
              </a:spcBef>
              <a:spcAft>
                <a:spcPts val="1200"/>
              </a:spcAft>
              <a:buSzPts val="1200"/>
              <a:buFont typeface="Arial" panose="020B0604020202020204" pitchFamily="34" charset="0"/>
              <a:buChar char="○"/>
              <a:tabLst>
                <a:tab pos="457200" algn="l"/>
              </a:tabLst>
            </a:pPr>
            <a:r>
              <a:rPr lang="en-US" sz="1200" spc="-175" dirty="0">
                <a:effectLst/>
                <a:latin typeface="Open Sans" panose="020B0606030504020204" pitchFamily="34" charset="0"/>
                <a:ea typeface="Arial" panose="020B0604020202020204" pitchFamily="34" charset="0"/>
              </a:rPr>
              <a:t>When the story is captured in documentation it should reflect a narrative version</a:t>
            </a:r>
            <a:r>
              <a:rPr lang="en-US" sz="1200" spc="-20"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of</a:t>
            </a:r>
            <a:r>
              <a:rPr lang="en-US" sz="1200" spc="-15"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the</a:t>
            </a:r>
            <a:r>
              <a:rPr lang="en-US" sz="1200" spc="-10" dirty="0">
                <a:effectLst/>
                <a:latin typeface="Open Sans" panose="020B0606030504020204" pitchFamily="34" charset="0"/>
                <a:ea typeface="Arial" panose="020B0604020202020204" pitchFamily="34" charset="0"/>
              </a:rPr>
              <a:t> </a:t>
            </a:r>
            <a:r>
              <a:rPr lang="en-US" sz="1200" u="sng" spc="-175" dirty="0">
                <a:effectLst/>
                <a:latin typeface="Open Sans" panose="020B0606030504020204" pitchFamily="34" charset="0"/>
                <a:ea typeface="Arial" panose="020B0604020202020204" pitchFamily="34" charset="0"/>
              </a:rPr>
              <a:t>family’s</a:t>
            </a:r>
            <a:r>
              <a:rPr lang="en-US" sz="1200" b="1" spc="-15"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view,</a:t>
            </a:r>
            <a:r>
              <a:rPr lang="en-US" sz="1200" spc="-10"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interpretation</a:t>
            </a:r>
            <a:r>
              <a:rPr lang="en-US" sz="1200" spc="-15"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and</a:t>
            </a:r>
            <a:r>
              <a:rPr lang="en-US" sz="1200" spc="-15"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account</a:t>
            </a:r>
            <a:r>
              <a:rPr lang="en-US" sz="1200" spc="-10"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of</a:t>
            </a:r>
            <a:r>
              <a:rPr lang="en-US" sz="1200" spc="-15"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their</a:t>
            </a:r>
            <a:r>
              <a:rPr lang="en-US" sz="1200" spc="-145"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situation, progress, and involvement with the</a:t>
            </a:r>
            <a:r>
              <a:rPr lang="en-US" sz="1200" spc="-15"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department.</a:t>
            </a:r>
            <a:endParaRPr lang="en-US" sz="1100" spc="-175" dirty="0">
              <a:effectLst/>
              <a:latin typeface="Open Sans" panose="020B0606030504020204" pitchFamily="34" charset="0"/>
              <a:ea typeface="Arial" panose="020B0604020202020204" pitchFamily="34" charset="0"/>
            </a:endParaRPr>
          </a:p>
          <a:p>
            <a:pPr marL="742950" marR="692150" lvl="1" indent="-285750">
              <a:lnSpc>
                <a:spcPct val="115000"/>
              </a:lnSpc>
              <a:spcBef>
                <a:spcPts val="5"/>
              </a:spcBef>
              <a:spcAft>
                <a:spcPts val="1200"/>
              </a:spcAft>
              <a:buSzPts val="1200"/>
              <a:buFont typeface="Arial" panose="020B0604020202020204" pitchFamily="34" charset="0"/>
              <a:buChar char="○"/>
              <a:tabLst>
                <a:tab pos="457200" algn="l"/>
              </a:tabLst>
            </a:pPr>
            <a:r>
              <a:rPr lang="en-US" sz="1200" spc="-175" dirty="0">
                <a:effectLst/>
                <a:latin typeface="Open Sans" panose="020B0606030504020204" pitchFamily="34" charset="0"/>
                <a:ea typeface="Arial" panose="020B0604020202020204" pitchFamily="34" charset="0"/>
              </a:rPr>
              <a:t>This might only be the perspective of one family member or</a:t>
            </a:r>
            <a:r>
              <a:rPr lang="en-US" sz="1200" spc="-235"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multiple, depending on the case</a:t>
            </a:r>
            <a:r>
              <a:rPr lang="en-US" sz="1200" spc="-25"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situation.</a:t>
            </a:r>
            <a:r>
              <a:rPr lang="en-US" sz="1100" spc="-175" dirty="0">
                <a:effectLst/>
                <a:latin typeface="Open Sans" panose="020B0606030504020204" pitchFamily="34" charset="0"/>
                <a:ea typeface="Arial" panose="020B0604020202020204" pitchFamily="34" charset="0"/>
              </a:rPr>
              <a:t> </a:t>
            </a:r>
          </a:p>
          <a:p>
            <a:pPr marL="742950" marR="0" lvl="1" indent="-285750">
              <a:lnSpc>
                <a:spcPct val="115000"/>
              </a:lnSpc>
              <a:spcBef>
                <a:spcPts val="55"/>
              </a:spcBef>
              <a:spcAft>
                <a:spcPts val="1200"/>
              </a:spcAft>
              <a:buSzPts val="1200"/>
              <a:buFont typeface="Arial" panose="020B0604020202020204" pitchFamily="34" charset="0"/>
              <a:buChar char="○"/>
              <a:tabLst>
                <a:tab pos="457200" algn="l"/>
              </a:tabLst>
            </a:pPr>
            <a:r>
              <a:rPr lang="en-US" sz="1200" spc="-175" dirty="0">
                <a:effectLst/>
                <a:latin typeface="Open Sans" panose="020B0606030504020204" pitchFamily="34" charset="0"/>
                <a:ea typeface="Arial" panose="020B0604020202020204" pitchFamily="34" charset="0"/>
              </a:rPr>
              <a:t>It is good to use quotes from family members whenever</a:t>
            </a:r>
            <a:r>
              <a:rPr lang="en-US" sz="1200" spc="-100"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possible.</a:t>
            </a:r>
            <a:endParaRPr lang="en-US" sz="1100" spc="-175" dirty="0">
              <a:effectLst/>
              <a:latin typeface="Open Sans" panose="020B0606030504020204" pitchFamily="34" charset="0"/>
              <a:ea typeface="Arial" panose="020B0604020202020204" pitchFamily="34" charset="0"/>
            </a:endParaRPr>
          </a:p>
          <a:p>
            <a:pPr marL="742950" marR="0" lvl="1" indent="-285750">
              <a:lnSpc>
                <a:spcPct val="115000"/>
              </a:lnSpc>
              <a:spcBef>
                <a:spcPts val="770"/>
              </a:spcBef>
              <a:spcAft>
                <a:spcPts val="1200"/>
              </a:spcAft>
              <a:buSzPts val="1200"/>
              <a:buFont typeface="Arial" panose="020B0604020202020204" pitchFamily="34" charset="0"/>
              <a:buChar char="○"/>
              <a:tabLst>
                <a:tab pos="457200" algn="l"/>
              </a:tabLst>
            </a:pPr>
            <a:r>
              <a:rPr lang="en-US" sz="1200" spc="-175" dirty="0">
                <a:effectLst/>
                <a:latin typeface="Open Sans" panose="020B0606030504020204" pitchFamily="34" charset="0"/>
                <a:ea typeface="Arial" panose="020B0604020202020204" pitchFamily="34" charset="0"/>
              </a:rPr>
              <a:t>If it is being updated after the initial meeting, be sure to note the</a:t>
            </a:r>
            <a:r>
              <a:rPr lang="en-US" sz="1200" spc="-80"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family’s</a:t>
            </a:r>
            <a:endParaRPr lang="en-US" sz="1100" spc="-175" dirty="0">
              <a:effectLst/>
              <a:latin typeface="Open Sans" panose="020B0606030504020204" pitchFamily="34" charset="0"/>
              <a:ea typeface="Arial" panose="020B0604020202020204" pitchFamily="34" charset="0"/>
            </a:endParaRPr>
          </a:p>
          <a:p>
            <a:pPr marL="457200" marR="0" indent="-228600">
              <a:lnSpc>
                <a:spcPct val="115000"/>
              </a:lnSpc>
              <a:spcBef>
                <a:spcPts val="805"/>
              </a:spcBef>
              <a:spcAft>
                <a:spcPts val="1200"/>
              </a:spcAft>
              <a:tabLst>
                <a:tab pos="457200" algn="l"/>
              </a:tabLst>
            </a:pPr>
            <a:r>
              <a:rPr lang="en-US" sz="1200" dirty="0">
                <a:effectLst/>
                <a:latin typeface="Open Sans" panose="020B0606030504020204" pitchFamily="34" charset="0"/>
                <a:ea typeface="Open Sans" panose="020B0606030504020204" pitchFamily="34" charset="0"/>
              </a:rPr>
              <a:t>	own progress, or lack thereof, towards permanency.</a:t>
            </a:r>
            <a:endParaRPr lang="en-US" sz="1100" dirty="0">
              <a:effectLst/>
              <a:latin typeface="Open Sans" panose="020B0606030504020204" pitchFamily="34" charset="0"/>
              <a:ea typeface="Open Sans" panose="020B0606030504020204" pitchFamily="34" charset="0"/>
            </a:endParaRPr>
          </a:p>
          <a:p>
            <a:pPr marL="742950" marR="108585" lvl="1" indent="-285750">
              <a:lnSpc>
                <a:spcPct val="115000"/>
              </a:lnSpc>
              <a:spcBef>
                <a:spcPts val="500"/>
              </a:spcBef>
              <a:spcAft>
                <a:spcPts val="1200"/>
              </a:spcAft>
              <a:buSzPts val="1200"/>
              <a:buFont typeface="Arial" panose="020B0604020202020204" pitchFamily="34" charset="0"/>
              <a:buChar char="○"/>
              <a:tabLst>
                <a:tab pos="457200" algn="l"/>
              </a:tabLst>
            </a:pPr>
            <a:r>
              <a:rPr lang="en-US" sz="1200" spc="-175" dirty="0">
                <a:effectLst/>
                <a:latin typeface="Open Sans" panose="020B0606030504020204" pitchFamily="34" charset="0"/>
                <a:ea typeface="Arial" panose="020B0604020202020204" pitchFamily="34" charset="0"/>
              </a:rPr>
              <a:t>It is important to remember that even if you, as the worker, disagree with</a:t>
            </a:r>
            <a:r>
              <a:rPr lang="en-US" sz="1200" spc="-130"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the family’s</a:t>
            </a:r>
            <a:r>
              <a:rPr lang="en-US" sz="1200" spc="-15"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perspective,</a:t>
            </a:r>
            <a:r>
              <a:rPr lang="en-US" sz="1200" spc="-10"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the</a:t>
            </a:r>
            <a:r>
              <a:rPr lang="en-US" sz="1200" spc="-10"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family</a:t>
            </a:r>
            <a:r>
              <a:rPr lang="en-US" sz="1200" spc="-10"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story</a:t>
            </a:r>
            <a:r>
              <a:rPr lang="en-US" sz="1200" spc="-15"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should</a:t>
            </a:r>
            <a:r>
              <a:rPr lang="en-US" sz="1200" spc="-10"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still</a:t>
            </a:r>
            <a:r>
              <a:rPr lang="en-US" sz="1200" spc="-25"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be</a:t>
            </a:r>
            <a:r>
              <a:rPr lang="en-US" sz="1200" spc="-10"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documented</a:t>
            </a:r>
            <a:r>
              <a:rPr lang="en-US" sz="1200" spc="-5"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as</a:t>
            </a:r>
            <a:r>
              <a:rPr lang="en-US" sz="1200" spc="-10"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the</a:t>
            </a:r>
            <a:r>
              <a:rPr lang="en-US" sz="1200" spc="-145"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family stated it. We can note that this is the family’s perception of the events and not the perception of</a:t>
            </a:r>
            <a:r>
              <a:rPr lang="en-US" sz="1200" spc="10"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DCS.</a:t>
            </a:r>
            <a:endParaRPr lang="en-US" sz="1100" spc="-175" dirty="0">
              <a:effectLst/>
              <a:latin typeface="Open Sans" panose="020B0606030504020204" pitchFamily="34" charset="0"/>
              <a:ea typeface="Arial" panose="020B0604020202020204" pitchFamily="34" charset="0"/>
            </a:endParaRPr>
          </a:p>
          <a:p>
            <a:pPr marL="742950" marR="143510" lvl="1" indent="-285750">
              <a:lnSpc>
                <a:spcPct val="115000"/>
              </a:lnSpc>
              <a:spcBef>
                <a:spcPts val="0"/>
              </a:spcBef>
              <a:spcAft>
                <a:spcPts val="1200"/>
              </a:spcAft>
              <a:buSzPts val="1200"/>
              <a:buFont typeface="Arial" panose="020B0604020202020204" pitchFamily="34" charset="0"/>
              <a:buChar char="○"/>
              <a:tabLst>
                <a:tab pos="457200" algn="l"/>
              </a:tabLst>
            </a:pPr>
            <a:r>
              <a:rPr lang="en-US" sz="1200" spc="-175" dirty="0">
                <a:effectLst/>
                <a:latin typeface="Open Sans" panose="020B0606030504020204" pitchFamily="34" charset="0"/>
                <a:ea typeface="Arial" panose="020B0604020202020204" pitchFamily="34" charset="0"/>
              </a:rPr>
              <a:t>Best</a:t>
            </a:r>
            <a:r>
              <a:rPr lang="en-US" sz="1200" spc="-15"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practice</a:t>
            </a:r>
            <a:r>
              <a:rPr lang="en-US" sz="1200" spc="-10"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and</a:t>
            </a:r>
            <a:r>
              <a:rPr lang="en-US" sz="1200" spc="-15"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COA</a:t>
            </a:r>
            <a:r>
              <a:rPr lang="en-US" sz="1200" spc="-10"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standards</a:t>
            </a:r>
            <a:r>
              <a:rPr lang="en-US" sz="1200" spc="-20"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require</a:t>
            </a:r>
            <a:r>
              <a:rPr lang="en-US" sz="1200" spc="-10"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that we</a:t>
            </a:r>
            <a:r>
              <a:rPr lang="en-US" sz="1200" spc="-10"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gather</a:t>
            </a:r>
            <a:r>
              <a:rPr lang="en-US" sz="1200" spc="-15"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and</a:t>
            </a:r>
            <a:r>
              <a:rPr lang="en-US" sz="1200" spc="-10"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document</a:t>
            </a:r>
            <a:r>
              <a:rPr lang="en-US" sz="1200" spc="-145"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input from the families we work</a:t>
            </a:r>
            <a:r>
              <a:rPr lang="en-US" sz="1200" spc="10" dirty="0">
                <a:effectLst/>
                <a:latin typeface="Open Sans" panose="020B0606030504020204" pitchFamily="34" charset="0"/>
                <a:ea typeface="Arial" panose="020B0604020202020204" pitchFamily="34" charset="0"/>
              </a:rPr>
              <a:t> </a:t>
            </a:r>
            <a:r>
              <a:rPr lang="en-US" sz="1200" spc="-175" dirty="0">
                <a:effectLst/>
                <a:latin typeface="Open Sans" panose="020B0606030504020204" pitchFamily="34" charset="0"/>
                <a:ea typeface="Arial" panose="020B0604020202020204" pitchFamily="34" charset="0"/>
              </a:rPr>
              <a:t>with.</a:t>
            </a:r>
            <a:endParaRPr lang="en-US" sz="1100" spc="-175" dirty="0">
              <a:effectLst/>
              <a:latin typeface="Open Sans" panose="020B0606030504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29</a:t>
            </a:fld>
            <a:endParaRPr lang="en-US"/>
          </a:p>
        </p:txBody>
      </p:sp>
    </p:spTree>
    <p:extLst>
      <p:ext uri="{BB962C8B-B14F-4D97-AF65-F5344CB8AC3E}">
        <p14:creationId xmlns:p14="http://schemas.microsoft.com/office/powerpoint/2010/main" val="3338668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1" dirty="0">
                <a:effectLst/>
                <a:latin typeface="Open Sans" panose="020B0606030504020204" pitchFamily="34" charset="0"/>
                <a:ea typeface="Open Sans" panose="020B0606030504020204" pitchFamily="34" charset="0"/>
              </a:rPr>
              <a:t>Lesson 1.1: Welcome/Introductions </a:t>
            </a:r>
          </a:p>
          <a:p>
            <a:pPr marL="0" marR="0">
              <a:lnSpc>
                <a:spcPct val="115000"/>
              </a:lnSpc>
              <a:spcBef>
                <a:spcPts val="0"/>
              </a:spcBef>
              <a:spcAft>
                <a:spcPts val="0"/>
              </a:spcAft>
            </a:pPr>
            <a:r>
              <a:rPr lang="en-US" sz="1800" b="1" dirty="0">
                <a:effectLst/>
                <a:latin typeface="Open Sans" panose="020B0606030504020204" pitchFamily="34" charset="0"/>
                <a:ea typeface="Open Sans" panose="020B0606030504020204" pitchFamily="34" charset="0"/>
              </a:rPr>
              <a:t>Lesson Time: 20 minutes</a:t>
            </a:r>
          </a:p>
          <a:p>
            <a:pPr marL="0" marR="0">
              <a:lnSpc>
                <a:spcPct val="115000"/>
              </a:lnSpc>
              <a:spcBef>
                <a:spcPts val="0"/>
              </a:spcBef>
              <a:spcAft>
                <a:spcPts val="1200"/>
              </a:spcAft>
            </a:pPr>
            <a:r>
              <a:rPr lang="en-US" sz="1800" b="1" dirty="0">
                <a:effectLst/>
                <a:latin typeface="Open Sans" panose="020B0606030504020204" pitchFamily="34" charset="0"/>
                <a:ea typeface="Open Sans" panose="020B0606030504020204" pitchFamily="34" charset="0"/>
              </a:rPr>
              <a:t>Key Teaching Points / Instructions</a:t>
            </a:r>
            <a:endParaRPr lang="en-US" sz="1800" dirty="0">
              <a:effectLst/>
              <a:latin typeface="Open Sans" panose="020B0606030504020204" pitchFamily="34" charset="0"/>
              <a:ea typeface="Open Sans" panose="020B0606030504020204" pitchFamily="34" charset="0"/>
            </a:endParaRPr>
          </a:p>
          <a:p>
            <a:pPr marL="342900" marR="57150" lvl="0" indent="-342900">
              <a:lnSpc>
                <a:spcPct val="115000"/>
              </a:lnSpc>
              <a:spcBef>
                <a:spcPts val="0"/>
              </a:spcBef>
              <a:spcAft>
                <a:spcPts val="1200"/>
              </a:spcAft>
              <a:buFont typeface="Arial" panose="020B0604020202020204" pitchFamily="34" charset="0"/>
              <a:buChar char="●"/>
              <a:tabLst>
                <a:tab pos="228600" algn="l"/>
              </a:tabLst>
            </a:pPr>
            <a:r>
              <a:rPr lang="en-US" sz="1800" b="1" spc="-10" dirty="0">
                <a:effectLst/>
                <a:latin typeface="Open Sans" panose="020B0606030504020204" pitchFamily="34" charset="0"/>
                <a:ea typeface="Open Sans" panose="020B0606030504020204" pitchFamily="34" charset="0"/>
              </a:rPr>
              <a:t>WELCOME </a:t>
            </a:r>
            <a:r>
              <a:rPr lang="en-US" sz="1800" spc="-10" dirty="0">
                <a:effectLst/>
                <a:latin typeface="Open Sans" panose="020B0606030504020204" pitchFamily="34" charset="0"/>
                <a:ea typeface="Open Sans" panose="020B0606030504020204" pitchFamily="34" charset="0"/>
              </a:rPr>
              <a:t>participants to Foster Care Specialty training. </a:t>
            </a:r>
          </a:p>
          <a:p>
            <a:pPr marL="342900" marR="290195" lvl="0" indent="-342900">
              <a:lnSpc>
                <a:spcPct val="115000"/>
              </a:lnSpc>
              <a:spcBef>
                <a:spcPts val="0"/>
              </a:spcBef>
              <a:spcAft>
                <a:spcPts val="1200"/>
              </a:spcAft>
              <a:buFont typeface="Arial" panose="020B0604020202020204" pitchFamily="34" charset="0"/>
              <a:buChar char="●"/>
              <a:tabLst>
                <a:tab pos="228600" algn="l"/>
              </a:tabLst>
            </a:pPr>
            <a:r>
              <a:rPr lang="en-US" sz="1800" b="1" spc="-10" dirty="0">
                <a:effectLst/>
                <a:latin typeface="Open Sans" panose="020B0606030504020204" pitchFamily="34" charset="0"/>
                <a:ea typeface="Open Sans" panose="020B0606030504020204" pitchFamily="34" charset="0"/>
              </a:rPr>
              <a:t>INTRODUCE</a:t>
            </a:r>
            <a:r>
              <a:rPr lang="en-US" sz="1800" b="1" spc="-25" dirty="0">
                <a:effectLst/>
                <a:latin typeface="Open Sans" panose="020B0606030504020204" pitchFamily="34" charset="0"/>
                <a:ea typeface="Open Sans" panose="020B0606030504020204" pitchFamily="34" charset="0"/>
              </a:rPr>
              <a:t> </a:t>
            </a:r>
            <a:r>
              <a:rPr lang="en-US" sz="1800" spc="-10" dirty="0">
                <a:effectLst/>
                <a:latin typeface="Open Sans" panose="020B0606030504020204" pitchFamily="34" charset="0"/>
                <a:ea typeface="Open Sans" panose="020B0606030504020204" pitchFamily="34" charset="0"/>
              </a:rPr>
              <a:t>yourself, briefly,</a:t>
            </a:r>
            <a:r>
              <a:rPr lang="en-US" sz="1800" spc="-20" dirty="0">
                <a:effectLst/>
                <a:latin typeface="Open Sans" panose="020B0606030504020204" pitchFamily="34" charset="0"/>
                <a:ea typeface="Open Sans" panose="020B0606030504020204" pitchFamily="34" charset="0"/>
              </a:rPr>
              <a:t> </a:t>
            </a:r>
            <a:r>
              <a:rPr lang="en-US" sz="1800" spc="-10" dirty="0">
                <a:effectLst/>
                <a:latin typeface="Open Sans" panose="020B0606030504020204" pitchFamily="34" charset="0"/>
                <a:ea typeface="Open Sans" panose="020B0606030504020204" pitchFamily="34" charset="0"/>
              </a:rPr>
              <a:t>to</a:t>
            </a:r>
            <a:r>
              <a:rPr lang="en-US" sz="1800" spc="-30" dirty="0">
                <a:effectLst/>
                <a:latin typeface="Open Sans" panose="020B0606030504020204" pitchFamily="34" charset="0"/>
                <a:ea typeface="Open Sans" panose="020B0606030504020204" pitchFamily="34" charset="0"/>
              </a:rPr>
              <a:t> </a:t>
            </a:r>
            <a:r>
              <a:rPr lang="en-US" sz="1800" spc="-10" dirty="0">
                <a:effectLst/>
                <a:latin typeface="Open Sans" panose="020B0606030504020204" pitchFamily="34" charset="0"/>
                <a:ea typeface="Open Sans" panose="020B0606030504020204" pitchFamily="34" charset="0"/>
              </a:rPr>
              <a:t>the</a:t>
            </a:r>
            <a:r>
              <a:rPr lang="en-US" sz="1800" spc="-30" dirty="0">
                <a:effectLst/>
                <a:latin typeface="Open Sans" panose="020B0606030504020204" pitchFamily="34" charset="0"/>
                <a:ea typeface="Open Sans" panose="020B0606030504020204" pitchFamily="34" charset="0"/>
              </a:rPr>
              <a:t> </a:t>
            </a:r>
            <a:r>
              <a:rPr lang="en-US" sz="1800" spc="-10" dirty="0">
                <a:effectLst/>
                <a:latin typeface="Open Sans" panose="020B0606030504020204" pitchFamily="34" charset="0"/>
                <a:ea typeface="Open Sans" panose="020B0606030504020204" pitchFamily="34" charset="0"/>
              </a:rPr>
              <a:t>group</a:t>
            </a:r>
            <a:r>
              <a:rPr lang="en-US" sz="1800" spc="-25" dirty="0">
                <a:effectLst/>
                <a:latin typeface="Open Sans" panose="020B0606030504020204" pitchFamily="34" charset="0"/>
                <a:ea typeface="Open Sans" panose="020B0606030504020204" pitchFamily="34" charset="0"/>
              </a:rPr>
              <a:t> </a:t>
            </a:r>
            <a:r>
              <a:rPr lang="en-US" sz="1800" spc="-10" dirty="0">
                <a:effectLst/>
                <a:latin typeface="Open Sans" panose="020B0606030504020204" pitchFamily="34" charset="0"/>
                <a:ea typeface="Open Sans" panose="020B0606030504020204" pitchFamily="34" charset="0"/>
              </a:rPr>
              <a:t>and</a:t>
            </a:r>
            <a:r>
              <a:rPr lang="en-US" sz="1800" spc="-25" dirty="0">
                <a:effectLst/>
                <a:latin typeface="Open Sans" panose="020B0606030504020204" pitchFamily="34" charset="0"/>
                <a:ea typeface="Open Sans" panose="020B0606030504020204" pitchFamily="34" charset="0"/>
              </a:rPr>
              <a:t> </a:t>
            </a:r>
            <a:r>
              <a:rPr lang="en-US" sz="1800" spc="-10" dirty="0">
                <a:effectLst/>
                <a:latin typeface="Open Sans" panose="020B0606030504020204" pitchFamily="34" charset="0"/>
                <a:ea typeface="Open Sans" panose="020B0606030504020204" pitchFamily="34" charset="0"/>
              </a:rPr>
              <a:t>share</a:t>
            </a:r>
            <a:r>
              <a:rPr lang="en-US" sz="1800" spc="-40" dirty="0">
                <a:effectLst/>
                <a:latin typeface="Open Sans" panose="020B0606030504020204" pitchFamily="34" charset="0"/>
                <a:ea typeface="Open Sans" panose="020B0606030504020204" pitchFamily="34" charset="0"/>
              </a:rPr>
              <a:t> </a:t>
            </a:r>
            <a:r>
              <a:rPr lang="en-US" sz="1800" spc="-10" dirty="0">
                <a:effectLst/>
                <a:latin typeface="Open Sans" panose="020B0606030504020204" pitchFamily="34" charset="0"/>
                <a:ea typeface="Open Sans" panose="020B0606030504020204" pitchFamily="34" charset="0"/>
              </a:rPr>
              <a:t>information</a:t>
            </a:r>
            <a:r>
              <a:rPr lang="en-US" sz="1800" spc="-25" dirty="0">
                <a:effectLst/>
                <a:latin typeface="Open Sans" panose="020B0606030504020204" pitchFamily="34" charset="0"/>
                <a:ea typeface="Open Sans" panose="020B0606030504020204" pitchFamily="34" charset="0"/>
              </a:rPr>
              <a:t> </a:t>
            </a:r>
            <a:r>
              <a:rPr lang="en-US" sz="1800" spc="-10" dirty="0">
                <a:effectLst/>
                <a:latin typeface="Open Sans" panose="020B0606030504020204" pitchFamily="34" charset="0"/>
                <a:ea typeface="Open Sans" panose="020B0606030504020204" pitchFamily="34" charset="0"/>
              </a:rPr>
              <a:t>about</a:t>
            </a:r>
            <a:r>
              <a:rPr lang="en-US" sz="1800" spc="-25" dirty="0">
                <a:effectLst/>
                <a:latin typeface="Open Sans" panose="020B0606030504020204" pitchFamily="34" charset="0"/>
                <a:ea typeface="Open Sans" panose="020B0606030504020204" pitchFamily="34" charset="0"/>
              </a:rPr>
              <a:t> </a:t>
            </a:r>
            <a:r>
              <a:rPr lang="en-US" sz="1800" spc="-10" dirty="0">
                <a:effectLst/>
                <a:latin typeface="Open Sans" panose="020B0606030504020204" pitchFamily="34" charset="0"/>
                <a:ea typeface="Open Sans" panose="020B0606030504020204" pitchFamily="34" charset="0"/>
              </a:rPr>
              <a:t>your</a:t>
            </a:r>
            <a:r>
              <a:rPr lang="en-US" sz="1800" spc="-160" dirty="0">
                <a:effectLst/>
                <a:latin typeface="Open Sans" panose="020B0606030504020204" pitchFamily="34" charset="0"/>
                <a:ea typeface="Open Sans" panose="020B0606030504020204" pitchFamily="34" charset="0"/>
              </a:rPr>
              <a:t> </a:t>
            </a:r>
            <a:r>
              <a:rPr lang="en-US" sz="1800" spc="-10" dirty="0">
                <a:effectLst/>
                <a:latin typeface="Open Sans" panose="020B0606030504020204" pitchFamily="34" charset="0"/>
                <a:ea typeface="Open Sans" panose="020B0606030504020204" pitchFamily="34" charset="0"/>
              </a:rPr>
              <a:t>previous experiences working with children and families from the child</a:t>
            </a:r>
            <a:r>
              <a:rPr lang="en-US" sz="1800" spc="-70" dirty="0">
                <a:effectLst/>
                <a:latin typeface="Open Sans" panose="020B0606030504020204" pitchFamily="34" charset="0"/>
                <a:ea typeface="Open Sans" panose="020B0606030504020204" pitchFamily="34" charset="0"/>
              </a:rPr>
              <a:t> </a:t>
            </a:r>
            <a:r>
              <a:rPr lang="en-US" sz="1800" spc="-10" dirty="0">
                <a:effectLst/>
                <a:latin typeface="Open Sans" panose="020B0606030504020204" pitchFamily="34" charset="0"/>
                <a:ea typeface="Open Sans" panose="020B0606030504020204" pitchFamily="34" charset="0"/>
              </a:rPr>
              <a:t>welfare system.</a:t>
            </a:r>
          </a:p>
          <a:p>
            <a:pPr marL="342900" marR="57150" lvl="0" indent="-342900">
              <a:lnSpc>
                <a:spcPct val="115000"/>
              </a:lnSpc>
              <a:spcBef>
                <a:spcPts val="0"/>
              </a:spcBef>
              <a:spcAft>
                <a:spcPts val="1200"/>
              </a:spcAft>
              <a:buFont typeface="Symbol" panose="05050102010706020507" pitchFamily="18" charset="2"/>
              <a:buChar char=""/>
              <a:tabLst>
                <a:tab pos="228600"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DISCUSS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with participants the purpose of this course is to provide knowledge</a:t>
            </a:r>
            <a:r>
              <a:rPr lang="en-US" sz="1800" spc="-13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of permanency concepts that will pertain to their cases worked in the foster care specialty.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EXPLAIN</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classroom training is only a portion of the process.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EMPHASIZE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importance of OJT and learning in the field.  </a:t>
            </a:r>
          </a:p>
          <a:p>
            <a:pPr marL="342900" marR="57150" lvl="0" indent="-342900">
              <a:lnSpc>
                <a:spcPct val="115000"/>
              </a:lnSpc>
              <a:spcBef>
                <a:spcPts val="0"/>
              </a:spcBef>
              <a:spcAft>
                <a:spcPts val="1200"/>
              </a:spcAft>
              <a:buFont typeface="Symbol" panose="05050102010706020507" pitchFamily="18" charset="2"/>
              <a:buChar char=""/>
              <a:tabLst>
                <a:tab pos="228600"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to introduce themselves by sharing their name and region a</a:t>
            </a:r>
            <a:r>
              <a:rPr lang="en-US" sz="1800" spc="20" dirty="0">
                <a:effectLst/>
                <a:latin typeface="Open Sans" panose="020B0606030504020204" pitchFamily="34" charset="0"/>
                <a:ea typeface="Franklin Gothic Book" panose="020B0503020102020204" pitchFamily="34" charset="0"/>
                <a:cs typeface="Franklin Gothic Book" panose="020B0503020102020204" pitchFamily="34" charset="0"/>
              </a:rPr>
              <a:t>nd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share one desired outcome for the</a:t>
            </a:r>
            <a:r>
              <a:rPr lang="en-US" sz="1800" spc="-13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training.  Trainer will document the desired outcomes on a prepared flipchart in order to revisit on the last day of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3</a:t>
            </a:fld>
            <a:endParaRPr lang="en-US"/>
          </a:p>
        </p:txBody>
      </p:sp>
    </p:spTree>
    <p:extLst>
      <p:ext uri="{BB962C8B-B14F-4D97-AF65-F5344CB8AC3E}">
        <p14:creationId xmlns:p14="http://schemas.microsoft.com/office/powerpoint/2010/main" val="1688045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85725" lvl="0" indent="-342900">
              <a:lnSpc>
                <a:spcPct val="115000"/>
              </a:lnSpc>
              <a:spcBef>
                <a:spcPts val="0"/>
              </a:spcBef>
              <a:spcAft>
                <a:spcPts val="12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REMIND</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of the information learned in Introduction and CORE weeks around Motivational Interviewing by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STATING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Motivational Interviewing is a client-centered approach for enhancing intrinsic motivation to change behavior by exploring and resolving ambivalence.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how OARS (Open-Ended Question, Affirmations, Reflections, and Summaries) could be used in hearing the family story.  </a:t>
            </a:r>
            <a:endParaRPr lang="en-US" sz="1800" dirty="0">
              <a:effectLst/>
              <a:latin typeface="Open Sans" panose="020B0606030504020204" pitchFamily="34" charset="0"/>
              <a:ea typeface="Open Sans" panose="020B0606030504020204" pitchFamily="34" charset="0"/>
            </a:endParaRPr>
          </a:p>
          <a:p>
            <a:pPr marL="0" marR="85725">
              <a:lnSpc>
                <a:spcPct val="115000"/>
              </a:lnSpc>
              <a:spcBef>
                <a:spcPts val="0"/>
              </a:spcBef>
              <a:spcAft>
                <a:spcPts val="1200"/>
              </a:spcAft>
            </a:pPr>
            <a:r>
              <a:rPr lang="en-US" sz="1800" dirty="0">
                <a:effectLst/>
                <a:latin typeface="Open Sans" panose="020B0606030504020204" pitchFamily="34" charset="0"/>
                <a:ea typeface="Open Sans" panose="020B0606030504020204" pitchFamily="34" charset="0"/>
              </a:rPr>
              <a:t>Open-ended Questions</a:t>
            </a:r>
          </a:p>
          <a:p>
            <a:pPr marL="0" marR="85725">
              <a:lnSpc>
                <a:spcPct val="115000"/>
              </a:lnSpc>
              <a:spcBef>
                <a:spcPts val="0"/>
              </a:spcBef>
              <a:spcAft>
                <a:spcPts val="1200"/>
              </a:spcAft>
            </a:pPr>
            <a:r>
              <a:rPr lang="en-US" sz="1800" dirty="0">
                <a:effectLst/>
                <a:latin typeface="Open Sans" panose="020B0606030504020204" pitchFamily="34" charset="0"/>
                <a:ea typeface="Open Sans" panose="020B0606030504020204" pitchFamily="34" charset="0"/>
              </a:rPr>
              <a:t>Example:  Tell me more about what happened?</a:t>
            </a:r>
          </a:p>
          <a:p>
            <a:pPr marL="0" marR="85725">
              <a:lnSpc>
                <a:spcPct val="115000"/>
              </a:lnSpc>
              <a:spcBef>
                <a:spcPts val="0"/>
              </a:spcBef>
              <a:spcAft>
                <a:spcPts val="1200"/>
              </a:spcAft>
            </a:pPr>
            <a:r>
              <a:rPr lang="en-US" sz="1800" dirty="0">
                <a:effectLst/>
                <a:latin typeface="Open Sans" panose="020B0606030504020204" pitchFamily="34" charset="0"/>
                <a:ea typeface="Open Sans" panose="020B0606030504020204" pitchFamily="34" charset="0"/>
              </a:rPr>
              <a:t>Affirmations</a:t>
            </a:r>
          </a:p>
          <a:p>
            <a:pPr marL="0" marR="85725">
              <a:lnSpc>
                <a:spcPct val="115000"/>
              </a:lnSpc>
              <a:spcBef>
                <a:spcPts val="0"/>
              </a:spcBef>
              <a:spcAft>
                <a:spcPts val="1200"/>
              </a:spcAft>
            </a:pPr>
            <a:r>
              <a:rPr lang="en-US" sz="1800" dirty="0">
                <a:effectLst/>
                <a:latin typeface="Open Sans" panose="020B0606030504020204" pitchFamily="34" charset="0"/>
                <a:ea typeface="Open Sans" panose="020B0606030504020204" pitchFamily="34" charset="0"/>
              </a:rPr>
              <a:t>Example:  You are being very brave for asking for help!</a:t>
            </a:r>
          </a:p>
          <a:p>
            <a:pPr marL="0" marR="85725">
              <a:lnSpc>
                <a:spcPct val="115000"/>
              </a:lnSpc>
              <a:spcBef>
                <a:spcPts val="0"/>
              </a:spcBef>
              <a:spcAft>
                <a:spcPts val="1200"/>
              </a:spcAft>
            </a:pPr>
            <a:r>
              <a:rPr lang="en-US" sz="1800" dirty="0">
                <a:effectLst/>
                <a:latin typeface="Open Sans" panose="020B0606030504020204" pitchFamily="34" charset="0"/>
                <a:ea typeface="Open Sans" panose="020B0606030504020204" pitchFamily="34" charset="0"/>
              </a:rPr>
              <a:t>Reflections</a:t>
            </a:r>
          </a:p>
          <a:p>
            <a:pPr marL="0" marR="85725">
              <a:lnSpc>
                <a:spcPct val="115000"/>
              </a:lnSpc>
              <a:spcBef>
                <a:spcPts val="0"/>
              </a:spcBef>
              <a:spcAft>
                <a:spcPts val="1200"/>
              </a:spcAft>
            </a:pPr>
            <a:r>
              <a:rPr lang="en-US" sz="1800" dirty="0">
                <a:effectLst/>
                <a:latin typeface="Open Sans" panose="020B0606030504020204" pitchFamily="34" charset="0"/>
                <a:ea typeface="Open Sans" panose="020B0606030504020204" pitchFamily="34" charset="0"/>
              </a:rPr>
              <a:t>Example:  It sounds like you…</a:t>
            </a:r>
          </a:p>
          <a:p>
            <a:pPr marL="0" marR="85725">
              <a:lnSpc>
                <a:spcPct val="115000"/>
              </a:lnSpc>
              <a:spcBef>
                <a:spcPts val="0"/>
              </a:spcBef>
              <a:spcAft>
                <a:spcPts val="1200"/>
              </a:spcAft>
            </a:pPr>
            <a:r>
              <a:rPr lang="en-US" sz="1800" dirty="0">
                <a:effectLst/>
                <a:latin typeface="Open Sans" panose="020B0606030504020204" pitchFamily="34" charset="0"/>
                <a:ea typeface="Open Sans" panose="020B0606030504020204" pitchFamily="34" charset="0"/>
              </a:rPr>
              <a:t>Summaries</a:t>
            </a:r>
          </a:p>
          <a:p>
            <a:pPr marL="0" marR="85725">
              <a:lnSpc>
                <a:spcPct val="115000"/>
              </a:lnSpc>
              <a:spcBef>
                <a:spcPts val="0"/>
              </a:spcBef>
              <a:spcAft>
                <a:spcPts val="1200"/>
              </a:spcAft>
            </a:pPr>
            <a:r>
              <a:rPr lang="en-US" sz="1800" dirty="0">
                <a:effectLst/>
                <a:latin typeface="Open Sans" panose="020B0606030504020204" pitchFamily="34" charset="0"/>
                <a:ea typeface="Open Sans" panose="020B0606030504020204" pitchFamily="34" charset="0"/>
              </a:rPr>
              <a:t>Example:  So, let me see if I got this right…</a:t>
            </a:r>
          </a:p>
          <a:p>
            <a:pPr marL="228600" marR="85725">
              <a:lnSpc>
                <a:spcPct val="115000"/>
              </a:lnSpc>
              <a:spcBef>
                <a:spcPts val="0"/>
              </a:spcBef>
              <a:spcAft>
                <a:spcPts val="1200"/>
              </a:spcAft>
            </a:pPr>
            <a:r>
              <a:rPr lang="en-US" sz="1800" dirty="0">
                <a:effectLst/>
                <a:latin typeface="Symbol" panose="05050102010706020507" pitchFamily="18" charset="2"/>
                <a:ea typeface="Open Sans" panose="020B0606030504020204" pitchFamily="34" charset="0"/>
              </a:rPr>
              <a:t> </a:t>
            </a:r>
            <a:endParaRPr lang="en-US" sz="1800" dirty="0">
              <a:effectLst/>
              <a:latin typeface="Open Sans" panose="020B0606030504020204" pitchFamily="34" charset="0"/>
              <a:ea typeface="Open Sans" panose="020B0606030504020204" pitchFamily="34" charset="0"/>
            </a:endParaRPr>
          </a:p>
          <a:p>
            <a:pPr marL="0" marR="0" lvl="0" indent="0" eaLnBrk="0" hangingPunct="0">
              <a:spcBef>
                <a:spcPts val="10"/>
              </a:spcBef>
              <a:spcAft>
                <a:spcPts val="0"/>
              </a:spcAft>
              <a:buFont typeface="Symbol" panose="05050102010706020507" pitchFamily="18" charset="2"/>
              <a:buNone/>
            </a:pPr>
            <a:endPar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85725" lvl="0" indent="-342900">
              <a:lnSpc>
                <a:spcPct val="115000"/>
              </a:lnSpc>
              <a:spcBef>
                <a:spcPts val="0"/>
              </a:spcBef>
              <a:spcAft>
                <a:spcPts val="12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Open Ended Question:</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Elicits descriptive information, requires more of a response than a simple yes or no, encourages the family to do most of the talking, helps us avoid premature judgement, and keeps communication moving forward.</a:t>
            </a:r>
          </a:p>
          <a:p>
            <a:pPr marL="342900" marR="85725" lvl="0" indent="-342900">
              <a:lnSpc>
                <a:spcPct val="115000"/>
              </a:lnSpc>
              <a:spcBef>
                <a:spcPts val="0"/>
              </a:spcBef>
              <a:spcAft>
                <a:spcPts val="12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Affirmations:</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Must be done sincerely, supports and promotes self-efficacy, acknowledges the difficulties the person has experienced, validates the person’s experience and feelings, and emphasizes past experiences that demonstrate strengths and success to prevent discouragement.</a:t>
            </a:r>
          </a:p>
          <a:p>
            <a:pPr marL="342900" marR="85725" lvl="0" indent="-342900">
              <a:lnSpc>
                <a:spcPct val="115000"/>
              </a:lnSpc>
              <a:spcBef>
                <a:spcPts val="0"/>
              </a:spcBef>
              <a:spcAft>
                <a:spcPts val="12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Reflective Listening:</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Is a way of checking rather than assuming that you know what is meant, shows that you have an interest in and respect for what the family has to say, demonstrates that you have accurately heard and understood the person’s problems and feelings.</a:t>
            </a:r>
          </a:p>
          <a:p>
            <a:pPr marL="342900" marR="85725" lvl="0" indent="-342900">
              <a:lnSpc>
                <a:spcPct val="115000"/>
              </a:lnSpc>
              <a:spcBef>
                <a:spcPts val="0"/>
              </a:spcBef>
              <a:spcAft>
                <a:spcPts val="12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Summarize: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Reinforces what has been said, shows that you have been listening carefully, prepares the person for transition, allows you to be strategic in what to include reinforcing talk that is in the direction of change, and can underscore feelings of ambivalence and promote perception of discrepancy.</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30</a:t>
            </a:fld>
            <a:endParaRPr lang="en-US"/>
          </a:p>
        </p:txBody>
      </p:sp>
    </p:spTree>
    <p:extLst>
      <p:ext uri="{BB962C8B-B14F-4D97-AF65-F5344CB8AC3E}">
        <p14:creationId xmlns:p14="http://schemas.microsoft.com/office/powerpoint/2010/main" val="536341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85725" lvl="0" indent="-342900">
              <a:lnSpc>
                <a:spcPct val="115000"/>
              </a:lnSpc>
              <a:spcBef>
                <a:spcPts val="0"/>
              </a:spcBef>
              <a:spcAft>
                <a:spcPts val="12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to identify the timeframes for ongoing face-to-face visits with parents, foster parents, and with children on their caseloads. </a:t>
            </a:r>
          </a:p>
          <a:p>
            <a:pPr marL="342900" marR="85725" lvl="0" indent="-342900">
              <a:lnSpc>
                <a:spcPct val="115000"/>
              </a:lnSpc>
              <a:spcBef>
                <a:spcPts val="0"/>
              </a:spcBef>
              <a:spcAft>
                <a:spcPts val="12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ACKNOWLEDGE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 tasks of the FSW may vary according to the specifics of a case situation.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EMPHASIZE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communication between the FSW and CPS is</a:t>
            </a:r>
            <a:r>
              <a:rPr lang="en-US" sz="1800" spc="-1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critical for a smooth transition and to ensure compliance with DCS policies and state and federal</a:t>
            </a:r>
            <a:r>
              <a:rPr lang="en-US" sz="1800" spc="-4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laws.</a:t>
            </a:r>
          </a:p>
          <a:p>
            <a:r>
              <a:rPr lang="en-US" sz="1800" b="1" dirty="0">
                <a:effectLst/>
                <a:latin typeface="Open Sans" panose="020B0606030504020204" pitchFamily="34" charset="0"/>
                <a:ea typeface="Open Sans" panose="020B0606030504020204" pitchFamily="34" charset="0"/>
              </a:rPr>
              <a:t>ACKNOWLEDGE</a:t>
            </a:r>
            <a:r>
              <a:rPr lang="en-US" sz="1800" spc="-3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there</a:t>
            </a:r>
            <a:r>
              <a:rPr lang="en-US" sz="1800" spc="-3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may</a:t>
            </a:r>
            <a:r>
              <a:rPr lang="en-US" sz="1800" spc="-4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be</a:t>
            </a:r>
            <a:r>
              <a:rPr lang="en-US" sz="1800" spc="-3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regional/county</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differences</a:t>
            </a:r>
            <a:r>
              <a:rPr lang="en-US" sz="1800" spc="-2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in</a:t>
            </a:r>
            <a:r>
              <a:rPr lang="en-US" sz="1800" spc="-2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the</a:t>
            </a:r>
            <a:r>
              <a:rPr lang="en-US" sz="1800" spc="-3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assignment</a:t>
            </a:r>
            <a:r>
              <a:rPr lang="en-US" sz="1800" spc="-17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of initial tasks and remind participants they will be able to learn this process as a part of their OJT Checklist. </a:t>
            </a:r>
            <a:r>
              <a:rPr lang="en-US" sz="1800" b="1" dirty="0">
                <a:effectLst/>
                <a:latin typeface="Open Sans" panose="020B0606030504020204" pitchFamily="34" charset="0"/>
                <a:ea typeface="Open Sans" panose="020B0606030504020204" pitchFamily="34" charset="0"/>
              </a:rPr>
              <a:t>ENCOURAGE</a:t>
            </a:r>
            <a:r>
              <a:rPr lang="en-US" sz="1800" dirty="0">
                <a:effectLst/>
                <a:latin typeface="Open Sans" panose="020B0606030504020204" pitchFamily="34" charset="0"/>
                <a:ea typeface="Open Sans" panose="020B0606030504020204" pitchFamily="34" charset="0"/>
              </a:rPr>
              <a:t> participants to speak with Supervisor and Mentor about specifics in this</a:t>
            </a:r>
            <a:r>
              <a:rPr lang="en-US" sz="1800" spc="-55" dirty="0">
                <a:effectLst/>
                <a:latin typeface="Open Sans" panose="020B0606030504020204" pitchFamily="34" charset="0"/>
                <a:ea typeface="Open Sans" panose="020B0606030504020204" pitchFamily="34" charset="0"/>
              </a:rPr>
              <a:t> </a:t>
            </a:r>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31</a:t>
            </a:fld>
            <a:endParaRPr lang="en-US"/>
          </a:p>
        </p:txBody>
      </p:sp>
    </p:spTree>
    <p:extLst>
      <p:ext uri="{BB962C8B-B14F-4D97-AF65-F5344CB8AC3E}">
        <p14:creationId xmlns:p14="http://schemas.microsoft.com/office/powerpoint/2010/main" val="28974494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406400" lvl="0" indent="-342900">
              <a:lnSpc>
                <a:spcPct val="115000"/>
              </a:lnSpc>
              <a:spcBef>
                <a:spcPts val="0"/>
              </a:spcBef>
              <a:spcAft>
                <a:spcPts val="1200"/>
              </a:spcAft>
              <a:buFont typeface="Symbol" panose="05050102010706020507" pitchFamily="18" charset="2"/>
              <a:buChar char=""/>
              <a:tabLst>
                <a:tab pos="1057275" algn="l"/>
              </a:tabLst>
            </a:pPr>
            <a:r>
              <a:rPr lang="en-US" sz="1200" b="1" dirty="0">
                <a:effectLst/>
                <a:latin typeface="Open Sans" panose="020B0606030504020204" pitchFamily="34" charset="0"/>
                <a:ea typeface="Open Sans" panose="020B0606030504020204" pitchFamily="34" charset="0"/>
              </a:rPr>
              <a:t>ACTIVITY:  DIVIDE</a:t>
            </a:r>
            <a:r>
              <a:rPr lang="en-US" sz="1200" dirty="0">
                <a:effectLst/>
                <a:latin typeface="Open Sans" panose="020B0606030504020204" pitchFamily="34" charset="0"/>
                <a:ea typeface="Open Sans" panose="020B0606030504020204" pitchFamily="34" charset="0"/>
              </a:rPr>
              <a:t> participants into groups of 2.  One person will be interviewed on their “story” of coming to work at DCS.  The “interviewer” will use OARS to gather the story and will document their story using the person’s own words.  After 5-7 minutes, the group will </a:t>
            </a:r>
            <a:r>
              <a:rPr lang="en-US" sz="1200" b="1" dirty="0">
                <a:effectLst/>
                <a:latin typeface="Open Sans" panose="020B0606030504020204" pitchFamily="34" charset="0"/>
                <a:ea typeface="Open Sans" panose="020B0606030504020204" pitchFamily="34" charset="0"/>
              </a:rPr>
              <a:t>DEBRIEF</a:t>
            </a:r>
            <a:r>
              <a:rPr lang="en-US" sz="1200" dirty="0">
                <a:effectLst/>
                <a:latin typeface="Open Sans" panose="020B0606030504020204" pitchFamily="34" charset="0"/>
                <a:ea typeface="Open Sans" panose="020B0606030504020204" pitchFamily="34" charset="0"/>
              </a:rPr>
              <a:t> together.  The person interviewed will read their story and identify how accurate the information was documented.  </a:t>
            </a:r>
            <a:r>
              <a:rPr lang="en-US" sz="1200" b="1" dirty="0">
                <a:effectLst/>
                <a:latin typeface="Open Sans" panose="020B0606030504020204" pitchFamily="34" charset="0"/>
                <a:ea typeface="Open Sans" panose="020B0606030504020204" pitchFamily="34" charset="0"/>
              </a:rPr>
              <a:t>CHANGE</a:t>
            </a:r>
            <a:r>
              <a:rPr lang="en-US" sz="1200" dirty="0">
                <a:effectLst/>
                <a:latin typeface="Open Sans" panose="020B0606030504020204" pitchFamily="34" charset="0"/>
                <a:ea typeface="Open Sans" panose="020B0606030504020204" pitchFamily="34" charset="0"/>
              </a:rPr>
              <a:t> positions and repeat interview and </a:t>
            </a:r>
            <a:r>
              <a:rPr lang="en-US" sz="1200" b="1" dirty="0">
                <a:effectLst/>
                <a:latin typeface="Open Sans" panose="020B0606030504020204" pitchFamily="34" charset="0"/>
                <a:ea typeface="Open Sans" panose="020B0606030504020204" pitchFamily="34" charset="0"/>
              </a:rPr>
              <a:t>DEBRIEF.</a:t>
            </a:r>
            <a:endParaRPr lang="en-US" sz="1100" dirty="0">
              <a:effectLst/>
              <a:latin typeface="Open Sans" panose="020B0606030504020204" pitchFamily="34" charset="0"/>
              <a:ea typeface="Open Sans" panose="020B0606030504020204" pitchFamily="34" charset="0"/>
            </a:endParaRPr>
          </a:p>
          <a:p>
            <a:pPr marL="342900" marR="406400" lvl="0" indent="-342900">
              <a:lnSpc>
                <a:spcPct val="115000"/>
              </a:lnSpc>
              <a:spcBef>
                <a:spcPts val="0"/>
              </a:spcBef>
              <a:spcAft>
                <a:spcPts val="1200"/>
              </a:spcAft>
              <a:buFont typeface="Symbol" panose="05050102010706020507" pitchFamily="18" charset="2"/>
              <a:buChar char=""/>
              <a:tabLst>
                <a:tab pos="1057275" algn="l"/>
              </a:tabLst>
            </a:pPr>
            <a:r>
              <a:rPr lang="en-US" sz="1200" b="1" dirty="0">
                <a:effectLst/>
                <a:latin typeface="Open Sans" panose="020B0606030504020204" pitchFamily="34" charset="0"/>
                <a:ea typeface="Open Sans" panose="020B0606030504020204" pitchFamily="34" charset="0"/>
              </a:rPr>
              <a:t>DEBRIEF </a:t>
            </a:r>
            <a:r>
              <a:rPr lang="en-US" sz="1200" dirty="0">
                <a:effectLst/>
                <a:latin typeface="Open Sans" panose="020B0606030504020204" pitchFamily="34" charset="0"/>
                <a:ea typeface="Open Sans" panose="020B0606030504020204" pitchFamily="34" charset="0"/>
              </a:rPr>
              <a:t>as a large group by asking:</a:t>
            </a:r>
            <a:endParaRPr lang="en-US" sz="1100" dirty="0">
              <a:effectLst/>
              <a:latin typeface="Open Sans" panose="020B0606030504020204" pitchFamily="34" charset="0"/>
              <a:ea typeface="Open Sans" panose="020B0606030504020204" pitchFamily="34" charset="0"/>
            </a:endParaRPr>
          </a:p>
          <a:p>
            <a:pPr marL="742950" marR="406400" lvl="1" indent="-285750">
              <a:lnSpc>
                <a:spcPct val="115000"/>
              </a:lnSpc>
              <a:spcBef>
                <a:spcPts val="0"/>
              </a:spcBef>
              <a:spcAft>
                <a:spcPts val="1200"/>
              </a:spcAft>
              <a:buFont typeface="Courier New" panose="02070309020205020404" pitchFamily="49" charset="0"/>
              <a:buChar char="o"/>
              <a:tabLst>
                <a:tab pos="1057275" algn="l"/>
              </a:tabLst>
            </a:pPr>
            <a:r>
              <a:rPr lang="en-US" sz="1200" dirty="0">
                <a:effectLst/>
                <a:latin typeface="Open Sans" panose="020B0606030504020204" pitchFamily="34" charset="0"/>
                <a:ea typeface="Open Sans" panose="020B0606030504020204" pitchFamily="34" charset="0"/>
              </a:rPr>
              <a:t>How did the interviewer use OARS to gather the story?</a:t>
            </a:r>
            <a:endParaRPr lang="en-US" sz="1100" dirty="0">
              <a:effectLst/>
              <a:latin typeface="Open Sans" panose="020B0606030504020204" pitchFamily="34" charset="0"/>
              <a:ea typeface="Open Sans" panose="020B0606030504020204" pitchFamily="34" charset="0"/>
            </a:endParaRPr>
          </a:p>
          <a:p>
            <a:pPr marL="742950" marR="406400" lvl="1" indent="-285750">
              <a:lnSpc>
                <a:spcPct val="115000"/>
              </a:lnSpc>
              <a:spcBef>
                <a:spcPts val="0"/>
              </a:spcBef>
              <a:spcAft>
                <a:spcPts val="1200"/>
              </a:spcAft>
              <a:buFont typeface="Courier New" panose="02070309020205020404" pitchFamily="49" charset="0"/>
              <a:buChar char="o"/>
              <a:tabLst>
                <a:tab pos="1057275" algn="l"/>
              </a:tabLst>
            </a:pPr>
            <a:r>
              <a:rPr lang="en-US" sz="1200" dirty="0">
                <a:effectLst/>
                <a:latin typeface="Open Sans" panose="020B0606030504020204" pitchFamily="34" charset="0"/>
                <a:ea typeface="Open Sans" panose="020B0606030504020204" pitchFamily="34" charset="0"/>
              </a:rPr>
              <a:t>How accurate was the story documented?</a:t>
            </a:r>
            <a:endParaRPr lang="en-US" sz="1100" dirty="0">
              <a:effectLst/>
              <a:latin typeface="Open Sans" panose="020B0606030504020204" pitchFamily="34" charset="0"/>
              <a:ea typeface="Open Sans" panose="020B0606030504020204" pitchFamily="34" charset="0"/>
            </a:endParaRPr>
          </a:p>
          <a:p>
            <a:pPr marL="342900" marR="406400" lvl="0" indent="-342900">
              <a:lnSpc>
                <a:spcPct val="115000"/>
              </a:lnSpc>
              <a:spcBef>
                <a:spcPts val="0"/>
              </a:spcBef>
              <a:spcAft>
                <a:spcPts val="1200"/>
              </a:spcAft>
              <a:buFont typeface="Symbol" panose="05050102010706020507" pitchFamily="18" charset="2"/>
              <a:buChar char=""/>
              <a:tabLst>
                <a:tab pos="1057275" algn="l"/>
              </a:tabLst>
            </a:pPr>
            <a:r>
              <a:rPr lang="en-US" sz="1200" b="1" dirty="0">
                <a:effectLst/>
                <a:latin typeface="Open Sans" panose="020B0606030504020204" pitchFamily="34" charset="0"/>
                <a:ea typeface="Open Sans" panose="020B0606030504020204" pitchFamily="34" charset="0"/>
              </a:rPr>
              <a:t>TRANSITION </a:t>
            </a:r>
            <a:r>
              <a:rPr lang="en-US" sz="1200" dirty="0">
                <a:effectLst/>
                <a:latin typeface="Open Sans" panose="020B0606030504020204" pitchFamily="34" charset="0"/>
                <a:ea typeface="Open Sans" panose="020B0606030504020204" pitchFamily="34" charset="0"/>
              </a:rPr>
              <a:t>to Lesson 2.6 Meet the Family</a:t>
            </a:r>
            <a:r>
              <a:rPr lang="en-US" sz="1200" b="1"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by</a:t>
            </a:r>
            <a:r>
              <a:rPr lang="en-US" sz="1200" b="1" dirty="0">
                <a:effectLst/>
                <a:latin typeface="Open Sans" panose="020B0606030504020204" pitchFamily="34" charset="0"/>
                <a:ea typeface="Open Sans" panose="020B0606030504020204" pitchFamily="34" charset="0"/>
              </a:rPr>
              <a:t> SHARING </a:t>
            </a:r>
            <a:r>
              <a:rPr lang="en-US" sz="1200" dirty="0">
                <a:effectLst/>
                <a:latin typeface="Open Sans" panose="020B0606030504020204" pitchFamily="34" charset="0"/>
                <a:ea typeface="Open Sans" panose="020B0606030504020204" pitchFamily="34" charset="0"/>
              </a:rPr>
              <a:t>we will now be introduced to the case family we will use to learn and practice case work around the Practice Wheel.</a:t>
            </a:r>
            <a:endParaRPr lang="en-US" sz="11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32</a:t>
            </a:fld>
            <a:endParaRPr lang="en-US"/>
          </a:p>
        </p:txBody>
      </p:sp>
    </p:spTree>
    <p:extLst>
      <p:ext uri="{BB962C8B-B14F-4D97-AF65-F5344CB8AC3E}">
        <p14:creationId xmlns:p14="http://schemas.microsoft.com/office/powerpoint/2010/main" val="1198981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2279015" indent="-228600">
              <a:lnSpc>
                <a:spcPct val="115000"/>
              </a:lnSpc>
              <a:spcBef>
                <a:spcPts val="0"/>
              </a:spcBef>
              <a:spcAft>
                <a:spcPts val="0"/>
              </a:spcAft>
            </a:pPr>
            <a:r>
              <a:rPr lang="en-US" sz="1800" b="1" dirty="0">
                <a:effectLst/>
                <a:latin typeface="Open Sans" panose="020B0606030504020204" pitchFamily="34" charset="0"/>
                <a:ea typeface="Open Sans" panose="020B0606030504020204" pitchFamily="34" charset="0"/>
              </a:rPr>
              <a:t>Lesson 2.6: Meet the Family</a:t>
            </a:r>
            <a:endParaRPr lang="en-US" sz="1800" dirty="0">
              <a:effectLst/>
              <a:latin typeface="Open Sans" panose="020B0606030504020204" pitchFamily="34" charset="0"/>
              <a:ea typeface="Open Sans" panose="020B0606030504020204" pitchFamily="34" charset="0"/>
            </a:endParaRPr>
          </a:p>
          <a:p>
            <a:pPr marL="228600" marR="2279015" indent="-228600">
              <a:lnSpc>
                <a:spcPct val="115000"/>
              </a:lnSpc>
              <a:spcBef>
                <a:spcPts val="0"/>
              </a:spcBef>
              <a:spcAft>
                <a:spcPts val="0"/>
              </a:spcAft>
            </a:pPr>
            <a:r>
              <a:rPr lang="en-US" sz="1800" b="1" dirty="0">
                <a:effectLst/>
                <a:latin typeface="Open Sans" panose="020B0606030504020204" pitchFamily="34" charset="0"/>
                <a:ea typeface="Open Sans" panose="020B0606030504020204" pitchFamily="34" charset="0"/>
              </a:rPr>
              <a:t>Lesson Time: 150 minutes</a:t>
            </a:r>
            <a:endParaRPr lang="en-US" sz="1800" dirty="0">
              <a:effectLst/>
              <a:latin typeface="Open Sans" panose="020B0606030504020204" pitchFamily="34" charset="0"/>
              <a:ea typeface="Open Sans" panose="020B0606030504020204" pitchFamily="34" charset="0"/>
            </a:endParaRPr>
          </a:p>
          <a:p>
            <a:pPr marL="228600" marR="0" indent="-228600">
              <a:lnSpc>
                <a:spcPct val="115000"/>
              </a:lnSpc>
              <a:spcBef>
                <a:spcPts val="20"/>
              </a:spcBef>
              <a:spcAft>
                <a:spcPts val="1200"/>
              </a:spcAft>
            </a:pPr>
            <a:r>
              <a:rPr lang="en-US" sz="1800" b="1" dirty="0">
                <a:effectLst/>
                <a:latin typeface="Open Sans" panose="020B0606030504020204" pitchFamily="34" charset="0"/>
                <a:ea typeface="Open Sans" panose="020B0606030504020204" pitchFamily="34" charset="0"/>
              </a:rPr>
              <a:t>Key Teaching Points / Instructions</a:t>
            </a:r>
            <a:endParaRPr lang="en-US" sz="1800" dirty="0">
              <a:effectLst/>
              <a:latin typeface="Open Sans" panose="020B0606030504020204" pitchFamily="34" charset="0"/>
              <a:ea typeface="Open Sans" panose="020B0606030504020204" pitchFamily="34" charset="0"/>
            </a:endParaRPr>
          </a:p>
          <a:p>
            <a:pPr marL="342900" marR="0" lvl="0" indent="-342900">
              <a:lnSpc>
                <a:spcPct val="150000"/>
              </a:lnSpc>
              <a:spcBef>
                <a:spcPts val="0"/>
              </a:spcBef>
              <a:spcAft>
                <a:spcPts val="12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rPr>
              <a:t>INFORM </a:t>
            </a:r>
            <a:r>
              <a:rPr lang="en-US" sz="1800" dirty="0">
                <a:effectLst/>
                <a:latin typeface="Open Sans" panose="020B0606030504020204" pitchFamily="34" charset="0"/>
                <a:ea typeface="Calibri" panose="020F0502020204030204" pitchFamily="34" charset="0"/>
              </a:rPr>
              <a:t>the participants we are going to meet the Williams family for the first time. </a:t>
            </a:r>
            <a:r>
              <a:rPr lang="en-US" sz="1800" b="1" dirty="0">
                <a:effectLst/>
                <a:latin typeface="Open Sans" panose="020B0606030504020204" pitchFamily="34" charset="0"/>
                <a:ea typeface="Calibri" panose="020F0502020204030204" pitchFamily="34" charset="0"/>
              </a:rPr>
              <a:t>SHARE</a:t>
            </a:r>
            <a:r>
              <a:rPr lang="en-US" sz="1800" dirty="0">
                <a:effectLst/>
                <a:latin typeface="Open Sans" panose="020B0606030504020204" pitchFamily="34" charset="0"/>
                <a:ea typeface="Calibri" panose="020F0502020204030204" pitchFamily="34" charset="0"/>
              </a:rPr>
              <a:t> we will follow the family from the day the children are removed until permanency is achieved.</a:t>
            </a:r>
            <a:endParaRPr lang="en-US" sz="1800" dirty="0">
              <a:effectLst/>
              <a:latin typeface="Open Sans" panose="020B0606030504020204" pitchFamily="34" charset="0"/>
              <a:ea typeface="Open Sans" panose="020B0606030504020204" pitchFamily="34" charset="0"/>
            </a:endParaRPr>
          </a:p>
          <a:p>
            <a:pPr marL="342900" marR="0" lvl="0" indent="-342900">
              <a:lnSpc>
                <a:spcPct val="150000"/>
              </a:lnSpc>
              <a:spcBef>
                <a:spcPts val="0"/>
              </a:spcBef>
              <a:spcAft>
                <a:spcPts val="12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rPr>
              <a:t>REFER </a:t>
            </a:r>
            <a:r>
              <a:rPr lang="en-US" sz="1800" dirty="0">
                <a:effectLst/>
                <a:latin typeface="Open Sans" panose="020B0606030504020204" pitchFamily="34" charset="0"/>
                <a:ea typeface="Calibri" panose="020F0502020204030204" pitchFamily="34" charset="0"/>
              </a:rPr>
              <a:t>and </a:t>
            </a:r>
            <a:r>
              <a:rPr lang="en-US" sz="1800" b="1" dirty="0">
                <a:effectLst/>
                <a:latin typeface="Open Sans" panose="020B0606030504020204" pitchFamily="34" charset="0"/>
                <a:ea typeface="Calibri" panose="020F0502020204030204" pitchFamily="34" charset="0"/>
              </a:rPr>
              <a:t>ASK </a:t>
            </a:r>
            <a:r>
              <a:rPr lang="en-US" sz="1800" dirty="0">
                <a:effectLst/>
                <a:latin typeface="Open Sans" panose="020B0606030504020204" pitchFamily="34" charset="0"/>
                <a:ea typeface="Calibri" panose="020F0502020204030204" pitchFamily="34" charset="0"/>
              </a:rPr>
              <a:t>participants to review the Williams family case file </a:t>
            </a:r>
            <a:r>
              <a:rPr lang="en-US" sz="1800" dirty="0">
                <a:effectLst/>
                <a:highlight>
                  <a:srgbClr val="FFFF00"/>
                </a:highlight>
                <a:latin typeface="Open Sans" panose="020B0606030504020204" pitchFamily="34" charset="0"/>
                <a:ea typeface="Calibri" panose="020F0502020204030204" pitchFamily="34" charset="0"/>
              </a:rPr>
              <a:t>pages</a:t>
            </a:r>
            <a:r>
              <a:rPr lang="en-US" sz="1800" dirty="0">
                <a:effectLst/>
                <a:latin typeface="Open Sans" panose="020B0606030504020204" pitchFamily="34" charset="0"/>
                <a:ea typeface="Open Sans" panose="020B0606030504020204" pitchFamily="34" charset="0"/>
              </a:rPr>
              <a:t> </a:t>
            </a:r>
            <a:r>
              <a:rPr lang="en-US" sz="1800" dirty="0">
                <a:effectLst/>
                <a:highlight>
                  <a:srgbClr val="FFFF00"/>
                </a:highlight>
                <a:latin typeface="Open Sans" panose="020B0606030504020204" pitchFamily="34" charset="0"/>
                <a:ea typeface="Calibri" panose="020F0502020204030204" pitchFamily="34" charset="0"/>
              </a:rPr>
              <a:t>:  .</a:t>
            </a:r>
            <a:r>
              <a:rPr lang="en-US" sz="1800" dirty="0">
                <a:effectLst/>
                <a:latin typeface="Open Sans" panose="020B0606030504020204" pitchFamily="34" charset="0"/>
                <a:ea typeface="Calibri" panose="020F0502020204030204" pitchFamily="34" charset="0"/>
              </a:rPr>
              <a:t>  </a:t>
            </a:r>
            <a:r>
              <a:rPr lang="en-US" sz="1800" b="1" dirty="0">
                <a:effectLst/>
                <a:latin typeface="Open Sans" panose="020B0606030504020204" pitchFamily="34" charset="0"/>
                <a:ea typeface="Calibri" panose="020F0502020204030204" pitchFamily="34" charset="0"/>
              </a:rPr>
              <a:t>AFTER </a:t>
            </a:r>
            <a:r>
              <a:rPr lang="en-US" sz="1800" dirty="0">
                <a:effectLst/>
                <a:latin typeface="Open Sans" panose="020B0606030504020204" pitchFamily="34" charset="0"/>
                <a:ea typeface="Calibri" panose="020F0502020204030204" pitchFamily="34" charset="0"/>
              </a:rPr>
              <a:t>participants have reviewed those pages, </a:t>
            </a:r>
            <a:r>
              <a:rPr lang="en-US" sz="1800" b="1" dirty="0">
                <a:effectLst/>
                <a:latin typeface="Open Sans" panose="020B0606030504020204" pitchFamily="34" charset="0"/>
                <a:ea typeface="Calibri" panose="020F0502020204030204" pitchFamily="34" charset="0"/>
              </a:rPr>
              <a:t>ASK </a:t>
            </a:r>
            <a:r>
              <a:rPr lang="en-US" sz="1800" dirty="0">
                <a:effectLst/>
                <a:latin typeface="Open Sans" panose="020B0606030504020204" pitchFamily="34" charset="0"/>
                <a:ea typeface="Calibri" panose="020F0502020204030204" pitchFamily="34" charset="0"/>
              </a:rPr>
              <a:t>what allegations are involved in the case, and what brought the children into custody.</a:t>
            </a:r>
            <a:endParaRPr lang="en-US" sz="1800" dirty="0">
              <a:effectLst/>
              <a:latin typeface="Open Sans" panose="020B0606030504020204" pitchFamily="34" charset="0"/>
              <a:ea typeface="Open Sans" panose="020B0606030504020204" pitchFamily="34" charset="0"/>
            </a:endParaRPr>
          </a:p>
          <a:p>
            <a:pPr marL="342900" marR="0" lvl="0" indent="-342900">
              <a:lnSpc>
                <a:spcPct val="150000"/>
              </a:lnSpc>
              <a:spcBef>
                <a:spcPts val="0"/>
              </a:spcBef>
              <a:spcAft>
                <a:spcPts val="12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rPr>
              <a:t>ASK </a:t>
            </a:r>
            <a:r>
              <a:rPr lang="en-US" sz="1800" dirty="0">
                <a:effectLst/>
                <a:latin typeface="Open Sans" panose="020B0606030504020204" pitchFamily="34" charset="0"/>
                <a:ea typeface="Calibri" panose="020F0502020204030204" pitchFamily="34" charset="0"/>
              </a:rPr>
              <a:t>participants to share</a:t>
            </a:r>
            <a:r>
              <a:rPr lang="en-US" sz="1800" b="1" dirty="0">
                <a:effectLst/>
                <a:latin typeface="Open Sans" panose="020B0606030504020204" pitchFamily="34" charset="0"/>
                <a:ea typeface="Calibri" panose="020F0502020204030204" pitchFamily="34" charset="0"/>
              </a:rPr>
              <a:t> </a:t>
            </a:r>
            <a:r>
              <a:rPr lang="en-US" sz="1800" dirty="0">
                <a:effectLst/>
                <a:latin typeface="Open Sans" panose="020B0606030504020204" pitchFamily="34" charset="0"/>
                <a:ea typeface="Calibri" panose="020F0502020204030204" pitchFamily="34" charset="0"/>
              </a:rPr>
              <a:t>what tasks would be completed once a new custodial case is assigned. Answers should include:</a:t>
            </a:r>
            <a:endParaRPr lang="en-US" sz="1800" dirty="0">
              <a:effectLst/>
              <a:latin typeface="Open Sans" panose="020B0606030504020204" pitchFamily="34" charset="0"/>
              <a:ea typeface="Open Sans" panose="020B0606030504020204" pitchFamily="34" charset="0"/>
            </a:endParaRPr>
          </a:p>
          <a:p>
            <a:pPr marL="457200" marR="0" indent="457200">
              <a:lnSpc>
                <a:spcPct val="150000"/>
              </a:lnSpc>
              <a:spcBef>
                <a:spcPts val="0"/>
              </a:spcBef>
              <a:spcAft>
                <a:spcPts val="1200"/>
              </a:spcAft>
            </a:pPr>
            <a:r>
              <a:rPr lang="en-US" sz="1800" dirty="0">
                <a:effectLst/>
                <a:latin typeface="Open Sans" panose="020B0606030504020204" pitchFamily="34" charset="0"/>
                <a:ea typeface="Open Sans" panose="020B0606030504020204" pitchFamily="34" charset="0"/>
                <a:cs typeface="Open Sans" panose="020B0606030504020204" pitchFamily="34" charset="0"/>
              </a:rPr>
              <a:t>o</a:t>
            </a:r>
            <a:r>
              <a:rPr lang="en-US" sz="1800" dirty="0">
                <a:effectLst/>
                <a:latin typeface="Open Sans" panose="020B0606030504020204" pitchFamily="34" charset="0"/>
                <a:ea typeface="Calibri" panose="020F0502020204030204" pitchFamily="34" charset="0"/>
              </a:rPr>
              <a:t> Schedule EPSD&amp;T and dental</a:t>
            </a:r>
            <a:endParaRPr lang="en-US" sz="1800" dirty="0">
              <a:effectLst/>
              <a:latin typeface="Open Sans" panose="020B0606030504020204" pitchFamily="34" charset="0"/>
              <a:ea typeface="Open Sans" panose="020B0606030504020204" pitchFamily="34" charset="0"/>
            </a:endParaRPr>
          </a:p>
          <a:p>
            <a:pPr marL="685800" marR="0" indent="228600">
              <a:lnSpc>
                <a:spcPct val="150000"/>
              </a:lnSpc>
              <a:spcBef>
                <a:spcPts val="0"/>
              </a:spcBef>
              <a:spcAft>
                <a:spcPts val="1200"/>
              </a:spcAft>
            </a:pPr>
            <a:r>
              <a:rPr lang="en-US" sz="1800" dirty="0">
                <a:effectLst/>
                <a:latin typeface="Open Sans" panose="020B0606030504020204" pitchFamily="34" charset="0"/>
                <a:ea typeface="Calibri" panose="020F0502020204030204" pitchFamily="34" charset="0"/>
              </a:rPr>
              <a:t>o Obtain photograph</a:t>
            </a:r>
            <a:endParaRPr lang="en-US" sz="1800" dirty="0">
              <a:effectLst/>
              <a:latin typeface="Open Sans" panose="020B0606030504020204" pitchFamily="34" charset="0"/>
              <a:ea typeface="Open Sans" panose="020B0606030504020204" pitchFamily="34" charset="0"/>
            </a:endParaRPr>
          </a:p>
          <a:p>
            <a:pPr marL="457200" marR="0" indent="457200">
              <a:lnSpc>
                <a:spcPct val="150000"/>
              </a:lnSpc>
              <a:spcBef>
                <a:spcPts val="0"/>
              </a:spcBef>
              <a:spcAft>
                <a:spcPts val="1200"/>
              </a:spcAft>
            </a:pPr>
            <a:r>
              <a:rPr lang="en-US" sz="1800" dirty="0">
                <a:effectLst/>
                <a:latin typeface="Open Sans" panose="020B0606030504020204" pitchFamily="34" charset="0"/>
                <a:ea typeface="Calibri" panose="020F0502020204030204" pitchFamily="34" charset="0"/>
              </a:rPr>
              <a:t>o Educational Passport/School enrollment</a:t>
            </a:r>
            <a:endParaRPr lang="en-US" sz="1800" dirty="0">
              <a:effectLst/>
              <a:latin typeface="Open Sans" panose="020B0606030504020204" pitchFamily="34" charset="0"/>
              <a:ea typeface="Open Sans" panose="020B0606030504020204" pitchFamily="34" charset="0"/>
            </a:endParaRPr>
          </a:p>
          <a:p>
            <a:pPr marL="685800" marR="0" indent="228600">
              <a:lnSpc>
                <a:spcPct val="150000"/>
              </a:lnSpc>
              <a:spcBef>
                <a:spcPts val="0"/>
              </a:spcBef>
              <a:spcAft>
                <a:spcPts val="1200"/>
              </a:spcAft>
            </a:pPr>
            <a:r>
              <a:rPr lang="en-US" sz="1800" dirty="0">
                <a:effectLst/>
                <a:latin typeface="Open Sans" panose="020B0606030504020204" pitchFamily="34" charset="0"/>
                <a:ea typeface="Calibri" panose="020F0502020204030204" pitchFamily="34" charset="0"/>
              </a:rPr>
              <a:t>o Clothing Allotment</a:t>
            </a:r>
            <a:endParaRPr lang="en-US" sz="1800" dirty="0">
              <a:effectLst/>
              <a:latin typeface="Open Sans" panose="020B0606030504020204" pitchFamily="34" charset="0"/>
              <a:ea typeface="Open Sans" panose="020B0606030504020204" pitchFamily="34" charset="0"/>
            </a:endParaRPr>
          </a:p>
          <a:p>
            <a:pPr marL="457200" marR="0" indent="457200">
              <a:lnSpc>
                <a:spcPct val="150000"/>
              </a:lnSpc>
              <a:spcBef>
                <a:spcPts val="0"/>
              </a:spcBef>
              <a:spcAft>
                <a:spcPts val="1200"/>
              </a:spcAft>
            </a:pPr>
            <a:r>
              <a:rPr lang="en-US" sz="1800" dirty="0">
                <a:effectLst/>
                <a:latin typeface="Open Sans" panose="020B0606030504020204" pitchFamily="34" charset="0"/>
                <a:ea typeface="Calibri" panose="020F0502020204030204" pitchFamily="34" charset="0"/>
              </a:rPr>
              <a:t>o Obtaining records</a:t>
            </a:r>
            <a:endParaRPr lang="en-US" sz="1800" dirty="0">
              <a:effectLst/>
              <a:latin typeface="Open Sans" panose="020B0606030504020204" pitchFamily="34" charset="0"/>
              <a:ea typeface="Open Sans" panose="020B0606030504020204" pitchFamily="34" charset="0"/>
            </a:endParaRPr>
          </a:p>
          <a:p>
            <a:pPr marL="685800" marR="0" indent="228600">
              <a:lnSpc>
                <a:spcPct val="150000"/>
              </a:lnSpc>
              <a:spcBef>
                <a:spcPts val="0"/>
              </a:spcBef>
              <a:spcAft>
                <a:spcPts val="1200"/>
              </a:spcAft>
            </a:pPr>
            <a:r>
              <a:rPr lang="en-US" sz="1800" dirty="0">
                <a:effectLst/>
                <a:latin typeface="Open Sans" panose="020B0606030504020204" pitchFamily="34" charset="0"/>
                <a:ea typeface="Calibri" panose="020F0502020204030204" pitchFamily="34" charset="0"/>
              </a:rPr>
              <a:t>o Face to Face with children/youth/parents</a:t>
            </a:r>
            <a:endParaRPr lang="en-US" sz="1800" dirty="0">
              <a:effectLst/>
              <a:latin typeface="Open Sans" panose="020B0606030504020204" pitchFamily="34" charset="0"/>
              <a:ea typeface="Open Sans" panose="020B0606030504020204" pitchFamily="34" charset="0"/>
            </a:endParaRPr>
          </a:p>
          <a:p>
            <a:pPr marL="457200" marR="0" indent="457200">
              <a:lnSpc>
                <a:spcPct val="150000"/>
              </a:lnSpc>
              <a:spcBef>
                <a:spcPts val="0"/>
              </a:spcBef>
              <a:spcAft>
                <a:spcPts val="1200"/>
              </a:spcAft>
            </a:pPr>
            <a:r>
              <a:rPr lang="en-US" sz="1800" dirty="0">
                <a:effectLst/>
                <a:latin typeface="Open Sans" panose="020B0606030504020204" pitchFamily="34" charset="0"/>
                <a:ea typeface="Calibri" panose="020F0502020204030204" pitchFamily="34" charset="0"/>
              </a:rPr>
              <a:t>o Visit the placement</a:t>
            </a:r>
            <a:endParaRPr lang="en-US" sz="1800" dirty="0">
              <a:effectLst/>
              <a:latin typeface="Open Sans" panose="020B0606030504020204" pitchFamily="34" charset="0"/>
              <a:ea typeface="Open Sans" panose="020B0606030504020204" pitchFamily="34" charset="0"/>
            </a:endParaRPr>
          </a:p>
          <a:p>
            <a:pPr marL="685800" marR="0" indent="228600">
              <a:lnSpc>
                <a:spcPct val="150000"/>
              </a:lnSpc>
              <a:spcBef>
                <a:spcPts val="0"/>
              </a:spcBef>
              <a:spcAft>
                <a:spcPts val="1200"/>
              </a:spcAft>
            </a:pPr>
            <a:r>
              <a:rPr lang="en-US" sz="1800" dirty="0">
                <a:effectLst/>
                <a:latin typeface="Open Sans" panose="020B0606030504020204" pitchFamily="34" charset="0"/>
                <a:ea typeface="Calibri" panose="020F0502020204030204" pitchFamily="34" charset="0"/>
              </a:rPr>
              <a:t>o Schedule Initial Child and Family Team Meeting</a:t>
            </a:r>
            <a:endParaRPr lang="en-US" sz="1800" dirty="0">
              <a:effectLst/>
              <a:latin typeface="Open Sans" panose="020B0606030504020204" pitchFamily="34" charset="0"/>
              <a:ea typeface="Open Sans" panose="020B0606030504020204" pitchFamily="34" charset="0"/>
            </a:endParaRPr>
          </a:p>
          <a:p>
            <a:pPr marL="457200" marR="0" indent="457200">
              <a:lnSpc>
                <a:spcPct val="150000"/>
              </a:lnSpc>
              <a:spcBef>
                <a:spcPts val="0"/>
              </a:spcBef>
              <a:spcAft>
                <a:spcPts val="1200"/>
              </a:spcAft>
            </a:pPr>
            <a:r>
              <a:rPr lang="en-US" sz="1800" dirty="0">
                <a:effectLst/>
                <a:latin typeface="Open Sans" panose="020B0606030504020204" pitchFamily="34" charset="0"/>
                <a:ea typeface="Calibri" panose="020F0502020204030204" pitchFamily="34" charset="0"/>
              </a:rPr>
              <a:t>o Attend Preliminary Hearing</a:t>
            </a:r>
            <a:endParaRPr lang="en-US" sz="1800" dirty="0">
              <a:effectLst/>
              <a:latin typeface="Open Sans" panose="020B0606030504020204" pitchFamily="34" charset="0"/>
              <a:ea typeface="Open Sans" panose="020B0606030504020204" pitchFamily="34" charset="0"/>
            </a:endParaRPr>
          </a:p>
          <a:p>
            <a:pPr marL="685800" marR="0" indent="228600">
              <a:lnSpc>
                <a:spcPct val="150000"/>
              </a:lnSpc>
              <a:spcBef>
                <a:spcPts val="0"/>
              </a:spcBef>
              <a:spcAft>
                <a:spcPts val="1200"/>
              </a:spcAft>
            </a:pPr>
            <a:r>
              <a:rPr lang="en-US" sz="1800" dirty="0">
                <a:effectLst/>
                <a:latin typeface="Open Sans" panose="020B0606030504020204" pitchFamily="34" charset="0"/>
                <a:ea typeface="Calibri" panose="020F0502020204030204" pitchFamily="34" charset="0"/>
              </a:rPr>
              <a:t>o Documentation (within 30 days of contact and on-going)</a:t>
            </a:r>
            <a:r>
              <a:rPr lang="en-US" sz="1800" dirty="0">
                <a:effectLst/>
                <a:latin typeface="Open Sans" panose="020B0606030504020204" pitchFamily="34" charset="0"/>
                <a:ea typeface="Open Sans" panose="020B0606030504020204" pitchFamily="34" charset="0"/>
              </a:rPr>
              <a:t> Need Williams Case File page numbers</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33</a:t>
            </a:fld>
            <a:endParaRPr lang="en-US"/>
          </a:p>
        </p:txBody>
      </p:sp>
    </p:spTree>
    <p:extLst>
      <p:ext uri="{BB962C8B-B14F-4D97-AF65-F5344CB8AC3E}">
        <p14:creationId xmlns:p14="http://schemas.microsoft.com/office/powerpoint/2010/main" val="26334473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12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rPr>
              <a:t>SHARE </a:t>
            </a:r>
            <a:r>
              <a:rPr lang="en-US" sz="1800" dirty="0">
                <a:effectLst/>
                <a:latin typeface="Open Sans" panose="020B0606030504020204" pitchFamily="34" charset="0"/>
                <a:ea typeface="Calibri" panose="020F0502020204030204" pitchFamily="34" charset="0"/>
              </a:rPr>
              <a:t>we will watch the initial face to face contact with the mother, Renee Williams. </a:t>
            </a:r>
            <a:r>
              <a:rPr lang="en-US" sz="1800" b="1" dirty="0">
                <a:effectLst/>
                <a:latin typeface="Open Sans" panose="020B0606030504020204" pitchFamily="34" charset="0"/>
                <a:ea typeface="Calibri" panose="020F0502020204030204" pitchFamily="34" charset="0"/>
              </a:rPr>
              <a:t>REMIND </a:t>
            </a:r>
            <a:r>
              <a:rPr lang="en-US" sz="1800" dirty="0">
                <a:effectLst/>
                <a:latin typeface="Open Sans" panose="020B0606030504020204" pitchFamily="34" charset="0"/>
                <a:ea typeface="Calibri" panose="020F0502020204030204" pitchFamily="34" charset="0"/>
              </a:rPr>
              <a:t>participants the purpose of the initial contact is to meet the family, hear the family story from their point of view, and begin building the team.  </a:t>
            </a:r>
            <a:r>
              <a:rPr lang="en-US" sz="1800" b="1" dirty="0">
                <a:effectLst/>
                <a:latin typeface="Open Sans" panose="020B0606030504020204" pitchFamily="34" charset="0"/>
                <a:ea typeface="Calibri" panose="020F0502020204030204" pitchFamily="34" charset="0"/>
              </a:rPr>
              <a:t>ASK </a:t>
            </a:r>
            <a:r>
              <a:rPr lang="en-US" sz="1800" dirty="0">
                <a:effectLst/>
                <a:latin typeface="Open Sans" panose="020B0606030504020204" pitchFamily="34" charset="0"/>
                <a:ea typeface="Calibri" panose="020F0502020204030204" pitchFamily="34" charset="0"/>
              </a:rPr>
              <a:t>participants to refer to the </a:t>
            </a:r>
            <a:r>
              <a:rPr lang="en-US" sz="1800" u="sng" dirty="0">
                <a:solidFill>
                  <a:srgbClr val="0000FF"/>
                </a:solidFill>
                <a:effectLst/>
                <a:latin typeface="Open Sans" panose="020B0606030504020204" pitchFamily="34" charset="0"/>
                <a:ea typeface="Calibri" panose="020F0502020204030204" pitchFamily="34" charset="0"/>
                <a:hlinkClick r:id="rId3"/>
              </a:rPr>
              <a:t>Family Assessment Worksheet</a:t>
            </a:r>
            <a:r>
              <a:rPr lang="en-US" sz="1800" dirty="0">
                <a:effectLst/>
                <a:latin typeface="Open Sans" panose="020B0606030504020204" pitchFamily="34" charset="0"/>
                <a:ea typeface="Calibri" panose="020F0502020204030204" pitchFamily="34" charset="0"/>
              </a:rPr>
              <a:t> in Google Classroom or Trainer may provide a handout of the Worksheet.  </a:t>
            </a:r>
            <a:r>
              <a:rPr lang="en-US" sz="1800" b="1" dirty="0">
                <a:effectLst/>
                <a:latin typeface="Open Sans" panose="020B0606030504020204" pitchFamily="34" charset="0"/>
                <a:ea typeface="Calibri" panose="020F0502020204030204" pitchFamily="34" charset="0"/>
              </a:rPr>
              <a:t>DETAIL</a:t>
            </a:r>
            <a:r>
              <a:rPr lang="en-US" sz="1800" dirty="0">
                <a:effectLst/>
                <a:latin typeface="Open Sans" panose="020B0606030504020204" pitchFamily="34" charset="0"/>
                <a:ea typeface="Calibri" panose="020F0502020204030204" pitchFamily="34" charset="0"/>
              </a:rPr>
              <a:t> participants will use this worksheet throughout the week as we process through the Williams Case. </a:t>
            </a:r>
            <a:r>
              <a:rPr lang="en-US" sz="1800" b="1" dirty="0">
                <a:effectLst/>
                <a:latin typeface="Open Sans" panose="020B0606030504020204" pitchFamily="34" charset="0"/>
                <a:ea typeface="Calibri" panose="020F0502020204030204" pitchFamily="34" charset="0"/>
              </a:rPr>
              <a:t> NOTE</a:t>
            </a:r>
            <a:r>
              <a:rPr lang="en-US" sz="1800" dirty="0">
                <a:effectLst/>
                <a:latin typeface="Open Sans" panose="020B0606030504020204" pitchFamily="34" charset="0"/>
                <a:ea typeface="Calibri" panose="020F0502020204030204" pitchFamily="34" charset="0"/>
              </a:rPr>
              <a:t> the worksheet will be updated throughout the week the same as it was used in Introduction and Core Weeks with the Steward Family.</a:t>
            </a:r>
            <a:endParaRPr lang="en-US" sz="1800" dirty="0">
              <a:effectLst/>
              <a:latin typeface="Open Sans" panose="020B0606030504020204" pitchFamily="34" charset="0"/>
              <a:ea typeface="Open Sans" panose="020B0606030504020204" pitchFamily="34" charset="0"/>
            </a:endParaRPr>
          </a:p>
          <a:p>
            <a:pPr marL="342900" marR="0" lvl="0" indent="-342900">
              <a:lnSpc>
                <a:spcPct val="150000"/>
              </a:lnSpc>
              <a:spcBef>
                <a:spcPts val="0"/>
              </a:spcBef>
              <a:spcAft>
                <a:spcPts val="12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rPr>
              <a:t>INTRODUCE </a:t>
            </a:r>
            <a:r>
              <a:rPr lang="en-US" sz="1800" dirty="0">
                <a:effectLst/>
                <a:latin typeface="Open Sans" panose="020B0606030504020204" pitchFamily="34" charset="0"/>
                <a:ea typeface="Calibri" panose="020F0502020204030204" pitchFamily="34" charset="0"/>
              </a:rPr>
              <a:t>the activity by explaining participants will view Scene 1—Engaging Mom of the </a:t>
            </a:r>
            <a:r>
              <a:rPr lang="en-US" sz="1800" i="1" dirty="0">
                <a:effectLst/>
                <a:latin typeface="Open Sans" panose="020B0606030504020204" pitchFamily="34" charset="0"/>
                <a:ea typeface="Calibri" panose="020F0502020204030204" pitchFamily="34" charset="0"/>
              </a:rPr>
              <a:t>Pathways to Permanence </a:t>
            </a:r>
            <a:r>
              <a:rPr lang="en-US" sz="1800" dirty="0">
                <a:effectLst/>
                <a:latin typeface="Open Sans" panose="020B0606030504020204" pitchFamily="34" charset="0"/>
                <a:ea typeface="Calibri" panose="020F0502020204030204" pitchFamily="34" charset="0"/>
              </a:rPr>
              <a:t>DVD. </a:t>
            </a:r>
            <a:r>
              <a:rPr lang="en-US" sz="1800" b="1" dirty="0">
                <a:effectLst/>
                <a:latin typeface="Open Sans" panose="020B0606030504020204" pitchFamily="34" charset="0"/>
                <a:ea typeface="Calibri" panose="020F0502020204030204" pitchFamily="34" charset="0"/>
              </a:rPr>
              <a:t>TELL </a:t>
            </a:r>
            <a:r>
              <a:rPr lang="en-US" sz="1800" dirty="0">
                <a:effectLst/>
                <a:latin typeface="Open Sans" panose="020B0606030504020204" pitchFamily="34" charset="0"/>
                <a:ea typeface="Calibri" panose="020F0502020204030204" pitchFamily="34" charset="0"/>
              </a:rPr>
              <a:t>participants in this scene the case manager will meet Renee/Mom for the initial contact following the CPS worker placing Renee’s children in foster care the previous night. </a:t>
            </a:r>
            <a:r>
              <a:rPr lang="en-US" sz="1800" b="1" dirty="0">
                <a:effectLst/>
                <a:latin typeface="Open Sans" panose="020B0606030504020204" pitchFamily="34" charset="0"/>
                <a:ea typeface="Calibri" panose="020F0502020204030204" pitchFamily="34" charset="0"/>
              </a:rPr>
              <a:t>EXPLAIN </a:t>
            </a:r>
            <a:r>
              <a:rPr lang="en-US" sz="1800" dirty="0">
                <a:effectLst/>
                <a:latin typeface="Open Sans" panose="020B0606030504020204" pitchFamily="34" charset="0"/>
                <a:ea typeface="Calibri" panose="020F0502020204030204" pitchFamily="34" charset="0"/>
              </a:rPr>
              <a:t>participants will document the contact in a Case Recording as a practice opportunity after they view the scene. Instructions will be given after the video is viewed. </a:t>
            </a:r>
            <a:r>
              <a:rPr lang="en-US" sz="1800" b="1" dirty="0">
                <a:effectLst/>
                <a:latin typeface="Open Sans" panose="020B0606030504020204" pitchFamily="34" charset="0"/>
                <a:ea typeface="Open Sans" panose="020B0606030504020204" pitchFamily="34" charset="0"/>
              </a:rPr>
              <a:t>ASK</a:t>
            </a:r>
            <a:r>
              <a:rPr lang="en-US" sz="1800" dirty="0">
                <a:effectLst/>
                <a:latin typeface="Open Sans" panose="020B0606030504020204" pitchFamily="34" charset="0"/>
                <a:ea typeface="Open Sans" panose="020B0606030504020204" pitchFamily="34" charset="0"/>
              </a:rPr>
              <a:t> participants to watch closely and take notes on specific details of the contact using the Family Assessment Worksheet.</a:t>
            </a:r>
          </a:p>
          <a:p>
            <a:pPr marL="342900" marR="406400" lvl="0" indent="-342900">
              <a:lnSpc>
                <a:spcPct val="150000"/>
              </a:lnSpc>
              <a:spcBef>
                <a:spcPts val="0"/>
              </a:spcBef>
              <a:spcAft>
                <a:spcPts val="1200"/>
              </a:spcAft>
              <a:buFont typeface="Symbol" panose="05050102010706020507" pitchFamily="18" charset="2"/>
              <a:buChar char=""/>
              <a:tabLst>
                <a:tab pos="228600" algn="l"/>
                <a:tab pos="1057275"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SHOW</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Pathways to Permanence Scene 1 Engaging Mom from DVD or Link: </a:t>
            </a:r>
            <a:r>
              <a:rPr lang="en-US" sz="1800" u="sng" kern="1200" dirty="0">
                <a:solidFill>
                  <a:srgbClr val="0000FF"/>
                </a:solidFill>
                <a:effectLst/>
                <a:latin typeface="Times New Roman" panose="02020603050405020304" pitchFamily="18" charset="0"/>
                <a:ea typeface="Times New Roman" panose="02020603050405020304" pitchFamily="18" charset="0"/>
                <a:cs typeface="Franklin Gothic Book" panose="020B0503020102020204" pitchFamily="34" charset="0"/>
                <a:hlinkClick r:id="rId4"/>
              </a:rPr>
              <a:t>https://www.youtube.com/watch?v=IQusnk6fN4M&amp;feature=youtu.be&amp;t=10</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Approximately 19:13 minutes</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Calibri" panose="020F0502020204030204" pitchFamily="34" charset="0"/>
                <a:cs typeface="Franklin Gothic Book" panose="020B0503020102020204" pitchFamily="34" charset="0"/>
              </a:rPr>
              <a:t>The following occurs in this scene: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a:t>
            </a:r>
            <a:endParaRPr lang="en-US" sz="1800" dirty="0">
              <a:effectLst/>
              <a:latin typeface="Times New Roman" panose="02020603050405020304" pitchFamily="18" charset="0"/>
              <a:ea typeface="Franklin Gothic Book" panose="020B0503020102020204" pitchFamily="34" charset="0"/>
              <a:cs typeface="Franklin Gothic Book" panose="020B0503020102020204" pitchFamily="34" charset="0"/>
            </a:endParaRPr>
          </a:p>
          <a:p>
            <a:pPr marL="342900" marR="0" lvl="0" indent="-342900">
              <a:lnSpc>
                <a:spcPct val="150000"/>
              </a:lnSpc>
              <a:spcBef>
                <a:spcPts val="0"/>
              </a:spcBef>
              <a:spcAft>
                <a:spcPts val="12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The narrator provides some background information regarding Renee Williams and how her children came to be placed in emergency care the previous night.</a:t>
            </a:r>
            <a:endParaRPr lang="en-US" sz="18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The narrator sets up the first scene by explaining that Sandra, the FSW, is visiting Renee to discuss the reasons for the children’s removal, to begin her assessment of the family, to schedule a CFTM as soon as possible, and to prepare Renee for what will happen in that meeting.</a:t>
            </a:r>
            <a:endParaRPr lang="en-US" sz="18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The initial visit between Sandra and Renee begins, and Sandra attempts to engage Renee in a trusting, cooperative relationship.</a:t>
            </a:r>
            <a:endParaRPr lang="en-US" sz="18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Sandra explains workers’ roles, informs Renee of her children’s whereabouts, and encourages Renee to talk about herself and her family by exploring the family’s past and current situations.</a:t>
            </a:r>
            <a:endParaRPr lang="en-US" sz="18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Sandra also describes the CFTM process and purpose and assists Renee in identifying people to invite to the CFTM who can support Renee and her family</a:t>
            </a:r>
            <a:r>
              <a:rPr lang="en-US" sz="1800" b="1" dirty="0">
                <a:effectLst/>
                <a:latin typeface="Open Sans" panose="020B0606030504020204" pitchFamily="34" charset="0"/>
                <a:ea typeface="Calibri" panose="020F0502020204030204" pitchFamily="34" charset="0"/>
              </a:rPr>
              <a:t>.</a:t>
            </a:r>
            <a:endParaRPr lang="en-US" sz="18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Throughout the scene, Sandra identifies Renee’s strengths, acknowledges her expertise as the mother of her children, and makes note of the family’s resources.</a:t>
            </a:r>
            <a:endParaRPr lang="en-US" sz="18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34</a:t>
            </a:fld>
            <a:endParaRPr lang="en-US"/>
          </a:p>
        </p:txBody>
      </p:sp>
    </p:spTree>
    <p:extLst>
      <p:ext uri="{BB962C8B-B14F-4D97-AF65-F5344CB8AC3E}">
        <p14:creationId xmlns:p14="http://schemas.microsoft.com/office/powerpoint/2010/main" val="6635331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DEBRIEF </a:t>
            </a:r>
            <a:r>
              <a:rPr lang="en-US" sz="1200" b="0" i="0" u="none" strike="noStrike" kern="1200" baseline="0" dirty="0">
                <a:solidFill>
                  <a:schemeClr val="tx1"/>
                </a:solidFill>
                <a:latin typeface="+mn-lt"/>
                <a:ea typeface="+mn-ea"/>
                <a:cs typeface="+mn-cs"/>
              </a:rPr>
              <a:t>the Pathways to Permanence Engaging Mom video. </a:t>
            </a:r>
            <a:r>
              <a:rPr lang="en-US" sz="1200" b="1" i="0" u="none" strike="noStrike" kern="1200" baseline="0" dirty="0">
                <a:solidFill>
                  <a:schemeClr val="tx1"/>
                </a:solidFill>
                <a:latin typeface="+mn-lt"/>
                <a:ea typeface="+mn-ea"/>
                <a:cs typeface="+mn-cs"/>
              </a:rPr>
              <a:t>ASK </a:t>
            </a:r>
            <a:r>
              <a:rPr lang="en-US" sz="1200" b="0" i="0" u="none" strike="noStrike" kern="1200" baseline="0" dirty="0">
                <a:solidFill>
                  <a:schemeClr val="tx1"/>
                </a:solidFill>
                <a:latin typeface="+mn-lt"/>
                <a:ea typeface="+mn-ea"/>
                <a:cs typeface="+mn-cs"/>
              </a:rPr>
              <a:t>participants the following questions:</a:t>
            </a:r>
          </a:p>
          <a:p>
            <a:r>
              <a:rPr lang="en-US" sz="1200" b="0" i="0" u="none" strike="noStrike" kern="1200" baseline="0" dirty="0">
                <a:solidFill>
                  <a:schemeClr val="tx1"/>
                </a:solidFill>
                <a:latin typeface="+mn-lt"/>
                <a:ea typeface="+mn-ea"/>
                <a:cs typeface="+mn-cs"/>
              </a:rPr>
              <a:t>o What did you notice about the interaction with Renee?</a:t>
            </a:r>
          </a:p>
          <a:p>
            <a:r>
              <a:rPr lang="en-US" sz="1200" b="0" i="0" u="none" strike="noStrike" kern="1200" baseline="0" dirty="0">
                <a:solidFill>
                  <a:schemeClr val="tx1"/>
                </a:solidFill>
                <a:latin typeface="+mn-lt"/>
                <a:ea typeface="+mn-ea"/>
                <a:cs typeface="+mn-cs"/>
              </a:rPr>
              <a:t>o What did the FSW do well, what would you different?</a:t>
            </a:r>
          </a:p>
          <a:p>
            <a:r>
              <a:rPr lang="en-US" sz="1200" b="0" i="0" u="none" strike="noStrike" kern="1200" baseline="0" dirty="0">
                <a:solidFill>
                  <a:schemeClr val="tx1"/>
                </a:solidFill>
                <a:latin typeface="+mn-lt"/>
                <a:ea typeface="+mn-ea"/>
                <a:cs typeface="+mn-cs"/>
              </a:rPr>
              <a:t>o How did Sandra use OARS in engaging Renee?</a:t>
            </a:r>
          </a:p>
          <a:p>
            <a:r>
              <a:rPr lang="en-US" sz="1200" b="0" i="0" u="none" strike="noStrike" kern="1200" baseline="0" dirty="0">
                <a:solidFill>
                  <a:schemeClr val="tx1"/>
                </a:solidFill>
                <a:latin typeface="+mn-lt"/>
                <a:ea typeface="+mn-ea"/>
                <a:cs typeface="+mn-cs"/>
              </a:rPr>
              <a:t>o What are the logical next steps from this quality contact? Next steps are things the case worker will follow-up on </a:t>
            </a:r>
            <a:r>
              <a:rPr lang="en-US" sz="1200" b="1" i="0" u="none" strike="noStrike" kern="1200" baseline="0" dirty="0">
                <a:solidFill>
                  <a:schemeClr val="tx1"/>
                </a:solidFill>
                <a:latin typeface="+mn-lt"/>
                <a:ea typeface="+mn-ea"/>
                <a:cs typeface="+mn-cs"/>
              </a:rPr>
              <a:t>from </a:t>
            </a:r>
            <a:r>
              <a:rPr lang="en-US" sz="1200" b="0" i="0" u="none" strike="noStrike" kern="1200" baseline="0" dirty="0">
                <a:solidFill>
                  <a:schemeClr val="tx1"/>
                </a:solidFill>
                <a:latin typeface="+mn-lt"/>
                <a:ea typeface="+mn-ea"/>
                <a:cs typeface="+mn-cs"/>
              </a:rPr>
              <a:t>the contact. The following are</a:t>
            </a:r>
          </a:p>
          <a:p>
            <a:r>
              <a:rPr lang="en-US" sz="1200" b="0" i="0" u="none" strike="noStrike" kern="1200" baseline="0" dirty="0">
                <a:solidFill>
                  <a:schemeClr val="tx1"/>
                </a:solidFill>
                <a:latin typeface="+mn-lt"/>
                <a:ea typeface="+mn-ea"/>
                <a:cs typeface="+mn-cs"/>
              </a:rPr>
              <a:t>possible responses from the Williams family contact:</a:t>
            </a:r>
          </a:p>
          <a:p>
            <a:r>
              <a:rPr lang="en-US" sz="1200" b="0" i="0" u="none" strike="noStrike" kern="1200" baseline="0" dirty="0">
                <a:solidFill>
                  <a:schemeClr val="tx1"/>
                </a:solidFill>
                <a:latin typeface="+mn-lt"/>
                <a:ea typeface="+mn-ea"/>
                <a:cs typeface="+mn-cs"/>
              </a:rPr>
              <a:t> Death certificate</a:t>
            </a:r>
          </a:p>
          <a:p>
            <a:r>
              <a:rPr lang="en-US" sz="1200" b="0" i="0" u="none" strike="noStrike" kern="1200" baseline="0" dirty="0">
                <a:solidFill>
                  <a:schemeClr val="tx1"/>
                </a:solidFill>
                <a:latin typeface="+mn-lt"/>
                <a:ea typeface="+mn-ea"/>
                <a:cs typeface="+mn-cs"/>
              </a:rPr>
              <a:t> Contacting Grandma Rose and Mr. Williams</a:t>
            </a:r>
          </a:p>
          <a:p>
            <a:r>
              <a:rPr lang="en-US" sz="1200" b="0" i="0" u="none" strike="noStrike" kern="1200" baseline="0" dirty="0">
                <a:solidFill>
                  <a:schemeClr val="tx1"/>
                </a:solidFill>
                <a:latin typeface="+mn-lt"/>
                <a:ea typeface="+mn-ea"/>
                <a:cs typeface="+mn-cs"/>
              </a:rPr>
              <a:t> Follow-up with pastor</a:t>
            </a:r>
          </a:p>
          <a:p>
            <a:r>
              <a:rPr lang="en-US" sz="1200" b="0" i="0" u="none" strike="noStrike" kern="1200" baseline="0" dirty="0">
                <a:solidFill>
                  <a:schemeClr val="tx1"/>
                </a:solidFill>
                <a:latin typeface="+mn-lt"/>
                <a:ea typeface="+mn-ea"/>
                <a:cs typeface="+mn-cs"/>
              </a:rPr>
              <a:t> Scheduling CFTM</a:t>
            </a:r>
          </a:p>
          <a:p>
            <a:r>
              <a:rPr lang="en-US" sz="1200" b="0" i="0" u="none" strike="noStrike" kern="1200" baseline="0" dirty="0">
                <a:solidFill>
                  <a:schemeClr val="tx1"/>
                </a:solidFill>
                <a:latin typeface="+mn-lt"/>
                <a:ea typeface="+mn-ea"/>
                <a:cs typeface="+mn-cs"/>
              </a:rPr>
              <a:t> Drug screen</a:t>
            </a:r>
          </a:p>
          <a:p>
            <a:r>
              <a:rPr lang="en-US" sz="1200" b="0" i="0" u="none" strike="noStrike" kern="1200" baseline="0" dirty="0">
                <a:solidFill>
                  <a:schemeClr val="tx1"/>
                </a:solidFill>
                <a:latin typeface="+mn-lt"/>
                <a:ea typeface="+mn-ea"/>
                <a:cs typeface="+mn-cs"/>
              </a:rPr>
              <a:t> Gather records (criminal, education, medical, etc.)</a:t>
            </a:r>
          </a:p>
          <a:p>
            <a:r>
              <a:rPr lang="en-US" sz="1200" b="0" i="0" u="none" strike="noStrike" kern="1200" baseline="0" dirty="0">
                <a:solidFill>
                  <a:schemeClr val="tx1"/>
                </a:solidFill>
                <a:latin typeface="+mn-lt"/>
                <a:ea typeface="+mn-ea"/>
                <a:cs typeface="+mn-cs"/>
              </a:rPr>
              <a:t> Educational passport</a:t>
            </a:r>
          </a:p>
          <a:p>
            <a:r>
              <a:rPr lang="en-US" sz="1200" b="0" i="0" u="none" strike="noStrike" kern="1200" baseline="0" dirty="0">
                <a:solidFill>
                  <a:schemeClr val="tx1"/>
                </a:solidFill>
                <a:latin typeface="+mn-lt"/>
                <a:ea typeface="+mn-ea"/>
                <a:cs typeface="+mn-cs"/>
              </a:rPr>
              <a:t> Diligent search efforts</a:t>
            </a:r>
          </a:p>
          <a:p>
            <a:r>
              <a:rPr lang="en-US" sz="1200" b="0" i="0" u="none" strike="noStrike" kern="1200" baseline="0" dirty="0">
                <a:solidFill>
                  <a:schemeClr val="tx1"/>
                </a:solidFill>
                <a:latin typeface="+mn-lt"/>
                <a:ea typeface="+mn-ea"/>
                <a:cs typeface="+mn-cs"/>
              </a:rPr>
              <a:t> Genogram/Ecomap</a:t>
            </a:r>
          </a:p>
          <a:p>
            <a:r>
              <a:rPr lang="en-US" sz="1200" b="0" i="0" u="none" strike="noStrike" kern="1200" baseline="0" dirty="0">
                <a:solidFill>
                  <a:schemeClr val="tx1"/>
                </a:solidFill>
                <a:latin typeface="+mn-lt"/>
                <a:ea typeface="+mn-ea"/>
                <a:cs typeface="+mn-cs"/>
              </a:rPr>
              <a:t> Collateral contacts</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STRESS </a:t>
            </a:r>
            <a:r>
              <a:rPr lang="en-US" sz="1200" b="0" i="0" u="none" strike="noStrike" kern="1200" baseline="0" dirty="0">
                <a:solidFill>
                  <a:schemeClr val="tx1"/>
                </a:solidFill>
                <a:latin typeface="+mn-lt"/>
                <a:ea typeface="+mn-ea"/>
                <a:cs typeface="+mn-cs"/>
              </a:rPr>
              <a:t>it is important during quality contacts with families to begin capturing strengths/protective factors and additional needs/risks/concerns. These can be discussed at the Child and Family Team Meeting and used as part of the Permanency Plan.</a:t>
            </a:r>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35</a:t>
            </a:fld>
            <a:endParaRPr lang="en-US"/>
          </a:p>
        </p:txBody>
      </p:sp>
    </p:spTree>
    <p:extLst>
      <p:ext uri="{BB962C8B-B14F-4D97-AF65-F5344CB8AC3E}">
        <p14:creationId xmlns:p14="http://schemas.microsoft.com/office/powerpoint/2010/main" val="39187991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0330"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CONDUCT ACTIVITY: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Williams Strengths and Needs</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100330" lvl="0" indent="-342900">
              <a:lnSpc>
                <a:spcPct val="115000"/>
              </a:lnSpc>
              <a:spcBef>
                <a:spcPts val="0"/>
              </a:spcBef>
              <a:spcAft>
                <a:spcPts val="1200"/>
              </a:spcAft>
              <a:buFont typeface="Courier New" panose="02070309020205020404" pitchFamily="49" charset="0"/>
              <a:buChar char="o"/>
              <a:tabLst>
                <a:tab pos="457200" algn="l"/>
              </a:tabLst>
            </a:pPr>
            <a:r>
              <a:rPr lang="en-US" sz="1200" b="1" dirty="0">
                <a:effectLst/>
                <a:latin typeface="Open Sans" panose="020B0606030504020204" pitchFamily="34" charset="0"/>
                <a:ea typeface="Open Sans" panose="020B0606030504020204" pitchFamily="34" charset="0"/>
              </a:rPr>
              <a:t>EXPLORE </a:t>
            </a:r>
            <a:r>
              <a:rPr lang="en-US" sz="1200" dirty="0">
                <a:effectLst/>
                <a:latin typeface="Open Sans" panose="020B0606030504020204" pitchFamily="34" charset="0"/>
                <a:ea typeface="Open Sans" panose="020B0606030504020204" pitchFamily="34" charset="0"/>
              </a:rPr>
              <a:t>with participants and </a:t>
            </a:r>
            <a:r>
              <a:rPr lang="en-US" sz="1200" b="1" dirty="0">
                <a:effectLst/>
                <a:latin typeface="Open Sans" panose="020B0606030504020204" pitchFamily="34" charset="0"/>
                <a:ea typeface="Open Sans" panose="020B0606030504020204" pitchFamily="34" charset="0"/>
              </a:rPr>
              <a:t>CAPTURE </a:t>
            </a:r>
            <a:r>
              <a:rPr lang="en-US" sz="1200" dirty="0">
                <a:effectLst/>
                <a:latin typeface="Open Sans" panose="020B0606030504020204" pitchFamily="34" charset="0"/>
                <a:ea typeface="Open Sans" panose="020B0606030504020204" pitchFamily="34" charset="0"/>
              </a:rPr>
              <a:t>strengths/protective factors and needs/risks/concerns of the Williams family on a flipchart. </a:t>
            </a:r>
            <a:endParaRPr lang="en-US" sz="1100" dirty="0">
              <a:effectLst/>
              <a:latin typeface="Open Sans" panose="020B0606030504020204" pitchFamily="34" charset="0"/>
              <a:ea typeface="Open Sans" panose="020B0606030504020204" pitchFamily="34" charset="0"/>
            </a:endParaRPr>
          </a:p>
          <a:p>
            <a:pPr marL="342900" marR="100330" lvl="0" indent="-342900">
              <a:lnSpc>
                <a:spcPct val="115000"/>
              </a:lnSpc>
              <a:spcBef>
                <a:spcPts val="0"/>
              </a:spcBef>
              <a:spcAft>
                <a:spcPts val="1200"/>
              </a:spcAft>
              <a:buFont typeface="Courier New" panose="02070309020205020404" pitchFamily="49" charset="0"/>
              <a:buChar char="o"/>
              <a:tabLst>
                <a:tab pos="457200" algn="l"/>
              </a:tabLst>
            </a:pPr>
            <a:r>
              <a:rPr lang="en-US" sz="1200" b="1" dirty="0">
                <a:effectLst/>
                <a:latin typeface="Open Sans" panose="020B0606030504020204" pitchFamily="34" charset="0"/>
                <a:ea typeface="Open Sans" panose="020B0606030504020204" pitchFamily="34" charset="0"/>
              </a:rPr>
              <a:t>TRAINER NOTE</a:t>
            </a:r>
            <a:r>
              <a:rPr lang="en-US" sz="1200" dirty="0">
                <a:effectLst/>
                <a:latin typeface="Open Sans" panose="020B0606030504020204" pitchFamily="34" charset="0"/>
                <a:ea typeface="Open Sans" panose="020B0606030504020204" pitchFamily="34" charset="0"/>
              </a:rPr>
              <a:t>: Model writing these in complete sentences and ensure</a:t>
            </a:r>
            <a:r>
              <a:rPr lang="en-US" sz="1200" spc="-1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balance of strengths and needs (we want more strengths than needs and we do not want to give a strength and take it away with a need. Example: Strength: Renee left an abusive relationship in the past and sought help. Need: Renee is</a:t>
            </a:r>
            <a:r>
              <a:rPr lang="en-US" sz="1200" spc="-1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currently in a possible domestic violence relationship. Also, attorney’s look at</a:t>
            </a:r>
            <a:r>
              <a:rPr lang="en-US" sz="1200" spc="-1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strengths and can argue if the family has this strength, there is no need for intervention. Possible responses include:</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0"/>
              </a:spcBef>
              <a:spcAft>
                <a:spcPts val="1200"/>
              </a:spcAft>
              <a:buFont typeface="Courier New" panose="02070309020205020404" pitchFamily="49" charset="0"/>
              <a:buChar char="o"/>
              <a:tabLst>
                <a:tab pos="457200" algn="l"/>
              </a:tabLst>
            </a:pPr>
            <a:r>
              <a:rPr lang="en-US" sz="1200" b="1" dirty="0">
                <a:effectLst/>
                <a:latin typeface="Open Sans" panose="020B0606030504020204" pitchFamily="34" charset="0"/>
                <a:ea typeface="Open Sans" panose="020B0606030504020204" pitchFamily="34" charset="0"/>
              </a:rPr>
              <a:t>Strengths/Protective</a:t>
            </a:r>
            <a:r>
              <a:rPr lang="en-US" sz="1200" b="1" spc="-15" dirty="0">
                <a:effectLst/>
                <a:latin typeface="Open Sans" panose="020B0606030504020204" pitchFamily="34" charset="0"/>
                <a:ea typeface="Open Sans" panose="020B0606030504020204" pitchFamily="34" charset="0"/>
              </a:rPr>
              <a:t> </a:t>
            </a:r>
            <a:r>
              <a:rPr lang="en-US" sz="1200" b="1" dirty="0">
                <a:effectLst/>
                <a:latin typeface="Open Sans" panose="020B0606030504020204" pitchFamily="34" charset="0"/>
                <a:ea typeface="Open Sans" panose="020B0606030504020204" pitchFamily="34" charset="0"/>
              </a:rPr>
              <a:t>Factors</a:t>
            </a:r>
          </a:p>
          <a:p>
            <a:pPr marL="1143000" marR="0" lvl="2" indent="-228600">
              <a:lnSpc>
                <a:spcPct val="115000"/>
              </a:lnSpc>
              <a:spcBef>
                <a:spcPts val="0"/>
              </a:spcBef>
              <a:spcAft>
                <a:spcPts val="1200"/>
              </a:spcAft>
              <a:buFont typeface="Wingdings" panose="05000000000000000000" pitchFamily="2" charset="2"/>
              <a:buChar char=""/>
              <a:tabLst>
                <a:tab pos="825500" algn="l"/>
                <a:tab pos="826135" algn="l"/>
              </a:tabLst>
            </a:pPr>
            <a:r>
              <a:rPr lang="en-US" sz="1200" dirty="0">
                <a:effectLst/>
                <a:latin typeface="Open Sans" panose="020B0606030504020204" pitchFamily="34" charset="0"/>
                <a:ea typeface="Open Sans" panose="020B0606030504020204" pitchFamily="34" charset="0"/>
              </a:rPr>
              <a:t>Renee left an abusive relationship in the past and sought</a:t>
            </a:r>
            <a:r>
              <a:rPr lang="en-US" sz="1200" spc="-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help.</a:t>
            </a:r>
            <a:endParaRPr lang="en-US" sz="1100" dirty="0">
              <a:effectLst/>
              <a:latin typeface="Open Sans" panose="020B0606030504020204" pitchFamily="34" charset="0"/>
              <a:ea typeface="Open Sans" panose="020B0606030504020204" pitchFamily="34" charset="0"/>
            </a:endParaRPr>
          </a:p>
          <a:p>
            <a:pPr marL="1143000" marR="0" lvl="2" indent="-228600">
              <a:lnSpc>
                <a:spcPct val="115000"/>
              </a:lnSpc>
              <a:spcBef>
                <a:spcPts val="0"/>
              </a:spcBef>
              <a:spcAft>
                <a:spcPts val="1200"/>
              </a:spcAft>
              <a:buFont typeface="Wingdings" panose="05000000000000000000" pitchFamily="2" charset="2"/>
              <a:buChar char=""/>
              <a:tabLst>
                <a:tab pos="825500" algn="l"/>
                <a:tab pos="826135" algn="l"/>
              </a:tabLst>
            </a:pPr>
            <a:r>
              <a:rPr lang="en-US" sz="1200" dirty="0">
                <a:effectLst/>
                <a:latin typeface="Open Sans" panose="020B0606030504020204" pitchFamily="34" charset="0"/>
                <a:ea typeface="Open Sans" panose="020B0606030504020204" pitchFamily="34" charset="0"/>
              </a:rPr>
              <a:t>Renee is knowledgeable about her children and their</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well-being.</a:t>
            </a:r>
            <a:endParaRPr lang="en-US" sz="1100" dirty="0">
              <a:effectLst/>
              <a:latin typeface="Open Sans" panose="020B0606030504020204" pitchFamily="34" charset="0"/>
              <a:ea typeface="Open Sans" panose="020B0606030504020204" pitchFamily="34" charset="0"/>
            </a:endParaRPr>
          </a:p>
          <a:p>
            <a:pPr marL="1143000" marR="0" lvl="2" indent="-228600">
              <a:lnSpc>
                <a:spcPct val="115000"/>
              </a:lnSpc>
              <a:spcBef>
                <a:spcPts val="0"/>
              </a:spcBef>
              <a:spcAft>
                <a:spcPts val="1200"/>
              </a:spcAft>
              <a:buFont typeface="Wingdings" panose="05000000000000000000" pitchFamily="2" charset="2"/>
              <a:buChar char=""/>
              <a:tabLst>
                <a:tab pos="825500" algn="l"/>
                <a:tab pos="826135" algn="l"/>
              </a:tabLst>
            </a:pPr>
            <a:r>
              <a:rPr lang="en-US" sz="1200" dirty="0">
                <a:effectLst/>
                <a:latin typeface="Open Sans" panose="020B0606030504020204" pitchFamily="34" charset="0"/>
                <a:ea typeface="Open Sans" panose="020B0606030504020204" pitchFamily="34" charset="0"/>
              </a:rPr>
              <a:t>Renee is concerned about her children’s</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needs.</a:t>
            </a:r>
            <a:endParaRPr lang="en-US" sz="1100" dirty="0">
              <a:effectLst/>
              <a:latin typeface="Open Sans" panose="020B0606030504020204" pitchFamily="34" charset="0"/>
              <a:ea typeface="Open Sans" panose="020B0606030504020204" pitchFamily="34" charset="0"/>
            </a:endParaRPr>
          </a:p>
          <a:p>
            <a:pPr marL="1143000" marR="0" lvl="2" indent="-228600">
              <a:lnSpc>
                <a:spcPct val="115000"/>
              </a:lnSpc>
              <a:spcBef>
                <a:spcPts val="0"/>
              </a:spcBef>
              <a:spcAft>
                <a:spcPts val="1200"/>
              </a:spcAft>
              <a:buFont typeface="Wingdings" panose="05000000000000000000" pitchFamily="2" charset="2"/>
              <a:buChar char=""/>
              <a:tabLst>
                <a:tab pos="825500" algn="l"/>
                <a:tab pos="826135" algn="l"/>
              </a:tabLst>
            </a:pPr>
            <a:r>
              <a:rPr lang="en-US" sz="1200" dirty="0">
                <a:effectLst/>
                <a:latin typeface="Open Sans" panose="020B0606030504020204" pitchFamily="34" charset="0"/>
                <a:ea typeface="Open Sans" panose="020B0606030504020204" pitchFamily="34" charset="0"/>
              </a:rPr>
              <a:t>Renee is outspoken and asks</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questions.</a:t>
            </a:r>
            <a:endParaRPr lang="en-US" sz="1100" dirty="0">
              <a:effectLst/>
              <a:latin typeface="Open Sans" panose="020B0606030504020204" pitchFamily="34" charset="0"/>
              <a:ea typeface="Open Sans" panose="020B0606030504020204" pitchFamily="34" charset="0"/>
            </a:endParaRPr>
          </a:p>
          <a:p>
            <a:pPr marL="1143000" marR="0" lvl="2" indent="-228600">
              <a:lnSpc>
                <a:spcPct val="115000"/>
              </a:lnSpc>
              <a:spcBef>
                <a:spcPts val="0"/>
              </a:spcBef>
              <a:spcAft>
                <a:spcPts val="1200"/>
              </a:spcAft>
              <a:buFont typeface="Wingdings" panose="05000000000000000000" pitchFamily="2" charset="2"/>
              <a:buChar char=""/>
              <a:tabLst>
                <a:tab pos="825500" algn="l"/>
                <a:tab pos="826135" algn="l"/>
              </a:tabLst>
            </a:pPr>
            <a:r>
              <a:rPr lang="en-US" sz="1200" dirty="0">
                <a:effectLst/>
                <a:latin typeface="Open Sans" panose="020B0606030504020204" pitchFamily="34" charset="0"/>
                <a:ea typeface="Open Sans" panose="020B0606030504020204" pitchFamily="34" charset="0"/>
              </a:rPr>
              <a:t>Ariana is a caregiver for her siblings and is protective of</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them.</a:t>
            </a:r>
            <a:endParaRPr lang="en-US" sz="1100" dirty="0">
              <a:effectLst/>
              <a:latin typeface="Open Sans" panose="020B0606030504020204" pitchFamily="34" charset="0"/>
              <a:ea typeface="Open Sans" panose="020B0606030504020204" pitchFamily="34" charset="0"/>
            </a:endParaRPr>
          </a:p>
          <a:p>
            <a:pPr marL="1143000" marR="391160" lvl="2" indent="-228600">
              <a:lnSpc>
                <a:spcPct val="115000"/>
              </a:lnSpc>
              <a:spcBef>
                <a:spcPts val="0"/>
              </a:spcBef>
              <a:spcAft>
                <a:spcPts val="1200"/>
              </a:spcAft>
              <a:buFont typeface="Wingdings" panose="05000000000000000000" pitchFamily="2" charset="2"/>
              <a:buChar char=""/>
              <a:tabLst>
                <a:tab pos="825500" algn="l"/>
                <a:tab pos="826135" algn="l"/>
              </a:tabLst>
            </a:pPr>
            <a:r>
              <a:rPr lang="en-US" sz="1200" dirty="0">
                <a:effectLst/>
                <a:latin typeface="Open Sans" panose="020B0606030504020204" pitchFamily="34" charset="0"/>
                <a:ea typeface="Open Sans" panose="020B0606030504020204" pitchFamily="34" charset="0"/>
              </a:rPr>
              <a:t>Renee has identified supports she has relied on in the past including</a:t>
            </a:r>
            <a:r>
              <a:rPr lang="en-US" sz="1200" spc="-2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 pastor and paternal</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grandmother.</a:t>
            </a:r>
            <a:endParaRPr lang="en-US" sz="1100" dirty="0">
              <a:effectLst/>
              <a:latin typeface="Open Sans" panose="020B0606030504020204" pitchFamily="34" charset="0"/>
              <a:ea typeface="Open Sans" panose="020B0606030504020204" pitchFamily="34" charset="0"/>
            </a:endParaRPr>
          </a:p>
          <a:p>
            <a:pPr marL="1143000" marR="0" lvl="2" indent="-228600">
              <a:lnSpc>
                <a:spcPct val="115000"/>
              </a:lnSpc>
              <a:spcBef>
                <a:spcPts val="0"/>
              </a:spcBef>
              <a:spcAft>
                <a:spcPts val="1200"/>
              </a:spcAft>
              <a:buFont typeface="Wingdings" panose="05000000000000000000" pitchFamily="2" charset="2"/>
              <a:buChar char=""/>
              <a:tabLst>
                <a:tab pos="825500" algn="l"/>
                <a:tab pos="826135" algn="l"/>
              </a:tabLst>
            </a:pPr>
            <a:r>
              <a:rPr lang="en-US" sz="1200" dirty="0">
                <a:effectLst/>
                <a:latin typeface="Open Sans" panose="020B0606030504020204" pitchFamily="34" charset="0"/>
                <a:ea typeface="Open Sans" panose="020B0606030504020204" pitchFamily="34" charset="0"/>
              </a:rPr>
              <a:t>The family has clean</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housing.</a:t>
            </a:r>
            <a:endParaRPr lang="en-US" sz="1100" dirty="0">
              <a:effectLst/>
              <a:latin typeface="Open Sans" panose="020B0606030504020204" pitchFamily="34" charset="0"/>
              <a:ea typeface="Open Sans" panose="020B0606030504020204" pitchFamily="34" charset="0"/>
            </a:endParaRPr>
          </a:p>
          <a:p>
            <a:pPr marL="1143000" marR="0" lvl="2" indent="-228600">
              <a:lnSpc>
                <a:spcPct val="115000"/>
              </a:lnSpc>
              <a:spcBef>
                <a:spcPts val="0"/>
              </a:spcBef>
              <a:spcAft>
                <a:spcPts val="1200"/>
              </a:spcAft>
              <a:buFont typeface="Wingdings" panose="05000000000000000000" pitchFamily="2" charset="2"/>
              <a:buChar char=""/>
              <a:tabLst>
                <a:tab pos="825500" algn="l"/>
                <a:tab pos="826135" algn="l"/>
              </a:tabLst>
            </a:pPr>
            <a:r>
              <a:rPr lang="en-US" sz="1200" dirty="0">
                <a:effectLst/>
                <a:latin typeface="Open Sans" panose="020B0606030504020204" pitchFamily="34" charset="0"/>
                <a:ea typeface="Open Sans" panose="020B0606030504020204" pitchFamily="34" charset="0"/>
              </a:rPr>
              <a:t>Mr. Williams has a good relationship with his children when he is</a:t>
            </a:r>
            <a:r>
              <a:rPr lang="en-US" sz="1200" spc="-18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around.</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0"/>
              </a:spcBef>
              <a:spcAft>
                <a:spcPts val="1200"/>
              </a:spcAft>
              <a:buFont typeface="Courier New" panose="02070309020205020404" pitchFamily="49" charset="0"/>
              <a:buChar char="o"/>
              <a:tabLst>
                <a:tab pos="597535" algn="l"/>
              </a:tabLst>
            </a:pPr>
            <a:r>
              <a:rPr lang="en-US" sz="1200" b="1" dirty="0">
                <a:effectLst/>
                <a:latin typeface="Open Sans" panose="020B0606030504020204" pitchFamily="34" charset="0"/>
                <a:ea typeface="Open Sans" panose="020B0606030504020204" pitchFamily="34" charset="0"/>
              </a:rPr>
              <a:t>Needs/Risks/Concerns</a:t>
            </a:r>
          </a:p>
          <a:p>
            <a:pPr marL="1143000" marR="0" lvl="2" indent="-228600">
              <a:lnSpc>
                <a:spcPct val="115000"/>
              </a:lnSpc>
              <a:spcBef>
                <a:spcPts val="0"/>
              </a:spcBef>
              <a:spcAft>
                <a:spcPts val="1200"/>
              </a:spcAft>
              <a:buFont typeface="Wingdings" panose="05000000000000000000" pitchFamily="2" charset="2"/>
              <a:buChar char=""/>
              <a:tabLst>
                <a:tab pos="825500" algn="l"/>
                <a:tab pos="826135" algn="l"/>
              </a:tabLst>
            </a:pPr>
            <a:r>
              <a:rPr lang="en-US" sz="1200" dirty="0">
                <a:effectLst/>
                <a:latin typeface="Open Sans" panose="020B0606030504020204" pitchFamily="34" charset="0"/>
                <a:ea typeface="Open Sans" panose="020B0606030504020204" pitchFamily="34" charset="0"/>
              </a:rPr>
              <a:t>Renee was arrested for possession of cocaine and</a:t>
            </a:r>
            <a:r>
              <a:rPr lang="en-US" sz="1200" spc="-9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marijuana.</a:t>
            </a:r>
            <a:endParaRPr lang="en-US" sz="1100" dirty="0">
              <a:effectLst/>
              <a:latin typeface="Open Sans" panose="020B0606030504020204" pitchFamily="34" charset="0"/>
              <a:ea typeface="Open Sans" panose="020B0606030504020204" pitchFamily="34" charset="0"/>
            </a:endParaRPr>
          </a:p>
          <a:p>
            <a:pPr marL="1143000" marR="0" lvl="2" indent="-228600">
              <a:lnSpc>
                <a:spcPct val="115000"/>
              </a:lnSpc>
              <a:spcBef>
                <a:spcPts val="0"/>
              </a:spcBef>
              <a:spcAft>
                <a:spcPts val="1200"/>
              </a:spcAft>
              <a:buFont typeface="Wingdings" panose="05000000000000000000" pitchFamily="2" charset="2"/>
              <a:buChar char=""/>
              <a:tabLst>
                <a:tab pos="825500" algn="l"/>
                <a:tab pos="826135" algn="l"/>
              </a:tabLst>
            </a:pPr>
            <a:r>
              <a:rPr lang="en-US" sz="1200" dirty="0">
                <a:effectLst/>
                <a:latin typeface="Open Sans" panose="020B0606030504020204" pitchFamily="34" charset="0"/>
                <a:ea typeface="Open Sans" panose="020B0606030504020204" pitchFamily="34" charset="0"/>
              </a:rPr>
              <a:t>Renee has abused drugs and shares she uses</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“recreationally.”</a:t>
            </a:r>
            <a:endParaRPr lang="en-US" sz="1100" dirty="0">
              <a:effectLst/>
              <a:latin typeface="Open Sans" panose="020B0606030504020204" pitchFamily="34" charset="0"/>
              <a:ea typeface="Open Sans" panose="020B0606030504020204" pitchFamily="34" charset="0"/>
            </a:endParaRPr>
          </a:p>
          <a:p>
            <a:pPr marL="1143000" marR="0" lvl="2" indent="-228600">
              <a:lnSpc>
                <a:spcPct val="115000"/>
              </a:lnSpc>
              <a:spcBef>
                <a:spcPts val="0"/>
              </a:spcBef>
              <a:spcAft>
                <a:spcPts val="1200"/>
              </a:spcAft>
              <a:buFont typeface="Wingdings" panose="05000000000000000000" pitchFamily="2" charset="2"/>
              <a:buChar char=""/>
              <a:tabLst>
                <a:tab pos="825500" algn="l"/>
                <a:tab pos="826135" algn="l"/>
              </a:tabLst>
            </a:pPr>
            <a:r>
              <a:rPr lang="en-US" sz="1200" dirty="0">
                <a:effectLst/>
                <a:latin typeface="Open Sans" panose="020B0606030504020204" pitchFamily="34" charset="0"/>
                <a:ea typeface="Open Sans" panose="020B0606030504020204" pitchFamily="34" charset="0"/>
              </a:rPr>
              <a:t>The family has limited informal and formal supports.</a:t>
            </a:r>
            <a:endParaRPr lang="en-US" sz="1100" dirty="0">
              <a:effectLst/>
              <a:latin typeface="Open Sans" panose="020B0606030504020204" pitchFamily="34" charset="0"/>
              <a:ea typeface="Open Sans" panose="020B0606030504020204" pitchFamily="34" charset="0"/>
            </a:endParaRPr>
          </a:p>
          <a:p>
            <a:pPr marL="1143000" marR="0" lvl="2" indent="-228600">
              <a:lnSpc>
                <a:spcPct val="115000"/>
              </a:lnSpc>
              <a:spcBef>
                <a:spcPts val="0"/>
              </a:spcBef>
              <a:spcAft>
                <a:spcPts val="1200"/>
              </a:spcAft>
              <a:buFont typeface="Wingdings" panose="05000000000000000000" pitchFamily="2" charset="2"/>
              <a:buChar char=""/>
              <a:tabLst>
                <a:tab pos="825500" algn="l"/>
                <a:tab pos="826135" algn="l"/>
              </a:tabLst>
            </a:pPr>
            <a:r>
              <a:rPr lang="en-US" sz="1200" dirty="0">
                <a:effectLst/>
                <a:latin typeface="Open Sans" panose="020B0606030504020204" pitchFamily="34" charset="0"/>
                <a:ea typeface="Open Sans" panose="020B0606030504020204" pitchFamily="34" charset="0"/>
              </a:rPr>
              <a:t>Frank is using substances around the</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children.</a:t>
            </a:r>
            <a:endParaRPr lang="en-US" sz="1100" dirty="0">
              <a:effectLst/>
              <a:latin typeface="Open Sans" panose="020B0606030504020204" pitchFamily="34" charset="0"/>
              <a:ea typeface="Open Sans" panose="020B0606030504020204" pitchFamily="34" charset="0"/>
            </a:endParaRPr>
          </a:p>
          <a:p>
            <a:pPr marL="1143000" marR="0" lvl="2" indent="-228600">
              <a:lnSpc>
                <a:spcPct val="115000"/>
              </a:lnSpc>
              <a:spcBef>
                <a:spcPts val="0"/>
              </a:spcBef>
              <a:spcAft>
                <a:spcPts val="1200"/>
              </a:spcAft>
              <a:buFont typeface="Wingdings" panose="05000000000000000000" pitchFamily="2" charset="2"/>
              <a:buChar char=""/>
              <a:tabLst>
                <a:tab pos="825500" algn="l"/>
                <a:tab pos="826135" algn="l"/>
              </a:tabLst>
            </a:pPr>
            <a:r>
              <a:rPr lang="en-US" sz="1200" dirty="0">
                <a:effectLst/>
                <a:latin typeface="Open Sans" panose="020B0606030504020204" pitchFamily="34" charset="0"/>
                <a:ea typeface="Open Sans" panose="020B0606030504020204" pitchFamily="34" charset="0"/>
              </a:rPr>
              <a:t>Frank helps pay the</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rent.</a:t>
            </a:r>
            <a:endParaRPr lang="en-US" sz="1100" dirty="0">
              <a:effectLst/>
              <a:latin typeface="Open Sans" panose="020B0606030504020204" pitchFamily="34" charset="0"/>
              <a:ea typeface="Open Sans" panose="020B0606030504020204" pitchFamily="34" charset="0"/>
            </a:endParaRPr>
          </a:p>
          <a:p>
            <a:pPr marL="1143000" marR="0" lvl="2" indent="-228600">
              <a:lnSpc>
                <a:spcPct val="115000"/>
              </a:lnSpc>
              <a:spcBef>
                <a:spcPts val="0"/>
              </a:spcBef>
              <a:spcAft>
                <a:spcPts val="1200"/>
              </a:spcAft>
              <a:buFont typeface="Wingdings" panose="05000000000000000000" pitchFamily="2" charset="2"/>
              <a:buChar char=""/>
              <a:tabLst>
                <a:tab pos="825500" algn="l"/>
                <a:tab pos="826135" algn="l"/>
              </a:tabLst>
            </a:pPr>
            <a:r>
              <a:rPr lang="en-US" sz="1200" dirty="0">
                <a:effectLst/>
                <a:latin typeface="Open Sans" panose="020B0606030504020204" pitchFamily="34" charset="0"/>
                <a:ea typeface="Open Sans" panose="020B0606030504020204" pitchFamily="34" charset="0"/>
              </a:rPr>
              <a:t>Mr. Williams is currently in</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jail.</a:t>
            </a:r>
            <a:endParaRPr lang="en-US" sz="1100" dirty="0">
              <a:effectLst/>
              <a:latin typeface="Open Sans" panose="020B0606030504020204" pitchFamily="34" charset="0"/>
              <a:ea typeface="Open Sans" panose="020B0606030504020204" pitchFamily="34" charset="0"/>
            </a:endParaRPr>
          </a:p>
          <a:p>
            <a:pPr marL="1143000" marR="0" lvl="2" indent="-228600">
              <a:lnSpc>
                <a:spcPct val="115000"/>
              </a:lnSpc>
              <a:spcBef>
                <a:spcPts val="0"/>
              </a:spcBef>
              <a:spcAft>
                <a:spcPts val="1200"/>
              </a:spcAft>
              <a:buFont typeface="Wingdings" panose="05000000000000000000" pitchFamily="2" charset="2"/>
              <a:buChar char=""/>
              <a:tabLst>
                <a:tab pos="825500" algn="l"/>
                <a:tab pos="826135" algn="l"/>
              </a:tabLst>
            </a:pPr>
            <a:r>
              <a:rPr lang="en-US" sz="1200" dirty="0">
                <a:effectLst/>
                <a:latin typeface="Open Sans" panose="020B0606030504020204" pitchFamily="34" charset="0"/>
                <a:ea typeface="Open Sans" panose="020B0606030504020204" pitchFamily="34" charset="0"/>
              </a:rPr>
              <a:t>The children do not feel safe in the home and are afraid of</a:t>
            </a:r>
            <a:r>
              <a:rPr lang="en-US" sz="1200" spc="-10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Frank.</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CHECK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for thoughts or questions about engagement thus far and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INFORM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we will see engagement threaded through the remainder of</a:t>
            </a:r>
            <a:r>
              <a:rPr lang="en-US" sz="1200" spc="-25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course as it is the key to success in the implementation of the rest of the practice wheel</a:t>
            </a:r>
            <a:r>
              <a:rPr lang="en-US" sz="1200" spc="-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components.</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36</a:t>
            </a:fld>
            <a:endParaRPr lang="en-US"/>
          </a:p>
        </p:txBody>
      </p:sp>
    </p:spTree>
    <p:extLst>
      <p:ext uri="{BB962C8B-B14F-4D97-AF65-F5344CB8AC3E}">
        <p14:creationId xmlns:p14="http://schemas.microsoft.com/office/powerpoint/2010/main" val="21486520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Open Sans" panose="020B0606030504020204" pitchFamily="34" charset="0"/>
                <a:ea typeface="Open Sans" panose="020B0606030504020204" pitchFamily="34" charset="0"/>
              </a:rPr>
              <a:t>EXPLAIN </a:t>
            </a:r>
            <a:r>
              <a:rPr lang="en-US" sz="1200" dirty="0">
                <a:effectLst/>
                <a:latin typeface="Open Sans" panose="020B0606030504020204" pitchFamily="34" charset="0"/>
                <a:ea typeface="Open Sans" panose="020B0606030504020204" pitchFamily="34" charset="0"/>
              </a:rPr>
              <a:t>to participants they will now practice writing case</a:t>
            </a:r>
            <a:r>
              <a:rPr lang="en-US" sz="1200" spc="-1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documentation. </a:t>
            </a:r>
            <a:r>
              <a:rPr lang="en-US" sz="1200" b="1" dirty="0">
                <a:effectLst/>
                <a:latin typeface="Open Sans" panose="020B0606030504020204" pitchFamily="34" charset="0"/>
                <a:ea typeface="Open Sans" panose="020B0606030504020204" pitchFamily="34" charset="0"/>
              </a:rPr>
              <a:t>REFER </a:t>
            </a:r>
            <a:r>
              <a:rPr lang="en-US" sz="1200" dirty="0">
                <a:effectLst/>
                <a:latin typeface="Open Sans" panose="020B0606030504020204" pitchFamily="34" charset="0"/>
                <a:ea typeface="Open Sans" panose="020B0606030504020204" pitchFamily="34" charset="0"/>
              </a:rPr>
              <a:t>participants to DCS Policy 31.14 Documentation of TFACTS Case Recordings sections A, B, C, and D. </a:t>
            </a:r>
            <a:r>
              <a:rPr lang="en-US" sz="1200" b="1" dirty="0">
                <a:effectLst/>
                <a:latin typeface="Open Sans" panose="020B0606030504020204" pitchFamily="34" charset="0"/>
                <a:ea typeface="Open Sans" panose="020B0606030504020204" pitchFamily="34" charset="0"/>
              </a:rPr>
              <a:t>SHARE </a:t>
            </a:r>
            <a:r>
              <a:rPr lang="en-US" sz="1200" dirty="0">
                <a:effectLst/>
                <a:latin typeface="Open Sans" panose="020B0606030504020204" pitchFamily="34" charset="0"/>
                <a:ea typeface="Open Sans" panose="020B0606030504020204" pitchFamily="34" charset="0"/>
              </a:rPr>
              <a:t>PCOP with the group. They will begin the documentation with the Purpose of the Contact, share Observations, and end with Plan or logical next steps from the contact.</a:t>
            </a:r>
            <a:endParaRPr lang="en-US" sz="11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37</a:t>
            </a:fld>
            <a:endParaRPr lang="en-US"/>
          </a:p>
        </p:txBody>
      </p:sp>
    </p:spTree>
    <p:extLst>
      <p:ext uri="{BB962C8B-B14F-4D97-AF65-F5344CB8AC3E}">
        <p14:creationId xmlns:p14="http://schemas.microsoft.com/office/powerpoint/2010/main" val="16326610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2400935"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CONDUCT ACTIVITY</a:t>
            </a:r>
            <a:r>
              <a:rPr lang="en-US" sz="1200" dirty="0">
                <a:effectLst/>
                <a:latin typeface="Open Sans" panose="020B0606030504020204" pitchFamily="34" charset="0"/>
                <a:ea typeface="Open Sans" panose="020B0606030504020204" pitchFamily="34" charset="0"/>
              </a:rPr>
              <a:t>: Williams Case Recording</a:t>
            </a:r>
            <a:endParaRPr lang="en-US" sz="1100" dirty="0">
              <a:effectLst/>
              <a:latin typeface="Open Sans" panose="020B0606030504020204" pitchFamily="34" charset="0"/>
              <a:ea typeface="Open Sans" panose="020B0606030504020204" pitchFamily="34" charset="0"/>
            </a:endParaRPr>
          </a:p>
          <a:p>
            <a:pPr marL="342900" marR="2783840" lvl="0" indent="-342900" algn="just">
              <a:lnSpc>
                <a:spcPct val="115000"/>
              </a:lnSpc>
              <a:spcBef>
                <a:spcPts val="0"/>
              </a:spcBef>
              <a:spcAft>
                <a:spcPts val="1200"/>
              </a:spcAft>
              <a:buFont typeface="Courier New" panose="02070309020205020404" pitchFamily="49" charset="0"/>
              <a:buChar char="o"/>
              <a:tabLst>
                <a:tab pos="457200" algn="l"/>
              </a:tabLst>
            </a:pPr>
            <a:r>
              <a:rPr lang="en-US" sz="1200" b="1" dirty="0">
                <a:effectLst/>
                <a:latin typeface="Open Sans" panose="020B0606030504020204" pitchFamily="34" charset="0"/>
                <a:ea typeface="Open Sans" panose="020B0606030504020204" pitchFamily="34" charset="0"/>
              </a:rPr>
              <a:t>INSTRUCT </a:t>
            </a:r>
            <a:r>
              <a:rPr lang="en-US" sz="1200" dirty="0">
                <a:effectLst/>
                <a:latin typeface="Open Sans" panose="020B0606030504020204" pitchFamily="34" charset="0"/>
                <a:ea typeface="Open Sans" panose="020B0606030504020204" pitchFamily="34" charset="0"/>
              </a:rPr>
              <a:t>they will type a case recording of</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 Williams visit using the following</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tips: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0"/>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Write in third</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person</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0"/>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Use correct grammar and</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punctuation</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0"/>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Use direct quotes from the</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family</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0"/>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Keep personal opinions</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out</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0"/>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Use descriptive words to describe what they see and</a:t>
            </a:r>
            <a:r>
              <a:rPr lang="en-US" sz="1200" spc="-9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hear</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0"/>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Flow like a</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story</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0"/>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Use PC-COP format (content, observation, and plan must be</a:t>
            </a:r>
            <a:r>
              <a:rPr lang="en-US" sz="1200" spc="-9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included)</a:t>
            </a:r>
            <a:endParaRPr lang="en-US" sz="1100" dirty="0">
              <a:effectLst/>
              <a:latin typeface="Open Sans" panose="020B0606030504020204" pitchFamily="34" charset="0"/>
              <a:ea typeface="Open Sans" panose="020B0606030504020204" pitchFamily="34" charset="0"/>
            </a:endParaRPr>
          </a:p>
          <a:p>
            <a:pPr marL="342900" marR="193040" lvl="0" indent="-342900">
              <a:lnSpc>
                <a:spcPct val="115000"/>
              </a:lnSpc>
              <a:spcBef>
                <a:spcPts val="0"/>
              </a:spcBef>
              <a:spcAft>
                <a:spcPts val="1200"/>
              </a:spcAft>
              <a:buFont typeface="Courier New" panose="02070309020205020404" pitchFamily="49" charset="0"/>
              <a:buChar char="o"/>
              <a:tabLst>
                <a:tab pos="457200" algn="l"/>
              </a:tabLst>
            </a:pPr>
            <a:r>
              <a:rPr lang="en-US" sz="1200" b="1" dirty="0">
                <a:effectLst/>
                <a:latin typeface="Open Sans" panose="020B0606030504020204" pitchFamily="34" charset="0"/>
                <a:ea typeface="Open Sans" panose="020B0606030504020204" pitchFamily="34" charset="0"/>
              </a:rPr>
              <a:t>SHARE </a:t>
            </a:r>
            <a:r>
              <a:rPr lang="en-US" sz="1200" dirty="0">
                <a:effectLst/>
                <a:latin typeface="Open Sans" panose="020B0606030504020204" pitchFamily="34" charset="0"/>
                <a:ea typeface="Open Sans" panose="020B0606030504020204" pitchFamily="34" charset="0"/>
              </a:rPr>
              <a:t>with participants they have approximately 30 minutes to type and submit</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their</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case</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note</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trainers</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by</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email.</a:t>
            </a:r>
            <a:r>
              <a:rPr lang="en-US" sz="1200" spc="10" dirty="0">
                <a:effectLst/>
                <a:latin typeface="Open Sans" panose="020B0606030504020204" pitchFamily="34" charset="0"/>
                <a:ea typeface="Open Sans" panose="020B0606030504020204" pitchFamily="34" charset="0"/>
              </a:rPr>
              <a:t> Ensure the trainer emails are posted in this room. </a:t>
            </a:r>
            <a:r>
              <a:rPr lang="en-US" sz="1200" b="1" dirty="0">
                <a:effectLst/>
                <a:latin typeface="Open Sans" panose="020B0606030504020204" pitchFamily="34" charset="0"/>
                <a:ea typeface="Open Sans" panose="020B0606030504020204" pitchFamily="34" charset="0"/>
              </a:rPr>
              <a:t>INFORM</a:t>
            </a:r>
            <a:r>
              <a:rPr lang="en-US" sz="1200" b="1"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participants</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1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capture as much of the family story as</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possible.</a:t>
            </a:r>
            <a:endParaRPr lang="en-US" sz="1100" dirty="0">
              <a:effectLst/>
              <a:latin typeface="Open Sans" panose="020B0606030504020204" pitchFamily="34" charset="0"/>
              <a:ea typeface="Open Sans" panose="020B0606030504020204" pitchFamily="34" charset="0"/>
            </a:endParaRPr>
          </a:p>
          <a:p>
            <a:pPr marL="342900" marR="406400" lvl="0" indent="-342900">
              <a:lnSpc>
                <a:spcPct val="115000"/>
              </a:lnSpc>
              <a:spcBef>
                <a:spcPts val="25"/>
              </a:spcBef>
              <a:spcAft>
                <a:spcPts val="1200"/>
              </a:spcAft>
              <a:buFont typeface="Courier New" panose="02070309020205020404" pitchFamily="49" charset="0"/>
              <a:buChar char="o"/>
              <a:tabLst>
                <a:tab pos="457200" algn="l"/>
                <a:tab pos="1057275" algn="l"/>
              </a:tabLst>
            </a:pPr>
            <a:r>
              <a:rPr lang="en-US" sz="1200" b="1" dirty="0">
                <a:effectLst/>
                <a:latin typeface="Open Sans" panose="020B0606030504020204" pitchFamily="34" charset="0"/>
                <a:ea typeface="Open Sans" panose="020B0606030504020204" pitchFamily="34" charset="0"/>
              </a:rPr>
              <a:t>RECONVENE </a:t>
            </a:r>
            <a:r>
              <a:rPr lang="en-US" sz="1200" dirty="0">
                <a:effectLst/>
                <a:latin typeface="Open Sans" panose="020B0606030504020204" pitchFamily="34" charset="0"/>
                <a:ea typeface="Open Sans" panose="020B0606030504020204" pitchFamily="34" charset="0"/>
              </a:rPr>
              <a:t>the group after 30 minutes and </a:t>
            </a:r>
            <a:r>
              <a:rPr lang="en-US" sz="1200" b="1" dirty="0">
                <a:effectLst/>
                <a:latin typeface="Open Sans" panose="020B0606030504020204" pitchFamily="34" charset="0"/>
                <a:ea typeface="Open Sans" panose="020B0606030504020204" pitchFamily="34" charset="0"/>
              </a:rPr>
              <a:t>SHARE </a:t>
            </a:r>
            <a:r>
              <a:rPr lang="en-US" sz="1200" dirty="0">
                <a:effectLst/>
                <a:latin typeface="Open Sans" panose="020B0606030504020204" pitchFamily="34" charset="0"/>
                <a:ea typeface="Open Sans" panose="020B0606030504020204" pitchFamily="34" charset="0"/>
              </a:rPr>
              <a:t>the trainers will be providing feedback to the participants on their case recordings before the</a:t>
            </a:r>
            <a:r>
              <a:rPr lang="en-US" sz="1200" spc="-1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end of</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class.</a:t>
            </a:r>
            <a:endParaRPr lang="en-US" sz="11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38</a:t>
            </a:fld>
            <a:endParaRPr lang="en-US"/>
          </a:p>
        </p:txBody>
      </p:sp>
    </p:spTree>
    <p:extLst>
      <p:ext uri="{BB962C8B-B14F-4D97-AF65-F5344CB8AC3E}">
        <p14:creationId xmlns:p14="http://schemas.microsoft.com/office/powerpoint/2010/main" val="24237156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406400" lvl="0" indent="-342900">
              <a:lnSpc>
                <a:spcPct val="115000"/>
              </a:lnSpc>
              <a:spcBef>
                <a:spcPts val="25"/>
              </a:spcBef>
              <a:spcAft>
                <a:spcPts val="1200"/>
              </a:spcAft>
              <a:buFont typeface="Symbol" panose="05050102010706020507" pitchFamily="18" charset="2"/>
              <a:buChar char=""/>
              <a:tabLst>
                <a:tab pos="393700" algn="l"/>
                <a:tab pos="394335" algn="l"/>
                <a:tab pos="1057275"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one case work aspect missing in the video is Drug Screening.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who has observed Drug Screens being completed in the field.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when assessing for substance use, Drug Screens are only one formal tool of assessment.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we will further discuss assessment throughout the training.  </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406400" lvl="0" indent="-342900">
              <a:lnSpc>
                <a:spcPct val="115000"/>
              </a:lnSpc>
              <a:spcBef>
                <a:spcPts val="25"/>
              </a:spcBef>
              <a:spcAft>
                <a:spcPts val="1200"/>
              </a:spcAft>
              <a:buFont typeface="Symbol" panose="05050102010706020507" pitchFamily="18" charset="2"/>
              <a:buChar char=""/>
              <a:tabLst>
                <a:tab pos="393700" algn="l"/>
                <a:tab pos="394335" algn="l"/>
                <a:tab pos="1057275"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following article information from the </a:t>
            </a:r>
            <a:r>
              <a:rPr lang="en-US" sz="1200" u="sng"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3"/>
              </a:rPr>
              <a:t>National Center on Substance Abuse and Child Welfare.</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406400" lvl="1" indent="-285750">
              <a:lnSpc>
                <a:spcPct val="115000"/>
              </a:lnSpc>
              <a:spcBef>
                <a:spcPts val="25"/>
              </a:spcBef>
              <a:spcAft>
                <a:spcPts val="1200"/>
              </a:spcAft>
              <a:buFont typeface="Courier New" panose="02070309020205020404" pitchFamily="49" charset="0"/>
              <a:buChar char="o"/>
              <a:tabLst>
                <a:tab pos="393700" algn="l"/>
                <a:tab pos="394335" algn="l"/>
                <a:tab pos="1057275" algn="l"/>
              </a:tabLst>
            </a:pPr>
            <a:r>
              <a:rPr lang="en-US" sz="1200" dirty="0">
                <a:effectLst/>
                <a:latin typeface="Open Sans" panose="020B0606030504020204" pitchFamily="34" charset="0"/>
                <a:ea typeface="Open Sans" panose="020B0606030504020204" pitchFamily="34" charset="0"/>
              </a:rPr>
              <a:t>Purpose: “Child welfare, charged with ensuring the safety and well-being of children, </a:t>
            </a:r>
            <a:r>
              <a:rPr lang="en-US" sz="1200" u="sng" dirty="0">
                <a:effectLst/>
                <a:latin typeface="Open Sans" panose="020B0606030504020204" pitchFamily="34" charset="0"/>
                <a:ea typeface="Open Sans" panose="020B0606030504020204" pitchFamily="34" charset="0"/>
              </a:rPr>
              <a:t>must determine whether parents’ substance use jeopardizes a child’s safety or creates risk</a:t>
            </a:r>
            <a:r>
              <a:rPr lang="en-US" sz="1200" dirty="0">
                <a:effectLst/>
                <a:latin typeface="Open Sans" panose="020B0606030504020204" pitchFamily="34" charset="0"/>
                <a:ea typeface="Open Sans" panose="020B0606030504020204" pitchFamily="34" charset="0"/>
              </a:rPr>
              <a:t>. Child welfare professionals face the difficult task of collecting adequate information about families, making insightful decisions based on this information, and taking timely and appropriate action to safeguard children. Drug testing is one tool that child welfare can use as an overall approach when working with parents who use alcohol and other drugs.”</a:t>
            </a:r>
            <a:endParaRPr lang="en-US" sz="1100" dirty="0">
              <a:effectLst/>
              <a:latin typeface="Open Sans" panose="020B0606030504020204" pitchFamily="34" charset="0"/>
              <a:ea typeface="Open Sans" panose="020B0606030504020204" pitchFamily="34" charset="0"/>
            </a:endParaRPr>
          </a:p>
          <a:p>
            <a:pPr marL="742950" marR="406400" lvl="1" indent="-285750">
              <a:lnSpc>
                <a:spcPct val="115000"/>
              </a:lnSpc>
              <a:spcBef>
                <a:spcPts val="25"/>
              </a:spcBef>
              <a:spcAft>
                <a:spcPts val="1200"/>
              </a:spcAft>
              <a:buFont typeface="Courier New" panose="02070309020205020404" pitchFamily="49" charset="0"/>
              <a:buChar char="o"/>
              <a:tabLst>
                <a:tab pos="393700" algn="l"/>
                <a:tab pos="394335" algn="l"/>
                <a:tab pos="1057275" algn="l"/>
              </a:tabLst>
            </a:pPr>
            <a:r>
              <a:rPr lang="en-US" sz="1200" dirty="0">
                <a:effectLst/>
                <a:latin typeface="Open Sans" panose="020B0606030504020204" pitchFamily="34" charset="0"/>
                <a:ea typeface="Open Sans" panose="020B0606030504020204" pitchFamily="34" charset="0"/>
              </a:rPr>
              <a:t>Why is it important to understand Drug Testing in the context of Child Welfare?</a:t>
            </a:r>
            <a:endParaRPr lang="en-US" sz="1100" dirty="0">
              <a:effectLst/>
              <a:latin typeface="Open Sans" panose="020B0606030504020204" pitchFamily="34" charset="0"/>
              <a:ea typeface="Open Sans" panose="020B0606030504020204" pitchFamily="34" charset="0"/>
            </a:endParaRPr>
          </a:p>
          <a:p>
            <a:pPr marL="1143000" marR="406400" lvl="2" indent="-228600">
              <a:lnSpc>
                <a:spcPct val="115000"/>
              </a:lnSpc>
              <a:spcBef>
                <a:spcPts val="25"/>
              </a:spcBef>
              <a:spcAft>
                <a:spcPts val="1200"/>
              </a:spcAft>
              <a:buFont typeface="Wingdings" panose="05000000000000000000" pitchFamily="2" charset="2"/>
              <a:buChar char=""/>
              <a:tabLst>
                <a:tab pos="393700" algn="l"/>
                <a:tab pos="394335" algn="l"/>
                <a:tab pos="1057275" algn="l"/>
              </a:tabLst>
            </a:pPr>
            <a:r>
              <a:rPr lang="en-US" sz="1200" dirty="0">
                <a:effectLst/>
                <a:latin typeface="Open Sans" panose="020B0606030504020204" pitchFamily="34" charset="0"/>
                <a:ea typeface="Open Sans" panose="020B0606030504020204" pitchFamily="34" charset="0"/>
              </a:rPr>
              <a:t>Drug testing is costly and limited in terms of determining child risk and safety. </a:t>
            </a:r>
            <a:endParaRPr lang="en-US" sz="1100" dirty="0">
              <a:effectLst/>
              <a:latin typeface="Open Sans" panose="020B0606030504020204" pitchFamily="34" charset="0"/>
              <a:ea typeface="Open Sans" panose="020B0606030504020204" pitchFamily="34" charset="0"/>
            </a:endParaRPr>
          </a:p>
          <a:p>
            <a:pPr marL="1143000" marR="406400" lvl="2" indent="-228600">
              <a:lnSpc>
                <a:spcPct val="115000"/>
              </a:lnSpc>
              <a:spcBef>
                <a:spcPts val="25"/>
              </a:spcBef>
              <a:spcAft>
                <a:spcPts val="1200"/>
              </a:spcAft>
              <a:buFont typeface="Wingdings" panose="05000000000000000000" pitchFamily="2" charset="2"/>
              <a:buChar char=""/>
              <a:tabLst>
                <a:tab pos="393700" algn="l"/>
                <a:tab pos="394335" algn="l"/>
                <a:tab pos="1057275" algn="l"/>
              </a:tabLst>
            </a:pPr>
            <a:r>
              <a:rPr lang="en-US" sz="1200" dirty="0">
                <a:effectLst/>
                <a:latin typeface="Open Sans" panose="020B0606030504020204" pitchFamily="34" charset="0"/>
                <a:ea typeface="Open Sans" panose="020B0606030504020204" pitchFamily="34" charset="0"/>
              </a:rPr>
              <a:t>Agencies risk relying too much on drug test results to inform decisions on child removal, parent-child family time, reunification, and termination of parental rights. </a:t>
            </a:r>
            <a:endParaRPr lang="en-US" sz="1100" dirty="0">
              <a:effectLst/>
              <a:latin typeface="Open Sans" panose="020B0606030504020204" pitchFamily="34" charset="0"/>
              <a:ea typeface="Open Sans" panose="020B0606030504020204" pitchFamily="34" charset="0"/>
            </a:endParaRPr>
          </a:p>
          <a:p>
            <a:pPr marL="1143000" marR="406400" lvl="2" indent="-228600">
              <a:lnSpc>
                <a:spcPct val="115000"/>
              </a:lnSpc>
              <a:spcBef>
                <a:spcPts val="25"/>
              </a:spcBef>
              <a:spcAft>
                <a:spcPts val="1200"/>
              </a:spcAft>
              <a:buFont typeface="Wingdings" panose="05000000000000000000" pitchFamily="2" charset="2"/>
              <a:buChar char=""/>
              <a:tabLst>
                <a:tab pos="393700" algn="l"/>
                <a:tab pos="394335" algn="l"/>
                <a:tab pos="1057275" algn="l"/>
              </a:tabLst>
            </a:pPr>
            <a:r>
              <a:rPr lang="en-US" sz="1200" dirty="0">
                <a:effectLst/>
                <a:latin typeface="Open Sans" panose="020B0606030504020204" pitchFamily="34" charset="0"/>
                <a:ea typeface="Open Sans" panose="020B0606030504020204" pitchFamily="34" charset="0"/>
              </a:rPr>
              <a:t>When administered inappropriately or inconsistently (e.g., punitively), drug tests can perpetuate stigma or create bias based on race, ethnicity, or socioeconomic status.</a:t>
            </a:r>
            <a:endParaRPr lang="en-US" sz="11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39</a:t>
            </a:fld>
            <a:endParaRPr lang="en-US"/>
          </a:p>
        </p:txBody>
      </p:sp>
    </p:spTree>
    <p:extLst>
      <p:ext uri="{BB962C8B-B14F-4D97-AF65-F5344CB8AC3E}">
        <p14:creationId xmlns:p14="http://schemas.microsoft.com/office/powerpoint/2010/main" val="52560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a:t>
            </a:r>
            <a:r>
              <a:rPr lang="en-US" dirty="0"/>
              <a:t> participants to complete the OJT Survey by scanning the QR Code.  </a:t>
            </a:r>
            <a:r>
              <a:rPr lang="en-US" b="1" dirty="0"/>
              <a:t>REITERATE</a:t>
            </a:r>
            <a:r>
              <a:rPr lang="en-US" dirty="0"/>
              <a:t> the importance of providing feedback.</a:t>
            </a:r>
          </a:p>
        </p:txBody>
      </p:sp>
      <p:sp>
        <p:nvSpPr>
          <p:cNvPr id="4" name="Slide Number Placeholder 3"/>
          <p:cNvSpPr>
            <a:spLocks noGrp="1"/>
          </p:cNvSpPr>
          <p:nvPr>
            <p:ph type="sldNum" sz="quarter" idx="5"/>
          </p:nvPr>
        </p:nvSpPr>
        <p:spPr/>
        <p:txBody>
          <a:bodyPr/>
          <a:lstStyle/>
          <a:p>
            <a:fld id="{1D427A8F-055C-4972-A4F8-D41DA41F056A}" type="slidenum">
              <a:rPr lang="en-US" smtClean="0"/>
              <a:t>4</a:t>
            </a:fld>
            <a:endParaRPr lang="en-US"/>
          </a:p>
        </p:txBody>
      </p:sp>
    </p:spTree>
    <p:extLst>
      <p:ext uri="{BB962C8B-B14F-4D97-AF65-F5344CB8AC3E}">
        <p14:creationId xmlns:p14="http://schemas.microsoft.com/office/powerpoint/2010/main" val="23225613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406400" lvl="0" indent="-342900">
              <a:lnSpc>
                <a:spcPct val="115000"/>
              </a:lnSpc>
              <a:spcBef>
                <a:spcPts val="25"/>
              </a:spcBef>
              <a:spcAft>
                <a:spcPts val="1200"/>
              </a:spcAft>
              <a:buFont typeface="Symbol" panose="05050102010706020507" pitchFamily="18" charset="2"/>
              <a:buChar char=""/>
              <a:tabLst>
                <a:tab pos="393700" algn="l"/>
                <a:tab pos="394335" algn="l"/>
                <a:tab pos="1057275"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“Drug testing can provide a chance to discuss a parent’s substance use and motivate them to follow their case plans and engage in treatment.  Test results provide an opportunity for child welfare workers and court professionals to engage parents and families in the treatment and recovery process. Sharing results provides an opportunity to have a conversation with parents that reduces overall shame and stigma. During this conversation, it is important to use “person-first” language and avoid labels.”</a:t>
            </a:r>
          </a:p>
          <a:p>
            <a:pPr marL="342900" marR="406400" lvl="0" indent="-342900">
              <a:lnSpc>
                <a:spcPct val="115000"/>
              </a:lnSpc>
              <a:spcBef>
                <a:spcPts val="25"/>
              </a:spcBef>
              <a:spcAft>
                <a:spcPts val="1200"/>
              </a:spcAft>
              <a:buFont typeface="Symbol" panose="05050102010706020507" pitchFamily="18" charset="2"/>
              <a:buChar char=""/>
              <a:tabLst>
                <a:tab pos="393700" algn="l"/>
                <a:tab pos="394335" algn="l"/>
                <a:tab pos="1057275"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drug testing should be viewed as a therapeutic tool that can inform decisions, help parents recognize the need for treatment, and/or promote discussions about what is and is not currently working for them to support recovery. Substance misuse often stems from trauma and acts as a coping mechanism.  </a:t>
            </a:r>
          </a:p>
          <a:p>
            <a:pPr marL="342900" marR="406400" lvl="0" indent="-342900">
              <a:lnSpc>
                <a:spcPct val="115000"/>
              </a:lnSpc>
              <a:spcBef>
                <a:spcPts val="25"/>
              </a:spcBef>
              <a:spcAft>
                <a:spcPts val="1200"/>
              </a:spcAft>
              <a:buFont typeface="Symbol" panose="05050102010706020507" pitchFamily="18" charset="2"/>
              <a:buChar char=""/>
              <a:tabLst>
                <a:tab pos="393700" algn="l"/>
                <a:tab pos="394335" algn="l"/>
                <a:tab pos="1057275"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child welfare workers can use a strength-based, non-punitive approach with parents if there is a discrepancy between a test result and a parent’s self-report. Start by asking the parent what they think would happen if the drug test was accurate in detecting a substance. Based on the parent’s response, help them understand why there may be errors in their thought process. Stress that child welfare is there to support them and ensure their family receives the help and support they need. Using an empathetic approach of, “I am worried about you, how can I help?” may allow the parent to feel safe enough to confide.</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40</a:t>
            </a:fld>
            <a:endParaRPr lang="en-US"/>
          </a:p>
        </p:txBody>
      </p:sp>
    </p:spTree>
    <p:extLst>
      <p:ext uri="{BB962C8B-B14F-4D97-AF65-F5344CB8AC3E}">
        <p14:creationId xmlns:p14="http://schemas.microsoft.com/office/powerpoint/2010/main" val="16383722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406400" lvl="0" indent="-342900">
              <a:lnSpc>
                <a:spcPct val="115000"/>
              </a:lnSpc>
              <a:spcBef>
                <a:spcPts val="25"/>
              </a:spcBef>
              <a:spcAft>
                <a:spcPts val="1200"/>
              </a:spcAft>
              <a:buFont typeface="Symbol" panose="05050102010706020507" pitchFamily="18" charset="2"/>
              <a:buChar char=""/>
              <a:tabLst>
                <a:tab pos="393700" algn="l"/>
                <a:tab pos="394335" algn="l"/>
                <a:tab pos="1057275"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again Motivational Interviewing can help in engaging the parent.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REMIND</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the Spirit of Motivational Interviewing is comprised of:</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406400" lvl="1" indent="-285750">
              <a:lnSpc>
                <a:spcPct val="115000"/>
              </a:lnSpc>
              <a:spcBef>
                <a:spcPts val="25"/>
              </a:spcBef>
              <a:spcAft>
                <a:spcPts val="1200"/>
              </a:spcAft>
              <a:buFont typeface="Courier New" panose="02070309020205020404" pitchFamily="49" charset="0"/>
              <a:buChar char="o"/>
              <a:tabLst>
                <a:tab pos="393700" algn="l"/>
                <a:tab pos="394335" algn="l"/>
                <a:tab pos="1057275" algn="l"/>
              </a:tabLst>
            </a:pPr>
            <a:r>
              <a:rPr lang="en-US" sz="1200" b="1" dirty="0">
                <a:effectLst/>
                <a:latin typeface="Open Sans" panose="020B0606030504020204" pitchFamily="34" charset="0"/>
                <a:ea typeface="Open Sans" panose="020B0606030504020204" pitchFamily="34" charset="0"/>
              </a:rPr>
              <a:t>Partnership</a:t>
            </a:r>
            <a:r>
              <a:rPr lang="en-US" sz="1200" dirty="0">
                <a:effectLst/>
                <a:latin typeface="Open Sans" panose="020B0606030504020204" pitchFamily="34" charset="0"/>
                <a:ea typeface="Open Sans" panose="020B0606030504020204" pitchFamily="34" charset="0"/>
              </a:rPr>
              <a:t>-Collaboration between you and the client.  A client is more willing to express concerns when you are empathetic and show genuine curiosity about the client’s perspective.  In this partnership you are influential, but the client drives the conversation.</a:t>
            </a:r>
            <a:endParaRPr lang="en-US" sz="1100" dirty="0">
              <a:effectLst/>
              <a:latin typeface="Open Sans" panose="020B0606030504020204" pitchFamily="34" charset="0"/>
              <a:ea typeface="Open Sans" panose="020B0606030504020204" pitchFamily="34" charset="0"/>
            </a:endParaRPr>
          </a:p>
          <a:p>
            <a:pPr marL="742950" marR="406400" lvl="1" indent="-285750">
              <a:lnSpc>
                <a:spcPct val="115000"/>
              </a:lnSpc>
              <a:spcBef>
                <a:spcPts val="25"/>
              </a:spcBef>
              <a:spcAft>
                <a:spcPts val="1200"/>
              </a:spcAft>
              <a:buFont typeface="Courier New" panose="02070309020205020404" pitchFamily="49" charset="0"/>
              <a:buChar char="o"/>
              <a:tabLst>
                <a:tab pos="393700" algn="l"/>
                <a:tab pos="394335" algn="l"/>
                <a:tab pos="1057275" algn="l"/>
              </a:tabLst>
            </a:pPr>
            <a:r>
              <a:rPr lang="en-US" sz="1200" b="1" dirty="0">
                <a:effectLst/>
                <a:latin typeface="Open Sans" panose="020B0606030504020204" pitchFamily="34" charset="0"/>
                <a:ea typeface="Open Sans" panose="020B0606030504020204" pitchFamily="34" charset="0"/>
              </a:rPr>
              <a:t>Acceptance</a:t>
            </a:r>
            <a:r>
              <a:rPr lang="en-US" sz="1200" dirty="0">
                <a:effectLst/>
                <a:latin typeface="Open Sans" panose="020B0606030504020204" pitchFamily="34" charset="0"/>
                <a:ea typeface="Open Sans" panose="020B0606030504020204" pitchFamily="34" charset="0"/>
              </a:rPr>
              <a:t>-refers to your respect for and approval of the client.  This doesn’t mean agreeing with everything the client says, it’s a demonstration of your intention to understand the client’s point of view and concerns.</a:t>
            </a:r>
            <a:endParaRPr lang="en-US" sz="1100" dirty="0">
              <a:effectLst/>
              <a:latin typeface="Open Sans" panose="020B0606030504020204" pitchFamily="34" charset="0"/>
              <a:ea typeface="Open Sans" panose="020B0606030504020204" pitchFamily="34" charset="0"/>
            </a:endParaRPr>
          </a:p>
          <a:p>
            <a:pPr marL="742950" marR="406400" lvl="1" indent="-285750">
              <a:lnSpc>
                <a:spcPct val="115000"/>
              </a:lnSpc>
              <a:spcBef>
                <a:spcPts val="25"/>
              </a:spcBef>
              <a:spcAft>
                <a:spcPts val="1200"/>
              </a:spcAft>
              <a:buFont typeface="Courier New" panose="02070309020205020404" pitchFamily="49" charset="0"/>
              <a:buChar char="o"/>
              <a:tabLst>
                <a:tab pos="393700" algn="l"/>
                <a:tab pos="394335" algn="l"/>
                <a:tab pos="1057275" algn="l"/>
              </a:tabLst>
            </a:pPr>
            <a:r>
              <a:rPr lang="en-US" sz="1200" b="1" dirty="0">
                <a:effectLst/>
                <a:latin typeface="Open Sans" panose="020B0606030504020204" pitchFamily="34" charset="0"/>
                <a:ea typeface="Open Sans" panose="020B0606030504020204" pitchFamily="34" charset="0"/>
              </a:rPr>
              <a:t>Compassion</a:t>
            </a:r>
            <a:r>
              <a:rPr lang="en-US" sz="1200" dirty="0">
                <a:effectLst/>
                <a:latin typeface="Open Sans" panose="020B0606030504020204" pitchFamily="34" charset="0"/>
                <a:ea typeface="Open Sans" panose="020B0606030504020204" pitchFamily="34" charset="0"/>
              </a:rPr>
              <a:t>-refers to your active promotion of the client’s welfare and prioritization of client needs.</a:t>
            </a:r>
            <a:endParaRPr lang="en-US" sz="1100" dirty="0">
              <a:effectLst/>
              <a:latin typeface="Open Sans" panose="020B0606030504020204" pitchFamily="34" charset="0"/>
              <a:ea typeface="Open Sans" panose="020B0606030504020204" pitchFamily="34" charset="0"/>
            </a:endParaRPr>
          </a:p>
          <a:p>
            <a:pPr marL="742950" marR="406400" lvl="1" indent="-285750">
              <a:lnSpc>
                <a:spcPct val="115000"/>
              </a:lnSpc>
              <a:spcBef>
                <a:spcPts val="25"/>
              </a:spcBef>
              <a:spcAft>
                <a:spcPts val="1200"/>
              </a:spcAft>
              <a:buFont typeface="Courier New" panose="02070309020205020404" pitchFamily="49" charset="0"/>
              <a:buChar char="o"/>
              <a:tabLst>
                <a:tab pos="393700" algn="l"/>
                <a:tab pos="394335" algn="l"/>
                <a:tab pos="1057275" algn="l"/>
              </a:tabLst>
            </a:pPr>
            <a:r>
              <a:rPr lang="en-US" sz="1200" b="1" dirty="0">
                <a:effectLst/>
                <a:latin typeface="Open Sans" panose="020B0606030504020204" pitchFamily="34" charset="0"/>
                <a:ea typeface="Open Sans" panose="020B0606030504020204" pitchFamily="34" charset="0"/>
              </a:rPr>
              <a:t>Evocation</a:t>
            </a:r>
            <a:r>
              <a:rPr lang="en-US" sz="1200" dirty="0">
                <a:effectLst/>
                <a:latin typeface="Open Sans" panose="020B0606030504020204" pitchFamily="34" charset="0"/>
                <a:ea typeface="Open Sans" panose="020B0606030504020204" pitchFamily="34" charset="0"/>
              </a:rPr>
              <a:t>-Elicits and explores motivations, values, strengths, and resources the client already has.</a:t>
            </a:r>
            <a:endParaRPr lang="en-US" sz="1100" dirty="0">
              <a:effectLst/>
              <a:latin typeface="Open Sans" panose="020B0606030504020204" pitchFamily="34" charset="0"/>
              <a:ea typeface="Open Sans" panose="020B0606030504020204" pitchFamily="34" charset="0"/>
            </a:endParaRPr>
          </a:p>
          <a:p>
            <a:pPr marL="914400" marR="406400" indent="0">
              <a:lnSpc>
                <a:spcPct val="115000"/>
              </a:lnSpc>
              <a:spcBef>
                <a:spcPts val="25"/>
              </a:spcBef>
              <a:spcAft>
                <a:spcPts val="1200"/>
              </a:spcAft>
              <a:tabLst>
                <a:tab pos="393700" algn="l"/>
                <a:tab pos="394335" algn="l"/>
                <a:tab pos="1057275" algn="l"/>
              </a:tabLst>
            </a:pPr>
            <a:r>
              <a:rPr lang="en-US" sz="1200" dirty="0">
                <a:effectLst/>
                <a:latin typeface="Open Sans" panose="020B0606030504020204" pitchFamily="34" charset="0"/>
                <a:ea typeface="Open Sans" panose="020B0606030504020204" pitchFamily="34" charset="0"/>
              </a:rPr>
              <a:t> </a:t>
            </a:r>
            <a:endParaRPr lang="en-US" sz="1100" dirty="0">
              <a:effectLst/>
              <a:latin typeface="Open Sans" panose="020B0606030504020204" pitchFamily="34" charset="0"/>
              <a:ea typeface="Open Sans" panose="020B0606030504020204" pitchFamily="34" charset="0"/>
            </a:endParaRPr>
          </a:p>
          <a:p>
            <a:pPr marL="342900" marR="406400" lvl="0" indent="-342900">
              <a:lnSpc>
                <a:spcPct val="115000"/>
              </a:lnSpc>
              <a:spcBef>
                <a:spcPts val="25"/>
              </a:spcBef>
              <a:spcAft>
                <a:spcPts val="1200"/>
              </a:spcAft>
              <a:buFont typeface="Symbol" panose="05050102010706020507" pitchFamily="18" charset="2"/>
              <a:buChar char=""/>
              <a:tabLst>
                <a:tab pos="393700" algn="l"/>
                <a:tab pos="394335" algn="l"/>
                <a:tab pos="1057275"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PROVIDE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following approach when discussing drug testing:</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406400" lvl="1" indent="-285750">
              <a:lnSpc>
                <a:spcPct val="115000"/>
              </a:lnSpc>
              <a:spcBef>
                <a:spcPts val="25"/>
              </a:spcBef>
              <a:spcAft>
                <a:spcPts val="1200"/>
              </a:spcAft>
              <a:buFont typeface="Courier New" panose="02070309020205020404" pitchFamily="49" charset="0"/>
              <a:buChar char="o"/>
              <a:tabLst>
                <a:tab pos="393700" algn="l"/>
                <a:tab pos="394335" algn="l"/>
                <a:tab pos="1057275" algn="l"/>
              </a:tabLst>
            </a:pPr>
            <a:r>
              <a:rPr lang="en-US" sz="1200" dirty="0">
                <a:effectLst/>
                <a:latin typeface="Open Sans" panose="020B0606030504020204" pitchFamily="34" charset="0"/>
                <a:ea typeface="Open Sans" panose="020B0606030504020204" pitchFamily="34" charset="0"/>
              </a:rPr>
              <a:t>Discuss the results with parents in a timely manner to assess the child’s safety and risk. Results are only one indicator of potential safety and risk concerns. Determine the child’s location when the parent engaged in substance use, if the parent used the existing safety plan to protect the child, and what protective factors are present that can mitigate any potential safety/risk concerns.</a:t>
            </a:r>
            <a:endParaRPr lang="en-US" sz="1100" dirty="0">
              <a:effectLst/>
              <a:latin typeface="Open Sans" panose="020B0606030504020204" pitchFamily="34" charset="0"/>
              <a:ea typeface="Open Sans" panose="020B0606030504020204" pitchFamily="34" charset="0"/>
            </a:endParaRPr>
          </a:p>
          <a:p>
            <a:pPr marL="742950" marR="406400" lvl="1" indent="-285750">
              <a:lnSpc>
                <a:spcPct val="115000"/>
              </a:lnSpc>
              <a:spcBef>
                <a:spcPts val="25"/>
              </a:spcBef>
              <a:spcAft>
                <a:spcPts val="1200"/>
              </a:spcAft>
              <a:buFont typeface="Courier New" panose="02070309020205020404" pitchFamily="49" charset="0"/>
              <a:buChar char="o"/>
              <a:tabLst>
                <a:tab pos="393700" algn="l"/>
                <a:tab pos="394335" algn="l"/>
                <a:tab pos="1057275" algn="l"/>
              </a:tabLst>
            </a:pPr>
            <a:r>
              <a:rPr lang="en-US" sz="1200" dirty="0">
                <a:effectLst/>
                <a:latin typeface="Open Sans" panose="020B0606030504020204" pitchFamily="34" charset="0"/>
                <a:ea typeface="Open Sans" panose="020B0606030504020204" pitchFamily="34" charset="0"/>
              </a:rPr>
              <a:t> Use a strength-based approach to provide the parent an opportunity to discuss the results, either admitting to substance use, or challenging the results, in which case, a lab would need to confirm. Provide responses geared toward motivating the parent to engage or re-engage with treatment and recovery supportive services. If a parent is attending a recovery support group (e.g., Alcoholics Anonymous, Narcotics Anonymous, Celebrate Recovery, etc.), encourage them to attend a meeting that day. If the parent currently receives treatment, ask their provider to discuss the drug test results and treatment progress. Explore how to develop a shared and consistent response that supports both child safety and parent recovery, and if the parent should be reassessed for a higher level of care. </a:t>
            </a:r>
            <a:endParaRPr lang="en-US" sz="1100" dirty="0">
              <a:effectLst/>
              <a:latin typeface="Open Sans" panose="020B0606030504020204" pitchFamily="34" charset="0"/>
              <a:ea typeface="Open Sans" panose="020B0606030504020204" pitchFamily="34" charset="0"/>
            </a:endParaRPr>
          </a:p>
          <a:p>
            <a:pPr marL="742950" marR="406400" lvl="1" indent="-285750">
              <a:lnSpc>
                <a:spcPct val="115000"/>
              </a:lnSpc>
              <a:spcBef>
                <a:spcPts val="25"/>
              </a:spcBef>
              <a:spcAft>
                <a:spcPts val="1200"/>
              </a:spcAft>
              <a:buFont typeface="Courier New" panose="02070309020205020404" pitchFamily="49" charset="0"/>
              <a:buChar char="o"/>
              <a:tabLst>
                <a:tab pos="393700" algn="l"/>
                <a:tab pos="394335" algn="l"/>
                <a:tab pos="1057275" algn="l"/>
              </a:tabLst>
            </a:pPr>
            <a:r>
              <a:rPr lang="en-US" sz="1200" dirty="0">
                <a:effectLst/>
                <a:latin typeface="Open Sans" panose="020B0606030504020204" pitchFamily="34" charset="0"/>
                <a:ea typeface="Open Sans" panose="020B0606030504020204" pitchFamily="34" charset="0"/>
              </a:rPr>
              <a:t>Help the parent connect to an A&amp;D treatment provider for an assessment if they are not currently engaged in treatment services using motivational strategies. Consider holding a CFTM to determine next steps.  Help the parent by listening and encouraging them to talk through any challenges or anticipated barriers. A lapse can ideally provide the parent with a chance to learn from the experience. It is a potential time for a parent to figure out what helps or hinders their recovery efforts while they still have a supportive network.</a:t>
            </a:r>
            <a:endParaRPr lang="en-US" sz="1100" dirty="0">
              <a:effectLst/>
              <a:latin typeface="Open Sans" panose="020B0606030504020204" pitchFamily="34" charset="0"/>
              <a:ea typeface="Open Sans" panose="020B0606030504020204" pitchFamily="34" charset="0"/>
            </a:endParaRPr>
          </a:p>
          <a:p>
            <a:pPr marL="342900" marR="406400" lvl="0" indent="-342900">
              <a:lnSpc>
                <a:spcPct val="115000"/>
              </a:lnSpc>
              <a:spcBef>
                <a:spcPts val="25"/>
              </a:spcBef>
              <a:spcAft>
                <a:spcPts val="1200"/>
              </a:spcAft>
              <a:buFont typeface="Symbol" panose="05050102010706020507" pitchFamily="18" charset="2"/>
              <a:buChar char=""/>
              <a:tabLst>
                <a:tab pos="393700" algn="l"/>
                <a:tab pos="394335" algn="l"/>
                <a:tab pos="1057275"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if there are any questions.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TRANSITION</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into Unit 3 Teaming.</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41</a:t>
            </a:fld>
            <a:endParaRPr lang="en-US"/>
          </a:p>
        </p:txBody>
      </p:sp>
    </p:spTree>
    <p:extLst>
      <p:ext uri="{BB962C8B-B14F-4D97-AF65-F5344CB8AC3E}">
        <p14:creationId xmlns:p14="http://schemas.microsoft.com/office/powerpoint/2010/main" val="12037732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100" marR="513080" algn="ctr">
              <a:lnSpc>
                <a:spcPct val="150000"/>
              </a:lnSpc>
              <a:spcBef>
                <a:spcPts val="505"/>
              </a:spcBef>
              <a:spcAft>
                <a:spcPts val="1200"/>
              </a:spcAft>
              <a:tabLst>
                <a:tab pos="394335" algn="l"/>
              </a:tabLst>
            </a:pPr>
            <a:r>
              <a:rPr lang="en-US" sz="2000" b="1" dirty="0">
                <a:effectLst/>
                <a:latin typeface="Open Sans" panose="020B0606030504020204" pitchFamily="34" charset="0"/>
                <a:ea typeface="Open Sans" panose="020B0606030504020204" pitchFamily="34" charset="0"/>
              </a:rPr>
              <a:t>Unit 3:  Teaming</a:t>
            </a:r>
            <a:endParaRPr lang="en-US" sz="1100" dirty="0">
              <a:effectLst/>
              <a:latin typeface="Open Sans" panose="020B0606030504020204" pitchFamily="34" charset="0"/>
              <a:ea typeface="Open Sans" panose="020B0606030504020204" pitchFamily="34" charset="0"/>
            </a:endParaRPr>
          </a:p>
          <a:p>
            <a:pPr marL="228600" marR="57150" indent="-228600">
              <a:lnSpc>
                <a:spcPct val="115000"/>
              </a:lnSpc>
              <a:spcBef>
                <a:spcPts val="1200"/>
              </a:spcBef>
              <a:spcAft>
                <a:spcPts val="0"/>
              </a:spcAft>
            </a:pPr>
            <a:r>
              <a:rPr lang="en-US" sz="1400" b="1" dirty="0">
                <a:effectLst/>
                <a:latin typeface="Open Sans" panose="020B0606030504020204" pitchFamily="34" charset="0"/>
                <a:ea typeface="Open Sans" panose="020B0606030504020204" pitchFamily="34" charset="0"/>
              </a:rPr>
              <a:t>Unit Time: 3 hours 30 minutes </a:t>
            </a:r>
            <a:endParaRPr lang="en-US" sz="1100" dirty="0">
              <a:effectLst/>
              <a:latin typeface="Open Sans" panose="020B0606030504020204" pitchFamily="34" charset="0"/>
              <a:ea typeface="Open Sans" panose="020B0606030504020204" pitchFamily="34" charset="0"/>
            </a:endParaRPr>
          </a:p>
          <a:p>
            <a:pPr marL="228600" marR="57150" indent="-228600">
              <a:lnSpc>
                <a:spcPct val="115000"/>
              </a:lnSpc>
              <a:spcBef>
                <a:spcPts val="1200"/>
              </a:spcBef>
              <a:spcAft>
                <a:spcPts val="0"/>
              </a:spcAft>
            </a:pPr>
            <a:r>
              <a:rPr lang="en-US" sz="1400" b="1" dirty="0">
                <a:effectLst/>
                <a:latin typeface="Open Sans" panose="020B0606030504020204" pitchFamily="34" charset="0"/>
                <a:ea typeface="Open Sans" panose="020B0606030504020204" pitchFamily="34" charset="0"/>
              </a:rPr>
              <a:t>Learning Objectives:</a:t>
            </a:r>
            <a:endParaRPr lang="en-US" sz="1100" dirty="0">
              <a:effectLst/>
              <a:latin typeface="Open Sans" panose="020B0606030504020204" pitchFamily="34" charset="0"/>
              <a:ea typeface="Open Sans" panose="020B0606030504020204" pitchFamily="34" charset="0"/>
            </a:endParaRPr>
          </a:p>
          <a:p>
            <a:pPr marL="342900" marR="168275" lvl="0" indent="-342900">
              <a:lnSpc>
                <a:spcPct val="115000"/>
              </a:lnSpc>
              <a:spcBef>
                <a:spcPts val="1200"/>
              </a:spcBef>
              <a:spcAft>
                <a:spcPts val="0"/>
              </a:spcAft>
              <a:buFont typeface="Symbol" panose="05050102010706020507" pitchFamily="18" charset="2"/>
              <a:buChar char=""/>
              <a:tabLst>
                <a:tab pos="457200" algn="l"/>
              </a:tabLst>
            </a:pP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a:t>
            </a:r>
            <a:r>
              <a:rPr lang="en-US" sz="1200" spc="-4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will team with the family to identify formal and informal supports to assist the family through the custodial episode.</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228600" marR="0" indent="-228600">
              <a:lnSpc>
                <a:spcPct val="115000"/>
              </a:lnSpc>
              <a:spcBef>
                <a:spcPts val="1200"/>
              </a:spcBef>
              <a:spcAft>
                <a:spcPts val="0"/>
              </a:spcAft>
            </a:pPr>
            <a:r>
              <a:rPr lang="en-US" sz="1400" b="1" dirty="0">
                <a:effectLst/>
                <a:latin typeface="Open Sans" panose="020B0606030504020204" pitchFamily="34" charset="0"/>
                <a:ea typeface="Open Sans" panose="020B0606030504020204" pitchFamily="34" charset="0"/>
              </a:rPr>
              <a:t>Supporting Materials:</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1200"/>
              </a:spcBef>
              <a:spcAft>
                <a:spcPts val="0"/>
              </a:spcAft>
              <a:buFont typeface="Arial" panose="020B0604020202020204" pitchFamily="34" charset="0"/>
              <a:buChar char="●"/>
              <a:tabLst>
                <a:tab pos="228600" algn="l"/>
              </a:tabLst>
            </a:pPr>
            <a:r>
              <a:rPr lang="en-US" sz="1200" dirty="0">
                <a:effectLst/>
                <a:latin typeface="Open Sans" panose="020B0606030504020204" pitchFamily="34" charset="0"/>
                <a:ea typeface="Open Sans" panose="020B0606030504020204" pitchFamily="34" charset="0"/>
              </a:rPr>
              <a:t>PowerPoint</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1200"/>
              </a:spcBef>
              <a:spcAft>
                <a:spcPts val="0"/>
              </a:spcAft>
              <a:buFont typeface="Arial" panose="020B0604020202020204" pitchFamily="34" charset="0"/>
              <a:buChar char="●"/>
              <a:tabLst>
                <a:tab pos="228600" algn="l"/>
              </a:tabLst>
            </a:pPr>
            <a:r>
              <a:rPr lang="en-US" sz="1200" u="sng" dirty="0">
                <a:solidFill>
                  <a:srgbClr val="0000FF"/>
                </a:solidFill>
                <a:effectLst/>
                <a:latin typeface="Open Sans" panose="020B0606030504020204" pitchFamily="34" charset="0"/>
                <a:ea typeface="Open Sans" panose="020B0606030504020204" pitchFamily="34" charset="0"/>
                <a:hlinkClick r:id="rId3"/>
              </a:rPr>
              <a:t>Family Assessment Worksheet</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595"/>
              </a:spcBef>
              <a:spcAft>
                <a:spcPts val="1200"/>
              </a:spcAft>
              <a:buFont typeface="Symbol" panose="05050102010706020507" pitchFamily="18" charset="2"/>
              <a:buChar char=""/>
              <a:tabLst>
                <a:tab pos="228600" algn="l"/>
              </a:tabLst>
            </a:pP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Policies/Forms:</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0" lvl="1" indent="-285750">
              <a:lnSpc>
                <a:spcPct val="115000"/>
              </a:lnSpc>
              <a:spcBef>
                <a:spcPts val="1415"/>
              </a:spcBef>
              <a:spcAft>
                <a:spcPts val="1200"/>
              </a:spcAft>
              <a:buFont typeface="Courier New" panose="02070309020205020404" pitchFamily="49" charset="0"/>
              <a:buChar char="o"/>
              <a:tabLst>
                <a:tab pos="457200" algn="l"/>
              </a:tabLst>
            </a:pPr>
            <a:r>
              <a:rPr lang="en-US" sz="1200" u="sng" dirty="0">
                <a:solidFill>
                  <a:srgbClr val="0000FF"/>
                </a:solidFill>
                <a:effectLst/>
                <a:latin typeface="Open Sans" panose="020B0606030504020204" pitchFamily="34" charset="0"/>
                <a:ea typeface="Open Sans" panose="020B0606030504020204" pitchFamily="34" charset="0"/>
                <a:hlinkClick r:id="rId4"/>
              </a:rPr>
              <a:t>The Child and Family Team Meeting Guide</a:t>
            </a:r>
            <a:r>
              <a:rPr lang="en-US" sz="1200" dirty="0">
                <a:effectLst/>
                <a:latin typeface="Courier New" panose="02070309020205020404" pitchFamily="49" charset="0"/>
                <a:ea typeface="Open Sans" panose="020B0606030504020204" pitchFamily="34" charset="0"/>
                <a:cs typeface="Open Sans" panose="020B0606030504020204" pitchFamily="34" charset="0"/>
              </a:rPr>
              <a:t> </a:t>
            </a:r>
            <a:endParaRPr lang="en-US" sz="1100" dirty="0">
              <a:effectLst/>
              <a:latin typeface="Open Sans" panose="020B0606030504020204" pitchFamily="34" charset="0"/>
              <a:ea typeface="Open Sans" panose="020B0606030504020204" pitchFamily="34" charset="0"/>
            </a:endParaRPr>
          </a:p>
          <a:p>
            <a:pPr marL="742950" marR="692785" lvl="1" indent="-285750">
              <a:lnSpc>
                <a:spcPct val="115000"/>
              </a:lnSpc>
              <a:spcBef>
                <a:spcPts val="25"/>
              </a:spcBef>
              <a:spcAft>
                <a:spcPts val="1200"/>
              </a:spcAft>
              <a:buFont typeface="Courier New" panose="02070309020205020404" pitchFamily="49" charset="0"/>
              <a:buChar char="o"/>
              <a:tabLst>
                <a:tab pos="457200" algn="l"/>
              </a:tabLst>
            </a:pPr>
            <a:r>
              <a:rPr lang="en-US" sz="1200" u="sng" dirty="0">
                <a:solidFill>
                  <a:srgbClr val="0000FF"/>
                </a:solidFill>
                <a:effectLst/>
                <a:latin typeface="Open Sans" panose="020B0606030504020204" pitchFamily="34" charset="0"/>
                <a:ea typeface="Open Sans" panose="020B0606030504020204" pitchFamily="34" charset="0"/>
                <a:hlinkClick r:id="rId5"/>
              </a:rPr>
              <a:t>Work Aid: Child and Family Team Meeting Preparation Tool-How DCS Workers Can Help Prepare Families for the Meeting</a:t>
            </a:r>
            <a:endParaRPr lang="en-US" sz="1100" dirty="0">
              <a:effectLst/>
              <a:latin typeface="Open Sans" panose="020B0606030504020204" pitchFamily="34" charset="0"/>
              <a:ea typeface="Open Sans" panose="020B0606030504020204" pitchFamily="34" charset="0"/>
            </a:endParaRPr>
          </a:p>
          <a:p>
            <a:pPr marL="742950" marR="502285" lvl="1" indent="-285750">
              <a:lnSpc>
                <a:spcPct val="115000"/>
              </a:lnSpc>
              <a:spcBef>
                <a:spcPts val="500"/>
              </a:spcBef>
              <a:spcAft>
                <a:spcPts val="1200"/>
              </a:spcAft>
              <a:buFont typeface="Courier New" panose="02070309020205020404" pitchFamily="49" charset="0"/>
              <a:buChar char="o"/>
              <a:tabLst>
                <a:tab pos="457200" algn="l"/>
              </a:tabLst>
            </a:pPr>
            <a:r>
              <a:rPr lang="en-US" sz="1200" u="sng" dirty="0">
                <a:solidFill>
                  <a:srgbClr val="0000FF"/>
                </a:solidFill>
                <a:effectLst/>
                <a:latin typeface="Open Sans" panose="020B0606030504020204" pitchFamily="34" charset="0"/>
                <a:ea typeface="Open Sans" panose="020B0606030504020204" pitchFamily="34" charset="0"/>
                <a:hlinkClick r:id="rId6"/>
              </a:rPr>
              <a:t>Work</a:t>
            </a:r>
            <a:r>
              <a:rPr lang="en-US" sz="1200" u="sng" spc="-15" dirty="0">
                <a:solidFill>
                  <a:srgbClr val="0000FF"/>
                </a:solidFill>
                <a:effectLst/>
                <a:latin typeface="Open Sans" panose="020B0606030504020204" pitchFamily="34" charset="0"/>
                <a:ea typeface="Open Sans" panose="020B0606030504020204" pitchFamily="34" charset="0"/>
                <a:hlinkClick r:id="rId6"/>
              </a:rPr>
              <a:t> </a:t>
            </a:r>
            <a:r>
              <a:rPr lang="en-US" sz="1200" u="sng" dirty="0">
                <a:solidFill>
                  <a:srgbClr val="0000FF"/>
                </a:solidFill>
                <a:effectLst/>
                <a:latin typeface="Open Sans" panose="020B0606030504020204" pitchFamily="34" charset="0"/>
                <a:ea typeface="Open Sans" panose="020B0606030504020204" pitchFamily="34" charset="0"/>
                <a:hlinkClick r:id="rId6"/>
              </a:rPr>
              <a:t>Aid:</a:t>
            </a:r>
            <a:r>
              <a:rPr lang="en-US" sz="1200" u="sng" spc="-15" dirty="0">
                <a:solidFill>
                  <a:srgbClr val="0000FF"/>
                </a:solidFill>
                <a:effectLst/>
                <a:latin typeface="Open Sans" panose="020B0606030504020204" pitchFamily="34" charset="0"/>
                <a:ea typeface="Open Sans" panose="020B0606030504020204" pitchFamily="34" charset="0"/>
                <a:hlinkClick r:id="rId6"/>
              </a:rPr>
              <a:t> </a:t>
            </a:r>
            <a:r>
              <a:rPr lang="en-US" sz="1200" u="sng" dirty="0">
                <a:solidFill>
                  <a:srgbClr val="0000FF"/>
                </a:solidFill>
                <a:effectLst/>
                <a:latin typeface="Open Sans" panose="020B0606030504020204" pitchFamily="34" charset="0"/>
                <a:ea typeface="Open Sans" panose="020B0606030504020204" pitchFamily="34" charset="0"/>
                <a:hlinkClick r:id="rId6"/>
              </a:rPr>
              <a:t>Child</a:t>
            </a:r>
            <a:r>
              <a:rPr lang="en-US" sz="1200" u="sng" spc="-20" dirty="0">
                <a:solidFill>
                  <a:srgbClr val="0000FF"/>
                </a:solidFill>
                <a:effectLst/>
                <a:latin typeface="Open Sans" panose="020B0606030504020204" pitchFamily="34" charset="0"/>
                <a:ea typeface="Open Sans" panose="020B0606030504020204" pitchFamily="34" charset="0"/>
                <a:hlinkClick r:id="rId6"/>
              </a:rPr>
              <a:t> </a:t>
            </a:r>
            <a:r>
              <a:rPr lang="en-US" sz="1200" u="sng" dirty="0">
                <a:solidFill>
                  <a:srgbClr val="0000FF"/>
                </a:solidFill>
                <a:effectLst/>
                <a:latin typeface="Open Sans" panose="020B0606030504020204" pitchFamily="34" charset="0"/>
                <a:ea typeface="Open Sans" panose="020B0606030504020204" pitchFamily="34" charset="0"/>
                <a:hlinkClick r:id="rId6"/>
              </a:rPr>
              <a:t>and</a:t>
            </a:r>
            <a:r>
              <a:rPr lang="en-US" sz="1200" u="sng" spc="-15" dirty="0">
                <a:solidFill>
                  <a:srgbClr val="0000FF"/>
                </a:solidFill>
                <a:effectLst/>
                <a:latin typeface="Open Sans" panose="020B0606030504020204" pitchFamily="34" charset="0"/>
                <a:ea typeface="Open Sans" panose="020B0606030504020204" pitchFamily="34" charset="0"/>
                <a:hlinkClick r:id="rId6"/>
              </a:rPr>
              <a:t> </a:t>
            </a:r>
            <a:r>
              <a:rPr lang="en-US" sz="1200" u="sng" dirty="0">
                <a:solidFill>
                  <a:srgbClr val="0000FF"/>
                </a:solidFill>
                <a:effectLst/>
                <a:latin typeface="Open Sans" panose="020B0606030504020204" pitchFamily="34" charset="0"/>
                <a:ea typeface="Open Sans" panose="020B0606030504020204" pitchFamily="34" charset="0"/>
                <a:hlinkClick r:id="rId6"/>
              </a:rPr>
              <a:t>Family</a:t>
            </a:r>
            <a:r>
              <a:rPr lang="en-US" sz="1200" u="sng" spc="-25" dirty="0">
                <a:solidFill>
                  <a:srgbClr val="0000FF"/>
                </a:solidFill>
                <a:effectLst/>
                <a:latin typeface="Open Sans" panose="020B0606030504020204" pitchFamily="34" charset="0"/>
                <a:ea typeface="Open Sans" panose="020B0606030504020204" pitchFamily="34" charset="0"/>
                <a:hlinkClick r:id="rId6"/>
              </a:rPr>
              <a:t> </a:t>
            </a:r>
            <a:r>
              <a:rPr lang="en-US" sz="1200" u="sng" dirty="0">
                <a:solidFill>
                  <a:srgbClr val="0000FF"/>
                </a:solidFill>
                <a:effectLst/>
                <a:latin typeface="Open Sans" panose="020B0606030504020204" pitchFamily="34" charset="0"/>
                <a:ea typeface="Open Sans" panose="020B0606030504020204" pitchFamily="34" charset="0"/>
                <a:hlinkClick r:id="rId6"/>
              </a:rPr>
              <a:t>Team</a:t>
            </a:r>
            <a:r>
              <a:rPr lang="en-US" sz="1200" u="sng" spc="-20" dirty="0">
                <a:solidFill>
                  <a:srgbClr val="0000FF"/>
                </a:solidFill>
                <a:effectLst/>
                <a:latin typeface="Open Sans" panose="020B0606030504020204" pitchFamily="34" charset="0"/>
                <a:ea typeface="Open Sans" panose="020B0606030504020204" pitchFamily="34" charset="0"/>
                <a:hlinkClick r:id="rId6"/>
              </a:rPr>
              <a:t> </a:t>
            </a:r>
            <a:r>
              <a:rPr lang="en-US" sz="1200" u="sng" dirty="0">
                <a:solidFill>
                  <a:srgbClr val="0000FF"/>
                </a:solidFill>
                <a:effectLst/>
                <a:latin typeface="Open Sans" panose="020B0606030504020204" pitchFamily="34" charset="0"/>
                <a:ea typeface="Open Sans" panose="020B0606030504020204" pitchFamily="34" charset="0"/>
                <a:hlinkClick r:id="rId6"/>
              </a:rPr>
              <a:t>Meeting</a:t>
            </a:r>
            <a:r>
              <a:rPr lang="en-US" sz="1200" u="sng" spc="-15" dirty="0">
                <a:solidFill>
                  <a:srgbClr val="0000FF"/>
                </a:solidFill>
                <a:effectLst/>
                <a:latin typeface="Open Sans" panose="020B0606030504020204" pitchFamily="34" charset="0"/>
                <a:ea typeface="Open Sans" panose="020B0606030504020204" pitchFamily="34" charset="0"/>
                <a:hlinkClick r:id="rId6"/>
              </a:rPr>
              <a:t> </a:t>
            </a:r>
            <a:r>
              <a:rPr lang="en-US" sz="1200" u="sng" dirty="0">
                <a:solidFill>
                  <a:srgbClr val="0000FF"/>
                </a:solidFill>
                <a:effectLst/>
                <a:latin typeface="Open Sans" panose="020B0606030504020204" pitchFamily="34" charset="0"/>
                <a:ea typeface="Open Sans" panose="020B0606030504020204" pitchFamily="34" charset="0"/>
                <a:hlinkClick r:id="rId6"/>
              </a:rPr>
              <a:t>Tool-Preparing</a:t>
            </a:r>
            <a:r>
              <a:rPr lang="en-US" sz="1200" u="sng" spc="-20" dirty="0">
                <a:solidFill>
                  <a:srgbClr val="0000FF"/>
                </a:solidFill>
                <a:effectLst/>
                <a:latin typeface="Open Sans" panose="020B0606030504020204" pitchFamily="34" charset="0"/>
                <a:ea typeface="Open Sans" panose="020B0606030504020204" pitchFamily="34" charset="0"/>
                <a:hlinkClick r:id="rId6"/>
              </a:rPr>
              <a:t> </a:t>
            </a:r>
            <a:r>
              <a:rPr lang="en-US" sz="1200" u="sng" dirty="0">
                <a:solidFill>
                  <a:srgbClr val="0000FF"/>
                </a:solidFill>
                <a:effectLst/>
                <a:latin typeface="Open Sans" panose="020B0606030504020204" pitchFamily="34" charset="0"/>
                <a:ea typeface="Open Sans" panose="020B0606030504020204" pitchFamily="34" charset="0"/>
                <a:hlinkClick r:id="rId6"/>
              </a:rPr>
              <a:t>the</a:t>
            </a:r>
            <a:r>
              <a:rPr lang="en-US" sz="1200" u="sng" spc="-130" dirty="0">
                <a:solidFill>
                  <a:srgbClr val="0000FF"/>
                </a:solidFill>
                <a:effectLst/>
                <a:latin typeface="Open Sans" panose="020B0606030504020204" pitchFamily="34" charset="0"/>
                <a:ea typeface="Open Sans" panose="020B0606030504020204" pitchFamily="34" charset="0"/>
                <a:hlinkClick r:id="rId6"/>
              </a:rPr>
              <a:t> </a:t>
            </a:r>
            <a:r>
              <a:rPr lang="en-US" sz="1200" u="sng" dirty="0">
                <a:solidFill>
                  <a:srgbClr val="0000FF"/>
                </a:solidFill>
                <a:effectLst/>
                <a:latin typeface="Open Sans" panose="020B0606030504020204" pitchFamily="34" charset="0"/>
                <a:ea typeface="Open Sans" panose="020B0606030504020204" pitchFamily="34" charset="0"/>
                <a:hlinkClick r:id="rId6"/>
              </a:rPr>
              <a:t>Facilitator</a:t>
            </a:r>
            <a:endParaRPr lang="en-US" sz="1100" dirty="0">
              <a:effectLst/>
              <a:latin typeface="Open Sans" panose="020B0606030504020204" pitchFamily="34" charset="0"/>
              <a:ea typeface="Open Sans" panose="020B0606030504020204" pitchFamily="34" charset="0"/>
            </a:endParaRPr>
          </a:p>
          <a:p>
            <a:pPr marL="742950" marR="502285" lvl="1" indent="-285750">
              <a:lnSpc>
                <a:spcPct val="115000"/>
              </a:lnSpc>
              <a:spcBef>
                <a:spcPts val="500"/>
              </a:spcBef>
              <a:spcAft>
                <a:spcPts val="1200"/>
              </a:spcAft>
              <a:buFont typeface="Courier New" panose="02070309020205020404" pitchFamily="49" charset="0"/>
              <a:buChar char="o"/>
              <a:tabLst>
                <a:tab pos="457200" algn="l"/>
              </a:tabLst>
            </a:pPr>
            <a:r>
              <a:rPr lang="en-US" sz="1200" u="sng" dirty="0">
                <a:solidFill>
                  <a:srgbClr val="0000FF"/>
                </a:solidFill>
                <a:effectLst/>
                <a:latin typeface="Open Sans" panose="020B0606030504020204" pitchFamily="34" charset="0"/>
                <a:ea typeface="Open Sans" panose="020B0606030504020204" pitchFamily="34" charset="0"/>
              </a:rPr>
              <a:t>Child and </a:t>
            </a:r>
            <a:r>
              <a:rPr lang="en-US" sz="1200" u="sng" dirty="0">
                <a:solidFill>
                  <a:srgbClr val="0000FF"/>
                </a:solidFill>
                <a:effectLst/>
                <a:latin typeface="Open Sans" panose="020B0606030504020204" pitchFamily="34" charset="0"/>
                <a:ea typeface="Open Sans" panose="020B0606030504020204" pitchFamily="34" charset="0"/>
                <a:hlinkClick r:id="rId7"/>
              </a:rPr>
              <a:t>Family</a:t>
            </a:r>
            <a:r>
              <a:rPr lang="en-US" sz="1200" u="sng" dirty="0">
                <a:solidFill>
                  <a:srgbClr val="0000FF"/>
                </a:solidFill>
                <a:effectLst/>
                <a:latin typeface="Open Sans" panose="020B0606030504020204" pitchFamily="34" charset="0"/>
                <a:ea typeface="Open Sans" panose="020B0606030504020204" pitchFamily="34" charset="0"/>
              </a:rPr>
              <a:t> Team Meeting Flyer</a:t>
            </a:r>
            <a:endParaRPr lang="en-US" sz="1100" dirty="0">
              <a:effectLst/>
              <a:latin typeface="Open Sans" panose="020B0606030504020204" pitchFamily="34" charset="0"/>
              <a:ea typeface="Open Sans" panose="020B0606030504020204" pitchFamily="34" charset="0"/>
            </a:endParaRPr>
          </a:p>
          <a:p>
            <a:pPr marL="742950" marR="502285" lvl="1" indent="-285750">
              <a:lnSpc>
                <a:spcPct val="115000"/>
              </a:lnSpc>
              <a:spcBef>
                <a:spcPts val="500"/>
              </a:spcBef>
              <a:spcAft>
                <a:spcPts val="1200"/>
              </a:spcAft>
              <a:buFont typeface="Courier New" panose="02070309020205020404" pitchFamily="49" charset="0"/>
              <a:buChar char="o"/>
              <a:tabLst>
                <a:tab pos="457200" algn="l"/>
              </a:tabLst>
            </a:pPr>
            <a:r>
              <a:rPr lang="en-US" sz="1200" u="sng" dirty="0">
                <a:solidFill>
                  <a:srgbClr val="0000FF"/>
                </a:solidFill>
                <a:effectLst/>
                <a:latin typeface="Open Sans" panose="020B0606030504020204" pitchFamily="34" charset="0"/>
                <a:ea typeface="Open Sans" panose="020B0606030504020204" pitchFamily="34" charset="0"/>
                <a:hlinkClick r:id="rId8"/>
              </a:rPr>
              <a:t>What Youth Should Know About a CFTM Flyer</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50"/>
              </a:spcBef>
              <a:spcAft>
                <a:spcPts val="1200"/>
              </a:spcAft>
              <a:buFont typeface="Courier New" panose="02070309020205020404" pitchFamily="49" charset="0"/>
              <a:buChar char="o"/>
              <a:tabLst>
                <a:tab pos="457200" algn="l"/>
              </a:tabLst>
            </a:pPr>
            <a:r>
              <a:rPr lang="en-US" sz="1200" u="sng" dirty="0">
                <a:solidFill>
                  <a:srgbClr val="0000FF"/>
                </a:solidFill>
                <a:effectLst/>
                <a:latin typeface="Open Sans" panose="020B0606030504020204" pitchFamily="34" charset="0"/>
                <a:ea typeface="Open Sans" panose="020B0606030504020204" pitchFamily="34" charset="0"/>
                <a:hlinkClick r:id="rId9"/>
              </a:rPr>
              <a:t>Genogram Contacts Sheets </a:t>
            </a:r>
            <a:r>
              <a:rPr lang="en-US" sz="1200" i="1" u="sng" dirty="0">
                <a:solidFill>
                  <a:srgbClr val="0000FF"/>
                </a:solidFill>
                <a:effectLst/>
                <a:latin typeface="Open Sans" panose="020B0606030504020204" pitchFamily="34" charset="0"/>
                <a:ea typeface="Open Sans" panose="020B0606030504020204" pitchFamily="34" charset="0"/>
                <a:hlinkClick r:id="rId9"/>
              </a:rPr>
              <a:t>CS-0774</a:t>
            </a:r>
            <a:r>
              <a:rPr lang="en-US" sz="1200" i="1"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 </a:t>
            </a:r>
            <a:r>
              <a:rPr lang="en-US" sz="1200" u="sng" dirty="0">
                <a:solidFill>
                  <a:srgbClr val="0000FF"/>
                </a:solidFill>
                <a:effectLst/>
                <a:latin typeface="Open Sans" panose="020B0606030504020204" pitchFamily="34" charset="0"/>
                <a:ea typeface="Open Sans" panose="020B0606030504020204" pitchFamily="34" charset="0"/>
                <a:hlinkClick r:id="rId10"/>
              </a:rPr>
              <a:t>Family Eco-Map</a:t>
            </a:r>
            <a:r>
              <a:rPr lang="en-US" sz="1200" u="sng" spc="-80" dirty="0">
                <a:solidFill>
                  <a:srgbClr val="0000FF"/>
                </a:solidFill>
                <a:effectLst/>
                <a:latin typeface="Open Sans" panose="020B0606030504020204" pitchFamily="34" charset="0"/>
                <a:ea typeface="Open Sans" panose="020B0606030504020204" pitchFamily="34" charset="0"/>
                <a:hlinkClick r:id="rId10"/>
              </a:rPr>
              <a:t> </a:t>
            </a:r>
            <a:r>
              <a:rPr lang="en-US" sz="1200" i="1" u="sng" dirty="0">
                <a:solidFill>
                  <a:srgbClr val="0000FF"/>
                </a:solidFill>
                <a:effectLst/>
                <a:latin typeface="Open Sans" panose="020B0606030504020204" pitchFamily="34" charset="0"/>
                <a:ea typeface="Open Sans" panose="020B0606030504020204" pitchFamily="34" charset="0"/>
                <a:hlinkClick r:id="rId10"/>
              </a:rPr>
              <a:t>CS-0782</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DCS Policy 31.9 </a:t>
            </a:r>
            <a:r>
              <a:rPr lang="en-US" sz="1200" u="sng" dirty="0">
                <a:solidFill>
                  <a:srgbClr val="0000FF"/>
                </a:solidFill>
                <a:effectLst/>
                <a:latin typeface="Open Sans" panose="020B0606030504020204" pitchFamily="34" charset="0"/>
                <a:ea typeface="Open Sans" panose="020B0606030504020204" pitchFamily="34" charset="0"/>
                <a:hlinkClick r:id="rId11"/>
              </a:rPr>
              <a:t>Conducting Diligent Searches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DCS Policy 16.2 </a:t>
            </a:r>
            <a:r>
              <a:rPr lang="en-US" sz="1200" u="sng" dirty="0">
                <a:solidFill>
                  <a:srgbClr val="0000FF"/>
                </a:solidFill>
                <a:effectLst/>
                <a:latin typeface="Open Sans" panose="020B0606030504020204" pitchFamily="34" charset="0"/>
                <a:ea typeface="Open Sans" panose="020B0606030504020204" pitchFamily="34" charset="0"/>
                <a:hlinkClick r:id="rId12"/>
              </a:rPr>
              <a:t>Multi-Ethnic Placement Act</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DCS Policy 16.24 </a:t>
            </a:r>
            <a:r>
              <a:rPr lang="en-US" sz="1200" u="sng" dirty="0">
                <a:solidFill>
                  <a:srgbClr val="0000FF"/>
                </a:solidFill>
                <a:effectLst/>
                <a:latin typeface="Open Sans" panose="020B0606030504020204" pitchFamily="34" charset="0"/>
                <a:ea typeface="Open Sans" panose="020B0606030504020204" pitchFamily="34" charset="0"/>
                <a:hlinkClick r:id="rId13"/>
              </a:rPr>
              <a:t>Children of Native America Heritage</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5"/>
              </a:spcBef>
              <a:spcAft>
                <a:spcPts val="1200"/>
              </a:spcAft>
              <a:buFont typeface="Courier New" panose="02070309020205020404" pitchFamily="49" charset="0"/>
              <a:buChar char="o"/>
              <a:tabLst>
                <a:tab pos="457200" algn="l"/>
              </a:tabLst>
            </a:pPr>
            <a:r>
              <a:rPr lang="en-US" sz="1200" u="sng" dirty="0">
                <a:solidFill>
                  <a:srgbClr val="0000FF"/>
                </a:solidFill>
                <a:effectLst/>
                <a:latin typeface="Open Sans" panose="020B0606030504020204" pitchFamily="34" charset="0"/>
                <a:ea typeface="Open Sans" panose="020B0606030504020204" pitchFamily="34" charset="0"/>
                <a:hlinkClick r:id="rId14"/>
              </a:rPr>
              <a:t>Guide to Placement Exception Categories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5"/>
              </a:spcBef>
              <a:spcAft>
                <a:spcPts val="1200"/>
              </a:spcAft>
              <a:buFont typeface="Courier New" panose="02070309020205020404" pitchFamily="49" charset="0"/>
              <a:buChar char="o"/>
              <a:tabLst>
                <a:tab pos="457200" algn="l"/>
              </a:tabLst>
            </a:pPr>
            <a:r>
              <a:rPr lang="en-US" sz="1200" u="sng" dirty="0">
                <a:solidFill>
                  <a:srgbClr val="0000FF"/>
                </a:solidFill>
                <a:effectLst/>
                <a:latin typeface="Open Sans" panose="020B0606030504020204" pitchFamily="34" charset="0"/>
                <a:ea typeface="Open Sans" panose="020B0606030504020204" pitchFamily="34" charset="0"/>
                <a:hlinkClick r:id="rId15"/>
              </a:rPr>
              <a:t>Placement Exception Request </a:t>
            </a:r>
            <a:r>
              <a:rPr lang="en-US" sz="1200" i="1" u="sng" dirty="0">
                <a:solidFill>
                  <a:srgbClr val="0000FF"/>
                </a:solidFill>
                <a:effectLst/>
                <a:latin typeface="Open Sans" panose="020B0606030504020204" pitchFamily="34" charset="0"/>
                <a:ea typeface="Open Sans" panose="020B0606030504020204" pitchFamily="34" charset="0"/>
                <a:hlinkClick r:id="rId15"/>
              </a:rPr>
              <a:t>CS-0664</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5"/>
              </a:spcBef>
              <a:spcAft>
                <a:spcPts val="1200"/>
              </a:spcAft>
              <a:buFont typeface="Courier New" panose="02070309020205020404" pitchFamily="49" charset="0"/>
              <a:buChar char="o"/>
              <a:tabLst>
                <a:tab pos="457200" algn="l"/>
              </a:tabLst>
            </a:pPr>
            <a:r>
              <a:rPr lang="en-US" sz="1200" u="none" strike="noStrike" dirty="0">
                <a:solidFill>
                  <a:srgbClr val="0000FF"/>
                </a:solidFill>
                <a:effectLst/>
                <a:latin typeface="Open Sans" panose="020B0606030504020204" pitchFamily="34" charset="0"/>
                <a:ea typeface="Open Sans" panose="020B0606030504020204" pitchFamily="34" charset="0"/>
                <a:hlinkClick r:id="rId16"/>
              </a:rPr>
              <a:t>DCS Policy 16.8 </a:t>
            </a:r>
            <a:r>
              <a:rPr lang="en-US" sz="1200" u="sng" strike="noStrike" dirty="0">
                <a:solidFill>
                  <a:srgbClr val="0000FF"/>
                </a:solidFill>
                <a:effectLst/>
                <a:latin typeface="Open Sans" panose="020B0606030504020204" pitchFamily="34" charset="0"/>
                <a:ea typeface="Open Sans" panose="020B0606030504020204" pitchFamily="34" charset="0"/>
                <a:hlinkClick r:id="rId16"/>
              </a:rPr>
              <a:t>Responsibilities</a:t>
            </a:r>
            <a:r>
              <a:rPr lang="en-US" sz="1200" u="sng" strike="noStrike" spc="-20" dirty="0">
                <a:solidFill>
                  <a:srgbClr val="0000FF"/>
                </a:solidFill>
                <a:effectLst/>
                <a:latin typeface="Open Sans" panose="020B0606030504020204" pitchFamily="34" charset="0"/>
                <a:ea typeface="Open Sans" panose="020B0606030504020204" pitchFamily="34" charset="0"/>
                <a:hlinkClick r:id="rId16"/>
              </a:rPr>
              <a:t> </a:t>
            </a:r>
            <a:r>
              <a:rPr lang="en-US" sz="1200" u="sng" strike="noStrike" dirty="0">
                <a:solidFill>
                  <a:srgbClr val="0000FF"/>
                </a:solidFill>
                <a:effectLst/>
                <a:latin typeface="Open Sans" panose="020B0606030504020204" pitchFamily="34" charset="0"/>
                <a:ea typeface="Open Sans" panose="020B0606030504020204" pitchFamily="34" charset="0"/>
                <a:hlinkClick r:id="rId16"/>
              </a:rPr>
              <a:t>of</a:t>
            </a:r>
            <a:r>
              <a:rPr lang="en-US" sz="1200" u="sng" strike="noStrike" spc="-20" dirty="0">
                <a:solidFill>
                  <a:srgbClr val="0000FF"/>
                </a:solidFill>
                <a:effectLst/>
                <a:latin typeface="Open Sans" panose="020B0606030504020204" pitchFamily="34" charset="0"/>
                <a:ea typeface="Open Sans" panose="020B0606030504020204" pitchFamily="34" charset="0"/>
                <a:hlinkClick r:id="rId16"/>
              </a:rPr>
              <a:t> </a:t>
            </a:r>
            <a:r>
              <a:rPr lang="en-US" sz="1200" u="sng" strike="noStrike" dirty="0">
                <a:solidFill>
                  <a:srgbClr val="0000FF"/>
                </a:solidFill>
                <a:effectLst/>
                <a:latin typeface="Open Sans" panose="020B0606030504020204" pitchFamily="34" charset="0"/>
                <a:ea typeface="Open Sans" panose="020B0606030504020204" pitchFamily="34" charset="0"/>
                <a:hlinkClick r:id="rId16"/>
              </a:rPr>
              <a:t>Approved</a:t>
            </a:r>
            <a:r>
              <a:rPr lang="en-US" sz="1200" u="sng" strike="noStrike" spc="-20" dirty="0">
                <a:solidFill>
                  <a:srgbClr val="0000FF"/>
                </a:solidFill>
                <a:effectLst/>
                <a:latin typeface="Open Sans" panose="020B0606030504020204" pitchFamily="34" charset="0"/>
                <a:ea typeface="Open Sans" panose="020B0606030504020204" pitchFamily="34" charset="0"/>
                <a:hlinkClick r:id="rId16"/>
              </a:rPr>
              <a:t> </a:t>
            </a:r>
            <a:r>
              <a:rPr lang="en-US" sz="1200" u="sng" strike="noStrike" dirty="0">
                <a:solidFill>
                  <a:srgbClr val="0000FF"/>
                </a:solidFill>
                <a:effectLst/>
                <a:latin typeface="Open Sans" panose="020B0606030504020204" pitchFamily="34" charset="0"/>
                <a:ea typeface="Open Sans" panose="020B0606030504020204" pitchFamily="34" charset="0"/>
                <a:hlinkClick r:id="rId16"/>
              </a:rPr>
              <a:t>Foster</a:t>
            </a:r>
            <a:r>
              <a:rPr lang="en-US" sz="1200" u="sng" strike="noStrike" spc="-20" dirty="0">
                <a:solidFill>
                  <a:srgbClr val="0000FF"/>
                </a:solidFill>
                <a:effectLst/>
                <a:latin typeface="Open Sans" panose="020B0606030504020204" pitchFamily="34" charset="0"/>
                <a:ea typeface="Open Sans" panose="020B0606030504020204" pitchFamily="34" charset="0"/>
                <a:hlinkClick r:id="rId16"/>
              </a:rPr>
              <a:t> </a:t>
            </a:r>
            <a:r>
              <a:rPr lang="en-US" sz="1200" u="sng" strike="noStrike" dirty="0">
                <a:solidFill>
                  <a:srgbClr val="0000FF"/>
                </a:solidFill>
                <a:effectLst/>
                <a:latin typeface="Open Sans" panose="020B0606030504020204" pitchFamily="34" charset="0"/>
                <a:ea typeface="Open Sans" panose="020B0606030504020204" pitchFamily="34" charset="0"/>
                <a:hlinkClick r:id="rId16"/>
              </a:rPr>
              <a:t>Homes</a:t>
            </a:r>
            <a:r>
              <a:rPr lang="en-US" sz="1200" u="none" strike="noStrike" spc="-25" dirty="0">
                <a:solidFill>
                  <a:srgbClr val="0000FF"/>
                </a:solidFill>
                <a:effectLst/>
                <a:latin typeface="Open Sans" panose="020B0606030504020204" pitchFamily="34" charset="0"/>
                <a:ea typeface="Open Sans" panose="020B0606030504020204" pitchFamily="34" charset="0"/>
                <a:hlinkClick r:id="rId16"/>
              </a:rPr>
              <a:t> </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Assessing Potential Relative Placements Handout</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695"/>
              </a:spcBef>
              <a:spcAft>
                <a:spcPts val="1200"/>
              </a:spcAft>
              <a:buFont typeface="Courier New" panose="02070309020205020404" pitchFamily="49" charset="0"/>
              <a:buChar char="o"/>
              <a:tabLst>
                <a:tab pos="457200" algn="l"/>
              </a:tabLst>
            </a:pPr>
            <a:r>
              <a:rPr lang="en-US" sz="1200" u="none" strike="noStrike" dirty="0">
                <a:solidFill>
                  <a:srgbClr val="0000FF"/>
                </a:solidFill>
                <a:effectLst/>
                <a:latin typeface="Open Sans" panose="020B0606030504020204" pitchFamily="34" charset="0"/>
                <a:ea typeface="Open Sans" panose="020B0606030504020204" pitchFamily="34" charset="0"/>
                <a:hlinkClick r:id="rId17"/>
              </a:rPr>
              <a:t>DCS Policy 16.3 </a:t>
            </a:r>
            <a:r>
              <a:rPr lang="en-US" sz="1200" u="sng" strike="noStrike" dirty="0">
                <a:solidFill>
                  <a:srgbClr val="0000FF"/>
                </a:solidFill>
                <a:effectLst/>
                <a:latin typeface="Open Sans" panose="020B0606030504020204" pitchFamily="34" charset="0"/>
                <a:ea typeface="Open Sans" panose="020B0606030504020204" pitchFamily="34" charset="0"/>
                <a:hlinkClick r:id="rId17"/>
              </a:rPr>
              <a:t>Desired Characteristics of Foster</a:t>
            </a:r>
            <a:r>
              <a:rPr lang="en-US" sz="1200" u="sng" strike="noStrike" spc="-25" dirty="0">
                <a:solidFill>
                  <a:srgbClr val="0000FF"/>
                </a:solidFill>
                <a:effectLst/>
                <a:latin typeface="Open Sans" panose="020B0606030504020204" pitchFamily="34" charset="0"/>
                <a:ea typeface="Open Sans" panose="020B0606030504020204" pitchFamily="34" charset="0"/>
                <a:hlinkClick r:id="rId17"/>
              </a:rPr>
              <a:t> </a:t>
            </a:r>
            <a:r>
              <a:rPr lang="en-US" sz="1200" u="sng" strike="noStrike" dirty="0">
                <a:solidFill>
                  <a:srgbClr val="0000FF"/>
                </a:solidFill>
                <a:effectLst/>
                <a:latin typeface="Open Sans" panose="020B0606030504020204" pitchFamily="34" charset="0"/>
                <a:ea typeface="Open Sans" panose="020B0606030504020204" pitchFamily="34" charset="0"/>
                <a:hlinkClick r:id="rId17"/>
              </a:rPr>
              <a:t>Parents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815"/>
              </a:spcBef>
              <a:spcAft>
                <a:spcPts val="1200"/>
              </a:spcAft>
              <a:buFont typeface="Courier New" panose="02070309020205020404" pitchFamily="49" charset="0"/>
              <a:buChar char="o"/>
              <a:tabLst>
                <a:tab pos="457200" algn="l"/>
              </a:tabLst>
            </a:pPr>
            <a:r>
              <a:rPr lang="en-US" sz="1200" u="none" strike="noStrike" dirty="0">
                <a:solidFill>
                  <a:srgbClr val="0000FF"/>
                </a:solidFill>
                <a:effectLst/>
                <a:latin typeface="Open Sans" panose="020B0606030504020204" pitchFamily="34" charset="0"/>
                <a:ea typeface="Open Sans" panose="020B0606030504020204" pitchFamily="34" charset="0"/>
                <a:hlinkClick r:id="rId18"/>
              </a:rPr>
              <a:t>DCS Policy 16.4 </a:t>
            </a:r>
            <a:r>
              <a:rPr lang="en-US" sz="1200" u="sng" strike="noStrike" dirty="0">
                <a:solidFill>
                  <a:srgbClr val="0000FF"/>
                </a:solidFill>
                <a:effectLst/>
                <a:latin typeface="Open Sans" panose="020B0606030504020204" pitchFamily="34" charset="0"/>
                <a:ea typeface="Open Sans" panose="020B0606030504020204" pitchFamily="34" charset="0"/>
                <a:hlinkClick r:id="rId18"/>
              </a:rPr>
              <a:t>Foster Home</a:t>
            </a:r>
            <a:r>
              <a:rPr lang="en-US" sz="1200" u="sng" strike="noStrike" spc="-15" dirty="0">
                <a:solidFill>
                  <a:srgbClr val="0000FF"/>
                </a:solidFill>
                <a:effectLst/>
                <a:latin typeface="Open Sans" panose="020B0606030504020204" pitchFamily="34" charset="0"/>
                <a:ea typeface="Open Sans" panose="020B0606030504020204" pitchFamily="34" charset="0"/>
                <a:hlinkClick r:id="rId18"/>
              </a:rPr>
              <a:t> Selection and Approval</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675"/>
              </a:spcBef>
              <a:spcAft>
                <a:spcPts val="1200"/>
              </a:spcAft>
              <a:buFont typeface="Courier New" panose="02070309020205020404" pitchFamily="49" charset="0"/>
              <a:buChar char="o"/>
              <a:tabLst>
                <a:tab pos="457200" algn="l"/>
              </a:tabLst>
            </a:pPr>
            <a:r>
              <a:rPr lang="en-US" sz="1200" u="sng" dirty="0">
                <a:solidFill>
                  <a:srgbClr val="0000FF"/>
                </a:solidFill>
                <a:effectLst/>
                <a:latin typeface="Open Sans" panose="020B0606030504020204" pitchFamily="34" charset="0"/>
                <a:ea typeface="Open Sans" panose="020B0606030504020204" pitchFamily="34" charset="0"/>
                <a:hlinkClick r:id="rId19"/>
              </a:rPr>
              <a:t>Disclosure of Legal Permanency Options for Relatives and Kin Video</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24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DCS Policy 16.43 </a:t>
            </a:r>
            <a:r>
              <a:rPr lang="en-US" sz="1200" u="sng" dirty="0">
                <a:solidFill>
                  <a:srgbClr val="0000FF"/>
                </a:solidFill>
                <a:effectLst/>
                <a:latin typeface="Open Sans" panose="020B0606030504020204" pitchFamily="34" charset="0"/>
                <a:ea typeface="Open Sans" panose="020B0606030504020204" pitchFamily="34" charset="0"/>
                <a:hlinkClick r:id="rId20"/>
              </a:rPr>
              <a:t>Supervised/Unsupervised Visitation between</a:t>
            </a:r>
            <a:r>
              <a:rPr lang="en-US" sz="1200" u="sng" spc="-255" dirty="0">
                <a:solidFill>
                  <a:srgbClr val="0000FF"/>
                </a:solidFill>
                <a:effectLst/>
                <a:latin typeface="Open Sans" panose="020B0606030504020204" pitchFamily="34" charset="0"/>
                <a:ea typeface="Open Sans" panose="020B0606030504020204" pitchFamily="34" charset="0"/>
                <a:hlinkClick r:id="rId20"/>
              </a:rPr>
              <a:t> </a:t>
            </a:r>
            <a:r>
              <a:rPr lang="en-US" sz="1200" u="sng" dirty="0">
                <a:solidFill>
                  <a:srgbClr val="0000FF"/>
                </a:solidFill>
                <a:effectLst/>
                <a:latin typeface="Open Sans" panose="020B0606030504020204" pitchFamily="34" charset="0"/>
                <a:ea typeface="Open Sans" panose="020B0606030504020204" pitchFamily="34" charset="0"/>
                <a:hlinkClick r:id="rId20"/>
              </a:rPr>
              <a:t>Child-Youth, Family, and Siblings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24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DCS Policy 16.46 </a:t>
            </a:r>
            <a:r>
              <a:rPr lang="en-US" sz="1200" u="sng" dirty="0">
                <a:solidFill>
                  <a:srgbClr val="0000FF"/>
                </a:solidFill>
                <a:effectLst/>
                <a:latin typeface="Open Sans" panose="020B0606030504020204" pitchFamily="34" charset="0"/>
                <a:ea typeface="Open Sans" panose="020B0606030504020204" pitchFamily="34" charset="0"/>
                <a:hlinkClick r:id="rId21"/>
              </a:rPr>
              <a:t>Child/Youth Referral and Placement</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67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DCS Policy </a:t>
            </a:r>
            <a:r>
              <a:rPr lang="en-US" sz="1200" u="none" strike="noStrike" dirty="0">
                <a:solidFill>
                  <a:srgbClr val="0000FF"/>
                </a:solidFill>
                <a:effectLst/>
                <a:latin typeface="Open Sans" panose="020B0606030504020204" pitchFamily="34" charset="0"/>
                <a:ea typeface="Open Sans" panose="020B0606030504020204" pitchFamily="34" charset="0"/>
                <a:hlinkClick r:id="rId22"/>
              </a:rPr>
              <a:t>16.20 </a:t>
            </a:r>
            <a:r>
              <a:rPr lang="en-US" sz="1200" u="sng" strike="noStrike" dirty="0">
                <a:solidFill>
                  <a:srgbClr val="0000FF"/>
                </a:solidFill>
                <a:effectLst/>
                <a:latin typeface="Open Sans" panose="020B0606030504020204" pitchFamily="34" charset="0"/>
                <a:ea typeface="Open Sans" panose="020B0606030504020204" pitchFamily="34" charset="0"/>
                <a:hlinkClick r:id="rId22"/>
              </a:rPr>
              <a:t>Expedited Custodial</a:t>
            </a:r>
            <a:r>
              <a:rPr lang="en-US" sz="1200" u="sng" strike="noStrike" spc="-35" dirty="0">
                <a:solidFill>
                  <a:srgbClr val="0000FF"/>
                </a:solidFill>
                <a:effectLst/>
                <a:latin typeface="Open Sans" panose="020B0606030504020204" pitchFamily="34" charset="0"/>
                <a:ea typeface="Open Sans" panose="020B0606030504020204" pitchFamily="34" charset="0"/>
                <a:hlinkClick r:id="rId22"/>
              </a:rPr>
              <a:t> </a:t>
            </a:r>
            <a:r>
              <a:rPr lang="en-US" sz="1200" u="sng" strike="noStrike" dirty="0">
                <a:solidFill>
                  <a:srgbClr val="0000FF"/>
                </a:solidFill>
                <a:effectLst/>
                <a:latin typeface="Open Sans" panose="020B0606030504020204" pitchFamily="34" charset="0"/>
                <a:ea typeface="Open Sans" panose="020B0606030504020204" pitchFamily="34" charset="0"/>
                <a:hlinkClick r:id="rId22"/>
              </a:rPr>
              <a:t>Placements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685"/>
              </a:spcBef>
              <a:spcAft>
                <a:spcPts val="1200"/>
              </a:spcAft>
              <a:buFont typeface="Courier New" panose="02070309020205020404" pitchFamily="49" charset="0"/>
              <a:buChar char="o"/>
              <a:tabLst>
                <a:tab pos="457200" algn="l"/>
              </a:tabLst>
            </a:pPr>
            <a:r>
              <a:rPr lang="en-US" sz="1200" u="sng" dirty="0">
                <a:solidFill>
                  <a:srgbClr val="0000FF"/>
                </a:solidFill>
                <a:effectLst/>
                <a:latin typeface="Open Sans" panose="020B0606030504020204" pitchFamily="34" charset="0"/>
                <a:ea typeface="Open Sans" panose="020B0606030504020204" pitchFamily="34" charset="0"/>
                <a:hlinkClick r:id="rId23"/>
              </a:rPr>
              <a:t>Visitation Guide</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685"/>
              </a:spcBef>
              <a:spcAft>
                <a:spcPts val="1200"/>
              </a:spcAft>
              <a:buFont typeface="Courier New" panose="02070309020205020404" pitchFamily="49" charset="0"/>
              <a:buChar char="o"/>
              <a:tabLst>
                <a:tab pos="457200" algn="l"/>
              </a:tabLst>
            </a:pPr>
            <a:r>
              <a:rPr lang="en-US" sz="1200" u="sng" dirty="0">
                <a:solidFill>
                  <a:srgbClr val="0000FF"/>
                </a:solidFill>
                <a:effectLst/>
                <a:latin typeface="Open Sans" panose="020B0606030504020204" pitchFamily="34" charset="0"/>
                <a:ea typeface="Open Sans" panose="020B0606030504020204" pitchFamily="34" charset="0"/>
                <a:hlinkClick r:id="rId24"/>
              </a:rPr>
              <a:t>CS-0594 Visitation Observation</a:t>
            </a:r>
            <a:r>
              <a:rPr lang="en-US" sz="1200" u="sng" spc="-35" dirty="0">
                <a:solidFill>
                  <a:srgbClr val="0000FF"/>
                </a:solidFill>
                <a:effectLst/>
                <a:latin typeface="Open Sans" panose="020B0606030504020204" pitchFamily="34" charset="0"/>
                <a:ea typeface="Open Sans" panose="020B0606030504020204" pitchFamily="34" charset="0"/>
                <a:hlinkClick r:id="rId24"/>
              </a:rPr>
              <a:t> </a:t>
            </a:r>
            <a:r>
              <a:rPr lang="en-US" sz="1200" u="sng" dirty="0">
                <a:solidFill>
                  <a:srgbClr val="0000FF"/>
                </a:solidFill>
                <a:effectLst/>
                <a:latin typeface="Open Sans" panose="020B0606030504020204" pitchFamily="34" charset="0"/>
                <a:ea typeface="Open Sans" panose="020B0606030504020204" pitchFamily="34" charset="0"/>
                <a:hlinkClick r:id="rId24"/>
              </a:rPr>
              <a:t>Checklist</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685"/>
              </a:spcBef>
              <a:spcAft>
                <a:spcPts val="1200"/>
              </a:spcAft>
              <a:buFont typeface="Courier New" panose="02070309020205020404" pitchFamily="49" charset="0"/>
              <a:buChar char="o"/>
              <a:tabLst>
                <a:tab pos="457200" algn="l"/>
              </a:tabLst>
            </a:pPr>
            <a:r>
              <a:rPr lang="en-US" sz="1200" u="sng" dirty="0">
                <a:solidFill>
                  <a:srgbClr val="0000FF"/>
                </a:solidFill>
                <a:effectLst/>
                <a:latin typeface="Open Sans" panose="020B0606030504020204" pitchFamily="34" charset="0"/>
                <a:ea typeface="Open Sans" panose="020B0606030504020204" pitchFamily="34" charset="0"/>
              </a:rPr>
              <a:t>CS-4221 </a:t>
            </a:r>
            <a:r>
              <a:rPr lang="en-US" sz="1200" u="sng" dirty="0">
                <a:solidFill>
                  <a:srgbClr val="0000FF"/>
                </a:solidFill>
                <a:effectLst/>
                <a:latin typeface="Open Sans" panose="020B0606030504020204" pitchFamily="34" charset="0"/>
                <a:ea typeface="Open Sans" panose="020B0606030504020204" pitchFamily="34" charset="0"/>
                <a:hlinkClick r:id="rId25"/>
              </a:rPr>
              <a:t>Visitation</a:t>
            </a:r>
            <a:r>
              <a:rPr lang="en-US" sz="1200" u="sng" dirty="0">
                <a:solidFill>
                  <a:srgbClr val="0000FF"/>
                </a:solidFill>
                <a:effectLst/>
                <a:latin typeface="Open Sans" panose="020B0606030504020204" pitchFamily="34" charset="0"/>
                <a:ea typeface="Open Sans" panose="020B0606030504020204" pitchFamily="34" charset="0"/>
              </a:rPr>
              <a:t> Working Agreement</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685"/>
              </a:spcBef>
              <a:spcAft>
                <a:spcPts val="1200"/>
              </a:spcAft>
              <a:buFont typeface="Courier New" panose="02070309020205020404" pitchFamily="49" charset="0"/>
              <a:buChar char="o"/>
              <a:tabLst>
                <a:tab pos="457200" algn="l"/>
              </a:tabLst>
            </a:pPr>
            <a:r>
              <a:rPr lang="en-US" sz="1200" u="sng" dirty="0">
                <a:solidFill>
                  <a:srgbClr val="0000FF"/>
                </a:solidFill>
                <a:effectLst/>
                <a:latin typeface="Open Sans" panose="020B0606030504020204" pitchFamily="34" charset="0"/>
                <a:ea typeface="Open Sans" panose="020B0606030504020204" pitchFamily="34" charset="0"/>
                <a:hlinkClick r:id="rId26"/>
              </a:rPr>
              <a:t>Visitation</a:t>
            </a:r>
            <a:r>
              <a:rPr lang="en-US" sz="1200" u="sng" dirty="0">
                <a:solidFill>
                  <a:srgbClr val="0000FF"/>
                </a:solidFill>
                <a:effectLst/>
                <a:latin typeface="Open Sans" panose="020B0606030504020204" pitchFamily="34" charset="0"/>
                <a:ea typeface="Open Sans" panose="020B0606030504020204" pitchFamily="34" charset="0"/>
              </a:rPr>
              <a:t> Plan Work Aid</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685"/>
              </a:spcBef>
              <a:spcAft>
                <a:spcPts val="1200"/>
              </a:spcAft>
              <a:buFont typeface="Courier New" panose="02070309020205020404" pitchFamily="49" charset="0"/>
              <a:buChar char="o"/>
              <a:tabLst>
                <a:tab pos="457200" algn="l"/>
              </a:tabLst>
            </a:pPr>
            <a:r>
              <a:rPr lang="en-US" sz="1200" u="none" strike="noStrike" dirty="0">
                <a:solidFill>
                  <a:srgbClr val="000000"/>
                </a:solidFill>
                <a:effectLst/>
                <a:latin typeface="Open Sans" panose="020B0606030504020204" pitchFamily="34" charset="0"/>
                <a:ea typeface="Open Sans" panose="020B0606030504020204" pitchFamily="34" charset="0"/>
              </a:rPr>
              <a:t>Developmentally Related Visitation Activities Handout</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685"/>
              </a:spcBef>
              <a:spcAft>
                <a:spcPts val="1200"/>
              </a:spcAft>
              <a:buFont typeface="Courier New" panose="02070309020205020404" pitchFamily="49" charset="0"/>
              <a:buChar char="o"/>
              <a:tabLst>
                <a:tab pos="457200" algn="l"/>
              </a:tabLst>
            </a:pPr>
            <a:r>
              <a:rPr lang="en-US" sz="1200" u="none" strike="noStrike" dirty="0">
                <a:solidFill>
                  <a:srgbClr val="000000"/>
                </a:solidFill>
                <a:effectLst/>
                <a:latin typeface="Open Sans" panose="020B0606030504020204" pitchFamily="34" charset="0"/>
                <a:ea typeface="Open Sans" panose="020B0606030504020204" pitchFamily="34" charset="0"/>
              </a:rPr>
              <a:t>Guidelines for Arranging Family Visitation Handout</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685"/>
              </a:spcBef>
              <a:spcAft>
                <a:spcPts val="1200"/>
              </a:spcAft>
              <a:buFont typeface="Courier New" panose="02070309020205020404" pitchFamily="49" charset="0"/>
              <a:buChar char="o"/>
              <a:tabLst>
                <a:tab pos="457200" algn="l"/>
              </a:tabLst>
            </a:pPr>
            <a:r>
              <a:rPr lang="en-US" sz="1200" u="none" strike="noStrike" dirty="0">
                <a:solidFill>
                  <a:srgbClr val="000000"/>
                </a:solidFill>
                <a:effectLst/>
                <a:latin typeface="Open Sans" panose="020B0606030504020204" pitchFamily="34" charset="0"/>
                <a:ea typeface="Open Sans" panose="020B0606030504020204" pitchFamily="34" charset="0"/>
              </a:rPr>
              <a:t>Assessing Potential Relative Placements Handout</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685"/>
              </a:spcBef>
              <a:spcAft>
                <a:spcPts val="1200"/>
              </a:spcAft>
              <a:buFont typeface="Courier New" panose="02070309020205020404" pitchFamily="49" charset="0"/>
              <a:buChar char="o"/>
              <a:tabLst>
                <a:tab pos="457200" algn="l"/>
              </a:tabLst>
            </a:pPr>
            <a:r>
              <a:rPr lang="en-US" sz="1200" u="none" strike="noStrike" dirty="0">
                <a:solidFill>
                  <a:srgbClr val="000000"/>
                </a:solidFill>
                <a:effectLst/>
                <a:latin typeface="Open Sans" panose="020B0606030504020204" pitchFamily="34" charset="0"/>
                <a:ea typeface="Open Sans" panose="020B0606030504020204" pitchFamily="34" charset="0"/>
              </a:rPr>
              <a:t>Parenting a Child who has experience Trauma Handout</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685"/>
              </a:spcBef>
              <a:spcAft>
                <a:spcPts val="1200"/>
              </a:spcAft>
              <a:buFont typeface="Courier New" panose="02070309020205020404" pitchFamily="49" charset="0"/>
              <a:buChar char="o"/>
              <a:tabLst>
                <a:tab pos="457200" algn="l"/>
              </a:tabLst>
            </a:pPr>
            <a:r>
              <a:rPr lang="en-US" sz="1200" u="none" strike="noStrike" dirty="0">
                <a:solidFill>
                  <a:srgbClr val="000000"/>
                </a:solidFill>
                <a:effectLst/>
                <a:latin typeface="Open Sans" panose="020B0606030504020204" pitchFamily="34" charset="0"/>
                <a:ea typeface="Open Sans" panose="020B0606030504020204" pitchFamily="34" charset="0"/>
              </a:rPr>
              <a:t>How to Prepare Families and Children for placement Handout</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0"/>
              </a:spcBef>
              <a:spcAft>
                <a:spcPts val="600"/>
              </a:spcAft>
              <a:buFont typeface="Courier New" panose="02070309020205020404" pitchFamily="49" charset="0"/>
              <a:buChar char="o"/>
            </a:pPr>
            <a:r>
              <a:rPr lang="en-US" sz="1200" u="sng" dirty="0">
                <a:solidFill>
                  <a:srgbClr val="0000FF"/>
                </a:solidFill>
                <a:effectLst/>
                <a:latin typeface="Open Sans" panose="020B0606030504020204" pitchFamily="34" charset="0"/>
                <a:ea typeface="Calibri" panose="020F0502020204030204" pitchFamily="34" charset="0"/>
                <a:hlinkClick r:id="rId27"/>
              </a:rPr>
              <a:t>CS-0565 Daily Rate Child Placement Contract between DCS and Foster</a:t>
            </a:r>
            <a:r>
              <a:rPr lang="en-US" sz="1200" u="sng" spc="-265" dirty="0">
                <a:solidFill>
                  <a:srgbClr val="0000FF"/>
                </a:solidFill>
                <a:effectLst/>
                <a:latin typeface="Open Sans" panose="020B0606030504020204" pitchFamily="34" charset="0"/>
                <a:ea typeface="Calibri" panose="020F0502020204030204" pitchFamily="34" charset="0"/>
                <a:hlinkClick r:id="rId27"/>
              </a:rPr>
              <a:t> </a:t>
            </a:r>
            <a:r>
              <a:rPr lang="en-US" sz="1200" u="sng" dirty="0">
                <a:solidFill>
                  <a:srgbClr val="0000FF"/>
                </a:solidFill>
                <a:effectLst/>
                <a:latin typeface="Open Sans" panose="020B0606030504020204" pitchFamily="34" charset="0"/>
                <a:ea typeface="Calibri" panose="020F0502020204030204" pitchFamily="34" charset="0"/>
                <a:hlinkClick r:id="rId27"/>
              </a:rPr>
              <a:t>Parents Approved to Provide Temporary</a:t>
            </a:r>
            <a:r>
              <a:rPr lang="en-US" sz="1200" u="sng" spc="-20" dirty="0">
                <a:solidFill>
                  <a:srgbClr val="0000FF"/>
                </a:solidFill>
                <a:effectLst/>
                <a:latin typeface="Open Sans" panose="020B0606030504020204" pitchFamily="34" charset="0"/>
                <a:ea typeface="Calibri" panose="020F0502020204030204" pitchFamily="34" charset="0"/>
                <a:hlinkClick r:id="rId27"/>
              </a:rPr>
              <a:t> </a:t>
            </a:r>
            <a:r>
              <a:rPr lang="en-US" sz="1200" u="sng" dirty="0">
                <a:solidFill>
                  <a:srgbClr val="0000FF"/>
                </a:solidFill>
                <a:effectLst/>
                <a:latin typeface="Open Sans" panose="020B0606030504020204" pitchFamily="34" charset="0"/>
                <a:ea typeface="Calibri" panose="020F0502020204030204" pitchFamily="34" charset="0"/>
                <a:hlinkClick r:id="rId27"/>
              </a:rPr>
              <a:t>Care</a:t>
            </a:r>
            <a:endParaRPr lang="en-US" sz="1200" dirty="0">
              <a:effectLst/>
              <a:latin typeface="Open Sans" panose="020B0606030504020204" pitchFamily="34" charset="0"/>
              <a:ea typeface="Calibri" panose="020F0502020204030204" pitchFamily="34" charset="0"/>
            </a:endParaRPr>
          </a:p>
          <a:p>
            <a:pPr marL="457200" marR="685165">
              <a:lnSpc>
                <a:spcPct val="115000"/>
              </a:lnSpc>
              <a:spcBef>
                <a:spcPts val="795"/>
              </a:spcBef>
              <a:spcAft>
                <a:spcPts val="1200"/>
              </a:spcAft>
              <a:tabLst>
                <a:tab pos="457200" algn="l"/>
              </a:tabLst>
            </a:pPr>
            <a:r>
              <a:rPr lang="en-US" sz="1400" dirty="0">
                <a:effectLst/>
                <a:latin typeface="Courier New" panose="02070309020205020404" pitchFamily="49" charset="0"/>
                <a:ea typeface="Open Sans" panose="020B0606030504020204" pitchFamily="34" charset="0"/>
                <a:cs typeface="Open Sans" panose="020B0606030504020204" pitchFamily="34" charset="0"/>
              </a:rPr>
              <a:t> </a:t>
            </a:r>
            <a:endParaRPr lang="en-US" sz="11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42</a:t>
            </a:fld>
            <a:endParaRPr lang="en-US"/>
          </a:p>
        </p:txBody>
      </p:sp>
    </p:spTree>
    <p:extLst>
      <p:ext uri="{BB962C8B-B14F-4D97-AF65-F5344CB8AC3E}">
        <p14:creationId xmlns:p14="http://schemas.microsoft.com/office/powerpoint/2010/main" val="18131138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400" b="1" dirty="0">
                <a:effectLst/>
                <a:latin typeface="Open Sans" panose="020B0606030504020204" pitchFamily="34" charset="0"/>
                <a:ea typeface="Open Sans" panose="020B0606030504020204" pitchFamily="34" charset="0"/>
              </a:rPr>
              <a:t>Lesson 3.1: Building and Preparing the Team</a:t>
            </a:r>
            <a:endParaRPr lang="en-US" sz="1100" dirty="0">
              <a:effectLst/>
              <a:latin typeface="Open Sans" panose="020B0606030504020204" pitchFamily="34" charset="0"/>
              <a:ea typeface="Open Sans" panose="020B0606030504020204" pitchFamily="34" charset="0"/>
            </a:endParaRPr>
          </a:p>
          <a:p>
            <a:pPr marL="0" marR="0">
              <a:lnSpc>
                <a:spcPct val="115000"/>
              </a:lnSpc>
              <a:spcBef>
                <a:spcPts val="0"/>
              </a:spcBef>
              <a:spcAft>
                <a:spcPts val="0"/>
              </a:spcAft>
            </a:pPr>
            <a:r>
              <a:rPr lang="en-US" sz="1400" b="1" dirty="0">
                <a:effectLst/>
                <a:latin typeface="Open Sans" panose="020B0606030504020204" pitchFamily="34" charset="0"/>
                <a:ea typeface="Open Sans" panose="020B0606030504020204" pitchFamily="34" charset="0"/>
              </a:rPr>
              <a:t>Lesson Time: 45 minutes</a:t>
            </a:r>
            <a:endParaRPr lang="en-US" sz="1100" dirty="0">
              <a:effectLst/>
              <a:latin typeface="Open Sans" panose="020B0606030504020204" pitchFamily="34" charset="0"/>
              <a:ea typeface="Open Sans" panose="020B0606030504020204" pitchFamily="34" charset="0"/>
            </a:endParaRPr>
          </a:p>
          <a:p>
            <a:pPr marL="0" marR="0">
              <a:spcBef>
                <a:spcPts val="65"/>
              </a:spcBef>
              <a:spcAft>
                <a:spcPts val="0"/>
              </a:spcAft>
            </a:pPr>
            <a:r>
              <a:rPr lang="en-US" sz="1400" b="1" dirty="0">
                <a:effectLst/>
                <a:latin typeface="Open Sans" panose="020B0606030504020204" pitchFamily="34" charset="0"/>
                <a:ea typeface="Open Sans" panose="020B0606030504020204" pitchFamily="34" charset="0"/>
              </a:rPr>
              <a:t>Key Teaching Points / Instructions</a:t>
            </a:r>
            <a:endParaRPr lang="en-US" sz="1100" dirty="0">
              <a:effectLst/>
              <a:latin typeface="Open Sans" panose="020B0606030504020204" pitchFamily="34" charset="0"/>
              <a:ea typeface="Open Sans" panose="020B0606030504020204" pitchFamily="34" charset="0"/>
            </a:endParaRPr>
          </a:p>
          <a:p>
            <a:pPr marL="342900" marR="228600" lvl="0" indent="-342900">
              <a:lnSpc>
                <a:spcPct val="115000"/>
              </a:lnSpc>
              <a:spcBef>
                <a:spcPts val="0"/>
              </a:spcBef>
              <a:spcAft>
                <a:spcPts val="1200"/>
              </a:spcAft>
              <a:buFont typeface="Symbol" panose="05050102010706020507" pitchFamily="18" charset="2"/>
              <a:buChar char=""/>
              <a:tabLst>
                <a:tab pos="228600" algn="l"/>
                <a:tab pos="3657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INTRODUCE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lesson by stating the importance of teaming from the transfer of the case from</a:t>
            </a:r>
            <a:r>
              <a:rPr lang="en-US" sz="1200" spc="-18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CPS and how teaming begins at the initial visit and throughout the life of the</a:t>
            </a:r>
            <a:r>
              <a:rPr lang="en-US" sz="1200" spc="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case.</a:t>
            </a:r>
            <a:r>
              <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rPr>
              <a:t> </a:t>
            </a:r>
          </a:p>
          <a:p>
            <a:pPr marL="342900" marR="0" lvl="0" indent="-342900">
              <a:lnSpc>
                <a:spcPct val="115000"/>
              </a:lnSpc>
              <a:spcBef>
                <a:spcPts val="25"/>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REMIND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we use teams to</a:t>
            </a:r>
            <a:r>
              <a:rPr lang="en-US" sz="1200" spc="-3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make decisions and develop plans with families. We are inclusive rather than exclusive. We value and respect the voice of</a:t>
            </a:r>
            <a:r>
              <a:rPr lang="en-US" sz="1200" spc="-17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all involved.</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198755" lvl="0" indent="-342900">
              <a:lnSpc>
                <a:spcPct val="115000"/>
              </a:lnSpc>
              <a:spcBef>
                <a:spcPts val="5"/>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REMIND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of the CFTM Guide and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POINT OUT</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Work-aids for</a:t>
            </a:r>
            <a:r>
              <a:rPr lang="en-US" sz="12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their</a:t>
            </a:r>
            <a:r>
              <a:rPr lang="en-US" sz="1200" spc="-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review as they will be discussed more thoroughly shortly. </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1725295" lvl="1" indent="-285750">
              <a:lnSpc>
                <a:spcPct val="115000"/>
              </a:lnSpc>
              <a:spcBef>
                <a:spcPts val="5"/>
              </a:spcBef>
              <a:spcAft>
                <a:spcPts val="1200"/>
              </a:spcAft>
              <a:buFont typeface="Courier New" panose="02070309020205020404" pitchFamily="49" charset="0"/>
              <a:buChar char="o"/>
              <a:tabLst>
                <a:tab pos="457200" algn="l"/>
              </a:tabLst>
            </a:pPr>
            <a:r>
              <a:rPr lang="en-US" sz="1200" u="sng" dirty="0">
                <a:solidFill>
                  <a:srgbClr val="0000FF"/>
                </a:solidFill>
                <a:effectLst/>
                <a:latin typeface="Open Sans" panose="020B0606030504020204" pitchFamily="34" charset="0"/>
                <a:ea typeface="Open Sans" panose="020B0606030504020204" pitchFamily="34" charset="0"/>
                <a:hlinkClick r:id="rId3"/>
              </a:rPr>
              <a:t>The Child and Family Team Meeting Guide</a:t>
            </a:r>
            <a:r>
              <a:rPr lang="en-US" sz="1200" dirty="0">
                <a:effectLst/>
                <a:latin typeface="Open Sans" panose="020B0606030504020204" pitchFamily="34" charset="0"/>
                <a:ea typeface="Open Sans" panose="020B0606030504020204" pitchFamily="34" charset="0"/>
              </a:rPr>
              <a:t>  </a:t>
            </a:r>
            <a:endParaRPr lang="en-US" sz="1100" dirty="0">
              <a:effectLst/>
              <a:latin typeface="Open Sans" panose="020B0606030504020204" pitchFamily="34" charset="0"/>
              <a:ea typeface="Open Sans" panose="020B0606030504020204" pitchFamily="34" charset="0"/>
            </a:endParaRPr>
          </a:p>
          <a:p>
            <a:pPr marL="742950" marR="692785" lvl="1" indent="-285750">
              <a:lnSpc>
                <a:spcPct val="115000"/>
              </a:lnSpc>
              <a:spcBef>
                <a:spcPts val="50"/>
              </a:spcBef>
              <a:spcAft>
                <a:spcPts val="1200"/>
              </a:spcAft>
              <a:buFont typeface="Courier New" panose="02070309020205020404" pitchFamily="49" charset="0"/>
              <a:buChar char="o"/>
              <a:tabLst>
                <a:tab pos="457200" algn="l"/>
              </a:tabLst>
            </a:pPr>
            <a:r>
              <a:rPr lang="en-US" sz="1200" u="sng" dirty="0">
                <a:solidFill>
                  <a:srgbClr val="0000FF"/>
                </a:solidFill>
                <a:effectLst/>
                <a:latin typeface="Open Sans" panose="020B0606030504020204" pitchFamily="34" charset="0"/>
                <a:ea typeface="Open Sans" panose="020B0606030504020204" pitchFamily="34" charset="0"/>
                <a:hlinkClick r:id="rId4"/>
              </a:rPr>
              <a:t>Work Aid: Child and Family Team Meeting Preparation Tool-How DCS Workers Can Help Prepare Families for the Meeting</a:t>
            </a:r>
            <a:endParaRPr lang="en-US" sz="1100" dirty="0">
              <a:effectLst/>
              <a:latin typeface="Open Sans" panose="020B0606030504020204" pitchFamily="34" charset="0"/>
              <a:ea typeface="Open Sans" panose="020B0606030504020204" pitchFamily="34" charset="0"/>
            </a:endParaRPr>
          </a:p>
          <a:p>
            <a:pPr marL="742950" marR="502285" lvl="1" indent="-285750">
              <a:lnSpc>
                <a:spcPct val="115000"/>
              </a:lnSpc>
              <a:spcBef>
                <a:spcPts val="45"/>
              </a:spcBef>
              <a:spcAft>
                <a:spcPts val="1200"/>
              </a:spcAft>
              <a:buFont typeface="Courier New" panose="02070309020205020404" pitchFamily="49" charset="0"/>
              <a:buChar char="o"/>
              <a:tabLst>
                <a:tab pos="457200" algn="l"/>
              </a:tabLst>
            </a:pPr>
            <a:r>
              <a:rPr lang="en-US" sz="1200" u="sng" dirty="0">
                <a:solidFill>
                  <a:srgbClr val="0000FF"/>
                </a:solidFill>
                <a:effectLst/>
                <a:latin typeface="Open Sans" panose="020B0606030504020204" pitchFamily="34" charset="0"/>
                <a:ea typeface="Open Sans" panose="020B0606030504020204" pitchFamily="34" charset="0"/>
                <a:hlinkClick r:id="rId5"/>
              </a:rPr>
              <a:t>Work</a:t>
            </a:r>
            <a:r>
              <a:rPr lang="en-US" sz="1200" u="sng" spc="-15" dirty="0">
                <a:solidFill>
                  <a:srgbClr val="0000FF"/>
                </a:solidFill>
                <a:effectLst/>
                <a:latin typeface="Open Sans" panose="020B0606030504020204" pitchFamily="34" charset="0"/>
                <a:ea typeface="Open Sans" panose="020B0606030504020204" pitchFamily="34" charset="0"/>
                <a:hlinkClick r:id="rId5"/>
              </a:rPr>
              <a:t> </a:t>
            </a:r>
            <a:r>
              <a:rPr lang="en-US" sz="1200" u="sng" dirty="0">
                <a:solidFill>
                  <a:srgbClr val="0000FF"/>
                </a:solidFill>
                <a:effectLst/>
                <a:latin typeface="Open Sans" panose="020B0606030504020204" pitchFamily="34" charset="0"/>
                <a:ea typeface="Open Sans" panose="020B0606030504020204" pitchFamily="34" charset="0"/>
                <a:hlinkClick r:id="rId5"/>
              </a:rPr>
              <a:t>Aid:</a:t>
            </a:r>
            <a:r>
              <a:rPr lang="en-US" sz="1200" u="sng" spc="-15" dirty="0">
                <a:solidFill>
                  <a:srgbClr val="0000FF"/>
                </a:solidFill>
                <a:effectLst/>
                <a:latin typeface="Open Sans" panose="020B0606030504020204" pitchFamily="34" charset="0"/>
                <a:ea typeface="Open Sans" panose="020B0606030504020204" pitchFamily="34" charset="0"/>
                <a:hlinkClick r:id="rId5"/>
              </a:rPr>
              <a:t> </a:t>
            </a:r>
            <a:r>
              <a:rPr lang="en-US" sz="1200" u="sng" dirty="0">
                <a:solidFill>
                  <a:srgbClr val="0000FF"/>
                </a:solidFill>
                <a:effectLst/>
                <a:latin typeface="Open Sans" panose="020B0606030504020204" pitchFamily="34" charset="0"/>
                <a:ea typeface="Open Sans" panose="020B0606030504020204" pitchFamily="34" charset="0"/>
                <a:hlinkClick r:id="rId5"/>
              </a:rPr>
              <a:t>Child</a:t>
            </a:r>
            <a:r>
              <a:rPr lang="en-US" sz="1200" u="sng" spc="-20" dirty="0">
                <a:solidFill>
                  <a:srgbClr val="0000FF"/>
                </a:solidFill>
                <a:effectLst/>
                <a:latin typeface="Open Sans" panose="020B0606030504020204" pitchFamily="34" charset="0"/>
                <a:ea typeface="Open Sans" panose="020B0606030504020204" pitchFamily="34" charset="0"/>
                <a:hlinkClick r:id="rId5"/>
              </a:rPr>
              <a:t> </a:t>
            </a:r>
            <a:r>
              <a:rPr lang="en-US" sz="1200" u="sng" dirty="0">
                <a:solidFill>
                  <a:srgbClr val="0000FF"/>
                </a:solidFill>
                <a:effectLst/>
                <a:latin typeface="Open Sans" panose="020B0606030504020204" pitchFamily="34" charset="0"/>
                <a:ea typeface="Open Sans" panose="020B0606030504020204" pitchFamily="34" charset="0"/>
                <a:hlinkClick r:id="rId5"/>
              </a:rPr>
              <a:t>and</a:t>
            </a:r>
            <a:r>
              <a:rPr lang="en-US" sz="1200" u="sng" spc="-15" dirty="0">
                <a:solidFill>
                  <a:srgbClr val="0000FF"/>
                </a:solidFill>
                <a:effectLst/>
                <a:latin typeface="Open Sans" panose="020B0606030504020204" pitchFamily="34" charset="0"/>
                <a:ea typeface="Open Sans" panose="020B0606030504020204" pitchFamily="34" charset="0"/>
                <a:hlinkClick r:id="rId5"/>
              </a:rPr>
              <a:t> </a:t>
            </a:r>
            <a:r>
              <a:rPr lang="en-US" sz="1200" u="sng" dirty="0">
                <a:solidFill>
                  <a:srgbClr val="0000FF"/>
                </a:solidFill>
                <a:effectLst/>
                <a:latin typeface="Open Sans" panose="020B0606030504020204" pitchFamily="34" charset="0"/>
                <a:ea typeface="Open Sans" panose="020B0606030504020204" pitchFamily="34" charset="0"/>
                <a:hlinkClick r:id="rId5"/>
              </a:rPr>
              <a:t>Family</a:t>
            </a:r>
            <a:r>
              <a:rPr lang="en-US" sz="1200" u="sng" spc="-25" dirty="0">
                <a:solidFill>
                  <a:srgbClr val="0000FF"/>
                </a:solidFill>
                <a:effectLst/>
                <a:latin typeface="Open Sans" panose="020B0606030504020204" pitchFamily="34" charset="0"/>
                <a:ea typeface="Open Sans" panose="020B0606030504020204" pitchFamily="34" charset="0"/>
                <a:hlinkClick r:id="rId5"/>
              </a:rPr>
              <a:t> </a:t>
            </a:r>
            <a:r>
              <a:rPr lang="en-US" sz="1200" u="sng" dirty="0">
                <a:solidFill>
                  <a:srgbClr val="0000FF"/>
                </a:solidFill>
                <a:effectLst/>
                <a:latin typeface="Open Sans" panose="020B0606030504020204" pitchFamily="34" charset="0"/>
                <a:ea typeface="Open Sans" panose="020B0606030504020204" pitchFamily="34" charset="0"/>
                <a:hlinkClick r:id="rId5"/>
              </a:rPr>
              <a:t>Team</a:t>
            </a:r>
            <a:r>
              <a:rPr lang="en-US" sz="1200" u="sng" spc="-20" dirty="0">
                <a:solidFill>
                  <a:srgbClr val="0000FF"/>
                </a:solidFill>
                <a:effectLst/>
                <a:latin typeface="Open Sans" panose="020B0606030504020204" pitchFamily="34" charset="0"/>
                <a:ea typeface="Open Sans" panose="020B0606030504020204" pitchFamily="34" charset="0"/>
                <a:hlinkClick r:id="rId5"/>
              </a:rPr>
              <a:t> </a:t>
            </a:r>
            <a:r>
              <a:rPr lang="en-US" sz="1200" u="sng" dirty="0">
                <a:solidFill>
                  <a:srgbClr val="0000FF"/>
                </a:solidFill>
                <a:effectLst/>
                <a:latin typeface="Open Sans" panose="020B0606030504020204" pitchFamily="34" charset="0"/>
                <a:ea typeface="Open Sans" panose="020B0606030504020204" pitchFamily="34" charset="0"/>
                <a:hlinkClick r:id="rId5"/>
              </a:rPr>
              <a:t>Meeting</a:t>
            </a:r>
            <a:r>
              <a:rPr lang="en-US" sz="1200" u="sng" spc="-15" dirty="0">
                <a:solidFill>
                  <a:srgbClr val="0000FF"/>
                </a:solidFill>
                <a:effectLst/>
                <a:latin typeface="Open Sans" panose="020B0606030504020204" pitchFamily="34" charset="0"/>
                <a:ea typeface="Open Sans" panose="020B0606030504020204" pitchFamily="34" charset="0"/>
                <a:hlinkClick r:id="rId5"/>
              </a:rPr>
              <a:t> </a:t>
            </a:r>
            <a:r>
              <a:rPr lang="en-US" sz="1200" u="sng" dirty="0">
                <a:solidFill>
                  <a:srgbClr val="0000FF"/>
                </a:solidFill>
                <a:effectLst/>
                <a:latin typeface="Open Sans" panose="020B0606030504020204" pitchFamily="34" charset="0"/>
                <a:ea typeface="Open Sans" panose="020B0606030504020204" pitchFamily="34" charset="0"/>
                <a:hlinkClick r:id="rId5"/>
              </a:rPr>
              <a:t>Tool-Preparing</a:t>
            </a:r>
            <a:r>
              <a:rPr lang="en-US" sz="1200" u="sng" spc="-20" dirty="0">
                <a:solidFill>
                  <a:srgbClr val="0000FF"/>
                </a:solidFill>
                <a:effectLst/>
                <a:latin typeface="Open Sans" panose="020B0606030504020204" pitchFamily="34" charset="0"/>
                <a:ea typeface="Open Sans" panose="020B0606030504020204" pitchFamily="34" charset="0"/>
                <a:hlinkClick r:id="rId5"/>
              </a:rPr>
              <a:t> </a:t>
            </a:r>
            <a:r>
              <a:rPr lang="en-US" sz="1200" u="sng" dirty="0">
                <a:solidFill>
                  <a:srgbClr val="0000FF"/>
                </a:solidFill>
                <a:effectLst/>
                <a:latin typeface="Open Sans" panose="020B0606030504020204" pitchFamily="34" charset="0"/>
                <a:ea typeface="Open Sans" panose="020B0606030504020204" pitchFamily="34" charset="0"/>
                <a:hlinkClick r:id="rId5"/>
              </a:rPr>
              <a:t>the</a:t>
            </a:r>
            <a:r>
              <a:rPr lang="en-US" sz="1200" u="sng" spc="-130" dirty="0">
                <a:solidFill>
                  <a:srgbClr val="0000FF"/>
                </a:solidFill>
                <a:effectLst/>
                <a:latin typeface="Open Sans" panose="020B0606030504020204" pitchFamily="34" charset="0"/>
                <a:ea typeface="Open Sans" panose="020B0606030504020204" pitchFamily="34" charset="0"/>
                <a:hlinkClick r:id="rId5"/>
              </a:rPr>
              <a:t> </a:t>
            </a:r>
            <a:r>
              <a:rPr lang="en-US" sz="1200" u="sng" dirty="0">
                <a:solidFill>
                  <a:srgbClr val="0000FF"/>
                </a:solidFill>
                <a:effectLst/>
                <a:latin typeface="Open Sans" panose="020B0606030504020204" pitchFamily="34" charset="0"/>
                <a:ea typeface="Open Sans" panose="020B0606030504020204" pitchFamily="34" charset="0"/>
                <a:hlinkClick r:id="rId5"/>
              </a:rPr>
              <a:t>Facilitator</a:t>
            </a:r>
            <a:endParaRPr lang="en-US" sz="1100" dirty="0">
              <a:effectLst/>
              <a:latin typeface="Open Sans" panose="020B0606030504020204" pitchFamily="34" charset="0"/>
              <a:ea typeface="Open Sans" panose="020B0606030504020204" pitchFamily="34" charset="0"/>
            </a:endParaRPr>
          </a:p>
          <a:p>
            <a:pPr marL="342900" marR="157480"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REMIND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the purpose of the Child and Family Team model is to ensure that families and their support systems are engaged in the planning</a:t>
            </a:r>
            <a:r>
              <a:rPr lang="en-US" sz="1200" spc="-13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and decision-making process throughout their relationship with the Department. The Child and Family Team is built around the family and focused on working toward the child/youth and family’s</a:t>
            </a:r>
            <a:r>
              <a:rPr lang="en-US" sz="1200" spc="-3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goals.</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96520"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Department’s intent is to maintain the integrity, structure, and decision-making authority within the Child and Family Team. Decisions or recommendations made by the Child and Family Team are honored and followed unless those decisions or recommendations are not in the best interest of the</a:t>
            </a:r>
            <a:r>
              <a:rPr lang="en-US" sz="12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child/youth.</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0" marR="1428750">
              <a:lnSpc>
                <a:spcPct val="115000"/>
              </a:lnSpc>
              <a:spcBef>
                <a:spcPts val="0"/>
              </a:spcBef>
              <a:spcAft>
                <a:spcPts val="0"/>
              </a:spcAft>
            </a:pPr>
            <a:endParaRPr lang="en-US" sz="11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43</a:t>
            </a:fld>
            <a:endParaRPr lang="en-US"/>
          </a:p>
        </p:txBody>
      </p:sp>
    </p:spTree>
    <p:extLst>
      <p:ext uri="{BB962C8B-B14F-4D97-AF65-F5344CB8AC3E}">
        <p14:creationId xmlns:p14="http://schemas.microsoft.com/office/powerpoint/2010/main" val="38414142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69850" lvl="0" indent="-342900">
              <a:lnSpc>
                <a:spcPct val="115000"/>
              </a:lnSpc>
              <a:spcBef>
                <a:spcPts val="0"/>
              </a:spcBef>
              <a:spcAft>
                <a:spcPts val="1200"/>
              </a:spcAft>
              <a:buFont typeface="Symbol" panose="05050102010706020507" pitchFamily="18" charset="2"/>
              <a:buChar char=""/>
              <a:tabLst>
                <a:tab pos="228600"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if they have observed the use</a:t>
            </a:r>
            <a:r>
              <a:rPr lang="en-US" sz="1800" spc="-16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of a Genogram or Eco-Map in the field.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EXPLAIN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when properly used they aid us in Teaming and Assessment. The use of the Genogram and Ecomap will allow the case worker to explore supports with the family and to begin</a:t>
            </a:r>
            <a:r>
              <a:rPr lang="en-US" sz="1800" spc="-17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developing the team with the family. It is the families’ team, and they have a voice in who is on their team.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STRESS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 Genogram and Ecomap should </a:t>
            </a:r>
            <a:r>
              <a:rPr lang="en-US" sz="1800" b="1" i="1" dirty="0">
                <a:effectLst/>
                <a:latin typeface="Open Sans" panose="020B0606030504020204" pitchFamily="34" charset="0"/>
                <a:ea typeface="Franklin Gothic Book" panose="020B0503020102020204" pitchFamily="34" charset="0"/>
                <a:cs typeface="Franklin Gothic Book" panose="020B0503020102020204" pitchFamily="34" charset="0"/>
              </a:rPr>
              <a:t>ALWAYS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be completed with the family. </a:t>
            </a:r>
          </a:p>
          <a:p>
            <a:pPr marL="342900" marR="0" lvl="0" indent="-342900">
              <a:lnSpc>
                <a:spcPct val="115000"/>
              </a:lnSpc>
              <a:spcBef>
                <a:spcPts val="0"/>
              </a:spcBef>
              <a:spcAft>
                <a:spcPts val="1200"/>
              </a:spcAft>
              <a:buFont typeface="Symbol" panose="05050102010706020507" pitchFamily="18" charset="2"/>
              <a:buChar char=""/>
              <a:tabLst>
                <a:tab pos="228600"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DIRECT</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to the </a:t>
            </a:r>
            <a:r>
              <a:rPr lang="en-US" sz="1800" u="sng"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3"/>
              </a:rPr>
              <a:t>Genogram </a:t>
            </a:r>
            <a:r>
              <a:rPr lang="en-US" sz="1800" i="1" u="sng"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3"/>
              </a:rPr>
              <a:t>(CS-0774)</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and </a:t>
            </a:r>
            <a:r>
              <a:rPr lang="en-US" sz="1800" u="sng"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4"/>
              </a:rPr>
              <a:t>Family Eco-Map Contact Sheets </a:t>
            </a:r>
            <a:r>
              <a:rPr lang="en-US" sz="1800" i="1" u="sng"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4"/>
              </a:rPr>
              <a:t>(CS-0782)</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on the Forms and Documents link: </a:t>
            </a:r>
            <a:r>
              <a:rPr lang="en-US" sz="1800" u="sng"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5"/>
              </a:rPr>
              <a:t>https://www.teamtn.gov/dcs/forms-and</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u="sng"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6"/>
              </a:rPr>
              <a:t>documents.html</a:t>
            </a:r>
            <a:r>
              <a:rPr lang="en-US" sz="1800" u="none" strike="noStrike"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6"/>
              </a:rPr>
              <a:t> </a:t>
            </a:r>
            <a:endPar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69850" lvl="0" indent="-342900">
              <a:lnSpc>
                <a:spcPct val="115000"/>
              </a:lnSpc>
              <a:spcBef>
                <a:spcPts val="0"/>
              </a:spcBef>
              <a:spcAft>
                <a:spcPts val="1200"/>
              </a:spcAft>
              <a:buFont typeface="Symbol" panose="05050102010706020507" pitchFamily="18" charset="2"/>
              <a:buChar char=""/>
              <a:tabLst>
                <a:tab pos="368300" algn="l"/>
                <a:tab pos="368935" algn="l"/>
              </a:tabLst>
            </a:pPr>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44</a:t>
            </a:fld>
            <a:endParaRPr lang="en-US"/>
          </a:p>
        </p:txBody>
      </p:sp>
    </p:spTree>
    <p:extLst>
      <p:ext uri="{BB962C8B-B14F-4D97-AF65-F5344CB8AC3E}">
        <p14:creationId xmlns:p14="http://schemas.microsoft.com/office/powerpoint/2010/main" val="25265164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69850"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STRESS</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importance of building the right team with the family will help support them long-term and hopefully create a safety net that can help the be successful outside of the involvement of DCS.</a:t>
            </a:r>
            <a:r>
              <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rPr>
              <a:t> </a:t>
            </a:r>
          </a:p>
          <a:p>
            <a:pPr marL="342900" marR="69850"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REMIND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group of the importance of </a:t>
            </a:r>
            <a:r>
              <a:rPr lang="en-US" sz="1200" u="sng"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3"/>
              </a:rPr>
              <a:t>Diligent Search</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  STATE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it is imperative to conduct diligent search efforts on an on-going basis. </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69850" lvl="1" indent="-285750">
              <a:lnSpc>
                <a:spcPct val="115000"/>
              </a:lnSpc>
              <a:spcBef>
                <a:spcPts val="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FSWs will complete the initial diligent search</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within the first 30 calendar days of the custodial episode. </a:t>
            </a:r>
            <a:endParaRPr lang="en-US" sz="1100" dirty="0">
              <a:effectLst/>
              <a:latin typeface="Open Sans" panose="020B0606030504020204" pitchFamily="34" charset="0"/>
              <a:ea typeface="Open Sans" panose="020B0606030504020204" pitchFamily="34" charset="0"/>
            </a:endParaRPr>
          </a:p>
          <a:p>
            <a:pPr marL="742950" marR="69850" lvl="1" indent="-285750">
              <a:lnSpc>
                <a:spcPct val="115000"/>
              </a:lnSpc>
              <a:spcBef>
                <a:spcPts val="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The FSW has the responsibility of notifying all identified relatives/kin from the initial diligent search. Exceptions to reporting include relatives/kin who have participated in a prevention CFTM which ended in a removal and is clearly documented in a case recording or CFTM Summary. </a:t>
            </a:r>
            <a:endParaRPr lang="en-US" sz="1100" dirty="0">
              <a:effectLst/>
              <a:latin typeface="Open Sans" panose="020B0606030504020204" pitchFamily="34" charset="0"/>
              <a:ea typeface="Open Sans" panose="020B0606030504020204" pitchFamily="34" charset="0"/>
            </a:endParaRPr>
          </a:p>
          <a:p>
            <a:pPr marL="742950" marR="69850" lvl="1" indent="-285750">
              <a:lnSpc>
                <a:spcPct val="115000"/>
              </a:lnSpc>
              <a:spcBef>
                <a:spcPts val="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The </a:t>
            </a:r>
            <a:r>
              <a:rPr lang="en-US" sz="1200" u="sng" dirty="0">
                <a:solidFill>
                  <a:srgbClr val="0000FF"/>
                </a:solidFill>
                <a:effectLst/>
                <a:latin typeface="Open Sans" panose="020B0606030504020204" pitchFamily="34" charset="0"/>
                <a:ea typeface="Open Sans" panose="020B0606030504020204" pitchFamily="34" charset="0"/>
                <a:hlinkClick r:id="rId4"/>
              </a:rPr>
              <a:t>Diligent Search Letter</a:t>
            </a:r>
            <a:r>
              <a:rPr lang="en-US" sz="1200" dirty="0">
                <a:effectLst/>
                <a:latin typeface="Open Sans" panose="020B0606030504020204" pitchFamily="34" charset="0"/>
                <a:ea typeface="Open Sans" panose="020B0606030504020204" pitchFamily="34" charset="0"/>
              </a:rPr>
              <a:t> can be used to document the worker’s attempt to notify relatives.</a:t>
            </a:r>
            <a:endParaRPr lang="en-US" sz="1100" dirty="0">
              <a:effectLst/>
              <a:latin typeface="Open Sans" panose="020B0606030504020204" pitchFamily="34" charset="0"/>
              <a:ea typeface="Open Sans" panose="020B0606030504020204" pitchFamily="34" charset="0"/>
            </a:endParaRPr>
          </a:p>
          <a:p>
            <a:pPr marL="742950" marR="69850" lvl="1" indent="-285750">
              <a:lnSpc>
                <a:spcPct val="115000"/>
              </a:lnSpc>
              <a:spcBef>
                <a:spcPts val="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Diligent searches are completed within ninety (90) calendar days of the last search and continue throughout the life of the case.</a:t>
            </a:r>
            <a:endParaRPr lang="en-US" sz="11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45</a:t>
            </a:fld>
            <a:endParaRPr lang="en-US"/>
          </a:p>
        </p:txBody>
      </p:sp>
    </p:spTree>
    <p:extLst>
      <p:ext uri="{BB962C8B-B14F-4D97-AF65-F5344CB8AC3E}">
        <p14:creationId xmlns:p14="http://schemas.microsoft.com/office/powerpoint/2010/main" val="41974068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69850" lvl="0" indent="-342900">
              <a:lnSpc>
                <a:spcPct val="115000"/>
              </a:lnSpc>
              <a:spcBef>
                <a:spcPts val="0"/>
              </a:spcBef>
              <a:spcAft>
                <a:spcPts val="1200"/>
              </a:spcAft>
              <a:buFont typeface="Symbol" panose="05050102010706020507" pitchFamily="18" charset="2"/>
              <a:buChar char=""/>
              <a:tabLst>
                <a:tab pos="228600" algn="l"/>
                <a:tab pos="368300" algn="l"/>
                <a:tab pos="368935"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CONDUCT ACTIVITY</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Williams Genogram and Eco-map </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69850" lvl="0" indent="-342900">
              <a:lnSpc>
                <a:spcPct val="115000"/>
              </a:lnSpc>
              <a:spcBef>
                <a:spcPts val="30"/>
              </a:spcBef>
              <a:spcAft>
                <a:spcPts val="1200"/>
              </a:spcAft>
              <a:buFont typeface="Courier New" panose="02070309020205020404" pitchFamily="49" charset="0"/>
              <a:buChar char="o"/>
              <a:tabLst>
                <a:tab pos="457200" algn="l"/>
              </a:tabLst>
            </a:pPr>
            <a:r>
              <a:rPr lang="en-US" sz="1200" b="1" dirty="0">
                <a:effectLst/>
                <a:latin typeface="Open Sans" panose="020B0606030504020204" pitchFamily="34" charset="0"/>
                <a:ea typeface="Calibri" panose="020F0502020204030204" pitchFamily="34" charset="0"/>
              </a:rPr>
              <a:t>DIVIDE </a:t>
            </a:r>
            <a:r>
              <a:rPr lang="en-US" sz="1200" dirty="0">
                <a:effectLst/>
                <a:latin typeface="Open Sans" panose="020B0606030504020204" pitchFamily="34" charset="0"/>
                <a:ea typeface="Calibri" panose="020F0502020204030204" pitchFamily="34" charset="0"/>
              </a:rPr>
              <a:t>the class into two (or more) small groups. </a:t>
            </a:r>
            <a:r>
              <a:rPr lang="en-US" sz="1200" b="1" dirty="0">
                <a:effectLst/>
                <a:latin typeface="Open Sans" panose="020B0606030504020204" pitchFamily="34" charset="0"/>
                <a:ea typeface="Calibri" panose="020F0502020204030204" pitchFamily="34" charset="0"/>
              </a:rPr>
              <a:t>EXPLAIN </a:t>
            </a:r>
            <a:r>
              <a:rPr lang="en-US" sz="1200" dirty="0">
                <a:effectLst/>
                <a:latin typeface="Open Sans" panose="020B0606030504020204" pitchFamily="34" charset="0"/>
                <a:ea typeface="Calibri" panose="020F0502020204030204" pitchFamily="34" charset="0"/>
              </a:rPr>
              <a:t>that one group will complete a Genogram and the other group will create an Eco-Map of the case family based on the information available thus far. </a:t>
            </a:r>
            <a:r>
              <a:rPr lang="en-US" sz="1200" b="1" dirty="0">
                <a:effectLst/>
                <a:latin typeface="Open Sans" panose="020B0606030504020204" pitchFamily="34" charset="0"/>
                <a:ea typeface="Calibri" panose="020F0502020204030204" pitchFamily="34" charset="0"/>
              </a:rPr>
              <a:t>INSTRUCT </a:t>
            </a:r>
            <a:r>
              <a:rPr lang="en-US" sz="1200" dirty="0">
                <a:effectLst/>
                <a:latin typeface="Open Sans" panose="020B0606030504020204" pitchFamily="34" charset="0"/>
                <a:ea typeface="Calibri" panose="020F0502020204030204" pitchFamily="34" charset="0"/>
              </a:rPr>
              <a:t>the group members to elect a spokesperson to present their pictorial to the rest of the class. </a:t>
            </a:r>
            <a:r>
              <a:rPr lang="en-US" sz="1200" b="1" dirty="0">
                <a:effectLst/>
                <a:latin typeface="Open Sans" panose="020B0606030504020204" pitchFamily="34" charset="0"/>
                <a:ea typeface="Calibri" panose="020F0502020204030204" pitchFamily="34" charset="0"/>
              </a:rPr>
              <a:t>ALLOW </a:t>
            </a:r>
            <a:r>
              <a:rPr lang="en-US" sz="1200" dirty="0">
                <a:effectLst/>
                <a:latin typeface="Open Sans" panose="020B0606030504020204" pitchFamily="34" charset="0"/>
                <a:ea typeface="Calibri" panose="020F0502020204030204" pitchFamily="34" charset="0"/>
              </a:rPr>
              <a:t>10 minutes for work. </a:t>
            </a:r>
            <a:r>
              <a:rPr lang="en-US" sz="1200" b="1" dirty="0">
                <a:effectLst/>
                <a:latin typeface="Open Sans" panose="020B0606030504020204" pitchFamily="34" charset="0"/>
                <a:ea typeface="Calibri" panose="020F0502020204030204" pitchFamily="34" charset="0"/>
              </a:rPr>
              <a:t>ASK </a:t>
            </a:r>
            <a:r>
              <a:rPr lang="en-US" sz="1200" dirty="0">
                <a:effectLst/>
                <a:latin typeface="Open Sans" panose="020B0606030504020204" pitchFamily="34" charset="0"/>
                <a:ea typeface="Calibri" panose="020F0502020204030204" pitchFamily="34" charset="0"/>
              </a:rPr>
              <a:t>each group to present their pictorial tool. </a:t>
            </a:r>
            <a:r>
              <a:rPr lang="en-US" sz="1200" b="1" dirty="0">
                <a:effectLst/>
                <a:latin typeface="Open Sans" panose="020B0606030504020204" pitchFamily="34" charset="0"/>
                <a:ea typeface="Open Sans" panose="020B0606030504020204" pitchFamily="34" charset="0"/>
              </a:rPr>
              <a:t>BRAINSTORM </a:t>
            </a:r>
            <a:r>
              <a:rPr lang="en-US" sz="1200" dirty="0">
                <a:effectLst/>
                <a:latin typeface="Open Sans" panose="020B0606030504020204" pitchFamily="34" charset="0"/>
                <a:ea typeface="Open Sans" panose="020B0606030504020204" pitchFamily="34" charset="0"/>
              </a:rPr>
              <a:t>with participants who would be on the Genogram</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 Ecomap for the Williams family if not already presented to include.</a:t>
            </a:r>
            <a:endParaRPr lang="en-US" sz="1100" dirty="0">
              <a:effectLst/>
              <a:latin typeface="Open Sans" panose="020B0606030504020204" pitchFamily="34" charset="0"/>
              <a:ea typeface="Open Sans" panose="020B0606030504020204" pitchFamily="34" charset="0"/>
            </a:endParaRPr>
          </a:p>
          <a:p>
            <a:pPr marL="742950" marR="149860" lvl="1" indent="-285750">
              <a:lnSpc>
                <a:spcPct val="150000"/>
              </a:lnSpc>
              <a:spcBef>
                <a:spcPts val="500"/>
              </a:spcBef>
              <a:spcAft>
                <a:spcPts val="0"/>
              </a:spcAft>
              <a:buFont typeface="Wingdings" panose="05000000000000000000" pitchFamily="2" charset="2"/>
              <a:buChar char=""/>
              <a:tabLst>
                <a:tab pos="685800" algn="l"/>
              </a:tabLst>
            </a:pPr>
            <a:r>
              <a:rPr lang="en-US" sz="1200" b="1" dirty="0">
                <a:effectLst/>
                <a:latin typeface="Open Sans" panose="020B0606030504020204" pitchFamily="34" charset="0"/>
                <a:ea typeface="Open Sans" panose="020B0606030504020204" pitchFamily="34" charset="0"/>
              </a:rPr>
              <a:t>Genogram-</a:t>
            </a:r>
            <a:r>
              <a:rPr lang="en-US" sz="1200" dirty="0">
                <a:effectLst/>
                <a:latin typeface="Open Sans" panose="020B0606030504020204" pitchFamily="34" charset="0"/>
                <a:ea typeface="Open Sans" panose="020B0606030504020204" pitchFamily="34" charset="0"/>
              </a:rPr>
              <a:t>Renee, Ariana, Jewel, Justin, Mr. Williams, and Paternal Grandmother Rose. </a:t>
            </a:r>
            <a:r>
              <a:rPr lang="en-US" sz="1200" b="1" dirty="0">
                <a:effectLst/>
                <a:latin typeface="Open Sans" panose="020B0606030504020204" pitchFamily="34" charset="0"/>
                <a:ea typeface="Open Sans" panose="020B0606030504020204" pitchFamily="34" charset="0"/>
              </a:rPr>
              <a:t>EXPLORE </a:t>
            </a:r>
            <a:r>
              <a:rPr lang="en-US" sz="1200" dirty="0">
                <a:effectLst/>
                <a:latin typeface="Open Sans" panose="020B0606030504020204" pitchFamily="34" charset="0"/>
                <a:ea typeface="Open Sans" panose="020B0606030504020204" pitchFamily="34" charset="0"/>
              </a:rPr>
              <a:t>with the group about Ariana’s father (make no assumptions, we must get a copy of the death certificate) and Frank’s inclusion on the</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Genogram.</a:t>
            </a:r>
            <a:endParaRPr lang="en-US" sz="1100" dirty="0">
              <a:effectLst/>
              <a:latin typeface="Open Sans" panose="020B0606030504020204" pitchFamily="34" charset="0"/>
              <a:ea typeface="Open Sans" panose="020B0606030504020204" pitchFamily="34" charset="0"/>
            </a:endParaRPr>
          </a:p>
          <a:p>
            <a:pPr marL="742950" marR="231140" lvl="1" indent="-285750" algn="just">
              <a:lnSpc>
                <a:spcPct val="150000"/>
              </a:lnSpc>
              <a:spcBef>
                <a:spcPts val="0"/>
              </a:spcBef>
              <a:spcAft>
                <a:spcPts val="0"/>
              </a:spcAft>
              <a:buFont typeface="Wingdings" panose="05000000000000000000" pitchFamily="2" charset="2"/>
              <a:buChar char=""/>
              <a:tabLst>
                <a:tab pos="685800" algn="l"/>
              </a:tabLst>
            </a:pPr>
            <a:r>
              <a:rPr lang="en-US" sz="1200" b="1" dirty="0">
                <a:effectLst/>
                <a:latin typeface="Open Sans" panose="020B0606030504020204" pitchFamily="34" charset="0"/>
                <a:ea typeface="Open Sans" panose="020B0606030504020204" pitchFamily="34" charset="0"/>
              </a:rPr>
              <a:t>Ecomap-</a:t>
            </a:r>
            <a:r>
              <a:rPr lang="en-US" sz="1200" dirty="0">
                <a:effectLst/>
                <a:latin typeface="Open Sans" panose="020B0606030504020204" pitchFamily="34" charset="0"/>
                <a:ea typeface="Open Sans" panose="020B0606030504020204" pitchFamily="34" charset="0"/>
              </a:rPr>
              <a:t>Frank, Renee, Ariana, Jewel, and Justin are in the center. They may have a circle for paternal Grandmother, Pastor, School, DCS, Family Center, Neighbors, Extended Family, Friends, Landlord,</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etc.</a:t>
            </a:r>
            <a:endParaRPr lang="en-US" sz="1100" dirty="0">
              <a:effectLst/>
              <a:latin typeface="Open Sans" panose="020B0606030504020204" pitchFamily="34" charset="0"/>
              <a:ea typeface="Open Sans" panose="020B0606030504020204" pitchFamily="34" charset="0"/>
            </a:endParaRPr>
          </a:p>
          <a:p>
            <a:pPr marL="342900" marR="69850"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Calibri" panose="020F0502020204030204" pitchFamily="34" charset="0"/>
                <a:cs typeface="Franklin Gothic Book" panose="020B0503020102020204" pitchFamily="34" charset="0"/>
              </a:rPr>
              <a:t>REMIND </a:t>
            </a:r>
            <a:r>
              <a:rPr lang="en-US" sz="1200" dirty="0">
                <a:effectLst/>
                <a:latin typeface="Open Sans" panose="020B0606030504020204" pitchFamily="34" charset="0"/>
                <a:ea typeface="Calibri" panose="020F0502020204030204" pitchFamily="34" charset="0"/>
                <a:cs typeface="Franklin Gothic Book" panose="020B0503020102020204" pitchFamily="34" charset="0"/>
              </a:rPr>
              <a:t>the participants these pictorials should be updated whenever new information becomes available, but they should be created early in the case process. </a:t>
            </a:r>
            <a:r>
              <a:rPr lang="en-US" sz="1200" b="1" dirty="0">
                <a:effectLst/>
                <a:latin typeface="Open Sans" panose="020B0606030504020204" pitchFamily="34" charset="0"/>
                <a:ea typeface="Calibri" panose="020F0502020204030204" pitchFamily="34" charset="0"/>
                <a:cs typeface="Franklin Gothic Book" panose="020B0503020102020204" pitchFamily="34" charset="0"/>
              </a:rPr>
              <a:t>EXPLAIN</a:t>
            </a:r>
            <a:r>
              <a:rPr lang="en-US" sz="1200" dirty="0">
                <a:effectLst/>
                <a:latin typeface="Open Sans" panose="020B0606030504020204" pitchFamily="34" charset="0"/>
                <a:ea typeface="Calibri" panose="020F0502020204030204" pitchFamily="34" charset="0"/>
                <a:cs typeface="Franklin Gothic Book" panose="020B0503020102020204" pitchFamily="34" charset="0"/>
              </a:rPr>
              <a:t> bringing these documents to Child and Family Team Meetings is important.</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57150" lvl="0" indent="-342900">
              <a:lnSpc>
                <a:spcPct val="115000"/>
              </a:lnSpc>
              <a:spcBef>
                <a:spcPts val="5"/>
              </a:spcBef>
              <a:spcAft>
                <a:spcPts val="12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INFORM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once we have helped the family identify who will be on the team, we</a:t>
            </a:r>
            <a:r>
              <a:rPr lang="en-US" sz="1200" spc="-15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will then prepare them for what being part of the team</a:t>
            </a:r>
            <a:r>
              <a:rPr lang="en-US" sz="1200" spc="-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entails.</a:t>
            </a:r>
            <a:r>
              <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rPr>
              <a:t> </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46</a:t>
            </a:fld>
            <a:endParaRPr lang="en-US"/>
          </a:p>
        </p:txBody>
      </p:sp>
    </p:spTree>
    <p:extLst>
      <p:ext uri="{BB962C8B-B14F-4D97-AF65-F5344CB8AC3E}">
        <p14:creationId xmlns:p14="http://schemas.microsoft.com/office/powerpoint/2010/main" val="20887010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71450" lvl="0" indent="-342900">
              <a:lnSpc>
                <a:spcPct val="115000"/>
              </a:lnSpc>
              <a:spcBef>
                <a:spcPts val="0"/>
              </a:spcBef>
              <a:spcAft>
                <a:spcPts val="1200"/>
              </a:spcAft>
              <a:buFont typeface="Symbol" panose="05050102010706020507" pitchFamily="18" charset="2"/>
              <a:buChar char=""/>
              <a:tabLst>
                <a:tab pos="342900" algn="l"/>
                <a:tab pos="1771650"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TRANSITION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by asking “What impact do you think preparation can have on the FSW’s</a:t>
            </a:r>
            <a:r>
              <a:rPr lang="en-US" sz="1800" spc="-16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ability to engage a</a:t>
            </a:r>
            <a:r>
              <a:rPr lang="en-US" sz="1800" spc="-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family?”</a:t>
            </a:r>
          </a:p>
          <a:p>
            <a:pPr marL="342900" marR="194310" lvl="0" indent="-342900" algn="just">
              <a:lnSpc>
                <a:spcPct val="115000"/>
              </a:lnSpc>
              <a:spcBef>
                <a:spcPts val="5"/>
              </a:spcBef>
              <a:spcAft>
                <a:spcPts val="1200"/>
              </a:spcAft>
              <a:buFont typeface="Symbol" panose="05050102010706020507" pitchFamily="18" charset="2"/>
              <a:buChar char=""/>
              <a:tabLst>
                <a:tab pos="342900"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EMPHASIZE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being prepared can help build trust because the family recognizes you as a reliable source of information and thorough preparation can allow the FSW to concentrate on listening to the</a:t>
            </a:r>
            <a:r>
              <a:rPr lang="en-US" sz="1800" spc="-4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family.</a:t>
            </a:r>
          </a:p>
          <a:p>
            <a:pPr marL="342900" marR="111760" lvl="0" indent="-342900">
              <a:lnSpc>
                <a:spcPct val="115000"/>
              </a:lnSpc>
              <a:spcBef>
                <a:spcPts val="0"/>
              </a:spcBef>
              <a:spcAft>
                <a:spcPts val="1200"/>
              </a:spcAft>
              <a:buFont typeface="Symbol" panose="05050102010706020507" pitchFamily="18" charset="2"/>
              <a:buChar char=""/>
              <a:tabLst>
                <a:tab pos="1314450"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POINT OUT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preparation can also help the FSW be aware of and plan for any issues that could potentially affect his or her safety.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ALSO</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in all cases, time is of the essence, the longer we take to get a case moving forward the longer a</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family is separated. We also want to make sure that any resources and services are discussed so there is not a gap in</a:t>
            </a:r>
            <a:r>
              <a:rPr lang="en-US" sz="1800" spc="-3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service.</a:t>
            </a:r>
          </a:p>
          <a:p>
            <a:pPr marL="342900" marR="319405" lvl="0" indent="-342900">
              <a:lnSpc>
                <a:spcPct val="115000"/>
              </a:lnSpc>
              <a:spcBef>
                <a:spcPts val="0"/>
              </a:spcBef>
              <a:spcAft>
                <a:spcPts val="1200"/>
              </a:spcAft>
              <a:buFont typeface="Symbol" panose="05050102010706020507" pitchFamily="18" charset="2"/>
              <a:buChar char=""/>
              <a:tabLst>
                <a:tab pos="1828800"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STRESS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being prepared does not mean they are now the experts on what the family needs or “how to fix” the issue. Case Managers would be the expert in the</a:t>
            </a:r>
            <a:r>
              <a:rPr lang="en-US" sz="18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DCS</a:t>
            </a:r>
            <a:r>
              <a:rPr lang="en-US" sz="18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process,</a:t>
            </a:r>
            <a:r>
              <a:rPr lang="en-US" sz="1800" spc="-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not</a:t>
            </a:r>
            <a:r>
              <a:rPr lang="en-US" sz="18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on</a:t>
            </a:r>
            <a:r>
              <a:rPr lang="en-US" sz="18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a:t>
            </a:r>
            <a:r>
              <a:rPr lang="en-US" sz="18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family.</a:t>
            </a:r>
            <a:r>
              <a:rPr lang="en-US" sz="18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For</a:t>
            </a:r>
            <a:r>
              <a:rPr lang="en-US" sz="18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this</a:t>
            </a:r>
            <a:r>
              <a:rPr lang="en-US" sz="1800" spc="-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reason,</a:t>
            </a:r>
            <a:r>
              <a:rPr lang="en-US" sz="18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engaging</a:t>
            </a:r>
            <a:r>
              <a:rPr lang="en-US" sz="18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and</a:t>
            </a:r>
            <a:r>
              <a:rPr lang="en-US" sz="18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building</a:t>
            </a:r>
            <a:r>
              <a:rPr lang="en-US" sz="1800" spc="-1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 team with the family is crucial to work through the case and to fulfill the outcomes of Safety, Permanency, and</a:t>
            </a:r>
            <a:r>
              <a:rPr lang="en-US" sz="1800" spc="-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Well-being.</a:t>
            </a:r>
          </a:p>
          <a:p>
            <a:pPr marL="342900" marR="319405" lvl="0" indent="-342900">
              <a:lnSpc>
                <a:spcPct val="115000"/>
              </a:lnSpc>
              <a:spcBef>
                <a:spcPts val="0"/>
              </a:spcBef>
              <a:spcAft>
                <a:spcPts val="1200"/>
              </a:spcAft>
              <a:buFont typeface="Symbol" panose="05050102010706020507" pitchFamily="18" charset="2"/>
              <a:buChar char=""/>
              <a:tabLst>
                <a:tab pos="1885950"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SHOW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the Work Aid: Child and Family Team Meeting Preparation Tool-How DCS Workers Can Help Prepare Families for the Meeting and briefly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DISCUSS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 steps with</a:t>
            </a:r>
            <a:r>
              <a:rPr lang="en-US" sz="1800" spc="-13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 group. Link: </a:t>
            </a:r>
            <a:r>
              <a:rPr lang="en-US" sz="1800" u="sng" dirty="0">
                <a:solidFill>
                  <a:srgbClr val="0308EB"/>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3"/>
              </a:rPr>
              <a:t>https://files.dcs.tn.gov/policies/chap31/WACFTMPrepFam.pdf</a:t>
            </a:r>
            <a:r>
              <a:rPr lang="en-US" sz="1800" u="sng" dirty="0">
                <a:solidFill>
                  <a:srgbClr val="0308EB"/>
                </a:solidFill>
                <a:effectLst/>
                <a:uFill>
                  <a:solidFill>
                    <a:srgbClr val="0308EB"/>
                  </a:solidFill>
                </a:uFill>
                <a:latin typeface="Open Sans" panose="020B0606030504020204" pitchFamily="34" charset="0"/>
                <a:ea typeface="Franklin Gothic Book" panose="020B0503020102020204" pitchFamily="34" charset="0"/>
                <a:cs typeface="Franklin Gothic Book" panose="020B0503020102020204" pitchFamily="34" charset="0"/>
              </a:rPr>
              <a:t>.</a:t>
            </a:r>
            <a:endPar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0" lvl="0" indent="-342900">
              <a:lnSpc>
                <a:spcPct val="115000"/>
              </a:lnSpc>
              <a:spcBef>
                <a:spcPts val="0"/>
              </a:spcBef>
              <a:spcAft>
                <a:spcPts val="1200"/>
              </a:spcAft>
              <a:buFont typeface="Symbol" panose="05050102010706020507" pitchFamily="18" charset="2"/>
              <a:buChar char=""/>
              <a:tabLst>
                <a:tab pos="1885950"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REVIEW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 </a:t>
            </a:r>
            <a:r>
              <a:rPr lang="en-US" sz="1800" u="sng"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4"/>
              </a:rPr>
              <a:t>Child and Family Team Meeting</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Flyer and </a:t>
            </a:r>
            <a:r>
              <a:rPr lang="en-US" sz="1800" u="sng"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5"/>
              </a:rPr>
              <a:t>What Youth Should Know about a CFTM</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Flyer.  Inform participants these flyers can also be helpful in explaining the CFTM process to families.  </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47</a:t>
            </a:fld>
            <a:endParaRPr lang="en-US"/>
          </a:p>
        </p:txBody>
      </p:sp>
    </p:spTree>
    <p:extLst>
      <p:ext uri="{BB962C8B-B14F-4D97-AF65-F5344CB8AC3E}">
        <p14:creationId xmlns:p14="http://schemas.microsoft.com/office/powerpoint/2010/main" val="17214783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260350" lvl="0" indent="-342900">
              <a:lnSpc>
                <a:spcPct val="115000"/>
              </a:lnSpc>
              <a:spcBef>
                <a:spcPts val="0"/>
              </a:spcBef>
              <a:spcAft>
                <a:spcPts val="1200"/>
              </a:spcAft>
              <a:buFont typeface="Symbol" panose="05050102010706020507" pitchFamily="18" charset="2"/>
              <a:buChar char=""/>
              <a:tabLst>
                <a:tab pos="222885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it is important to have a script and to practice having these</a:t>
            </a:r>
            <a:r>
              <a:rPr lang="en-US" sz="1200" spc="-1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discussions prior to having the conversations with families. It is crucial that families understand the importance of teaming and confidence in the CFTM process. The more prepared you are to have the conversation the more trust there will be in the</a:t>
            </a:r>
            <a:r>
              <a:rPr lang="en-US" sz="1200" spc="-4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process. </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57150" lvl="0" indent="-342900">
              <a:lnSpc>
                <a:spcPct val="115000"/>
              </a:lnSpc>
              <a:spcBef>
                <a:spcPts val="0"/>
              </a:spcBef>
              <a:spcAft>
                <a:spcPts val="1200"/>
              </a:spcAft>
              <a:buFont typeface="Symbol" panose="05050102010706020507" pitchFamily="18" charset="2"/>
              <a:buChar char=""/>
              <a:tabLst>
                <a:tab pos="368300" algn="l"/>
                <a:tab pos="368935"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INFORM</a:t>
            </a:r>
            <a:r>
              <a:rPr lang="en-US" sz="1200" b="1"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a:t>
            </a:r>
            <a:r>
              <a:rPr lang="en-US" sz="12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that</a:t>
            </a:r>
            <a:r>
              <a:rPr lang="en-US" sz="12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along</a:t>
            </a:r>
            <a:r>
              <a:rPr lang="en-US" sz="12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with</a:t>
            </a:r>
            <a:r>
              <a:rPr lang="en-US" sz="12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engaging</a:t>
            </a:r>
            <a:r>
              <a:rPr lang="en-US" sz="12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a:t>
            </a:r>
            <a:r>
              <a:rPr lang="en-US" sz="12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family</a:t>
            </a:r>
            <a:r>
              <a:rPr lang="en-US" sz="12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and</a:t>
            </a:r>
            <a:r>
              <a:rPr lang="en-US" sz="12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preparing</a:t>
            </a:r>
            <a:r>
              <a:rPr lang="en-US" sz="1200" spc="-13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them for the CFTM it is equally important to do</a:t>
            </a:r>
            <a:r>
              <a:rPr lang="en-US" sz="1200" spc="-4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same with the youth. Youth start to be part of the meetings at age 12. At times, younger children may take part in some sections of the meeting. </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114300"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we want to make sure we remain developmentally appropriate in our</a:t>
            </a:r>
            <a:r>
              <a:rPr lang="en-US" sz="1200" spc="-15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interactions with</a:t>
            </a:r>
            <a:r>
              <a:rPr lang="en-US" sz="140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children and youth.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some of these tips for engaging youth in the case process:</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0" lvl="1" indent="-285750">
              <a:lnSpc>
                <a:spcPct val="115000"/>
              </a:lnSpc>
              <a:spcBef>
                <a:spcPts val="0"/>
              </a:spcBef>
              <a:spcAft>
                <a:spcPts val="120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Make sure that you explain processes before sharing</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them</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20"/>
              </a:spcBef>
              <a:spcAft>
                <a:spcPts val="120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Keep youth informed of what is going</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on</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500"/>
              </a:spcBef>
              <a:spcAft>
                <a:spcPts val="120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Listen to their side of the</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story</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95"/>
              </a:spcBef>
              <a:spcAft>
                <a:spcPts val="120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Ask them who they see as a support and see if they want them to</a:t>
            </a:r>
            <a:r>
              <a:rPr lang="en-US" sz="1200" spc="-2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be included in</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meeting</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50"/>
              </a:spcBef>
              <a:spcAft>
                <a:spcPts val="120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Inform the youth of whom and why each member of the team is at the</a:t>
            </a:r>
            <a:r>
              <a:rPr lang="en-US" sz="1200" spc="-18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table</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70"/>
              </a:spcBef>
              <a:spcAft>
                <a:spcPts val="120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Make sure they know the purpose of each</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meeting</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805"/>
              </a:spcBef>
              <a:spcAft>
                <a:spcPts val="120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Encourage youth to ask questions when they are</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unsure</a:t>
            </a:r>
            <a:endParaRPr lang="en-US" sz="1100" dirty="0">
              <a:effectLst/>
              <a:latin typeface="Open Sans" panose="020B0606030504020204" pitchFamily="34" charset="0"/>
              <a:ea typeface="Open Sans" panose="020B0606030504020204" pitchFamily="34" charset="0"/>
            </a:endParaRPr>
          </a:p>
          <a:p>
            <a:pPr marL="742950" marR="394335" lvl="1" indent="-285750">
              <a:lnSpc>
                <a:spcPct val="115000"/>
              </a:lnSpc>
              <a:spcBef>
                <a:spcPts val="805"/>
              </a:spcBef>
              <a:spcAft>
                <a:spcPts val="120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It is important for you to seek the youth’s understanding, of what is</a:t>
            </a:r>
            <a:r>
              <a:rPr lang="en-US" sz="1200" spc="-2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being said and to clarify anything they may</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not.</a:t>
            </a:r>
            <a:endParaRPr lang="en-US" sz="11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48</a:t>
            </a:fld>
            <a:endParaRPr lang="en-US"/>
          </a:p>
        </p:txBody>
      </p:sp>
    </p:spTree>
    <p:extLst>
      <p:ext uri="{BB962C8B-B14F-4D97-AF65-F5344CB8AC3E}">
        <p14:creationId xmlns:p14="http://schemas.microsoft.com/office/powerpoint/2010/main" val="33414216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394335" lvl="0" indent="-342900">
              <a:lnSpc>
                <a:spcPct val="115000"/>
              </a:lnSpc>
              <a:spcBef>
                <a:spcPts val="805"/>
              </a:spcBef>
              <a:spcAft>
                <a:spcPts val="1200"/>
              </a:spcAft>
              <a:buFont typeface="Symbol" panose="05050102010706020507" pitchFamily="18" charset="2"/>
              <a:buChar char=""/>
              <a:tabLst>
                <a:tab pos="597535"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CONDUCT ACTIVITY: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CFTM Script </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394335" lvl="1" indent="-285750">
              <a:lnSpc>
                <a:spcPct val="115000"/>
              </a:lnSpc>
              <a:spcBef>
                <a:spcPts val="805"/>
              </a:spcBef>
              <a:spcAft>
                <a:spcPts val="1200"/>
              </a:spcAft>
              <a:buFont typeface="Courier New" panose="02070309020205020404" pitchFamily="49" charset="0"/>
              <a:buChar char="o"/>
              <a:tabLst>
                <a:tab pos="457200" algn="l"/>
              </a:tabLst>
            </a:pPr>
            <a:r>
              <a:rPr lang="en-US" sz="1200" b="1" dirty="0">
                <a:effectLst/>
                <a:latin typeface="Open Sans" panose="020B0606030504020204" pitchFamily="34" charset="0"/>
                <a:ea typeface="Open Sans" panose="020B0606030504020204" pitchFamily="34" charset="0"/>
              </a:rPr>
              <a:t>ASK</a:t>
            </a:r>
            <a:r>
              <a:rPr lang="en-US" sz="1200" dirty="0">
                <a:effectLst/>
                <a:latin typeface="Open Sans" panose="020B0606030504020204" pitchFamily="34" charset="0"/>
                <a:ea typeface="Open Sans" panose="020B0606030504020204" pitchFamily="34" charset="0"/>
              </a:rPr>
              <a:t> participants to develop a script they could use to introduce the concept of CFTMs to the families on their caseloads. </a:t>
            </a:r>
            <a:endParaRPr lang="en-US" sz="1100" dirty="0">
              <a:effectLst/>
              <a:latin typeface="Open Sans" panose="020B0606030504020204" pitchFamily="34" charset="0"/>
              <a:ea typeface="Open Sans" panose="020B0606030504020204" pitchFamily="34" charset="0"/>
            </a:endParaRPr>
          </a:p>
          <a:p>
            <a:pPr marL="742950" marR="394335" lvl="1" indent="-285750">
              <a:lnSpc>
                <a:spcPct val="115000"/>
              </a:lnSpc>
              <a:spcBef>
                <a:spcPts val="805"/>
              </a:spcBef>
              <a:spcAft>
                <a:spcPts val="1200"/>
              </a:spcAft>
              <a:buFont typeface="Courier New" panose="02070309020205020404" pitchFamily="49" charset="0"/>
              <a:buChar char="o"/>
              <a:tabLst>
                <a:tab pos="457200" algn="l"/>
              </a:tabLst>
            </a:pPr>
            <a:r>
              <a:rPr lang="en-US" sz="1200" b="1" dirty="0">
                <a:effectLst/>
                <a:latin typeface="Open Sans" panose="020B0606030504020204" pitchFamily="34" charset="0"/>
                <a:ea typeface="Open Sans" panose="020B0606030504020204" pitchFamily="34" charset="0"/>
              </a:rPr>
              <a:t>ALLOW</a:t>
            </a:r>
            <a:r>
              <a:rPr lang="en-US" sz="1200" dirty="0">
                <a:effectLst/>
                <a:latin typeface="Open Sans" panose="020B0606030504020204" pitchFamily="34" charset="0"/>
                <a:ea typeface="Open Sans" panose="020B0606030504020204" pitchFamily="34" charset="0"/>
              </a:rPr>
              <a:t> 5 minutes for participants to gather their thoughts.  After the allotted time,</a:t>
            </a:r>
            <a:r>
              <a:rPr lang="en-US" sz="1200" b="1" dirty="0">
                <a:effectLst/>
                <a:latin typeface="Open Sans" panose="020B0606030504020204" pitchFamily="34" charset="0"/>
                <a:ea typeface="Open Sans" panose="020B0606030504020204" pitchFamily="34" charset="0"/>
              </a:rPr>
              <a:t> ASK</a:t>
            </a:r>
            <a:r>
              <a:rPr lang="en-US" sz="1200" dirty="0">
                <a:effectLst/>
                <a:latin typeface="Open Sans" panose="020B0606030504020204" pitchFamily="34" charset="0"/>
                <a:ea typeface="Open Sans" panose="020B0606030504020204" pitchFamily="34" charset="0"/>
              </a:rPr>
              <a:t> if anyone would volunteer to share the script they would use with their family.  </a:t>
            </a:r>
            <a:endParaRPr lang="en-US" sz="1100" dirty="0">
              <a:effectLst/>
              <a:latin typeface="Open Sans" panose="020B0606030504020204" pitchFamily="34" charset="0"/>
              <a:ea typeface="Open Sans" panose="020B0606030504020204" pitchFamily="34" charset="0"/>
            </a:endParaRPr>
          </a:p>
          <a:p>
            <a:pPr marL="742950" marR="394335" lvl="1" indent="-285750">
              <a:lnSpc>
                <a:spcPct val="115000"/>
              </a:lnSpc>
              <a:spcBef>
                <a:spcPts val="805"/>
              </a:spcBef>
              <a:spcAft>
                <a:spcPts val="1200"/>
              </a:spcAft>
              <a:buFont typeface="Courier New" panose="02070309020205020404" pitchFamily="49" charset="0"/>
              <a:buChar char="o"/>
              <a:tabLst>
                <a:tab pos="457200" algn="l"/>
              </a:tabLst>
            </a:pPr>
            <a:r>
              <a:rPr lang="en-US" sz="1200" b="1" dirty="0">
                <a:effectLst/>
                <a:latin typeface="Open Sans" panose="020B0606030504020204" pitchFamily="34" charset="0"/>
                <a:ea typeface="Open Sans" panose="020B0606030504020204" pitchFamily="34" charset="0"/>
              </a:rPr>
              <a:t>THANK </a:t>
            </a:r>
            <a:r>
              <a:rPr lang="en-US" sz="1200" dirty="0">
                <a:effectLst/>
                <a:latin typeface="Open Sans" panose="020B0606030504020204" pitchFamily="34" charset="0"/>
                <a:ea typeface="Open Sans" panose="020B0606030504020204" pitchFamily="34" charset="0"/>
              </a:rPr>
              <a:t>participants who are willing to volunteer and ask if anyone has any questions.</a:t>
            </a:r>
            <a:endParaRPr lang="en-US" sz="11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49</a:t>
            </a:fld>
            <a:endParaRPr lang="en-US"/>
          </a:p>
        </p:txBody>
      </p:sp>
    </p:spTree>
    <p:extLst>
      <p:ext uri="{BB962C8B-B14F-4D97-AF65-F5344CB8AC3E}">
        <p14:creationId xmlns:p14="http://schemas.microsoft.com/office/powerpoint/2010/main" val="2323024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1200"/>
              </a:spcAft>
              <a:buFont typeface="Symbol" panose="05050102010706020507" pitchFamily="18" charset="2"/>
              <a:buChar char=""/>
              <a:tabLst>
                <a:tab pos="228600"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REVIEW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comfort rules developed from Core Training. If there are new participants in this group, acknowledge they did not have input into developing the agreement and ask them, specifically, if they see anything they have questions about or if they would like to add anything to the rules.</a:t>
            </a:r>
          </a:p>
          <a:p>
            <a:pPr marL="342900" marR="0" lvl="0" indent="-342900">
              <a:lnSpc>
                <a:spcPct val="115000"/>
              </a:lnSpc>
              <a:spcBef>
                <a:spcPts val="0"/>
              </a:spcBef>
              <a:spcAft>
                <a:spcPts val="1200"/>
              </a:spcAft>
              <a:buFont typeface="Symbol" panose="05050102010706020507" pitchFamily="18" charset="2"/>
              <a:buChar char=""/>
              <a:tabLst>
                <a:tab pos="228600"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if the participants can continue to agree to support the rules or if any additions/changes need to be made.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REVISIT</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comfort rules as needed throughout the training. </a:t>
            </a:r>
          </a:p>
          <a:p>
            <a:pPr marL="342900" marR="401955" lvl="0" indent="-342900">
              <a:lnSpc>
                <a:spcPct val="115000"/>
              </a:lnSpc>
              <a:spcBef>
                <a:spcPts val="0"/>
              </a:spcBef>
              <a:spcAft>
                <a:spcPts val="1200"/>
              </a:spcAft>
              <a:buFont typeface="Symbol" panose="05050102010706020507" pitchFamily="18" charset="2"/>
              <a:buChar char=""/>
              <a:tabLst>
                <a:tab pos="228600" algn="l"/>
                <a:tab pos="622935"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EMPHASIZE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 importance of respect at the beginning of the</a:t>
            </a:r>
            <a:r>
              <a:rPr lang="en-US" sz="1800" spc="-13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class.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REITERATE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DCS values of empathy, genuineness, and</a:t>
            </a:r>
            <a:r>
              <a:rPr lang="en-US" sz="1800" spc="-5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respect.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DEBRIEF</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and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if there are any questions.  </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5</a:t>
            </a:fld>
            <a:endParaRPr lang="en-US"/>
          </a:p>
        </p:txBody>
      </p:sp>
    </p:spTree>
    <p:extLst>
      <p:ext uri="{BB962C8B-B14F-4D97-AF65-F5344CB8AC3E}">
        <p14:creationId xmlns:p14="http://schemas.microsoft.com/office/powerpoint/2010/main" val="21564218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384810" lvl="0" indent="-342900" algn="just">
              <a:lnSpc>
                <a:spcPct val="115000"/>
              </a:lnSpc>
              <a:spcBef>
                <a:spcPts val="815"/>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ENGAGE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in a discussion of the FSW tasks to be completed before</a:t>
            </a:r>
            <a:r>
              <a:rPr lang="en-US" sz="1200" spc="-1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initial CFTM. Answers may</a:t>
            </a:r>
            <a:r>
              <a:rPr lang="en-US" sz="12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include:</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0" lvl="1" indent="-285750" algn="just">
              <a:lnSpc>
                <a:spcPct val="115000"/>
              </a:lnSpc>
              <a:spcBef>
                <a:spcPts val="0"/>
              </a:spcBef>
              <a:spcAft>
                <a:spcPts val="120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Complete diligent search if</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needed</a:t>
            </a:r>
            <a:endParaRPr lang="en-US" sz="1100" dirty="0">
              <a:effectLst/>
              <a:latin typeface="Open Sans" panose="020B0606030504020204" pitchFamily="34" charset="0"/>
              <a:ea typeface="Open Sans" panose="020B0606030504020204" pitchFamily="34" charset="0"/>
            </a:endParaRPr>
          </a:p>
          <a:p>
            <a:pPr marL="742950" marR="0" lvl="1" indent="-285750" algn="just">
              <a:lnSpc>
                <a:spcPct val="115000"/>
              </a:lnSpc>
              <a:spcBef>
                <a:spcPts val="805"/>
              </a:spcBef>
              <a:spcAft>
                <a:spcPts val="120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Bring complete</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genogram</a:t>
            </a:r>
            <a:endParaRPr lang="en-US" sz="1100" dirty="0">
              <a:effectLst/>
              <a:latin typeface="Open Sans" panose="020B0606030504020204" pitchFamily="34" charset="0"/>
              <a:ea typeface="Open Sans" panose="020B0606030504020204" pitchFamily="34" charset="0"/>
            </a:endParaRPr>
          </a:p>
          <a:p>
            <a:pPr marL="742950" marR="57150" lvl="1" indent="-285750">
              <a:lnSpc>
                <a:spcPct val="115000"/>
              </a:lnSpc>
              <a:spcBef>
                <a:spcPts val="810"/>
              </a:spcBef>
              <a:spcAft>
                <a:spcPts val="120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Invite parents, TL, Facilitator, CPS, foster parents, GAL, parents’ attorneys, and</a:t>
            </a:r>
            <a:r>
              <a:rPr lang="en-US" sz="1200" spc="-1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any other</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parties</a:t>
            </a:r>
            <a:endParaRPr lang="en-US" sz="1100" dirty="0">
              <a:effectLst/>
              <a:latin typeface="Open Sans" panose="020B0606030504020204" pitchFamily="34" charset="0"/>
              <a:ea typeface="Open Sans" panose="020B0606030504020204" pitchFamily="34" charset="0"/>
            </a:endParaRPr>
          </a:p>
          <a:p>
            <a:pPr marL="742950" marR="370840" lvl="1" indent="-285750">
              <a:lnSpc>
                <a:spcPct val="115000"/>
              </a:lnSpc>
              <a:spcBef>
                <a:spcPts val="65"/>
              </a:spcBef>
              <a:spcAft>
                <a:spcPts val="120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Find a location that is comfortable for the family, but large enough for</a:t>
            </a:r>
            <a:r>
              <a:rPr lang="en-US" sz="1200" spc="-2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 team</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30"/>
              </a:spcBef>
              <a:spcAft>
                <a:spcPts val="120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Case conference with your</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supervisor</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95"/>
              </a:spcBef>
              <a:spcAft>
                <a:spcPts val="120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Brief case with Facilitator if</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needed</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815"/>
              </a:spcBef>
              <a:spcAft>
                <a:spcPts val="120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Review</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records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95"/>
              </a:spcBef>
              <a:spcAft>
                <a:spcPts val="120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Make sure CANS is completed, and</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approved</a:t>
            </a:r>
            <a:endParaRPr lang="en-US" sz="1100" dirty="0">
              <a:effectLst/>
              <a:latin typeface="Open Sans" panose="020B0606030504020204" pitchFamily="34" charset="0"/>
              <a:ea typeface="Open Sans" panose="020B0606030504020204" pitchFamily="34" charset="0"/>
            </a:endParaRPr>
          </a:p>
          <a:p>
            <a:pPr marL="742950" marR="513715" lvl="1" indent="-285750">
              <a:lnSpc>
                <a:spcPct val="115000"/>
              </a:lnSpc>
              <a:spcBef>
                <a:spcPts val="790"/>
              </a:spcBef>
              <a:spcAft>
                <a:spcPts val="1200"/>
              </a:spcAft>
              <a:buFont typeface="Courier New" panose="02070309020205020404" pitchFamily="49" charset="0"/>
              <a:buChar char="o"/>
            </a:pPr>
            <a:r>
              <a:rPr lang="en-US" sz="1200" dirty="0">
                <a:effectLst/>
                <a:latin typeface="Open Sans" panose="020B0606030504020204" pitchFamily="34" charset="0"/>
                <a:ea typeface="Open Sans" panose="020B0606030504020204" pitchFamily="34" charset="0"/>
              </a:rPr>
              <a:t>Child and Family Team Meeting Summary (Form 0747 under Forms</a:t>
            </a:r>
            <a:r>
              <a:rPr lang="en-US" sz="1200" spc="-1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 Documents)</a:t>
            </a:r>
            <a:endParaRPr lang="en-US" sz="1100" dirty="0">
              <a:effectLst/>
              <a:latin typeface="Open Sans" panose="020B0606030504020204" pitchFamily="34" charset="0"/>
              <a:ea typeface="Open Sans" panose="020B0606030504020204" pitchFamily="34" charset="0"/>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1D427A8F-055C-4972-A4F8-D41DA41F056A}" type="slidenum">
              <a:rPr lang="en-US" smtClean="0"/>
              <a:t>50</a:t>
            </a:fld>
            <a:endParaRPr lang="en-US"/>
          </a:p>
        </p:txBody>
      </p:sp>
    </p:spTree>
    <p:extLst>
      <p:ext uri="{BB962C8B-B14F-4D97-AF65-F5344CB8AC3E}">
        <p14:creationId xmlns:p14="http://schemas.microsoft.com/office/powerpoint/2010/main" val="36066204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400050" lvl="0" indent="-342900" algn="just">
              <a:lnSpc>
                <a:spcPct val="115000"/>
              </a:lnSpc>
              <a:spcBef>
                <a:spcPts val="5"/>
              </a:spcBef>
              <a:spcAft>
                <a:spcPts val="1200"/>
              </a:spcAft>
              <a:buSzPts val="1200"/>
              <a:buFont typeface="Arial" panose="020B0604020202020204" pitchFamily="34" charset="0"/>
              <a:buChar char="●"/>
              <a:tabLst>
                <a:tab pos="228600" algn="l"/>
                <a:tab pos="2857500" algn="l"/>
              </a:tabLst>
            </a:pPr>
            <a:r>
              <a:rPr lang="en-US" sz="1800" b="1" spc="-40" dirty="0">
                <a:effectLst/>
                <a:latin typeface="Open Sans" panose="020B0606030504020204" pitchFamily="34" charset="0"/>
                <a:ea typeface="Arial" panose="020B0604020202020204" pitchFamily="34" charset="0"/>
              </a:rPr>
              <a:t>ASK </a:t>
            </a:r>
            <a:r>
              <a:rPr lang="en-US" sz="1800" spc="-40" dirty="0">
                <a:effectLst/>
                <a:latin typeface="Open Sans" panose="020B0606030504020204" pitchFamily="34" charset="0"/>
                <a:ea typeface="Arial" panose="020B0604020202020204" pitchFamily="34" charset="0"/>
              </a:rPr>
              <a:t>participants if anyone has observed an Initial Child and Family Team Meeting? </a:t>
            </a:r>
          </a:p>
          <a:p>
            <a:pPr marL="342900" marR="342900" lvl="0" indent="-342900" algn="just">
              <a:lnSpc>
                <a:spcPct val="115000"/>
              </a:lnSpc>
              <a:spcBef>
                <a:spcPts val="5"/>
              </a:spcBef>
              <a:spcAft>
                <a:spcPts val="1200"/>
              </a:spcAft>
              <a:buSzPts val="1200"/>
              <a:buFont typeface="Arial" panose="020B0604020202020204" pitchFamily="34" charset="0"/>
              <a:buChar char="●"/>
              <a:tabLst>
                <a:tab pos="228600" algn="l"/>
              </a:tabLst>
            </a:pPr>
            <a:r>
              <a:rPr lang="en-US" sz="1800" b="1" spc="-40" dirty="0">
                <a:effectLst/>
                <a:latin typeface="Open Sans" panose="020B0606030504020204" pitchFamily="34" charset="0"/>
                <a:ea typeface="Arial" panose="020B0604020202020204" pitchFamily="34" charset="0"/>
              </a:rPr>
              <a:t>SHARE</a:t>
            </a:r>
            <a:r>
              <a:rPr lang="en-US" sz="1800" spc="-40" dirty="0">
                <a:effectLst/>
                <a:latin typeface="Open Sans" panose="020B0606030504020204" pitchFamily="34" charset="0"/>
                <a:ea typeface="Arial" panose="020B0604020202020204" pitchFamily="34" charset="0"/>
              </a:rPr>
              <a:t> the initial CFTM must be held within 7 calendar days of the child(ren) entering custody.  </a:t>
            </a:r>
            <a:r>
              <a:rPr lang="en-US" sz="1800" b="1" spc="-40" dirty="0">
                <a:effectLst/>
                <a:latin typeface="Open Sans" panose="020B0606030504020204" pitchFamily="34" charset="0"/>
                <a:ea typeface="Arial" panose="020B0604020202020204" pitchFamily="34" charset="0"/>
              </a:rPr>
              <a:t>REFER</a:t>
            </a:r>
            <a:r>
              <a:rPr lang="en-US" sz="1800" spc="-40" dirty="0">
                <a:effectLst/>
                <a:latin typeface="Open Sans" panose="020B0606030504020204" pitchFamily="34" charset="0"/>
                <a:ea typeface="Arial" panose="020B0604020202020204" pitchFamily="34" charset="0"/>
              </a:rPr>
              <a:t> participants to the Initial Custody CFTM on page 35 in the </a:t>
            </a:r>
            <a:r>
              <a:rPr lang="en-US" sz="1800" u="sng" spc="-40" dirty="0">
                <a:solidFill>
                  <a:srgbClr val="0000FF"/>
                </a:solidFill>
                <a:effectLst/>
                <a:latin typeface="Open Sans" panose="020B0606030504020204" pitchFamily="34" charset="0"/>
                <a:ea typeface="Arial" panose="020B0604020202020204" pitchFamily="34" charset="0"/>
                <a:hlinkClick r:id="rId3"/>
              </a:rPr>
              <a:t>Child and Family Team Guide</a:t>
            </a:r>
            <a:r>
              <a:rPr lang="en-US" sz="1800" spc="-40" dirty="0">
                <a:effectLst/>
                <a:latin typeface="Open Sans" panose="020B0606030504020204" pitchFamily="34" charset="0"/>
                <a:ea typeface="Arial" panose="020B0604020202020204" pitchFamily="34" charset="0"/>
              </a:rPr>
              <a:t> and ask them to review.  </a:t>
            </a:r>
            <a:r>
              <a:rPr lang="en-US" sz="1800" b="1" spc="-40" dirty="0">
                <a:effectLst/>
                <a:latin typeface="Open Sans" panose="020B0606030504020204" pitchFamily="34" charset="0"/>
                <a:ea typeface="Arial" panose="020B0604020202020204" pitchFamily="34" charset="0"/>
              </a:rPr>
              <a:t>ASK </a:t>
            </a:r>
            <a:r>
              <a:rPr lang="en-US" sz="1800" spc="-40" dirty="0">
                <a:effectLst/>
                <a:latin typeface="Open Sans" panose="020B0606030504020204" pitchFamily="34" charset="0"/>
                <a:ea typeface="Arial" panose="020B0604020202020204" pitchFamily="34" charset="0"/>
              </a:rPr>
              <a:t>participants who may be possible team</a:t>
            </a:r>
            <a:r>
              <a:rPr lang="en-US" sz="1800" spc="-65" dirty="0">
                <a:effectLst/>
                <a:latin typeface="Open Sans" panose="020B0606030504020204" pitchFamily="34" charset="0"/>
                <a:ea typeface="Arial" panose="020B0604020202020204" pitchFamily="34" charset="0"/>
              </a:rPr>
              <a:t> </a:t>
            </a:r>
            <a:r>
              <a:rPr lang="en-US" sz="1800" spc="-40" dirty="0">
                <a:effectLst/>
                <a:latin typeface="Open Sans" panose="020B0606030504020204" pitchFamily="34" charset="0"/>
                <a:ea typeface="Arial" panose="020B0604020202020204" pitchFamily="34" charset="0"/>
              </a:rPr>
              <a:t>members? What is the purpose of the Initial CFTM, and when should the meeting be held?  </a:t>
            </a:r>
          </a:p>
          <a:p>
            <a:pPr marL="342900" marR="342900" lvl="0" indent="-342900" algn="just">
              <a:lnSpc>
                <a:spcPct val="115000"/>
              </a:lnSpc>
              <a:spcBef>
                <a:spcPts val="5"/>
              </a:spcBef>
              <a:spcAft>
                <a:spcPts val="1200"/>
              </a:spcAft>
              <a:buSzPts val="1200"/>
              <a:buFont typeface="Arial" panose="020B0604020202020204" pitchFamily="34" charset="0"/>
              <a:buChar char="●"/>
              <a:tabLst>
                <a:tab pos="228600" algn="l"/>
              </a:tabLst>
            </a:pPr>
            <a:r>
              <a:rPr lang="en-US" sz="1800" b="1" spc="-40" dirty="0">
                <a:effectLst/>
                <a:latin typeface="Open Sans" panose="020B0606030504020204" pitchFamily="34" charset="0"/>
                <a:ea typeface="Arial" panose="020B0604020202020204" pitchFamily="34" charset="0"/>
              </a:rPr>
              <a:t>ASK</a:t>
            </a:r>
            <a:r>
              <a:rPr lang="en-US" sz="1800" spc="-40" dirty="0">
                <a:effectLst/>
                <a:latin typeface="Open Sans" panose="020B0606030504020204" pitchFamily="34" charset="0"/>
                <a:ea typeface="Arial" panose="020B0604020202020204" pitchFamily="34" charset="0"/>
              </a:rPr>
              <a:t> what is the role of the FSW in the Initial CFTM? </a:t>
            </a:r>
            <a:r>
              <a:rPr lang="en-US" sz="1800" b="1" spc="-40" dirty="0">
                <a:effectLst/>
                <a:latin typeface="Open Sans" panose="020B0606030504020204" pitchFamily="34" charset="0"/>
                <a:ea typeface="Arial" panose="020B0604020202020204" pitchFamily="34" charset="0"/>
              </a:rPr>
              <a:t>REMIND </a:t>
            </a:r>
            <a:r>
              <a:rPr lang="en-US" sz="1800" spc="-40" dirty="0">
                <a:effectLst/>
                <a:latin typeface="Open Sans" panose="020B0606030504020204" pitchFamily="34" charset="0"/>
                <a:ea typeface="Arial" panose="020B0604020202020204" pitchFamily="34" charset="0"/>
              </a:rPr>
              <a:t>participants of the importance of supporting the family in identifying supports. </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51</a:t>
            </a:fld>
            <a:endParaRPr lang="en-US"/>
          </a:p>
        </p:txBody>
      </p:sp>
    </p:spTree>
    <p:extLst>
      <p:ext uri="{BB962C8B-B14F-4D97-AF65-F5344CB8AC3E}">
        <p14:creationId xmlns:p14="http://schemas.microsoft.com/office/powerpoint/2010/main" val="5498795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30"/>
              </a:spcBef>
              <a:spcAft>
                <a:spcPts val="12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cs typeface="Franklin Gothic Book" panose="020B0503020102020204" pitchFamily="34" charset="0"/>
              </a:rPr>
              <a:t>INTRODUCE </a:t>
            </a:r>
            <a:r>
              <a:rPr lang="en-US" sz="1800" dirty="0">
                <a:effectLst/>
                <a:latin typeface="Open Sans" panose="020B0606030504020204" pitchFamily="34" charset="0"/>
                <a:ea typeface="Calibri" panose="020F0502020204030204" pitchFamily="34" charset="0"/>
                <a:cs typeface="Franklin Gothic Book" panose="020B0503020102020204" pitchFamily="34" charset="0"/>
              </a:rPr>
              <a:t>the activity by explaining that participants will now view Scene 2—Initial CFTM on the </a:t>
            </a:r>
            <a:r>
              <a:rPr lang="en-US" sz="1800" i="1" dirty="0">
                <a:effectLst/>
                <a:latin typeface="Open Sans" panose="020B0606030504020204" pitchFamily="34" charset="0"/>
                <a:ea typeface="Calibri" panose="020F0502020204030204" pitchFamily="34" charset="0"/>
                <a:cs typeface="Franklin Gothic Book" panose="020B0503020102020204" pitchFamily="34" charset="0"/>
              </a:rPr>
              <a:t>Pathways to Permanence </a:t>
            </a:r>
            <a:r>
              <a:rPr lang="en-US" sz="1800" dirty="0">
                <a:effectLst/>
                <a:latin typeface="Open Sans" panose="020B0606030504020204" pitchFamily="34" charset="0"/>
                <a:ea typeface="Calibri" panose="020F0502020204030204" pitchFamily="34" charset="0"/>
                <a:cs typeface="Franklin Gothic Book" panose="020B0503020102020204" pitchFamily="34" charset="0"/>
              </a:rPr>
              <a:t>DVD. </a:t>
            </a:r>
            <a:r>
              <a:rPr lang="en-US" sz="1800" b="1" dirty="0">
                <a:effectLst/>
                <a:latin typeface="Open Sans" panose="020B0606030504020204" pitchFamily="34" charset="0"/>
                <a:ea typeface="Calibri" panose="020F0502020204030204" pitchFamily="34" charset="0"/>
                <a:cs typeface="Franklin Gothic Book" panose="020B0503020102020204" pitchFamily="34" charset="0"/>
              </a:rPr>
              <a:t>ASK </a:t>
            </a:r>
            <a:r>
              <a:rPr lang="en-US" sz="1800" dirty="0">
                <a:effectLst/>
                <a:latin typeface="Open Sans" panose="020B0606030504020204" pitchFamily="34" charset="0"/>
                <a:ea typeface="Calibri" panose="020F0502020204030204" pitchFamily="34" charset="0"/>
                <a:cs typeface="Franklin Gothic Book" panose="020B0503020102020204" pitchFamily="34" charset="0"/>
              </a:rPr>
              <a:t>the group to summarize what has happened with Renee’s family to date. </a:t>
            </a:r>
            <a:r>
              <a:rPr lang="en-US" sz="1800" b="1" dirty="0">
                <a:effectLst/>
                <a:latin typeface="Open Sans" panose="020B0606030504020204" pitchFamily="34" charset="0"/>
                <a:ea typeface="Calibri" panose="020F0502020204030204" pitchFamily="34" charset="0"/>
                <a:cs typeface="Franklin Gothic Book" panose="020B0503020102020204" pitchFamily="34" charset="0"/>
              </a:rPr>
              <a:t>EXPLAIN </a:t>
            </a:r>
            <a:r>
              <a:rPr lang="en-US" sz="1800" dirty="0">
                <a:effectLst/>
                <a:latin typeface="Open Sans" panose="020B0606030504020204" pitchFamily="34" charset="0"/>
                <a:ea typeface="Calibri" panose="020F0502020204030204" pitchFamily="34" charset="0"/>
                <a:cs typeface="Franklin Gothic Book" panose="020B0503020102020204" pitchFamily="34" charset="0"/>
              </a:rPr>
              <a:t>that it has now been 48 hours since Renee’s children were removed. </a:t>
            </a:r>
            <a:r>
              <a:rPr lang="en-US" sz="1800" b="1" dirty="0">
                <a:effectLst/>
                <a:latin typeface="Open Sans" panose="020B0606030504020204" pitchFamily="34" charset="0"/>
                <a:ea typeface="Calibri" panose="020F0502020204030204" pitchFamily="34" charset="0"/>
                <a:cs typeface="Franklin Gothic Book" panose="020B0503020102020204" pitchFamily="34" charset="0"/>
              </a:rPr>
              <a:t>START </a:t>
            </a:r>
            <a:r>
              <a:rPr lang="en-US" sz="1800" dirty="0">
                <a:effectLst/>
                <a:latin typeface="Open Sans" panose="020B0606030504020204" pitchFamily="34" charset="0"/>
                <a:ea typeface="Calibri" panose="020F0502020204030204" pitchFamily="34" charset="0"/>
                <a:cs typeface="Franklin Gothic Book" panose="020B0503020102020204" pitchFamily="34" charset="0"/>
              </a:rPr>
              <a:t>the Pathways to Permanence DVD at Scene 2—Initial CFTM. From DVD 00:10 until 3:17 minutes or from link, 19:37-22:47 minutes: </a:t>
            </a:r>
            <a:r>
              <a:rPr lang="en-US" sz="1800" u="sng" kern="1200" dirty="0">
                <a:solidFill>
                  <a:srgbClr val="0000FF"/>
                </a:solidFill>
                <a:effectLst/>
                <a:latin typeface="Open Sans" panose="020B0606030504020204" pitchFamily="34" charset="0"/>
                <a:ea typeface="Times New Roman" panose="02020603050405020304" pitchFamily="18" charset="0"/>
                <a:cs typeface="Franklin Gothic Book" panose="020B0503020102020204" pitchFamily="34" charset="0"/>
                <a:hlinkClick r:id="rId3"/>
              </a:rPr>
              <a:t>https://www.youtube.com/watch?v=IQusnk6fN4M&amp;feature=youtu.be&amp;t=1374</a:t>
            </a:r>
            <a:r>
              <a:rPr lang="en-US" sz="1800" kern="1200" dirty="0">
                <a:solidFill>
                  <a:srgbClr val="000000"/>
                </a:solidFill>
                <a:effectLst/>
                <a:latin typeface="Open Sans" panose="020B0606030504020204" pitchFamily="34" charset="0"/>
                <a:ea typeface="Times New Roman" panose="02020603050405020304" pitchFamily="18" charset="0"/>
                <a:cs typeface="Franklin Gothic Book" panose="020B0503020102020204" pitchFamily="34" charset="0"/>
              </a:rPr>
              <a:t>.</a:t>
            </a:r>
            <a:r>
              <a:rPr lang="en-US" sz="1800" dirty="0">
                <a:effectLst/>
                <a:latin typeface="Open Sans" panose="020B0606030504020204" pitchFamily="34" charset="0"/>
                <a:ea typeface="Calibri" panose="020F0502020204030204" pitchFamily="34" charset="0"/>
                <a:cs typeface="Franklin Gothic Book" panose="020B0503020102020204" pitchFamily="34" charset="0"/>
              </a:rPr>
              <a:t> The narrator previews the scene and explains what occurred in the initial CFTM, including the family strengths that were identified, the concerns that were raised by team members about Frank’s threatening behavior and Renee’s drug use, and the decision to contact Grandma Rose to explore whether she could provide care for all three children. </a:t>
            </a:r>
            <a:endPar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0" lvl="0" indent="-342900">
              <a:lnSpc>
                <a:spcPct val="115000"/>
              </a:lnSpc>
              <a:spcBef>
                <a:spcPts val="30"/>
              </a:spcBef>
              <a:spcAft>
                <a:spcPts val="12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cs typeface="Franklin Gothic Book" panose="020B0503020102020204" pitchFamily="34" charset="0"/>
              </a:rPr>
              <a:t>REMIND </a:t>
            </a:r>
            <a:r>
              <a:rPr lang="en-US" sz="1800" dirty="0">
                <a:effectLst/>
                <a:latin typeface="Open Sans" panose="020B0606030504020204" pitchFamily="34" charset="0"/>
                <a:ea typeface="Calibri" panose="020F0502020204030204" pitchFamily="34" charset="0"/>
                <a:cs typeface="Franklin Gothic Book" panose="020B0503020102020204" pitchFamily="34" charset="0"/>
              </a:rPr>
              <a:t>participants of the Child and Family Team Meeting Guide introduced in Unit One. </a:t>
            </a:r>
            <a:r>
              <a:rPr lang="en-US" sz="1800" b="1" dirty="0">
                <a:effectLst/>
                <a:latin typeface="Open Sans" panose="020B0606030504020204" pitchFamily="34" charset="0"/>
                <a:ea typeface="Calibri" panose="020F0502020204030204" pitchFamily="34" charset="0"/>
                <a:cs typeface="Franklin Gothic Book" panose="020B0503020102020204" pitchFamily="34" charset="0"/>
              </a:rPr>
              <a:t>REVIEW </a:t>
            </a:r>
            <a:r>
              <a:rPr lang="en-US" sz="1800" dirty="0">
                <a:effectLst/>
                <a:latin typeface="Open Sans" panose="020B0606030504020204" pitchFamily="34" charset="0"/>
                <a:ea typeface="Calibri" panose="020F0502020204030204" pitchFamily="34" charset="0"/>
                <a:cs typeface="Franklin Gothic Book" panose="020B0503020102020204" pitchFamily="34" charset="0"/>
              </a:rPr>
              <a:t>the time frames and purpose of the initial CFTM, on page 35 of the guide.</a:t>
            </a:r>
            <a:endPar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2279015" lvl="0" indent="-342900" algn="just">
              <a:lnSpc>
                <a:spcPct val="115000"/>
              </a:lnSpc>
              <a:spcBef>
                <a:spcPts val="5"/>
              </a:spcBef>
              <a:spcAft>
                <a:spcPts val="1200"/>
              </a:spcAft>
              <a:buSzPts val="1200"/>
              <a:buFont typeface="Arial" panose="020B0604020202020204" pitchFamily="34" charset="0"/>
              <a:buChar char="●"/>
              <a:tabLst>
                <a:tab pos="228600" algn="l"/>
              </a:tabLst>
            </a:pPr>
            <a:r>
              <a:rPr lang="en-US" sz="1800" b="1" spc="-40" dirty="0">
                <a:effectLst/>
                <a:latin typeface="Open Sans" panose="020B0606030504020204" pitchFamily="34" charset="0"/>
                <a:ea typeface="Arial" panose="020B0604020202020204" pitchFamily="34" charset="0"/>
              </a:rPr>
              <a:t>TRANSITION </a:t>
            </a:r>
            <a:r>
              <a:rPr lang="en-US" sz="1800" spc="-40" dirty="0">
                <a:effectLst/>
                <a:latin typeface="Open Sans" panose="020B0606030504020204" pitchFamily="34" charset="0"/>
                <a:ea typeface="Arial" panose="020B0604020202020204" pitchFamily="34" charset="0"/>
              </a:rPr>
              <a:t>into Custodial Placements.</a:t>
            </a:r>
          </a:p>
          <a:p>
            <a:endParaRPr lang="en-US" dirty="0"/>
          </a:p>
        </p:txBody>
      </p:sp>
      <p:sp>
        <p:nvSpPr>
          <p:cNvPr id="4" name="Slide Number Placeholder 3"/>
          <p:cNvSpPr>
            <a:spLocks noGrp="1"/>
          </p:cNvSpPr>
          <p:nvPr>
            <p:ph type="sldNum" sz="quarter" idx="10"/>
          </p:nvPr>
        </p:nvSpPr>
        <p:spPr/>
        <p:txBody>
          <a:bodyPr/>
          <a:lstStyle/>
          <a:p>
            <a:fld id="{DE8B79F1-B7B6-4FD2-9263-BB9B47A67CD8}" type="slidenum">
              <a:rPr lang="en-US" smtClean="0"/>
              <a:t>52</a:t>
            </a:fld>
            <a:endParaRPr lang="en-US"/>
          </a:p>
        </p:txBody>
      </p:sp>
    </p:spTree>
    <p:extLst>
      <p:ext uri="{BB962C8B-B14F-4D97-AF65-F5344CB8AC3E}">
        <p14:creationId xmlns:p14="http://schemas.microsoft.com/office/powerpoint/2010/main" val="33327912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8110" lvl="0" indent="-342900">
              <a:lnSpc>
                <a:spcPct val="115000"/>
              </a:lnSpc>
              <a:spcBef>
                <a:spcPts val="5"/>
              </a:spcBef>
              <a:spcAft>
                <a:spcPts val="1200"/>
              </a:spcAft>
              <a:buFont typeface="Symbol" panose="05050102010706020507" pitchFamily="18" charset="2"/>
              <a:buChar char=""/>
              <a:tabLst>
                <a:tab pos="393700" algn="l"/>
                <a:tab pos="394335" algn="l"/>
              </a:tabLst>
            </a:pPr>
            <a:r>
              <a:rPr lang="en-US" sz="1200" b="1" spc="-140"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200" b="1" spc="-3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spc="-140" dirty="0">
                <a:effectLst/>
                <a:latin typeface="Open Sans" panose="020B0606030504020204" pitchFamily="34" charset="0"/>
                <a:ea typeface="Franklin Gothic Book" panose="020B0503020102020204" pitchFamily="34" charset="0"/>
                <a:cs typeface="Franklin Gothic Book" panose="020B0503020102020204" pitchFamily="34" charset="0"/>
              </a:rPr>
              <a:t>what</a:t>
            </a:r>
            <a:r>
              <a:rPr lang="en-US" sz="1200" spc="-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spc="-140" dirty="0">
                <a:effectLst/>
                <a:latin typeface="Open Sans" panose="020B0606030504020204" pitchFamily="34" charset="0"/>
                <a:ea typeface="Franklin Gothic Book" panose="020B0503020102020204" pitchFamily="34" charset="0"/>
                <a:cs typeface="Franklin Gothic Book" panose="020B0503020102020204" pitchFamily="34" charset="0"/>
              </a:rPr>
              <a:t>is</a:t>
            </a:r>
            <a:r>
              <a:rPr lang="en-US" sz="12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spc="-140" dirty="0">
                <a:effectLst/>
                <a:latin typeface="Open Sans" panose="020B0606030504020204" pitchFamily="34" charset="0"/>
                <a:ea typeface="Franklin Gothic Book" panose="020B0503020102020204" pitchFamily="34" charset="0"/>
                <a:cs typeface="Franklin Gothic Book" panose="020B0503020102020204" pitchFamily="34" charset="0"/>
              </a:rPr>
              <a:t>something,</a:t>
            </a:r>
            <a:r>
              <a:rPr lang="en-US" sz="1200" spc="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spc="-140" dirty="0">
                <a:effectLst/>
                <a:latin typeface="Open Sans" panose="020B0606030504020204" pitchFamily="34" charset="0"/>
                <a:ea typeface="Franklin Gothic Book" panose="020B0503020102020204" pitchFamily="34" charset="0"/>
                <a:cs typeface="Franklin Gothic Book" panose="020B0503020102020204" pitchFamily="34" charset="0"/>
              </a:rPr>
              <a:t>you</a:t>
            </a:r>
            <a:r>
              <a:rPr lang="en-US" sz="1200" spc="-3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spc="-140" dirty="0">
                <a:effectLst/>
                <a:latin typeface="Open Sans" panose="020B0606030504020204" pitchFamily="34" charset="0"/>
                <a:ea typeface="Franklin Gothic Book" panose="020B0503020102020204" pitchFamily="34" charset="0"/>
                <a:cs typeface="Franklin Gothic Book" panose="020B0503020102020204" pitchFamily="34" charset="0"/>
              </a:rPr>
              <a:t>would</a:t>
            </a:r>
            <a:r>
              <a:rPr lang="en-US" sz="1200" spc="-3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spc="-140" dirty="0">
                <a:effectLst/>
                <a:latin typeface="Open Sans" panose="020B0606030504020204" pitchFamily="34" charset="0"/>
                <a:ea typeface="Franklin Gothic Book" panose="020B0503020102020204" pitchFamily="34" charset="0"/>
                <a:cs typeface="Franklin Gothic Book" panose="020B0503020102020204" pitchFamily="34" charset="0"/>
              </a:rPr>
              <a:t>want</a:t>
            </a:r>
            <a:r>
              <a:rPr lang="en-US" sz="12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spc="-140" dirty="0">
                <a:effectLst/>
                <a:latin typeface="Open Sans" panose="020B0606030504020204" pitchFamily="34" charset="0"/>
                <a:ea typeface="Franklin Gothic Book" panose="020B0503020102020204" pitchFamily="34" charset="0"/>
                <a:cs typeface="Franklin Gothic Book" panose="020B0503020102020204" pitchFamily="34" charset="0"/>
              </a:rPr>
              <a:t>others</a:t>
            </a:r>
            <a:r>
              <a:rPr lang="en-US" sz="12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spc="-140" dirty="0">
                <a:effectLst/>
                <a:latin typeface="Open Sans" panose="020B0606030504020204" pitchFamily="34" charset="0"/>
                <a:ea typeface="Franklin Gothic Book" panose="020B0503020102020204" pitchFamily="34" charset="0"/>
                <a:cs typeface="Franklin Gothic Book" panose="020B0503020102020204" pitchFamily="34" charset="0"/>
              </a:rPr>
              <a:t>to</a:t>
            </a:r>
            <a:r>
              <a:rPr lang="en-US" sz="1200" spc="-3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spc="-140" dirty="0">
                <a:effectLst/>
                <a:latin typeface="Open Sans" panose="020B0606030504020204" pitchFamily="34" charset="0"/>
                <a:ea typeface="Franklin Gothic Book" panose="020B0503020102020204" pitchFamily="34" charset="0"/>
                <a:cs typeface="Franklin Gothic Book" panose="020B0503020102020204" pitchFamily="34" charset="0"/>
              </a:rPr>
              <a:t>consider</a:t>
            </a:r>
            <a:r>
              <a:rPr lang="en-US" sz="1200" spc="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spc="-140" dirty="0">
                <a:effectLst/>
                <a:latin typeface="Open Sans" panose="020B0606030504020204" pitchFamily="34" charset="0"/>
                <a:ea typeface="Franklin Gothic Book" panose="020B0503020102020204" pitchFamily="34" charset="0"/>
                <a:cs typeface="Franklin Gothic Book" panose="020B0503020102020204" pitchFamily="34" charset="0"/>
              </a:rPr>
              <a:t>if</a:t>
            </a:r>
            <a:r>
              <a:rPr lang="en-US" sz="12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spc="-140" dirty="0">
                <a:effectLst/>
                <a:latin typeface="Open Sans" panose="020B0606030504020204" pitchFamily="34" charset="0"/>
                <a:ea typeface="Franklin Gothic Book" panose="020B0503020102020204" pitchFamily="34" charset="0"/>
                <a:cs typeface="Franklin Gothic Book" panose="020B0503020102020204" pitchFamily="34" charset="0"/>
              </a:rPr>
              <a:t>a child that you know on a personal level had to live with someone else?  </a:t>
            </a:r>
            <a:r>
              <a:rPr lang="en-US" sz="1200" b="1" spc="-140"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200" spc="-14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to share their responses in the chat</a:t>
            </a:r>
            <a:r>
              <a:rPr lang="en-US" sz="12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spc="-140" dirty="0">
                <a:effectLst/>
                <a:latin typeface="Open Sans" panose="020B0606030504020204" pitchFamily="34" charset="0"/>
                <a:ea typeface="Franklin Gothic Book" panose="020B0503020102020204" pitchFamily="34" charset="0"/>
                <a:cs typeface="Franklin Gothic Book" panose="020B0503020102020204" pitchFamily="34" charset="0"/>
              </a:rPr>
              <a:t>box.</a:t>
            </a:r>
            <a:r>
              <a:rPr lang="en-US" sz="1100" spc="-140" dirty="0">
                <a:effectLst/>
                <a:latin typeface="Open Sans" panose="020B0606030504020204" pitchFamily="34" charset="0"/>
                <a:ea typeface="Franklin Gothic Book" panose="020B0503020102020204" pitchFamily="34" charset="0"/>
                <a:cs typeface="Franklin Gothic Book" panose="020B0503020102020204" pitchFamily="34" charset="0"/>
              </a:rPr>
              <a:t> </a:t>
            </a:r>
          </a:p>
          <a:p>
            <a:pPr marL="342900" marR="241300" lvl="0" indent="-342900">
              <a:lnSpc>
                <a:spcPct val="115000"/>
              </a:lnSpc>
              <a:spcBef>
                <a:spcPts val="610"/>
              </a:spcBef>
              <a:spcAft>
                <a:spcPts val="1200"/>
              </a:spcAft>
              <a:buFont typeface="Symbol" panose="05050102010706020507" pitchFamily="18" charset="2"/>
              <a:buChar char=""/>
              <a:tabLst>
                <a:tab pos="393700" algn="l"/>
                <a:tab pos="394335" algn="l"/>
              </a:tabLst>
            </a:pPr>
            <a:r>
              <a:rPr lang="en-US" sz="1200" b="1" spc="-140"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200" spc="-140" dirty="0">
                <a:effectLst/>
                <a:latin typeface="Open Sans" panose="020B0606030504020204" pitchFamily="34" charset="0"/>
                <a:ea typeface="Franklin Gothic Book" panose="020B0503020102020204" pitchFamily="34" charset="0"/>
                <a:cs typeface="Franklin Gothic Book" panose="020B0503020102020204" pitchFamily="34" charset="0"/>
              </a:rPr>
              <a:t>there are additional factors that</a:t>
            </a:r>
            <a:r>
              <a:rPr lang="en-US" sz="1200" spc="-10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spc="-140" dirty="0">
                <a:effectLst/>
                <a:latin typeface="Open Sans" panose="020B0606030504020204" pitchFamily="34" charset="0"/>
                <a:ea typeface="Franklin Gothic Book" panose="020B0503020102020204" pitchFamily="34" charset="0"/>
                <a:cs typeface="Franklin Gothic Book" panose="020B0503020102020204" pitchFamily="34" charset="0"/>
              </a:rPr>
              <a:t>influence placement decisions such</a:t>
            </a:r>
            <a:r>
              <a:rPr lang="en-US" sz="1200" spc="-3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spc="-140" dirty="0">
                <a:effectLst/>
                <a:latin typeface="Open Sans" panose="020B0606030504020204" pitchFamily="34" charset="0"/>
                <a:ea typeface="Franklin Gothic Book" panose="020B0503020102020204" pitchFamily="34" charset="0"/>
                <a:cs typeface="Franklin Gothic Book" panose="020B0503020102020204" pitchFamily="34" charset="0"/>
              </a:rPr>
              <a:t>as:</a:t>
            </a:r>
            <a:endParaRPr lang="en-US" sz="1100" spc="-14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0" lvl="1" indent="-285750">
              <a:lnSpc>
                <a:spcPct val="115000"/>
              </a:lnSpc>
              <a:spcBef>
                <a:spcPts val="555"/>
              </a:spcBef>
              <a:spcAft>
                <a:spcPts val="1200"/>
              </a:spcAft>
              <a:buFont typeface="Courier New" panose="02070309020205020404" pitchFamily="49" charset="0"/>
              <a:buChar char="o"/>
              <a:tabLst>
                <a:tab pos="622935" algn="l"/>
              </a:tabLst>
            </a:pPr>
            <a:r>
              <a:rPr lang="en-US" sz="1200" dirty="0">
                <a:effectLst/>
                <a:latin typeface="Open Sans" panose="020B0606030504020204" pitchFamily="34" charset="0"/>
                <a:ea typeface="Open Sans" panose="020B0606030504020204" pitchFamily="34" charset="0"/>
              </a:rPr>
              <a:t>Federal</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mandates</a:t>
            </a:r>
            <a:r>
              <a:rPr lang="en-US" sz="1100" dirty="0">
                <a:effectLst/>
                <a:latin typeface="Open Sans" panose="020B0606030504020204" pitchFamily="34" charset="0"/>
                <a:ea typeface="Open Sans" panose="020B0606030504020204" pitchFamily="34" charset="0"/>
              </a:rPr>
              <a:t> </a:t>
            </a:r>
          </a:p>
          <a:p>
            <a:pPr marL="742950" marR="0" lvl="1" indent="-285750">
              <a:lnSpc>
                <a:spcPct val="115000"/>
              </a:lnSpc>
              <a:spcBef>
                <a:spcPts val="1380"/>
              </a:spcBef>
              <a:spcAft>
                <a:spcPts val="1200"/>
              </a:spcAft>
              <a:buFont typeface="Courier New" panose="02070309020205020404" pitchFamily="49" charset="0"/>
              <a:buChar char="o"/>
              <a:tabLst>
                <a:tab pos="622935" algn="l"/>
              </a:tabLst>
            </a:pPr>
            <a:r>
              <a:rPr lang="en-US" sz="1200" dirty="0">
                <a:effectLst/>
                <a:latin typeface="Open Sans" panose="020B0606030504020204" pitchFamily="34" charset="0"/>
                <a:ea typeface="Open Sans" panose="020B0606030504020204" pitchFamily="34" charset="0"/>
              </a:rPr>
              <a:t>DCS</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policy</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380"/>
              </a:spcBef>
              <a:spcAft>
                <a:spcPts val="1200"/>
              </a:spcAft>
              <a:buFont typeface="Courier New" panose="02070309020205020404" pitchFamily="49" charset="0"/>
              <a:buChar char="o"/>
              <a:tabLst>
                <a:tab pos="622935" algn="l"/>
              </a:tabLst>
            </a:pPr>
            <a:r>
              <a:rPr lang="en-US" sz="1200" dirty="0">
                <a:effectLst/>
                <a:latin typeface="Open Sans" panose="020B0606030504020204" pitchFamily="34" charset="0"/>
                <a:ea typeface="Open Sans" panose="020B0606030504020204" pitchFamily="34" charset="0"/>
              </a:rPr>
              <a:t>Types of</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placements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380"/>
              </a:spcBef>
              <a:spcAft>
                <a:spcPts val="1200"/>
              </a:spcAft>
              <a:buFont typeface="Courier New" panose="02070309020205020404" pitchFamily="49" charset="0"/>
              <a:buChar char="o"/>
              <a:tabLst>
                <a:tab pos="622935" algn="l"/>
              </a:tabLst>
            </a:pPr>
            <a:r>
              <a:rPr lang="en-US" sz="1200" dirty="0">
                <a:effectLst/>
                <a:latin typeface="Open Sans" panose="020B0606030504020204" pitchFamily="34" charset="0"/>
                <a:ea typeface="Open Sans" panose="020B0606030504020204" pitchFamily="34" charset="0"/>
              </a:rPr>
              <a:t>Assessments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380"/>
              </a:spcBef>
              <a:spcAft>
                <a:spcPts val="1200"/>
              </a:spcAft>
              <a:buFont typeface="Courier New" panose="02070309020205020404" pitchFamily="49" charset="0"/>
              <a:buChar char="o"/>
              <a:tabLst>
                <a:tab pos="622935" algn="l"/>
              </a:tabLst>
            </a:pPr>
            <a:r>
              <a:rPr lang="en-US" sz="1200" dirty="0">
                <a:effectLst/>
                <a:latin typeface="Open Sans" panose="020B0606030504020204" pitchFamily="34" charset="0"/>
                <a:ea typeface="Open Sans" panose="020B0606030504020204" pitchFamily="34" charset="0"/>
              </a:rPr>
              <a:t>Child and Family Teams</a:t>
            </a:r>
            <a:endParaRPr lang="en-US" sz="1100" dirty="0">
              <a:effectLst/>
              <a:latin typeface="Open Sans" panose="020B0606030504020204" pitchFamily="34" charset="0"/>
              <a:ea typeface="Open Sans" panose="020B0606030504020204" pitchFamily="34" charset="0"/>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1D427A8F-055C-4972-A4F8-D41DA41F056A}" type="slidenum">
              <a:rPr lang="en-US" smtClean="0"/>
              <a:t>53</a:t>
            </a:fld>
            <a:endParaRPr lang="en-US"/>
          </a:p>
        </p:txBody>
      </p:sp>
    </p:spTree>
    <p:extLst>
      <p:ext uri="{BB962C8B-B14F-4D97-AF65-F5344CB8AC3E}">
        <p14:creationId xmlns:p14="http://schemas.microsoft.com/office/powerpoint/2010/main" val="31415963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spc="-140" dirty="0">
                <a:effectLst/>
                <a:latin typeface="Calibri" panose="020F0502020204030204" pitchFamily="34" charset="0"/>
                <a:ea typeface="Franklin Gothic Book" panose="020B0503020102020204" pitchFamily="34" charset="0"/>
                <a:cs typeface="Open Sans" panose="020B0606030504020204" pitchFamily="34" charset="0"/>
              </a:rPr>
              <a:t>INFORM</a:t>
            </a:r>
            <a:r>
              <a:rPr lang="en-US" sz="1800" spc="-140" dirty="0">
                <a:effectLst/>
                <a:latin typeface="Calibri" panose="020F0502020204030204" pitchFamily="34" charset="0"/>
                <a:ea typeface="Franklin Gothic Book" panose="020B0503020102020204" pitchFamily="34" charset="0"/>
                <a:cs typeface="Open Sans" panose="020B0606030504020204" pitchFamily="34" charset="0"/>
              </a:rPr>
              <a:t> participants of the following federal laws that influence placement:  </a:t>
            </a:r>
            <a:r>
              <a:rPr lang="en-US" sz="1800" u="sng" spc="-140" dirty="0">
                <a:solidFill>
                  <a:srgbClr val="0000FF"/>
                </a:solidFill>
                <a:effectLst/>
                <a:latin typeface="Calibri" panose="020F0502020204030204" pitchFamily="34" charset="0"/>
                <a:ea typeface="Franklin Gothic Book" panose="020B0503020102020204" pitchFamily="34" charset="0"/>
                <a:cs typeface="Open Sans" panose="020B0606030504020204" pitchFamily="34" charset="0"/>
                <a:hlinkClick r:id="rId3"/>
              </a:rPr>
              <a:t>Multi-Ethnic Placement Act/Inter-Ethnic Adoption Provision 1996</a:t>
            </a:r>
            <a:r>
              <a:rPr lang="en-US" sz="1800" spc="-140" dirty="0">
                <a:effectLst/>
                <a:latin typeface="Calibri" panose="020F0502020204030204" pitchFamily="34" charset="0"/>
                <a:ea typeface="Franklin Gothic Book" panose="020B0503020102020204" pitchFamily="34" charset="0"/>
                <a:cs typeface="Open Sans" panose="020B0606030504020204" pitchFamily="34" charset="0"/>
              </a:rPr>
              <a:t> and </a:t>
            </a:r>
            <a:r>
              <a:rPr lang="en-US" sz="1800" u="sng" spc="-140" dirty="0">
                <a:solidFill>
                  <a:srgbClr val="0000FF"/>
                </a:solidFill>
                <a:effectLst/>
                <a:latin typeface="Calibri" panose="020F0502020204030204" pitchFamily="34" charset="0"/>
                <a:ea typeface="Franklin Gothic Book" panose="020B0503020102020204" pitchFamily="34" charset="0"/>
                <a:cs typeface="Open Sans" panose="020B0606030504020204" pitchFamily="34" charset="0"/>
                <a:hlinkClick r:id="rId4"/>
              </a:rPr>
              <a:t>Children of Native American Heritage</a:t>
            </a:r>
            <a:r>
              <a:rPr lang="en-US" sz="1800" spc="-140" dirty="0">
                <a:effectLst/>
                <a:latin typeface="Calibri" panose="020F0502020204030204" pitchFamily="34" charset="0"/>
                <a:ea typeface="Franklin Gothic Book" panose="020B0503020102020204" pitchFamily="34" charset="0"/>
                <a:cs typeface="Open Sans" panose="020B0606030504020204" pitchFamily="34" charset="0"/>
              </a:rPr>
              <a:t>.  </a:t>
            </a:r>
            <a:r>
              <a:rPr lang="en-US" sz="1800" b="1" spc="-140" dirty="0">
                <a:effectLst/>
                <a:latin typeface="Calibri" panose="020F0502020204030204" pitchFamily="34" charset="0"/>
                <a:ea typeface="Franklin Gothic Book" panose="020B0503020102020204" pitchFamily="34" charset="0"/>
                <a:cs typeface="Open Sans" panose="020B0606030504020204" pitchFamily="34" charset="0"/>
              </a:rPr>
              <a:t>REVIEW </a:t>
            </a:r>
            <a:r>
              <a:rPr lang="en-US" sz="1800" spc="-140" dirty="0">
                <a:effectLst/>
                <a:latin typeface="Calibri" panose="020F0502020204030204" pitchFamily="34" charset="0"/>
                <a:ea typeface="Franklin Gothic Book" panose="020B0503020102020204" pitchFamily="34" charset="0"/>
                <a:cs typeface="Open Sans" panose="020B0606030504020204" pitchFamily="34" charset="0"/>
              </a:rPr>
              <a:t>and ask if there are any questions.</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 </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54</a:t>
            </a:fld>
            <a:endParaRPr lang="en-US"/>
          </a:p>
        </p:txBody>
      </p:sp>
    </p:spTree>
    <p:extLst>
      <p:ext uri="{BB962C8B-B14F-4D97-AF65-F5344CB8AC3E}">
        <p14:creationId xmlns:p14="http://schemas.microsoft.com/office/powerpoint/2010/main" val="16574709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67640" lvl="0" indent="-342900">
              <a:lnSpc>
                <a:spcPct val="115000"/>
              </a:lnSpc>
              <a:spcBef>
                <a:spcPts val="1390"/>
              </a:spcBef>
              <a:spcAft>
                <a:spcPts val="1200"/>
              </a:spcAft>
              <a:buFont typeface="Symbol" panose="05050102010706020507" pitchFamily="18" charset="2"/>
              <a:buChar char=""/>
              <a:tabLst>
                <a:tab pos="394335" algn="l"/>
              </a:tabLst>
            </a:pPr>
            <a:r>
              <a:rPr lang="en-US" sz="1800" b="1" spc="-140" dirty="0">
                <a:effectLst/>
                <a:latin typeface="Open Sans" panose="020B0606030504020204" pitchFamily="34" charset="0"/>
                <a:ea typeface="Franklin Gothic Book" panose="020B0503020102020204" pitchFamily="34" charset="0"/>
                <a:cs typeface="Franklin Gothic Book" panose="020B0503020102020204" pitchFamily="34" charset="0"/>
              </a:rPr>
              <a:t>REFER </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to </a:t>
            </a:r>
            <a:r>
              <a:rPr lang="en-US" sz="1800" u="sng" spc="-140"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3"/>
              </a:rPr>
              <a:t>Policy 16.46 Child/Youth Referral and Placement</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 and </a:t>
            </a:r>
            <a:r>
              <a:rPr lang="en-US" sz="1800" b="1" spc="-140"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 this policy along with the </a:t>
            </a:r>
            <a:r>
              <a:rPr lang="en-US" sz="1800" u="sng" spc="-140"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4"/>
              </a:rPr>
              <a:t>Contract Provider Manual</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 gives direction to case managers and the Placement Services Division when placement is needed.  </a:t>
            </a:r>
            <a:r>
              <a:rPr lang="en-US" sz="1800" b="1" spc="-140"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 DCS placements are made in a home-like, least restrictive setting that meets the unique needs of children/youth with respect to their community and school district. To the extent possible, these placements take into consideration the family, the child/youth, and the community’s safety.</a:t>
            </a:r>
          </a:p>
          <a:p>
            <a:pPr marL="342900" marR="167640" lvl="0" indent="-342900">
              <a:lnSpc>
                <a:spcPct val="115000"/>
              </a:lnSpc>
              <a:spcBef>
                <a:spcPts val="1390"/>
              </a:spcBef>
              <a:spcAft>
                <a:spcPts val="1200"/>
              </a:spcAft>
              <a:buFont typeface="Symbol" panose="05050102010706020507" pitchFamily="18" charset="2"/>
              <a:buChar char=""/>
              <a:tabLst>
                <a:tab pos="394335" algn="l"/>
              </a:tabLst>
            </a:pPr>
            <a:r>
              <a:rPr lang="en-US" sz="1800" b="1" spc="-140" dirty="0">
                <a:effectLst/>
                <a:latin typeface="Open Sans" panose="020B0606030504020204" pitchFamily="34" charset="0"/>
                <a:ea typeface="Franklin Gothic Book" panose="020B0503020102020204" pitchFamily="34" charset="0"/>
                <a:cs typeface="Franklin Gothic Book" panose="020B0503020102020204" pitchFamily="34" charset="0"/>
              </a:rPr>
              <a:t>INFORM </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placement decisions are to be assessment driven (including</a:t>
            </a:r>
            <a:r>
              <a:rPr lang="en-US" sz="18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utilizing</a:t>
            </a:r>
            <a:r>
              <a:rPr lang="en-US" sz="1800" spc="-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the CANS</a:t>
            </a:r>
            <a:r>
              <a:rPr lang="en-US" sz="18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and</a:t>
            </a:r>
            <a:r>
              <a:rPr lang="en-US" sz="18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FAST)</a:t>
            </a:r>
            <a:r>
              <a:rPr lang="en-US" sz="18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and</a:t>
            </a:r>
            <a:r>
              <a:rPr lang="en-US" sz="18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made</a:t>
            </a:r>
            <a:r>
              <a:rPr lang="en-US" sz="1800" spc="-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in</a:t>
            </a:r>
            <a:r>
              <a:rPr lang="en-US" sz="1800" spc="-3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the</a:t>
            </a:r>
            <a:r>
              <a:rPr lang="en-US" sz="18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context</a:t>
            </a:r>
            <a:r>
              <a:rPr lang="en-US" sz="18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of</a:t>
            </a:r>
            <a:r>
              <a:rPr lang="en-US" sz="18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the</a:t>
            </a:r>
            <a:r>
              <a:rPr lang="en-US" sz="1800" spc="-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spc="15" dirty="0">
                <a:effectLst/>
                <a:latin typeface="Open Sans" panose="020B0606030504020204" pitchFamily="34" charset="0"/>
                <a:ea typeface="Franklin Gothic Book" panose="020B0503020102020204" pitchFamily="34" charset="0"/>
                <a:cs typeface="Franklin Gothic Book" panose="020B0503020102020204" pitchFamily="34" charset="0"/>
              </a:rPr>
              <a:t>Child and </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Family Team</a:t>
            </a:r>
            <a:r>
              <a:rPr lang="en-US" sz="1800" spc="-3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Meeting.  </a:t>
            </a:r>
            <a:r>
              <a:rPr lang="en-US" sz="1800" b="1" spc="-140" dirty="0">
                <a:effectLst/>
                <a:latin typeface="Open Sans" panose="020B0606030504020204" pitchFamily="34" charset="0"/>
                <a:ea typeface="Franklin Gothic Book" panose="020B0503020102020204" pitchFamily="34" charset="0"/>
                <a:cs typeface="Franklin Gothic Book" panose="020B0503020102020204" pitchFamily="34" charset="0"/>
              </a:rPr>
              <a:t>ADVISE</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the child’s placement will be reviewed by the team during the Initial Child and Family Team Meeting.  </a:t>
            </a:r>
            <a:r>
              <a:rPr lang="en-US" sz="1800" b="1" spc="-140"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 consideration to change a child’s placement is also discussed in the context of a Child and Family Team Meeting and should occur prior to the actual change in placement, if possible.</a:t>
            </a:r>
          </a:p>
          <a:p>
            <a:pPr marL="342900" marR="167640" lvl="0" indent="-342900">
              <a:lnSpc>
                <a:spcPct val="115000"/>
              </a:lnSpc>
              <a:spcBef>
                <a:spcPts val="1390"/>
              </a:spcBef>
              <a:spcAft>
                <a:spcPts val="1200"/>
              </a:spcAft>
              <a:buFont typeface="Symbol" panose="05050102010706020507" pitchFamily="18" charset="2"/>
              <a:buChar char=""/>
              <a:tabLst>
                <a:tab pos="394335" algn="l"/>
              </a:tabLst>
            </a:pPr>
            <a:r>
              <a:rPr lang="en-US" sz="1800" b="1" spc="-140" dirty="0">
                <a:effectLst/>
                <a:latin typeface="Open Sans" panose="020B0606030504020204" pitchFamily="34" charset="0"/>
                <a:ea typeface="Franklin Gothic Book" panose="020B0503020102020204" pitchFamily="34" charset="0"/>
                <a:cs typeface="Franklin Gothic Book" panose="020B0503020102020204" pitchFamily="34" charset="0"/>
              </a:rPr>
              <a:t>SHARE </a:t>
            </a:r>
            <a:r>
              <a:rPr lang="en-US" sz="1800" u="sng" spc="-140"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3"/>
              </a:rPr>
              <a:t>Policy 16.46 Section C</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 also gives direction to the Referral Process.  </a:t>
            </a:r>
            <a:r>
              <a:rPr lang="en-US" sz="1800" b="1" spc="-140"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to review Section C.  </a:t>
            </a:r>
            <a:r>
              <a:rPr lang="en-US" sz="1800" b="1" spc="-140" dirty="0">
                <a:effectLst/>
                <a:latin typeface="Open Sans" panose="020B0606030504020204" pitchFamily="34" charset="0"/>
                <a:ea typeface="Franklin Gothic Book" panose="020B0503020102020204" pitchFamily="34" charset="0"/>
                <a:cs typeface="Franklin Gothic Book" panose="020B0503020102020204" pitchFamily="34" charset="0"/>
              </a:rPr>
              <a:t>DEBRIEF</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 and </a:t>
            </a:r>
            <a:r>
              <a:rPr lang="en-US" sz="1800" b="1" spc="-140"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 for questions or clarification. </a:t>
            </a:r>
            <a:r>
              <a:rPr lang="en-US" sz="1800" b="1" spc="-140" dirty="0">
                <a:effectLst/>
                <a:latin typeface="Open Sans" panose="020B0606030504020204" pitchFamily="34" charset="0"/>
                <a:ea typeface="Franklin Gothic Book" panose="020B0503020102020204" pitchFamily="34" charset="0"/>
                <a:cs typeface="Franklin Gothic Book" panose="020B0503020102020204" pitchFamily="34" charset="0"/>
              </a:rPr>
              <a:t> NOTE</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 it is important to know who the Placement Services case managers are in the assigned region to ensure a good working relationship is cultivated. </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55</a:t>
            </a:fld>
            <a:endParaRPr lang="en-US"/>
          </a:p>
        </p:txBody>
      </p:sp>
    </p:spTree>
    <p:extLst>
      <p:ext uri="{BB962C8B-B14F-4D97-AF65-F5344CB8AC3E}">
        <p14:creationId xmlns:p14="http://schemas.microsoft.com/office/powerpoint/2010/main" val="3612476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750"/>
              </a:spcBef>
              <a:spcAft>
                <a:spcPts val="1200"/>
              </a:spcAft>
              <a:buFont typeface="Symbol" panose="05050102010706020507" pitchFamily="18" charset="2"/>
              <a:buChar char=""/>
            </a:pPr>
            <a:r>
              <a:rPr lang="en-US" sz="1200" b="1" spc="-140" dirty="0">
                <a:effectLst/>
                <a:latin typeface="Open Sans" panose="020B0606030504020204" pitchFamily="34" charset="0"/>
                <a:ea typeface="Franklin Gothic Book" panose="020B0503020102020204" pitchFamily="34" charset="0"/>
                <a:cs typeface="Franklin Gothic Book" panose="020B0503020102020204" pitchFamily="34" charset="0"/>
              </a:rPr>
              <a:t>SUMMARIZE </a:t>
            </a:r>
            <a:r>
              <a:rPr lang="en-US" sz="1200" spc="-140" dirty="0">
                <a:effectLst/>
                <a:latin typeface="Open Sans" panose="020B0606030504020204" pitchFamily="34" charset="0"/>
                <a:ea typeface="Franklin Gothic Book" panose="020B0503020102020204" pitchFamily="34" charset="0"/>
                <a:cs typeface="Franklin Gothic Book" panose="020B0503020102020204" pitchFamily="34" charset="0"/>
              </a:rPr>
              <a:t>the best practice approach to making placement decisions below:</a:t>
            </a:r>
            <a:endParaRPr lang="en-US" sz="1100" spc="-14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0" lvl="1" indent="-285750" algn="just">
              <a:lnSpc>
                <a:spcPct val="115000"/>
              </a:lnSpc>
              <a:spcBef>
                <a:spcPts val="1415"/>
              </a:spcBef>
              <a:spcAft>
                <a:spcPts val="1200"/>
              </a:spcAft>
              <a:buFont typeface="Courier New" panose="02070309020205020404" pitchFamily="49" charset="0"/>
              <a:buChar char="o"/>
              <a:tabLst>
                <a:tab pos="622935" algn="l"/>
              </a:tabLst>
            </a:pPr>
            <a:r>
              <a:rPr lang="en-US" sz="1200" dirty="0">
                <a:effectLst/>
                <a:latin typeface="Open Sans" panose="020B0606030504020204" pitchFamily="34" charset="0"/>
                <a:ea typeface="Open Sans" panose="020B0606030504020204" pitchFamily="34" charset="0"/>
              </a:rPr>
              <a:t>Placement decisions are made within the context of the Child and</a:t>
            </a:r>
            <a:r>
              <a:rPr lang="en-US" sz="1200" spc="-27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Family</a:t>
            </a:r>
            <a:r>
              <a:rPr lang="en-US" sz="1200" dirty="0">
                <a:effectLst/>
                <a:latin typeface="Courier New" panose="02070309020205020404" pitchFamily="49" charset="0"/>
                <a:ea typeface="Open Sans" panose="020B0606030504020204" pitchFamily="34" charset="0"/>
                <a:cs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Team Meeting</a:t>
            </a:r>
            <a:endParaRPr lang="en-US" sz="1100" dirty="0">
              <a:effectLst/>
              <a:latin typeface="Open Sans" panose="020B0606030504020204" pitchFamily="34" charset="0"/>
              <a:ea typeface="Open Sans" panose="020B0606030504020204" pitchFamily="34" charset="0"/>
            </a:endParaRPr>
          </a:p>
          <a:p>
            <a:pPr marL="742950" marR="127000" lvl="1" indent="-285750">
              <a:lnSpc>
                <a:spcPct val="115000"/>
              </a:lnSpc>
              <a:spcBef>
                <a:spcPts val="1415"/>
              </a:spcBef>
              <a:spcAft>
                <a:spcPts val="1200"/>
              </a:spcAft>
              <a:buFont typeface="Courier New" panose="02070309020205020404" pitchFamily="49" charset="0"/>
              <a:buChar char="o"/>
              <a:tabLst>
                <a:tab pos="622935" algn="l"/>
                <a:tab pos="2857500" algn="l"/>
              </a:tabLst>
            </a:pPr>
            <a:r>
              <a:rPr lang="en-US" sz="1200" dirty="0">
                <a:effectLst/>
                <a:latin typeface="Open Sans" panose="020B0606030504020204" pitchFamily="34" charset="0"/>
                <a:ea typeface="Open Sans" panose="020B0606030504020204" pitchFamily="34" charset="0"/>
              </a:rPr>
              <a:t>Relative placement is to always be considered first and is the most preferred placement option</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580"/>
              </a:spcBef>
              <a:spcAft>
                <a:spcPts val="1200"/>
              </a:spcAft>
              <a:buFont typeface="Courier New" panose="02070309020205020404" pitchFamily="49" charset="0"/>
              <a:buChar char="o"/>
              <a:tabLst>
                <a:tab pos="622935" algn="l"/>
              </a:tabLst>
            </a:pPr>
            <a:r>
              <a:rPr lang="en-US" sz="1200" dirty="0">
                <a:effectLst/>
                <a:latin typeface="Open Sans" panose="020B0606030504020204" pitchFamily="34" charset="0"/>
                <a:ea typeface="Open Sans" panose="020B0606030504020204" pitchFamily="34" charset="0"/>
              </a:rPr>
              <a:t>Siblings are to be placed</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together</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380"/>
              </a:spcBef>
              <a:spcAft>
                <a:spcPts val="1200"/>
              </a:spcAft>
              <a:buFont typeface="Courier New" panose="02070309020205020404" pitchFamily="49" charset="0"/>
              <a:buChar char="o"/>
              <a:tabLst>
                <a:tab pos="622935" algn="l"/>
              </a:tabLst>
            </a:pPr>
            <a:r>
              <a:rPr lang="en-US" sz="1200" dirty="0">
                <a:effectLst/>
                <a:latin typeface="Open Sans" panose="020B0606030504020204" pitchFamily="34" charset="0"/>
                <a:ea typeface="Open Sans" panose="020B0606030504020204" pitchFamily="34" charset="0"/>
              </a:rPr>
              <a:t>Placement is to be in the least restrictive, most family-like</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setting possible</a:t>
            </a:r>
            <a:endParaRPr lang="en-US" sz="1100" dirty="0">
              <a:effectLst/>
              <a:latin typeface="Open Sans" panose="020B0606030504020204" pitchFamily="34" charset="0"/>
              <a:ea typeface="Open Sans" panose="020B0606030504020204" pitchFamily="34" charset="0"/>
            </a:endParaRPr>
          </a:p>
          <a:p>
            <a:r>
              <a:rPr lang="en-US" sz="1200" dirty="0">
                <a:effectLst/>
                <a:latin typeface="Open Sans" panose="020B0606030504020204" pitchFamily="34" charset="0"/>
                <a:ea typeface="Open Sans" panose="020B0606030504020204" pitchFamily="34" charset="0"/>
              </a:rPr>
              <a:t>Placement is to be in or near the children’s home</a:t>
            </a:r>
            <a:r>
              <a:rPr lang="en-US" sz="1200" spc="-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community</a:t>
            </a:r>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56</a:t>
            </a:fld>
            <a:endParaRPr lang="en-US"/>
          </a:p>
        </p:txBody>
      </p:sp>
    </p:spTree>
    <p:extLst>
      <p:ext uri="{BB962C8B-B14F-4D97-AF65-F5344CB8AC3E}">
        <p14:creationId xmlns:p14="http://schemas.microsoft.com/office/powerpoint/2010/main" val="42424546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750"/>
              </a:spcBef>
              <a:spcAft>
                <a:spcPts val="1200"/>
              </a:spcAft>
              <a:buFont typeface="Symbol" panose="05050102010706020507" pitchFamily="18" charset="2"/>
              <a:buChar char=""/>
            </a:pPr>
            <a:r>
              <a:rPr lang="en-US" sz="1200" b="1" spc="-140"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200" spc="-140" dirty="0">
                <a:effectLst/>
                <a:latin typeface="Open Sans" panose="020B0606030504020204" pitchFamily="34" charset="0"/>
                <a:ea typeface="Franklin Gothic Book" panose="020B0503020102020204" pitchFamily="34" charset="0"/>
                <a:cs typeface="Franklin Gothic Book" panose="020B0503020102020204" pitchFamily="34" charset="0"/>
              </a:rPr>
              <a:t> all placements on behalf of children and youth must consider the following three principals (</a:t>
            </a:r>
            <a:r>
              <a:rPr lang="en-US" sz="1200" u="sng" spc="-140"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3"/>
              </a:rPr>
              <a:t>Policy 16.46 Section D</a:t>
            </a:r>
            <a:r>
              <a:rPr lang="en-US" sz="1200" spc="-140" dirty="0">
                <a:effectLst/>
                <a:latin typeface="Open Sans" panose="020B0606030504020204" pitchFamily="34" charset="0"/>
                <a:ea typeface="Franklin Gothic Book" panose="020B0503020102020204" pitchFamily="34" charset="0"/>
                <a:cs typeface="Franklin Gothic Book" panose="020B0503020102020204" pitchFamily="34" charset="0"/>
              </a:rPr>
              <a:t>):</a:t>
            </a:r>
            <a:r>
              <a:rPr lang="en-US" sz="1100" spc="-140" dirty="0">
                <a:effectLst/>
                <a:latin typeface="Open Sans" panose="020B0606030504020204" pitchFamily="34" charset="0"/>
                <a:ea typeface="Franklin Gothic Book" panose="020B0503020102020204" pitchFamily="34" charset="0"/>
                <a:cs typeface="Franklin Gothic Book" panose="020B0503020102020204" pitchFamily="34" charset="0"/>
              </a:rPr>
              <a:t> </a:t>
            </a:r>
          </a:p>
          <a:p>
            <a:pPr marL="1143000" marR="0" lvl="2" indent="-228600">
              <a:lnSpc>
                <a:spcPct val="115000"/>
              </a:lnSpc>
              <a:spcBef>
                <a:spcPts val="750"/>
              </a:spcBef>
              <a:spcAft>
                <a:spcPts val="1200"/>
              </a:spcAft>
              <a:buClr>
                <a:srgbClr val="201F1F"/>
              </a:buClr>
              <a:buSzPts val="1200"/>
              <a:buFont typeface="+mj-lt"/>
              <a:buAutoNum type="arabicPeriod"/>
            </a:pPr>
            <a:r>
              <a:rPr lang="en-US" sz="1200" spc="-10" dirty="0">
                <a:effectLst/>
                <a:latin typeface="Open Sans" panose="020B0606030504020204" pitchFamily="34" charset="0"/>
                <a:ea typeface="Open Sans" panose="020B0606030504020204" pitchFamily="34" charset="0"/>
              </a:rPr>
              <a:t>Minimizing the trauma experienced by child/youth and families during the placement process</a:t>
            </a:r>
            <a:endParaRPr lang="en-US" sz="1100" spc="-10" dirty="0">
              <a:effectLst/>
              <a:latin typeface="Open Sans" panose="020B0606030504020204" pitchFamily="34" charset="0"/>
              <a:ea typeface="Open Sans" panose="020B0606030504020204" pitchFamily="34" charset="0"/>
            </a:endParaRPr>
          </a:p>
          <a:p>
            <a:pPr marL="1143000" marR="0" lvl="2" indent="-228600">
              <a:lnSpc>
                <a:spcPct val="115000"/>
              </a:lnSpc>
              <a:spcBef>
                <a:spcPts val="750"/>
              </a:spcBef>
              <a:spcAft>
                <a:spcPts val="1200"/>
              </a:spcAft>
              <a:buClr>
                <a:srgbClr val="201F1F"/>
              </a:buClr>
              <a:buSzPts val="1200"/>
              <a:buFont typeface="+mj-lt"/>
              <a:buAutoNum type="arabicPeriod"/>
            </a:pPr>
            <a:r>
              <a:rPr lang="en-US" sz="1200" spc="-10" dirty="0">
                <a:effectLst/>
                <a:latin typeface="Open Sans" panose="020B0606030504020204" pitchFamily="34" charset="0"/>
                <a:ea typeface="Open Sans" panose="020B0606030504020204" pitchFamily="34" charset="0"/>
              </a:rPr>
              <a:t>Striving for the first placement to be the best placement within the child/youth’s home county/community or as close to home as possible</a:t>
            </a:r>
            <a:endParaRPr lang="en-US" sz="1100" spc="-10" dirty="0">
              <a:effectLst/>
              <a:latin typeface="Open Sans" panose="020B0606030504020204" pitchFamily="34" charset="0"/>
              <a:ea typeface="Open Sans" panose="020B0606030504020204" pitchFamily="34" charset="0"/>
            </a:endParaRPr>
          </a:p>
          <a:p>
            <a:pPr marL="1143000" marR="0" lvl="2" indent="-228600">
              <a:lnSpc>
                <a:spcPct val="115000"/>
              </a:lnSpc>
              <a:spcBef>
                <a:spcPts val="750"/>
              </a:spcBef>
              <a:spcAft>
                <a:spcPts val="1200"/>
              </a:spcAft>
              <a:buClr>
                <a:srgbClr val="201F1F"/>
              </a:buClr>
              <a:buSzPts val="1200"/>
              <a:buFont typeface="+mj-lt"/>
              <a:buAutoNum type="arabicPeriod"/>
            </a:pPr>
            <a:r>
              <a:rPr lang="en-US" sz="1200" spc="-10" dirty="0">
                <a:effectLst/>
                <a:latin typeface="Open Sans" panose="020B0606030504020204" pitchFamily="34" charset="0"/>
                <a:ea typeface="Open Sans" panose="020B0606030504020204" pitchFamily="34" charset="0"/>
              </a:rPr>
              <a:t>Placing the child/youth in the most appropriate, most family-like setting that meets their needs, including out of state placements subject to compliance with the ICPC (Refer </a:t>
            </a:r>
            <a:r>
              <a:rPr lang="en-US" sz="1200" u="sng" spc="-10" dirty="0">
                <a:solidFill>
                  <a:srgbClr val="0000FF"/>
                </a:solidFill>
                <a:effectLst/>
                <a:latin typeface="Open Sans" panose="020B0606030504020204" pitchFamily="34" charset="0"/>
                <a:ea typeface="Open Sans" panose="020B0606030504020204" pitchFamily="34" charset="0"/>
                <a:hlinkClick r:id="rId4"/>
              </a:rPr>
              <a:t>to the Interstate Compact on the Placement of Children (ICPC) Practice and Procedure Manual)</a:t>
            </a:r>
            <a:endParaRPr lang="en-US" sz="1100" spc="-1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57</a:t>
            </a:fld>
            <a:endParaRPr lang="en-US"/>
          </a:p>
        </p:txBody>
      </p:sp>
    </p:spTree>
    <p:extLst>
      <p:ext uri="{BB962C8B-B14F-4D97-AF65-F5344CB8AC3E}">
        <p14:creationId xmlns:p14="http://schemas.microsoft.com/office/powerpoint/2010/main" val="14226888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1390"/>
              </a:spcBef>
              <a:spcAft>
                <a:spcPts val="1200"/>
              </a:spcAft>
              <a:buFont typeface="Symbol" panose="05050102010706020507" pitchFamily="18" charset="2"/>
              <a:buChar char=""/>
              <a:tabLst>
                <a:tab pos="393700" algn="l"/>
                <a:tab pos="394335" algn="l"/>
              </a:tabLst>
            </a:pPr>
            <a:r>
              <a:rPr lang="en-US" sz="1200" b="1" spc="-140" dirty="0">
                <a:effectLst/>
                <a:latin typeface="Open Sans" panose="020B0606030504020204" pitchFamily="34" charset="0"/>
                <a:ea typeface="Franklin Gothic Book" panose="020B0503020102020204" pitchFamily="34" charset="0"/>
                <a:cs typeface="Franklin Gothic Book" panose="020B0503020102020204" pitchFamily="34" charset="0"/>
              </a:rPr>
              <a:t>ACKNOWLEDGE </a:t>
            </a:r>
            <a:r>
              <a:rPr lang="en-US" sz="1200" spc="-140" dirty="0">
                <a:effectLst/>
                <a:latin typeface="Open Sans" panose="020B0606030504020204" pitchFamily="34" charset="0"/>
                <a:ea typeface="Franklin Gothic Book" panose="020B0503020102020204" pitchFamily="34" charset="0"/>
                <a:cs typeface="Franklin Gothic Book" panose="020B0503020102020204" pitchFamily="34" charset="0"/>
              </a:rPr>
              <a:t>there may be times when an exception must be made to these best practice placement principles. </a:t>
            </a:r>
            <a:r>
              <a:rPr lang="en-US" sz="1200" b="1" spc="-140"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200" spc="-14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for examples of situations in which it might not be in the best interest of the children to place siblings together.  </a:t>
            </a:r>
            <a:r>
              <a:rPr lang="en-US" sz="1200" b="1" spc="-140" dirty="0">
                <a:effectLst/>
                <a:latin typeface="Open Sans" panose="020B0606030504020204" pitchFamily="34" charset="0"/>
                <a:ea typeface="Franklin Gothic Book" panose="020B0503020102020204" pitchFamily="34" charset="0"/>
                <a:cs typeface="Franklin Gothic Book" panose="020B0503020102020204" pitchFamily="34" charset="0"/>
              </a:rPr>
              <a:t>OFFER </a:t>
            </a:r>
            <a:r>
              <a:rPr lang="en-US" sz="1200" spc="-140" dirty="0">
                <a:effectLst/>
                <a:latin typeface="Open Sans" panose="020B0606030504020204" pitchFamily="34" charset="0"/>
                <a:ea typeface="Franklin Gothic Book" panose="020B0503020102020204" pitchFamily="34" charset="0"/>
                <a:cs typeface="Franklin Gothic Book" panose="020B0503020102020204" pitchFamily="34" charset="0"/>
              </a:rPr>
              <a:t>the following examples if not stated by the</a:t>
            </a:r>
            <a:r>
              <a:rPr lang="en-US" sz="1200" spc="-10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spc="-140" dirty="0">
                <a:effectLst/>
                <a:latin typeface="Open Sans" panose="020B0606030504020204" pitchFamily="34" charset="0"/>
                <a:ea typeface="Franklin Gothic Book" panose="020B0503020102020204" pitchFamily="34" charset="0"/>
                <a:cs typeface="Franklin Gothic Book" panose="020B0503020102020204" pitchFamily="34" charset="0"/>
              </a:rPr>
              <a:t>group:</a:t>
            </a:r>
            <a:endParaRPr lang="en-US" sz="1100" spc="-14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260985" lvl="1" indent="-285750">
              <a:lnSpc>
                <a:spcPct val="115000"/>
              </a:lnSpc>
              <a:spcBef>
                <a:spcPts val="610"/>
              </a:spcBef>
              <a:spcAft>
                <a:spcPts val="1200"/>
              </a:spcAft>
              <a:buFont typeface="Courier New" panose="02070309020205020404" pitchFamily="49" charset="0"/>
              <a:buChar char="o"/>
              <a:tabLst>
                <a:tab pos="622935" algn="l"/>
              </a:tabLst>
            </a:pPr>
            <a:r>
              <a:rPr lang="en-US" sz="1200" dirty="0">
                <a:effectLst/>
                <a:latin typeface="Open Sans" panose="020B0606030504020204" pitchFamily="34" charset="0"/>
                <a:ea typeface="Open Sans" panose="020B0606030504020204" pitchFamily="34" charset="0"/>
              </a:rPr>
              <a:t>The</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dynamics</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of</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relationship</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between</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siblings</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is</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detrimental</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1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one or all of the</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siblings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40"/>
              </a:spcBef>
              <a:spcAft>
                <a:spcPts val="1200"/>
              </a:spcAft>
              <a:buFont typeface="Courier New" panose="02070309020205020404" pitchFamily="49" charset="0"/>
              <a:buChar char="o"/>
              <a:tabLst>
                <a:tab pos="622935" algn="l"/>
              </a:tabLst>
            </a:pPr>
            <a:r>
              <a:rPr lang="en-US" sz="1200" dirty="0">
                <a:effectLst/>
                <a:latin typeface="Open Sans" panose="020B0606030504020204" pitchFamily="34" charset="0"/>
                <a:ea typeface="Open Sans" panose="020B0606030504020204" pitchFamily="34" charset="0"/>
              </a:rPr>
              <a:t>The</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special</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needs</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of</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one</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or</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more</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of</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children</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would</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preclude</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any</a:t>
            </a:r>
            <a:r>
              <a:rPr lang="en-US" sz="1200" spc="-1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one</a:t>
            </a:r>
            <a:r>
              <a:rPr lang="en-US" sz="1200" dirty="0">
                <a:effectLst/>
                <a:latin typeface="Courier New" panose="02070309020205020404" pitchFamily="49" charset="0"/>
                <a:ea typeface="Open Sans" panose="020B0606030504020204" pitchFamily="34" charset="0"/>
                <a:cs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family from meeting all the children’s needs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800"/>
              </a:spcBef>
              <a:spcAft>
                <a:spcPts val="1200"/>
              </a:spcAft>
              <a:buFont typeface="Courier New" panose="02070309020205020404" pitchFamily="49" charset="0"/>
              <a:buChar char="o"/>
              <a:tabLst>
                <a:tab pos="622935" algn="l"/>
              </a:tabLst>
            </a:pPr>
            <a:r>
              <a:rPr lang="en-US" sz="1200" dirty="0">
                <a:effectLst/>
                <a:latin typeface="Open Sans" panose="020B0606030504020204" pitchFamily="34" charset="0"/>
                <a:ea typeface="Open Sans" panose="020B0606030504020204" pitchFamily="34" charset="0"/>
              </a:rPr>
              <a:t>There is power/domination of one sibling over another</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95"/>
              </a:spcBef>
              <a:spcAft>
                <a:spcPts val="1200"/>
              </a:spcAft>
              <a:buFont typeface="Courier New" panose="02070309020205020404" pitchFamily="49" charset="0"/>
              <a:buChar char="o"/>
              <a:tabLst>
                <a:tab pos="622935" algn="l"/>
              </a:tabLst>
            </a:pPr>
            <a:r>
              <a:rPr lang="en-US" sz="1200" dirty="0">
                <a:effectLst/>
                <a:latin typeface="Open Sans" panose="020B0606030504020204" pitchFamily="34" charset="0"/>
                <a:ea typeface="Open Sans" panose="020B0606030504020204" pitchFamily="34" charset="0"/>
              </a:rPr>
              <a:t>There is sexual acting out among siblings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90"/>
              </a:spcBef>
              <a:spcAft>
                <a:spcPts val="1200"/>
              </a:spcAft>
              <a:buFont typeface="Courier New" panose="02070309020205020404" pitchFamily="49" charset="0"/>
              <a:buChar char="o"/>
              <a:tabLst>
                <a:tab pos="622935" algn="l"/>
              </a:tabLst>
            </a:pPr>
            <a:r>
              <a:rPr lang="en-US" sz="1200" dirty="0">
                <a:effectLst/>
                <a:latin typeface="Open Sans" panose="020B0606030504020204" pitchFamily="34" charset="0"/>
                <a:ea typeface="Open Sans" panose="020B0606030504020204" pitchFamily="34" charset="0"/>
              </a:rPr>
              <a:t>There is a history of sexual abuse by one sibling with another</a:t>
            </a:r>
            <a:r>
              <a:rPr lang="en-US" sz="1200" spc="-19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sibling</a:t>
            </a:r>
            <a:endParaRPr lang="en-US" sz="1100" dirty="0">
              <a:effectLst/>
              <a:latin typeface="Open Sans" panose="020B0606030504020204" pitchFamily="34" charset="0"/>
              <a:ea typeface="Open Sans" panose="020B0606030504020204" pitchFamily="34" charset="0"/>
            </a:endParaRPr>
          </a:p>
          <a:p>
            <a:pPr marL="342900" marR="69850" lvl="0" indent="-342900">
              <a:lnSpc>
                <a:spcPct val="115000"/>
              </a:lnSpc>
              <a:spcBef>
                <a:spcPts val="815"/>
              </a:spcBef>
              <a:spcAft>
                <a:spcPts val="1200"/>
              </a:spcAft>
              <a:buFont typeface="Symbol" panose="05050102010706020507" pitchFamily="18" charset="2"/>
              <a:buChar char=""/>
              <a:tabLst>
                <a:tab pos="393700" algn="l"/>
                <a:tab pos="394335" algn="l"/>
              </a:tabLst>
            </a:pPr>
            <a:r>
              <a:rPr lang="en-US" sz="1200" b="1" spc="-140" dirty="0">
                <a:effectLst/>
                <a:latin typeface="Open Sans" panose="020B0606030504020204" pitchFamily="34" charset="0"/>
                <a:ea typeface="Franklin Gothic Book" panose="020B0503020102020204" pitchFamily="34" charset="0"/>
                <a:cs typeface="Franklin Gothic Book" panose="020B0503020102020204" pitchFamily="34" charset="0"/>
              </a:rPr>
              <a:t>REFER </a:t>
            </a:r>
            <a:r>
              <a:rPr lang="en-US" sz="1200" spc="-14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to the resources which give direction to Placement Exception Requests (PERS):  </a:t>
            </a:r>
            <a:r>
              <a:rPr lang="en-US" sz="1200" u="sng" spc="-140"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3"/>
              </a:rPr>
              <a:t>Policy 16.46 Section G</a:t>
            </a:r>
            <a:r>
              <a:rPr lang="en-US" sz="1200" spc="-14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u="sng" spc="-140"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4"/>
              </a:rPr>
              <a:t>Guide to Placement Exception Categories</a:t>
            </a:r>
            <a:r>
              <a:rPr lang="en-US" sz="1200" spc="-140" dirty="0">
                <a:effectLst/>
                <a:latin typeface="Open Sans" panose="020B0606030504020204" pitchFamily="34" charset="0"/>
                <a:ea typeface="Franklin Gothic Book" panose="020B0503020102020204" pitchFamily="34" charset="0"/>
                <a:cs typeface="Franklin Gothic Book" panose="020B0503020102020204" pitchFamily="34" charset="0"/>
              </a:rPr>
              <a:t>, and the </a:t>
            </a:r>
            <a:r>
              <a:rPr lang="en-US" sz="1200" u="sng" spc="-140"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5"/>
              </a:rPr>
              <a:t>Placement Exception Request</a:t>
            </a:r>
            <a:r>
              <a:rPr lang="en-US" sz="1200" spc="-140" dirty="0">
                <a:effectLst/>
                <a:latin typeface="Open Sans" panose="020B0606030504020204" pitchFamily="34" charset="0"/>
                <a:ea typeface="Franklin Gothic Book" panose="020B0503020102020204" pitchFamily="34" charset="0"/>
                <a:cs typeface="Franklin Gothic Book" panose="020B0503020102020204" pitchFamily="34" charset="0"/>
              </a:rPr>
              <a:t> Form (CS-0664).</a:t>
            </a:r>
            <a:r>
              <a:rPr lang="en-US" sz="1200" spc="20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b="1" spc="-140" dirty="0">
                <a:effectLst/>
                <a:latin typeface="Open Sans" panose="020B0606030504020204" pitchFamily="34" charset="0"/>
                <a:ea typeface="Franklin Gothic Book" panose="020B0503020102020204" pitchFamily="34" charset="0"/>
                <a:cs typeface="Franklin Gothic Book" panose="020B0503020102020204" pitchFamily="34" charset="0"/>
              </a:rPr>
              <a:t>HAVE </a:t>
            </a:r>
            <a:r>
              <a:rPr lang="en-US" sz="1200" spc="-14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review the Guide/Form and identify circumstances that warrant an exception request and note the justifications that are required.</a:t>
            </a:r>
            <a:r>
              <a:rPr lang="en-US" sz="1100" spc="-140" dirty="0">
                <a:effectLst/>
                <a:latin typeface="Open Sans" panose="020B0606030504020204" pitchFamily="34" charset="0"/>
                <a:ea typeface="Franklin Gothic Book" panose="020B0503020102020204" pitchFamily="34" charset="0"/>
                <a:cs typeface="Franklin Gothic Book" panose="020B0503020102020204" pitchFamily="34" charset="0"/>
              </a:rPr>
              <a:t> </a:t>
            </a:r>
          </a:p>
          <a:p>
            <a:pPr marL="342900" marR="69850" lvl="0" indent="-342900">
              <a:lnSpc>
                <a:spcPct val="115000"/>
              </a:lnSpc>
              <a:spcBef>
                <a:spcPts val="500"/>
              </a:spcBef>
              <a:spcAft>
                <a:spcPts val="1200"/>
              </a:spcAft>
              <a:buFont typeface="Symbol" panose="05050102010706020507" pitchFamily="18" charset="2"/>
              <a:buChar char=""/>
            </a:pPr>
            <a:r>
              <a:rPr lang="en-US" sz="1200" b="1" dirty="0">
                <a:effectLst/>
                <a:latin typeface="Open Sans" panose="020B0606030504020204" pitchFamily="34" charset="0"/>
                <a:ea typeface="Open Sans" panose="020B0606030504020204" pitchFamily="34" charset="0"/>
              </a:rPr>
              <a:t>POINT OUT </a:t>
            </a:r>
            <a:r>
              <a:rPr lang="en-US" sz="1200" dirty="0">
                <a:effectLst/>
                <a:latin typeface="Open Sans" panose="020B0606030504020204" pitchFamily="34" charset="0"/>
                <a:ea typeface="Open Sans" panose="020B0606030504020204" pitchFamily="34" charset="0"/>
              </a:rPr>
              <a:t>placement exceptions must be approved prior to the placement by the Regional Administrator/Regional Designee.  The form must be completed and submitted to the Regional Administrator. </a:t>
            </a:r>
            <a:r>
              <a:rPr lang="en-US" sz="1200" b="1" dirty="0">
                <a:effectLst/>
                <a:latin typeface="Open Sans" panose="020B0606030504020204" pitchFamily="34" charset="0"/>
                <a:ea typeface="Open Sans" panose="020B0606030504020204" pitchFamily="34" charset="0"/>
              </a:rPr>
              <a:t>SHARE</a:t>
            </a:r>
            <a:r>
              <a:rPr lang="en-US" sz="1200" dirty="0">
                <a:effectLst/>
                <a:latin typeface="Open Sans" panose="020B0606030504020204" pitchFamily="34" charset="0"/>
                <a:ea typeface="Open Sans" panose="020B0606030504020204" pitchFamily="34" charset="0"/>
              </a:rPr>
              <a:t> in most regions placement exception requests is completed by the Placement Case Manager.</a:t>
            </a:r>
            <a:endParaRPr lang="en-US" sz="11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58</a:t>
            </a:fld>
            <a:endParaRPr lang="en-US"/>
          </a:p>
        </p:txBody>
      </p:sp>
    </p:spTree>
    <p:extLst>
      <p:ext uri="{BB962C8B-B14F-4D97-AF65-F5344CB8AC3E}">
        <p14:creationId xmlns:p14="http://schemas.microsoft.com/office/powerpoint/2010/main" val="25117042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201930" lvl="0" indent="-342900">
              <a:lnSpc>
                <a:spcPct val="115000"/>
              </a:lnSpc>
              <a:spcBef>
                <a:spcPts val="565"/>
              </a:spcBef>
              <a:spcAft>
                <a:spcPts val="1200"/>
              </a:spcAft>
              <a:buFont typeface="Symbol" panose="05050102010706020507" pitchFamily="18" charset="2"/>
              <a:buChar char=""/>
              <a:tabLst>
                <a:tab pos="393700" algn="l"/>
                <a:tab pos="394335" algn="l"/>
              </a:tabLst>
            </a:pPr>
            <a:r>
              <a:rPr lang="en-US" sz="1800" b="1" spc="-140"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we will now discuss the Types of Placement.  </a:t>
            </a:r>
            <a:r>
              <a:rPr lang="en-US" sz="1800" b="1" spc="-140" dirty="0">
                <a:effectLst/>
                <a:latin typeface="Open Sans" panose="020B0606030504020204" pitchFamily="34" charset="0"/>
                <a:ea typeface="Franklin Gothic Book" panose="020B0503020102020204" pitchFamily="34" charset="0"/>
                <a:cs typeface="Franklin Gothic Book" panose="020B0503020102020204" pitchFamily="34" charset="0"/>
              </a:rPr>
              <a:t>ADVISE </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this information can be found in </a:t>
            </a:r>
            <a:r>
              <a:rPr lang="en-US" sz="1800" u="sng" spc="-140"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3"/>
              </a:rPr>
              <a:t>Policy 16.46 Section D Placement Options and Types</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 as well as the Types of Placement handout in Google Classroom.  </a:t>
            </a:r>
            <a:r>
              <a:rPr lang="en-US" sz="1800" b="1" spc="-140"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 the screen and review the types of placements with the group.  </a:t>
            </a:r>
            <a:r>
              <a:rPr lang="en-US" sz="1800" b="1" spc="-140"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 the group to share in the chat box what types of placements they have observed in OJT.  </a:t>
            </a:r>
            <a:r>
              <a:rPr lang="en-US" sz="1800" b="1" spc="-140"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 if there are questions on the types of placements.  </a:t>
            </a:r>
            <a:r>
              <a:rPr lang="en-US" sz="1800" b="1" spc="-140" dirty="0">
                <a:effectLst/>
                <a:latin typeface="Open Sans" panose="020B0606030504020204" pitchFamily="34" charset="0"/>
                <a:ea typeface="Franklin Gothic Book" panose="020B0503020102020204" pitchFamily="34" charset="0"/>
                <a:cs typeface="Franklin Gothic Book" panose="020B0503020102020204" pitchFamily="34" charset="0"/>
              </a:rPr>
              <a:t>REITERATE </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the importance of working with the Placement Services Division when requesting placement for a child.</a:t>
            </a:r>
          </a:p>
          <a:p>
            <a:pPr marL="342900" marR="201930" lvl="0" indent="-342900">
              <a:lnSpc>
                <a:spcPct val="115000"/>
              </a:lnSpc>
              <a:spcBef>
                <a:spcPts val="565"/>
              </a:spcBef>
              <a:spcAft>
                <a:spcPts val="1200"/>
              </a:spcAft>
              <a:buFont typeface="Symbol" panose="05050102010706020507" pitchFamily="18" charset="2"/>
              <a:buChar char=""/>
              <a:tabLst>
                <a:tab pos="393700" algn="l"/>
                <a:tab pos="394335" algn="l"/>
              </a:tabLst>
            </a:pPr>
            <a:r>
              <a:rPr lang="en-US" sz="1800" b="1" spc="-140" dirty="0">
                <a:effectLst/>
                <a:latin typeface="Open Sans" panose="020B0606030504020204" pitchFamily="34" charset="0"/>
                <a:ea typeface="Franklin Gothic Book" panose="020B0503020102020204" pitchFamily="34" charset="0"/>
                <a:cs typeface="Franklin Gothic Book" panose="020B0503020102020204" pitchFamily="34" charset="0"/>
              </a:rPr>
              <a:t>EMPHASIZE </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services the child receives is not dependent on the type of placement.  </a:t>
            </a:r>
            <a:r>
              <a:rPr lang="en-US" sz="1800" b="1" spc="-140"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 service recommendations are determined by the Child and Family Team through use of the CANS and other types of formal and informal assessments.</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59</a:t>
            </a:fld>
            <a:endParaRPr lang="en-US"/>
          </a:p>
        </p:txBody>
      </p:sp>
    </p:spTree>
    <p:extLst>
      <p:ext uri="{BB962C8B-B14F-4D97-AF65-F5344CB8AC3E}">
        <p14:creationId xmlns:p14="http://schemas.microsoft.com/office/powerpoint/2010/main" val="1446238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1200"/>
              </a:spcAft>
              <a:buFont typeface="Symbol" panose="05050102010706020507" pitchFamily="18" charset="2"/>
              <a:buChar char=""/>
              <a:tabLst>
                <a:tab pos="228600" algn="l"/>
                <a:tab pos="368300" algn="l"/>
                <a:tab pos="368935" algn="l"/>
                <a:tab pos="3657600"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REVIEW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 Learning Objectives: </a:t>
            </a:r>
          </a:p>
          <a:p>
            <a:pPr marL="342900" marR="0" lvl="0" indent="-342900">
              <a:lnSpc>
                <a:spcPct val="150000"/>
              </a:lnSpc>
              <a:spcBef>
                <a:spcPts val="0"/>
              </a:spcBef>
              <a:spcAft>
                <a:spcPts val="1200"/>
              </a:spcAft>
              <a:buFont typeface="Courier New" panose="02070309020205020404" pitchFamily="49" charset="0"/>
              <a:buChar char="o"/>
              <a:tabLst>
                <a:tab pos="457200" algn="l"/>
              </a:tabLst>
            </a:pPr>
            <a:r>
              <a:rPr lang="en-US" sz="1800" dirty="0">
                <a:effectLst/>
                <a:latin typeface="Open Sans" panose="020B0606030504020204" pitchFamily="34" charset="0"/>
                <a:ea typeface="Open Sans" panose="020B0606030504020204" pitchFamily="34" charset="0"/>
              </a:rPr>
              <a:t>Participants will gain knowledge of the foster care casework process.</a:t>
            </a:r>
          </a:p>
          <a:p>
            <a:pPr marL="342900" marR="168275" lvl="0" indent="-342900">
              <a:lnSpc>
                <a:spcPct val="150000"/>
              </a:lnSpc>
              <a:spcBef>
                <a:spcPts val="0"/>
              </a:spcBef>
              <a:spcAft>
                <a:spcPts val="1200"/>
              </a:spcAft>
              <a:buFont typeface="Courier New" panose="02070309020205020404" pitchFamily="49" charset="0"/>
              <a:buChar char="o"/>
              <a:tabLst>
                <a:tab pos="457200" algn="l"/>
              </a:tabLst>
            </a:pPr>
            <a:r>
              <a:rPr lang="en-US" sz="1800" dirty="0">
                <a:effectLst/>
                <a:latin typeface="Open Sans" panose="020B0606030504020204" pitchFamily="34" charset="0"/>
                <a:ea typeface="Open Sans" panose="020B0606030504020204" pitchFamily="34" charset="0"/>
              </a:rPr>
              <a:t>Participants</a:t>
            </a:r>
            <a:r>
              <a:rPr lang="en-US" sz="1800" spc="-4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will</a:t>
            </a:r>
            <a:r>
              <a:rPr lang="en-US" sz="1800" spc="-3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have a</a:t>
            </a:r>
            <a:r>
              <a:rPr lang="en-US" sz="1800" spc="-2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greater</a:t>
            </a:r>
            <a:r>
              <a:rPr lang="en-US" sz="1800" spc="-2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understanding</a:t>
            </a:r>
            <a:r>
              <a:rPr lang="en-US" sz="1800" spc="-2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of</a:t>
            </a:r>
            <a:r>
              <a:rPr lang="en-US" sz="1800" spc="-3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how</a:t>
            </a:r>
            <a:r>
              <a:rPr lang="en-US" sz="1800" spc="-2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engaging</a:t>
            </a:r>
            <a:r>
              <a:rPr lang="en-US" sz="1800" spc="-2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families</a:t>
            </a:r>
            <a:r>
              <a:rPr lang="en-US" sz="1800" spc="-2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leads</a:t>
            </a:r>
            <a:r>
              <a:rPr lang="en-US" sz="1800" spc="-18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to quality contacts and assisting families during the custodial</a:t>
            </a:r>
            <a:r>
              <a:rPr lang="en-US" sz="1800" spc="-13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episode.</a:t>
            </a:r>
          </a:p>
          <a:p>
            <a:pPr marL="342900" marR="133985" lvl="0" indent="-342900">
              <a:lnSpc>
                <a:spcPct val="150000"/>
              </a:lnSpc>
              <a:spcBef>
                <a:spcPts val="0"/>
              </a:spcBef>
              <a:spcAft>
                <a:spcPts val="1200"/>
              </a:spcAft>
              <a:buFont typeface="Courier New" panose="02070309020205020404" pitchFamily="49" charset="0"/>
              <a:buChar char="o"/>
              <a:tabLst>
                <a:tab pos="457200" algn="l"/>
              </a:tabLst>
            </a:pPr>
            <a:r>
              <a:rPr lang="en-US" sz="1800" dirty="0">
                <a:effectLst/>
                <a:latin typeface="Open Sans" panose="020B0606030504020204" pitchFamily="34" charset="0"/>
                <a:ea typeface="Open Sans" panose="020B0606030504020204" pitchFamily="34" charset="0"/>
              </a:rPr>
              <a:t>Participants</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will</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team</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with</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the</a:t>
            </a:r>
            <a:r>
              <a:rPr lang="en-US" sz="1800" spc="-1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family</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to</a:t>
            </a:r>
            <a:r>
              <a:rPr lang="en-US" sz="1800" spc="-2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identify</a:t>
            </a:r>
            <a:r>
              <a:rPr lang="en-US" sz="1800" spc="-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informal</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and</a:t>
            </a:r>
            <a:r>
              <a:rPr lang="en-US" sz="1800" spc="-1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formal</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supports</a:t>
            </a:r>
            <a:r>
              <a:rPr lang="en-US" sz="1800" spc="-13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to assist the family through the custodial</a:t>
            </a:r>
            <a:r>
              <a:rPr lang="en-US" sz="1800" spc="-4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episode.</a:t>
            </a:r>
          </a:p>
          <a:p>
            <a:pPr marL="342900" marR="182245" lvl="0" indent="-342900">
              <a:lnSpc>
                <a:spcPct val="150000"/>
              </a:lnSpc>
              <a:spcBef>
                <a:spcPts val="5"/>
              </a:spcBef>
              <a:spcAft>
                <a:spcPts val="1200"/>
              </a:spcAft>
              <a:buFont typeface="Courier New" panose="02070309020205020404" pitchFamily="49" charset="0"/>
              <a:buChar char="o"/>
              <a:tabLst>
                <a:tab pos="457200" algn="l"/>
              </a:tabLst>
            </a:pPr>
            <a:r>
              <a:rPr lang="en-US" sz="1800" dirty="0">
                <a:effectLst/>
                <a:latin typeface="Open Sans" panose="020B0606030504020204" pitchFamily="34" charset="0"/>
                <a:ea typeface="Open Sans" panose="020B0606030504020204" pitchFamily="34" charset="0"/>
              </a:rPr>
              <a:t>Participants will demonstrate assessment skills by using the CANS to assess</a:t>
            </a:r>
            <a:r>
              <a:rPr lang="en-US" sz="1800" spc="-14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the strengths and needs of the</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family.</a:t>
            </a:r>
          </a:p>
          <a:p>
            <a:pPr marL="342900" marR="515620" lvl="0" indent="-342900">
              <a:lnSpc>
                <a:spcPct val="150000"/>
              </a:lnSpc>
              <a:spcBef>
                <a:spcPts val="0"/>
              </a:spcBef>
              <a:spcAft>
                <a:spcPts val="1200"/>
              </a:spcAft>
              <a:buFont typeface="Courier New" panose="02070309020205020404" pitchFamily="49" charset="0"/>
              <a:buChar char="o"/>
              <a:tabLst>
                <a:tab pos="457200" algn="l"/>
              </a:tabLst>
            </a:pPr>
            <a:r>
              <a:rPr lang="en-US" sz="1800" dirty="0">
                <a:effectLst/>
                <a:latin typeface="Open Sans" panose="020B0606030504020204" pitchFamily="34" charset="0"/>
                <a:ea typeface="Open Sans" panose="020B0606030504020204" pitchFamily="34" charset="0"/>
              </a:rPr>
              <a:t>Participants will learn and demonstrate how to plan with the family to implement action steps which will help the family reach positive</a:t>
            </a:r>
            <a:r>
              <a:rPr lang="en-US" sz="1800" spc="-24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outcomes.</a:t>
            </a:r>
          </a:p>
          <a:p>
            <a:pPr marL="342900" marR="12700" lvl="0" indent="-342900">
              <a:lnSpc>
                <a:spcPct val="150000"/>
              </a:lnSpc>
              <a:spcBef>
                <a:spcPts val="45"/>
              </a:spcBef>
              <a:spcAft>
                <a:spcPts val="1200"/>
              </a:spcAft>
              <a:buFont typeface="Courier New" panose="02070309020205020404" pitchFamily="49" charset="0"/>
              <a:buChar char="o"/>
              <a:tabLst>
                <a:tab pos="457200" algn="l"/>
                <a:tab pos="622935" algn="l"/>
              </a:tabLst>
            </a:pPr>
            <a:r>
              <a:rPr lang="en-US" sz="1800" dirty="0">
                <a:effectLst/>
                <a:latin typeface="Open Sans" panose="020B0606030504020204" pitchFamily="34" charset="0"/>
                <a:ea typeface="Open Sans" panose="020B0606030504020204" pitchFamily="34" charset="0"/>
              </a:rPr>
              <a:t>Participants will become knowledgeable in ongoing tracking and adjusting in casework.</a:t>
            </a:r>
          </a:p>
          <a:p>
            <a:pPr marL="342900" marR="108585" lvl="0" indent="-342900">
              <a:lnSpc>
                <a:spcPct val="150000"/>
              </a:lnSpc>
              <a:spcBef>
                <a:spcPts val="0"/>
              </a:spcBef>
              <a:spcAft>
                <a:spcPts val="1200"/>
              </a:spcAft>
              <a:buFont typeface="Courier New" panose="02070309020205020404" pitchFamily="49" charset="0"/>
              <a:buChar char="o"/>
              <a:tabLst>
                <a:tab pos="457200" algn="l"/>
              </a:tabLst>
            </a:pPr>
            <a:r>
              <a:rPr lang="en-US" sz="1800" dirty="0">
                <a:effectLst/>
                <a:latin typeface="Open Sans" panose="020B0606030504020204" pitchFamily="34" charset="0"/>
                <a:ea typeface="Open Sans" panose="020B0606030504020204" pitchFamily="34" charset="0"/>
              </a:rPr>
              <a:t>Participants will apply knowledge learned from the foster care casework</a:t>
            </a:r>
            <a:r>
              <a:rPr lang="en-US" sz="1800" spc="-14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process.</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rPr>
              <a:t>TRANSITION</a:t>
            </a:r>
            <a:r>
              <a:rPr lang="en-US" sz="1800" dirty="0">
                <a:effectLst/>
                <a:latin typeface="Open Sans" panose="020B0606030504020204" pitchFamily="34" charset="0"/>
                <a:ea typeface="Calibri" panose="020F0502020204030204" pitchFamily="34" charset="0"/>
              </a:rPr>
              <a:t> to Lesson 1.2 Setting the Stage.</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6</a:t>
            </a:fld>
            <a:endParaRPr lang="en-US"/>
          </a:p>
        </p:txBody>
      </p:sp>
    </p:spTree>
    <p:extLst>
      <p:ext uri="{BB962C8B-B14F-4D97-AF65-F5344CB8AC3E}">
        <p14:creationId xmlns:p14="http://schemas.microsoft.com/office/powerpoint/2010/main" val="15598205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35"/>
              </a:spcBef>
              <a:spcAft>
                <a:spcPts val="1200"/>
              </a:spcAft>
              <a:buFont typeface="Symbol" panose="05050102010706020507" pitchFamily="18" charset="2"/>
              <a:buChar char=""/>
              <a:tabLst>
                <a:tab pos="393700" algn="l"/>
                <a:tab pos="394335" algn="l"/>
              </a:tabLst>
            </a:pPr>
            <a:r>
              <a:rPr lang="en-US" sz="1200" b="1" spc="-140" dirty="0">
                <a:effectLst/>
                <a:latin typeface="Open Sans" panose="020B0606030504020204" pitchFamily="34" charset="0"/>
                <a:ea typeface="Open Sans" panose="020B0606030504020204" pitchFamily="34" charset="0"/>
              </a:rPr>
              <a:t>TELL</a:t>
            </a:r>
            <a:r>
              <a:rPr lang="en-US" sz="1200" b="1" spc="-15" dirty="0">
                <a:effectLst/>
                <a:latin typeface="Open Sans" panose="020B0606030504020204" pitchFamily="34" charset="0"/>
                <a:ea typeface="Open Sans" panose="020B0606030504020204" pitchFamily="34" charset="0"/>
              </a:rPr>
              <a:t> </a:t>
            </a:r>
            <a:r>
              <a:rPr lang="en-US" sz="1200" spc="-140" dirty="0">
                <a:effectLst/>
                <a:latin typeface="Open Sans" panose="020B0606030504020204" pitchFamily="34" charset="0"/>
                <a:ea typeface="Open Sans" panose="020B0606030504020204" pitchFamily="34" charset="0"/>
              </a:rPr>
              <a:t>participants we are going to now look at some of the policies associated with foster homes. </a:t>
            </a:r>
            <a:r>
              <a:rPr lang="en-US" sz="1200" u="sng" spc="-140" dirty="0">
                <a:solidFill>
                  <a:srgbClr val="0000FF"/>
                </a:solidFill>
                <a:effectLst/>
                <a:latin typeface="Open Sans" panose="020B0606030504020204" pitchFamily="34" charset="0"/>
                <a:ea typeface="Open Sans" panose="020B0606030504020204" pitchFamily="34" charset="0"/>
                <a:hlinkClick r:id="rId3"/>
              </a:rPr>
              <a:t>DCS</a:t>
            </a:r>
            <a:r>
              <a:rPr lang="en-US" sz="1200" u="sng" spc="-15" dirty="0">
                <a:solidFill>
                  <a:srgbClr val="0000FF"/>
                </a:solidFill>
                <a:effectLst/>
                <a:latin typeface="Open Sans" panose="020B0606030504020204" pitchFamily="34" charset="0"/>
                <a:ea typeface="Open Sans" panose="020B0606030504020204" pitchFamily="34" charset="0"/>
                <a:hlinkClick r:id="rId3"/>
              </a:rPr>
              <a:t> </a:t>
            </a:r>
            <a:r>
              <a:rPr lang="en-US" sz="1200" u="sng" spc="-140" dirty="0">
                <a:solidFill>
                  <a:srgbClr val="0000FF"/>
                </a:solidFill>
                <a:effectLst/>
                <a:latin typeface="Open Sans" panose="020B0606030504020204" pitchFamily="34" charset="0"/>
                <a:ea typeface="Open Sans" panose="020B0606030504020204" pitchFamily="34" charset="0"/>
                <a:hlinkClick r:id="rId3"/>
              </a:rPr>
              <a:t>Policy</a:t>
            </a:r>
            <a:r>
              <a:rPr lang="en-US" sz="1200" u="sng" spc="-25" dirty="0">
                <a:solidFill>
                  <a:srgbClr val="0000FF"/>
                </a:solidFill>
                <a:effectLst/>
                <a:latin typeface="Open Sans" panose="020B0606030504020204" pitchFamily="34" charset="0"/>
                <a:ea typeface="Open Sans" panose="020B0606030504020204" pitchFamily="34" charset="0"/>
                <a:hlinkClick r:id="rId3"/>
              </a:rPr>
              <a:t> </a:t>
            </a:r>
            <a:r>
              <a:rPr lang="en-US" sz="1200" u="sng" spc="-140" dirty="0">
                <a:solidFill>
                  <a:srgbClr val="0000FF"/>
                </a:solidFill>
                <a:effectLst/>
                <a:latin typeface="Open Sans" panose="020B0606030504020204" pitchFamily="34" charset="0"/>
                <a:ea typeface="Open Sans" panose="020B0606030504020204" pitchFamily="34" charset="0"/>
                <a:hlinkClick r:id="rId3"/>
              </a:rPr>
              <a:t>16.8</a:t>
            </a:r>
            <a:r>
              <a:rPr lang="en-US" sz="1200" u="sng" spc="-10" dirty="0">
                <a:solidFill>
                  <a:srgbClr val="0000FF"/>
                </a:solidFill>
                <a:effectLst/>
                <a:latin typeface="Open Sans" panose="020B0606030504020204" pitchFamily="34" charset="0"/>
                <a:ea typeface="Open Sans" panose="020B0606030504020204" pitchFamily="34" charset="0"/>
                <a:hlinkClick r:id="rId3"/>
              </a:rPr>
              <a:t> </a:t>
            </a:r>
            <a:r>
              <a:rPr lang="en-US" sz="1200" u="sng" spc="-140" dirty="0">
                <a:solidFill>
                  <a:srgbClr val="0000FF"/>
                </a:solidFill>
                <a:effectLst/>
                <a:latin typeface="Open Sans" panose="020B0606030504020204" pitchFamily="34" charset="0"/>
                <a:ea typeface="Open Sans" panose="020B0606030504020204" pitchFamily="34" charset="0"/>
                <a:hlinkClick r:id="rId3"/>
              </a:rPr>
              <a:t>Responsibilities</a:t>
            </a:r>
            <a:r>
              <a:rPr lang="en-US" sz="1200" u="sng" spc="-15" dirty="0">
                <a:solidFill>
                  <a:srgbClr val="0000FF"/>
                </a:solidFill>
                <a:effectLst/>
                <a:latin typeface="Open Sans" panose="020B0606030504020204" pitchFamily="34" charset="0"/>
                <a:ea typeface="Open Sans" panose="020B0606030504020204" pitchFamily="34" charset="0"/>
                <a:hlinkClick r:id="rId3"/>
              </a:rPr>
              <a:t> </a:t>
            </a:r>
            <a:r>
              <a:rPr lang="en-US" sz="1200" u="sng" spc="-140" dirty="0">
                <a:solidFill>
                  <a:srgbClr val="0000FF"/>
                </a:solidFill>
                <a:effectLst/>
                <a:latin typeface="Open Sans" panose="020B0606030504020204" pitchFamily="34" charset="0"/>
                <a:ea typeface="Open Sans" panose="020B0606030504020204" pitchFamily="34" charset="0"/>
                <a:hlinkClick r:id="rId3"/>
              </a:rPr>
              <a:t>of</a:t>
            </a:r>
            <a:r>
              <a:rPr lang="en-US" sz="1200" u="sng" spc="-15" dirty="0">
                <a:solidFill>
                  <a:srgbClr val="0000FF"/>
                </a:solidFill>
                <a:effectLst/>
                <a:latin typeface="Open Sans" panose="020B0606030504020204" pitchFamily="34" charset="0"/>
                <a:ea typeface="Open Sans" panose="020B0606030504020204" pitchFamily="34" charset="0"/>
                <a:hlinkClick r:id="rId3"/>
              </a:rPr>
              <a:t> </a:t>
            </a:r>
            <a:r>
              <a:rPr lang="en-US" sz="1200" u="sng" spc="-140" dirty="0">
                <a:solidFill>
                  <a:srgbClr val="0000FF"/>
                </a:solidFill>
                <a:effectLst/>
                <a:latin typeface="Open Sans" panose="020B0606030504020204" pitchFamily="34" charset="0"/>
                <a:ea typeface="Open Sans" panose="020B0606030504020204" pitchFamily="34" charset="0"/>
                <a:hlinkClick r:id="rId3"/>
              </a:rPr>
              <a:t>Approved</a:t>
            </a:r>
            <a:r>
              <a:rPr lang="en-US" sz="1200" u="sng" spc="-160" dirty="0">
                <a:solidFill>
                  <a:srgbClr val="0000FF"/>
                </a:solidFill>
                <a:effectLst/>
                <a:latin typeface="Open Sans" panose="020B0606030504020204" pitchFamily="34" charset="0"/>
                <a:ea typeface="Open Sans" panose="020B0606030504020204" pitchFamily="34" charset="0"/>
                <a:hlinkClick r:id="rId3"/>
              </a:rPr>
              <a:t> </a:t>
            </a:r>
            <a:r>
              <a:rPr lang="en-US" sz="1200" u="sng" spc="-140" dirty="0">
                <a:solidFill>
                  <a:srgbClr val="0000FF"/>
                </a:solidFill>
                <a:effectLst/>
                <a:latin typeface="Open Sans" panose="020B0606030504020204" pitchFamily="34" charset="0"/>
                <a:ea typeface="Open Sans" panose="020B0606030504020204" pitchFamily="34" charset="0"/>
                <a:hlinkClick r:id="rId3"/>
              </a:rPr>
              <a:t>Foster Parents</a:t>
            </a:r>
            <a:r>
              <a:rPr lang="en-US" sz="1200" spc="-140" dirty="0">
                <a:effectLst/>
                <a:latin typeface="Open Sans" panose="020B0606030504020204" pitchFamily="34" charset="0"/>
                <a:ea typeface="Open Sans" panose="020B0606030504020204" pitchFamily="34" charset="0"/>
              </a:rPr>
              <a:t> explains the responsibilities of foster parents and the commitments they must make to ensure the safety, permanency, and well-being of the children in their</a:t>
            </a:r>
            <a:r>
              <a:rPr lang="en-US" sz="1200" spc="-30" dirty="0">
                <a:effectLst/>
                <a:latin typeface="Open Sans" panose="020B0606030504020204" pitchFamily="34" charset="0"/>
                <a:ea typeface="Open Sans" panose="020B0606030504020204" pitchFamily="34" charset="0"/>
              </a:rPr>
              <a:t> </a:t>
            </a:r>
            <a:r>
              <a:rPr lang="en-US" sz="1200" spc="-140" dirty="0">
                <a:effectLst/>
                <a:latin typeface="Open Sans" panose="020B0606030504020204" pitchFamily="34" charset="0"/>
                <a:ea typeface="Open Sans" panose="020B0606030504020204" pitchFamily="34" charset="0"/>
              </a:rPr>
              <a:t>care.</a:t>
            </a:r>
            <a:endParaRPr lang="en-US" sz="1100" spc="-140" dirty="0">
              <a:effectLst/>
              <a:latin typeface="Open Sans" panose="020B0606030504020204" pitchFamily="34" charset="0"/>
              <a:ea typeface="Open Sans" panose="020B0606030504020204" pitchFamily="34" charset="0"/>
            </a:endParaRPr>
          </a:p>
          <a:p>
            <a:pPr marL="342900" marR="0" lvl="0" indent="-342900">
              <a:lnSpc>
                <a:spcPct val="115000"/>
              </a:lnSpc>
              <a:spcBef>
                <a:spcPts val="35"/>
              </a:spcBef>
              <a:spcAft>
                <a:spcPts val="1200"/>
              </a:spcAft>
              <a:buFont typeface="Symbol" panose="05050102010706020507" pitchFamily="18" charset="2"/>
              <a:buChar char=""/>
              <a:tabLst>
                <a:tab pos="393700" algn="l"/>
                <a:tab pos="394335" algn="l"/>
              </a:tabLst>
            </a:pPr>
            <a:r>
              <a:rPr lang="en-US" sz="1200" b="1" spc="-140" dirty="0">
                <a:effectLst/>
                <a:latin typeface="Open Sans" panose="020B0606030504020204" pitchFamily="34" charset="0"/>
                <a:ea typeface="Open Sans" panose="020B0606030504020204" pitchFamily="34" charset="0"/>
              </a:rPr>
              <a:t>SUMMARIZE </a:t>
            </a:r>
            <a:r>
              <a:rPr lang="en-US" sz="1200" spc="-140" dirty="0">
                <a:effectLst/>
                <a:latin typeface="Open Sans" panose="020B0606030504020204" pitchFamily="34" charset="0"/>
                <a:ea typeface="Open Sans" panose="020B0606030504020204" pitchFamily="34" charset="0"/>
              </a:rPr>
              <a:t>the key responsibilities of foster parents. </a:t>
            </a:r>
            <a:r>
              <a:rPr lang="en-US" sz="1200" b="1" spc="-140" dirty="0">
                <a:effectLst/>
                <a:latin typeface="Open Sans" panose="020B0606030504020204" pitchFamily="34" charset="0"/>
                <a:ea typeface="Open Sans" panose="020B0606030504020204" pitchFamily="34" charset="0"/>
              </a:rPr>
              <a:t>ASK </a:t>
            </a:r>
            <a:r>
              <a:rPr lang="en-US" sz="1200" spc="-140" dirty="0">
                <a:effectLst/>
                <a:latin typeface="Open Sans" panose="020B0606030504020204" pitchFamily="34" charset="0"/>
                <a:ea typeface="Open Sans" panose="020B0606030504020204" pitchFamily="34" charset="0"/>
              </a:rPr>
              <a:t>participants what they view as</a:t>
            </a:r>
            <a:r>
              <a:rPr lang="en-US" sz="1200" spc="-60" dirty="0">
                <a:effectLst/>
                <a:latin typeface="Open Sans" panose="020B0606030504020204" pitchFamily="34" charset="0"/>
                <a:ea typeface="Open Sans" panose="020B0606030504020204" pitchFamily="34" charset="0"/>
              </a:rPr>
              <a:t> </a:t>
            </a:r>
            <a:r>
              <a:rPr lang="en-US" sz="1200" spc="-140" dirty="0">
                <a:effectLst/>
                <a:latin typeface="Open Sans" panose="020B0606030504020204" pitchFamily="34" charset="0"/>
                <a:ea typeface="Open Sans" panose="020B0606030504020204" pitchFamily="34" charset="0"/>
              </a:rPr>
              <a:t>the biggest challenge for foster parents in fulfilling these responsibilities. </a:t>
            </a:r>
            <a:endParaRPr lang="en-US" sz="1100" spc="-140" dirty="0">
              <a:effectLst/>
              <a:latin typeface="Open Sans" panose="020B0606030504020204" pitchFamily="34" charset="0"/>
              <a:ea typeface="Open Sans" panose="020B0606030504020204" pitchFamily="34" charset="0"/>
            </a:endParaRPr>
          </a:p>
          <a:p>
            <a:pPr marL="0" marR="0" indent="0">
              <a:lnSpc>
                <a:spcPct val="115000"/>
              </a:lnSpc>
              <a:spcBef>
                <a:spcPts val="35"/>
              </a:spcBef>
              <a:spcAft>
                <a:spcPts val="1200"/>
              </a:spcAft>
              <a:tabLst>
                <a:tab pos="393700" algn="l"/>
                <a:tab pos="394335" algn="l"/>
              </a:tabLst>
            </a:pPr>
            <a:r>
              <a:rPr lang="en-US" sz="1200" b="1" i="1" dirty="0">
                <a:solidFill>
                  <a:srgbClr val="000000"/>
                </a:solidFill>
                <a:effectLst/>
                <a:latin typeface="Open Sans" panose="020B0606030504020204" pitchFamily="34" charset="0"/>
                <a:ea typeface="Open Sans" panose="020B0606030504020204" pitchFamily="34" charset="0"/>
              </a:rPr>
              <a:t>TRAINER</a:t>
            </a:r>
            <a:r>
              <a:rPr lang="en-US" sz="1200" b="1" i="1" spc="10" dirty="0">
                <a:solidFill>
                  <a:srgbClr val="000000"/>
                </a:solidFill>
                <a:effectLst/>
                <a:latin typeface="Open Sans" panose="020B0606030504020204" pitchFamily="34" charset="0"/>
                <a:ea typeface="Open Sans" panose="020B0606030504020204" pitchFamily="34" charset="0"/>
              </a:rPr>
              <a:t> </a:t>
            </a:r>
            <a:r>
              <a:rPr lang="en-US" sz="1200" b="1" i="1" dirty="0">
                <a:solidFill>
                  <a:srgbClr val="000000"/>
                </a:solidFill>
                <a:effectLst/>
                <a:latin typeface="Open Sans" panose="020B0606030504020204" pitchFamily="34" charset="0"/>
                <a:ea typeface="Open Sans" panose="020B0606030504020204" pitchFamily="34" charset="0"/>
              </a:rPr>
              <a:t>NOTE</a:t>
            </a:r>
            <a:r>
              <a:rPr lang="en-US" sz="1200" i="1" dirty="0">
                <a:solidFill>
                  <a:srgbClr val="000000"/>
                </a:solidFill>
                <a:effectLst/>
                <a:latin typeface="Open Sans" panose="020B0606030504020204" pitchFamily="34" charset="0"/>
                <a:ea typeface="Open Sans" panose="020B0606030504020204" pitchFamily="34" charset="0"/>
              </a:rPr>
              <a:t>: responsibilities of foster parents include complying with policies, communicate household rules, provide proper supervision, all DCS to conduct required home visits, meet health needs of children, allowance, and clothing, follow discipline policy, transport children, and provide extra curriculars.</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15"/>
              </a:spcBef>
              <a:spcAft>
                <a:spcPts val="12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REFER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to Assessing Potential Relative Placements handout in Google Classroom and briefly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REVIEW</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0" lvl="0" indent="-342900">
              <a:lnSpc>
                <a:spcPct val="115000"/>
              </a:lnSpc>
              <a:spcBef>
                <a:spcPts val="15"/>
              </a:spcBef>
              <a:spcAft>
                <a:spcPts val="12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what else they would ask or discuss when assessing a potential relative</a:t>
            </a:r>
            <a:r>
              <a:rPr lang="en-US" sz="1200" spc="-4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caregiver?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LEAD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in a</a:t>
            </a:r>
            <a:r>
              <a:rPr lang="en-US" sz="1200" spc="-14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discussion about:</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0" lvl="1" indent="-285750">
              <a:lnSpc>
                <a:spcPct val="115000"/>
              </a:lnSpc>
              <a:spcBef>
                <a:spcPts val="25"/>
              </a:spcBef>
              <a:spcAft>
                <a:spcPts val="1200"/>
              </a:spcAft>
              <a:buFont typeface="Courier New" panose="02070309020205020404" pitchFamily="49" charset="0"/>
              <a:buChar char="o"/>
              <a:tabLst>
                <a:tab pos="597535" algn="l"/>
              </a:tabLst>
            </a:pPr>
            <a:r>
              <a:rPr lang="en-US" sz="1200" dirty="0">
                <a:effectLst/>
                <a:latin typeface="Open Sans" panose="020B0606030504020204" pitchFamily="34" charset="0"/>
                <a:ea typeface="Open Sans" panose="020B0606030504020204" pitchFamily="34" charset="0"/>
              </a:rPr>
              <a:t>How they would explore other potential relative placements</a:t>
            </a:r>
            <a:r>
              <a:rPr lang="en-US" sz="1200" spc="-8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80"/>
              </a:spcBef>
              <a:spcAft>
                <a:spcPts val="1200"/>
              </a:spcAft>
              <a:buFont typeface="Courier New" panose="02070309020205020404" pitchFamily="49" charset="0"/>
              <a:buChar char="o"/>
              <a:tabLst>
                <a:tab pos="597535" algn="l"/>
              </a:tabLst>
            </a:pPr>
            <a:r>
              <a:rPr lang="en-US" sz="1200" dirty="0">
                <a:effectLst/>
                <a:latin typeface="Open Sans" panose="020B0606030504020204" pitchFamily="34" charset="0"/>
                <a:ea typeface="Open Sans" panose="020B0606030504020204" pitchFamily="34" charset="0"/>
              </a:rPr>
              <a:t>What they would do if relative placement was not an</a:t>
            </a:r>
            <a:r>
              <a:rPr lang="en-US" sz="1200" spc="-9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option.</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35"/>
              </a:spcBef>
              <a:spcAft>
                <a:spcPts val="1200"/>
              </a:spcAft>
              <a:buFont typeface="Symbol" panose="05050102010706020507" pitchFamily="18" charset="2"/>
              <a:buChar char=""/>
              <a:tabLst>
                <a:tab pos="393700" algn="l"/>
                <a:tab pos="394335" algn="l"/>
              </a:tabLst>
            </a:pPr>
            <a:r>
              <a:rPr lang="en-US" sz="1200" b="1" spc="-140" dirty="0">
                <a:effectLst/>
                <a:latin typeface="Open Sans" panose="020B0606030504020204" pitchFamily="34" charset="0"/>
                <a:ea typeface="Open Sans" panose="020B0606030504020204" pitchFamily="34" charset="0"/>
              </a:rPr>
              <a:t>REFER </a:t>
            </a:r>
            <a:r>
              <a:rPr lang="en-US" sz="1200" spc="-140" dirty="0">
                <a:effectLst/>
                <a:latin typeface="Open Sans" panose="020B0606030504020204" pitchFamily="34" charset="0"/>
                <a:ea typeface="Open Sans" panose="020B0606030504020204" pitchFamily="34" charset="0"/>
              </a:rPr>
              <a:t>participants to </a:t>
            </a:r>
            <a:r>
              <a:rPr lang="en-US" sz="1200" u="sng" spc="-140" dirty="0">
                <a:solidFill>
                  <a:srgbClr val="0000FF"/>
                </a:solidFill>
                <a:effectLst/>
                <a:latin typeface="Open Sans" panose="020B0606030504020204" pitchFamily="34" charset="0"/>
                <a:ea typeface="Open Sans" panose="020B0606030504020204" pitchFamily="34" charset="0"/>
                <a:hlinkClick r:id="rId4"/>
              </a:rPr>
              <a:t>DCS Policy 16.3 Desired Characteristics of Foster Parents</a:t>
            </a:r>
            <a:r>
              <a:rPr lang="en-US" sz="1200" spc="-140" dirty="0">
                <a:effectLst/>
                <a:latin typeface="Open Sans" panose="020B0606030504020204" pitchFamily="34" charset="0"/>
                <a:ea typeface="Open Sans" panose="020B0606030504020204" pitchFamily="34" charset="0"/>
              </a:rPr>
              <a:t>. Briefly </a:t>
            </a:r>
            <a:r>
              <a:rPr lang="en-US" sz="1200" b="1" spc="-140" dirty="0">
                <a:effectLst/>
                <a:latin typeface="Open Sans" panose="020B0606030504020204" pitchFamily="34" charset="0"/>
                <a:ea typeface="Open Sans" panose="020B0606030504020204" pitchFamily="34" charset="0"/>
              </a:rPr>
              <a:t>HIGHLIGHT </a:t>
            </a:r>
            <a:r>
              <a:rPr lang="en-US" sz="1200" spc="-140" dirty="0">
                <a:effectLst/>
                <a:latin typeface="Open Sans" panose="020B0606030504020204" pitchFamily="34" charset="0"/>
                <a:ea typeface="Open Sans" panose="020B0606030504020204" pitchFamily="34" charset="0"/>
              </a:rPr>
              <a:t>the key characteristics that DCS looks for in recruiting foster parents. </a:t>
            </a:r>
            <a:endParaRPr lang="en-US" sz="1100" spc="-140" dirty="0">
              <a:effectLst/>
              <a:latin typeface="Open Sans" panose="020B0606030504020204" pitchFamily="34" charset="0"/>
              <a:ea typeface="Open Sans" panose="020B0606030504020204" pitchFamily="34" charset="0"/>
            </a:endParaRPr>
          </a:p>
          <a:p>
            <a:pPr marL="0" marR="0" indent="0">
              <a:lnSpc>
                <a:spcPct val="115000"/>
              </a:lnSpc>
              <a:spcBef>
                <a:spcPts val="35"/>
              </a:spcBef>
              <a:spcAft>
                <a:spcPts val="1200"/>
              </a:spcAft>
              <a:tabLst>
                <a:tab pos="393700" algn="l"/>
                <a:tab pos="394335" algn="l"/>
              </a:tabLst>
            </a:pPr>
            <a:r>
              <a:rPr lang="en-US" sz="1200" b="1" i="1" dirty="0">
                <a:solidFill>
                  <a:srgbClr val="000000"/>
                </a:solidFill>
                <a:effectLst/>
                <a:latin typeface="Open Sans" panose="020B0606030504020204" pitchFamily="34" charset="0"/>
                <a:ea typeface="Open Sans" panose="020B0606030504020204" pitchFamily="34" charset="0"/>
              </a:rPr>
              <a:t>TRAINER NOTE</a:t>
            </a:r>
            <a:r>
              <a:rPr lang="en-US" sz="1200" i="1" dirty="0">
                <a:solidFill>
                  <a:srgbClr val="000000"/>
                </a:solidFill>
                <a:effectLst/>
                <a:latin typeface="Open Sans" panose="020B0606030504020204" pitchFamily="34" charset="0"/>
                <a:ea typeface="Open Sans" panose="020B0606030504020204" pitchFamily="34" charset="0"/>
              </a:rPr>
              <a:t>: characteristics of foster parents include</a:t>
            </a:r>
            <a:r>
              <a:rPr lang="en-US" sz="1200" i="1" spc="-105" dirty="0">
                <a:solidFill>
                  <a:srgbClr val="000000"/>
                </a:solidFill>
                <a:effectLst/>
                <a:latin typeface="Open Sans" panose="020B0606030504020204" pitchFamily="34" charset="0"/>
                <a:ea typeface="Open Sans" panose="020B0606030504020204" pitchFamily="34" charset="0"/>
              </a:rPr>
              <a:t> </a:t>
            </a:r>
            <a:r>
              <a:rPr lang="en-US" sz="1200" i="1" dirty="0">
                <a:solidFill>
                  <a:srgbClr val="000000"/>
                </a:solidFill>
                <a:effectLst/>
                <a:latin typeface="Open Sans" panose="020B0606030504020204" pitchFamily="34" charset="0"/>
                <a:ea typeface="Open Sans" panose="020B0606030504020204" pitchFamily="34" charset="0"/>
              </a:rPr>
              <a:t>family composition, age and health requirements, smoking and health quality issues, quality of relationships, stability, transportation, motivation, parenting ability, reasonable and prudent parenting, ability to work with birth families, ability to work with DCS, and trauma reduction.</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35"/>
              </a:spcBef>
              <a:spcAft>
                <a:spcPts val="1200"/>
              </a:spcAft>
              <a:buFont typeface="Symbol" panose="05050102010706020507" pitchFamily="18" charset="2"/>
              <a:buChar char=""/>
              <a:tabLst>
                <a:tab pos="393700" algn="l"/>
                <a:tab pos="394335" algn="l"/>
              </a:tabLst>
            </a:pPr>
            <a:r>
              <a:rPr lang="en-US" sz="1200" b="1" spc="-140" dirty="0">
                <a:effectLst/>
                <a:latin typeface="Open Sans" panose="020B0606030504020204" pitchFamily="34" charset="0"/>
                <a:ea typeface="Open Sans" panose="020B0606030504020204" pitchFamily="34" charset="0"/>
              </a:rPr>
              <a:t>POINT OUT </a:t>
            </a:r>
            <a:r>
              <a:rPr lang="en-US" sz="1200" spc="-140" dirty="0">
                <a:effectLst/>
                <a:latin typeface="Open Sans" panose="020B0606030504020204" pitchFamily="34" charset="0"/>
                <a:ea typeface="Open Sans" panose="020B0606030504020204" pitchFamily="34" charset="0"/>
              </a:rPr>
              <a:t>the steps in the approval process for foster parents are described</a:t>
            </a:r>
            <a:r>
              <a:rPr lang="en-US" sz="1200" spc="-145" dirty="0">
                <a:effectLst/>
                <a:latin typeface="Open Sans" panose="020B0606030504020204" pitchFamily="34" charset="0"/>
                <a:ea typeface="Open Sans" panose="020B0606030504020204" pitchFamily="34" charset="0"/>
              </a:rPr>
              <a:t> </a:t>
            </a:r>
            <a:r>
              <a:rPr lang="en-US" sz="1200" spc="-140" dirty="0">
                <a:effectLst/>
                <a:latin typeface="Open Sans" panose="020B0606030504020204" pitchFamily="34" charset="0"/>
                <a:ea typeface="Open Sans" panose="020B0606030504020204" pitchFamily="34" charset="0"/>
              </a:rPr>
              <a:t>in </a:t>
            </a:r>
            <a:r>
              <a:rPr lang="en-US" sz="1200" u="sng" spc="-140" dirty="0">
                <a:solidFill>
                  <a:srgbClr val="0000FF"/>
                </a:solidFill>
                <a:effectLst/>
                <a:latin typeface="Open Sans" panose="020B0606030504020204" pitchFamily="34" charset="0"/>
                <a:ea typeface="Open Sans" panose="020B0606030504020204" pitchFamily="34" charset="0"/>
                <a:hlinkClick r:id="rId5"/>
              </a:rPr>
              <a:t>DCS Policy 16.4 Foster Home Selection and Approval</a:t>
            </a:r>
            <a:r>
              <a:rPr lang="en-US" sz="1200" spc="-140" dirty="0">
                <a:effectLst/>
                <a:latin typeface="Open Sans" panose="020B0606030504020204" pitchFamily="34" charset="0"/>
                <a:ea typeface="Open Sans" panose="020B0606030504020204" pitchFamily="34" charset="0"/>
              </a:rPr>
              <a:t>. Foster parents must attend TN-KEY training and complete the home study process to be an approved home. </a:t>
            </a:r>
            <a:endParaRPr lang="en-US" sz="1100" spc="-140" dirty="0">
              <a:effectLst/>
              <a:latin typeface="Open Sans" panose="020B0606030504020204" pitchFamily="34" charset="0"/>
              <a:ea typeface="Open Sans" panose="020B0606030504020204" pitchFamily="34" charset="0"/>
            </a:endParaRPr>
          </a:p>
          <a:p>
            <a:pPr marL="0" marR="0" indent="0">
              <a:lnSpc>
                <a:spcPct val="115000"/>
              </a:lnSpc>
              <a:spcBef>
                <a:spcPts val="35"/>
              </a:spcBef>
              <a:spcAft>
                <a:spcPts val="1200"/>
              </a:spcAft>
              <a:tabLst>
                <a:tab pos="393700" algn="l"/>
                <a:tab pos="394335" algn="l"/>
              </a:tabLst>
            </a:pPr>
            <a:r>
              <a:rPr lang="en-US" sz="1200" b="1" i="1" dirty="0">
                <a:solidFill>
                  <a:srgbClr val="000000"/>
                </a:solidFill>
                <a:effectLst/>
                <a:latin typeface="Open Sans" panose="020B0606030504020204" pitchFamily="34" charset="0"/>
                <a:ea typeface="Open Sans" panose="020B0606030504020204" pitchFamily="34" charset="0"/>
              </a:rPr>
              <a:t>TRAINER NOTE</a:t>
            </a:r>
            <a:r>
              <a:rPr lang="en-US" sz="1200" i="1" dirty="0">
                <a:solidFill>
                  <a:srgbClr val="000000"/>
                </a:solidFill>
                <a:effectLst/>
                <a:latin typeface="Open Sans" panose="020B0606030504020204" pitchFamily="34" charset="0"/>
                <a:ea typeface="Open Sans" panose="020B0606030504020204" pitchFamily="34" charset="0"/>
              </a:rPr>
              <a:t>: TN-KEY</a:t>
            </a:r>
            <a:r>
              <a:rPr lang="en-US" sz="1200" i="1" spc="-5" dirty="0">
                <a:solidFill>
                  <a:srgbClr val="000000"/>
                </a:solidFill>
                <a:effectLst/>
                <a:latin typeface="Open Sans" panose="020B0606030504020204" pitchFamily="34" charset="0"/>
                <a:ea typeface="Open Sans" panose="020B0606030504020204" pitchFamily="34" charset="0"/>
              </a:rPr>
              <a:t> </a:t>
            </a:r>
            <a:r>
              <a:rPr lang="en-US" sz="1200" i="1" dirty="0">
                <a:solidFill>
                  <a:srgbClr val="000000"/>
                </a:solidFill>
                <a:effectLst/>
                <a:latin typeface="Open Sans" panose="020B0606030504020204" pitchFamily="34" charset="0"/>
                <a:ea typeface="Open Sans" panose="020B0606030504020204" pitchFamily="34" charset="0"/>
              </a:rPr>
              <a:t>includes: Navigating the Child Welfare System, Exploring the Impact of</a:t>
            </a:r>
            <a:r>
              <a:rPr lang="en-US" sz="1200" i="1" spc="10" dirty="0">
                <a:solidFill>
                  <a:srgbClr val="000000"/>
                </a:solidFill>
                <a:effectLst/>
                <a:latin typeface="Open Sans" panose="020B0606030504020204" pitchFamily="34" charset="0"/>
                <a:ea typeface="Open Sans" panose="020B0606030504020204" pitchFamily="34" charset="0"/>
              </a:rPr>
              <a:t> </a:t>
            </a:r>
            <a:r>
              <a:rPr lang="en-US" sz="1200" i="1" dirty="0">
                <a:solidFill>
                  <a:srgbClr val="000000"/>
                </a:solidFill>
                <a:effectLst/>
                <a:latin typeface="Open Sans" panose="020B0606030504020204" pitchFamily="34" charset="0"/>
                <a:ea typeface="Open Sans" panose="020B0606030504020204" pitchFamily="34" charset="0"/>
              </a:rPr>
              <a:t>Trauma, Roadmap to</a:t>
            </a:r>
            <a:r>
              <a:rPr lang="en-US" sz="1200" i="1" spc="-20" dirty="0">
                <a:solidFill>
                  <a:srgbClr val="000000"/>
                </a:solidFill>
                <a:effectLst/>
                <a:latin typeface="Open Sans" panose="020B0606030504020204" pitchFamily="34" charset="0"/>
                <a:ea typeface="Open Sans" panose="020B0606030504020204" pitchFamily="34" charset="0"/>
              </a:rPr>
              <a:t> </a:t>
            </a:r>
            <a:r>
              <a:rPr lang="en-US" sz="1200" i="1" dirty="0">
                <a:solidFill>
                  <a:srgbClr val="000000"/>
                </a:solidFill>
                <a:effectLst/>
                <a:latin typeface="Open Sans" panose="020B0606030504020204" pitchFamily="34" charset="0"/>
                <a:ea typeface="Open Sans" panose="020B0606030504020204" pitchFamily="34" charset="0"/>
              </a:rPr>
              <a:t>Resilience, and Rerouting Trauma</a:t>
            </a:r>
            <a:r>
              <a:rPr lang="en-US" sz="1200" i="1" spc="5" dirty="0">
                <a:solidFill>
                  <a:srgbClr val="000000"/>
                </a:solidFill>
                <a:effectLst/>
                <a:latin typeface="Open Sans" panose="020B0606030504020204" pitchFamily="34" charset="0"/>
                <a:ea typeface="Open Sans" panose="020B0606030504020204" pitchFamily="34" charset="0"/>
              </a:rPr>
              <a:t> </a:t>
            </a:r>
            <a:r>
              <a:rPr lang="en-US" sz="1200" i="1" dirty="0">
                <a:solidFill>
                  <a:srgbClr val="000000"/>
                </a:solidFill>
                <a:effectLst/>
                <a:latin typeface="Open Sans" panose="020B0606030504020204" pitchFamily="34" charset="0"/>
                <a:ea typeface="Open Sans" panose="020B0606030504020204" pitchFamily="34" charset="0"/>
              </a:rPr>
              <a:t>Behaviors.</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795"/>
              </a:spcBef>
              <a:spcAft>
                <a:spcPts val="1200"/>
              </a:spcAft>
              <a:buFont typeface="Symbol" panose="05050102010706020507" pitchFamily="18" charset="2"/>
              <a:buChar char=""/>
              <a:tabLst>
                <a:tab pos="597535" algn="l"/>
              </a:tabLst>
            </a:pPr>
            <a:r>
              <a:rPr lang="en-US" sz="1200" b="1" spc="-140" dirty="0">
                <a:effectLst/>
                <a:latin typeface="Open Sans" panose="020B0606030504020204" pitchFamily="34" charset="0"/>
                <a:ea typeface="Open Sans" panose="020B0606030504020204" pitchFamily="34" charset="0"/>
              </a:rPr>
              <a:t>REMIND </a:t>
            </a:r>
            <a:r>
              <a:rPr lang="en-US" sz="1200" spc="-140" dirty="0">
                <a:effectLst/>
                <a:latin typeface="Open Sans" panose="020B0606030504020204" pitchFamily="34" charset="0"/>
                <a:ea typeface="Open Sans" panose="020B0606030504020204" pitchFamily="34" charset="0"/>
              </a:rPr>
              <a:t>participants that foster families must complete the TN-KEY training series to be fully approved foster parents. If they do not complete the</a:t>
            </a:r>
            <a:r>
              <a:rPr lang="en-US" sz="1200" spc="-110" dirty="0">
                <a:effectLst/>
                <a:latin typeface="Open Sans" panose="020B0606030504020204" pitchFamily="34" charset="0"/>
                <a:ea typeface="Open Sans" panose="020B0606030504020204" pitchFamily="34" charset="0"/>
              </a:rPr>
              <a:t> </a:t>
            </a:r>
            <a:r>
              <a:rPr lang="en-US" sz="1200" spc="-140" dirty="0">
                <a:effectLst/>
                <a:latin typeface="Open Sans" panose="020B0606030504020204" pitchFamily="34" charset="0"/>
                <a:ea typeface="Open Sans" panose="020B0606030504020204" pitchFamily="34" charset="0"/>
              </a:rPr>
              <a:t>whole process and the children were placed with an expediated home study a Placement Stability CFTM would be held to assess other placement</a:t>
            </a:r>
            <a:r>
              <a:rPr lang="en-US" sz="1200" spc="-245" dirty="0">
                <a:effectLst/>
                <a:latin typeface="Open Sans" panose="020B0606030504020204" pitchFamily="34" charset="0"/>
                <a:ea typeface="Open Sans" panose="020B0606030504020204" pitchFamily="34" charset="0"/>
              </a:rPr>
              <a:t> </a:t>
            </a:r>
            <a:r>
              <a:rPr lang="en-US" sz="1200" spc="-140" dirty="0">
                <a:effectLst/>
                <a:latin typeface="Open Sans" panose="020B0606030504020204" pitchFamily="34" charset="0"/>
                <a:ea typeface="Open Sans" panose="020B0606030504020204" pitchFamily="34" charset="0"/>
              </a:rPr>
              <a:t>options.</a:t>
            </a:r>
            <a:endParaRPr lang="en-US" sz="1100" spc="-140" dirty="0">
              <a:effectLst/>
              <a:latin typeface="Open Sans" panose="020B0606030504020204" pitchFamily="34" charset="0"/>
              <a:ea typeface="Open Sans" panose="020B0606030504020204" pitchFamily="34" charset="0"/>
            </a:endParaRPr>
          </a:p>
          <a:p>
            <a:pPr marL="342900" marR="0" lvl="0" indent="-342900">
              <a:lnSpc>
                <a:spcPct val="115000"/>
              </a:lnSpc>
              <a:spcBef>
                <a:spcPts val="795"/>
              </a:spcBef>
              <a:spcAft>
                <a:spcPts val="1200"/>
              </a:spcAft>
              <a:buFont typeface="Symbol" panose="05050102010706020507" pitchFamily="18" charset="2"/>
              <a:buChar char=""/>
              <a:tabLst>
                <a:tab pos="597535" algn="l"/>
              </a:tabLst>
            </a:pPr>
            <a:r>
              <a:rPr lang="en-US" sz="1800" b="1" spc="-140" dirty="0">
                <a:effectLst/>
                <a:latin typeface="Open Sans" panose="020B0606030504020204" pitchFamily="34" charset="0"/>
                <a:ea typeface="Open Sans" panose="020B0606030504020204" pitchFamily="34" charset="0"/>
              </a:rPr>
              <a:t>REFER </a:t>
            </a:r>
            <a:r>
              <a:rPr lang="en-US" sz="1800" spc="-140" dirty="0">
                <a:effectLst/>
                <a:latin typeface="Open Sans" panose="020B0606030504020204" pitchFamily="34" charset="0"/>
                <a:ea typeface="Open Sans" panose="020B0606030504020204" pitchFamily="34" charset="0"/>
              </a:rPr>
              <a:t>participants to </a:t>
            </a:r>
            <a:r>
              <a:rPr lang="en-US" sz="1800" u="sng" spc="-140" dirty="0">
                <a:solidFill>
                  <a:srgbClr val="0000FF"/>
                </a:solidFill>
                <a:effectLst/>
                <a:latin typeface="Open Sans" panose="020B0606030504020204" pitchFamily="34" charset="0"/>
                <a:ea typeface="Open Sans" panose="020B0606030504020204" pitchFamily="34" charset="0"/>
                <a:hlinkClick r:id="rId6"/>
              </a:rPr>
              <a:t>DCS Policy 16.20 Expedited Custody Placements</a:t>
            </a:r>
            <a:r>
              <a:rPr lang="en-US" sz="1800" spc="-140" dirty="0">
                <a:effectLst/>
                <a:latin typeface="Open Sans" panose="020B0606030504020204" pitchFamily="34" charset="0"/>
                <a:ea typeface="Open Sans" panose="020B0606030504020204" pitchFamily="34" charset="0"/>
              </a:rPr>
              <a:t> and briefly </a:t>
            </a:r>
            <a:r>
              <a:rPr lang="en-US" sz="1800" b="1" spc="-140" dirty="0">
                <a:effectLst/>
                <a:latin typeface="Open Sans" panose="020B0606030504020204" pitchFamily="34" charset="0"/>
                <a:ea typeface="Open Sans" panose="020B0606030504020204" pitchFamily="34" charset="0"/>
              </a:rPr>
              <a:t>REVIEW</a:t>
            </a:r>
            <a:r>
              <a:rPr lang="en-US" sz="1800" spc="-140" dirty="0">
                <a:effectLst/>
                <a:latin typeface="Open Sans" panose="020B0606030504020204" pitchFamily="34" charset="0"/>
                <a:ea typeface="Open Sans" panose="020B0606030504020204" pitchFamily="34" charset="0"/>
              </a:rPr>
              <a:t> the needed tasks to complete an expedited custodial placement.  </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60</a:t>
            </a:fld>
            <a:endParaRPr lang="en-US"/>
          </a:p>
        </p:txBody>
      </p:sp>
    </p:spTree>
    <p:extLst>
      <p:ext uri="{BB962C8B-B14F-4D97-AF65-F5344CB8AC3E}">
        <p14:creationId xmlns:p14="http://schemas.microsoft.com/office/powerpoint/2010/main" val="8847216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200" b="1" spc="-140" dirty="0">
                <a:solidFill>
                  <a:srgbClr val="201F1E"/>
                </a:solidFill>
                <a:effectLst/>
                <a:latin typeface="Open Sans" panose="020B0606030504020204" pitchFamily="34" charset="0"/>
                <a:ea typeface="Times New Roman" panose="02020603050405020304" pitchFamily="18" charset="0"/>
              </a:rPr>
              <a:t>STATE </a:t>
            </a:r>
            <a:r>
              <a:rPr lang="en-US" sz="1200" spc="-140" dirty="0">
                <a:solidFill>
                  <a:srgbClr val="201F1E"/>
                </a:solidFill>
                <a:effectLst/>
                <a:latin typeface="Open Sans" panose="020B0606030504020204" pitchFamily="34" charset="0"/>
                <a:ea typeface="Times New Roman" panose="02020603050405020304" pitchFamily="18" charset="0"/>
              </a:rPr>
              <a:t>assessment is an ongoing process and as an FSW, you are assessing safety at all times.  When conducting foster home visits, it is important for the FSW to complete a walkthrough of the home and identify and address all potential safety risks.  If there are additional children in the home, the FSW will do the following:</a:t>
            </a:r>
            <a:endParaRPr lang="en-US" sz="1200" spc="-14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dirty="0">
                <a:solidFill>
                  <a:srgbClr val="201F1E"/>
                </a:solidFill>
                <a:effectLst/>
                <a:latin typeface="Open Sans" panose="020B0606030504020204" pitchFamily="34" charset="0"/>
                <a:ea typeface="Times New Roman" panose="02020603050405020304" pitchFamily="18" charset="0"/>
              </a:rPr>
              <a:t>Engage the foster family in a discussion around the role they play with the children and how often the children are in the home.  </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dirty="0">
                <a:solidFill>
                  <a:srgbClr val="201F1E"/>
                </a:solidFill>
                <a:effectLst/>
                <a:latin typeface="Open Sans" panose="020B0606030504020204" pitchFamily="34" charset="0"/>
                <a:ea typeface="Times New Roman" panose="02020603050405020304" pitchFamily="18" charset="0"/>
              </a:rPr>
              <a:t>Assess for </a:t>
            </a:r>
            <a:r>
              <a:rPr lang="en-US" sz="1200" b="1" dirty="0">
                <a:solidFill>
                  <a:srgbClr val="201F1E"/>
                </a:solidFill>
                <a:effectLst/>
                <a:latin typeface="Open Sans" panose="020B0606030504020204" pitchFamily="34" charset="0"/>
                <a:ea typeface="Times New Roman" panose="02020603050405020304" pitchFamily="18" charset="0"/>
              </a:rPr>
              <a:t>EACH</a:t>
            </a:r>
            <a:r>
              <a:rPr lang="en-US" sz="1200" dirty="0">
                <a:solidFill>
                  <a:srgbClr val="201F1E"/>
                </a:solidFill>
                <a:effectLst/>
                <a:latin typeface="Open Sans" panose="020B0606030504020204" pitchFamily="34" charset="0"/>
                <a:ea typeface="Times New Roman" panose="02020603050405020304" pitchFamily="18" charset="0"/>
              </a:rPr>
              <a:t> child’s safety by determining if there is adequate adult supervisor for the number of children in the home and identifying if there are environmental hazards in the home based on the age of the children.   </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dirty="0">
                <a:solidFill>
                  <a:srgbClr val="201F1E"/>
                </a:solidFill>
                <a:effectLst/>
                <a:latin typeface="Open Sans" panose="020B0606030504020204" pitchFamily="34" charset="0"/>
                <a:ea typeface="Times New Roman" panose="02020603050405020304" pitchFamily="18" charset="0"/>
              </a:rPr>
              <a:t>According to the safe sleep protocol, all children under the age of 12 months, are required to have a safe sleep environment if they are in the home full or part-time.</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61</a:t>
            </a:fld>
            <a:endParaRPr lang="en-US"/>
          </a:p>
        </p:txBody>
      </p:sp>
    </p:spTree>
    <p:extLst>
      <p:ext uri="{BB962C8B-B14F-4D97-AF65-F5344CB8AC3E}">
        <p14:creationId xmlns:p14="http://schemas.microsoft.com/office/powerpoint/2010/main" val="10628526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800" b="1" spc="-140" dirty="0">
                <a:solidFill>
                  <a:srgbClr val="000000"/>
                </a:solidFill>
                <a:effectLst/>
                <a:latin typeface="Open Sans" panose="020B0606030504020204" pitchFamily="34" charset="0"/>
                <a:ea typeface="Times New Roman" panose="02020603050405020304" pitchFamily="18" charset="0"/>
              </a:rPr>
              <a:t>ADVISE</a:t>
            </a:r>
            <a:r>
              <a:rPr lang="en-US" sz="1800" spc="-140" dirty="0">
                <a:solidFill>
                  <a:srgbClr val="000000"/>
                </a:solidFill>
                <a:effectLst/>
                <a:latin typeface="Open Sans" panose="020B0606030504020204" pitchFamily="34" charset="0"/>
                <a:ea typeface="Times New Roman" panose="02020603050405020304" pitchFamily="18" charset="0"/>
              </a:rPr>
              <a:t> staff entering foster homes should assess for safety if they observe the foster parent providing an in-home daycare or babysitting for numerous children.</a:t>
            </a:r>
            <a:r>
              <a:rPr lang="en-US" sz="1800" spc="-140" dirty="0">
                <a:solidFill>
                  <a:srgbClr val="000000"/>
                </a:solidFill>
                <a:effectLst/>
                <a:latin typeface="Arial" panose="020B0604020202020204" pitchFamily="34" charset="0"/>
                <a:ea typeface="Times New Roman" panose="02020603050405020304" pitchFamily="18" charset="0"/>
              </a:rPr>
              <a:t> </a:t>
            </a:r>
            <a:r>
              <a:rPr lang="en-US" sz="1800" spc="-140" dirty="0">
                <a:solidFill>
                  <a:srgbClr val="000000"/>
                </a:solidFill>
                <a:effectLst/>
                <a:latin typeface="Open Sans" panose="020B0606030504020204" pitchFamily="34" charset="0"/>
                <a:ea typeface="Times New Roman" panose="02020603050405020304" pitchFamily="18" charset="0"/>
              </a:rPr>
              <a:t> </a:t>
            </a:r>
            <a:r>
              <a:rPr lang="en-US" sz="1800" b="1" spc="-140" dirty="0">
                <a:solidFill>
                  <a:srgbClr val="000000"/>
                </a:solidFill>
                <a:effectLst/>
                <a:latin typeface="Open Sans" panose="020B0606030504020204" pitchFamily="34" charset="0"/>
                <a:ea typeface="Times New Roman" panose="02020603050405020304" pitchFamily="18" charset="0"/>
              </a:rPr>
              <a:t>STATE </a:t>
            </a:r>
            <a:r>
              <a:rPr lang="en-US" sz="1800" spc="-140" dirty="0">
                <a:solidFill>
                  <a:srgbClr val="000000"/>
                </a:solidFill>
                <a:effectLst/>
                <a:latin typeface="Open Sans" panose="020B0606030504020204" pitchFamily="34" charset="0"/>
                <a:ea typeface="Times New Roman" panose="02020603050405020304" pitchFamily="18" charset="0"/>
              </a:rPr>
              <a:t>our agency has experienced near death or certain situations with children as a result of a foster parents caring for multiple children.</a:t>
            </a:r>
            <a:r>
              <a:rPr lang="en-US" sz="1800" spc="-140" dirty="0">
                <a:solidFill>
                  <a:srgbClr val="000000"/>
                </a:solidFill>
                <a:effectLst/>
                <a:latin typeface="Arial" panose="020B0604020202020204" pitchFamily="34" charset="0"/>
                <a:ea typeface="Times New Roman" panose="02020603050405020304" pitchFamily="18" charset="0"/>
              </a:rPr>
              <a:t> </a:t>
            </a:r>
            <a:r>
              <a:rPr lang="en-US" sz="1800" spc="-140" dirty="0">
                <a:solidFill>
                  <a:srgbClr val="000000"/>
                </a:solidFill>
                <a:effectLst/>
                <a:latin typeface="Open Sans" panose="020B0606030504020204" pitchFamily="34" charset="0"/>
                <a:ea typeface="Times New Roman" panose="02020603050405020304" pitchFamily="18" charset="0"/>
              </a:rPr>
              <a:t> We do not want to discourage or restrict foster families from having an in-home business.</a:t>
            </a:r>
            <a:r>
              <a:rPr lang="en-US" sz="1800" spc="-140" dirty="0">
                <a:solidFill>
                  <a:srgbClr val="000000"/>
                </a:solidFill>
                <a:effectLst/>
                <a:latin typeface="Arial" panose="020B0604020202020204" pitchFamily="34" charset="0"/>
                <a:ea typeface="Times New Roman" panose="02020603050405020304" pitchFamily="18" charset="0"/>
              </a:rPr>
              <a:t> </a:t>
            </a:r>
            <a:r>
              <a:rPr lang="en-US" sz="1800" spc="-140" dirty="0">
                <a:solidFill>
                  <a:srgbClr val="000000"/>
                </a:solidFill>
                <a:effectLst/>
                <a:latin typeface="Open Sans" panose="020B0606030504020204" pitchFamily="34" charset="0"/>
                <a:ea typeface="Times New Roman" panose="02020603050405020304" pitchFamily="18" charset="0"/>
              </a:rPr>
              <a:t> However, we encourage staff to assess for safety if multiple children are in the home.  If the FSW observes an unlicensed home daycare, the FSW should discuss with Leadership/Supervision.  According to the Department of Human Services, Family Child Care Homes can provide care for at least five but no more than seven unrelated children. Up to 5 additional children related to the primary caregiver may also receive care in family childcare homes.  Please note assessment of safety is not contingent on the number of children in the home but the circumstances around the child’s situation and the home environment.    </a:t>
            </a:r>
            <a:endParaRPr lang="en-US" sz="1800" spc="-140" dirty="0">
              <a:effectLst/>
              <a:latin typeface="Times New Roman" panose="02020603050405020304" pitchFamily="18" charset="0"/>
              <a:ea typeface="Times New Roman" panose="02020603050405020304" pitchFamily="18" charset="0"/>
            </a:endParaRPr>
          </a:p>
          <a:p>
            <a:pPr marL="228600" marR="0">
              <a:spcBef>
                <a:spcPts val="0"/>
              </a:spcBef>
              <a:spcAft>
                <a:spcPts val="0"/>
              </a:spcAft>
            </a:pPr>
            <a:r>
              <a:rPr lang="en-US" sz="1800" dirty="0">
                <a:solidFill>
                  <a:srgbClr val="201F1E"/>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b="1" spc="-140" dirty="0">
                <a:solidFill>
                  <a:srgbClr val="000000"/>
                </a:solidFill>
                <a:effectLst/>
                <a:latin typeface="Open Sans" panose="020B0606030504020204" pitchFamily="34" charset="0"/>
                <a:ea typeface="Times New Roman" panose="02020603050405020304" pitchFamily="18" charset="0"/>
              </a:rPr>
              <a:t>STATE</a:t>
            </a:r>
            <a:r>
              <a:rPr lang="en-US" sz="1800" spc="-140" dirty="0">
                <a:solidFill>
                  <a:srgbClr val="000000"/>
                </a:solidFill>
                <a:effectLst/>
                <a:latin typeface="Open Sans" panose="020B0606030504020204" pitchFamily="34" charset="0"/>
                <a:ea typeface="Times New Roman" panose="02020603050405020304" pitchFamily="18" charset="0"/>
              </a:rPr>
              <a:t> information regarding daycare licensing can be found at:</a:t>
            </a:r>
            <a:endParaRPr lang="en-US" sz="1800" spc="-14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u="sng" spc="-140" dirty="0">
                <a:solidFill>
                  <a:srgbClr val="201F1E"/>
                </a:solidFill>
                <a:effectLst/>
                <a:latin typeface="Calibri" panose="020F0502020204030204" pitchFamily="34" charset="0"/>
                <a:ea typeface="Times New Roman" panose="02020603050405020304" pitchFamily="18" charset="0"/>
                <a:hlinkClick r:id="rId3"/>
              </a:rPr>
              <a:t>https://www.tn.gov/humanservices/for-families/child-care-services/child-care-types-of-regulated-care.html</a:t>
            </a:r>
            <a:endParaRPr lang="en-US" sz="1800" spc="-14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62</a:t>
            </a:fld>
            <a:endParaRPr lang="en-US"/>
          </a:p>
        </p:txBody>
      </p:sp>
    </p:spTree>
    <p:extLst>
      <p:ext uri="{BB962C8B-B14F-4D97-AF65-F5344CB8AC3E}">
        <p14:creationId xmlns:p14="http://schemas.microsoft.com/office/powerpoint/2010/main" val="42266315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84150" lvl="0" indent="-342900">
              <a:lnSpc>
                <a:spcPct val="115000"/>
              </a:lnSpc>
              <a:spcBef>
                <a:spcPts val="500"/>
              </a:spcBef>
              <a:spcAft>
                <a:spcPts val="1200"/>
              </a:spcAft>
              <a:buFont typeface="Symbol" panose="05050102010706020507" pitchFamily="18" charset="2"/>
              <a:buChar char=""/>
              <a:tabLst>
                <a:tab pos="393700" algn="l"/>
                <a:tab pos="394335" algn="l"/>
              </a:tabLst>
            </a:pPr>
            <a:r>
              <a:rPr lang="en-US" sz="1800" b="1" spc="-140" dirty="0">
                <a:effectLst/>
                <a:latin typeface="Open Sans" panose="020B0606030504020204" pitchFamily="34" charset="0"/>
                <a:ea typeface="Open Sans" panose="020B0606030504020204" pitchFamily="34" charset="0"/>
              </a:rPr>
              <a:t>INFORM </a:t>
            </a:r>
            <a:r>
              <a:rPr lang="en-US" sz="1800" spc="-140" dirty="0">
                <a:effectLst/>
                <a:latin typeface="Open Sans" panose="020B0606030504020204" pitchFamily="34" charset="0"/>
                <a:ea typeface="Open Sans" panose="020B0606030504020204" pitchFamily="34" charset="0"/>
              </a:rPr>
              <a:t>participants they will now watch a</a:t>
            </a:r>
            <a:r>
              <a:rPr lang="en-US" sz="1800" spc="-75" dirty="0">
                <a:effectLst/>
                <a:latin typeface="Open Sans" panose="020B0606030504020204" pitchFamily="34" charset="0"/>
                <a:ea typeface="Open Sans" panose="020B0606030504020204" pitchFamily="34" charset="0"/>
              </a:rPr>
              <a:t> </a:t>
            </a:r>
            <a:r>
              <a:rPr lang="en-US" sz="1800" spc="-140" dirty="0">
                <a:effectLst/>
                <a:latin typeface="Open Sans" panose="020B0606030504020204" pitchFamily="34" charset="0"/>
                <a:ea typeface="Open Sans" panose="020B0606030504020204" pitchFamily="34" charset="0"/>
              </a:rPr>
              <a:t>video about the full disclosure process we must go through with our relative placements.</a:t>
            </a:r>
            <a:r>
              <a:rPr lang="en-US" sz="1800" spc="-75" dirty="0">
                <a:effectLst/>
                <a:latin typeface="Open Sans" panose="020B0606030504020204" pitchFamily="34" charset="0"/>
                <a:ea typeface="Open Sans" panose="020B0606030504020204" pitchFamily="34" charset="0"/>
              </a:rPr>
              <a:t> </a:t>
            </a:r>
            <a:r>
              <a:rPr lang="en-US" sz="1800" b="1" spc="-75" dirty="0">
                <a:effectLst/>
                <a:latin typeface="Open Sans" panose="020B0606030504020204" pitchFamily="34" charset="0"/>
                <a:ea typeface="Open Sans" panose="020B0606030504020204" pitchFamily="34" charset="0"/>
              </a:rPr>
              <a:t>SHOW</a:t>
            </a:r>
            <a:r>
              <a:rPr lang="en-US" sz="1800" b="1" spc="-140" dirty="0">
                <a:effectLst/>
                <a:latin typeface="Open Sans" panose="020B0606030504020204" pitchFamily="34" charset="0"/>
                <a:ea typeface="Open Sans" panose="020B0606030504020204" pitchFamily="34" charset="0"/>
              </a:rPr>
              <a:t> </a:t>
            </a:r>
            <a:r>
              <a:rPr lang="en-US" sz="1800" spc="-140" dirty="0">
                <a:effectLst/>
                <a:latin typeface="Open Sans" panose="020B0606030504020204" pitchFamily="34" charset="0"/>
                <a:ea typeface="Open Sans" panose="020B0606030504020204" pitchFamily="34" charset="0"/>
              </a:rPr>
              <a:t>“Disclosure of Legal Permanency Options for Relatives and Kin” (13:53 minutes): </a:t>
            </a:r>
            <a:r>
              <a:rPr lang="en-US" sz="1800" spc="-140" dirty="0">
                <a:solidFill>
                  <a:srgbClr val="0000FF"/>
                </a:solidFill>
                <a:effectLst/>
                <a:latin typeface="Open Sans" panose="020B0606030504020204" pitchFamily="34" charset="0"/>
                <a:ea typeface="Open Sans" panose="020B0606030504020204" pitchFamily="34" charset="0"/>
                <a:hlinkClick r:id="rId3"/>
              </a:rPr>
              <a:t>https://www.youtube.com/watch?v=C8s6KZyIKE4</a:t>
            </a:r>
            <a:endParaRPr lang="en-US" sz="1800" spc="-140" dirty="0">
              <a:effectLst/>
              <a:latin typeface="Open Sans" panose="020B0606030504020204" pitchFamily="34" charset="0"/>
              <a:ea typeface="Open Sans" panose="020B0606030504020204" pitchFamily="34" charset="0"/>
            </a:endParaRPr>
          </a:p>
          <a:p>
            <a:pPr marL="342900" marR="184150" lvl="0" indent="-342900">
              <a:lnSpc>
                <a:spcPct val="115000"/>
              </a:lnSpc>
              <a:spcBef>
                <a:spcPts val="500"/>
              </a:spcBef>
              <a:spcAft>
                <a:spcPts val="1200"/>
              </a:spcAft>
              <a:buFont typeface="Symbol" panose="05050102010706020507" pitchFamily="18" charset="2"/>
              <a:buChar char=""/>
              <a:tabLst>
                <a:tab pos="393700" algn="l"/>
                <a:tab pos="394335" algn="l"/>
              </a:tabLst>
            </a:pPr>
            <a:r>
              <a:rPr lang="en-US" sz="1800" b="1" spc="-140" dirty="0">
                <a:effectLst/>
                <a:latin typeface="Open Sans" panose="020B0606030504020204" pitchFamily="34" charset="0"/>
                <a:ea typeface="Open Sans" panose="020B0606030504020204" pitchFamily="34" charset="0"/>
              </a:rPr>
              <a:t>DEBRIEF </a:t>
            </a:r>
            <a:r>
              <a:rPr lang="en-US" sz="1800" spc="-140" dirty="0">
                <a:effectLst/>
                <a:latin typeface="Open Sans" panose="020B0606030504020204" pitchFamily="34" charset="0"/>
                <a:ea typeface="Open Sans" panose="020B0606030504020204" pitchFamily="34" charset="0"/>
              </a:rPr>
              <a:t>and </a:t>
            </a:r>
            <a:r>
              <a:rPr lang="en-US" sz="1800" b="1" spc="-140" dirty="0">
                <a:effectLst/>
                <a:latin typeface="Open Sans" panose="020B0606030504020204" pitchFamily="34" charset="0"/>
                <a:ea typeface="Open Sans" panose="020B0606030504020204" pitchFamily="34" charset="0"/>
              </a:rPr>
              <a:t>ASK </a:t>
            </a:r>
            <a:r>
              <a:rPr lang="en-US" sz="1800" spc="-140" dirty="0">
                <a:effectLst/>
                <a:latin typeface="Open Sans" panose="020B0606030504020204" pitchFamily="34" charset="0"/>
                <a:ea typeface="Open Sans" panose="020B0606030504020204" pitchFamily="34" charset="0"/>
              </a:rPr>
              <a:t>if there are any questions after the video. </a:t>
            </a:r>
            <a:r>
              <a:rPr lang="en-US" sz="1800" b="1" spc="-140" dirty="0">
                <a:effectLst/>
                <a:latin typeface="Open Sans" panose="020B0606030504020204" pitchFamily="34" charset="0"/>
                <a:ea typeface="Open Sans" panose="020B0606030504020204" pitchFamily="34" charset="0"/>
              </a:rPr>
              <a:t>STATE</a:t>
            </a:r>
            <a:r>
              <a:rPr lang="en-US" sz="1800" spc="-140" dirty="0">
                <a:effectLst/>
                <a:latin typeface="Open Sans" panose="020B0606030504020204" pitchFamily="34" charset="0"/>
                <a:ea typeface="Open Sans" panose="020B0606030504020204" pitchFamily="34" charset="0"/>
              </a:rPr>
              <a:t> this information would need to be shared with Grandma Rose in order for her to make an informed decision about placement and potential long-term view of the case.</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63</a:t>
            </a:fld>
            <a:endParaRPr lang="en-US"/>
          </a:p>
        </p:txBody>
      </p:sp>
    </p:spTree>
    <p:extLst>
      <p:ext uri="{BB962C8B-B14F-4D97-AF65-F5344CB8AC3E}">
        <p14:creationId xmlns:p14="http://schemas.microsoft.com/office/powerpoint/2010/main" val="5583783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HAVE </a:t>
            </a:r>
            <a:r>
              <a:rPr lang="en-US" sz="1200" b="0" i="0" u="none" strike="noStrike" kern="1200" baseline="0" dirty="0">
                <a:solidFill>
                  <a:schemeClr val="tx1"/>
                </a:solidFill>
                <a:latin typeface="+mn-lt"/>
                <a:ea typeface="+mn-ea"/>
                <a:cs typeface="+mn-cs"/>
              </a:rPr>
              <a:t>participants to reflect on the child’s separation from parents and the losses they may experience. </a:t>
            </a:r>
            <a:r>
              <a:rPr lang="en-US" sz="1200" b="1" i="0" u="none" strike="noStrike" kern="1200" baseline="0" dirty="0">
                <a:solidFill>
                  <a:schemeClr val="tx1"/>
                </a:solidFill>
                <a:latin typeface="+mn-lt"/>
                <a:ea typeface="+mn-ea"/>
                <a:cs typeface="+mn-cs"/>
              </a:rPr>
              <a:t>REMIND </a:t>
            </a:r>
            <a:r>
              <a:rPr lang="en-US" sz="1200" b="0" i="0" u="none" strike="noStrike" kern="1200" baseline="0" dirty="0">
                <a:solidFill>
                  <a:schemeClr val="tx1"/>
                </a:solidFill>
                <a:latin typeface="+mn-lt"/>
                <a:ea typeface="+mn-ea"/>
                <a:cs typeface="+mn-cs"/>
              </a:rPr>
              <a:t>them that even when we are providing safety for children the impact of removal can be significant. </a:t>
            </a:r>
            <a:r>
              <a:rPr lang="en-US" sz="1200" b="1" i="0" u="none" strike="noStrike" kern="1200" baseline="0" dirty="0">
                <a:solidFill>
                  <a:schemeClr val="tx1"/>
                </a:solidFill>
                <a:latin typeface="+mn-lt"/>
                <a:ea typeface="+mn-ea"/>
                <a:cs typeface="+mn-cs"/>
              </a:rPr>
              <a:t>DISCUSS </a:t>
            </a:r>
            <a:r>
              <a:rPr lang="en-US" sz="1200" b="0" i="0" u="none" strike="noStrike" kern="1200" baseline="0" dirty="0">
                <a:solidFill>
                  <a:schemeClr val="tx1"/>
                </a:solidFill>
                <a:latin typeface="+mn-lt"/>
                <a:ea typeface="+mn-ea"/>
                <a:cs typeface="+mn-cs"/>
              </a:rPr>
              <a:t>briefly that each of them plays a critical role in helping children to cope with their negative experiences and maintain a sense of wholeness. One way to do this is to create a Life Story Book for every child in custody.</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STATE </a:t>
            </a:r>
            <a:r>
              <a:rPr lang="en-US" sz="1200" b="0" i="0" u="none" strike="noStrike" kern="1200" baseline="0" dirty="0">
                <a:solidFill>
                  <a:schemeClr val="tx1"/>
                </a:solidFill>
                <a:latin typeface="+mn-lt"/>
                <a:ea typeface="+mn-ea"/>
                <a:cs typeface="+mn-cs"/>
              </a:rPr>
              <a:t>the purpose of the Life Story Book is to document and preserve the history of a child in DCS custody/foster care. </a:t>
            </a:r>
            <a:r>
              <a:rPr lang="en-US" sz="1200" b="1" i="0" u="none" strike="noStrike" kern="1200" baseline="0" dirty="0">
                <a:solidFill>
                  <a:schemeClr val="tx1"/>
                </a:solidFill>
                <a:latin typeface="+mn-lt"/>
                <a:ea typeface="+mn-ea"/>
                <a:cs typeface="+mn-cs"/>
              </a:rPr>
              <a:t>SHARE </a:t>
            </a:r>
            <a:r>
              <a:rPr lang="en-US" sz="1200" b="0" i="0" u="none" strike="noStrike" kern="1200" baseline="0" dirty="0">
                <a:solidFill>
                  <a:schemeClr val="tx1"/>
                </a:solidFill>
                <a:latin typeface="+mn-lt"/>
                <a:ea typeface="+mn-ea"/>
                <a:cs typeface="+mn-cs"/>
              </a:rPr>
              <a:t>a Life Story Book is both a product and a process.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HAVE </a:t>
            </a:r>
            <a:r>
              <a:rPr lang="en-US" sz="1200" b="0" i="0" u="none" strike="noStrike" kern="1200" baseline="0" dirty="0">
                <a:solidFill>
                  <a:schemeClr val="tx1"/>
                </a:solidFill>
                <a:latin typeface="+mn-lt"/>
                <a:ea typeface="+mn-ea"/>
                <a:cs typeface="+mn-cs"/>
              </a:rPr>
              <a:t>participants find and review Attachment 3, DCS Policy 16.8. </a:t>
            </a:r>
            <a:r>
              <a:rPr lang="en-US" sz="1200" b="1" i="0" u="none" strike="noStrike" kern="1200" baseline="0" dirty="0">
                <a:solidFill>
                  <a:schemeClr val="tx1"/>
                </a:solidFill>
                <a:latin typeface="+mn-lt"/>
                <a:ea typeface="+mn-ea"/>
                <a:cs typeface="+mn-cs"/>
              </a:rPr>
              <a:t>REVIEW </a:t>
            </a:r>
            <a:r>
              <a:rPr lang="en-US" sz="1200" b="0" i="0" u="none" strike="noStrike" kern="1200" baseline="0" dirty="0">
                <a:solidFill>
                  <a:schemeClr val="tx1"/>
                </a:solidFill>
                <a:latin typeface="+mn-lt"/>
                <a:ea typeface="+mn-ea"/>
                <a:cs typeface="+mn-cs"/>
              </a:rPr>
              <a:t>the summary of the attachment as it relates to the purpose and focus of the Life Story Book. When reviewing the policy make sure to discuss the importance of the FSW working with the foster parent to ensure that the child/youth have a Life Book.</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REITERATE </a:t>
            </a:r>
            <a:r>
              <a:rPr lang="en-US" sz="1200" b="0" i="0" u="none" strike="noStrike" kern="1200" baseline="0" dirty="0">
                <a:solidFill>
                  <a:schemeClr val="tx1"/>
                </a:solidFill>
                <a:latin typeface="+mn-lt"/>
                <a:ea typeface="+mn-ea"/>
                <a:cs typeface="+mn-cs"/>
              </a:rPr>
              <a:t>Life Books are not a scrap book that we put pictures and keepsakes in. They serve as a therapeutic tool for the youth to express their view of their life. A Life Book can start from the present and serve as a way to document the youth’s life.</a:t>
            </a:r>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64</a:t>
            </a:fld>
            <a:endParaRPr lang="en-US"/>
          </a:p>
        </p:txBody>
      </p:sp>
    </p:spTree>
    <p:extLst>
      <p:ext uri="{BB962C8B-B14F-4D97-AF65-F5344CB8AC3E}">
        <p14:creationId xmlns:p14="http://schemas.microsoft.com/office/powerpoint/2010/main" val="21494939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1200"/>
              </a:spcAft>
              <a:buFont typeface="Arial" panose="020B0604020202020204" pitchFamily="34" charset="0"/>
              <a:buChar char="●"/>
              <a:tabLst>
                <a:tab pos="393700" algn="l"/>
                <a:tab pos="394335" algn="l"/>
              </a:tabLst>
            </a:pPr>
            <a:r>
              <a:rPr lang="en-US" sz="1200" b="1" spc="-10" dirty="0">
                <a:effectLst/>
                <a:latin typeface="Open Sans" panose="020B0606030504020204" pitchFamily="34" charset="0"/>
                <a:ea typeface="Open Sans" panose="020B0606030504020204" pitchFamily="34" charset="0"/>
              </a:rPr>
              <a:t>INFORM </a:t>
            </a:r>
            <a:r>
              <a:rPr lang="en-US" sz="1200" spc="-10" dirty="0">
                <a:effectLst/>
                <a:latin typeface="Open Sans" panose="020B0606030504020204" pitchFamily="34" charset="0"/>
                <a:ea typeface="Open Sans" panose="020B0606030504020204" pitchFamily="34" charset="0"/>
              </a:rPr>
              <a:t>participants one of the most important tasks they will do during the initial period of a case is to establish visitation between the children and family. </a:t>
            </a:r>
            <a:r>
              <a:rPr lang="en-US" sz="1200" b="1" spc="-10" dirty="0">
                <a:effectLst/>
                <a:latin typeface="Open Sans" panose="020B0606030504020204" pitchFamily="34" charset="0"/>
                <a:ea typeface="Open Sans" panose="020B0606030504020204" pitchFamily="34" charset="0"/>
              </a:rPr>
              <a:t>STATE </a:t>
            </a:r>
            <a:r>
              <a:rPr lang="en-US" sz="1200" spc="-10" dirty="0">
                <a:effectLst/>
                <a:latin typeface="Open Sans" panose="020B0606030504020204" pitchFamily="34" charset="0"/>
                <a:ea typeface="Open Sans" panose="020B0606030504020204" pitchFamily="34" charset="0"/>
              </a:rPr>
              <a:t>this task is to be accomplished as part of the Initial CFTM (within seven calendar days of entering</a:t>
            </a:r>
            <a:r>
              <a:rPr lang="en-US" sz="1200" spc="-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custody).</a:t>
            </a:r>
            <a:endParaRPr lang="en-US" sz="1100" spc="-10" dirty="0">
              <a:effectLst/>
              <a:latin typeface="Open Sans" panose="020B0606030504020204" pitchFamily="34" charset="0"/>
              <a:ea typeface="Open Sans" panose="020B0606030504020204" pitchFamily="34" charset="0"/>
            </a:endParaRPr>
          </a:p>
          <a:p>
            <a:pPr marL="342900" marR="0" lvl="0" indent="-342900">
              <a:lnSpc>
                <a:spcPct val="115000"/>
              </a:lnSpc>
              <a:spcBef>
                <a:spcPts val="600"/>
              </a:spcBef>
              <a:spcAft>
                <a:spcPts val="1200"/>
              </a:spcAft>
              <a:buFont typeface="Arial" panose="020B0604020202020204" pitchFamily="34" charset="0"/>
              <a:buChar char="●"/>
              <a:tabLst>
                <a:tab pos="393700" algn="l"/>
                <a:tab pos="394335" algn="l"/>
              </a:tabLst>
            </a:pPr>
            <a:r>
              <a:rPr lang="en-US" sz="1200" b="1" spc="-10" dirty="0">
                <a:effectLst/>
                <a:latin typeface="Open Sans" panose="020B0606030504020204" pitchFamily="34" charset="0"/>
                <a:ea typeface="Open Sans" panose="020B0606030504020204" pitchFamily="34" charset="0"/>
              </a:rPr>
              <a:t>LEAD </a:t>
            </a:r>
            <a:r>
              <a:rPr lang="en-US" sz="1200" spc="-10" dirty="0">
                <a:effectLst/>
                <a:latin typeface="Open Sans" panose="020B0606030504020204" pitchFamily="34" charset="0"/>
                <a:ea typeface="Open Sans" panose="020B0606030504020204" pitchFamily="34" charset="0"/>
              </a:rPr>
              <a:t>participants in a discussion about why visitation is so important at this stage </a:t>
            </a:r>
            <a:r>
              <a:rPr lang="en-US" sz="1200" spc="10" dirty="0">
                <a:effectLst/>
                <a:latin typeface="Open Sans" panose="020B0606030504020204" pitchFamily="34" charset="0"/>
                <a:ea typeface="Open Sans" panose="020B0606030504020204" pitchFamily="34" charset="0"/>
              </a:rPr>
              <a:t>(when the </a:t>
            </a:r>
            <a:r>
              <a:rPr lang="en-US" sz="1200" spc="-10" dirty="0">
                <a:effectLst/>
                <a:latin typeface="Open Sans" panose="020B0606030504020204" pitchFamily="34" charset="0"/>
                <a:ea typeface="Open Sans" panose="020B0606030504020204" pitchFamily="34" charset="0"/>
              </a:rPr>
              <a:t>child is first removed from the home). </a:t>
            </a:r>
            <a:r>
              <a:rPr lang="en-US" sz="1200" b="1" spc="-10" dirty="0">
                <a:effectLst/>
                <a:latin typeface="Open Sans" panose="020B0606030504020204" pitchFamily="34" charset="0"/>
                <a:ea typeface="Open Sans" panose="020B0606030504020204" pitchFamily="34" charset="0"/>
              </a:rPr>
              <a:t>ASK </a:t>
            </a:r>
            <a:r>
              <a:rPr lang="en-US" sz="1200" spc="-10" dirty="0">
                <a:effectLst/>
                <a:latin typeface="Open Sans" panose="020B0606030504020204" pitchFamily="34" charset="0"/>
                <a:ea typeface="Open Sans" panose="020B0606030504020204" pitchFamily="34" charset="0"/>
              </a:rPr>
              <a:t>the group: “What are the benefits of regular visits between parents and children in</a:t>
            </a:r>
            <a:r>
              <a:rPr lang="en-US" sz="1200" spc="-10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custody?”</a:t>
            </a:r>
            <a:endParaRPr lang="en-US" sz="1100" spc="-10" dirty="0">
              <a:effectLst/>
              <a:latin typeface="Open Sans" panose="020B0606030504020204" pitchFamily="34" charset="0"/>
              <a:ea typeface="Open Sans" panose="020B0606030504020204" pitchFamily="34" charset="0"/>
            </a:endParaRPr>
          </a:p>
          <a:p>
            <a:pPr marL="342900" marR="0" lvl="0" indent="-342900">
              <a:lnSpc>
                <a:spcPct val="115000"/>
              </a:lnSpc>
              <a:spcBef>
                <a:spcPts val="10"/>
              </a:spcBef>
              <a:spcAft>
                <a:spcPts val="1200"/>
              </a:spcAft>
              <a:buFont typeface="Arial" panose="020B0604020202020204" pitchFamily="34" charset="0"/>
              <a:buChar char="●"/>
            </a:pPr>
            <a:r>
              <a:rPr lang="en-US" sz="1200" b="1" spc="-10" dirty="0">
                <a:effectLst/>
                <a:latin typeface="Open Sans" panose="020B0606030504020204" pitchFamily="34" charset="0"/>
                <a:ea typeface="Open Sans" panose="020B0606030504020204" pitchFamily="34" charset="0"/>
              </a:rPr>
              <a:t>ENSURE </a:t>
            </a:r>
            <a:r>
              <a:rPr lang="en-US" sz="1200" spc="-10" dirty="0">
                <a:effectLst/>
                <a:latin typeface="Open Sans" panose="020B0606030504020204" pitchFamily="34" charset="0"/>
                <a:ea typeface="Open Sans" panose="020B0606030504020204" pitchFamily="34" charset="0"/>
              </a:rPr>
              <a:t>that the following points are mentioned in their discussion:</a:t>
            </a:r>
            <a:endParaRPr lang="en-US" sz="1100" spc="-10" dirty="0">
              <a:effectLst/>
              <a:latin typeface="Open Sans" panose="020B0606030504020204" pitchFamily="34" charset="0"/>
              <a:ea typeface="Open Sans" panose="020B0606030504020204" pitchFamily="34" charset="0"/>
            </a:endParaRPr>
          </a:p>
          <a:p>
            <a:pPr marL="742950" marR="0" lvl="1" indent="-285750">
              <a:lnSpc>
                <a:spcPct val="115000"/>
              </a:lnSpc>
              <a:spcBef>
                <a:spcPts val="1415"/>
              </a:spcBef>
              <a:spcAft>
                <a:spcPts val="1200"/>
              </a:spcAft>
              <a:buFont typeface="Courier New" panose="02070309020205020404" pitchFamily="49" charset="0"/>
              <a:buChar char="o"/>
              <a:tabLst>
                <a:tab pos="622935" algn="l"/>
              </a:tabLst>
            </a:pPr>
            <a:r>
              <a:rPr lang="en-US" sz="1200" dirty="0">
                <a:effectLst/>
                <a:latin typeface="Open Sans" panose="020B0606030504020204" pitchFamily="34" charset="0"/>
                <a:ea typeface="Open Sans" panose="020B0606030504020204" pitchFamily="34" charset="0"/>
              </a:rPr>
              <a:t>Reassures</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parents</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who</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are</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serious</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about</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maintaining</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relationships</a:t>
            </a:r>
            <a:r>
              <a:rPr lang="en-US" sz="1200" spc="-17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with their</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children</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685"/>
              </a:spcBef>
              <a:spcAft>
                <a:spcPts val="1200"/>
              </a:spcAft>
              <a:buFont typeface="Courier New" panose="02070309020205020404" pitchFamily="49" charset="0"/>
              <a:buChar char="o"/>
              <a:tabLst>
                <a:tab pos="622935" algn="l"/>
              </a:tabLst>
            </a:pPr>
            <a:r>
              <a:rPr lang="en-US" sz="1200" dirty="0">
                <a:effectLst/>
                <a:latin typeface="Open Sans" panose="020B0606030504020204" pitchFamily="34" charset="0"/>
                <a:ea typeface="Open Sans" panose="020B0606030504020204" pitchFamily="34" charset="0"/>
              </a:rPr>
              <a:t>Reassures</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children</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that</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their</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families</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care</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about</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them</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lessens</a:t>
            </a:r>
            <a:r>
              <a:rPr lang="en-US" sz="1200" spc="-1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 trauma of</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separation</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390"/>
              </a:spcBef>
              <a:spcAft>
                <a:spcPts val="1200"/>
              </a:spcAft>
              <a:buFont typeface="Courier New" panose="02070309020205020404" pitchFamily="49" charset="0"/>
              <a:buChar char="o"/>
              <a:tabLst>
                <a:tab pos="622935" algn="l"/>
              </a:tabLst>
            </a:pPr>
            <a:r>
              <a:rPr lang="en-US" sz="1200" dirty="0">
                <a:effectLst/>
                <a:latin typeface="Open Sans" panose="020B0606030504020204" pitchFamily="34" charset="0"/>
                <a:ea typeface="Open Sans" panose="020B0606030504020204" pitchFamily="34" charset="0"/>
              </a:rPr>
              <a:t>Provides FSWs with opportunities to assess family</a:t>
            </a:r>
            <a:r>
              <a:rPr lang="en-US" sz="1200" spc="-10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interactions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390"/>
              </a:spcBef>
              <a:spcAft>
                <a:spcPts val="1200"/>
              </a:spcAft>
              <a:buFont typeface="Courier New" panose="02070309020205020404" pitchFamily="49" charset="0"/>
              <a:buChar char="o"/>
              <a:tabLst>
                <a:tab pos="622935" algn="l"/>
              </a:tabLst>
            </a:pPr>
            <a:r>
              <a:rPr lang="en-US" sz="1200" dirty="0">
                <a:effectLst/>
                <a:latin typeface="Open Sans" panose="020B0606030504020204" pitchFamily="34" charset="0"/>
                <a:ea typeface="Open Sans" panose="020B0606030504020204" pitchFamily="34" charset="0"/>
              </a:rPr>
              <a:t>Strengthens</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bond</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between</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parents</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children</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helps</a:t>
            </a:r>
            <a:r>
              <a:rPr lang="en-US" sz="1200" spc="-1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families prepare for</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reunification</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630"/>
              </a:spcBef>
              <a:spcAft>
                <a:spcPts val="1200"/>
              </a:spcAft>
              <a:buFont typeface="Courier New" panose="02070309020205020404" pitchFamily="49" charset="0"/>
              <a:buChar char="o"/>
              <a:tabLst>
                <a:tab pos="622935" algn="l"/>
              </a:tabLst>
            </a:pPr>
            <a:r>
              <a:rPr lang="en-US" sz="1200" dirty="0">
                <a:effectLst/>
                <a:latin typeface="Open Sans" panose="020B0606030504020204" pitchFamily="34" charset="0"/>
                <a:ea typeface="Open Sans" panose="020B0606030504020204" pitchFamily="34" charset="0"/>
              </a:rPr>
              <a:t>Provides</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opportunities</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for</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FSWs</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resource</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parents</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model</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a:t>
            </a:r>
            <a:r>
              <a:rPr lang="en-US" sz="1200" spc="-1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parents to practice newly acquired parenting</a:t>
            </a:r>
            <a:r>
              <a:rPr lang="en-US" sz="1200" spc="-8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skill</a:t>
            </a:r>
            <a:endParaRPr lang="en-US" sz="11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65</a:t>
            </a:fld>
            <a:endParaRPr lang="en-US"/>
          </a:p>
        </p:txBody>
      </p:sp>
    </p:spTree>
    <p:extLst>
      <p:ext uri="{BB962C8B-B14F-4D97-AF65-F5344CB8AC3E}">
        <p14:creationId xmlns:p14="http://schemas.microsoft.com/office/powerpoint/2010/main" val="18388870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600"/>
              </a:spcAft>
              <a:buFont typeface="Arial" panose="020B0604020202020204" pitchFamily="34" charset="0"/>
              <a:buChar char="●"/>
            </a:pPr>
            <a:r>
              <a:rPr lang="en-US" sz="1800" b="1" spc="-10" dirty="0">
                <a:effectLst/>
                <a:latin typeface="Open Sans" panose="020B0606030504020204" pitchFamily="34" charset="0"/>
                <a:ea typeface="Calibri" panose="020F0502020204030204" pitchFamily="34" charset="0"/>
              </a:rPr>
              <a:t>EXPLAIN</a:t>
            </a:r>
            <a:r>
              <a:rPr lang="en-US" sz="1800" spc="-10" dirty="0">
                <a:effectLst/>
                <a:latin typeface="Open Sans" panose="020B0606030504020204" pitchFamily="34" charset="0"/>
                <a:ea typeface="Calibri" panose="020F0502020204030204" pitchFamily="34" charset="0"/>
              </a:rPr>
              <a:t> visitation is essential for a child’s well-being. The primary purpose of visitation is to maintain the parent and child attachment, reduce a child’s sense of abandonment, and preserve their sense of belonging as part of a family and community. A child needs to see and have regular contact with their parent(s) and siblings, as these relationships are the foundation of child development.</a:t>
            </a:r>
          </a:p>
          <a:p>
            <a:pPr marL="342900" marR="0" lvl="0" indent="-342900">
              <a:lnSpc>
                <a:spcPct val="115000"/>
              </a:lnSpc>
              <a:spcBef>
                <a:spcPts val="0"/>
              </a:spcBef>
              <a:spcAft>
                <a:spcPts val="600"/>
              </a:spcAft>
              <a:buFont typeface="Arial" panose="020B0604020202020204" pitchFamily="34" charset="0"/>
              <a:buChar char="●"/>
            </a:pPr>
            <a:r>
              <a:rPr lang="en-US" sz="1800" b="1" spc="-15" dirty="0">
                <a:effectLst/>
                <a:latin typeface="Open Sans" panose="020B0606030504020204" pitchFamily="34" charset="0"/>
                <a:ea typeface="Calibri" panose="020F0502020204030204" pitchFamily="34" charset="0"/>
              </a:rPr>
              <a:t>STATE</a:t>
            </a:r>
            <a:r>
              <a:rPr lang="en-US" sz="1800" spc="-15" dirty="0">
                <a:effectLst/>
                <a:latin typeface="Open Sans" panose="020B0606030504020204" pitchFamily="34" charset="0"/>
                <a:ea typeface="Calibri" panose="020F0502020204030204" pitchFamily="34" charset="0"/>
              </a:rPr>
              <a:t> v</a:t>
            </a:r>
            <a:r>
              <a:rPr lang="en-US" sz="1800" spc="-10" dirty="0">
                <a:effectLst/>
                <a:latin typeface="Open Sans" panose="020B0606030504020204" pitchFamily="34" charset="0"/>
                <a:ea typeface="Calibri" panose="020F0502020204030204" pitchFamily="34" charset="0"/>
              </a:rPr>
              <a:t>isitation</a:t>
            </a:r>
            <a:r>
              <a:rPr lang="en-US" sz="1800" spc="285" dirty="0">
                <a:effectLst/>
                <a:latin typeface="Open Sans" panose="020B0606030504020204" pitchFamily="34" charset="0"/>
                <a:ea typeface="Calibri" panose="020F0502020204030204" pitchFamily="34" charset="0"/>
              </a:rPr>
              <a:t> </a:t>
            </a:r>
            <a:r>
              <a:rPr lang="en-US" sz="1800" spc="-10" dirty="0">
                <a:effectLst/>
                <a:latin typeface="Open Sans" panose="020B0606030504020204" pitchFamily="34" charset="0"/>
                <a:ea typeface="Calibri" panose="020F0502020204030204" pitchFamily="34" charset="0"/>
              </a:rPr>
              <a:t>is</a:t>
            </a:r>
            <a:r>
              <a:rPr lang="en-US" sz="1800" spc="-40" dirty="0">
                <a:effectLst/>
                <a:latin typeface="Open Sans" panose="020B0606030504020204" pitchFamily="34" charset="0"/>
                <a:ea typeface="Calibri" panose="020F0502020204030204" pitchFamily="34" charset="0"/>
              </a:rPr>
              <a:t> </a:t>
            </a:r>
            <a:r>
              <a:rPr lang="en-US" sz="1800" spc="-10" dirty="0">
                <a:effectLst/>
                <a:latin typeface="Open Sans" panose="020B0606030504020204" pitchFamily="34" charset="0"/>
                <a:ea typeface="Calibri" panose="020F0502020204030204" pitchFamily="34" charset="0"/>
              </a:rPr>
              <a:t>fundamental</a:t>
            </a:r>
            <a:r>
              <a:rPr lang="en-US" sz="1800" spc="335" dirty="0">
                <a:effectLst/>
                <a:latin typeface="Open Sans" panose="020B0606030504020204" pitchFamily="34" charset="0"/>
                <a:ea typeface="Calibri" panose="020F0502020204030204" pitchFamily="34" charset="0"/>
              </a:rPr>
              <a:t> </a:t>
            </a:r>
            <a:r>
              <a:rPr lang="en-US" sz="1800" spc="-10" dirty="0">
                <a:effectLst/>
                <a:latin typeface="Open Sans" panose="020B0606030504020204" pitchFamily="34" charset="0"/>
                <a:ea typeface="Calibri" panose="020F0502020204030204" pitchFamily="34" charset="0"/>
              </a:rPr>
              <a:t>to</a:t>
            </a:r>
            <a:r>
              <a:rPr lang="en-US" sz="1800" spc="25" dirty="0">
                <a:effectLst/>
                <a:latin typeface="Open Sans" panose="020B0606030504020204" pitchFamily="34" charset="0"/>
                <a:ea typeface="Calibri" panose="020F0502020204030204" pitchFamily="34" charset="0"/>
              </a:rPr>
              <a:t> </a:t>
            </a:r>
            <a:r>
              <a:rPr lang="en-US" sz="1800" spc="-10" dirty="0">
                <a:effectLst/>
                <a:latin typeface="Open Sans" panose="020B0606030504020204" pitchFamily="34" charset="0"/>
                <a:ea typeface="Calibri" panose="020F0502020204030204" pitchFamily="34" charset="0"/>
              </a:rPr>
              <a:t>pe</a:t>
            </a:r>
            <a:r>
              <a:rPr lang="en-US" sz="1800" spc="20" dirty="0">
                <a:effectLst/>
                <a:latin typeface="Open Sans" panose="020B0606030504020204" pitchFamily="34" charset="0"/>
                <a:ea typeface="Calibri" panose="020F0502020204030204" pitchFamily="34" charset="0"/>
              </a:rPr>
              <a:t>r</a:t>
            </a:r>
            <a:r>
              <a:rPr lang="en-US" sz="1800" spc="-10" dirty="0">
                <a:effectLst/>
                <a:latin typeface="Open Sans" panose="020B0606030504020204" pitchFamily="34" charset="0"/>
                <a:ea typeface="Calibri" panose="020F0502020204030204" pitchFamily="34" charset="0"/>
              </a:rPr>
              <a:t>manency. Visitation facilitates permanency planning, promotes timely reunification, and helps in the decision-making process to establish alternative permanency plans. Visitation maintains and supports the parent and child relationship necessary for successful reunification.</a:t>
            </a:r>
          </a:p>
          <a:p>
            <a:pPr marL="342900" marR="0" lvl="0" indent="-342900">
              <a:lnSpc>
                <a:spcPct val="115000"/>
              </a:lnSpc>
              <a:spcBef>
                <a:spcPts val="0"/>
              </a:spcBef>
              <a:spcAft>
                <a:spcPts val="600"/>
              </a:spcAft>
              <a:buFont typeface="Symbol" panose="05050102010706020507" pitchFamily="18" charset="2"/>
              <a:buChar char=""/>
            </a:pPr>
            <a:r>
              <a:rPr lang="en-US" sz="1800" b="1" spc="-15" dirty="0">
                <a:effectLst/>
                <a:latin typeface="Open Sans" panose="020B0606030504020204" pitchFamily="34" charset="0"/>
                <a:ea typeface="Calibri" panose="020F0502020204030204" pitchFamily="34" charset="0"/>
              </a:rPr>
              <a:t>SHARE</a:t>
            </a:r>
            <a:r>
              <a:rPr lang="en-US" sz="1800" spc="-15" dirty="0">
                <a:effectLst/>
                <a:latin typeface="Open Sans" panose="020B0606030504020204" pitchFamily="34" charset="0"/>
                <a:ea typeface="Calibri" panose="020F0502020204030204" pitchFamily="34" charset="0"/>
              </a:rPr>
              <a:t> v</a:t>
            </a:r>
            <a:r>
              <a:rPr lang="en-US" sz="1800" dirty="0">
                <a:effectLst/>
                <a:latin typeface="Open Sans" panose="020B0606030504020204" pitchFamily="34" charset="0"/>
                <a:ea typeface="Calibri" panose="020F0502020204030204" pitchFamily="34" charset="0"/>
              </a:rPr>
              <a:t>isitation</a:t>
            </a:r>
            <a:r>
              <a:rPr lang="en-US" sz="1800" spc="285" dirty="0">
                <a:effectLst/>
                <a:latin typeface="Open Sans" panose="020B0606030504020204" pitchFamily="34" charset="0"/>
                <a:ea typeface="Calibri" panose="020F0502020204030204" pitchFamily="34" charset="0"/>
              </a:rPr>
              <a:t> </a:t>
            </a:r>
            <a:r>
              <a:rPr lang="en-US" sz="1800" dirty="0">
                <a:effectLst/>
                <a:latin typeface="Open Sans" panose="020B0606030504020204" pitchFamily="34" charset="0"/>
                <a:ea typeface="Calibri" panose="020F0502020204030204" pitchFamily="34" charset="0"/>
              </a:rPr>
              <a:t>is</a:t>
            </a:r>
            <a:r>
              <a:rPr lang="en-US" sz="1800" spc="-40" dirty="0">
                <a:effectLst/>
                <a:latin typeface="Open Sans" panose="020B0606030504020204" pitchFamily="34" charset="0"/>
                <a:ea typeface="Calibri" panose="020F0502020204030204" pitchFamily="34" charset="0"/>
              </a:rPr>
              <a:t> </a:t>
            </a:r>
            <a:r>
              <a:rPr lang="en-US" sz="1800" dirty="0">
                <a:effectLst/>
                <a:latin typeface="Open Sans" panose="020B0606030504020204" pitchFamily="34" charset="0"/>
                <a:ea typeface="Calibri" panose="020F0502020204030204" pitchFamily="34" charset="0"/>
              </a:rPr>
              <a:t>vital</a:t>
            </a:r>
            <a:r>
              <a:rPr lang="en-US" sz="1800" spc="155" dirty="0">
                <a:effectLst/>
                <a:latin typeface="Open Sans" panose="020B0606030504020204" pitchFamily="34" charset="0"/>
                <a:ea typeface="Calibri" panose="020F0502020204030204" pitchFamily="34" charset="0"/>
              </a:rPr>
              <a:t> </a:t>
            </a:r>
            <a:r>
              <a:rPr lang="en-US" sz="1800" dirty="0">
                <a:effectLst/>
                <a:latin typeface="Open Sans" panose="020B0606030504020204" pitchFamily="34" charset="0"/>
                <a:ea typeface="Calibri" panose="020F0502020204030204" pitchFamily="34" charset="0"/>
              </a:rPr>
              <a:t>to</a:t>
            </a:r>
            <a:r>
              <a:rPr lang="en-US" sz="1800" spc="25" dirty="0">
                <a:effectLst/>
                <a:latin typeface="Open Sans" panose="020B0606030504020204" pitchFamily="34" charset="0"/>
                <a:ea typeface="Calibri" panose="020F0502020204030204" pitchFamily="34" charset="0"/>
              </a:rPr>
              <a:t> </a:t>
            </a:r>
            <a:r>
              <a:rPr lang="en-US" sz="1800" dirty="0">
                <a:effectLst/>
                <a:latin typeface="Open Sans" panose="020B0606030504020204" pitchFamily="34" charset="0"/>
                <a:ea typeface="Calibri" panose="020F0502020204030204" pitchFamily="34" charset="0"/>
              </a:rPr>
              <a:t>a</a:t>
            </a:r>
            <a:r>
              <a:rPr lang="en-US" sz="1800" spc="25" dirty="0">
                <a:effectLst/>
                <a:latin typeface="Open Sans" panose="020B0606030504020204" pitchFamily="34" charset="0"/>
                <a:ea typeface="Calibri" panose="020F0502020204030204" pitchFamily="34" charset="0"/>
              </a:rPr>
              <a:t> </a:t>
            </a:r>
            <a:r>
              <a:rPr lang="en-US" sz="1800" dirty="0">
                <a:effectLst/>
                <a:latin typeface="Open Sans" panose="020B0606030504020204" pitchFamily="34" charset="0"/>
                <a:ea typeface="Calibri" panose="020F0502020204030204" pitchFamily="34" charset="0"/>
              </a:rPr>
              <a:t>child</a:t>
            </a:r>
            <a:r>
              <a:rPr lang="en-US" sz="1800" spc="15" dirty="0">
                <a:effectLst/>
                <a:latin typeface="Open Sans" panose="020B0606030504020204" pitchFamily="34" charset="0"/>
                <a:ea typeface="Calibri" panose="020F0502020204030204" pitchFamily="34" charset="0"/>
              </a:rPr>
              <a:t> </a:t>
            </a:r>
            <a:r>
              <a:rPr lang="en-US" sz="1800" dirty="0">
                <a:effectLst/>
                <a:latin typeface="Open Sans" panose="020B0606030504020204" pitchFamily="34" charset="0"/>
                <a:ea typeface="Calibri" panose="020F0502020204030204" pitchFamily="34" charset="0"/>
              </a:rPr>
              <a:t>maintaining</a:t>
            </a:r>
            <a:r>
              <a:rPr lang="en-US" sz="1800" spc="5" dirty="0">
                <a:effectLst/>
                <a:latin typeface="Open Sans" panose="020B0606030504020204" pitchFamily="34" charset="0"/>
                <a:ea typeface="Calibri" panose="020F0502020204030204" pitchFamily="34" charset="0"/>
              </a:rPr>
              <a:t> </a:t>
            </a:r>
            <a:r>
              <a:rPr lang="en-US" sz="1800" dirty="0">
                <a:effectLst/>
                <a:latin typeface="Open Sans" panose="020B0606030504020204" pitchFamily="34" charset="0"/>
                <a:ea typeface="Calibri" panose="020F0502020204030204" pitchFamily="34" charset="0"/>
              </a:rPr>
              <a:t>family</a:t>
            </a:r>
            <a:r>
              <a:rPr lang="en-US" sz="1800" spc="15" dirty="0">
                <a:effectLst/>
                <a:latin typeface="Open Sans" panose="020B0606030504020204" pitchFamily="34" charset="0"/>
                <a:ea typeface="Calibri" panose="020F0502020204030204" pitchFamily="34" charset="0"/>
              </a:rPr>
              <a:t> </a:t>
            </a:r>
            <a:r>
              <a:rPr lang="en-US" sz="1800" spc="-30" dirty="0">
                <a:effectLst/>
                <a:latin typeface="Open Sans" panose="020B0606030504020204" pitchFamily="34" charset="0"/>
                <a:ea typeface="Calibri" panose="020F0502020204030204" pitchFamily="34" charset="0"/>
              </a:rPr>
              <a:t>r</a:t>
            </a:r>
            <a:r>
              <a:rPr lang="en-US" sz="1800" dirty="0">
                <a:effectLst/>
                <a:latin typeface="Open Sans" panose="020B0606030504020204" pitchFamily="34" charset="0"/>
                <a:ea typeface="Calibri" panose="020F0502020204030204" pitchFamily="34" charset="0"/>
              </a:rPr>
              <a:t>elationships</a:t>
            </a:r>
            <a:r>
              <a:rPr lang="en-US" sz="1800" spc="-50" dirty="0">
                <a:effectLst/>
                <a:latin typeface="Open Sans" panose="020B0606030504020204" pitchFamily="34" charset="0"/>
                <a:ea typeface="Calibri" panose="020F0502020204030204" pitchFamily="34" charset="0"/>
              </a:rPr>
              <a:t> </a:t>
            </a:r>
            <a:r>
              <a:rPr lang="en-US" sz="1800" dirty="0">
                <a:effectLst/>
                <a:latin typeface="Open Sans" panose="020B0606030504020204" pitchFamily="34" charset="0"/>
                <a:ea typeface="Calibri" panose="020F0502020204030204" pitchFamily="34" charset="0"/>
              </a:rPr>
              <a:t>and</a:t>
            </a:r>
            <a:r>
              <a:rPr lang="en-US" sz="1800" spc="135" dirty="0">
                <a:effectLst/>
                <a:latin typeface="Open Sans" panose="020B0606030504020204" pitchFamily="34" charset="0"/>
                <a:ea typeface="Calibri" panose="020F0502020204030204" pitchFamily="34" charset="0"/>
              </a:rPr>
              <a:t> </a:t>
            </a:r>
            <a:r>
              <a:rPr lang="en-US" sz="1800" dirty="0">
                <a:effectLst/>
                <a:latin typeface="Open Sans" panose="020B0606030504020204" pitchFamily="34" charset="0"/>
                <a:ea typeface="Calibri" panose="020F0502020204030204" pitchFamily="34" charset="0"/>
              </a:rPr>
              <a:t>cultu</a:t>
            </a:r>
            <a:r>
              <a:rPr lang="en-US" sz="1800" spc="-20" dirty="0">
                <a:effectLst/>
                <a:latin typeface="Open Sans" panose="020B0606030504020204" pitchFamily="34" charset="0"/>
                <a:ea typeface="Calibri" panose="020F0502020204030204" pitchFamily="34" charset="0"/>
              </a:rPr>
              <a:t>r</a:t>
            </a:r>
            <a:r>
              <a:rPr lang="en-US" sz="1800" dirty="0">
                <a:effectLst/>
                <a:latin typeface="Open Sans" panose="020B0606030504020204" pitchFamily="34" charset="0"/>
                <a:ea typeface="Calibri" panose="020F0502020204030204" pitchFamily="34" charset="0"/>
              </a:rPr>
              <a:t>al</a:t>
            </a:r>
            <a:r>
              <a:rPr lang="en-US" sz="1800" spc="130" dirty="0">
                <a:effectLst/>
                <a:latin typeface="Open Sans" panose="020B0606030504020204" pitchFamily="34" charset="0"/>
                <a:ea typeface="Calibri" panose="020F0502020204030204" pitchFamily="34" charset="0"/>
              </a:rPr>
              <a:t> </a:t>
            </a:r>
            <a:r>
              <a:rPr lang="en-US" sz="1800" dirty="0">
                <a:effectLst/>
                <a:latin typeface="Open Sans" panose="020B0606030504020204" pitchFamily="34" charset="0"/>
                <a:ea typeface="Calibri" panose="020F0502020204030204" pitchFamily="34" charset="0"/>
              </a:rPr>
              <a:t>connections</a:t>
            </a:r>
            <a:r>
              <a:rPr lang="en-US" sz="1800" spc="-160" dirty="0">
                <a:effectLst/>
                <a:latin typeface="Open Sans" panose="020B0606030504020204" pitchFamily="34" charset="0"/>
                <a:ea typeface="Calibri" panose="020F0502020204030204" pitchFamily="34" charset="0"/>
              </a:rPr>
              <a:t>.   </a:t>
            </a:r>
            <a:r>
              <a:rPr lang="en-US" sz="1800" dirty="0">
                <a:effectLst/>
                <a:latin typeface="Open Sans" panose="020B0606030504020204" pitchFamily="34" charset="0"/>
                <a:ea typeface="Calibri" panose="020F0502020204030204" pitchFamily="34" charset="0"/>
              </a:rPr>
              <a:t>Visitation offers the opportunity to gather important information such as: </a:t>
            </a:r>
          </a:p>
          <a:p>
            <a:pPr marL="342900" marR="0" lvl="0" indent="-342900">
              <a:lnSpc>
                <a:spcPct val="115000"/>
              </a:lnSpc>
              <a:spcBef>
                <a:spcPts val="0"/>
              </a:spcBef>
              <a:spcAft>
                <a:spcPts val="6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Family traditions</a:t>
            </a:r>
          </a:p>
          <a:p>
            <a:pPr marL="342900" marR="0" lvl="0" indent="-342900">
              <a:lnSpc>
                <a:spcPct val="115000"/>
              </a:lnSpc>
              <a:spcBef>
                <a:spcPts val="0"/>
              </a:spcBef>
              <a:spcAft>
                <a:spcPts val="6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Culture</a:t>
            </a:r>
          </a:p>
          <a:p>
            <a:pPr marL="342900" marR="0" lvl="0" indent="-342900">
              <a:lnSpc>
                <a:spcPct val="115000"/>
              </a:lnSpc>
              <a:spcBef>
                <a:spcPts val="0"/>
              </a:spcBef>
              <a:spcAft>
                <a:spcPts val="6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Family norms</a:t>
            </a:r>
          </a:p>
          <a:p>
            <a:pPr marL="342900" marR="0" lvl="0" indent="-342900">
              <a:lnSpc>
                <a:spcPct val="115000"/>
              </a:lnSpc>
              <a:spcBef>
                <a:spcPts val="0"/>
              </a:spcBef>
              <a:spcAft>
                <a:spcPts val="6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Family roles</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rPr>
              <a:t>Maintaining family connections has life-long significance for a child. Regular visitation maintains their relationships with siblings and others who have a significant role in a child’s life. When a child loses family connections, they also lose family history, medical history, and cultural information. </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rPr>
              <a:t>Visitation is considered the heart of reunification, but even when reunification is not likely, parents, siblings and extended family continue to be important in a child's life.</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66</a:t>
            </a:fld>
            <a:endParaRPr lang="en-US"/>
          </a:p>
        </p:txBody>
      </p:sp>
    </p:spTree>
    <p:extLst>
      <p:ext uri="{BB962C8B-B14F-4D97-AF65-F5344CB8AC3E}">
        <p14:creationId xmlns:p14="http://schemas.microsoft.com/office/powerpoint/2010/main" val="36930994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765175" lvl="0" indent="-342900">
              <a:lnSpc>
                <a:spcPct val="115000"/>
              </a:lnSpc>
              <a:spcBef>
                <a:spcPts val="500"/>
              </a:spcBef>
              <a:spcAft>
                <a:spcPts val="1200"/>
              </a:spcAft>
              <a:buFont typeface="Arial" panose="020B0604020202020204" pitchFamily="34" charset="0"/>
              <a:buChar char="●"/>
              <a:tabLst>
                <a:tab pos="393700" algn="l"/>
                <a:tab pos="394335" algn="l"/>
              </a:tabLst>
            </a:pPr>
            <a:r>
              <a:rPr lang="en-US" sz="1200" b="1" spc="-10" dirty="0">
                <a:effectLst/>
                <a:latin typeface="Open Sans" panose="020B0606030504020204" pitchFamily="34" charset="0"/>
                <a:ea typeface="Open Sans" panose="020B0606030504020204" pitchFamily="34" charset="0"/>
              </a:rPr>
              <a:t>REFER </a:t>
            </a:r>
            <a:r>
              <a:rPr lang="en-US" sz="1200" spc="-10" dirty="0">
                <a:effectLst/>
                <a:latin typeface="Open Sans" panose="020B0606030504020204" pitchFamily="34" charset="0"/>
                <a:ea typeface="Open Sans" panose="020B0606030504020204" pitchFamily="34" charset="0"/>
              </a:rPr>
              <a:t>participants to </a:t>
            </a:r>
            <a:r>
              <a:rPr lang="en-US" sz="1200" u="sng" spc="-10" dirty="0">
                <a:solidFill>
                  <a:srgbClr val="0000FF"/>
                </a:solidFill>
                <a:effectLst/>
                <a:latin typeface="Open Sans" panose="020B0606030504020204" pitchFamily="34" charset="0"/>
                <a:ea typeface="Open Sans" panose="020B0606030504020204" pitchFamily="34" charset="0"/>
                <a:hlinkClick r:id="rId3"/>
              </a:rPr>
              <a:t>DCS Policy 16.43 Supervised and Unsupervised Visitation Between Child/Youth, Family and Siblings</a:t>
            </a:r>
            <a:r>
              <a:rPr lang="en-US" sz="1200" spc="-10" dirty="0">
                <a:effectLst/>
                <a:latin typeface="Open Sans" panose="020B0606030504020204" pitchFamily="34" charset="0"/>
                <a:ea typeface="Open Sans" panose="020B0606030504020204" pitchFamily="34" charset="0"/>
              </a:rPr>
              <a:t>. </a:t>
            </a:r>
            <a:r>
              <a:rPr lang="en-US" sz="1200" b="1" spc="-10" dirty="0">
                <a:effectLst/>
                <a:latin typeface="Open Sans" panose="020B0606030504020204" pitchFamily="34" charset="0"/>
                <a:ea typeface="Open Sans" panose="020B0606030504020204" pitchFamily="34" charset="0"/>
              </a:rPr>
              <a:t>ALLOW</a:t>
            </a:r>
            <a:r>
              <a:rPr lang="en-US" sz="1200" spc="-10" dirty="0">
                <a:effectLst/>
                <a:latin typeface="Open Sans" panose="020B0606030504020204" pitchFamily="34" charset="0"/>
                <a:ea typeface="Open Sans" panose="020B0606030504020204" pitchFamily="34" charset="0"/>
              </a:rPr>
              <a:t> time for participants to review the policy and identify the family service worker’s responsibilities related</a:t>
            </a:r>
            <a:r>
              <a:rPr lang="en-US" sz="1200" spc="-25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to supervised and unsupervised visitation. </a:t>
            </a:r>
            <a:r>
              <a:rPr lang="en-US" sz="1200" b="1" spc="-10" dirty="0">
                <a:effectLst/>
                <a:latin typeface="Open Sans" panose="020B0606030504020204" pitchFamily="34" charset="0"/>
                <a:ea typeface="Open Sans" panose="020B0606030504020204" pitchFamily="34" charset="0"/>
              </a:rPr>
              <a:t>REFER </a:t>
            </a:r>
            <a:r>
              <a:rPr lang="en-US" sz="1200" spc="-10" dirty="0">
                <a:effectLst/>
                <a:latin typeface="Open Sans" panose="020B0606030504020204" pitchFamily="34" charset="0"/>
                <a:ea typeface="Open Sans" panose="020B0606030504020204" pitchFamily="34" charset="0"/>
              </a:rPr>
              <a:t>participants back to the Visitation Guide (https://files.dcs.tn.gov/policies/Chap16/VisitationGuide.pdf) as well.</a:t>
            </a:r>
            <a:endParaRPr lang="en-US" sz="1100" spc="-1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67</a:t>
            </a:fld>
            <a:endParaRPr lang="en-US"/>
          </a:p>
        </p:txBody>
      </p:sp>
    </p:spTree>
    <p:extLst>
      <p:ext uri="{BB962C8B-B14F-4D97-AF65-F5344CB8AC3E}">
        <p14:creationId xmlns:p14="http://schemas.microsoft.com/office/powerpoint/2010/main" val="7406248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346075" lvl="0" indent="-342900">
              <a:lnSpc>
                <a:spcPct val="115000"/>
              </a:lnSpc>
              <a:spcBef>
                <a:spcPts val="560"/>
              </a:spcBef>
              <a:spcAft>
                <a:spcPts val="1200"/>
              </a:spcAft>
              <a:buFont typeface="Arial" panose="020B0604020202020204" pitchFamily="34" charset="0"/>
              <a:buChar char="●"/>
              <a:tabLst>
                <a:tab pos="393700" algn="l"/>
                <a:tab pos="394335" algn="l"/>
              </a:tabLst>
            </a:pPr>
            <a:r>
              <a:rPr lang="en-US" sz="1200" b="1" spc="-10" dirty="0">
                <a:effectLst/>
                <a:latin typeface="Open Sans" panose="020B0606030504020204" pitchFamily="34" charset="0"/>
                <a:ea typeface="Open Sans" panose="020B0606030504020204" pitchFamily="34" charset="0"/>
              </a:rPr>
              <a:t>ASK </a:t>
            </a:r>
            <a:r>
              <a:rPr lang="en-US" sz="1200" spc="-10" dirty="0">
                <a:effectLst/>
                <a:latin typeface="Open Sans" panose="020B0606030504020204" pitchFamily="34" charset="0"/>
                <a:ea typeface="Open Sans" panose="020B0606030504020204" pitchFamily="34" charset="0"/>
              </a:rPr>
              <a:t>the group, “What are their responsibilities around visitation according</a:t>
            </a:r>
            <a:r>
              <a:rPr lang="en-US" sz="1200" spc="-12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to policy?” </a:t>
            </a:r>
            <a:r>
              <a:rPr lang="en-US" sz="1200" b="1" spc="-10" dirty="0">
                <a:effectLst/>
                <a:latin typeface="Open Sans" panose="020B0606030504020204" pitchFamily="34" charset="0"/>
                <a:ea typeface="Open Sans" panose="020B0606030504020204" pitchFamily="34" charset="0"/>
              </a:rPr>
              <a:t>EMPHASIZE </a:t>
            </a:r>
            <a:r>
              <a:rPr lang="en-US" sz="1200" spc="-10" dirty="0">
                <a:effectLst/>
                <a:latin typeface="Open Sans" panose="020B0606030504020204" pitchFamily="34" charset="0"/>
                <a:ea typeface="Open Sans" panose="020B0606030504020204" pitchFamily="34" charset="0"/>
              </a:rPr>
              <a:t>the following points if not mentioned by the</a:t>
            </a:r>
            <a:r>
              <a:rPr lang="en-US" sz="1200" spc="-14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group:</a:t>
            </a:r>
            <a:endParaRPr lang="en-US" sz="1100" spc="-10" dirty="0">
              <a:effectLst/>
              <a:latin typeface="Open Sans" panose="020B0606030504020204" pitchFamily="34" charset="0"/>
              <a:ea typeface="Open Sans" panose="020B0606030504020204" pitchFamily="34" charset="0"/>
            </a:endParaRPr>
          </a:p>
          <a:p>
            <a:pPr marL="742950" marR="352425" lvl="1" indent="-285750">
              <a:lnSpc>
                <a:spcPct val="115000"/>
              </a:lnSpc>
              <a:spcBef>
                <a:spcPts val="580"/>
              </a:spcBef>
              <a:spcAft>
                <a:spcPts val="1200"/>
              </a:spcAft>
              <a:buFont typeface="Courier New" panose="02070309020205020404" pitchFamily="49" charset="0"/>
              <a:buChar char="o"/>
              <a:tabLst>
                <a:tab pos="622935" algn="l"/>
              </a:tabLst>
            </a:pPr>
            <a:r>
              <a:rPr lang="en-US" sz="1200" dirty="0">
                <a:effectLst/>
                <a:latin typeface="Open Sans" panose="020B0606030504020204" pitchFamily="34" charset="0"/>
                <a:ea typeface="Open Sans" panose="020B0606030504020204" pitchFamily="34" charset="0"/>
              </a:rPr>
              <a:t>During the Initial CFTM that takes place within seven (7) days of a child entering</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care,</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FSW</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will</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arrange</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visitation</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schedule</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between</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1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child and family. The first visit is to take place as soon as</a:t>
            </a:r>
            <a:r>
              <a:rPr lang="en-US" sz="1200" spc="-17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possible.</a:t>
            </a:r>
            <a:endParaRPr lang="en-US" sz="1100" dirty="0">
              <a:effectLst/>
              <a:latin typeface="Open Sans" panose="020B0606030504020204" pitchFamily="34" charset="0"/>
              <a:ea typeface="Open Sans" panose="020B0606030504020204" pitchFamily="34" charset="0"/>
            </a:endParaRPr>
          </a:p>
          <a:p>
            <a:pPr marL="742950" marR="501650" lvl="1" indent="-285750">
              <a:lnSpc>
                <a:spcPct val="115000"/>
              </a:lnSpc>
              <a:spcBef>
                <a:spcPts val="585"/>
              </a:spcBef>
              <a:spcAft>
                <a:spcPts val="1200"/>
              </a:spcAft>
              <a:buFont typeface="Courier New" panose="02070309020205020404" pitchFamily="49" charset="0"/>
              <a:buChar char="o"/>
              <a:tabLst>
                <a:tab pos="622935" algn="l"/>
              </a:tabLst>
            </a:pPr>
            <a:r>
              <a:rPr lang="en-US" sz="1200" dirty="0">
                <a:effectLst/>
                <a:latin typeface="Open Sans" panose="020B0606030504020204" pitchFamily="34" charset="0"/>
                <a:ea typeface="Open Sans" panose="020B0606030504020204" pitchFamily="34" charset="0"/>
              </a:rPr>
              <a:t>Visits</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occur</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on</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regular</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schedule</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at</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time</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place</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convenient</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for</a:t>
            </a:r>
            <a:r>
              <a:rPr lang="en-US" sz="1200" spc="-19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 parents and children. They are not to occur at the DCS</a:t>
            </a:r>
            <a:r>
              <a:rPr lang="en-US" sz="1200" spc="-17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office.</a:t>
            </a:r>
            <a:endParaRPr lang="en-US" sz="1100" dirty="0">
              <a:effectLst/>
              <a:latin typeface="Open Sans" panose="020B0606030504020204" pitchFamily="34" charset="0"/>
              <a:ea typeface="Open Sans" panose="020B0606030504020204" pitchFamily="34" charset="0"/>
            </a:endParaRPr>
          </a:p>
          <a:p>
            <a:pPr marL="742950" marR="287655" lvl="1" indent="-285750">
              <a:lnSpc>
                <a:spcPct val="115000"/>
              </a:lnSpc>
              <a:spcBef>
                <a:spcPts val="605"/>
              </a:spcBef>
              <a:spcAft>
                <a:spcPts val="1200"/>
              </a:spcAft>
              <a:buFont typeface="Courier New" panose="02070309020205020404" pitchFamily="49" charset="0"/>
              <a:buChar char="o"/>
              <a:tabLst>
                <a:tab pos="622935" algn="l"/>
              </a:tabLst>
            </a:pPr>
            <a:r>
              <a:rPr lang="en-US" sz="1200" dirty="0">
                <a:effectLst/>
                <a:latin typeface="Open Sans" panose="020B0606030504020204" pitchFamily="34" charset="0"/>
                <a:ea typeface="Open Sans" panose="020B0606030504020204" pitchFamily="34" charset="0"/>
              </a:rPr>
              <a:t>Unless a court order indicates differently, visits between children and</a:t>
            </a:r>
            <a:r>
              <a:rPr lang="en-US" sz="1200" spc="-1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their family are to be </a:t>
            </a:r>
            <a:r>
              <a:rPr lang="en-US" sz="1200" i="1" dirty="0">
                <a:effectLst/>
                <a:latin typeface="Open Sans" panose="020B0606030504020204" pitchFamily="34" charset="0"/>
                <a:ea typeface="Open Sans" panose="020B0606030504020204" pitchFamily="34" charset="0"/>
              </a:rPr>
              <a:t>no less than </a:t>
            </a:r>
            <a:r>
              <a:rPr lang="en-US" sz="1200" dirty="0">
                <a:effectLst/>
                <a:latin typeface="Open Sans" panose="020B0606030504020204" pitchFamily="34" charset="0"/>
                <a:ea typeface="Open Sans" panose="020B0606030504020204" pitchFamily="34" charset="0"/>
              </a:rPr>
              <a:t>four (4) hours per month. This is the absolute </a:t>
            </a:r>
            <a:r>
              <a:rPr lang="en-US" sz="1200" i="1" dirty="0">
                <a:effectLst/>
                <a:latin typeface="Open Sans" panose="020B0606030504020204" pitchFamily="34" charset="0"/>
                <a:ea typeface="Open Sans" panose="020B0606030504020204" pitchFamily="34" charset="0"/>
              </a:rPr>
              <a:t>minimum</a:t>
            </a:r>
            <a:r>
              <a:rPr lang="en-US" sz="1200" i="1"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standard.</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If</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siblings</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are</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placed</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separately,</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sibling</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visitation</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are</a:t>
            </a:r>
            <a:r>
              <a:rPr lang="en-US" sz="1200" spc="-1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 occur no less than one (1) hour per</a:t>
            </a:r>
            <a:r>
              <a:rPr lang="en-US" sz="1200" spc="-7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month.</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580"/>
              </a:spcBef>
              <a:spcAft>
                <a:spcPts val="1200"/>
              </a:spcAft>
              <a:buFont typeface="Courier New" panose="02070309020205020404" pitchFamily="49" charset="0"/>
              <a:buChar char="o"/>
              <a:tabLst>
                <a:tab pos="622935" algn="l"/>
              </a:tabLst>
            </a:pPr>
            <a:r>
              <a:rPr lang="en-US" sz="1200" dirty="0">
                <a:effectLst/>
                <a:latin typeface="Open Sans" panose="020B0606030504020204" pitchFamily="34" charset="0"/>
                <a:ea typeface="Open Sans" panose="020B0606030504020204" pitchFamily="34" charset="0"/>
              </a:rPr>
              <a:t>Siblings are to be included in family visits even if they remain at</a:t>
            </a:r>
            <a:r>
              <a:rPr lang="en-US" sz="1200" spc="-2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home.</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385"/>
              </a:spcBef>
              <a:spcAft>
                <a:spcPts val="1200"/>
              </a:spcAft>
              <a:buFont typeface="Courier New" panose="02070309020205020404" pitchFamily="49" charset="0"/>
              <a:buChar char="o"/>
              <a:tabLst>
                <a:tab pos="622935" algn="l"/>
              </a:tabLst>
            </a:pPr>
            <a:r>
              <a:rPr lang="en-US" sz="1200" dirty="0">
                <a:effectLst/>
                <a:latin typeface="Open Sans" panose="020B0606030504020204" pitchFamily="34" charset="0"/>
                <a:ea typeface="Open Sans" panose="020B0606030504020204" pitchFamily="34" charset="0"/>
              </a:rPr>
              <a:t>Telephone contacts are</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encouraged.</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380"/>
              </a:spcBef>
              <a:spcAft>
                <a:spcPts val="1200"/>
              </a:spcAft>
              <a:buFont typeface="Courier New" panose="02070309020205020404" pitchFamily="49" charset="0"/>
              <a:buChar char="o"/>
              <a:tabLst>
                <a:tab pos="622935" algn="l"/>
              </a:tabLst>
            </a:pPr>
            <a:r>
              <a:rPr lang="en-US" sz="1200" dirty="0">
                <a:effectLst/>
                <a:latin typeface="Open Sans" panose="020B0606030504020204" pitchFamily="34" charset="0"/>
                <a:ea typeface="Open Sans" panose="020B0606030504020204" pitchFamily="34" charset="0"/>
              </a:rPr>
              <a:t>If it is necessary to place a child outside his or her community for treatment, the FSW must ensure that the family has access to transportation to</a:t>
            </a:r>
            <a:r>
              <a:rPr lang="en-US" sz="1200" spc="-2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visit.</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630"/>
              </a:spcBef>
              <a:spcAft>
                <a:spcPts val="1200"/>
              </a:spcAft>
              <a:buFont typeface="Arial" panose="020B0604020202020204" pitchFamily="34" charset="0"/>
              <a:buChar char="●"/>
              <a:tabLst>
                <a:tab pos="393700" algn="l"/>
                <a:tab pos="394335" algn="l"/>
              </a:tabLst>
            </a:pPr>
            <a:r>
              <a:rPr lang="en-US" sz="1200" b="1" spc="-10" dirty="0">
                <a:effectLst/>
                <a:latin typeface="Open Sans" panose="020B0606030504020204" pitchFamily="34" charset="0"/>
                <a:ea typeface="Open Sans" panose="020B0606030504020204" pitchFamily="34" charset="0"/>
              </a:rPr>
              <a:t>INFORM </a:t>
            </a:r>
            <a:r>
              <a:rPr lang="en-US" sz="1200" spc="-10" dirty="0">
                <a:effectLst/>
                <a:latin typeface="Open Sans" panose="020B0606030504020204" pitchFamily="34" charset="0"/>
                <a:ea typeface="Open Sans" panose="020B0606030504020204" pitchFamily="34" charset="0"/>
              </a:rPr>
              <a:t>the FSW will use Form </a:t>
            </a:r>
            <a:r>
              <a:rPr lang="en-US" sz="1200" u="sng" spc="-10" dirty="0">
                <a:solidFill>
                  <a:srgbClr val="0000FF"/>
                </a:solidFill>
                <a:effectLst/>
                <a:latin typeface="Open Sans" panose="020B0606030504020204" pitchFamily="34" charset="0"/>
                <a:ea typeface="Open Sans" panose="020B0606030504020204" pitchFamily="34" charset="0"/>
                <a:hlinkClick r:id="rId3"/>
              </a:rPr>
              <a:t>CS-0594 Visitation Observation Checklist</a:t>
            </a:r>
            <a:r>
              <a:rPr lang="en-US" sz="1200" spc="-10" dirty="0">
                <a:effectLst/>
                <a:latin typeface="Open Sans" panose="020B0606030504020204" pitchFamily="34" charset="0"/>
                <a:ea typeface="Open Sans" panose="020B0606030504020204" pitchFamily="34" charset="0"/>
              </a:rPr>
              <a:t> to document the interaction between parents and child when the visits</a:t>
            </a:r>
            <a:r>
              <a:rPr lang="en-US" sz="1200" spc="-19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are </a:t>
            </a:r>
            <a:r>
              <a:rPr lang="en-US" sz="1100" spc="-10" dirty="0">
                <a:effectLst/>
                <a:latin typeface="Open Sans" panose="020B0606030504020204" pitchFamily="34" charset="0"/>
                <a:ea typeface="Open Sans" panose="020B0606030504020204" pitchFamily="34" charset="0"/>
              </a:rPr>
              <a:t>supervised</a:t>
            </a:r>
            <a:r>
              <a:rPr lang="en-US" sz="1200" spc="-10" dirty="0">
                <a:effectLst/>
                <a:latin typeface="Open Sans" panose="020B0606030504020204" pitchFamily="34" charset="0"/>
                <a:ea typeface="Open Sans" panose="020B0606030504020204" pitchFamily="34" charset="0"/>
              </a:rPr>
              <a:t>.  Also note the FSW will encourage others supervising visits to utilize the checklist to document the visits.</a:t>
            </a:r>
            <a:endParaRPr lang="en-US" sz="1100" spc="-10" dirty="0">
              <a:effectLst/>
              <a:latin typeface="Open Sans" panose="020B0606030504020204" pitchFamily="34" charset="0"/>
              <a:ea typeface="Open Sans" panose="020B0606030504020204" pitchFamily="34" charset="0"/>
            </a:endParaRPr>
          </a:p>
          <a:p>
            <a:pPr marL="342900" marR="0" lvl="0" indent="-342900">
              <a:lnSpc>
                <a:spcPct val="115000"/>
              </a:lnSpc>
              <a:spcBef>
                <a:spcPts val="1415"/>
              </a:spcBef>
              <a:spcAft>
                <a:spcPts val="1200"/>
              </a:spcAft>
              <a:buFont typeface="Arial" panose="020B0604020202020204" pitchFamily="34" charset="0"/>
              <a:buChar char="●"/>
              <a:tabLst>
                <a:tab pos="393700" algn="l"/>
                <a:tab pos="394335" algn="l"/>
              </a:tabLst>
            </a:pPr>
            <a:r>
              <a:rPr lang="en-US" sz="1200" b="1" spc="-10" dirty="0">
                <a:effectLst/>
                <a:latin typeface="Open Sans" panose="020B0606030504020204" pitchFamily="34" charset="0"/>
                <a:ea typeface="Open Sans" panose="020B0606030504020204" pitchFamily="34" charset="0"/>
              </a:rPr>
              <a:t>STATE</a:t>
            </a:r>
            <a:r>
              <a:rPr lang="en-US" sz="1200" spc="-10" dirty="0">
                <a:effectLst/>
                <a:latin typeface="Open Sans" panose="020B0606030504020204" pitchFamily="34" charset="0"/>
                <a:ea typeface="Open Sans" panose="020B0606030504020204" pitchFamily="34" charset="0"/>
              </a:rPr>
              <a:t> the birth</a:t>
            </a:r>
            <a:r>
              <a:rPr lang="en-US" sz="1200" spc="-3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parents,</a:t>
            </a:r>
            <a:r>
              <a:rPr lang="en-US" sz="1200" spc="-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foster</a:t>
            </a:r>
            <a:r>
              <a:rPr lang="en-US" sz="1200" spc="-30"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parents,</a:t>
            </a:r>
            <a:r>
              <a:rPr lang="en-US" sz="1200" spc="-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and</a:t>
            </a:r>
            <a:r>
              <a:rPr lang="en-US" sz="1200" spc="-40"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any</a:t>
            </a:r>
            <a:r>
              <a:rPr lang="en-US" sz="1200" spc="-2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provider</a:t>
            </a:r>
            <a:r>
              <a:rPr lang="en-US" sz="1200" spc="-20"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agency</a:t>
            </a:r>
            <a:r>
              <a:rPr lang="en-US" sz="1200" spc="-2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must</a:t>
            </a:r>
            <a:r>
              <a:rPr lang="en-US" sz="1200" spc="-3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be notified</a:t>
            </a:r>
            <a:r>
              <a:rPr lang="en-US" sz="1200" spc="-2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of</a:t>
            </a:r>
            <a:r>
              <a:rPr lang="en-US" sz="1200" spc="-160"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any modifications to the visitation</a:t>
            </a:r>
            <a:r>
              <a:rPr lang="en-US" sz="1200" spc="-60"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schedule.</a:t>
            </a:r>
            <a:endParaRPr lang="en-US" sz="1100" spc="-10" dirty="0">
              <a:effectLst/>
              <a:latin typeface="Open Sans" panose="020B0606030504020204" pitchFamily="34" charset="0"/>
              <a:ea typeface="Open Sans" panose="020B0606030504020204" pitchFamily="34" charset="0"/>
            </a:endParaRPr>
          </a:p>
          <a:p>
            <a:pPr marL="342900" marR="83820" lvl="0" indent="-342900">
              <a:lnSpc>
                <a:spcPct val="115000"/>
              </a:lnSpc>
              <a:spcBef>
                <a:spcPts val="570"/>
              </a:spcBef>
              <a:spcAft>
                <a:spcPts val="1200"/>
              </a:spcAft>
              <a:buFont typeface="Arial" panose="020B0604020202020204" pitchFamily="34" charset="0"/>
              <a:buChar char="●"/>
              <a:tabLst>
                <a:tab pos="393700" algn="l"/>
                <a:tab pos="394335" algn="l"/>
              </a:tabLst>
            </a:pPr>
            <a:r>
              <a:rPr lang="en-US" sz="1200" b="1" spc="-10" dirty="0">
                <a:effectLst/>
                <a:latin typeface="Open Sans" panose="020B0606030504020204" pitchFamily="34" charset="0"/>
                <a:ea typeface="Open Sans" panose="020B0606030504020204" pitchFamily="34" charset="0"/>
              </a:rPr>
              <a:t>ASK </a:t>
            </a:r>
            <a:r>
              <a:rPr lang="en-US" sz="1200" spc="-10" dirty="0">
                <a:effectLst/>
                <a:latin typeface="Open Sans" panose="020B0606030504020204" pitchFamily="34" charset="0"/>
                <a:ea typeface="Open Sans" panose="020B0606030504020204" pitchFamily="34" charset="0"/>
              </a:rPr>
              <a:t>participants to consider how the age and developmental level of a child might necessitate more frequent visits. </a:t>
            </a:r>
            <a:r>
              <a:rPr lang="en-US" sz="1200" b="1" spc="-10" dirty="0">
                <a:effectLst/>
                <a:latin typeface="Open Sans" panose="020B0606030504020204" pitchFamily="34" charset="0"/>
                <a:ea typeface="Open Sans" panose="020B0606030504020204" pitchFamily="34" charset="0"/>
              </a:rPr>
              <a:t>PROVIDE </a:t>
            </a:r>
            <a:r>
              <a:rPr lang="en-US" sz="1200" spc="-10" dirty="0">
                <a:effectLst/>
                <a:latin typeface="Open Sans" panose="020B0606030504020204" pitchFamily="34" charset="0"/>
                <a:ea typeface="Open Sans" panose="020B0606030504020204" pitchFamily="34" charset="0"/>
              </a:rPr>
              <a:t>an example such as a newborn who has not yet bonded with the birth mother. </a:t>
            </a:r>
            <a:r>
              <a:rPr lang="en-US" sz="1200" b="1" spc="-10" dirty="0">
                <a:effectLst/>
                <a:latin typeface="Open Sans" panose="020B0606030504020204" pitchFamily="34" charset="0"/>
                <a:ea typeface="Open Sans" panose="020B0606030504020204" pitchFamily="34" charset="0"/>
              </a:rPr>
              <a:t>POINT OUT </a:t>
            </a:r>
            <a:r>
              <a:rPr lang="en-US" sz="1200" spc="-10" dirty="0">
                <a:effectLst/>
                <a:latin typeface="Open Sans" panose="020B0606030504020204" pitchFamily="34" charset="0"/>
                <a:ea typeface="Open Sans" panose="020B0606030504020204" pitchFamily="34" charset="0"/>
              </a:rPr>
              <a:t>that, in general, the younger the child, the more often he or she will need to see his or her mother/father/caregiver.</a:t>
            </a:r>
            <a:r>
              <a:rPr lang="en-US" sz="1100" spc="-10" dirty="0">
                <a:effectLst/>
                <a:latin typeface="Open Sans" panose="020B0606030504020204" pitchFamily="34" charset="0"/>
                <a:ea typeface="Open Sans" panose="020B0606030504020204" pitchFamily="34" charset="0"/>
              </a:rPr>
              <a:t> </a:t>
            </a:r>
          </a:p>
          <a:p>
            <a:pPr marL="342900" marR="303530" lvl="0" indent="-342900">
              <a:lnSpc>
                <a:spcPct val="115000"/>
              </a:lnSpc>
              <a:spcBef>
                <a:spcPts val="600"/>
              </a:spcBef>
              <a:spcAft>
                <a:spcPts val="1200"/>
              </a:spcAft>
              <a:buFont typeface="Arial" panose="020B0604020202020204" pitchFamily="34" charset="0"/>
              <a:buChar char="●"/>
              <a:tabLst>
                <a:tab pos="393700" algn="l"/>
                <a:tab pos="394335" algn="l"/>
              </a:tabLst>
            </a:pPr>
            <a:r>
              <a:rPr lang="en-US" sz="1200" b="1" spc="-10" dirty="0">
                <a:effectLst/>
                <a:latin typeface="Open Sans" panose="020B0606030504020204" pitchFamily="34" charset="0"/>
                <a:ea typeface="Open Sans" panose="020B0606030504020204" pitchFamily="34" charset="0"/>
              </a:rPr>
              <a:t>ASK </a:t>
            </a:r>
            <a:r>
              <a:rPr lang="en-US" sz="1200" spc="-10" dirty="0">
                <a:effectLst/>
                <a:latin typeface="Open Sans" panose="020B0606030504020204" pitchFamily="34" charset="0"/>
                <a:ea typeface="Open Sans" panose="020B0606030504020204" pitchFamily="34" charset="0"/>
              </a:rPr>
              <a:t>participants to imagine they were only allowed to see their child/niece/nephew four (4) hours per month. </a:t>
            </a:r>
            <a:r>
              <a:rPr lang="en-US" sz="1200" b="1" spc="-10" dirty="0">
                <a:effectLst/>
                <a:latin typeface="Open Sans" panose="020B0606030504020204" pitchFamily="34" charset="0"/>
                <a:ea typeface="Open Sans" panose="020B0606030504020204" pitchFamily="34" charset="0"/>
              </a:rPr>
              <a:t>DISCUSS </a:t>
            </a:r>
            <a:r>
              <a:rPr lang="en-US" sz="1200" spc="-10" dirty="0">
                <a:effectLst/>
                <a:latin typeface="Open Sans" panose="020B0606030504020204" pitchFamily="34" charset="0"/>
                <a:ea typeface="Open Sans" panose="020B0606030504020204" pitchFamily="34" charset="0"/>
              </a:rPr>
              <a:t>the impact of this limitation on themselves as parents/aunt/uncle and the children. </a:t>
            </a:r>
            <a:r>
              <a:rPr lang="en-US" sz="1200" b="1" spc="-10" dirty="0">
                <a:effectLst/>
                <a:latin typeface="Open Sans" panose="020B0606030504020204" pitchFamily="34" charset="0"/>
                <a:ea typeface="Open Sans" panose="020B0606030504020204" pitchFamily="34" charset="0"/>
              </a:rPr>
              <a:t>EMPHASIZE </a:t>
            </a:r>
            <a:r>
              <a:rPr lang="en-US" sz="1200" spc="-10" dirty="0">
                <a:effectLst/>
                <a:latin typeface="Open Sans" panose="020B0606030504020204" pitchFamily="34" charset="0"/>
                <a:ea typeface="Open Sans" panose="020B0606030504020204" pitchFamily="34" charset="0"/>
              </a:rPr>
              <a:t>that more frequent contact is needed to maintain and strengthen family</a:t>
            </a:r>
            <a:r>
              <a:rPr lang="en-US" sz="1200" spc="-3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relationships.</a:t>
            </a:r>
            <a:endParaRPr lang="en-US" sz="1100" spc="-10" dirty="0">
              <a:effectLst/>
              <a:latin typeface="Open Sans" panose="020B0606030504020204" pitchFamily="34" charset="0"/>
              <a:ea typeface="Open Sans" panose="020B0606030504020204" pitchFamily="34" charset="0"/>
            </a:endParaRPr>
          </a:p>
          <a:p>
            <a:pPr marL="342900" marR="123190" lvl="0" indent="-342900">
              <a:lnSpc>
                <a:spcPct val="115000"/>
              </a:lnSpc>
              <a:spcBef>
                <a:spcPts val="610"/>
              </a:spcBef>
              <a:spcAft>
                <a:spcPts val="1200"/>
              </a:spcAft>
              <a:buFont typeface="Arial" panose="020B0604020202020204" pitchFamily="34" charset="0"/>
              <a:buChar char="●"/>
              <a:tabLst>
                <a:tab pos="393700" algn="l"/>
                <a:tab pos="394335" algn="l"/>
              </a:tabLst>
            </a:pPr>
            <a:r>
              <a:rPr lang="en-US" sz="1200" b="1" spc="-10" dirty="0">
                <a:effectLst/>
                <a:latin typeface="Open Sans" panose="020B0606030504020204" pitchFamily="34" charset="0"/>
                <a:ea typeface="Open Sans" panose="020B0606030504020204" pitchFamily="34" charset="0"/>
              </a:rPr>
              <a:t>DISCUSS </a:t>
            </a:r>
            <a:r>
              <a:rPr lang="en-US" sz="1200" spc="-10" dirty="0">
                <a:effectLst/>
                <a:latin typeface="Open Sans" panose="020B0606030504020204" pitchFamily="34" charset="0"/>
                <a:ea typeface="Open Sans" panose="020B0606030504020204" pitchFamily="34" charset="0"/>
              </a:rPr>
              <a:t>the challenges FSWs face in facilitating more frequent visits between parents</a:t>
            </a:r>
            <a:r>
              <a:rPr lang="en-US" sz="1200" spc="-1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and</a:t>
            </a:r>
            <a:r>
              <a:rPr lang="en-US" sz="1200" spc="-1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their</a:t>
            </a:r>
            <a:r>
              <a:rPr lang="en-US" sz="1200" spc="-1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children.</a:t>
            </a:r>
            <a:r>
              <a:rPr lang="en-US" sz="1200" spc="-5" dirty="0">
                <a:effectLst/>
                <a:latin typeface="Open Sans" panose="020B0606030504020204" pitchFamily="34" charset="0"/>
                <a:ea typeface="Open Sans" panose="020B0606030504020204" pitchFamily="34" charset="0"/>
              </a:rPr>
              <a:t> </a:t>
            </a:r>
            <a:r>
              <a:rPr lang="en-US" sz="1200" b="1" spc="-10" dirty="0">
                <a:effectLst/>
                <a:latin typeface="Open Sans" panose="020B0606030504020204" pitchFamily="34" charset="0"/>
                <a:ea typeface="Open Sans" panose="020B0606030504020204" pitchFamily="34" charset="0"/>
              </a:rPr>
              <a:t>BRAINSTORM</a:t>
            </a:r>
            <a:r>
              <a:rPr lang="en-US" sz="1200" b="1" spc="-20"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strategies to</a:t>
            </a:r>
            <a:r>
              <a:rPr lang="en-US" sz="1200" spc="-2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address these</a:t>
            </a:r>
            <a:r>
              <a:rPr lang="en-US" sz="1200" spc="-18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challenges and ensure that regular frequent visitation occurs with all their</a:t>
            </a:r>
            <a:r>
              <a:rPr lang="en-US" sz="1200" spc="-160"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cases.</a:t>
            </a:r>
            <a:endParaRPr lang="en-US" sz="1100" spc="-1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68</a:t>
            </a:fld>
            <a:endParaRPr lang="en-US"/>
          </a:p>
        </p:txBody>
      </p:sp>
    </p:spTree>
    <p:extLst>
      <p:ext uri="{BB962C8B-B14F-4D97-AF65-F5344CB8AC3E}">
        <p14:creationId xmlns:p14="http://schemas.microsoft.com/office/powerpoint/2010/main" val="20904708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rPr>
              <a:t>ASK</a:t>
            </a:r>
            <a:r>
              <a:rPr lang="en-US" sz="1800" dirty="0">
                <a:effectLst/>
                <a:latin typeface="Open Sans" panose="020B0606030504020204" pitchFamily="34" charset="0"/>
                <a:ea typeface="Calibri" panose="020F0502020204030204" pitchFamily="34" charset="0"/>
              </a:rPr>
              <a:t>, “What are things we need to consider when assessing parents’ readiness for visitation?” </a:t>
            </a:r>
            <a:r>
              <a:rPr lang="en-US" sz="1800" b="1" dirty="0">
                <a:effectLst/>
                <a:latin typeface="Open Sans" panose="020B0606030504020204" pitchFamily="34" charset="0"/>
                <a:ea typeface="Calibri" panose="020F0502020204030204" pitchFamily="34" charset="0"/>
              </a:rPr>
              <a:t>ELICIT</a:t>
            </a:r>
            <a:r>
              <a:rPr lang="en-US" sz="1800" dirty="0">
                <a:effectLst/>
                <a:latin typeface="Open Sans" panose="020B0606030504020204" pitchFamily="34" charset="0"/>
                <a:ea typeface="Calibri" panose="020F0502020204030204" pitchFamily="34" charset="0"/>
              </a:rPr>
              <a:t> ideas from the group. </a:t>
            </a:r>
          </a:p>
          <a:p>
            <a:pPr marL="342900" marR="0" lvl="0" indent="-342900">
              <a:lnSpc>
                <a:spcPct val="115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rPr>
              <a:t>SHARE</a:t>
            </a:r>
            <a:r>
              <a:rPr lang="en-US" sz="1800" dirty="0">
                <a:effectLst/>
                <a:latin typeface="Open Sans" panose="020B0606030504020204" pitchFamily="34" charset="0"/>
                <a:ea typeface="Calibri" panose="020F0502020204030204" pitchFamily="34" charset="0"/>
              </a:rPr>
              <a:t> when assessing parents’, we need to consider the following: </a:t>
            </a:r>
          </a:p>
          <a:p>
            <a:pPr marL="342900" marR="0" lvl="0" indent="-342900">
              <a:lnSpc>
                <a:spcPct val="115000"/>
              </a:lnSpc>
              <a:spcBef>
                <a:spcPts val="0"/>
              </a:spcBef>
              <a:spcAft>
                <a:spcPts val="6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The nature and severity of the abuse</a:t>
            </a:r>
          </a:p>
          <a:p>
            <a:pPr marL="342900" marR="0" lvl="0" indent="-342900">
              <a:lnSpc>
                <a:spcPct val="115000"/>
              </a:lnSpc>
              <a:spcBef>
                <a:spcPts val="0"/>
              </a:spcBef>
              <a:spcAft>
                <a:spcPts val="6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Does the perpetrator of abuse show a willingness to change?</a:t>
            </a:r>
          </a:p>
          <a:p>
            <a:pPr marL="342900" marR="0" lvl="0" indent="-342900">
              <a:lnSpc>
                <a:spcPct val="115000"/>
              </a:lnSpc>
              <a:spcBef>
                <a:spcPts val="0"/>
              </a:spcBef>
              <a:spcAft>
                <a:spcPts val="6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Does the parent(s) show empathy for the child(ren)? </a:t>
            </a:r>
          </a:p>
          <a:p>
            <a:pPr marL="342900" marR="0" lvl="0" indent="-342900">
              <a:lnSpc>
                <a:spcPct val="115000"/>
              </a:lnSpc>
              <a:spcBef>
                <a:spcPts val="0"/>
              </a:spcBef>
              <a:spcAft>
                <a:spcPts val="6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Is the parent(s) engaged in services?</a:t>
            </a:r>
          </a:p>
          <a:p>
            <a:pPr marL="342900" marR="0" lvl="0" indent="-342900">
              <a:lnSpc>
                <a:spcPct val="115000"/>
              </a:lnSpc>
              <a:spcBef>
                <a:spcPts val="0"/>
              </a:spcBef>
              <a:spcAft>
                <a:spcPts val="6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Drug and Alcohol use/abuse</a:t>
            </a:r>
          </a:p>
          <a:p>
            <a:pPr marL="342900" marR="0" lvl="0" indent="-342900">
              <a:lnSpc>
                <a:spcPct val="115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rPr>
              <a:t>NOTE</a:t>
            </a:r>
            <a:r>
              <a:rPr lang="en-US" sz="1800" dirty="0">
                <a:effectLst/>
                <a:latin typeface="Open Sans" panose="020B0606030504020204" pitchFamily="34" charset="0"/>
                <a:ea typeface="Calibri" panose="020F0502020204030204" pitchFamily="34" charset="0"/>
              </a:rPr>
              <a:t> these factors are not used to determine whether visits should occur.  They are used to assess the stage of supervision needed during a visit, where a visit should be held, and the level of support the child(ren) and parent(s) will need before, during, and after the visit.</a:t>
            </a:r>
          </a:p>
          <a:p>
            <a:pPr marL="342900" marR="0" lvl="0" indent="-342900">
              <a:lnSpc>
                <a:spcPct val="115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rPr>
              <a:t>PROVIDE </a:t>
            </a:r>
            <a:r>
              <a:rPr lang="en-US" sz="1800" dirty="0">
                <a:effectLst/>
                <a:latin typeface="Open Sans" panose="020B0606030504020204" pitchFamily="34" charset="0"/>
                <a:ea typeface="Calibri" panose="020F0502020204030204" pitchFamily="34" charset="0"/>
              </a:rPr>
              <a:t>information on the following resources:  CS-4221 </a:t>
            </a:r>
            <a:r>
              <a:rPr lang="en-US" sz="1800" u="sng" dirty="0">
                <a:solidFill>
                  <a:srgbClr val="0000FF"/>
                </a:solidFill>
                <a:effectLst/>
                <a:latin typeface="Open Sans" panose="020B0606030504020204" pitchFamily="34" charset="0"/>
                <a:ea typeface="Calibri" panose="020F0502020204030204" pitchFamily="34" charset="0"/>
                <a:hlinkClick r:id="rId3"/>
              </a:rPr>
              <a:t>Visitation Working Agreement</a:t>
            </a:r>
            <a:r>
              <a:rPr lang="en-US" sz="1800" dirty="0">
                <a:effectLst/>
                <a:latin typeface="Open Sans" panose="020B0606030504020204" pitchFamily="34" charset="0"/>
                <a:ea typeface="Calibri" panose="020F0502020204030204" pitchFamily="34" charset="0"/>
              </a:rPr>
              <a:t> and </a:t>
            </a:r>
            <a:r>
              <a:rPr lang="en-US" sz="1800" u="sng" dirty="0">
                <a:solidFill>
                  <a:srgbClr val="0000FF"/>
                </a:solidFill>
                <a:effectLst/>
                <a:latin typeface="Open Sans" panose="020B0606030504020204" pitchFamily="34" charset="0"/>
                <a:ea typeface="Calibri" panose="020F0502020204030204" pitchFamily="34" charset="0"/>
                <a:hlinkClick r:id="rId4"/>
              </a:rPr>
              <a:t>Visitation Plan Work Aid</a:t>
            </a:r>
            <a:r>
              <a:rPr lang="en-US" sz="1800" dirty="0">
                <a:effectLst/>
                <a:latin typeface="Open Sans" panose="020B0606030504020204" pitchFamily="34" charset="0"/>
                <a:ea typeface="Calibri" panose="020F0502020204030204" pitchFamily="34" charset="0"/>
              </a:rPr>
              <a:t>.  </a:t>
            </a:r>
            <a:r>
              <a:rPr lang="en-US" sz="1800" b="1" dirty="0">
                <a:effectLst/>
                <a:latin typeface="Open Sans" panose="020B0606030504020204" pitchFamily="34" charset="0"/>
                <a:ea typeface="Calibri" panose="020F0502020204030204" pitchFamily="34" charset="0"/>
              </a:rPr>
              <a:t>SHARE</a:t>
            </a:r>
            <a:r>
              <a:rPr lang="en-US" sz="1800" dirty="0">
                <a:effectLst/>
                <a:latin typeface="Open Sans" panose="020B0606030504020204" pitchFamily="34" charset="0"/>
                <a:ea typeface="Calibri" panose="020F0502020204030204" pitchFamily="34" charset="0"/>
              </a:rPr>
              <a:t> these resources should be used when developing the Visitation Plan with the family during the Initial Child and Family Team Meeting.</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69</a:t>
            </a:fld>
            <a:endParaRPr lang="en-US"/>
          </a:p>
        </p:txBody>
      </p:sp>
    </p:spTree>
    <p:extLst>
      <p:ext uri="{BB962C8B-B14F-4D97-AF65-F5344CB8AC3E}">
        <p14:creationId xmlns:p14="http://schemas.microsoft.com/office/powerpoint/2010/main" val="651268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1" dirty="0">
                <a:effectLst/>
                <a:latin typeface="Open Sans" panose="020B0606030504020204" pitchFamily="34" charset="0"/>
                <a:ea typeface="Open Sans" panose="020B0606030504020204" pitchFamily="34" charset="0"/>
              </a:rPr>
              <a:t>Lesson 1.2: Setting the Stage </a:t>
            </a:r>
            <a:endParaRPr lang="en-US" sz="1800" dirty="0">
              <a:effectLst/>
              <a:latin typeface="Open Sans" panose="020B0606030504020204" pitchFamily="34" charset="0"/>
              <a:ea typeface="Open Sans" panose="020B0606030504020204" pitchFamily="34" charset="0"/>
            </a:endParaRPr>
          </a:p>
          <a:p>
            <a:pPr marL="0" marR="0">
              <a:lnSpc>
                <a:spcPct val="115000"/>
              </a:lnSpc>
              <a:spcBef>
                <a:spcPts val="0"/>
              </a:spcBef>
              <a:spcAft>
                <a:spcPts val="0"/>
              </a:spcAft>
            </a:pPr>
            <a:r>
              <a:rPr lang="en-US" sz="1800" b="1" dirty="0">
                <a:effectLst/>
                <a:latin typeface="Open Sans" panose="020B0606030504020204" pitchFamily="34" charset="0"/>
                <a:ea typeface="Open Sans" panose="020B0606030504020204" pitchFamily="34" charset="0"/>
              </a:rPr>
              <a:t>Lesson Time: 40 minutes</a:t>
            </a:r>
            <a:endParaRPr lang="en-US" sz="1800" dirty="0">
              <a:effectLst/>
              <a:latin typeface="Open Sans" panose="020B0606030504020204" pitchFamily="34" charset="0"/>
              <a:ea typeface="Open Sans" panose="020B0606030504020204" pitchFamily="34" charset="0"/>
            </a:endParaRPr>
          </a:p>
          <a:p>
            <a:pPr marL="0" marR="0">
              <a:lnSpc>
                <a:spcPct val="115000"/>
              </a:lnSpc>
              <a:spcBef>
                <a:spcPts val="0"/>
              </a:spcBef>
              <a:spcAft>
                <a:spcPts val="1200"/>
              </a:spcAft>
            </a:pPr>
            <a:r>
              <a:rPr lang="en-US" sz="1800" b="1" dirty="0">
                <a:effectLst/>
                <a:latin typeface="Open Sans" panose="020B0606030504020204" pitchFamily="34" charset="0"/>
                <a:ea typeface="Open Sans" panose="020B0606030504020204" pitchFamily="34" charset="0"/>
              </a:rPr>
              <a:t>Key Teaching Points / Instructions</a:t>
            </a:r>
            <a:endParaRPr lang="en-US" sz="1800" dirty="0">
              <a:effectLst/>
              <a:latin typeface="Open Sans" panose="020B0606030504020204" pitchFamily="34" charset="0"/>
              <a:ea typeface="Open Sans" panose="020B0606030504020204" pitchFamily="34" charset="0"/>
            </a:endParaRPr>
          </a:p>
          <a:p>
            <a:pPr marL="342900" marR="203200" lvl="0" indent="-342900">
              <a:lnSpc>
                <a:spcPct val="115000"/>
              </a:lnSpc>
              <a:spcBef>
                <a:spcPts val="0"/>
              </a:spcBef>
              <a:spcAft>
                <a:spcPts val="1200"/>
              </a:spcAft>
              <a:buFont typeface="Symbol" panose="05050102010706020507" pitchFamily="18" charset="2"/>
              <a:buChar char=""/>
              <a:tabLst>
                <a:tab pos="228600" algn="l"/>
                <a:tab pos="622935"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Foster Care Specialty will be two weeks with information provided regarding policies, best practice, and opportunities to practice case work activities with a case family. </a:t>
            </a:r>
          </a:p>
          <a:p>
            <a:pPr marL="342900" marR="203200" lvl="0" indent="-342900">
              <a:lnSpc>
                <a:spcPct val="115000"/>
              </a:lnSpc>
              <a:spcBef>
                <a:spcPts val="0"/>
              </a:spcBef>
              <a:spcAft>
                <a:spcPts val="1200"/>
              </a:spcAft>
              <a:buFont typeface="Courier New" panose="02070309020205020404" pitchFamily="49" charset="0"/>
              <a:buChar char="o"/>
              <a:tabLst>
                <a:tab pos="228600" algn="l"/>
                <a:tab pos="622935" algn="l"/>
              </a:tabLst>
            </a:pPr>
            <a:r>
              <a:rPr lang="en-US" sz="1800" dirty="0">
                <a:effectLst/>
                <a:latin typeface="Open Sans" panose="020B0606030504020204" pitchFamily="34" charset="0"/>
                <a:ea typeface="Open Sans" panose="020B0606030504020204" pitchFamily="34" charset="0"/>
              </a:rPr>
              <a:t>Monday 10-4:30 pm (5 .25)</a:t>
            </a:r>
          </a:p>
          <a:p>
            <a:pPr marL="342900" marR="203200" lvl="0" indent="-342900">
              <a:lnSpc>
                <a:spcPct val="115000"/>
              </a:lnSpc>
              <a:spcBef>
                <a:spcPts val="0"/>
              </a:spcBef>
              <a:spcAft>
                <a:spcPts val="1200"/>
              </a:spcAft>
              <a:buFont typeface="Courier New" panose="02070309020205020404" pitchFamily="49" charset="0"/>
              <a:buChar char="o"/>
              <a:tabLst>
                <a:tab pos="228600" algn="l"/>
                <a:tab pos="622935" algn="l"/>
              </a:tabLst>
            </a:pPr>
            <a:r>
              <a:rPr lang="en-US" sz="1800" dirty="0">
                <a:effectLst/>
                <a:latin typeface="Open Sans" panose="020B0606030504020204" pitchFamily="34" charset="0"/>
                <a:ea typeface="Open Sans" panose="020B0606030504020204" pitchFamily="34" charset="0"/>
              </a:rPr>
              <a:t>Tuesday TFACTS</a:t>
            </a:r>
          </a:p>
          <a:p>
            <a:pPr marL="342900" marR="203200" lvl="0" indent="-342900">
              <a:lnSpc>
                <a:spcPct val="115000"/>
              </a:lnSpc>
              <a:spcBef>
                <a:spcPts val="0"/>
              </a:spcBef>
              <a:spcAft>
                <a:spcPts val="1200"/>
              </a:spcAft>
              <a:buFont typeface="Courier New" panose="02070309020205020404" pitchFamily="49" charset="0"/>
              <a:buChar char="o"/>
              <a:tabLst>
                <a:tab pos="228600" algn="l"/>
                <a:tab pos="622935" algn="l"/>
              </a:tabLst>
            </a:pPr>
            <a:r>
              <a:rPr lang="en-US" sz="1800" dirty="0">
                <a:effectLst/>
                <a:latin typeface="Open Sans" panose="020B0606030504020204" pitchFamily="34" charset="0"/>
                <a:ea typeface="Open Sans" panose="020B0606030504020204" pitchFamily="34" charset="0"/>
              </a:rPr>
              <a:t>Wednesday 8:30-4:30 (6.5)</a:t>
            </a:r>
          </a:p>
          <a:p>
            <a:pPr marL="342900" marR="203200" lvl="0" indent="-342900">
              <a:lnSpc>
                <a:spcPct val="115000"/>
              </a:lnSpc>
              <a:spcBef>
                <a:spcPts val="0"/>
              </a:spcBef>
              <a:spcAft>
                <a:spcPts val="1200"/>
              </a:spcAft>
              <a:buFont typeface="Courier New" panose="02070309020205020404" pitchFamily="49" charset="0"/>
              <a:buChar char="o"/>
              <a:tabLst>
                <a:tab pos="228600" algn="l"/>
                <a:tab pos="622935" algn="l"/>
              </a:tabLst>
            </a:pPr>
            <a:r>
              <a:rPr lang="en-US" sz="1800" dirty="0">
                <a:effectLst/>
                <a:latin typeface="Open Sans" panose="020B0606030504020204" pitchFamily="34" charset="0"/>
                <a:ea typeface="Open Sans" panose="020B0606030504020204" pitchFamily="34" charset="0"/>
              </a:rPr>
              <a:t>Thursday 8:30-4:30 pm (6.5) </a:t>
            </a:r>
          </a:p>
          <a:p>
            <a:pPr marL="342900" marR="203200" lvl="0" indent="-342900">
              <a:lnSpc>
                <a:spcPct val="115000"/>
              </a:lnSpc>
              <a:spcBef>
                <a:spcPts val="0"/>
              </a:spcBef>
              <a:spcAft>
                <a:spcPts val="1200"/>
              </a:spcAft>
              <a:buFont typeface="Courier New" panose="02070309020205020404" pitchFamily="49" charset="0"/>
              <a:buChar char="o"/>
              <a:tabLst>
                <a:tab pos="228600" algn="l"/>
                <a:tab pos="622935" algn="l"/>
              </a:tabLst>
            </a:pPr>
            <a:r>
              <a:rPr lang="en-US" sz="1800" dirty="0">
                <a:effectLst/>
                <a:latin typeface="Open Sans" panose="020B0606030504020204" pitchFamily="34" charset="0"/>
                <a:ea typeface="Open Sans" panose="020B0606030504020204" pitchFamily="34" charset="0"/>
              </a:rPr>
              <a:t>Friday 8:30-2:30 pm (4.75)</a:t>
            </a:r>
          </a:p>
          <a:p>
            <a:pPr marL="0" marR="0">
              <a:spcBef>
                <a:spcPts val="0"/>
              </a:spcBef>
              <a:spcAft>
                <a:spcPts val="0"/>
              </a:spcAft>
            </a:pPr>
            <a:r>
              <a:rPr lang="en-US" sz="1800" dirty="0">
                <a:effectLst/>
                <a:latin typeface="Open Sans" panose="020B0606030504020204" pitchFamily="34" charset="0"/>
                <a:ea typeface="Open Sans" panose="020B0606030504020204" pitchFamily="34" charset="0"/>
              </a:rPr>
              <a:t> </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7</a:t>
            </a:fld>
            <a:endParaRPr lang="en-US"/>
          </a:p>
        </p:txBody>
      </p:sp>
    </p:spTree>
    <p:extLst>
      <p:ext uri="{BB962C8B-B14F-4D97-AF65-F5344CB8AC3E}">
        <p14:creationId xmlns:p14="http://schemas.microsoft.com/office/powerpoint/2010/main" val="6124910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spc="-10" dirty="0">
                <a:effectLst/>
                <a:latin typeface="Open Sans" panose="020B0606030504020204" pitchFamily="34" charset="0"/>
                <a:ea typeface="Open Sans" panose="020B0606030504020204" pitchFamily="34" charset="0"/>
              </a:rPr>
              <a:t>INFORM </a:t>
            </a:r>
            <a:r>
              <a:rPr lang="en-US" sz="1800" spc="-10" dirty="0">
                <a:effectLst/>
                <a:latin typeface="Open Sans" panose="020B0606030504020204" pitchFamily="34" charset="0"/>
                <a:ea typeface="Open Sans" panose="020B0606030504020204" pitchFamily="34" charset="0"/>
              </a:rPr>
              <a:t>Form </a:t>
            </a:r>
            <a:r>
              <a:rPr lang="en-US" sz="1800" u="sng" spc="-10" dirty="0">
                <a:solidFill>
                  <a:srgbClr val="0000FF"/>
                </a:solidFill>
                <a:effectLst/>
                <a:latin typeface="Open Sans" panose="020B0606030504020204" pitchFamily="34" charset="0"/>
                <a:ea typeface="Open Sans" panose="020B0606030504020204" pitchFamily="34" charset="0"/>
                <a:hlinkClick r:id="rId3"/>
              </a:rPr>
              <a:t>CS-0594 Visitation Observation Checklist</a:t>
            </a:r>
            <a:r>
              <a:rPr lang="en-US" sz="1800" spc="-10" dirty="0">
                <a:effectLst/>
                <a:latin typeface="Open Sans" panose="020B0606030504020204" pitchFamily="34" charset="0"/>
                <a:ea typeface="Open Sans" panose="020B0606030504020204" pitchFamily="34" charset="0"/>
              </a:rPr>
              <a:t> is used to document the interaction between parents and child when the visits</a:t>
            </a:r>
            <a:r>
              <a:rPr lang="en-US" sz="1800" spc="-195" dirty="0">
                <a:effectLst/>
                <a:latin typeface="Open Sans" panose="020B0606030504020204" pitchFamily="34" charset="0"/>
                <a:ea typeface="Open Sans" panose="020B0606030504020204" pitchFamily="34" charset="0"/>
              </a:rPr>
              <a:t> </a:t>
            </a:r>
            <a:r>
              <a:rPr lang="en-US" sz="1800" spc="-10" dirty="0">
                <a:effectLst/>
                <a:latin typeface="Open Sans" panose="020B0606030504020204" pitchFamily="34" charset="0"/>
                <a:ea typeface="Open Sans" panose="020B0606030504020204" pitchFamily="34" charset="0"/>
              </a:rPr>
              <a:t>are supervised.  Also note the FSW will encourage others supervising visits to utilize the checklist to document the visits. </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70</a:t>
            </a:fld>
            <a:endParaRPr lang="en-US"/>
          </a:p>
        </p:txBody>
      </p:sp>
    </p:spTree>
    <p:extLst>
      <p:ext uri="{BB962C8B-B14F-4D97-AF65-F5344CB8AC3E}">
        <p14:creationId xmlns:p14="http://schemas.microsoft.com/office/powerpoint/2010/main" val="34680292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590"/>
              </a:spcBef>
              <a:spcAft>
                <a:spcPts val="1200"/>
              </a:spcAft>
              <a:buFont typeface="Arial" panose="020B0604020202020204" pitchFamily="34" charset="0"/>
              <a:buChar char="●"/>
              <a:tabLst>
                <a:tab pos="393700" algn="l"/>
                <a:tab pos="394335" algn="l"/>
              </a:tabLst>
            </a:pPr>
            <a:r>
              <a:rPr lang="en-US" sz="1200" b="1" spc="-10" dirty="0">
                <a:effectLst/>
                <a:latin typeface="Open Sans" panose="020B0606030504020204" pitchFamily="34" charset="0"/>
                <a:ea typeface="Open Sans" panose="020B0606030504020204" pitchFamily="34" charset="0"/>
              </a:rPr>
              <a:t>ASK </a:t>
            </a:r>
            <a:r>
              <a:rPr lang="en-US" sz="1200" spc="-10" dirty="0">
                <a:effectLst/>
                <a:latin typeface="Open Sans" panose="020B0606030504020204" pitchFamily="34" charset="0"/>
                <a:ea typeface="Open Sans" panose="020B0606030504020204" pitchFamily="34" charset="0"/>
              </a:rPr>
              <a:t>the group: “When we say family visitation is to be “purposeful</a:t>
            </a:r>
            <a:r>
              <a:rPr lang="en-US" sz="1200" spc="-190"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and</a:t>
            </a:r>
            <a:r>
              <a:rPr lang="en-US" sz="1200" spc="-10" dirty="0">
                <a:effectLst/>
                <a:latin typeface="Calibri" panose="020F0502020204030204" pitchFamily="34" charset="0"/>
                <a:ea typeface="Open Sans" panose="020B0606030504020204" pitchFamily="34" charset="0"/>
                <a:cs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meaningful” what does that mean to you?” </a:t>
            </a:r>
            <a:endParaRPr lang="en-US" sz="1100" spc="-10" dirty="0">
              <a:effectLst/>
              <a:latin typeface="Open Sans" panose="020B0606030504020204" pitchFamily="34" charset="0"/>
              <a:ea typeface="Open Sans" panose="020B0606030504020204" pitchFamily="34" charset="0"/>
            </a:endParaRPr>
          </a:p>
          <a:p>
            <a:pPr marL="342900" marR="527050" lvl="0" indent="-342900">
              <a:lnSpc>
                <a:spcPct val="115000"/>
              </a:lnSpc>
              <a:spcBef>
                <a:spcPts val="1415"/>
              </a:spcBef>
              <a:spcAft>
                <a:spcPts val="1200"/>
              </a:spcAft>
              <a:buFont typeface="Arial" panose="020B0604020202020204" pitchFamily="34" charset="0"/>
              <a:buChar char="●"/>
            </a:pPr>
            <a:r>
              <a:rPr lang="en-US" sz="1200" b="1" spc="-10" dirty="0">
                <a:effectLst/>
                <a:latin typeface="Open Sans" panose="020B0606030504020204" pitchFamily="34" charset="0"/>
                <a:ea typeface="Open Sans" panose="020B0606030504020204" pitchFamily="34" charset="0"/>
              </a:rPr>
              <a:t>LEAD </a:t>
            </a:r>
            <a:r>
              <a:rPr lang="en-US" sz="1200" spc="-10" dirty="0">
                <a:effectLst/>
                <a:latin typeface="Open Sans" panose="020B0606030504020204" pitchFamily="34" charset="0"/>
                <a:ea typeface="Open Sans" panose="020B0606030504020204" pitchFamily="34" charset="0"/>
              </a:rPr>
              <a:t>participants in a brief discussion </a:t>
            </a:r>
            <a:r>
              <a:rPr lang="en-US" sz="1200" spc="10" dirty="0">
                <a:effectLst/>
                <a:latin typeface="Open Sans" panose="020B0606030504020204" pitchFamily="34" charset="0"/>
                <a:ea typeface="Open Sans" panose="020B0606030504020204" pitchFamily="34" charset="0"/>
              </a:rPr>
              <a:t>about how </a:t>
            </a:r>
            <a:r>
              <a:rPr lang="en-US" sz="1200" spc="-10" dirty="0">
                <a:effectLst/>
                <a:latin typeface="Open Sans" panose="020B0606030504020204" pitchFamily="34" charset="0"/>
                <a:ea typeface="Open Sans" panose="020B0606030504020204" pitchFamily="34" charset="0"/>
              </a:rPr>
              <a:t>FSWs can ensure that family visitation is purposeful and meaningful. </a:t>
            </a:r>
            <a:r>
              <a:rPr lang="en-US" sz="1200" b="1" spc="-10" dirty="0">
                <a:effectLst/>
                <a:latin typeface="Open Sans" panose="020B0606030504020204" pitchFamily="34" charset="0"/>
                <a:ea typeface="Open Sans" panose="020B0606030504020204" pitchFamily="34" charset="0"/>
              </a:rPr>
              <a:t>ENSURE </a:t>
            </a:r>
            <a:r>
              <a:rPr lang="en-US" sz="1200" spc="-10" dirty="0">
                <a:effectLst/>
                <a:latin typeface="Open Sans" panose="020B0606030504020204" pitchFamily="34" charset="0"/>
                <a:ea typeface="Open Sans" panose="020B0606030504020204" pitchFamily="34" charset="0"/>
              </a:rPr>
              <a:t>the following points are covered in the</a:t>
            </a:r>
            <a:r>
              <a:rPr lang="en-US" sz="1200" spc="-13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discussion:</a:t>
            </a:r>
            <a:endParaRPr lang="en-US" sz="1100" spc="-10" dirty="0">
              <a:effectLst/>
              <a:latin typeface="Open Sans" panose="020B0606030504020204" pitchFamily="34" charset="0"/>
              <a:ea typeface="Open Sans" panose="020B0606030504020204" pitchFamily="34" charset="0"/>
            </a:endParaRPr>
          </a:p>
          <a:p>
            <a:pPr marL="742950" marR="184150" lvl="1" indent="-285750">
              <a:lnSpc>
                <a:spcPct val="115000"/>
              </a:lnSpc>
              <a:spcBef>
                <a:spcPts val="610"/>
              </a:spcBef>
              <a:spcAft>
                <a:spcPts val="1200"/>
              </a:spcAft>
              <a:buFont typeface="Courier New" panose="02070309020205020404" pitchFamily="49" charset="0"/>
              <a:buChar char="o"/>
              <a:tabLst>
                <a:tab pos="2857500" algn="l"/>
              </a:tabLst>
            </a:pPr>
            <a:r>
              <a:rPr lang="en-US" sz="1200" dirty="0">
                <a:effectLst/>
                <a:latin typeface="Open Sans" panose="020B0606030504020204" pitchFamily="34" charset="0"/>
                <a:ea typeface="Open Sans" panose="020B0606030504020204" pitchFamily="34" charset="0"/>
              </a:rPr>
              <a:t>Activities are developmentally and age appropriate for the child as well as</a:t>
            </a:r>
            <a:r>
              <a:rPr lang="en-US" sz="1200" spc="-27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enjoyable. </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500"/>
              </a:spcBef>
              <a:spcAft>
                <a:spcPts val="1200"/>
              </a:spcAft>
              <a:buFont typeface="Courier New" panose="02070309020205020404" pitchFamily="49" charset="0"/>
              <a:buChar char="o"/>
              <a:tabLst>
                <a:tab pos="622935" algn="l"/>
              </a:tabLst>
            </a:pPr>
            <a:r>
              <a:rPr lang="en-US" sz="1200" dirty="0">
                <a:effectLst/>
                <a:latin typeface="Open Sans" panose="020B0606030504020204" pitchFamily="34" charset="0"/>
                <a:ea typeface="Open Sans" panose="020B0606030504020204" pitchFamily="34" charset="0"/>
              </a:rPr>
              <a:t>The parent has opportunities to demonstrate positive parenting</a:t>
            </a:r>
            <a:r>
              <a:rPr lang="en-US" sz="1200" spc="-1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skills</a:t>
            </a:r>
            <a:endParaRPr lang="en-US" sz="1100" dirty="0">
              <a:effectLst/>
              <a:latin typeface="Open Sans" panose="020B0606030504020204" pitchFamily="34" charset="0"/>
              <a:ea typeface="Open Sans" panose="020B0606030504020204" pitchFamily="34" charset="0"/>
            </a:endParaRPr>
          </a:p>
          <a:p>
            <a:pPr marL="742950" marR="173990" lvl="1" indent="-285750">
              <a:lnSpc>
                <a:spcPct val="115000"/>
              </a:lnSpc>
              <a:spcBef>
                <a:spcPts val="1390"/>
              </a:spcBef>
              <a:spcAft>
                <a:spcPts val="1200"/>
              </a:spcAft>
              <a:buFont typeface="Courier New" panose="02070309020205020404" pitchFamily="49" charset="0"/>
              <a:buChar char="o"/>
              <a:tabLst>
                <a:tab pos="622935" algn="l"/>
              </a:tabLst>
            </a:pPr>
            <a:r>
              <a:rPr lang="en-US" sz="1200" dirty="0">
                <a:effectLst/>
                <a:latin typeface="Open Sans" panose="020B0606030504020204" pitchFamily="34" charset="0"/>
                <a:ea typeface="Open Sans" panose="020B0606030504020204" pitchFamily="34" charset="0"/>
              </a:rPr>
              <a:t>The</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visit</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provides</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opportunity</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strengthen</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relationship</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between</a:t>
            </a:r>
            <a:r>
              <a:rPr lang="en-US" sz="1200" spc="-1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 parent and</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child</a:t>
            </a:r>
            <a:endParaRPr lang="en-US" sz="1100" dirty="0">
              <a:effectLst/>
              <a:latin typeface="Open Sans" panose="020B0606030504020204" pitchFamily="34" charset="0"/>
              <a:ea typeface="Open Sans" panose="020B0606030504020204" pitchFamily="34" charset="0"/>
            </a:endParaRPr>
          </a:p>
          <a:p>
            <a:pPr marL="742950" marR="122555" lvl="1" indent="-285750">
              <a:lnSpc>
                <a:spcPct val="115000"/>
              </a:lnSpc>
              <a:spcBef>
                <a:spcPts val="630"/>
              </a:spcBef>
              <a:spcAft>
                <a:spcPts val="1200"/>
              </a:spcAft>
              <a:buFont typeface="Courier New" panose="02070309020205020404" pitchFamily="49" charset="0"/>
              <a:buChar char="o"/>
              <a:tabLst>
                <a:tab pos="622935" algn="l"/>
              </a:tabLst>
            </a:pPr>
            <a:r>
              <a:rPr lang="en-US" sz="1200" dirty="0">
                <a:effectLst/>
                <a:latin typeface="Open Sans" panose="020B0606030504020204" pitchFamily="34" charset="0"/>
                <a:ea typeface="Open Sans" panose="020B0606030504020204" pitchFamily="34" charset="0"/>
              </a:rPr>
              <a:t>Foster</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parents</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are</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involved</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able</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demonstrate</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effective</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parenting</a:t>
            </a:r>
            <a:r>
              <a:rPr lang="en-US" sz="1200" spc="-19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skills and mentor the birth</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family</a:t>
            </a:r>
            <a:endParaRPr lang="en-US" sz="1100" dirty="0">
              <a:effectLst/>
              <a:latin typeface="Open Sans" panose="020B0606030504020204" pitchFamily="34" charset="0"/>
              <a:ea typeface="Open Sans" panose="020B0606030504020204" pitchFamily="34" charset="0"/>
            </a:endParaRPr>
          </a:p>
          <a:p>
            <a:pPr marL="342900" marR="294005" lvl="0" indent="-342900">
              <a:lnSpc>
                <a:spcPct val="115000"/>
              </a:lnSpc>
              <a:spcBef>
                <a:spcPts val="635"/>
              </a:spcBef>
              <a:spcAft>
                <a:spcPts val="1200"/>
              </a:spcAft>
              <a:buFont typeface="Arial" panose="020B0604020202020204" pitchFamily="34" charset="0"/>
              <a:buChar char="●"/>
              <a:tabLst>
                <a:tab pos="393700" algn="l"/>
                <a:tab pos="394335" algn="l"/>
              </a:tabLst>
            </a:pPr>
            <a:r>
              <a:rPr lang="en-US" sz="1200" b="1" spc="-10" dirty="0">
                <a:effectLst/>
                <a:latin typeface="Open Sans" panose="020B0606030504020204" pitchFamily="34" charset="0"/>
                <a:ea typeface="Open Sans" panose="020B0606030504020204" pitchFamily="34" charset="0"/>
              </a:rPr>
              <a:t>ASK </a:t>
            </a:r>
            <a:r>
              <a:rPr lang="en-US" sz="1200" spc="-10" dirty="0">
                <a:effectLst/>
                <a:latin typeface="Open Sans" panose="020B0606030504020204" pitchFamily="34" charset="0"/>
                <a:ea typeface="Open Sans" panose="020B0606030504020204" pitchFamily="34" charset="0"/>
              </a:rPr>
              <a:t>participants about visitations they have observed. </a:t>
            </a:r>
            <a:r>
              <a:rPr lang="en-US" sz="1200" b="1" spc="-10" dirty="0">
                <a:effectLst/>
                <a:latin typeface="Open Sans" panose="020B0606030504020204" pitchFamily="34" charset="0"/>
                <a:ea typeface="Open Sans" panose="020B0606030504020204" pitchFamily="34" charset="0"/>
              </a:rPr>
              <a:t>SOLICIT </a:t>
            </a:r>
            <a:r>
              <a:rPr lang="en-US" sz="1200" spc="-10" dirty="0">
                <a:effectLst/>
                <a:latin typeface="Open Sans" panose="020B0606030504020204" pitchFamily="34" charset="0"/>
                <a:ea typeface="Open Sans" panose="020B0606030504020204" pitchFamily="34" charset="0"/>
              </a:rPr>
              <a:t>volunteers to describe what occurred and assess whether the visits were purposeful and meaningful based on the criteria that were</a:t>
            </a:r>
            <a:r>
              <a:rPr lang="en-US" sz="1200" spc="-25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discussed.</a:t>
            </a:r>
            <a:endParaRPr lang="en-US" sz="1100" spc="-10" dirty="0">
              <a:effectLst/>
              <a:latin typeface="Open Sans" panose="020B0606030504020204" pitchFamily="34" charset="0"/>
              <a:ea typeface="Open Sans" panose="020B0606030504020204" pitchFamily="34" charset="0"/>
            </a:endParaRPr>
          </a:p>
          <a:p>
            <a:pPr marL="342900" marR="0" lvl="0" indent="-342900">
              <a:lnSpc>
                <a:spcPct val="115000"/>
              </a:lnSpc>
              <a:spcBef>
                <a:spcPts val="595"/>
              </a:spcBef>
              <a:spcAft>
                <a:spcPts val="1200"/>
              </a:spcAft>
              <a:buFont typeface="Arial" panose="020B0604020202020204" pitchFamily="34" charset="0"/>
              <a:buChar char="●"/>
            </a:pPr>
            <a:r>
              <a:rPr lang="en-US" sz="1200" b="1" spc="-10" dirty="0">
                <a:effectLst/>
                <a:latin typeface="Open Sans" panose="020B0606030504020204" pitchFamily="34" charset="0"/>
                <a:ea typeface="Open Sans" panose="020B0606030504020204" pitchFamily="34" charset="0"/>
              </a:rPr>
              <a:t>REFER </a:t>
            </a:r>
            <a:r>
              <a:rPr lang="en-US" sz="1200" spc="-10" dirty="0">
                <a:effectLst/>
                <a:latin typeface="Open Sans" panose="020B0606030504020204" pitchFamily="34" charset="0"/>
                <a:ea typeface="Open Sans" panose="020B0606030504020204" pitchFamily="34" charset="0"/>
              </a:rPr>
              <a:t>the group to the resource Developmentally Related Visitation Activities handout and </a:t>
            </a:r>
            <a:r>
              <a:rPr lang="en-US" sz="1200" b="1" spc="-10" dirty="0">
                <a:effectLst/>
                <a:latin typeface="Open Sans" panose="020B0606030504020204" pitchFamily="34" charset="0"/>
                <a:ea typeface="Open Sans" panose="020B0606030504020204" pitchFamily="34" charset="0"/>
              </a:rPr>
              <a:t>GIVE </a:t>
            </a:r>
            <a:r>
              <a:rPr lang="en-US" sz="1200" spc="-10" dirty="0">
                <a:effectLst/>
                <a:latin typeface="Open Sans" panose="020B0606030504020204" pitchFamily="34" charset="0"/>
                <a:ea typeface="Open Sans" panose="020B0606030504020204" pitchFamily="34" charset="0"/>
              </a:rPr>
              <a:t>the group a few minutes to review. </a:t>
            </a:r>
            <a:r>
              <a:rPr lang="en-US" sz="1200" b="1" spc="-10" dirty="0">
                <a:effectLst/>
                <a:latin typeface="Open Sans" panose="020B0606030504020204" pitchFamily="34" charset="0"/>
                <a:ea typeface="Open Sans" panose="020B0606030504020204" pitchFamily="34" charset="0"/>
              </a:rPr>
              <a:t>EXPLAIN </a:t>
            </a:r>
            <a:r>
              <a:rPr lang="en-US" sz="1200" spc="-10" dirty="0">
                <a:effectLst/>
                <a:latin typeface="Open Sans" panose="020B0606030504020204" pitchFamily="34" charset="0"/>
                <a:ea typeface="Open Sans" panose="020B0606030504020204" pitchFamily="34" charset="0"/>
              </a:rPr>
              <a:t>many families are either unaware or uncertain of what is or isn’t appropriate during visits.</a:t>
            </a:r>
            <a:r>
              <a:rPr lang="en-US" sz="1200" spc="-160"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The resource can be copied for parents who might want to plan activities with their children in future</a:t>
            </a:r>
            <a:r>
              <a:rPr lang="en-US" sz="1200" spc="-6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visits.</a:t>
            </a:r>
            <a:endParaRPr lang="en-US" sz="1100" spc="-1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71</a:t>
            </a:fld>
            <a:endParaRPr lang="en-US"/>
          </a:p>
        </p:txBody>
      </p:sp>
    </p:spTree>
    <p:extLst>
      <p:ext uri="{BB962C8B-B14F-4D97-AF65-F5344CB8AC3E}">
        <p14:creationId xmlns:p14="http://schemas.microsoft.com/office/powerpoint/2010/main" val="842503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500"/>
              </a:spcBef>
              <a:spcAft>
                <a:spcPts val="0"/>
              </a:spcAft>
              <a:buFont typeface="Symbol" panose="05050102010706020507" pitchFamily="18" charset="2"/>
              <a:buChar char=""/>
              <a:tabLst>
                <a:tab pos="368300" algn="l"/>
                <a:tab pos="368935" algn="l"/>
              </a:tabLst>
            </a:pPr>
            <a:r>
              <a:rPr lang="en-US" sz="1200" b="1" dirty="0">
                <a:effectLst/>
                <a:latin typeface="Open Sans" panose="020B0606030504020204" pitchFamily="34" charset="0"/>
                <a:ea typeface="Open Sans" panose="020B0606030504020204" pitchFamily="34" charset="0"/>
              </a:rPr>
              <a:t>CONDUCT ACTIVITY</a:t>
            </a:r>
            <a:r>
              <a:rPr lang="en-US" sz="1200" dirty="0">
                <a:effectLst/>
                <a:latin typeface="Open Sans" panose="020B0606030504020204" pitchFamily="34" charset="0"/>
                <a:ea typeface="Open Sans" panose="020B0606030504020204" pitchFamily="34" charset="0"/>
              </a:rPr>
              <a:t>: Williams Visitation Schedule </a:t>
            </a:r>
            <a:endParaRPr lang="en-US" sz="1100" dirty="0">
              <a:effectLst/>
              <a:latin typeface="Open Sans" panose="020B0606030504020204" pitchFamily="34" charset="0"/>
              <a:ea typeface="Open Sans" panose="020B0606030504020204" pitchFamily="34" charset="0"/>
            </a:endParaRPr>
          </a:p>
          <a:p>
            <a:pPr marL="742950" marR="219710" lvl="1" indent="-285750">
              <a:lnSpc>
                <a:spcPct val="150000"/>
              </a:lnSpc>
              <a:spcBef>
                <a:spcPts val="790"/>
              </a:spcBef>
              <a:spcAft>
                <a:spcPts val="0"/>
              </a:spcAft>
              <a:buFont typeface="Courier New" panose="02070309020205020404" pitchFamily="49" charset="0"/>
              <a:buChar char="o"/>
              <a:tabLst>
                <a:tab pos="457200" algn="l"/>
              </a:tabLst>
            </a:pPr>
            <a:r>
              <a:rPr lang="en-US" sz="1200" b="1" dirty="0">
                <a:effectLst/>
                <a:latin typeface="Open Sans" panose="020B0606030504020204" pitchFamily="34" charset="0"/>
                <a:ea typeface="Open Sans" panose="020B0606030504020204" pitchFamily="34" charset="0"/>
              </a:rPr>
              <a:t>DIVIDE</a:t>
            </a:r>
            <a:r>
              <a:rPr lang="en-US" sz="1200" dirty="0">
                <a:effectLst/>
                <a:latin typeface="Open Sans" panose="020B0606030504020204" pitchFamily="34" charset="0"/>
                <a:ea typeface="Open Sans" panose="020B0606030504020204" pitchFamily="34" charset="0"/>
              </a:rPr>
              <a:t> the group into 3-5 participants and </a:t>
            </a:r>
            <a:r>
              <a:rPr lang="en-US" sz="1200" b="1" dirty="0">
                <a:effectLst/>
                <a:latin typeface="Open Sans" panose="020B0606030504020204" pitchFamily="34" charset="0"/>
                <a:ea typeface="Open Sans" panose="020B0606030504020204" pitchFamily="34" charset="0"/>
              </a:rPr>
              <a:t>ASK </a:t>
            </a:r>
            <a:r>
              <a:rPr lang="en-US" sz="1200" dirty="0">
                <a:effectLst/>
                <a:latin typeface="Open Sans" panose="020B0606030504020204" pitchFamily="34" charset="0"/>
                <a:ea typeface="Open Sans" panose="020B0606030504020204" pitchFamily="34" charset="0"/>
              </a:rPr>
              <a:t>participants to complete a visitation</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schedule for the Williams including: be specific about date, time, location, and who will supervise as well as visitation activities.  </a:t>
            </a:r>
            <a:r>
              <a:rPr lang="en-US" sz="1200" b="1" dirty="0">
                <a:effectLst/>
                <a:latin typeface="Open Sans" panose="020B0606030504020204" pitchFamily="34" charset="0"/>
                <a:ea typeface="Open Sans" panose="020B0606030504020204" pitchFamily="34" charset="0"/>
              </a:rPr>
              <a:t>ADVISE </a:t>
            </a:r>
            <a:r>
              <a:rPr lang="en-US" sz="1200" dirty="0">
                <a:effectLst/>
                <a:latin typeface="Open Sans" panose="020B0606030504020204" pitchFamily="34" charset="0"/>
                <a:ea typeface="Open Sans" panose="020B0606030504020204" pitchFamily="34" charset="0"/>
              </a:rPr>
              <a:t>participants will use the following resources:  </a:t>
            </a:r>
            <a:r>
              <a:rPr lang="en-US" sz="1200" u="sng" dirty="0">
                <a:solidFill>
                  <a:srgbClr val="0000FF"/>
                </a:solidFill>
                <a:effectLst/>
                <a:latin typeface="Open Sans" panose="020B0606030504020204" pitchFamily="34" charset="0"/>
                <a:ea typeface="Open Sans" panose="020B0606030504020204" pitchFamily="34" charset="0"/>
                <a:hlinkClick r:id="rId3"/>
              </a:rPr>
              <a:t>Visitation Guide</a:t>
            </a:r>
            <a:r>
              <a:rPr lang="en-US" sz="1200" dirty="0">
                <a:effectLst/>
                <a:latin typeface="Open Sans" panose="020B0606030504020204" pitchFamily="34" charset="0"/>
                <a:ea typeface="Open Sans" panose="020B0606030504020204" pitchFamily="34" charset="0"/>
              </a:rPr>
              <a:t>, CS-4221 </a:t>
            </a:r>
            <a:r>
              <a:rPr lang="en-US" sz="1200" u="sng" dirty="0">
                <a:solidFill>
                  <a:srgbClr val="0000FF"/>
                </a:solidFill>
                <a:effectLst/>
                <a:latin typeface="Open Sans" panose="020B0606030504020204" pitchFamily="34" charset="0"/>
                <a:ea typeface="Open Sans" panose="020B0606030504020204" pitchFamily="34" charset="0"/>
                <a:hlinkClick r:id="rId4"/>
              </a:rPr>
              <a:t>Visitation Working Agreement,</a:t>
            </a:r>
            <a:r>
              <a:rPr lang="en-US" sz="1200" dirty="0">
                <a:effectLst/>
                <a:latin typeface="Open Sans" panose="020B0606030504020204" pitchFamily="34" charset="0"/>
                <a:ea typeface="Open Sans" panose="020B0606030504020204" pitchFamily="34" charset="0"/>
              </a:rPr>
              <a:t> and </a:t>
            </a:r>
            <a:r>
              <a:rPr lang="en-US" sz="1200" u="sng" dirty="0">
                <a:solidFill>
                  <a:srgbClr val="0000FF"/>
                </a:solidFill>
                <a:effectLst/>
                <a:latin typeface="Open Sans" panose="020B0606030504020204" pitchFamily="34" charset="0"/>
                <a:ea typeface="Open Sans" panose="020B0606030504020204" pitchFamily="34" charset="0"/>
                <a:hlinkClick r:id="rId5"/>
              </a:rPr>
              <a:t>Visitation Plan Work Aid</a:t>
            </a:r>
            <a:r>
              <a:rPr lang="en-US" sz="1200" dirty="0">
                <a:effectLst/>
                <a:latin typeface="Open Sans" panose="020B0606030504020204" pitchFamily="34" charset="0"/>
                <a:ea typeface="Open Sans" panose="020B0606030504020204" pitchFamily="34" charset="0"/>
              </a:rPr>
              <a:t> to complete.  </a:t>
            </a:r>
            <a:r>
              <a:rPr lang="en-US" sz="1200" b="1" dirty="0">
                <a:effectLst/>
                <a:latin typeface="Open Sans" panose="020B0606030504020204" pitchFamily="34" charset="0"/>
                <a:ea typeface="Open Sans" panose="020B0606030504020204" pitchFamily="34" charset="0"/>
              </a:rPr>
              <a:t>REITERATE</a:t>
            </a:r>
            <a:r>
              <a:rPr lang="en-US" sz="1200" dirty="0">
                <a:effectLst/>
                <a:latin typeface="Open Sans" panose="020B0606030504020204" pitchFamily="34" charset="0"/>
                <a:ea typeface="Open Sans" panose="020B0606030504020204" pitchFamily="34" charset="0"/>
              </a:rPr>
              <a:t> the importance of ensuring visitation is discussed and developed for all parents.  </a:t>
            </a:r>
            <a:endParaRPr lang="en-US" sz="1100" dirty="0">
              <a:effectLst/>
              <a:latin typeface="Open Sans" panose="020B0606030504020204" pitchFamily="34" charset="0"/>
              <a:ea typeface="Open Sans" panose="020B0606030504020204" pitchFamily="34" charset="0"/>
            </a:endParaRPr>
          </a:p>
          <a:p>
            <a:pPr marL="742950" marR="299085" lvl="1" indent="-285750">
              <a:lnSpc>
                <a:spcPct val="147000"/>
              </a:lnSpc>
              <a:spcBef>
                <a:spcPts val="15"/>
              </a:spcBef>
              <a:spcAft>
                <a:spcPts val="0"/>
              </a:spcAft>
              <a:buFont typeface="Courier New" panose="02070309020205020404" pitchFamily="49" charset="0"/>
              <a:buChar char="o"/>
              <a:tabLst>
                <a:tab pos="457200" algn="l"/>
              </a:tabLst>
            </a:pPr>
            <a:r>
              <a:rPr lang="en-US" sz="1200" b="1" dirty="0">
                <a:effectLst/>
                <a:latin typeface="Open Sans" panose="020B0606030504020204" pitchFamily="34" charset="0"/>
                <a:ea typeface="Open Sans" panose="020B0606030504020204" pitchFamily="34" charset="0"/>
              </a:rPr>
              <a:t>REMIND </a:t>
            </a:r>
            <a:r>
              <a:rPr lang="en-US" sz="1200" dirty="0">
                <a:effectLst/>
                <a:latin typeface="Open Sans" panose="020B0606030504020204" pitchFamily="34" charset="0"/>
                <a:ea typeface="Open Sans" panose="020B0606030504020204" pitchFamily="34" charset="0"/>
              </a:rPr>
              <a:t>participants the schedule is always developed with the family</a:t>
            </a:r>
            <a:r>
              <a:rPr lang="en-US" sz="1200" spc="-2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 team during the Initial</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CFTM.  Also </a:t>
            </a:r>
            <a:r>
              <a:rPr lang="en-US" sz="1200" b="1" dirty="0">
                <a:effectLst/>
                <a:latin typeface="Open Sans" panose="020B0606030504020204" pitchFamily="34" charset="0"/>
                <a:ea typeface="Open Sans" panose="020B0606030504020204" pitchFamily="34" charset="0"/>
              </a:rPr>
              <a:t>NOTE</a:t>
            </a:r>
            <a:r>
              <a:rPr lang="en-US" sz="1200" dirty="0">
                <a:effectLst/>
                <a:latin typeface="Open Sans" panose="020B0606030504020204" pitchFamily="34" charset="0"/>
                <a:ea typeface="Open Sans" panose="020B0606030504020204" pitchFamily="34" charset="0"/>
              </a:rPr>
              <a:t> visitation is included in the steps of the Family Permanency Plan.</a:t>
            </a:r>
            <a:endParaRPr lang="en-US" sz="1100" dirty="0">
              <a:effectLst/>
              <a:latin typeface="Open Sans" panose="020B0606030504020204" pitchFamily="34" charset="0"/>
              <a:ea typeface="Open Sans" panose="020B0606030504020204" pitchFamily="34" charset="0"/>
            </a:endParaRPr>
          </a:p>
          <a:p>
            <a:pPr marL="742950" marR="0" lvl="1" indent="-285750">
              <a:spcBef>
                <a:spcPts val="0"/>
              </a:spcBef>
              <a:spcAft>
                <a:spcPts val="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Give the group 10 minutes to develop the</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schedule.</a:t>
            </a:r>
            <a:endParaRPr lang="en-US" sz="1100" dirty="0">
              <a:effectLst/>
              <a:latin typeface="Open Sans" panose="020B0606030504020204" pitchFamily="34" charset="0"/>
              <a:ea typeface="Open Sans" panose="020B0606030504020204" pitchFamily="34" charset="0"/>
            </a:endParaRPr>
          </a:p>
          <a:p>
            <a:pPr marL="342900" marR="207010" lvl="0" indent="-342900">
              <a:lnSpc>
                <a:spcPct val="150000"/>
              </a:lnSpc>
              <a:spcBef>
                <a:spcPts val="795"/>
              </a:spcBef>
              <a:spcAft>
                <a:spcPts val="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DEBRIEF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activity by having the groups to share their plans.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if there are any questions about the plans that were developed.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STRESS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visitation schedule developed during the Initial CFTM may be modified/updated and then becomes a part of the Permanency Plan at the Initial Permanency Plan CFTM by day 30.</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72</a:t>
            </a:fld>
            <a:endParaRPr lang="en-US"/>
          </a:p>
        </p:txBody>
      </p:sp>
    </p:spTree>
    <p:extLst>
      <p:ext uri="{BB962C8B-B14F-4D97-AF65-F5344CB8AC3E}">
        <p14:creationId xmlns:p14="http://schemas.microsoft.com/office/powerpoint/2010/main" val="1544600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672465" lvl="0" indent="-342900">
              <a:lnSpc>
                <a:spcPct val="115000"/>
              </a:lnSpc>
              <a:spcBef>
                <a:spcPts val="635"/>
              </a:spcBef>
              <a:spcAft>
                <a:spcPts val="1200"/>
              </a:spcAft>
              <a:buFont typeface="Arial" panose="020B0604020202020204" pitchFamily="34" charset="0"/>
              <a:buChar char="●"/>
              <a:tabLst>
                <a:tab pos="393700" algn="l"/>
                <a:tab pos="394335" algn="l"/>
              </a:tabLst>
            </a:pPr>
            <a:r>
              <a:rPr lang="en-US" sz="1200" b="1" spc="-10" dirty="0">
                <a:effectLst/>
                <a:latin typeface="Open Sans" panose="020B0606030504020204" pitchFamily="34" charset="0"/>
                <a:ea typeface="Open Sans" panose="020B0606030504020204" pitchFamily="34" charset="0"/>
              </a:rPr>
              <a:t>INFORM </a:t>
            </a:r>
            <a:r>
              <a:rPr lang="en-US" sz="1200" spc="-10" dirty="0">
                <a:effectLst/>
                <a:latin typeface="Open Sans" panose="020B0606030504020204" pitchFamily="34" charset="0"/>
                <a:ea typeface="Open Sans" panose="020B0606030504020204" pitchFamily="34" charset="0"/>
              </a:rPr>
              <a:t>participants visitation can affect a child’s behavior. </a:t>
            </a:r>
            <a:r>
              <a:rPr lang="en-US" sz="1200" b="1" spc="-10" dirty="0">
                <a:effectLst/>
                <a:latin typeface="Open Sans" panose="020B0606030504020204" pitchFamily="34" charset="0"/>
                <a:ea typeface="Open Sans" panose="020B0606030504020204" pitchFamily="34" charset="0"/>
              </a:rPr>
              <a:t>REFER </a:t>
            </a:r>
            <a:r>
              <a:rPr lang="en-US" sz="1200" spc="-10" dirty="0">
                <a:effectLst/>
                <a:latin typeface="Open Sans" panose="020B0606030504020204" pitchFamily="34" charset="0"/>
                <a:ea typeface="Open Sans" panose="020B0606030504020204" pitchFamily="34" charset="0"/>
              </a:rPr>
              <a:t>the participants</a:t>
            </a:r>
            <a:r>
              <a:rPr lang="en-US" sz="1200" spc="-20"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to</a:t>
            </a:r>
            <a:r>
              <a:rPr lang="en-US" sz="1200" spc="-30"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the</a:t>
            </a:r>
            <a:r>
              <a:rPr lang="en-US" sz="1200" spc="-30"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Changes</a:t>
            </a:r>
            <a:r>
              <a:rPr lang="en-US" sz="1200" spc="-1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in</a:t>
            </a:r>
            <a:r>
              <a:rPr lang="en-US" sz="1200" spc="-40"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Children’s</a:t>
            </a:r>
            <a:r>
              <a:rPr lang="en-US" sz="1200" spc="-1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Behavior</a:t>
            </a:r>
            <a:r>
              <a:rPr lang="en-US" sz="1200" spc="-20"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Before</a:t>
            </a:r>
            <a:r>
              <a:rPr lang="en-US" sz="1200" spc="-3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and</a:t>
            </a:r>
            <a:r>
              <a:rPr lang="en-US" sz="1200" spc="-25"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After</a:t>
            </a:r>
            <a:r>
              <a:rPr lang="en-US" sz="1200" spc="-160" dirty="0">
                <a:effectLst/>
                <a:latin typeface="Open Sans" panose="020B0606030504020204" pitchFamily="34" charset="0"/>
                <a:ea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Visits handout.</a:t>
            </a:r>
            <a:r>
              <a:rPr lang="en-US" sz="1100" spc="-10" dirty="0">
                <a:effectLst/>
                <a:latin typeface="Open Sans" panose="020B0606030504020204" pitchFamily="34" charset="0"/>
                <a:ea typeface="Open Sans" panose="020B0606030504020204" pitchFamily="34" charset="0"/>
              </a:rPr>
              <a:t> </a:t>
            </a:r>
          </a:p>
          <a:p>
            <a:pPr marL="342900" marR="0" lvl="0" indent="-342900">
              <a:lnSpc>
                <a:spcPct val="115000"/>
              </a:lnSpc>
              <a:spcBef>
                <a:spcPts val="500"/>
              </a:spcBef>
              <a:spcAft>
                <a:spcPts val="1200"/>
              </a:spcAft>
              <a:buFont typeface="Arial" panose="020B0604020202020204" pitchFamily="34" charset="0"/>
              <a:buChar char="●"/>
              <a:tabLst>
                <a:tab pos="393700" algn="l"/>
                <a:tab pos="394335" algn="l"/>
              </a:tabLst>
            </a:pPr>
            <a:r>
              <a:rPr lang="en-US" sz="1200" b="1" spc="-10" dirty="0">
                <a:effectLst/>
                <a:latin typeface="Open Sans" panose="020B0606030504020204" pitchFamily="34" charset="0"/>
                <a:ea typeface="Open Sans" panose="020B0606030504020204" pitchFamily="34" charset="0"/>
              </a:rPr>
              <a:t>REFERENCE </a:t>
            </a:r>
            <a:r>
              <a:rPr lang="en-US" sz="1200" spc="-10" dirty="0">
                <a:effectLst/>
                <a:latin typeface="Open Sans" panose="020B0606030504020204" pitchFamily="34" charset="0"/>
                <a:ea typeface="Open Sans" panose="020B0606030504020204" pitchFamily="34" charset="0"/>
              </a:rPr>
              <a:t>Guidelines for Arranging Family Visits handout and</a:t>
            </a:r>
            <a:r>
              <a:rPr lang="en-US" sz="1200" spc="-105" dirty="0">
                <a:effectLst/>
                <a:latin typeface="Open Sans" panose="020B0606030504020204" pitchFamily="34" charset="0"/>
                <a:ea typeface="Open Sans" panose="020B0606030504020204" pitchFamily="34" charset="0"/>
              </a:rPr>
              <a:t> </a:t>
            </a:r>
            <a:r>
              <a:rPr lang="en-US" sz="1200" b="1" spc="-10" dirty="0">
                <a:effectLst/>
                <a:latin typeface="Open Sans" panose="020B0606030504020204" pitchFamily="34" charset="0"/>
                <a:ea typeface="Open Sans" panose="020B0606030504020204" pitchFamily="34" charset="0"/>
              </a:rPr>
              <a:t>GIVE</a:t>
            </a:r>
            <a:r>
              <a:rPr lang="en-US" sz="1200" b="1" spc="-10" dirty="0">
                <a:effectLst/>
                <a:latin typeface="Calibri" panose="020F0502020204030204" pitchFamily="34" charset="0"/>
                <a:ea typeface="Open Sans" panose="020B0606030504020204" pitchFamily="34" charset="0"/>
                <a:cs typeface="Open Sans" panose="020B0606030504020204" pitchFamily="34" charset="0"/>
              </a:rPr>
              <a:t> </a:t>
            </a:r>
            <a:r>
              <a:rPr lang="en-US" sz="1200" spc="-10" dirty="0">
                <a:effectLst/>
                <a:latin typeface="Open Sans" panose="020B0606030504020204" pitchFamily="34" charset="0"/>
                <a:ea typeface="Open Sans" panose="020B0606030504020204" pitchFamily="34" charset="0"/>
              </a:rPr>
              <a:t>participants a few minutes to look over this resource.</a:t>
            </a:r>
            <a:endParaRPr lang="en-US" sz="1100" spc="-10" dirty="0">
              <a:effectLst/>
              <a:latin typeface="Open Sans" panose="020B0606030504020204" pitchFamily="34" charset="0"/>
              <a:ea typeface="Open Sans" panose="020B0606030504020204" pitchFamily="34" charset="0"/>
            </a:endParaRPr>
          </a:p>
          <a:p>
            <a:pPr marL="342900" marR="327025" lvl="0" indent="-342900">
              <a:lnSpc>
                <a:spcPct val="115000"/>
              </a:lnSpc>
              <a:spcBef>
                <a:spcPts val="5"/>
              </a:spcBef>
              <a:spcAft>
                <a:spcPts val="1200"/>
              </a:spcAft>
              <a:buFont typeface="Arial" panose="020B0604020202020204" pitchFamily="34" charset="0"/>
              <a:buChar char="●"/>
            </a:pPr>
            <a:r>
              <a:rPr lang="en-US" sz="1200" b="1" spc="-10" dirty="0">
                <a:effectLst/>
                <a:latin typeface="Open Sans" panose="020B0606030504020204" pitchFamily="34" charset="0"/>
                <a:ea typeface="Open Sans" panose="020B0606030504020204" pitchFamily="34" charset="0"/>
              </a:rPr>
              <a:t>Guidelines for Arranging Family Visits</a:t>
            </a:r>
            <a:endParaRPr lang="en-US" sz="1100" spc="-1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Planning the</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visit</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425"/>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Develop a regular, written visitation schedule (with the family and team</a:t>
            </a:r>
            <a:r>
              <a:rPr lang="en-US" sz="1200" spc="-10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in the initial</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CFTM).</a:t>
            </a:r>
            <a:endParaRPr lang="en-US" sz="1100" dirty="0">
              <a:effectLst/>
              <a:latin typeface="Open Sans" panose="020B0606030504020204" pitchFamily="34" charset="0"/>
              <a:ea typeface="Open Sans" panose="020B0606030504020204" pitchFamily="34" charset="0"/>
            </a:endParaRPr>
          </a:p>
          <a:p>
            <a:pPr marL="742950" marR="305435" lvl="1" indent="-285750">
              <a:lnSpc>
                <a:spcPct val="115000"/>
              </a:lnSpc>
              <a:spcBef>
                <a:spcPts val="625"/>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Respect</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birth</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parents’</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resource</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parents’</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preferences</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for</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visit</a:t>
            </a:r>
            <a:r>
              <a:rPr lang="en-US" sz="1200" spc="-1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times and</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locations.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650"/>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Keep in mind the developmental needs of the child or</a:t>
            </a:r>
            <a:r>
              <a:rPr lang="en-US" sz="1200" spc="-9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youth.</a:t>
            </a:r>
            <a:endParaRPr lang="en-US" sz="1100" dirty="0">
              <a:effectLst/>
              <a:latin typeface="Open Sans" panose="020B0606030504020204" pitchFamily="34" charset="0"/>
              <a:ea typeface="Open Sans" panose="020B0606030504020204" pitchFamily="34" charset="0"/>
            </a:endParaRPr>
          </a:p>
          <a:p>
            <a:pPr marL="742950" marR="431165" lvl="1" indent="-285750">
              <a:lnSpc>
                <a:spcPct val="115000"/>
              </a:lnSpc>
              <a:spcBef>
                <a:spcPts val="1390"/>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Contact</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birth</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parent</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resource</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parent</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arrange</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or</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confirm</a:t>
            </a:r>
            <a:r>
              <a:rPr lang="en-US" sz="1200" spc="-17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 date, time, and location of the visit (at least 24 hours in</a:t>
            </a:r>
            <a:r>
              <a:rPr lang="en-US" sz="1200" spc="-20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advance).</a:t>
            </a:r>
            <a:endParaRPr lang="en-US" sz="1100" dirty="0">
              <a:effectLst/>
              <a:latin typeface="Open Sans" panose="020B0606030504020204" pitchFamily="34" charset="0"/>
              <a:ea typeface="Open Sans" panose="020B0606030504020204" pitchFamily="34" charset="0"/>
            </a:endParaRPr>
          </a:p>
          <a:p>
            <a:pPr marL="742950" marR="299720" lvl="1" indent="-285750">
              <a:lnSpc>
                <a:spcPct val="115000"/>
              </a:lnSpc>
              <a:spcBef>
                <a:spcPts val="630"/>
              </a:spcBef>
              <a:spcAft>
                <a:spcPts val="1200"/>
              </a:spcAft>
              <a:buFont typeface="Wingdings" panose="05000000000000000000" pitchFamily="2" charset="2"/>
              <a:buChar char=""/>
              <a:tabLst>
                <a:tab pos="685800" algn="l"/>
                <a:tab pos="5643880" algn="l"/>
              </a:tabLst>
            </a:pPr>
            <a:r>
              <a:rPr lang="en-US" sz="1200" dirty="0">
                <a:effectLst/>
                <a:latin typeface="Open Sans" panose="020B0606030504020204" pitchFamily="34" charset="0"/>
                <a:ea typeface="Open Sans" panose="020B0606030504020204" pitchFamily="34" charset="0"/>
              </a:rPr>
              <a:t>Let parents know whether the visit will be supervised or unsupervised</a:t>
            </a:r>
            <a:r>
              <a:rPr lang="en-US" sz="1200" spc="-1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 explain</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why.</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625"/>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Explain</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visitation procedures</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activities</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birth</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resource</a:t>
            </a:r>
            <a:r>
              <a:rPr lang="en-US" sz="1200" spc="-1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parents.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420"/>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Make sure parents understand what the child goes through if they</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don’t</a:t>
            </a:r>
            <a:r>
              <a:rPr lang="en-US" sz="1200" dirty="0">
                <a:solidFill>
                  <a:srgbClr val="201F1F"/>
                </a:solidFill>
                <a:effectLst/>
                <a:latin typeface="Courier New" panose="02070309020205020404" pitchFamily="49" charset="0"/>
                <a:ea typeface="Open Sans" panose="020B0606030504020204" pitchFamily="34" charset="0"/>
                <a:cs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show up for a visit.</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430"/>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Identify</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ways</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in</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which</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you</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expect</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birth</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parent</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interact</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with</a:t>
            </a:r>
            <a:r>
              <a:rPr lang="en-US" sz="1200" spc="-1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 parent the</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child.</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640"/>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Encourage parents to enjoy being with their children in a variety of</a:t>
            </a:r>
            <a:r>
              <a:rPr lang="en-US" sz="1200" spc="-1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ways: through play, conversation, listening, reading, or a shared</a:t>
            </a:r>
            <a:r>
              <a:rPr lang="en-US" sz="1200" spc="-8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activity.</a:t>
            </a:r>
            <a:endParaRPr lang="en-US" sz="1100" dirty="0">
              <a:effectLst/>
              <a:latin typeface="Open Sans" panose="020B0606030504020204" pitchFamily="34" charset="0"/>
              <a:ea typeface="Open Sans" panose="020B0606030504020204" pitchFamily="34" charset="0"/>
            </a:endParaRPr>
          </a:p>
          <a:p>
            <a:pPr marL="742950" marR="212090" lvl="1" indent="-285750">
              <a:lnSpc>
                <a:spcPct val="115000"/>
              </a:lnSpc>
              <a:spcBef>
                <a:spcPts val="645"/>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Help the child or youth understand that visits will be times spent with his</a:t>
            </a:r>
            <a:r>
              <a:rPr lang="en-US" sz="1200" spc="-9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or her</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family.</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605"/>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Organize or confirm transportation</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arrangements.</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50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Conducting the visit (if</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supervised)</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415"/>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Remind birth parents why the visit is</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supervised.</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405"/>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Acknowledge the progress and positive connections the birth parent</a:t>
            </a:r>
            <a:r>
              <a:rPr lang="en-US" sz="1200" spc="-1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has made with the child or youth in previous</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visits.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610"/>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Review the purpose of the visit and the planned</a:t>
            </a:r>
            <a:r>
              <a:rPr lang="en-US" sz="1200" spc="-8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activity.</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395"/>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Identify</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ways</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in</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which</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you</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expect</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birth</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parent</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interact</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with</a:t>
            </a:r>
            <a:r>
              <a:rPr lang="en-US" sz="1200" spc="-1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 parent the</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child.</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620"/>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Let</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child</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or</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youth and</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birth</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parent</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know</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what</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is</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expected of</a:t>
            </a:r>
            <a:r>
              <a:rPr lang="en-US" sz="1200" spc="-1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them during the</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visit.</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660"/>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Explain the family service worker’s role in the</a:t>
            </a:r>
            <a:r>
              <a:rPr lang="en-US" sz="1200" spc="-1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visit.</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405"/>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Observe</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parents’</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interactions</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with</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child</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use</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of</a:t>
            </a:r>
            <a:r>
              <a:rPr lang="en-US" sz="1200" spc="-1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positive parenting</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skills.</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65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Ending the</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visit</a:t>
            </a:r>
            <a:endParaRPr lang="en-US" sz="1100" dirty="0">
              <a:effectLst/>
              <a:latin typeface="Open Sans" panose="020B0606030504020204" pitchFamily="34" charset="0"/>
              <a:ea typeface="Open Sans" panose="020B0606030504020204" pitchFamily="34" charset="0"/>
            </a:endParaRPr>
          </a:p>
          <a:p>
            <a:pPr marL="742950" marR="367665" lvl="1" indent="-285750">
              <a:lnSpc>
                <a:spcPct val="115000"/>
              </a:lnSpc>
              <a:spcBef>
                <a:spcPts val="1435"/>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Briefly</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review</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overall</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progress</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of</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activity</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its</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importance</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1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 child or youth and</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family.</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645"/>
              </a:spcBef>
              <a:spcAft>
                <a:spcPts val="1200"/>
              </a:spcAft>
              <a:buFont typeface="Wingdings" panose="05000000000000000000" pitchFamily="2" charset="2"/>
              <a:buChar char=""/>
              <a:tabLst>
                <a:tab pos="685800" algn="l"/>
                <a:tab pos="5143500" algn="l"/>
              </a:tabLst>
            </a:pPr>
            <a:r>
              <a:rPr lang="en-US" sz="1200" dirty="0">
                <a:effectLst/>
                <a:latin typeface="Open Sans" panose="020B0606030504020204" pitchFamily="34" charset="0"/>
                <a:ea typeface="Open Sans" panose="020B0606030504020204" pitchFamily="34" charset="0"/>
              </a:rPr>
              <a:t>Acknowledge the positive connections and interactions between the child/youth and</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parents.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650"/>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Make suggestions for ways to strengthen and maintain the</a:t>
            </a:r>
            <a:r>
              <a:rPr lang="en-US" sz="1200" spc="-19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connection.</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405"/>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Arrange or confirm the date, time, status,</a:t>
            </a:r>
            <a:r>
              <a:rPr lang="en-US" sz="1200" spc="-2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 location of the next</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visit.</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650"/>
              </a:spcBef>
              <a:spcAft>
                <a:spcPts val="1200"/>
              </a:spcAft>
              <a:buFont typeface="Wingdings" panose="05000000000000000000" pitchFamily="2" charset="2"/>
              <a:buChar char=""/>
              <a:tabLst>
                <a:tab pos="685800" algn="l"/>
              </a:tabLst>
            </a:pPr>
            <a:r>
              <a:rPr lang="en-US" sz="1200" dirty="0">
                <a:effectLst/>
                <a:latin typeface="Open Sans" panose="020B0606030504020204" pitchFamily="34" charset="0"/>
                <a:ea typeface="Open Sans" panose="020B0606030504020204" pitchFamily="34" charset="0"/>
              </a:rPr>
              <a:t>Record the specifics of the</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visit</a:t>
            </a:r>
            <a:endParaRPr lang="en-US" sz="1100" dirty="0">
              <a:effectLst/>
              <a:latin typeface="Open Sans" panose="020B0606030504020204" pitchFamily="34" charset="0"/>
              <a:ea typeface="Open Sans" panose="020B0606030504020204" pitchFamily="34" charset="0"/>
            </a:endParaRPr>
          </a:p>
          <a:p>
            <a:pPr marL="342900" marR="0" lvl="0" indent="-342900" algn="l" defTabSz="914400" rtl="0" eaLnBrk="1" fontAlgn="auto" latinLnBrk="0" hangingPunct="1">
              <a:lnSpc>
                <a:spcPct val="115000"/>
              </a:lnSpc>
              <a:spcBef>
                <a:spcPts val="650"/>
              </a:spcBef>
              <a:spcAft>
                <a:spcPts val="1200"/>
              </a:spcAft>
              <a:buClrTx/>
              <a:buSzTx/>
              <a:buFont typeface="Symbol" panose="05050102010706020507" pitchFamily="18" charset="2"/>
              <a:buChar char=""/>
              <a:tabLst>
                <a:tab pos="622935" algn="l"/>
              </a:tabLst>
              <a:defRPr/>
            </a:pPr>
            <a:r>
              <a:rPr lang="en-US" sz="1200" b="1" dirty="0">
                <a:effectLst/>
                <a:latin typeface="Open Sans" panose="020B0606030504020204" pitchFamily="34" charset="0"/>
                <a:ea typeface="Open Sans" panose="020B0606030504020204" pitchFamily="34" charset="0"/>
              </a:rPr>
              <a:t>ASK </a:t>
            </a:r>
            <a:r>
              <a:rPr lang="en-US" sz="1200" dirty="0">
                <a:effectLst/>
                <a:latin typeface="Open Sans" panose="020B0606030504020204" pitchFamily="34" charset="0"/>
                <a:ea typeface="Open Sans" panose="020B0606030504020204" pitchFamily="34" charset="0"/>
              </a:rPr>
              <a:t>participants about if there are any questions about visitation. </a:t>
            </a:r>
            <a:r>
              <a:rPr lang="en-US" sz="1800" b="1" dirty="0">
                <a:effectLst/>
                <a:latin typeface="Open Sans" panose="020B0606030504020204" pitchFamily="34" charset="0"/>
                <a:ea typeface="Open Sans" panose="020B0606030504020204" pitchFamily="34" charset="0"/>
              </a:rPr>
              <a:t>ASK </a:t>
            </a:r>
            <a:r>
              <a:rPr lang="en-US" sz="1800" dirty="0">
                <a:effectLst/>
                <a:latin typeface="Open Sans" panose="020B0606030504020204" pitchFamily="34" charset="0"/>
                <a:ea typeface="Open Sans" panose="020B0606030504020204" pitchFamily="34" charset="0"/>
              </a:rPr>
              <a:t>participants about if there are any questions about visitation.  </a:t>
            </a:r>
            <a:r>
              <a:rPr lang="en-US" sz="1800" b="1" dirty="0">
                <a:effectLst/>
                <a:latin typeface="Open Sans" panose="020B0606030504020204" pitchFamily="34" charset="0"/>
                <a:ea typeface="Open Sans" panose="020B0606030504020204" pitchFamily="34" charset="0"/>
              </a:rPr>
              <a:t>TRANSITION </a:t>
            </a:r>
            <a:r>
              <a:rPr lang="en-US" sz="1800" dirty="0">
                <a:effectLst/>
                <a:latin typeface="Open Sans" panose="020B0606030504020204" pitchFamily="34" charset="0"/>
                <a:ea typeface="Open Sans" panose="020B0606030504020204" pitchFamily="34" charset="0"/>
              </a:rPr>
              <a:t>to Lesson 3.5 Facilitating Positive Placement.</a:t>
            </a:r>
          </a:p>
          <a:p>
            <a:pPr marL="342900" marR="0" lvl="0" indent="-342900">
              <a:lnSpc>
                <a:spcPct val="115000"/>
              </a:lnSpc>
              <a:spcBef>
                <a:spcPts val="650"/>
              </a:spcBef>
              <a:spcAft>
                <a:spcPts val="1200"/>
              </a:spcAft>
              <a:buFont typeface="Symbol" panose="05050102010706020507" pitchFamily="18" charset="2"/>
              <a:buChar char=""/>
              <a:tabLst>
                <a:tab pos="622935" algn="l"/>
              </a:tabLst>
            </a:pPr>
            <a:endParaRPr lang="en-US" sz="11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73</a:t>
            </a:fld>
            <a:endParaRPr lang="en-US"/>
          </a:p>
        </p:txBody>
      </p:sp>
    </p:spTree>
    <p:extLst>
      <p:ext uri="{BB962C8B-B14F-4D97-AF65-F5344CB8AC3E}">
        <p14:creationId xmlns:p14="http://schemas.microsoft.com/office/powerpoint/2010/main" val="6305757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400" b="1" dirty="0">
                <a:effectLst/>
                <a:latin typeface="Open Sans" panose="020B0606030504020204" pitchFamily="34" charset="0"/>
                <a:ea typeface="Open Sans" panose="020B0606030504020204" pitchFamily="34" charset="0"/>
              </a:rPr>
              <a:t>Lesson 3.5:  Facilitating Positive Placement</a:t>
            </a:r>
            <a:endParaRPr lang="en-US" sz="1100" dirty="0">
              <a:effectLst/>
              <a:latin typeface="Open Sans" panose="020B0606030504020204" pitchFamily="34" charset="0"/>
              <a:ea typeface="Open Sans" panose="020B0606030504020204" pitchFamily="34" charset="0"/>
            </a:endParaRPr>
          </a:p>
          <a:p>
            <a:pPr marL="0" marR="0">
              <a:lnSpc>
                <a:spcPct val="115000"/>
              </a:lnSpc>
              <a:spcBef>
                <a:spcPts val="0"/>
              </a:spcBef>
              <a:spcAft>
                <a:spcPts val="0"/>
              </a:spcAft>
            </a:pPr>
            <a:r>
              <a:rPr lang="en-US" sz="1400" b="1" dirty="0">
                <a:effectLst/>
                <a:latin typeface="Open Sans" panose="020B0606030504020204" pitchFamily="34" charset="0"/>
                <a:ea typeface="Open Sans" panose="020B0606030504020204" pitchFamily="34" charset="0"/>
              </a:rPr>
              <a:t>Lesson Time: 15 minutes</a:t>
            </a:r>
            <a:endParaRPr lang="en-US" sz="1100" dirty="0">
              <a:effectLst/>
              <a:latin typeface="Open Sans" panose="020B0606030504020204" pitchFamily="34" charset="0"/>
              <a:ea typeface="Open Sans" panose="020B0606030504020204" pitchFamily="34" charset="0"/>
            </a:endParaRPr>
          </a:p>
          <a:p>
            <a:pPr marL="0" marR="0">
              <a:lnSpc>
                <a:spcPct val="115000"/>
              </a:lnSpc>
              <a:spcBef>
                <a:spcPts val="25"/>
              </a:spcBef>
              <a:spcAft>
                <a:spcPts val="1200"/>
              </a:spcAft>
            </a:pPr>
            <a:r>
              <a:rPr lang="en-US" sz="1400" b="1" dirty="0">
                <a:effectLst/>
                <a:latin typeface="Open Sans" panose="020B0606030504020204" pitchFamily="34" charset="0"/>
                <a:ea typeface="Open Sans" panose="020B0606030504020204" pitchFamily="34" charset="0"/>
              </a:rPr>
              <a:t>Key Teaching Points / Instructions</a:t>
            </a:r>
            <a:endParaRPr lang="en-US" sz="1100" dirty="0">
              <a:effectLst/>
              <a:latin typeface="Open Sans" panose="020B0606030504020204" pitchFamily="34" charset="0"/>
              <a:ea typeface="Open Sans" panose="020B0606030504020204" pitchFamily="34" charset="0"/>
            </a:endParaRPr>
          </a:p>
          <a:p>
            <a:pPr marL="342900" marR="104775" lvl="0" indent="-342900" algn="just">
              <a:lnSpc>
                <a:spcPct val="115000"/>
              </a:lnSpc>
              <a:spcBef>
                <a:spcPts val="0"/>
              </a:spcBef>
              <a:spcAft>
                <a:spcPts val="12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group what potential challenges children who are placed with relative’s experience and place answers in the chat box.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FOCUS</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discussion on the Williams family and the children’s placement with Grandma Rose.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EMPHASIZE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there will be changes in family roles and relationships leading to role confusion and conflicts.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MENTION</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these examples if not discussed by the group:</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0" lvl="1" indent="-285750">
              <a:lnSpc>
                <a:spcPct val="115000"/>
              </a:lnSpc>
              <a:spcBef>
                <a:spcPts val="3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Grandma Rose would have greater responsibility for the day- to-day care</a:t>
            </a:r>
            <a:r>
              <a:rPr lang="en-US" sz="1200" spc="-18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a:t>
            </a:r>
            <a:r>
              <a:rPr lang="en-US" sz="1200" dirty="0">
                <a:effectLst/>
                <a:latin typeface="Courier New" panose="02070309020205020404" pitchFamily="49" charset="0"/>
                <a:ea typeface="Open Sans" panose="020B0606030504020204" pitchFamily="34" charset="0"/>
                <a:cs typeface="Open Sans" panose="020B0606030504020204" pitchFamily="34" charset="0"/>
              </a:rPr>
              <a:t> </a:t>
            </a:r>
            <a:r>
              <a:rPr lang="en-US" sz="1200" dirty="0">
                <a:effectLst/>
                <a:latin typeface="Open Sans" panose="020B0606030504020204" pitchFamily="34" charset="0"/>
                <a:ea typeface="Open Sans" panose="020B0606030504020204" pitchFamily="34" charset="0"/>
              </a:rPr>
              <a:t>decision making about the child(ren).</a:t>
            </a:r>
            <a:endParaRPr lang="en-US" sz="1100" dirty="0">
              <a:effectLst/>
              <a:latin typeface="Open Sans" panose="020B0606030504020204" pitchFamily="34" charset="0"/>
              <a:ea typeface="Open Sans" panose="020B0606030504020204" pitchFamily="34" charset="0"/>
            </a:endParaRPr>
          </a:p>
          <a:p>
            <a:pPr marL="742950" marR="300990" lvl="1" indent="-285750">
              <a:lnSpc>
                <a:spcPct val="115000"/>
              </a:lnSpc>
              <a:spcBef>
                <a:spcPts val="81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Ariana would not function in the role of a parent for her younger siblings.  She would have to adhere to her grandmother’s rules for the family, which could be much different than what she has been used to at home.</a:t>
            </a:r>
            <a:endParaRPr lang="en-US" sz="1100" dirty="0">
              <a:effectLst/>
              <a:latin typeface="Open Sans" panose="020B0606030504020204" pitchFamily="34" charset="0"/>
              <a:ea typeface="Open Sans" panose="020B0606030504020204" pitchFamily="34" charset="0"/>
            </a:endParaRPr>
          </a:p>
          <a:p>
            <a:pPr marL="742950" marR="300990" lvl="1" indent="-285750">
              <a:lnSpc>
                <a:spcPct val="115000"/>
              </a:lnSpc>
              <a:spcBef>
                <a:spcPts val="81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The relationship between Ariana and the younger children would change with Grandma Rose taking over the parenting role from Renee and Ariana.</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815"/>
              </a:spcBef>
              <a:spcAft>
                <a:spcPts val="1200"/>
              </a:spcAft>
              <a:buFont typeface="Symbol" panose="05050102010706020507" pitchFamily="18" charset="2"/>
              <a:buChar char=""/>
              <a:tabLst>
                <a:tab pos="597535"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REFER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to the article</a:t>
            </a:r>
            <a:r>
              <a:rPr lang="en-US" sz="1200"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3"/>
              </a:rPr>
              <a:t>Parenting a</a:t>
            </a:r>
            <a:r>
              <a:rPr lang="en-US" sz="1200" spc="-190"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3"/>
              </a:rPr>
              <a:t> </a:t>
            </a:r>
            <a:r>
              <a:rPr lang="en-US" sz="1200"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3"/>
              </a:rPr>
              <a:t>Child Who Has Experienced Trauma.</a:t>
            </a:r>
            <a:r>
              <a:rPr lang="en-US" sz="1200" u="none" strike="noStrike"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3"/>
              </a:rPr>
              <a:t>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group to consider the following questions and place their answers in the chat</a:t>
            </a:r>
            <a:r>
              <a:rPr lang="en-US" sz="12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box:</a:t>
            </a:r>
            <a:r>
              <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rPr>
              <a:t> </a:t>
            </a:r>
          </a:p>
          <a:p>
            <a:pPr marL="742950" marR="0" lvl="1" indent="-285750">
              <a:lnSpc>
                <a:spcPct val="115000"/>
              </a:lnSpc>
              <a:spcBef>
                <a:spcPts val="3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How would you go about preparing Grandma Rose for signs of</a:t>
            </a:r>
            <a:r>
              <a:rPr lang="en-US" sz="1200" spc="-1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trauma?</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7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What information from the article do you think is most critical to share</a:t>
            </a:r>
            <a:r>
              <a:rPr lang="en-US" sz="1200" spc="-2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with Grandma Rose upon placement?</a:t>
            </a:r>
            <a:endParaRPr lang="en-US" sz="1100" dirty="0">
              <a:effectLst/>
              <a:latin typeface="Open Sans" panose="020B0606030504020204" pitchFamily="34" charset="0"/>
              <a:ea typeface="Open Sans" panose="020B0606030504020204" pitchFamily="34" charset="0"/>
            </a:endParaRPr>
          </a:p>
          <a:p>
            <a:pPr marL="342900" marR="0" lvl="0" indent="-342900" algn="just">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INSTRUCT</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to take a few minutes to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REFLECT</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on what Renee and her children most need to successfully transition the children from living with their mother to temporary placement with Grandma Rose.</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0" lvl="0" indent="-342900" algn="just">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REFER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to How to Prepare Families and Children for Placement in Google Classroom. Give them a few minutes to review then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200" b="1" spc="-15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following</a:t>
            </a:r>
            <a:r>
              <a:rPr lang="en-US" sz="1200" spc="-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questions:</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0" lvl="1" indent="-285750">
              <a:lnSpc>
                <a:spcPct val="115000"/>
              </a:lnSpc>
              <a:spcBef>
                <a:spcPts val="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What</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would</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you</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say</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or</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do</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prepare</a:t>
            </a:r>
            <a:r>
              <a:rPr lang="en-US" sz="1200" spc="-7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50" dirty="0">
                <a:effectLst/>
                <a:latin typeface="Open Sans" panose="020B0606030504020204" pitchFamily="34" charset="0"/>
                <a:ea typeface="Open Sans" panose="020B0606030504020204" pitchFamily="34" charset="0"/>
              </a:rPr>
              <a:t> Renee and the </a:t>
            </a:r>
            <a:r>
              <a:rPr lang="en-US" sz="1200" spc="-15" dirty="0">
                <a:effectLst/>
                <a:latin typeface="Open Sans" panose="020B0606030504020204" pitchFamily="34" charset="0"/>
                <a:ea typeface="Open Sans" panose="020B0606030504020204" pitchFamily="34" charset="0"/>
              </a:rPr>
              <a:t>child(ren) for a </a:t>
            </a:r>
            <a:r>
              <a:rPr lang="en-US" sz="1200" dirty="0">
                <a:effectLst/>
                <a:latin typeface="Open Sans" panose="020B0606030504020204" pitchFamily="34" charset="0"/>
                <a:ea typeface="Open Sans" panose="020B0606030504020204" pitchFamily="34" charset="0"/>
              </a:rPr>
              <a:t>move</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 Grandma Rose’s house?</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What</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would</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you</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say</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or</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do</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prepare</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 Grandma Rose for</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move?</a:t>
            </a:r>
            <a:endParaRPr lang="en-US" sz="1100" dirty="0">
              <a:effectLst/>
              <a:latin typeface="Open Sans" panose="020B0606030504020204" pitchFamily="34" charset="0"/>
              <a:ea typeface="Open Sans" panose="020B0606030504020204" pitchFamily="34" charset="0"/>
            </a:endParaRPr>
          </a:p>
          <a:p>
            <a:pPr marL="342900" marR="247015" lvl="0" indent="-342900">
              <a:lnSpc>
                <a:spcPct val="115000"/>
              </a:lnSpc>
              <a:spcBef>
                <a:spcPts val="815"/>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TELL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that once a child is placed with a foster family, whether that family</a:t>
            </a:r>
            <a:r>
              <a:rPr lang="en-US" sz="12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is</a:t>
            </a:r>
            <a:r>
              <a:rPr lang="en-US" sz="12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related</a:t>
            </a:r>
            <a:r>
              <a:rPr lang="en-US" sz="1200" spc="-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to</a:t>
            </a:r>
            <a:r>
              <a:rPr lang="en-US" sz="12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a:t>
            </a:r>
            <a:r>
              <a:rPr lang="en-US" sz="12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child</a:t>
            </a:r>
            <a:r>
              <a:rPr lang="en-US" sz="12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or not</a:t>
            </a:r>
            <a:r>
              <a:rPr lang="en-US" sz="12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related,</a:t>
            </a:r>
            <a:r>
              <a:rPr lang="en-US" sz="12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a:t>
            </a:r>
            <a:r>
              <a:rPr lang="en-US" sz="12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FSW</a:t>
            </a:r>
            <a:r>
              <a:rPr lang="en-US" sz="12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has</a:t>
            </a:r>
            <a:r>
              <a:rPr lang="en-US" sz="12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certain</a:t>
            </a:r>
            <a:r>
              <a:rPr lang="en-US" sz="1200" spc="-19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responsibilities to ensure that the child’s needs are met.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group what tasks are involved.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REMIND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group of the following, if not mentioned:</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0" lvl="1" indent="-285750">
              <a:lnSpc>
                <a:spcPct val="115000"/>
              </a:lnSpc>
              <a:spcBef>
                <a:spcPts val="142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Complete all the court documents and attend</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hearings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9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Enter information into TFACTS </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9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Enroll the child in </a:t>
            </a:r>
            <a:r>
              <a:rPr lang="en-US" sz="1200" dirty="0" err="1">
                <a:effectLst/>
                <a:latin typeface="Open Sans" panose="020B0606030504020204" pitchFamily="34" charset="0"/>
                <a:ea typeface="Open Sans" panose="020B0606030504020204" pitchFamily="34" charset="0"/>
              </a:rPr>
              <a:t>TennCare</a:t>
            </a:r>
            <a:r>
              <a:rPr lang="en-US" sz="1200" dirty="0">
                <a:effectLst/>
                <a:latin typeface="Open Sans" panose="020B0606030504020204" pitchFamily="34" charset="0"/>
                <a:ea typeface="Open Sans" panose="020B0606030504020204" pitchFamily="34" charset="0"/>
              </a:rPr>
              <a:t> and Child Welfare</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Benefits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80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Ensure that the child’s physical, health, and educational needs are</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met</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80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Complete a face-to-face contact with the child and foster parent as soon as possible but no later than 3 business days following removal in the foster home.</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TRANSITION</a:t>
            </a:r>
            <a:r>
              <a:rPr lang="en-US" sz="1200" dirty="0">
                <a:effectLst/>
                <a:latin typeface="Open Sans" panose="020B0606030504020204" pitchFamily="34" charset="0"/>
                <a:ea typeface="Calibri" panose="020F0502020204030204" pitchFamily="34" charset="0"/>
              </a:rPr>
              <a:t> to Unit 4 Assessment.</a:t>
            </a:r>
          </a:p>
          <a:p>
            <a:pPr marL="0" marR="0">
              <a:spcBef>
                <a:spcPts val="0"/>
              </a:spcBef>
              <a:spcAft>
                <a:spcPts val="0"/>
              </a:spcAft>
            </a:pPr>
            <a:br>
              <a:rPr lang="en-US" sz="1100" dirty="0">
                <a:effectLst/>
                <a:latin typeface="Open Sans" panose="020B0606030504020204" pitchFamily="34" charset="0"/>
                <a:ea typeface="Open Sans" panose="020B0606030504020204" pitchFamily="34" charset="0"/>
              </a:rPr>
            </a:br>
            <a:r>
              <a:rPr lang="en-US" sz="2200" b="1" dirty="0">
                <a:effectLst/>
                <a:latin typeface="Open Sans" panose="020B0606030504020204" pitchFamily="34" charset="0"/>
                <a:ea typeface="Open Sans" panose="020B0606030504020204" pitchFamily="34" charset="0"/>
              </a:rPr>
              <a:t> </a:t>
            </a:r>
            <a:endParaRPr lang="en-US" sz="1100" dirty="0">
              <a:effectLst/>
              <a:latin typeface="Open Sans" panose="020B0606030504020204" pitchFamily="34" charset="0"/>
              <a:ea typeface="Open Sans" panose="020B0606030504020204" pitchFamily="34" charset="0"/>
            </a:endParaRPr>
          </a:p>
          <a:p>
            <a:pPr marL="0" marR="104775" lvl="0" indent="0" algn="just">
              <a:lnSpc>
                <a:spcPct val="115000"/>
              </a:lnSpc>
              <a:spcBef>
                <a:spcPts val="0"/>
              </a:spcBef>
              <a:spcAft>
                <a:spcPts val="1200"/>
              </a:spcAft>
              <a:buFont typeface="Symbol" panose="05050102010706020507" pitchFamily="18" charset="2"/>
              <a:buNone/>
            </a:pPr>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74</a:t>
            </a:fld>
            <a:endParaRPr lang="en-US"/>
          </a:p>
        </p:txBody>
      </p:sp>
    </p:spTree>
    <p:extLst>
      <p:ext uri="{BB962C8B-B14F-4D97-AF65-F5344CB8AC3E}">
        <p14:creationId xmlns:p14="http://schemas.microsoft.com/office/powerpoint/2010/main" val="11748032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a:t>
            </a:r>
            <a:r>
              <a:rPr lang="en-US" dirty="0"/>
              <a:t> participants to complete the OJT Survey by scanning the QR Code if they did not do so at the beginning of class.  </a:t>
            </a:r>
            <a:r>
              <a:rPr lang="en-US" b="1" dirty="0"/>
              <a:t>REITERATE</a:t>
            </a:r>
            <a:r>
              <a:rPr lang="en-US" dirty="0"/>
              <a:t> the importance of providing feedback.</a:t>
            </a:r>
          </a:p>
        </p:txBody>
      </p:sp>
      <p:sp>
        <p:nvSpPr>
          <p:cNvPr id="4" name="Slide Number Placeholder 3"/>
          <p:cNvSpPr>
            <a:spLocks noGrp="1"/>
          </p:cNvSpPr>
          <p:nvPr>
            <p:ph type="sldNum" sz="quarter" idx="5"/>
          </p:nvPr>
        </p:nvSpPr>
        <p:spPr/>
        <p:txBody>
          <a:bodyPr/>
          <a:lstStyle/>
          <a:p>
            <a:fld id="{1D427A8F-055C-4972-A4F8-D41DA41F056A}" type="slidenum">
              <a:rPr lang="en-US" smtClean="0"/>
              <a:t>75</a:t>
            </a:fld>
            <a:endParaRPr lang="en-US"/>
          </a:p>
        </p:txBody>
      </p:sp>
    </p:spTree>
    <p:extLst>
      <p:ext uri="{BB962C8B-B14F-4D97-AF65-F5344CB8AC3E}">
        <p14:creationId xmlns:p14="http://schemas.microsoft.com/office/powerpoint/2010/main" val="5161183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200"/>
              </a:spcAft>
            </a:pPr>
            <a:r>
              <a:rPr lang="en-US" sz="1800" b="1" dirty="0">
                <a:effectLst/>
                <a:latin typeface="Open Sans" panose="020B0606030504020204" pitchFamily="34" charset="0"/>
                <a:ea typeface="Open Sans" panose="020B0606030504020204" pitchFamily="34" charset="0"/>
              </a:rPr>
              <a:t>Unit Time: 60 minutes </a:t>
            </a:r>
            <a:endParaRPr lang="en-US" sz="1800" dirty="0">
              <a:effectLst/>
              <a:latin typeface="Open Sans" panose="020B0606030504020204" pitchFamily="34" charset="0"/>
              <a:ea typeface="Open Sans" panose="020B0606030504020204" pitchFamily="34" charset="0"/>
            </a:endParaRPr>
          </a:p>
          <a:p>
            <a:pPr marL="0" marR="0">
              <a:lnSpc>
                <a:spcPct val="115000"/>
              </a:lnSpc>
              <a:spcBef>
                <a:spcPts val="0"/>
              </a:spcBef>
              <a:spcAft>
                <a:spcPts val="1200"/>
              </a:spcAft>
            </a:pPr>
            <a:r>
              <a:rPr lang="en-US" sz="1800" b="1" dirty="0">
                <a:effectLst/>
                <a:latin typeface="Open Sans" panose="020B0606030504020204" pitchFamily="34" charset="0"/>
                <a:ea typeface="Open Sans" panose="020B0606030504020204" pitchFamily="34" charset="0"/>
              </a:rPr>
              <a:t>Learning Objectives:</a:t>
            </a:r>
            <a:endParaRPr lang="en-US" sz="1800" dirty="0">
              <a:effectLst/>
              <a:latin typeface="Open Sans" panose="020B0606030504020204" pitchFamily="34" charset="0"/>
              <a:ea typeface="Open Sans" panose="020B0606030504020204" pitchFamily="34" charset="0"/>
            </a:endParaRPr>
          </a:p>
          <a:p>
            <a:pPr marL="342900" marR="182245" lvl="0" indent="-342900">
              <a:lnSpc>
                <a:spcPct val="115000"/>
              </a:lnSpc>
              <a:spcBef>
                <a:spcPts val="5"/>
              </a:spcBef>
              <a:spcAft>
                <a:spcPts val="1200"/>
              </a:spcAft>
              <a:buFont typeface="Symbol" panose="05050102010706020507" pitchFamily="18" charset="2"/>
              <a:buChar char=""/>
              <a:tabLst>
                <a:tab pos="228600" algn="l"/>
              </a:tabLst>
            </a:pP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will demonstrate assessment skills by using the CANS to assess</a:t>
            </a:r>
            <a:r>
              <a:rPr lang="en-US" sz="1800" spc="-14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 strengths and needs of the</a:t>
            </a:r>
            <a:r>
              <a:rPr lang="en-US" sz="18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family.</a:t>
            </a:r>
          </a:p>
          <a:p>
            <a:pPr marL="0" marR="0">
              <a:lnSpc>
                <a:spcPct val="115000"/>
              </a:lnSpc>
              <a:spcBef>
                <a:spcPts val="980"/>
              </a:spcBef>
              <a:spcAft>
                <a:spcPts val="1200"/>
              </a:spcAft>
            </a:pPr>
            <a:r>
              <a:rPr lang="en-US" sz="1800" b="1" dirty="0">
                <a:effectLst/>
                <a:latin typeface="Open Sans" panose="020B0606030504020204" pitchFamily="34" charset="0"/>
                <a:ea typeface="Open Sans" panose="020B0606030504020204" pitchFamily="34" charset="0"/>
              </a:rPr>
              <a:t>Supporting Materials:</a:t>
            </a:r>
            <a:endParaRPr lang="en-US" sz="18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Symbol" panose="05050102010706020507" pitchFamily="18" charset="2"/>
              <a:buChar char=""/>
            </a:pP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PowerPoint</a:t>
            </a:r>
          </a:p>
          <a:p>
            <a:pPr marL="342900" marR="859790" lvl="0" indent="-342900">
              <a:lnSpc>
                <a:spcPct val="115000"/>
              </a:lnSpc>
              <a:spcBef>
                <a:spcPts val="1415"/>
              </a:spcBef>
              <a:spcAft>
                <a:spcPts val="1200"/>
              </a:spcAft>
              <a:buFont typeface="Symbol" panose="05050102010706020507" pitchFamily="18" charset="2"/>
              <a:buChar char=""/>
            </a:pPr>
            <a:r>
              <a:rPr lang="en-US" sz="1800" dirty="0">
                <a:solidFill>
                  <a:srgbClr val="000000"/>
                </a:solidFill>
                <a:effectLst/>
                <a:latin typeface="Open Sans" panose="020B0606030504020204" pitchFamily="34" charset="0"/>
                <a:ea typeface="Franklin Gothic Book" panose="020B0503020102020204" pitchFamily="34" charset="0"/>
                <a:cs typeface="Franklin Gothic Book" panose="020B0503020102020204" pitchFamily="34" charset="0"/>
              </a:rPr>
              <a:t>A Guide for Using CANS with Child, Caregivers, and their families:  A Tip Sheet Handout</a:t>
            </a:r>
            <a:endPar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859790" lvl="0" indent="-342900">
              <a:lnSpc>
                <a:spcPct val="115000"/>
              </a:lnSpc>
              <a:spcBef>
                <a:spcPts val="1415"/>
              </a:spcBef>
              <a:spcAft>
                <a:spcPts val="1200"/>
              </a:spcAft>
              <a:buFont typeface="Symbol" panose="05050102010706020507" pitchFamily="18" charset="2"/>
              <a:buChar char=""/>
            </a:pPr>
            <a:r>
              <a:rPr lang="en-US" sz="1800" u="sng"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3"/>
              </a:rPr>
              <a:t>CANS Protocol</a:t>
            </a:r>
            <a:endPar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76</a:t>
            </a:fld>
            <a:endParaRPr lang="en-US"/>
          </a:p>
        </p:txBody>
      </p:sp>
    </p:spTree>
    <p:extLst>
      <p:ext uri="{BB962C8B-B14F-4D97-AF65-F5344CB8AC3E}">
        <p14:creationId xmlns:p14="http://schemas.microsoft.com/office/powerpoint/2010/main" val="39089718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57150"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BEGIN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lesson with a discussion about</a:t>
            </a:r>
            <a:r>
              <a:rPr lang="en-US" sz="1200" spc="-1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assessment integration and how we use all information gathered to inform on-going case</a:t>
            </a:r>
            <a:r>
              <a:rPr lang="en-US" sz="1200" spc="-8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planning.</a:t>
            </a:r>
            <a:r>
              <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rPr>
              <a:t> </a:t>
            </a:r>
          </a:p>
          <a:p>
            <a:pPr marL="342900" marR="57150" lvl="0" indent="-342900">
              <a:lnSpc>
                <a:spcPct val="115000"/>
              </a:lnSpc>
              <a:spcBef>
                <a:spcPts val="15"/>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how they should use assessments they obtain from CPS</a:t>
            </a:r>
            <a:r>
              <a:rPr lang="en-US" sz="1200" spc="-20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into their case practice. This includes the FAST (Family Advocacy Support Tool) and any other formal assessments completed during the CPS case. </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57150" lvl="0" indent="-342900">
              <a:lnSpc>
                <a:spcPct val="115000"/>
              </a:lnSpc>
              <a:spcBef>
                <a:spcPts val="2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REMIND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the CANS intervention is</a:t>
            </a:r>
            <a:r>
              <a:rPr lang="en-US" sz="1200" spc="-18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used to assess the strengths and needs of the child and family.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how they gather information for the CANS. Gathering this information may take place by:</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0" lvl="1" indent="-285750">
              <a:lnSpc>
                <a:spcPct val="115000"/>
              </a:lnSpc>
              <a:spcBef>
                <a:spcPts val="80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Interviews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9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Observations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80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Records</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checks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9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Collateral</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reports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80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Evaluations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9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Pictorial tools (i.e., genogram, timeline, family</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map)</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9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Other DCS assessment</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tools</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825"/>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REMIND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CANS is initiated on</a:t>
            </a:r>
            <a:r>
              <a:rPr lang="en-US" sz="1200" spc="-24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all children/youth (ages 5 and above) when entering custody. According to the </a:t>
            </a:r>
            <a:r>
              <a:rPr lang="en-US" sz="1200" u="sng"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3"/>
              </a:rPr>
              <a:t>CANS Protocol</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FSW initiates the CANS within the first 7 business days of custody and submits it to the Assessment Consultant within the first 10 business days of custody.  It is finalized by the COE Assessment Consultant within 15 business days of the child/youth entering custody.</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218440"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CANS is updated, reviewed, and finalized no less than every six (6) months for all CANS eligible children and youth unless there are changes in</a:t>
            </a:r>
            <a:r>
              <a:rPr lang="en-US" sz="1200" spc="-25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circumstances of the case which require an update</a:t>
            </a:r>
            <a:r>
              <a:rPr lang="en-US" sz="1200" spc="-7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sooner.</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57150" lvl="0" indent="-342900">
              <a:lnSpc>
                <a:spcPct val="115000"/>
              </a:lnSpc>
              <a:spcBef>
                <a:spcPts val="0"/>
              </a:spcBef>
              <a:spcAft>
                <a:spcPts val="1200"/>
              </a:spcAft>
              <a:buFont typeface="Symbol" panose="05050102010706020507" pitchFamily="18" charset="2"/>
              <a:buChar char=""/>
              <a:tabLst>
                <a:tab pos="368300" algn="l"/>
                <a:tab pos="368935" algn="l"/>
              </a:tabLst>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1D427A8F-055C-4972-A4F8-D41DA41F056A}" type="slidenum">
              <a:rPr lang="en-US" smtClean="0"/>
              <a:t>77</a:t>
            </a:fld>
            <a:endParaRPr lang="en-US"/>
          </a:p>
        </p:txBody>
      </p:sp>
    </p:spTree>
    <p:extLst>
      <p:ext uri="{BB962C8B-B14F-4D97-AF65-F5344CB8AC3E}">
        <p14:creationId xmlns:p14="http://schemas.microsoft.com/office/powerpoint/2010/main" val="38175308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57150"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CONDUCT ACTIVITY</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Introducing the CANS to the Family</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57150" lvl="1" indent="-285750">
              <a:lnSpc>
                <a:spcPct val="115000"/>
              </a:lnSpc>
              <a:spcBef>
                <a:spcPts val="0"/>
              </a:spcBef>
              <a:spcAft>
                <a:spcPts val="1200"/>
              </a:spcAft>
              <a:buFont typeface="Courier New" panose="02070309020205020404" pitchFamily="49" charset="0"/>
              <a:buChar char="o"/>
              <a:tabLst>
                <a:tab pos="457200" algn="l"/>
              </a:tabLst>
            </a:pPr>
            <a:r>
              <a:rPr lang="en-US" sz="1200" b="1" dirty="0">
                <a:effectLst/>
                <a:latin typeface="Open Sans" panose="020B0606030504020204" pitchFamily="34" charset="0"/>
                <a:ea typeface="Open Sans" panose="020B0606030504020204" pitchFamily="34" charset="0"/>
              </a:rPr>
              <a:t>REFER </a:t>
            </a:r>
            <a:r>
              <a:rPr lang="en-US" sz="1200" dirty="0">
                <a:effectLst/>
                <a:latin typeface="Open Sans" panose="020B0606030504020204" pitchFamily="34" charset="0"/>
                <a:ea typeface="Open Sans" panose="020B0606030504020204" pitchFamily="34" charset="0"/>
              </a:rPr>
              <a:t>participants to the Guide for Using CANS with Child, Caregivers, and their Families: A Tip Sheet in Google Classroom. </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500"/>
              </a:spcBef>
              <a:spcAft>
                <a:spcPts val="1200"/>
              </a:spcAft>
              <a:buFont typeface="Courier New" panose="02070309020205020404" pitchFamily="49" charset="0"/>
              <a:buChar char="o"/>
              <a:tabLst>
                <a:tab pos="457200" algn="l"/>
              </a:tabLst>
            </a:pPr>
            <a:r>
              <a:rPr lang="en-US" sz="1200" b="1" dirty="0">
                <a:effectLst/>
                <a:latin typeface="Open Sans" panose="020B0606030504020204" pitchFamily="34" charset="0"/>
                <a:ea typeface="Open Sans" panose="020B0606030504020204" pitchFamily="34" charset="0"/>
              </a:rPr>
              <a:t>INFORM </a:t>
            </a:r>
            <a:r>
              <a:rPr lang="en-US" sz="1200" dirty="0">
                <a:effectLst/>
                <a:latin typeface="Open Sans" panose="020B0606030504020204" pitchFamily="34" charset="0"/>
                <a:ea typeface="Open Sans" panose="020B0606030504020204" pitchFamily="34" charset="0"/>
              </a:rPr>
              <a:t>the group they will have a conversation with each family about</a:t>
            </a:r>
            <a:r>
              <a:rPr lang="en-US" sz="1200" spc="-2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 CANS and how it is used to inform the case plan. The script should</a:t>
            </a:r>
            <a:r>
              <a:rPr lang="en-US" sz="1200" spc="-2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include:</a:t>
            </a:r>
            <a:endParaRPr lang="en-US" sz="1100" dirty="0">
              <a:effectLst/>
              <a:latin typeface="Open Sans" panose="020B0606030504020204" pitchFamily="34" charset="0"/>
              <a:ea typeface="Open Sans" panose="020B0606030504020204" pitchFamily="34" charset="0"/>
            </a:endParaRPr>
          </a:p>
          <a:p>
            <a:pPr marL="1143000" marR="0" lvl="2" indent="-228600">
              <a:lnSpc>
                <a:spcPct val="115000"/>
              </a:lnSpc>
              <a:spcBef>
                <a:spcPts val="5"/>
              </a:spcBef>
              <a:spcAft>
                <a:spcPts val="1200"/>
              </a:spcAft>
              <a:buSzPts val="1200"/>
              <a:buFont typeface="Wingdings" panose="05000000000000000000" pitchFamily="2" charset="2"/>
              <a:buChar char=""/>
              <a:tabLst>
                <a:tab pos="6858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It will communicate what families need to</a:t>
            </a:r>
            <a:r>
              <a:rPr lang="en-US" sz="1200" spc="-4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know.</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143000" marR="0" lvl="2" indent="-228600">
              <a:lnSpc>
                <a:spcPct val="115000"/>
              </a:lnSpc>
              <a:spcBef>
                <a:spcPts val="795"/>
              </a:spcBef>
              <a:spcAft>
                <a:spcPts val="1200"/>
              </a:spcAft>
              <a:buSzPts val="1200"/>
              <a:buFont typeface="Wingdings" panose="05000000000000000000" pitchFamily="2" charset="2"/>
              <a:buChar char=""/>
              <a:tabLst>
                <a:tab pos="6858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What we are trying to understand about family’s</a:t>
            </a:r>
            <a:r>
              <a:rPr lang="en-US" sz="1200" spc="-3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needs?</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143000" marR="0" lvl="2" indent="-228600">
              <a:lnSpc>
                <a:spcPct val="115000"/>
              </a:lnSpc>
              <a:spcBef>
                <a:spcPts val="790"/>
              </a:spcBef>
              <a:spcAft>
                <a:spcPts val="1200"/>
              </a:spcAft>
              <a:buSzPts val="1200"/>
              <a:buFont typeface="Wingdings" panose="05000000000000000000" pitchFamily="2" charset="2"/>
              <a:buChar char=""/>
              <a:tabLst>
                <a:tab pos="6858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How the information is</a:t>
            </a:r>
            <a:r>
              <a:rPr lang="en-US" sz="1200" spc="-1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used?</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143000" marR="0" lvl="2" indent="-228600">
              <a:lnSpc>
                <a:spcPct val="115000"/>
              </a:lnSpc>
              <a:spcBef>
                <a:spcPts val="805"/>
              </a:spcBef>
              <a:spcAft>
                <a:spcPts val="1200"/>
              </a:spcAft>
              <a:buSzPts val="1200"/>
              <a:buFont typeface="Wingdings" panose="05000000000000000000" pitchFamily="2" charset="2"/>
              <a:buChar char=""/>
              <a:tabLst>
                <a:tab pos="6858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What do you</a:t>
            </a:r>
            <a:r>
              <a:rPr lang="en-US" sz="1200" spc="-3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know?</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143000" marR="0" lvl="2" indent="-228600">
              <a:lnSpc>
                <a:spcPct val="115000"/>
              </a:lnSpc>
              <a:spcBef>
                <a:spcPts val="805"/>
              </a:spcBef>
              <a:spcAft>
                <a:spcPts val="1200"/>
              </a:spcAft>
              <a:buSzPts val="1200"/>
              <a:buFont typeface="Wingdings" panose="05000000000000000000" pitchFamily="2" charset="2"/>
              <a:buChar char=""/>
              <a:tabLst>
                <a:tab pos="6858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What do you need to</a:t>
            </a:r>
            <a:r>
              <a:rPr lang="en-US" sz="1200" spc="-1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know?</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143000" marR="0" lvl="2" indent="-228600">
              <a:lnSpc>
                <a:spcPct val="115000"/>
              </a:lnSpc>
              <a:spcBef>
                <a:spcPts val="810"/>
              </a:spcBef>
              <a:spcAft>
                <a:spcPts val="1200"/>
              </a:spcAft>
              <a:buSzPts val="1200"/>
              <a:buFont typeface="Wingdings" panose="05000000000000000000" pitchFamily="2" charset="2"/>
              <a:buChar char=""/>
              <a:tabLst>
                <a:tab pos="6858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How will you obtain that</a:t>
            </a:r>
            <a:r>
              <a:rPr lang="en-US" sz="1200" spc="-45"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information?</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742950" marR="0" lvl="1" indent="-285750">
              <a:lnSpc>
                <a:spcPct val="115000"/>
              </a:lnSpc>
              <a:spcBef>
                <a:spcPts val="0"/>
              </a:spcBef>
              <a:spcAft>
                <a:spcPts val="1200"/>
              </a:spcAft>
              <a:buFont typeface="Courier New" panose="02070309020205020404" pitchFamily="49" charset="0"/>
              <a:buChar char="o"/>
              <a:tabLst>
                <a:tab pos="457200" algn="l"/>
              </a:tabLst>
            </a:pPr>
            <a:r>
              <a:rPr lang="en-US" sz="1200" b="1" dirty="0">
                <a:effectLst/>
                <a:latin typeface="Open Sans" panose="020B0606030504020204" pitchFamily="34" charset="0"/>
                <a:ea typeface="Open Sans" panose="020B0606030504020204" pitchFamily="34" charset="0"/>
              </a:rPr>
              <a:t>SHARE </a:t>
            </a:r>
            <a:r>
              <a:rPr lang="en-US" sz="1200" dirty="0">
                <a:effectLst/>
                <a:latin typeface="Open Sans" panose="020B0606030504020204" pitchFamily="34" charset="0"/>
                <a:ea typeface="Open Sans" panose="020B0606030504020204" pitchFamily="34" charset="0"/>
              </a:rPr>
              <a:t>it is important to have a script and to practice having these discussions prior to having the conversations with families. It is crucial that families understand the importance of the CANS and how it is used throughout the</a:t>
            </a:r>
            <a:r>
              <a:rPr lang="en-US" sz="1200" spc="-1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case process. The more prepared you are to have the conversation with the family the more trust there will be in the assessment</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process.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0"/>
              </a:spcBef>
              <a:spcAft>
                <a:spcPts val="1200"/>
              </a:spcAft>
              <a:buFont typeface="Courier New" panose="02070309020205020404" pitchFamily="49" charset="0"/>
              <a:buChar char="o"/>
              <a:tabLst>
                <a:tab pos="457200" algn="l"/>
              </a:tabLst>
            </a:pPr>
            <a:r>
              <a:rPr lang="en-US" sz="1200" b="1" dirty="0">
                <a:effectLst/>
                <a:latin typeface="Open Sans" panose="020B0606030504020204" pitchFamily="34" charset="0"/>
                <a:ea typeface="Open Sans" panose="020B0606030504020204" pitchFamily="34" charset="0"/>
              </a:rPr>
              <a:t>INSTRUCT </a:t>
            </a:r>
            <a:r>
              <a:rPr lang="en-US" sz="1200" dirty="0">
                <a:effectLst/>
                <a:latin typeface="Open Sans" panose="020B0606030504020204" pitchFamily="34" charset="0"/>
                <a:ea typeface="Open Sans" panose="020B0606030504020204" pitchFamily="34" charset="0"/>
              </a:rPr>
              <a:t>participants to take 5-7 minutes to draft a script of how they would introduce the CANS to a family.  </a:t>
            </a:r>
            <a:r>
              <a:rPr lang="en-US" sz="1200" b="1" dirty="0">
                <a:effectLst/>
                <a:latin typeface="Open Sans" panose="020B0606030504020204" pitchFamily="34" charset="0"/>
                <a:ea typeface="Open Sans" panose="020B0606030504020204" pitchFamily="34" charset="0"/>
              </a:rPr>
              <a:t>DEBRIEF</a:t>
            </a:r>
            <a:r>
              <a:rPr lang="en-US" sz="1200" dirty="0">
                <a:effectLst/>
                <a:latin typeface="Open Sans" panose="020B0606030504020204" pitchFamily="34" charset="0"/>
                <a:ea typeface="Open Sans" panose="020B0606030504020204" pitchFamily="34" charset="0"/>
              </a:rPr>
              <a:t> by asking participants to share any questions.  </a:t>
            </a:r>
            <a:r>
              <a:rPr lang="en-US" sz="1200" b="1" dirty="0">
                <a:effectLst/>
                <a:latin typeface="Open Sans" panose="020B0606030504020204" pitchFamily="34" charset="0"/>
                <a:ea typeface="Open Sans" panose="020B0606030504020204" pitchFamily="34" charset="0"/>
              </a:rPr>
              <a:t>ASK</a:t>
            </a:r>
            <a:r>
              <a:rPr lang="en-US" sz="1200" dirty="0">
                <a:effectLst/>
                <a:latin typeface="Open Sans" panose="020B0606030504020204" pitchFamily="34" charset="0"/>
                <a:ea typeface="Open Sans" panose="020B0606030504020204" pitchFamily="34" charset="0"/>
              </a:rPr>
              <a:t> for volunteers to share the script either in the chat box or by coming off mute.  </a:t>
            </a:r>
            <a:r>
              <a:rPr lang="en-US" sz="1200" b="1" dirty="0">
                <a:effectLst/>
                <a:latin typeface="Open Sans" panose="020B0606030504020204" pitchFamily="34" charset="0"/>
                <a:ea typeface="Open Sans" panose="020B0606030504020204" pitchFamily="34" charset="0"/>
              </a:rPr>
              <a:t>THANK </a:t>
            </a:r>
            <a:r>
              <a:rPr lang="en-US" sz="1200" dirty="0">
                <a:effectLst/>
                <a:latin typeface="Open Sans" panose="020B0606030504020204" pitchFamily="34" charset="0"/>
                <a:ea typeface="Open Sans" panose="020B0606030504020204" pitchFamily="34" charset="0"/>
              </a:rPr>
              <a:t>participants who volunteer.</a:t>
            </a:r>
            <a:endParaRPr lang="en-US" sz="11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78</a:t>
            </a:fld>
            <a:endParaRPr lang="en-US"/>
          </a:p>
        </p:txBody>
      </p:sp>
    </p:spTree>
    <p:extLst>
      <p:ext uri="{BB962C8B-B14F-4D97-AF65-F5344CB8AC3E}">
        <p14:creationId xmlns:p14="http://schemas.microsoft.com/office/powerpoint/2010/main" val="23047136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259715" lvl="0" indent="-342900">
              <a:lnSpc>
                <a:spcPct val="115000"/>
              </a:lnSpc>
              <a:spcBef>
                <a:spcPts val="795"/>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TRANSITION</a:t>
            </a:r>
            <a:r>
              <a:rPr lang="en-US" sz="1200" b="1"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into</a:t>
            </a:r>
            <a:r>
              <a:rPr lang="en-US" sz="12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discussing</a:t>
            </a:r>
            <a:r>
              <a:rPr lang="en-US" sz="12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a:t>
            </a:r>
            <a:r>
              <a:rPr lang="en-US" sz="12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first</a:t>
            </a:r>
            <a:r>
              <a:rPr lang="en-US" sz="12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interactions</a:t>
            </a:r>
            <a:r>
              <a:rPr lang="en-US" sz="12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with</a:t>
            </a:r>
            <a:r>
              <a:rPr lang="en-US" sz="12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a:t>
            </a:r>
            <a:r>
              <a:rPr lang="en-US" sz="12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family,</a:t>
            </a:r>
            <a:r>
              <a:rPr lang="en-US" sz="12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and/or</a:t>
            </a:r>
            <a:r>
              <a:rPr lang="en-US" sz="1200" spc="-14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child.</a:t>
            </a:r>
            <a:r>
              <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rPr>
              <a:t> </a:t>
            </a:r>
          </a:p>
          <a:p>
            <a:pPr marL="342900" marR="259715" lvl="0" indent="-342900">
              <a:lnSpc>
                <a:spcPct val="115000"/>
              </a:lnSpc>
              <a:spcBef>
                <a:spcPts val="795"/>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EXPLAIN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to the group that our first impression always leaves a lasting impression with the</a:t>
            </a:r>
            <a:r>
              <a:rPr lang="en-US" sz="1200" spc="-3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families.</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0" lvl="0" indent="-342900">
              <a:lnSpc>
                <a:spcPct val="115000"/>
              </a:lnSpc>
              <a:spcBef>
                <a:spcPts val="50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EXPLAIN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how engaging and teaming with the family will assist us in creating a global assessment of the</a:t>
            </a:r>
            <a:r>
              <a:rPr lang="en-US" sz="1200" spc="-4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family.</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250825" lvl="0" indent="-342900">
              <a:lnSpc>
                <a:spcPct val="115000"/>
              </a:lnSpc>
              <a:spcBef>
                <a:spcPts val="50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REFER BACK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to engagement and teaming and ask the following</a:t>
            </a:r>
            <a:r>
              <a:rPr lang="en-US" sz="1200" spc="-15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questions:</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0" lvl="1" indent="-285750">
              <a:lnSpc>
                <a:spcPct val="115000"/>
              </a:lnSpc>
              <a:spcBef>
                <a:spcPts val="50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How would you feel about being presented with information about you</a:t>
            </a:r>
            <a:r>
              <a:rPr lang="en-US" sz="1200" spc="-20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 your family by someone who barely knows</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you?</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5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How much more informed would the CANS be if we had engaged</a:t>
            </a:r>
            <a:r>
              <a:rPr lang="en-US" sz="1200" spc="-18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 completed it with the</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family?</a:t>
            </a:r>
            <a:endParaRPr lang="en-US" sz="1100" dirty="0">
              <a:effectLst/>
              <a:latin typeface="Open Sans" panose="020B0606030504020204" pitchFamily="34" charset="0"/>
              <a:ea typeface="Open Sans" panose="020B0606030504020204" pitchFamily="34" charset="0"/>
            </a:endParaRPr>
          </a:p>
          <a:p>
            <a:pPr marL="342900" marR="259715" lvl="0" indent="-342900">
              <a:lnSpc>
                <a:spcPct val="115000"/>
              </a:lnSpc>
              <a:spcBef>
                <a:spcPts val="795"/>
              </a:spcBef>
              <a:spcAft>
                <a:spcPts val="1200"/>
              </a:spcAft>
              <a:buFont typeface="Symbol" panose="05050102010706020507" pitchFamily="18" charset="2"/>
              <a:buChar char=""/>
              <a:tabLst>
                <a:tab pos="368300" algn="l"/>
                <a:tab pos="368935" algn="l"/>
              </a:tabLst>
            </a:pPr>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79</a:t>
            </a:fld>
            <a:endParaRPr lang="en-US"/>
          </a:p>
        </p:txBody>
      </p:sp>
    </p:spTree>
    <p:extLst>
      <p:ext uri="{BB962C8B-B14F-4D97-AF65-F5344CB8AC3E}">
        <p14:creationId xmlns:p14="http://schemas.microsoft.com/office/powerpoint/2010/main" val="2328872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203200" lvl="0" indent="-342900">
              <a:lnSpc>
                <a:spcPct val="115000"/>
              </a:lnSpc>
              <a:spcBef>
                <a:spcPts val="0"/>
              </a:spcBef>
              <a:spcAft>
                <a:spcPts val="1200"/>
              </a:spcAft>
              <a:buFont typeface="Symbol" panose="05050102010706020507" pitchFamily="18" charset="2"/>
              <a:buChar char=""/>
              <a:tabLst>
                <a:tab pos="228600" algn="l"/>
                <a:tab pos="622935"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REVIEW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Foundations of Professional Development: </a:t>
            </a:r>
            <a:r>
              <a:rPr lang="en-US" sz="1200" u="sng"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3"/>
              </a:rPr>
              <a:t>Foster Care</a:t>
            </a:r>
            <a:r>
              <a:rPr lang="en-US" sz="1200" u="sng" spc="-145"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3"/>
              </a:rPr>
              <a:t> </a:t>
            </a:r>
            <a:r>
              <a:rPr lang="en-US" sz="1200" u="sng"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3"/>
              </a:rPr>
              <a:t>New Hire Guide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u="sng"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4"/>
              </a:rPr>
              <a:t>Child and Family Team Meeting Guide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and the </a:t>
            </a:r>
            <a:r>
              <a:rPr lang="en-US" sz="1200" u="sng"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5"/>
              </a:rPr>
              <a:t>Visitation Guide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 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supplemental resources can be found in Google classroom.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 EXPLAIN</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to participants how to access these supporting documents.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these resources and policies will be revisited throughout the two weeks of training.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these documents will assist with casework practice and help with a visual timeline of</a:t>
            </a:r>
            <a:r>
              <a:rPr lang="en-US" sz="1200" spc="-5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responsibilities.</a:t>
            </a:r>
            <a:r>
              <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rPr>
              <a:t> </a:t>
            </a:r>
          </a:p>
          <a:p>
            <a:pPr marL="742950" marR="101600" lvl="1" indent="-285750">
              <a:lnSpc>
                <a:spcPct val="115000"/>
              </a:lnSpc>
              <a:spcBef>
                <a:spcPts val="0"/>
              </a:spcBef>
              <a:spcAft>
                <a:spcPts val="1200"/>
              </a:spcAft>
              <a:buFont typeface="Courier New" panose="02070309020205020404" pitchFamily="49" charset="0"/>
              <a:buChar char="o"/>
              <a:tabLst>
                <a:tab pos="457200" algn="l"/>
              </a:tabLst>
            </a:pPr>
            <a:r>
              <a:rPr lang="en-US" sz="1200" u="sng" dirty="0">
                <a:solidFill>
                  <a:srgbClr val="0000FF"/>
                </a:solidFill>
                <a:effectLst/>
                <a:latin typeface="Open Sans" panose="020B0606030504020204" pitchFamily="34" charset="0"/>
                <a:ea typeface="Open Sans" panose="020B0606030504020204" pitchFamily="34" charset="0"/>
                <a:hlinkClick r:id="rId3"/>
              </a:rPr>
              <a:t>New Hire Guide:</a:t>
            </a:r>
            <a:r>
              <a:rPr lang="en-US" sz="1200" dirty="0">
                <a:effectLst/>
                <a:latin typeface="Courier New" panose="02070309020205020404" pitchFamily="49" charset="0"/>
                <a:ea typeface="Open Sans" panose="020B0606030504020204" pitchFamily="34" charset="0"/>
                <a:cs typeface="Open Sans" panose="020B0606030504020204" pitchFamily="34" charset="0"/>
              </a:rPr>
              <a:t> </a:t>
            </a:r>
            <a:endParaRPr lang="en-US" sz="1100" dirty="0">
              <a:effectLst/>
              <a:latin typeface="Open Sans" panose="020B0606030504020204" pitchFamily="34" charset="0"/>
              <a:ea typeface="Open Sans" panose="020B0606030504020204" pitchFamily="34" charset="0"/>
            </a:endParaRPr>
          </a:p>
          <a:p>
            <a:pPr marL="1143000" marR="1033780" lvl="2" indent="-228600">
              <a:lnSpc>
                <a:spcPct val="115000"/>
              </a:lnSpc>
              <a:spcBef>
                <a:spcPts val="0"/>
              </a:spcBef>
              <a:spcAft>
                <a:spcPts val="1200"/>
              </a:spcAft>
              <a:buSzPts val="1200"/>
              <a:buFont typeface="Wingdings" panose="05000000000000000000" pitchFamily="2" charset="2"/>
              <a:buChar char=""/>
              <a:tabLst>
                <a:tab pos="6858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This guide was developed to use as a base for case tasks and responsibilities throughout the life of a</a:t>
            </a:r>
            <a:r>
              <a:rPr lang="en-US" sz="1200" spc="-2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case.</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742950" marR="0" lvl="1" indent="-285750">
              <a:lnSpc>
                <a:spcPct val="115000"/>
              </a:lnSpc>
              <a:spcBef>
                <a:spcPts val="0"/>
              </a:spcBef>
              <a:spcAft>
                <a:spcPts val="1200"/>
              </a:spcAft>
              <a:buFont typeface="Courier New" panose="02070309020205020404" pitchFamily="49" charset="0"/>
              <a:buChar char="o"/>
              <a:tabLst>
                <a:tab pos="457200" algn="l"/>
              </a:tabLst>
            </a:pPr>
            <a:r>
              <a:rPr lang="en-US" sz="1200" u="sng" dirty="0">
                <a:solidFill>
                  <a:srgbClr val="0000FF"/>
                </a:solidFill>
                <a:effectLst/>
                <a:latin typeface="Open Sans" panose="020B0606030504020204" pitchFamily="34" charset="0"/>
                <a:ea typeface="Open Sans" panose="020B0606030504020204" pitchFamily="34" charset="0"/>
                <a:hlinkClick r:id="rId4"/>
              </a:rPr>
              <a:t>CFTM Guide</a:t>
            </a:r>
            <a:r>
              <a:rPr lang="en-US" sz="1200" dirty="0">
                <a:effectLst/>
                <a:latin typeface="Courier New" panose="02070309020205020404" pitchFamily="49" charset="0"/>
                <a:ea typeface="Open Sans" panose="020B0606030504020204" pitchFamily="34" charset="0"/>
                <a:cs typeface="Open Sans" panose="020B0606030504020204" pitchFamily="34" charset="0"/>
              </a:rPr>
              <a:t> </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0"/>
              </a:spcBef>
              <a:spcAft>
                <a:spcPts val="1200"/>
              </a:spcAft>
              <a:buFont typeface="Courier New" panose="02070309020205020404" pitchFamily="49" charset="0"/>
              <a:buChar char="o"/>
              <a:tabLst>
                <a:tab pos="457200" algn="l"/>
              </a:tabLst>
            </a:pPr>
            <a:r>
              <a:rPr lang="en-US" sz="1200" u="sng" dirty="0">
                <a:solidFill>
                  <a:srgbClr val="0000FF"/>
                </a:solidFill>
                <a:effectLst/>
                <a:latin typeface="Open Sans" panose="020B0606030504020204" pitchFamily="34" charset="0"/>
                <a:ea typeface="Open Sans" panose="020B0606030504020204" pitchFamily="34" charset="0"/>
                <a:hlinkClick r:id="rId5"/>
              </a:rPr>
              <a:t>Visitation Guide</a:t>
            </a:r>
            <a:r>
              <a:rPr lang="en-US" sz="1100" dirty="0">
                <a:effectLst/>
                <a:latin typeface="Open Sans" panose="020B0606030504020204" pitchFamily="34" charset="0"/>
                <a:ea typeface="Open Sans" panose="020B0606030504020204" pitchFamily="34" charset="0"/>
              </a:rPr>
              <a:t> </a:t>
            </a:r>
            <a:r>
              <a:rPr lang="en-US" sz="1200" dirty="0">
                <a:effectLst/>
                <a:latin typeface="Courier New" panose="02070309020205020404" pitchFamily="49" charset="0"/>
                <a:ea typeface="Open Sans" panose="020B0606030504020204" pitchFamily="34" charset="0"/>
                <a:cs typeface="Open Sans" panose="020B0606030504020204" pitchFamily="34" charset="0"/>
              </a:rPr>
              <a:t> </a:t>
            </a:r>
            <a:endParaRPr lang="en-US" sz="1100" dirty="0">
              <a:effectLst/>
              <a:latin typeface="Open Sans" panose="020B0606030504020204" pitchFamily="34" charset="0"/>
              <a:ea typeface="Open Sans" panose="020B0606030504020204" pitchFamily="34" charset="0"/>
            </a:endParaRPr>
          </a:p>
          <a:p>
            <a:pPr marL="342900" marR="423545"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INFORM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these documents explain many of the important tasks involved in effectively working a custodial case from start to finish. Other activities, forms, and policies will be discussed in this training as</a:t>
            </a:r>
            <a:r>
              <a:rPr lang="en-US" sz="1200" spc="-10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well.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 RECOMMEND</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take notes throughout the training about resources shared in training or questions they will need to ask their Team Leader or Mentor for team/region specifics.</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0" marR="203200" lvl="0" indent="0">
              <a:lnSpc>
                <a:spcPct val="115000"/>
              </a:lnSpc>
              <a:spcBef>
                <a:spcPts val="0"/>
              </a:spcBef>
              <a:spcAft>
                <a:spcPts val="1200"/>
              </a:spcAft>
              <a:buFont typeface="Symbol" panose="05050102010706020507" pitchFamily="18" charset="2"/>
              <a:buNone/>
              <a:tabLst>
                <a:tab pos="228600" algn="l"/>
                <a:tab pos="622935" algn="l"/>
              </a:tabLst>
            </a:pPr>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8</a:t>
            </a:fld>
            <a:endParaRPr lang="en-US"/>
          </a:p>
        </p:txBody>
      </p:sp>
    </p:spTree>
    <p:extLst>
      <p:ext uri="{BB962C8B-B14F-4D97-AF65-F5344CB8AC3E}">
        <p14:creationId xmlns:p14="http://schemas.microsoft.com/office/powerpoint/2010/main" val="918712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12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CONDUCT ACTIVITY</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Williams Initial CANS Assessment Review </a:t>
            </a:r>
          </a:p>
          <a:p>
            <a:pPr marL="342900" marR="0" lvl="0" indent="-342900">
              <a:lnSpc>
                <a:spcPct val="150000"/>
              </a:lnSpc>
              <a:spcBef>
                <a:spcPts val="0"/>
              </a:spcBef>
              <a:spcAft>
                <a:spcPts val="0"/>
              </a:spcAft>
              <a:buFont typeface="Courier New" panose="02070309020205020404" pitchFamily="49" charset="0"/>
              <a:buChar char="o"/>
            </a:pPr>
            <a:r>
              <a:rPr lang="en-US" sz="1800" b="1" dirty="0">
                <a:effectLst/>
                <a:latin typeface="Open Sans" panose="020B0606030504020204" pitchFamily="34" charset="0"/>
                <a:ea typeface="Open Sans" panose="020B0606030504020204" pitchFamily="34" charset="0"/>
              </a:rPr>
              <a:t>SUPPLY</a:t>
            </a:r>
            <a:r>
              <a:rPr lang="en-US" sz="1800" dirty="0">
                <a:effectLst/>
                <a:latin typeface="Open Sans" panose="020B0606030504020204" pitchFamily="34" charset="0"/>
                <a:ea typeface="Open Sans" panose="020B0606030504020204" pitchFamily="34" charset="0"/>
              </a:rPr>
              <a:t> participants with the Williams Initial CANS Assessment completed by the Center of Excellence CANS Consultants.</a:t>
            </a:r>
          </a:p>
          <a:p>
            <a:pPr marL="342900" marR="0" lvl="0" indent="-342900">
              <a:lnSpc>
                <a:spcPct val="150000"/>
              </a:lnSpc>
              <a:spcBef>
                <a:spcPts val="0"/>
              </a:spcBef>
              <a:spcAft>
                <a:spcPts val="0"/>
              </a:spcAft>
              <a:buFont typeface="Courier New" panose="02070309020205020404" pitchFamily="49" charset="0"/>
              <a:buChar char="o"/>
            </a:pPr>
            <a:r>
              <a:rPr lang="en-US" sz="1800" b="1" dirty="0">
                <a:effectLst/>
                <a:latin typeface="Open Sans" panose="020B0606030504020204" pitchFamily="34" charset="0"/>
                <a:ea typeface="Open Sans" panose="020B0606030504020204" pitchFamily="34" charset="0"/>
              </a:rPr>
              <a:t>ALLOW</a:t>
            </a:r>
            <a:r>
              <a:rPr lang="en-US" sz="1800" dirty="0">
                <a:effectLst/>
                <a:latin typeface="Open Sans" panose="020B0606030504020204" pitchFamily="34" charset="0"/>
                <a:ea typeface="Open Sans" panose="020B0606030504020204" pitchFamily="34" charset="0"/>
              </a:rPr>
              <a:t> 10-15 minutes for participants to review the Initial CANS assessment completed on Ariana. </a:t>
            </a:r>
            <a:r>
              <a:rPr lang="en-US" sz="1800" b="1" dirty="0">
                <a:effectLst/>
                <a:latin typeface="Open Sans" panose="020B0606030504020204" pitchFamily="34" charset="0"/>
                <a:ea typeface="Open Sans" panose="020B0606030504020204" pitchFamily="34" charset="0"/>
              </a:rPr>
              <a:t>REQUEST</a:t>
            </a:r>
            <a:r>
              <a:rPr lang="en-US" sz="1800" dirty="0">
                <a:effectLst/>
                <a:latin typeface="Open Sans" panose="020B0606030504020204" pitchFamily="34" charset="0"/>
                <a:ea typeface="Open Sans" panose="020B0606030504020204" pitchFamily="34" charset="0"/>
              </a:rPr>
              <a:t> they assess what information is known (from information gathered thus far from </a:t>
            </a:r>
            <a:r>
              <a:rPr lang="en-US" sz="1800" dirty="0" err="1">
                <a:effectLst/>
                <a:latin typeface="Open Sans" panose="020B0606030504020204" pitchFamily="34" charset="0"/>
                <a:ea typeface="Open Sans" panose="020B0606030504020204" pitchFamily="34" charset="0"/>
              </a:rPr>
              <a:t>from</a:t>
            </a:r>
            <a:r>
              <a:rPr lang="en-US" sz="1800" dirty="0">
                <a:effectLst/>
                <a:latin typeface="Open Sans" panose="020B0606030504020204" pitchFamily="34" charset="0"/>
                <a:ea typeface="Open Sans" panose="020B0606030504020204" pitchFamily="34" charset="0"/>
              </a:rPr>
              <a:t> CPS and initial contacts) and/or what more would you want to know.  Trainer: We will not be focusing on the scoring at this time. </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80</a:t>
            </a:fld>
            <a:endParaRPr lang="en-US"/>
          </a:p>
        </p:txBody>
      </p:sp>
    </p:spTree>
    <p:extLst>
      <p:ext uri="{BB962C8B-B14F-4D97-AF65-F5344CB8AC3E}">
        <p14:creationId xmlns:p14="http://schemas.microsoft.com/office/powerpoint/2010/main" val="220557912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1200"/>
              </a:spcAft>
              <a:buFont typeface="Courier New" panose="02070309020205020404" pitchFamily="49" charset="0"/>
              <a:buChar char="o"/>
            </a:pPr>
            <a:r>
              <a:rPr lang="en-US" sz="1800" b="1" dirty="0">
                <a:effectLst/>
                <a:latin typeface="Open Sans" panose="020B0606030504020204" pitchFamily="34" charset="0"/>
                <a:ea typeface="Open Sans" panose="020B0606030504020204" pitchFamily="34" charset="0"/>
              </a:rPr>
              <a:t>RECONVENE</a:t>
            </a:r>
            <a:r>
              <a:rPr lang="en-US" sz="1800" dirty="0">
                <a:effectLst/>
                <a:latin typeface="Open Sans" panose="020B0606030504020204" pitchFamily="34" charset="0"/>
                <a:ea typeface="Open Sans" panose="020B0606030504020204" pitchFamily="34" charset="0"/>
              </a:rPr>
              <a:t> the group and </a:t>
            </a:r>
            <a:r>
              <a:rPr lang="en-US" sz="1800" b="1" dirty="0">
                <a:effectLst/>
                <a:latin typeface="Open Sans" panose="020B0606030504020204" pitchFamily="34" charset="0"/>
                <a:ea typeface="Open Sans" panose="020B0606030504020204" pitchFamily="34" charset="0"/>
              </a:rPr>
              <a:t>DEBRIEF</a:t>
            </a:r>
            <a:r>
              <a:rPr lang="en-US" sz="1800" dirty="0">
                <a:effectLst/>
                <a:latin typeface="Open Sans" panose="020B0606030504020204" pitchFamily="34" charset="0"/>
                <a:ea typeface="Open Sans" panose="020B0606030504020204" pitchFamily="34" charset="0"/>
              </a:rPr>
              <a:t> with participants by asking the following questions:  </a:t>
            </a:r>
          </a:p>
          <a:p>
            <a:pPr marL="342900" marR="0" lvl="0" indent="-342900">
              <a:lnSpc>
                <a:spcPct val="115000"/>
              </a:lnSpc>
              <a:spcBef>
                <a:spcPts val="0"/>
              </a:spcBef>
              <a:spcAft>
                <a:spcPts val="0"/>
              </a:spcAft>
              <a:buFont typeface="Wingdings" panose="05000000000000000000" pitchFamily="2" charset="2"/>
              <a:buChar char=""/>
            </a:pPr>
            <a:r>
              <a:rPr lang="en-US" sz="1800" dirty="0">
                <a:effectLst/>
                <a:latin typeface="Open Sans" panose="020B0606030504020204" pitchFamily="34" charset="0"/>
                <a:ea typeface="Open Sans" panose="020B0606030504020204" pitchFamily="34" charset="0"/>
              </a:rPr>
              <a:t>What information did you learn about the family?</a:t>
            </a:r>
          </a:p>
          <a:p>
            <a:pPr marL="342900" marR="0" lvl="0" indent="-342900">
              <a:lnSpc>
                <a:spcPct val="115000"/>
              </a:lnSpc>
              <a:spcBef>
                <a:spcPts val="0"/>
              </a:spcBef>
              <a:spcAft>
                <a:spcPts val="0"/>
              </a:spcAft>
              <a:buFont typeface="Wingdings" panose="05000000000000000000" pitchFamily="2" charset="2"/>
              <a:buChar char=""/>
            </a:pPr>
            <a:r>
              <a:rPr lang="en-US" sz="1800" dirty="0">
                <a:effectLst/>
                <a:latin typeface="Open Sans" panose="020B0606030504020204" pitchFamily="34" charset="0"/>
                <a:ea typeface="Open Sans" panose="020B0606030504020204" pitchFamily="34" charset="0"/>
              </a:rPr>
              <a:t>What follow-up questions would you have for the family? </a:t>
            </a:r>
          </a:p>
          <a:p>
            <a:pPr marL="342900" marR="0" lvl="0" indent="-342900">
              <a:lnSpc>
                <a:spcPct val="115000"/>
              </a:lnSpc>
              <a:spcBef>
                <a:spcPts val="0"/>
              </a:spcBef>
              <a:spcAft>
                <a:spcPts val="0"/>
              </a:spcAft>
              <a:buFont typeface="Wingdings" panose="05000000000000000000" pitchFamily="2" charset="2"/>
              <a:buChar char=""/>
            </a:pPr>
            <a:r>
              <a:rPr lang="en-US" sz="1800" dirty="0">
                <a:effectLst/>
                <a:latin typeface="Open Sans" panose="020B0606030504020204" pitchFamily="34" charset="0"/>
                <a:ea typeface="Open Sans" panose="020B0606030504020204" pitchFamily="34" charset="0"/>
              </a:rPr>
              <a:t>How will you use this information to help you plan? </a:t>
            </a:r>
          </a:p>
          <a:p>
            <a:pPr marL="342900" marR="0" lvl="0" indent="-342900">
              <a:lnSpc>
                <a:spcPct val="115000"/>
              </a:lnSpc>
              <a:spcBef>
                <a:spcPts val="0"/>
              </a:spcBef>
              <a:spcAft>
                <a:spcPts val="1200"/>
              </a:spcAft>
              <a:buFont typeface="Wingdings" panose="05000000000000000000" pitchFamily="2" charset="2"/>
              <a:buChar char=""/>
            </a:pPr>
            <a:r>
              <a:rPr lang="en-US" sz="1800" dirty="0">
                <a:effectLst/>
                <a:latin typeface="Open Sans" panose="020B0606030504020204" pitchFamily="34" charset="0"/>
                <a:ea typeface="Open Sans" panose="020B0606030504020204" pitchFamily="34" charset="0"/>
              </a:rPr>
              <a:t>How will you prepare the assessment to present to the family’s team? </a:t>
            </a:r>
          </a:p>
          <a:p>
            <a:pPr marL="342900" marR="139065" lvl="0" indent="-342900">
              <a:lnSpc>
                <a:spcPct val="115000"/>
              </a:lnSpc>
              <a:spcBef>
                <a:spcPts val="40"/>
              </a:spcBef>
              <a:spcAft>
                <a:spcPts val="1200"/>
              </a:spcAft>
              <a:buFont typeface="Symbol" panose="05050102010706020507" pitchFamily="18" charset="2"/>
              <a:buChar char=""/>
              <a:tabLst>
                <a:tab pos="228600"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INFORM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 group the CANS is an ongoing process.</a:t>
            </a:r>
            <a:r>
              <a:rPr lang="en-US" sz="18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There</a:t>
            </a:r>
            <a:r>
              <a:rPr lang="en-US" sz="18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are</a:t>
            </a:r>
            <a:r>
              <a:rPr lang="en-US" sz="18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specific</a:t>
            </a:r>
            <a:r>
              <a:rPr lang="en-US" sz="18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times</a:t>
            </a:r>
            <a:r>
              <a:rPr lang="en-US" sz="18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we</a:t>
            </a:r>
            <a:r>
              <a:rPr lang="en-US" sz="18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complete</a:t>
            </a:r>
            <a:r>
              <a:rPr lang="en-US" sz="18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a</a:t>
            </a:r>
            <a:r>
              <a:rPr lang="en-US" sz="18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CANS</a:t>
            </a:r>
            <a:r>
              <a:rPr lang="en-US" sz="18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reassessment</a:t>
            </a:r>
            <a:r>
              <a:rPr lang="en-US" sz="1800" spc="-17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throughout the life of the case.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REMIND</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group of the CANS Case Protocol shared during CANS training in Core week. Link: </a:t>
            </a:r>
            <a:r>
              <a:rPr lang="en-US" sz="1800" u="sng"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3"/>
              </a:rPr>
              <a:t>https://files.dcs.tn.gov/policies/chap31/CANSProtocol.pdf</a:t>
            </a:r>
            <a:endPar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81</a:t>
            </a:fld>
            <a:endParaRPr lang="en-US"/>
          </a:p>
        </p:txBody>
      </p:sp>
    </p:spTree>
    <p:extLst>
      <p:ext uri="{BB962C8B-B14F-4D97-AF65-F5344CB8AC3E}">
        <p14:creationId xmlns:p14="http://schemas.microsoft.com/office/powerpoint/2010/main" val="23288720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POINT</a:t>
            </a:r>
            <a:r>
              <a:rPr lang="en-US" sz="1200" b="1"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OUT</a:t>
            </a:r>
            <a:r>
              <a:rPr lang="en-US" sz="1200" b="1"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additional</a:t>
            </a:r>
            <a:r>
              <a:rPr lang="en-US" sz="12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assessments</a:t>
            </a:r>
            <a:r>
              <a:rPr lang="en-US" sz="12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may</a:t>
            </a:r>
            <a:r>
              <a:rPr lang="en-US" sz="12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be</a:t>
            </a:r>
            <a:r>
              <a:rPr lang="en-US" sz="12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needed</a:t>
            </a:r>
            <a:r>
              <a:rPr lang="en-US" sz="1200" spc="-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in</a:t>
            </a:r>
            <a:r>
              <a:rPr lang="en-US" sz="12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preparation</a:t>
            </a:r>
            <a:r>
              <a:rPr lang="en-US" sz="12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for</a:t>
            </a:r>
            <a:r>
              <a:rPr lang="en-US" sz="1200" spc="-14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upcoming Initial Permanency Plan CFTM at day</a:t>
            </a:r>
            <a:r>
              <a:rPr lang="en-US" sz="1200" spc="-5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30.</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0"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REFER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to Types of Assessments and briefly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HIGHLIGHT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most common types.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EXPLAIN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some assessments are not paid for by insurance companies unless</a:t>
            </a:r>
            <a:r>
              <a:rPr lang="en-US" sz="1200" spc="-17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they are ordered by a</a:t>
            </a:r>
            <a:r>
              <a:rPr lang="en-US" sz="1200" spc="-4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doctor.</a:t>
            </a:r>
            <a:r>
              <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rPr>
              <a:t> </a:t>
            </a:r>
            <a:endParaRPr lang="en-US" sz="1200" b="1"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1D427A8F-055C-4972-A4F8-D41DA41F056A}" type="slidenum">
              <a:rPr lang="en-US" smtClean="0"/>
              <a:t>82</a:t>
            </a:fld>
            <a:endParaRPr lang="en-US"/>
          </a:p>
        </p:txBody>
      </p:sp>
    </p:spTree>
    <p:extLst>
      <p:ext uri="{BB962C8B-B14F-4D97-AF65-F5344CB8AC3E}">
        <p14:creationId xmlns:p14="http://schemas.microsoft.com/office/powerpoint/2010/main" val="165193167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57150" lvl="0" indent="-342900" algn="l" defTabSz="914400" rtl="0" eaLnBrk="1" fontAlgn="auto" latinLnBrk="0" hangingPunct="1">
              <a:lnSpc>
                <a:spcPct val="115000"/>
              </a:lnSpc>
              <a:spcBef>
                <a:spcPts val="595"/>
              </a:spcBef>
              <a:spcAft>
                <a:spcPts val="1200"/>
              </a:spcAft>
              <a:buClrTx/>
              <a:buSzTx/>
              <a:buFont typeface="Symbol" panose="05050102010706020507" pitchFamily="18" charset="2"/>
              <a:buChar char=""/>
              <a:tabLst>
                <a:tab pos="228600" algn="l"/>
              </a:tabLst>
              <a:defRP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 Life Skills Assessment is required for youth age 14 and older.</a:t>
            </a:r>
            <a:r>
              <a:rPr lang="en-US" sz="1200" spc="-165" dirty="0">
                <a:effectLst/>
                <a:latin typeface="Open Sans" panose="020B0606030504020204" pitchFamily="34" charset="0"/>
                <a:ea typeface="Franklin Gothic Book" panose="020B0503020102020204" pitchFamily="34" charset="0"/>
                <a:cs typeface="Franklin Gothic Book" panose="020B0503020102020204" pitchFamily="34" charset="0"/>
              </a:rPr>
              <a:t> </a:t>
            </a:r>
            <a:endParaRPr lang="en-US" sz="1100" dirty="0">
              <a:effectLst/>
              <a:latin typeface="Open Sans" panose="020B0606030504020204" pitchFamily="34" charset="0"/>
              <a:ea typeface="Open Sans" panose="020B0606030504020204" pitchFamily="34" charset="0"/>
            </a:endParaRPr>
          </a:p>
          <a:p>
            <a:pPr marL="342900" marR="114300" lvl="0" indent="-342900">
              <a:lnSpc>
                <a:spcPct val="115000"/>
              </a:lnSpc>
              <a:spcBef>
                <a:spcPts val="61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The Life Skills Assessment in TFACTS is administered to all youth in custody fourteen (14) years of age or older prior to the initial CFTM by the FSW and then at least annually thereafter. The Life Skills Assessment is designed to evaluate the youth’s strengths and needs, and the results used to develop the Independent Living (IL) section of the permanency plan. Guidance on administration of the Life Skills Assessment is available in the </a:t>
            </a:r>
            <a:r>
              <a:rPr lang="en-US" sz="1200" u="sng" dirty="0">
                <a:solidFill>
                  <a:srgbClr val="0000FF"/>
                </a:solidFill>
                <a:effectLst/>
                <a:latin typeface="Open Sans" panose="020B0606030504020204" pitchFamily="34" charset="0"/>
                <a:ea typeface="Open Sans" panose="020B0606030504020204" pitchFamily="34" charset="0"/>
                <a:hlinkClick r:id="rId3"/>
              </a:rPr>
              <a:t>Identifying and Accessing Independent Living Services Manual</a:t>
            </a:r>
            <a:r>
              <a:rPr lang="en-US" sz="1200" dirty="0">
                <a:effectLst/>
                <a:latin typeface="Open Sans" panose="020B0606030504020204" pitchFamily="34" charset="0"/>
                <a:ea typeface="Open Sans" panose="020B0606030504020204" pitchFamily="34" charset="0"/>
              </a:rPr>
              <a:t>.</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595"/>
              </a:spcBef>
              <a:spcAft>
                <a:spcPts val="1200"/>
              </a:spcAft>
              <a:buFont typeface="Courier New" panose="02070309020205020404" pitchFamily="49" charset="0"/>
              <a:buChar char="o"/>
              <a:tabLst>
                <a:tab pos="457200" algn="l"/>
                <a:tab pos="825500" algn="l"/>
                <a:tab pos="826135" algn="l"/>
              </a:tabLst>
            </a:pPr>
            <a:r>
              <a:rPr lang="en-US" sz="1200" dirty="0">
                <a:effectLst/>
                <a:latin typeface="Open Sans" panose="020B0606030504020204" pitchFamily="34" charset="0"/>
                <a:ea typeface="Open Sans" panose="020B0606030504020204" pitchFamily="34" charset="0"/>
              </a:rPr>
              <a:t>How do you assist youth with completing the assessment</a:t>
            </a:r>
            <a:r>
              <a:rPr lang="en-US" sz="1200" spc="-17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accurately?</a:t>
            </a:r>
            <a:endParaRPr lang="en-US" sz="1100" dirty="0">
              <a:effectLst/>
              <a:latin typeface="Open Sans" panose="020B0606030504020204" pitchFamily="34" charset="0"/>
              <a:ea typeface="Open Sans" panose="020B0606030504020204" pitchFamily="34" charset="0"/>
            </a:endParaRPr>
          </a:p>
          <a:p>
            <a:pPr marL="342900" marR="132080" lvl="0" indent="-342900" algn="just">
              <a:lnSpc>
                <a:spcPct val="115000"/>
              </a:lnSpc>
              <a:spcBef>
                <a:spcPts val="45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TELL </a:t>
            </a:r>
            <a:r>
              <a:rPr lang="en-US" sz="1200" dirty="0">
                <a:effectLst/>
                <a:latin typeface="Open Sans" panose="020B0606030504020204" pitchFamily="34" charset="0"/>
                <a:ea typeface="Open Sans" panose="020B0606030504020204" pitchFamily="34" charset="0"/>
              </a:rPr>
              <a:t>participants when we present the Life Skills Assessment to the youth it</a:t>
            </a:r>
            <a:r>
              <a:rPr lang="en-US" sz="1200" spc="-8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is important to inform the youth of why they are completing this assessment. The youth will complete the LSA annually to allow us to assess their progress toward developing independent living skills. </a:t>
            </a:r>
            <a:endParaRPr lang="en-US" sz="1100" dirty="0">
              <a:effectLst/>
              <a:latin typeface="Open Sans" panose="020B0606030504020204" pitchFamily="34" charset="0"/>
              <a:ea typeface="Open Sans" panose="020B0606030504020204" pitchFamily="34" charset="0"/>
            </a:endParaRPr>
          </a:p>
          <a:p>
            <a:pPr marL="342900" marR="132080" lvl="0" indent="-342900" algn="just">
              <a:lnSpc>
                <a:spcPct val="115000"/>
              </a:lnSpc>
              <a:spcBef>
                <a:spcPts val="45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ASK</a:t>
            </a:r>
            <a:r>
              <a:rPr lang="en-US" sz="1200" dirty="0">
                <a:effectLst/>
                <a:latin typeface="Open Sans" panose="020B0606030504020204" pitchFamily="34" charset="0"/>
                <a:ea typeface="Open Sans" panose="020B0606030504020204" pitchFamily="34" charset="0"/>
              </a:rPr>
              <a:t> how does the CM and IL Specialist work together? </a:t>
            </a:r>
            <a:r>
              <a:rPr lang="en-US" sz="1200" b="1" dirty="0">
                <a:effectLst/>
                <a:latin typeface="Open Sans" panose="020B0606030504020204" pitchFamily="34" charset="0"/>
                <a:ea typeface="Open Sans" panose="020B0606030504020204" pitchFamily="34" charset="0"/>
              </a:rPr>
              <a:t>SHARE </a:t>
            </a:r>
            <a:r>
              <a:rPr lang="en-US" sz="1200" dirty="0">
                <a:effectLst/>
                <a:latin typeface="Open Sans" panose="020B0606030504020204" pitchFamily="34" charset="0"/>
                <a:ea typeface="Open Sans" panose="020B0606030504020204" pitchFamily="34" charset="0"/>
              </a:rPr>
              <a:t>FSW will review the Independent Living Handbook for youth over 14 at intake (if CPS or Court Liaison did not cover) or near their 14</a:t>
            </a:r>
            <a:r>
              <a:rPr lang="en-US" sz="800" dirty="0">
                <a:effectLst/>
                <a:latin typeface="Open Sans" panose="020B0606030504020204" pitchFamily="34" charset="0"/>
                <a:ea typeface="Open Sans" panose="020B0606030504020204" pitchFamily="34" charset="0"/>
              </a:rPr>
              <a:t>th </a:t>
            </a:r>
            <a:r>
              <a:rPr lang="en-US" sz="1200" dirty="0">
                <a:effectLst/>
                <a:latin typeface="Open Sans" panose="020B0606030504020204" pitchFamily="34" charset="0"/>
                <a:ea typeface="Open Sans" panose="020B0606030504020204" pitchFamily="34" charset="0"/>
              </a:rPr>
              <a:t>birthday.</a:t>
            </a:r>
            <a:endParaRPr lang="en-US" sz="1100" dirty="0">
              <a:effectLst/>
              <a:latin typeface="Open Sans" panose="020B0606030504020204" pitchFamily="34" charset="0"/>
              <a:ea typeface="Open Sans" panose="020B0606030504020204" pitchFamily="34" charset="0"/>
            </a:endParaRPr>
          </a:p>
          <a:p>
            <a:pPr marL="342900" marR="189865" lvl="0" indent="-342900">
              <a:lnSpc>
                <a:spcPct val="115000"/>
              </a:lnSpc>
              <a:spcBef>
                <a:spcPts val="615"/>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EXPLAIN </a:t>
            </a:r>
            <a:r>
              <a:rPr lang="en-US" sz="1200" dirty="0">
                <a:effectLst/>
                <a:latin typeface="Open Sans" panose="020B0606030504020204" pitchFamily="34" charset="0"/>
                <a:ea typeface="Open Sans" panose="020B0606030504020204" pitchFamily="34" charset="0"/>
              </a:rPr>
              <a:t>the youth’s Independent Living section is developed based on these results during the permanency planning portion of the CFTM. </a:t>
            </a:r>
            <a:r>
              <a:rPr lang="en-US" sz="1200" b="1" dirty="0">
                <a:effectLst/>
                <a:latin typeface="Open Sans" panose="020B0606030504020204" pitchFamily="34" charset="0"/>
                <a:ea typeface="Open Sans" panose="020B0606030504020204" pitchFamily="34" charset="0"/>
              </a:rPr>
              <a:t>SHARE </a:t>
            </a:r>
            <a:r>
              <a:rPr lang="en-US" sz="1200" dirty="0">
                <a:effectLst/>
                <a:latin typeface="Open Sans" panose="020B0606030504020204" pitchFamily="34" charset="0"/>
                <a:ea typeface="Open Sans" panose="020B0606030504020204" pitchFamily="34" charset="0"/>
              </a:rPr>
              <a:t>for youth ages 14-16 only three IL sections are required: IL Life Skills, IL Social Skills, and</a:t>
            </a:r>
            <a:r>
              <a:rPr lang="en-US" sz="1200" spc="-2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IL Credit Check. However, other domains may be completed for this age group as appropriate even though not</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mandated.  Youth 16 and older are to complete all sections of the Life Skills Assessment.</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60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Open Sans" panose="020B0606030504020204" pitchFamily="34" charset="0"/>
              </a:rPr>
              <a:t>EXPLAIN </a:t>
            </a:r>
            <a:r>
              <a:rPr lang="en-US" sz="1200" dirty="0">
                <a:effectLst/>
                <a:latin typeface="Open Sans" panose="020B0606030504020204" pitchFamily="34" charset="0"/>
                <a:ea typeface="Open Sans" panose="020B0606030504020204" pitchFamily="34" charset="0"/>
              </a:rPr>
              <a:t>for youth 17 and older, a Transition Plan is required for the Permanency Plan. </a:t>
            </a:r>
            <a:r>
              <a:rPr lang="en-US" sz="1200" b="1" dirty="0">
                <a:effectLst/>
                <a:latin typeface="Open Sans" panose="020B0606030504020204" pitchFamily="34" charset="0"/>
                <a:ea typeface="Open Sans" panose="020B0606030504020204" pitchFamily="34" charset="0"/>
              </a:rPr>
              <a:t>REFER </a:t>
            </a:r>
            <a:r>
              <a:rPr lang="en-US" sz="1200" dirty="0">
                <a:effectLst/>
                <a:latin typeface="Open Sans" panose="020B0606030504020204" pitchFamily="34" charset="0"/>
                <a:ea typeface="Open Sans" panose="020B0606030504020204" pitchFamily="34" charset="0"/>
              </a:rPr>
              <a:t>participants to </a:t>
            </a:r>
            <a:r>
              <a:rPr lang="en-US" sz="1200" u="sng" dirty="0">
                <a:solidFill>
                  <a:srgbClr val="0000FF"/>
                </a:solidFill>
                <a:effectLst/>
                <a:latin typeface="Open Sans" panose="020B0606030504020204" pitchFamily="34" charset="0"/>
                <a:ea typeface="Open Sans" panose="020B0606030504020204" pitchFamily="34" charset="0"/>
                <a:hlinkClick r:id="rId4"/>
              </a:rPr>
              <a:t>DCS Policy 16.51: Independent</a:t>
            </a:r>
            <a:r>
              <a:rPr lang="en-US" sz="1200" u="sng" spc="-120" dirty="0">
                <a:solidFill>
                  <a:srgbClr val="0000FF"/>
                </a:solidFill>
                <a:effectLst/>
                <a:latin typeface="Open Sans" panose="020B0606030504020204" pitchFamily="34" charset="0"/>
                <a:ea typeface="Open Sans" panose="020B0606030504020204" pitchFamily="34" charset="0"/>
                <a:hlinkClick r:id="rId4"/>
              </a:rPr>
              <a:t> </a:t>
            </a:r>
            <a:r>
              <a:rPr lang="en-US" sz="1200" u="sng" dirty="0">
                <a:solidFill>
                  <a:srgbClr val="0000FF"/>
                </a:solidFill>
                <a:effectLst/>
                <a:latin typeface="Open Sans" panose="020B0606030504020204" pitchFamily="34" charset="0"/>
                <a:ea typeface="Open Sans" panose="020B0606030504020204" pitchFamily="34" charset="0"/>
                <a:hlinkClick r:id="rId4"/>
              </a:rPr>
              <a:t>Living and Transition Planning</a:t>
            </a:r>
            <a:r>
              <a:rPr lang="en-US" sz="1200" dirty="0">
                <a:effectLst/>
                <a:latin typeface="Open Sans" panose="020B0606030504020204" pitchFamily="34" charset="0"/>
                <a:ea typeface="Open Sans" panose="020B0606030504020204" pitchFamily="34" charset="0"/>
              </a:rPr>
              <a:t> and DCS Policy </a:t>
            </a:r>
            <a:r>
              <a:rPr lang="en-US" sz="1200" u="sng" dirty="0">
                <a:solidFill>
                  <a:srgbClr val="0000FF"/>
                </a:solidFill>
                <a:effectLst/>
                <a:latin typeface="Open Sans" panose="020B0606030504020204" pitchFamily="34" charset="0"/>
                <a:ea typeface="Open Sans" panose="020B0606030504020204" pitchFamily="34" charset="0"/>
                <a:hlinkClick r:id="rId5"/>
              </a:rPr>
              <a:t>16.52: Extension or Re-Establishment of Foster Care for Young</a:t>
            </a:r>
            <a:r>
              <a:rPr lang="en-US" sz="1200" u="sng" spc="-5" dirty="0">
                <a:solidFill>
                  <a:srgbClr val="0000FF"/>
                </a:solidFill>
                <a:effectLst/>
                <a:latin typeface="Open Sans" panose="020B0606030504020204" pitchFamily="34" charset="0"/>
                <a:ea typeface="Open Sans" panose="020B0606030504020204" pitchFamily="34" charset="0"/>
                <a:hlinkClick r:id="rId5"/>
              </a:rPr>
              <a:t> </a:t>
            </a:r>
            <a:r>
              <a:rPr lang="en-US" sz="1200" u="sng" dirty="0">
                <a:solidFill>
                  <a:srgbClr val="0000FF"/>
                </a:solidFill>
                <a:effectLst/>
                <a:latin typeface="Open Sans" panose="020B0606030504020204" pitchFamily="34" charset="0"/>
                <a:ea typeface="Open Sans" panose="020B0606030504020204" pitchFamily="34" charset="0"/>
                <a:hlinkClick r:id="rId5"/>
              </a:rPr>
              <a:t>Adults</a:t>
            </a:r>
            <a:r>
              <a:rPr lang="en-US" sz="1200" dirty="0">
                <a:effectLst/>
                <a:latin typeface="Open Sans" panose="020B0606030504020204" pitchFamily="34" charset="0"/>
                <a:ea typeface="Open Sans" panose="020B0606030504020204" pitchFamily="34" charset="0"/>
              </a:rPr>
              <a:t>.</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600"/>
              </a:spcBef>
              <a:spcAft>
                <a:spcPts val="1200"/>
              </a:spcAft>
              <a:buFont typeface="Symbol" panose="05050102010706020507" pitchFamily="18" charset="2"/>
              <a:buChar char=""/>
              <a:tabLst>
                <a:tab pos="228600" algn="l"/>
                <a:tab pos="596900" algn="l"/>
                <a:tab pos="597535" algn="l"/>
              </a:tabLst>
            </a:pPr>
            <a:r>
              <a:rPr lang="en-US" sz="1200" b="1" dirty="0">
                <a:effectLst/>
                <a:latin typeface="Open Sans" panose="020B0606030504020204" pitchFamily="34" charset="0"/>
                <a:ea typeface="Open Sans" panose="020B0606030504020204" pitchFamily="34" charset="0"/>
              </a:rPr>
              <a:t>SHARE </a:t>
            </a:r>
            <a:r>
              <a:rPr lang="en-US" sz="1200" dirty="0">
                <a:effectLst/>
                <a:latin typeface="Open Sans" panose="020B0606030504020204" pitchFamily="34" charset="0"/>
                <a:ea typeface="Open Sans" panose="020B0606030504020204" pitchFamily="34" charset="0"/>
              </a:rPr>
              <a:t>the following Life Skills</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resources</a:t>
            </a:r>
            <a:endParaRPr lang="en-US" sz="1100" dirty="0">
              <a:effectLst/>
              <a:latin typeface="Open Sans" panose="020B0606030504020204" pitchFamily="34" charset="0"/>
              <a:ea typeface="Open Sans" panose="020B0606030504020204" pitchFamily="34" charset="0"/>
            </a:endParaRPr>
          </a:p>
          <a:p>
            <a:pPr marL="342900" marR="431165" lvl="0" indent="-342900">
              <a:lnSpc>
                <a:spcPct val="115000"/>
              </a:lnSpc>
              <a:spcBef>
                <a:spcPts val="1415"/>
              </a:spcBef>
              <a:spcAft>
                <a:spcPts val="1200"/>
              </a:spcAft>
              <a:buFont typeface="Courier New" panose="02070309020205020404" pitchFamily="49" charset="0"/>
              <a:buChar char="o"/>
              <a:tabLst>
                <a:tab pos="825500" algn="l"/>
                <a:tab pos="826135" algn="l"/>
              </a:tabLst>
            </a:pPr>
            <a:r>
              <a:rPr lang="en-US" sz="1200" u="sng" dirty="0">
                <a:solidFill>
                  <a:srgbClr val="0000FF"/>
                </a:solidFill>
                <a:effectLst/>
                <a:latin typeface="Open Sans" panose="020B0606030504020204" pitchFamily="34" charset="0"/>
                <a:ea typeface="Open Sans" panose="020B0606030504020204" pitchFamily="34" charset="0"/>
                <a:hlinkClick r:id="rId3"/>
              </a:rPr>
              <a:t>Identifying and Accessing Independent Living Services</a:t>
            </a:r>
            <a:r>
              <a:rPr lang="en-US" sz="1200" u="sng" dirty="0">
                <a:solidFill>
                  <a:srgbClr val="0000FF"/>
                </a:solidFill>
                <a:effectLst/>
                <a:latin typeface="Open Sans" panose="020B0606030504020204" pitchFamily="34" charset="0"/>
                <a:ea typeface="Open Sans" panose="020B0606030504020204" pitchFamily="34" charset="0"/>
              </a:rPr>
              <a:t> Manual</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0"/>
              </a:spcBef>
              <a:spcAft>
                <a:spcPts val="1200"/>
              </a:spcAft>
              <a:buFont typeface="Courier New" panose="02070309020205020404" pitchFamily="49" charset="0"/>
              <a:buChar char="o"/>
              <a:tabLst>
                <a:tab pos="314325" algn="l"/>
              </a:tabLst>
            </a:pPr>
            <a:r>
              <a:rPr lang="en-US" sz="1200" u="sng" dirty="0">
                <a:solidFill>
                  <a:srgbClr val="0000FF"/>
                </a:solidFill>
                <a:effectLst/>
                <a:latin typeface="Open Sans" panose="020B0606030504020204" pitchFamily="34" charset="0"/>
                <a:ea typeface="Open Sans" panose="020B0606030504020204" pitchFamily="34" charset="0"/>
                <a:hlinkClick r:id="rId6"/>
              </a:rPr>
              <a:t>Independent Living Transition Planning Guide</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0"/>
              </a:spcBef>
              <a:spcAft>
                <a:spcPts val="1200"/>
              </a:spcAft>
              <a:buFont typeface="Courier New" panose="02070309020205020404" pitchFamily="49" charset="0"/>
              <a:buChar char="o"/>
              <a:tabLst>
                <a:tab pos="314325" algn="l"/>
              </a:tabLst>
            </a:pPr>
            <a:r>
              <a:rPr lang="en-US" sz="1200" u="sng" dirty="0">
                <a:solidFill>
                  <a:srgbClr val="0000FF"/>
                </a:solidFill>
                <a:effectLst/>
                <a:latin typeface="Open Sans" panose="020B0606030504020204" pitchFamily="34" charset="0"/>
                <a:ea typeface="Open Sans" panose="020B0606030504020204" pitchFamily="34" charset="0"/>
              </a:rPr>
              <a:t>Life Skills </a:t>
            </a:r>
            <a:r>
              <a:rPr lang="en-US" sz="1200" u="sng" dirty="0">
                <a:solidFill>
                  <a:srgbClr val="0000FF"/>
                </a:solidFill>
                <a:effectLst/>
                <a:latin typeface="Open Sans" panose="020B0606030504020204" pitchFamily="34" charset="0"/>
                <a:ea typeface="Open Sans" panose="020B0606030504020204" pitchFamily="34" charset="0"/>
                <a:hlinkClick r:id="rId7"/>
              </a:rPr>
              <a:t>Assessment</a:t>
            </a:r>
            <a:r>
              <a:rPr lang="en-US" sz="1200" u="sng" dirty="0">
                <a:solidFill>
                  <a:srgbClr val="0000FF"/>
                </a:solidFill>
                <a:effectLst/>
                <a:latin typeface="Open Sans" panose="020B0606030504020204" pitchFamily="34" charset="0"/>
                <a:ea typeface="Open Sans" panose="020B0606030504020204" pitchFamily="34" charset="0"/>
              </a:rPr>
              <a:t> Storyboard</a:t>
            </a:r>
            <a:endParaRPr lang="en-US" sz="11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83</a:t>
            </a:fld>
            <a:endParaRPr lang="en-US"/>
          </a:p>
        </p:txBody>
      </p:sp>
    </p:spTree>
    <p:extLst>
      <p:ext uri="{BB962C8B-B14F-4D97-AF65-F5344CB8AC3E}">
        <p14:creationId xmlns:p14="http://schemas.microsoft.com/office/powerpoint/2010/main" val="24578007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57150" lvl="0" indent="-342900">
              <a:lnSpc>
                <a:spcPct val="115000"/>
              </a:lnSpc>
              <a:spcBef>
                <a:spcPts val="600"/>
              </a:spcBef>
              <a:spcAft>
                <a:spcPts val="1200"/>
              </a:spcAft>
              <a:buFont typeface="Symbol" panose="05050102010706020507" pitchFamily="18" charset="2"/>
              <a:buChar char=""/>
              <a:tabLst>
                <a:tab pos="228600" algn="l"/>
                <a:tab pos="393700" algn="l"/>
                <a:tab pos="394335"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200" b="1" spc="-4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integrated</a:t>
            </a:r>
            <a:r>
              <a:rPr lang="en-US" sz="1200" spc="-3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assessment</a:t>
            </a:r>
            <a:r>
              <a:rPr lang="en-US" sz="1200" spc="-3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means</a:t>
            </a:r>
            <a:r>
              <a:rPr lang="en-US" sz="1200" spc="-3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there is</a:t>
            </a:r>
            <a:r>
              <a:rPr lang="en-US" sz="12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a:t>
            </a:r>
            <a:r>
              <a:rPr lang="en-US" sz="1200" spc="-3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connection</a:t>
            </a:r>
            <a:r>
              <a:rPr lang="en-US" sz="12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between</a:t>
            </a:r>
            <a:r>
              <a:rPr lang="en-US" sz="1200" spc="-16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assessment and the rest of the</a:t>
            </a:r>
            <a:r>
              <a:rPr lang="en-US" sz="1200" spc="-8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activities </a:t>
            </a:r>
            <a:r>
              <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rPr>
              <a:t>occurring in the case. These include:</a:t>
            </a:r>
          </a:p>
          <a:p>
            <a:pPr marL="742950" marR="69850" lvl="1" indent="-285750" algn="just">
              <a:lnSpc>
                <a:spcPct val="115000"/>
              </a:lnSpc>
              <a:spcBef>
                <a:spcPts val="77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Conversations with families that</a:t>
            </a:r>
            <a:r>
              <a:rPr lang="en-US" sz="1200" spc="-6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gather information to draw conclusions about functioning</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50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Intentional discussion in CFTMs and connection to case plan (permanency plan or IPA) action steps, services selected, and decision</a:t>
            </a:r>
            <a:r>
              <a:rPr lang="en-US" sz="1200" spc="-1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making</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2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Re-assessment that demonstrates comparison to past assessments</a:t>
            </a:r>
            <a:r>
              <a:rPr lang="en-US" sz="1200" spc="-17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 reflect the changes in family functioning</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observed</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6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When</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things</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aren’t</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going</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well,</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assessment</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information</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is</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considered</a:t>
            </a:r>
            <a:r>
              <a:rPr lang="en-US" sz="1200" spc="-1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 determine different next steps in case</a:t>
            </a:r>
            <a:r>
              <a:rPr lang="en-US" sz="1200" spc="-5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planning</a:t>
            </a:r>
            <a:endParaRPr lang="en-US" sz="1100" dirty="0">
              <a:effectLst/>
              <a:latin typeface="Open Sans" panose="020B0606030504020204" pitchFamily="34" charset="0"/>
              <a:ea typeface="Open Sans" panose="020B0606030504020204" pitchFamily="34" charset="0"/>
            </a:endParaRPr>
          </a:p>
          <a:p>
            <a:pPr marL="742950" marR="144780" lvl="1" indent="-285750">
              <a:lnSpc>
                <a:spcPct val="115000"/>
              </a:lnSpc>
              <a:spcBef>
                <a:spcPts val="8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Used</a:t>
            </a:r>
            <a:r>
              <a:rPr lang="en-US" sz="1200" spc="-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in</a:t>
            </a:r>
            <a:r>
              <a:rPr lang="en-US" sz="1200" spc="-3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case</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conferencing</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supervision</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meeting</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3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guide</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discussion</a:t>
            </a:r>
            <a:r>
              <a:rPr lang="en-US" sz="1200" spc="-4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1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ensure global assessment and integrated assessment throughout the</a:t>
            </a:r>
            <a:r>
              <a:rPr lang="en-US" sz="1200" spc="-14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case</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8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Used in testimony in court to demonstrate objective assessment</a:t>
            </a:r>
            <a:r>
              <a:rPr lang="en-US" sz="1200" spc="-1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 structured case decision</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making</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9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ENSURE</a:t>
            </a:r>
            <a:r>
              <a:rPr lang="en-US" sz="1200" b="1" spc="-4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a:t>
            </a:r>
            <a:r>
              <a:rPr lang="en-US" sz="12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can</a:t>
            </a:r>
            <a:r>
              <a:rPr lang="en-US" sz="1200" spc="-3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understand</a:t>
            </a:r>
            <a:r>
              <a:rPr lang="en-US" sz="1200" spc="-4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how</a:t>
            </a:r>
            <a:r>
              <a:rPr lang="en-US" sz="12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quality</a:t>
            </a:r>
            <a:r>
              <a:rPr lang="en-US" sz="1200" spc="-4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assessments</a:t>
            </a:r>
            <a:r>
              <a:rPr lang="en-US" sz="1200" spc="-3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lead</a:t>
            </a:r>
            <a:r>
              <a:rPr lang="en-US" sz="1200" spc="-3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to</a:t>
            </a:r>
            <a:r>
              <a:rPr lang="en-US" sz="1200" spc="-19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stronger case plans which are individualized to</a:t>
            </a:r>
            <a:r>
              <a:rPr lang="en-US" sz="1200" spc="-6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address the family’s strengths and concerns.</a:t>
            </a:r>
          </a:p>
          <a:p>
            <a:pPr marL="342900" marR="0" lvl="0" indent="-342900" algn="l" defTabSz="914400" rtl="0" eaLnBrk="1" fontAlgn="auto" latinLnBrk="0" hangingPunct="1">
              <a:lnSpc>
                <a:spcPct val="115000"/>
              </a:lnSpc>
              <a:spcBef>
                <a:spcPts val="90"/>
              </a:spcBef>
              <a:spcAft>
                <a:spcPts val="1200"/>
              </a:spcAft>
              <a:buClrTx/>
              <a:buSzTx/>
              <a:buFont typeface="Symbol" panose="05050102010706020507" pitchFamily="18" charset="2"/>
              <a:buChar char=""/>
              <a:tabLst>
                <a:tab pos="228600" algn="l"/>
              </a:tabLst>
              <a:defRPr/>
            </a:pPr>
            <a:r>
              <a:rPr lang="en-US" sz="1800" b="1">
                <a:effectLst/>
                <a:latin typeface="Open Sans" panose="020B0606030504020204" pitchFamily="34" charset="0"/>
                <a:ea typeface="Franklin Gothic Book" panose="020B0503020102020204" pitchFamily="34" charset="0"/>
                <a:cs typeface="Franklin Gothic Book" panose="020B0503020102020204" pitchFamily="34" charset="0"/>
              </a:rPr>
              <a:t>TRANSITION </a:t>
            </a:r>
            <a:r>
              <a:rPr lang="en-US" sz="1800">
                <a:effectLst/>
                <a:latin typeface="Open Sans" panose="020B0606030504020204" pitchFamily="34" charset="0"/>
                <a:ea typeface="Franklin Gothic Book" panose="020B0503020102020204" pitchFamily="34" charset="0"/>
                <a:cs typeface="Franklin Gothic Book" panose="020B0503020102020204" pitchFamily="34" charset="0"/>
              </a:rPr>
              <a:t>to Unit 5 Planning/Implementation.</a:t>
            </a:r>
            <a:b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b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84</a:t>
            </a:fld>
            <a:endParaRPr lang="en-US"/>
          </a:p>
        </p:txBody>
      </p:sp>
    </p:spTree>
    <p:extLst>
      <p:ext uri="{BB962C8B-B14F-4D97-AF65-F5344CB8AC3E}">
        <p14:creationId xmlns:p14="http://schemas.microsoft.com/office/powerpoint/2010/main" val="38607826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spcBef>
                <a:spcPts val="495"/>
              </a:spcBef>
              <a:spcAft>
                <a:spcPts val="1200"/>
              </a:spcAft>
              <a:tabLst>
                <a:tab pos="1605915" algn="l"/>
              </a:tabLst>
            </a:pPr>
            <a:r>
              <a:rPr lang="en-US" sz="2200" b="1" u="sng" kern="0" dirty="0">
                <a:solidFill>
                  <a:srgbClr val="0000FF"/>
                </a:solidFill>
                <a:effectLst/>
                <a:latin typeface="Open Sans" panose="020B0606030504020204" pitchFamily="34" charset="0"/>
                <a:ea typeface="Open Sans" panose="020B0606030504020204" pitchFamily="34" charset="0"/>
              </a:rPr>
              <a:t>Unit</a:t>
            </a:r>
            <a:r>
              <a:rPr lang="en-US" sz="2200" b="1" u="sng" kern="0" spc="-25" dirty="0">
                <a:solidFill>
                  <a:srgbClr val="0000FF"/>
                </a:solidFill>
                <a:effectLst/>
                <a:latin typeface="Open Sans" panose="020B0606030504020204" pitchFamily="34" charset="0"/>
                <a:ea typeface="Open Sans" panose="020B0606030504020204" pitchFamily="34" charset="0"/>
              </a:rPr>
              <a:t> </a:t>
            </a:r>
            <a:r>
              <a:rPr lang="en-US" sz="2200" b="1" u="sng" kern="0" dirty="0">
                <a:solidFill>
                  <a:srgbClr val="0000FF"/>
                </a:solidFill>
                <a:effectLst/>
                <a:latin typeface="Open Sans" panose="020B0606030504020204" pitchFamily="34" charset="0"/>
                <a:ea typeface="Open Sans" panose="020B0606030504020204" pitchFamily="34" charset="0"/>
              </a:rPr>
              <a:t>5</a:t>
            </a:r>
            <a:r>
              <a:rPr lang="en-US" sz="2200" b="1" kern="0" dirty="0">
                <a:effectLst/>
                <a:latin typeface="Open Sans" panose="020B0606030504020204" pitchFamily="34" charset="0"/>
                <a:ea typeface="Open Sans" panose="020B0606030504020204" pitchFamily="34" charset="0"/>
              </a:rPr>
              <a:t>: Planning/Implementation</a:t>
            </a:r>
          </a:p>
          <a:p>
            <a:pPr marL="0" marR="0" indent="57150">
              <a:lnSpc>
                <a:spcPct val="115000"/>
              </a:lnSpc>
              <a:spcBef>
                <a:spcPts val="0"/>
              </a:spcBef>
              <a:spcAft>
                <a:spcPts val="1200"/>
              </a:spcAft>
            </a:pPr>
            <a:r>
              <a:rPr lang="en-US" sz="1400" b="1" dirty="0">
                <a:effectLst/>
                <a:latin typeface="Open Sans" panose="020B0606030504020204" pitchFamily="34" charset="0"/>
                <a:ea typeface="Open Sans" panose="020B0606030504020204" pitchFamily="34" charset="0"/>
              </a:rPr>
              <a:t>Unit Time: 8 hours and 5 minutes</a:t>
            </a:r>
            <a:endParaRPr lang="en-US" sz="1100" dirty="0">
              <a:effectLst/>
              <a:latin typeface="Open Sans" panose="020B0606030504020204" pitchFamily="34" charset="0"/>
              <a:ea typeface="Open Sans" panose="020B0606030504020204" pitchFamily="34" charset="0"/>
            </a:endParaRPr>
          </a:p>
          <a:p>
            <a:pPr marL="0" marR="0" indent="57150">
              <a:lnSpc>
                <a:spcPct val="115000"/>
              </a:lnSpc>
              <a:spcBef>
                <a:spcPts val="0"/>
              </a:spcBef>
              <a:spcAft>
                <a:spcPts val="1200"/>
              </a:spcAft>
            </a:pPr>
            <a:r>
              <a:rPr lang="en-US" sz="1400" b="1" dirty="0">
                <a:effectLst/>
                <a:latin typeface="Open Sans" panose="020B0606030504020204" pitchFamily="34" charset="0"/>
                <a:ea typeface="Open Sans" panose="020B0606030504020204" pitchFamily="34" charset="0"/>
              </a:rPr>
              <a:t>Learning Objectives:</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Symbol" panose="05050102010706020507" pitchFamily="18" charset="2"/>
              <a:buChar char=""/>
            </a:pP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will learn and demonstrate how to plan with the family to implement action steps which will help the family reach positive</a:t>
            </a:r>
            <a:r>
              <a:rPr lang="en-US" sz="1200" spc="-24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outcomes.</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0" marR="0" indent="57150">
              <a:lnSpc>
                <a:spcPct val="115000"/>
              </a:lnSpc>
              <a:spcBef>
                <a:spcPts val="960"/>
              </a:spcBef>
              <a:spcAft>
                <a:spcPts val="1200"/>
              </a:spcAft>
            </a:pPr>
            <a:r>
              <a:rPr lang="en-US" sz="1400" b="1" dirty="0">
                <a:effectLst/>
                <a:latin typeface="Open Sans" panose="020B0606030504020204" pitchFamily="34" charset="0"/>
                <a:ea typeface="Open Sans" panose="020B0606030504020204" pitchFamily="34" charset="0"/>
              </a:rPr>
              <a:t>Supporting Materials:</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0"/>
              </a:spcBef>
              <a:spcAft>
                <a:spcPts val="1200"/>
              </a:spcAft>
              <a:buFont typeface="Symbol" panose="05050102010706020507" pitchFamily="18" charset="2"/>
              <a:buChar char=""/>
              <a:tabLst>
                <a:tab pos="368300" algn="l"/>
                <a:tab pos="368935" algn="l"/>
              </a:tabLst>
            </a:pP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PowerPoint</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0" lvl="0" indent="-342900">
              <a:lnSpc>
                <a:spcPct val="115000"/>
              </a:lnSpc>
              <a:spcBef>
                <a:spcPts val="500"/>
              </a:spcBef>
              <a:spcAft>
                <a:spcPts val="1200"/>
              </a:spcAft>
              <a:buFont typeface="Symbol" panose="05050102010706020507" pitchFamily="18" charset="2"/>
              <a:buChar char=""/>
              <a:tabLst>
                <a:tab pos="368300" algn="l"/>
                <a:tab pos="368935" algn="l"/>
              </a:tabLst>
            </a:pP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Policies/Forms/Guides:</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0" lvl="1" indent="-285750">
              <a:lnSpc>
                <a:spcPct val="115000"/>
              </a:lnSpc>
              <a:spcBef>
                <a:spcPts val="805"/>
              </a:spcBef>
              <a:spcAft>
                <a:spcPts val="1200"/>
              </a:spcAft>
              <a:buFont typeface="Courier New" panose="02070309020205020404" pitchFamily="49" charset="0"/>
              <a:buChar char="o"/>
              <a:tabLst>
                <a:tab pos="457200" algn="l"/>
              </a:tabLst>
            </a:pPr>
            <a:r>
              <a:rPr lang="en-US" sz="1200" u="sng" dirty="0">
                <a:solidFill>
                  <a:srgbClr val="0000FF"/>
                </a:solidFill>
                <a:effectLst/>
                <a:latin typeface="Open Sans" panose="020B0606030504020204" pitchFamily="34" charset="0"/>
                <a:ea typeface="Open Sans" panose="020B0606030504020204" pitchFamily="34" charset="0"/>
                <a:hlinkClick r:id="rId3"/>
              </a:rPr>
              <a:t>DCS Policy 16.31 Permanency Planning for Children in the Department</a:t>
            </a:r>
            <a:r>
              <a:rPr lang="en-US" sz="1200" u="sng" spc="-165" dirty="0">
                <a:solidFill>
                  <a:srgbClr val="0000FF"/>
                </a:solidFill>
                <a:effectLst/>
                <a:latin typeface="Open Sans" panose="020B0606030504020204" pitchFamily="34" charset="0"/>
                <a:ea typeface="Open Sans" panose="020B0606030504020204" pitchFamily="34" charset="0"/>
                <a:hlinkClick r:id="rId3"/>
              </a:rPr>
              <a:t> </a:t>
            </a:r>
            <a:r>
              <a:rPr lang="en-US" sz="1200" u="sng" dirty="0">
                <a:solidFill>
                  <a:srgbClr val="0000FF"/>
                </a:solidFill>
                <a:effectLst/>
                <a:latin typeface="Open Sans" panose="020B0606030504020204" pitchFamily="34" charset="0"/>
                <a:ea typeface="Open Sans" panose="020B0606030504020204" pitchFamily="34" charset="0"/>
                <a:hlinkClick r:id="rId3"/>
              </a:rPr>
              <a:t>of Children’s Services Custody</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410"/>
              </a:spcBef>
              <a:spcAft>
                <a:spcPts val="1200"/>
              </a:spcAft>
              <a:buFont typeface="Courier New" panose="02070309020205020404" pitchFamily="49" charset="0"/>
              <a:buChar char="o"/>
              <a:tabLst>
                <a:tab pos="457200" algn="l"/>
              </a:tabLst>
            </a:pPr>
            <a:r>
              <a:rPr lang="en-US" sz="1200" u="sng" dirty="0">
                <a:solidFill>
                  <a:srgbClr val="0000FF"/>
                </a:solidFill>
                <a:effectLst/>
                <a:latin typeface="Open Sans" panose="020B0606030504020204" pitchFamily="34" charset="0"/>
                <a:ea typeface="Open Sans" panose="020B0606030504020204" pitchFamily="34" charset="0"/>
                <a:hlinkClick r:id="rId4"/>
              </a:rPr>
              <a:t>Policy 31.1 Family Permanency</a:t>
            </a:r>
            <a:r>
              <a:rPr lang="en-US" sz="1200" u="sng" spc="-35" dirty="0">
                <a:solidFill>
                  <a:srgbClr val="0000FF"/>
                </a:solidFill>
                <a:effectLst/>
                <a:latin typeface="Open Sans" panose="020B0606030504020204" pitchFamily="34" charset="0"/>
                <a:ea typeface="Open Sans" panose="020B0606030504020204" pitchFamily="34" charset="0"/>
                <a:hlinkClick r:id="rId4"/>
              </a:rPr>
              <a:t> </a:t>
            </a:r>
            <a:r>
              <a:rPr lang="en-US" sz="1200" u="sng" dirty="0">
                <a:solidFill>
                  <a:srgbClr val="0000FF"/>
                </a:solidFill>
                <a:effectLst/>
                <a:latin typeface="Open Sans" panose="020B0606030504020204" pitchFamily="34" charset="0"/>
                <a:ea typeface="Open Sans" panose="020B0606030504020204" pitchFamily="34" charset="0"/>
                <a:hlinkClick r:id="rId4"/>
              </a:rPr>
              <a:t>Plans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395"/>
              </a:spcBef>
              <a:spcAft>
                <a:spcPts val="1200"/>
              </a:spcAft>
              <a:buFont typeface="Courier New" panose="02070309020205020404" pitchFamily="49" charset="0"/>
              <a:buChar char="o"/>
              <a:tabLst>
                <a:tab pos="457200" algn="l"/>
              </a:tabLst>
            </a:pPr>
            <a:r>
              <a:rPr lang="en-US" sz="1200" u="sng" dirty="0">
                <a:solidFill>
                  <a:srgbClr val="0000FF"/>
                </a:solidFill>
                <a:effectLst/>
                <a:latin typeface="Open Sans" panose="020B0606030504020204" pitchFamily="34" charset="0"/>
                <a:ea typeface="Open Sans" panose="020B0606030504020204" pitchFamily="34" charset="0"/>
                <a:hlinkClick r:id="rId5"/>
              </a:rPr>
              <a:t>Permanency Plan Development</a:t>
            </a:r>
            <a:r>
              <a:rPr lang="en-US" sz="1200" u="sng" spc="-35" dirty="0">
                <a:solidFill>
                  <a:srgbClr val="0000FF"/>
                </a:solidFill>
                <a:effectLst/>
                <a:latin typeface="Open Sans" panose="020B0606030504020204" pitchFamily="34" charset="0"/>
                <a:ea typeface="Open Sans" panose="020B0606030504020204" pitchFamily="34" charset="0"/>
                <a:hlinkClick r:id="rId5"/>
              </a:rPr>
              <a:t> </a:t>
            </a:r>
            <a:r>
              <a:rPr lang="en-US" sz="1200" u="sng" dirty="0">
                <a:solidFill>
                  <a:srgbClr val="0000FF"/>
                </a:solidFill>
                <a:effectLst/>
                <a:latin typeface="Open Sans" panose="020B0606030504020204" pitchFamily="34" charset="0"/>
                <a:ea typeface="Open Sans" panose="020B0606030504020204" pitchFamily="34" charset="0"/>
                <a:hlinkClick r:id="rId5"/>
              </a:rPr>
              <a:t>Guide</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405"/>
              </a:spcBef>
              <a:spcAft>
                <a:spcPts val="1200"/>
              </a:spcAft>
              <a:buFont typeface="Courier New" panose="02070309020205020404" pitchFamily="49" charset="0"/>
              <a:buChar char="o"/>
              <a:tabLst>
                <a:tab pos="457200" algn="l"/>
              </a:tabLst>
            </a:pPr>
            <a:r>
              <a:rPr lang="en-US" sz="1200" u="sng" dirty="0">
                <a:solidFill>
                  <a:srgbClr val="0000FF"/>
                </a:solidFill>
                <a:effectLst/>
                <a:latin typeface="Open Sans" panose="020B0606030504020204" pitchFamily="34" charset="0"/>
                <a:ea typeface="Open Sans" panose="020B0606030504020204" pitchFamily="34" charset="0"/>
                <a:hlinkClick r:id="rId6"/>
              </a:rPr>
              <a:t>DCS Policy 16.32 Foster Care Review and Progress</a:t>
            </a:r>
            <a:r>
              <a:rPr lang="en-US" sz="1200" u="sng" spc="-60" dirty="0">
                <a:solidFill>
                  <a:srgbClr val="0000FF"/>
                </a:solidFill>
                <a:effectLst/>
                <a:latin typeface="Open Sans" panose="020B0606030504020204" pitchFamily="34" charset="0"/>
                <a:ea typeface="Open Sans" panose="020B0606030504020204" pitchFamily="34" charset="0"/>
                <a:hlinkClick r:id="rId6"/>
              </a:rPr>
              <a:t> </a:t>
            </a:r>
            <a:r>
              <a:rPr lang="en-US" sz="1200" u="sng" dirty="0">
                <a:solidFill>
                  <a:srgbClr val="0000FF"/>
                </a:solidFill>
                <a:effectLst/>
                <a:latin typeface="Open Sans" panose="020B0606030504020204" pitchFamily="34" charset="0"/>
                <a:ea typeface="Open Sans" panose="020B0606030504020204" pitchFamily="34" charset="0"/>
                <a:hlinkClick r:id="rId6"/>
              </a:rPr>
              <a:t>Reports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400"/>
              </a:spcBef>
              <a:spcAft>
                <a:spcPts val="1200"/>
              </a:spcAft>
              <a:buFont typeface="Courier New" panose="02070309020205020404" pitchFamily="49" charset="0"/>
              <a:buChar char="o"/>
              <a:tabLst>
                <a:tab pos="457200" algn="l"/>
              </a:tabLst>
            </a:pPr>
            <a:r>
              <a:rPr lang="en-US" sz="1200" u="sng" dirty="0">
                <a:solidFill>
                  <a:srgbClr val="0000FF"/>
                </a:solidFill>
                <a:effectLst/>
                <a:latin typeface="Open Sans" panose="020B0606030504020204" pitchFamily="34" charset="0"/>
                <a:ea typeface="Open Sans" panose="020B0606030504020204" pitchFamily="34" charset="0"/>
                <a:hlinkClick r:id="rId7"/>
              </a:rPr>
              <a:t>Independent Living</a:t>
            </a:r>
            <a:r>
              <a:rPr lang="en-US" sz="1200" u="sng" spc="-10" dirty="0">
                <a:solidFill>
                  <a:srgbClr val="0000FF"/>
                </a:solidFill>
                <a:effectLst/>
                <a:latin typeface="Open Sans" panose="020B0606030504020204" pitchFamily="34" charset="0"/>
                <a:ea typeface="Open Sans" panose="020B0606030504020204" pitchFamily="34" charset="0"/>
                <a:hlinkClick r:id="rId7"/>
              </a:rPr>
              <a:t> </a:t>
            </a:r>
            <a:r>
              <a:rPr lang="en-US" sz="1200" u="sng" dirty="0">
                <a:solidFill>
                  <a:srgbClr val="0000FF"/>
                </a:solidFill>
                <a:effectLst/>
                <a:latin typeface="Open Sans" panose="020B0606030504020204" pitchFamily="34" charset="0"/>
                <a:ea typeface="Open Sans" panose="020B0606030504020204" pitchFamily="34" charset="0"/>
                <a:hlinkClick r:id="rId7"/>
              </a:rPr>
              <a:t>Handbook</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420"/>
              </a:spcBef>
              <a:spcAft>
                <a:spcPts val="1200"/>
              </a:spcAft>
              <a:buFont typeface="Courier New" panose="02070309020205020404" pitchFamily="49" charset="0"/>
              <a:buChar char="o"/>
              <a:tabLst>
                <a:tab pos="457200" algn="l"/>
              </a:tabLst>
            </a:pPr>
            <a:r>
              <a:rPr lang="en-US" sz="1200" u="sng" dirty="0">
                <a:solidFill>
                  <a:srgbClr val="0000FF"/>
                </a:solidFill>
                <a:effectLst/>
                <a:latin typeface="Open Sans" panose="020B0606030504020204" pitchFamily="34" charset="0"/>
                <a:ea typeface="Open Sans" panose="020B0606030504020204" pitchFamily="34" charset="0"/>
                <a:hlinkClick r:id="rId8"/>
              </a:rPr>
              <a:t>DCS Policy 16.51: Independent Living and Transition</a:t>
            </a:r>
            <a:r>
              <a:rPr lang="en-US" sz="1200" u="sng" spc="-45" dirty="0">
                <a:solidFill>
                  <a:srgbClr val="0000FF"/>
                </a:solidFill>
                <a:effectLst/>
                <a:latin typeface="Open Sans" panose="020B0606030504020204" pitchFamily="34" charset="0"/>
                <a:ea typeface="Open Sans" panose="020B0606030504020204" pitchFamily="34" charset="0"/>
                <a:hlinkClick r:id="rId8"/>
              </a:rPr>
              <a:t> </a:t>
            </a:r>
            <a:r>
              <a:rPr lang="en-US" sz="1200" u="sng" dirty="0">
                <a:solidFill>
                  <a:srgbClr val="0000FF"/>
                </a:solidFill>
                <a:effectLst/>
                <a:latin typeface="Open Sans" panose="020B0606030504020204" pitchFamily="34" charset="0"/>
                <a:ea typeface="Open Sans" panose="020B0606030504020204" pitchFamily="34" charset="0"/>
                <a:hlinkClick r:id="rId8"/>
              </a:rPr>
              <a:t>Planning</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395"/>
              </a:spcBef>
              <a:spcAft>
                <a:spcPts val="1200"/>
              </a:spcAft>
              <a:buFont typeface="Courier New" panose="02070309020205020404" pitchFamily="49" charset="0"/>
              <a:buChar char="o"/>
              <a:tabLst>
                <a:tab pos="457200" algn="l"/>
              </a:tabLst>
            </a:pPr>
            <a:r>
              <a:rPr lang="en-US" sz="1200" u="sng" dirty="0">
                <a:solidFill>
                  <a:srgbClr val="0000FF"/>
                </a:solidFill>
                <a:effectLst/>
                <a:latin typeface="Open Sans" panose="020B0606030504020204" pitchFamily="34" charset="0"/>
                <a:ea typeface="Open Sans" panose="020B0606030504020204" pitchFamily="34" charset="0"/>
                <a:hlinkClick r:id="rId9"/>
              </a:rPr>
              <a:t>DCS Policy 16.52: Extension or Re-Establishment of Foster Care for Young</a:t>
            </a:r>
            <a:r>
              <a:rPr lang="en-US" sz="1200" u="sng" spc="-80" dirty="0">
                <a:solidFill>
                  <a:srgbClr val="0000FF"/>
                </a:solidFill>
                <a:effectLst/>
                <a:latin typeface="Open Sans" panose="020B0606030504020204" pitchFamily="34" charset="0"/>
                <a:ea typeface="Open Sans" panose="020B0606030504020204" pitchFamily="34" charset="0"/>
                <a:hlinkClick r:id="rId9"/>
              </a:rPr>
              <a:t> </a:t>
            </a:r>
            <a:r>
              <a:rPr lang="en-US" sz="1200" u="sng" dirty="0">
                <a:solidFill>
                  <a:srgbClr val="0000FF"/>
                </a:solidFill>
                <a:effectLst/>
                <a:latin typeface="Open Sans" panose="020B0606030504020204" pitchFamily="34" charset="0"/>
                <a:ea typeface="Open Sans" panose="020B0606030504020204" pitchFamily="34" charset="0"/>
                <a:hlinkClick r:id="rId9"/>
              </a:rPr>
              <a:t>Adults</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35"/>
              </a:spcBef>
              <a:spcAft>
                <a:spcPts val="1200"/>
              </a:spcAft>
              <a:buFont typeface="Courier New" panose="02070309020205020404" pitchFamily="49" charset="0"/>
              <a:buChar char="o"/>
              <a:tabLst>
                <a:tab pos="457200" algn="l"/>
              </a:tabLst>
            </a:pPr>
            <a:r>
              <a:rPr lang="en-US" sz="1250" u="sng" dirty="0">
                <a:solidFill>
                  <a:srgbClr val="0000FF"/>
                </a:solidFill>
                <a:effectLst/>
                <a:latin typeface="Open Sans" panose="020B0606030504020204" pitchFamily="34" charset="0"/>
                <a:ea typeface="Open Sans" panose="020B0606030504020204" pitchFamily="34" charset="0"/>
              </a:rPr>
              <a:t>How to have the Permanency Conversation with Youth and Guiding Questions for Youth Handout</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35"/>
              </a:spcBef>
              <a:spcAft>
                <a:spcPts val="1200"/>
              </a:spcAft>
              <a:buFont typeface="Courier New" panose="02070309020205020404" pitchFamily="49" charset="0"/>
              <a:buChar char="o"/>
              <a:tabLst>
                <a:tab pos="457200" algn="l"/>
              </a:tabLst>
            </a:pPr>
            <a:r>
              <a:rPr lang="en-US" sz="1250" u="sng" dirty="0">
                <a:solidFill>
                  <a:srgbClr val="0000FF"/>
                </a:solidFill>
                <a:effectLst/>
                <a:latin typeface="Open Sans" panose="020B0606030504020204" pitchFamily="34" charset="0"/>
                <a:ea typeface="Open Sans" panose="020B0606030504020204" pitchFamily="34" charset="0"/>
                <a:hlinkClick r:id="rId10"/>
              </a:rPr>
              <a:t>Criteria and Procedures for TPR </a:t>
            </a:r>
            <a:r>
              <a:rPr lang="en-US" sz="1250" i="1" u="sng" dirty="0">
                <a:solidFill>
                  <a:srgbClr val="0000FF"/>
                </a:solidFill>
                <a:effectLst/>
                <a:latin typeface="Open Sans" panose="020B0606030504020204" pitchFamily="34" charset="0"/>
                <a:ea typeface="Open Sans" panose="020B0606030504020204" pitchFamily="34" charset="0"/>
                <a:hlinkClick r:id="rId10"/>
              </a:rPr>
              <a:t>(CS-0745)</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35"/>
              </a:spcBef>
              <a:spcAft>
                <a:spcPts val="1200"/>
              </a:spcAft>
              <a:buFont typeface="Courier New" panose="02070309020205020404" pitchFamily="49" charset="0"/>
              <a:buChar char="o"/>
              <a:tabLst>
                <a:tab pos="457200" algn="l"/>
              </a:tabLst>
            </a:pPr>
            <a:r>
              <a:rPr lang="en-US" sz="1250" dirty="0">
                <a:effectLst/>
                <a:latin typeface="Open Sans" panose="020B0606030504020204" pitchFamily="34" charset="0"/>
                <a:ea typeface="Open Sans" panose="020B0606030504020204" pitchFamily="34" charset="0"/>
              </a:rPr>
              <a:t>Strategies to Build Mutual Understanding Handout</a:t>
            </a:r>
            <a:endParaRPr lang="en-US" sz="1100" dirty="0">
              <a:effectLst/>
              <a:latin typeface="Open Sans" panose="020B0606030504020204" pitchFamily="34" charset="0"/>
              <a:ea typeface="Open Sans" panose="020B0606030504020204" pitchFamily="34" charset="0"/>
            </a:endParaRPr>
          </a:p>
          <a:p>
            <a:r>
              <a:rPr lang="en-US" sz="1250" u="sng" dirty="0">
                <a:solidFill>
                  <a:srgbClr val="0000FF"/>
                </a:solidFill>
                <a:effectLst/>
                <a:latin typeface="Open Sans" panose="020B0606030504020204" pitchFamily="34" charset="0"/>
                <a:ea typeface="Open Sans" panose="020B0606030504020204" pitchFamily="34" charset="0"/>
                <a:hlinkClick r:id="rId11"/>
              </a:rPr>
              <a:t>Protocol for Court Preparation and Attendance by Foster Care Staff</a:t>
            </a:r>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85</a:t>
            </a:fld>
            <a:endParaRPr lang="en-US"/>
          </a:p>
        </p:txBody>
      </p:sp>
    </p:spTree>
    <p:extLst>
      <p:ext uri="{BB962C8B-B14F-4D97-AF65-F5344CB8AC3E}">
        <p14:creationId xmlns:p14="http://schemas.microsoft.com/office/powerpoint/2010/main" val="15056769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27000" lvl="0" indent="-342900">
              <a:lnSpc>
                <a:spcPct val="115000"/>
              </a:lnSpc>
              <a:spcBef>
                <a:spcPts val="0"/>
              </a:spcBef>
              <a:spcAft>
                <a:spcPts val="12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that when children enter care, the department has the responsibility to ensure that timely permanency is achieved. </a:t>
            </a:r>
          </a:p>
          <a:p>
            <a:pPr marL="342900" marR="127000" lvl="0" indent="-342900">
              <a:lnSpc>
                <a:spcPct val="115000"/>
              </a:lnSpc>
              <a:spcBef>
                <a:spcPts val="0"/>
              </a:spcBef>
              <a:spcAft>
                <a:spcPts val="12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with</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that the first goal of the department is reunification unfortunately it is not possible</a:t>
            </a:r>
            <a:r>
              <a:rPr lang="en-US" sz="1800" spc="-17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for every</a:t>
            </a:r>
            <a:r>
              <a:rPr lang="en-US" sz="18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child</a:t>
            </a:r>
            <a:r>
              <a:rPr lang="en-US" sz="18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and</a:t>
            </a:r>
            <a:r>
              <a:rPr lang="en-US" sz="18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family.</a:t>
            </a:r>
            <a:r>
              <a:rPr lang="en-US" sz="18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We</a:t>
            </a:r>
            <a:r>
              <a:rPr lang="en-US" sz="1800" spc="-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should</a:t>
            </a:r>
            <a:r>
              <a:rPr lang="en-US" sz="18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always</a:t>
            </a:r>
            <a:r>
              <a:rPr lang="en-US" sz="18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be</a:t>
            </a:r>
            <a:r>
              <a:rPr lang="en-US" sz="18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thinking</a:t>
            </a:r>
            <a:r>
              <a:rPr lang="en-US" sz="1800" spc="-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exit</a:t>
            </a:r>
            <a:r>
              <a:rPr lang="en-US" sz="18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at</a:t>
            </a:r>
            <a:r>
              <a:rPr lang="en-US" sz="18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entry.</a:t>
            </a:r>
            <a:r>
              <a:rPr lang="en-US" sz="18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Planning</a:t>
            </a:r>
            <a:r>
              <a:rPr lang="en-US" sz="1800" spc="-13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for discharge must begin on day one of the</a:t>
            </a:r>
            <a:r>
              <a:rPr lang="en-US" sz="1800" spc="-6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case. </a:t>
            </a:r>
          </a:p>
          <a:p>
            <a:pPr marL="342900" marR="69850" lvl="0" indent="-342900">
              <a:lnSpc>
                <a:spcPct val="115000"/>
              </a:lnSpc>
              <a:spcBef>
                <a:spcPts val="0"/>
              </a:spcBef>
              <a:spcAft>
                <a:spcPts val="1200"/>
              </a:spcAft>
              <a:buFont typeface="Arial" panose="020B0604020202020204" pitchFamily="34" charset="0"/>
              <a:buChar char="●"/>
              <a:tabLst>
                <a:tab pos="394335" algn="l"/>
              </a:tabLst>
            </a:pPr>
            <a:r>
              <a:rPr lang="en-US" sz="1800" b="1" dirty="0">
                <a:effectLst/>
                <a:latin typeface="Open Sans" panose="020B0606030504020204" pitchFamily="34" charset="0"/>
                <a:ea typeface="Open Sans" panose="020B0606030504020204" pitchFamily="34" charset="0"/>
              </a:rPr>
              <a:t>STATE </a:t>
            </a:r>
            <a:r>
              <a:rPr lang="en-US" sz="1800" dirty="0">
                <a:effectLst/>
                <a:latin typeface="Open Sans" panose="020B0606030504020204" pitchFamily="34" charset="0"/>
                <a:ea typeface="Open Sans" panose="020B0606030504020204" pitchFamily="34" charset="0"/>
              </a:rPr>
              <a:t>Family Centered Permanency Planning is the process by which families, in conjunction with DCS, community partners, informal supports, specific interventions and services reinforce family strengths and meet the needs of the children/youth and their families involved with the Department of Children’s Services. </a:t>
            </a:r>
          </a:p>
          <a:p>
            <a:pPr marL="342900" marR="69850" lvl="0" indent="-342900">
              <a:lnSpc>
                <a:spcPct val="115000"/>
              </a:lnSpc>
              <a:spcBef>
                <a:spcPts val="0"/>
              </a:spcBef>
              <a:spcAft>
                <a:spcPts val="1200"/>
              </a:spcAft>
              <a:buFont typeface="Arial" panose="020B0604020202020204" pitchFamily="34" charset="0"/>
              <a:buChar char="●"/>
              <a:tabLst>
                <a:tab pos="394335" algn="l"/>
              </a:tabLst>
            </a:pPr>
            <a:r>
              <a:rPr lang="en-US" sz="1800" b="1" dirty="0">
                <a:effectLst/>
                <a:latin typeface="Open Sans" panose="020B0606030504020204" pitchFamily="34" charset="0"/>
                <a:ea typeface="Open Sans" panose="020B0606030504020204" pitchFamily="34" charset="0"/>
              </a:rPr>
              <a:t>REFER </a:t>
            </a:r>
            <a:r>
              <a:rPr lang="en-US" sz="1800" dirty="0">
                <a:effectLst/>
                <a:latin typeface="Open Sans" panose="020B0606030504020204" pitchFamily="34" charset="0"/>
                <a:ea typeface="Open Sans" panose="020B0606030504020204" pitchFamily="34" charset="0"/>
              </a:rPr>
              <a:t>participants to </a:t>
            </a:r>
            <a:r>
              <a:rPr lang="en-US" sz="1800" u="sng" dirty="0">
                <a:solidFill>
                  <a:srgbClr val="0000FF"/>
                </a:solidFill>
                <a:effectLst/>
                <a:latin typeface="Open Sans" panose="020B0606030504020204" pitchFamily="34" charset="0"/>
                <a:ea typeface="Open Sans" panose="020B0606030504020204" pitchFamily="34" charset="0"/>
                <a:hlinkClick r:id="rId3"/>
              </a:rPr>
              <a:t>Policy 31.1 Family Permanency Plans</a:t>
            </a:r>
            <a:r>
              <a:rPr lang="en-US" sz="1800" dirty="0">
                <a:effectLst/>
                <a:latin typeface="Open Sans" panose="020B0606030504020204" pitchFamily="34" charset="0"/>
                <a:ea typeface="Open Sans" panose="020B0606030504020204" pitchFamily="34" charset="0"/>
              </a:rPr>
              <a:t> and </a:t>
            </a:r>
            <a:r>
              <a:rPr lang="en-US" sz="1800" u="sng" dirty="0">
                <a:solidFill>
                  <a:srgbClr val="0000FF"/>
                </a:solidFill>
                <a:effectLst/>
                <a:latin typeface="Open Sans" panose="020B0606030504020204" pitchFamily="34" charset="0"/>
                <a:ea typeface="Open Sans" panose="020B0606030504020204" pitchFamily="34" charset="0"/>
                <a:hlinkClick r:id="rId4"/>
              </a:rPr>
              <a:t>Policy 16.31 Permanency Planning for Children/Youth in the Department of Children’s Services Custody</a:t>
            </a:r>
            <a:r>
              <a:rPr lang="en-US" sz="1800" dirty="0">
                <a:effectLst/>
                <a:latin typeface="Open Sans" panose="020B0606030504020204" pitchFamily="34" charset="0"/>
                <a:ea typeface="Open Sans" panose="020B0606030504020204" pitchFamily="34" charset="0"/>
              </a:rPr>
              <a:t>. </a:t>
            </a:r>
          </a:p>
          <a:p>
            <a:pPr marL="342900" marR="114300" lvl="0" indent="-342900">
              <a:lnSpc>
                <a:spcPct val="115000"/>
              </a:lnSpc>
              <a:spcBef>
                <a:spcPts val="0"/>
              </a:spcBef>
              <a:spcAft>
                <a:spcPts val="1200"/>
              </a:spcAft>
              <a:buFont typeface="Symbol" panose="05050102010706020507" pitchFamily="18" charset="2"/>
              <a:buChar char=""/>
              <a:tabLst>
                <a:tab pos="368300" algn="l"/>
                <a:tab pos="368935"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EXPLAIN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 Family Permanency Plan is developed in collaboration with the child</a:t>
            </a:r>
            <a:r>
              <a:rPr lang="en-US" sz="1800" spc="-15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and family team in the context of the Initial Permanency Planning CFTM.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REMIND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 Initial Permanency Planning Child and Family Team Meeting is held within thirty (30) calendar days of the child/youth’s placement in custody.</a:t>
            </a:r>
          </a:p>
          <a:p>
            <a:pPr marL="342900" marR="114300" lvl="0" indent="-342900">
              <a:lnSpc>
                <a:spcPct val="115000"/>
              </a:lnSpc>
              <a:spcBef>
                <a:spcPts val="80"/>
              </a:spcBef>
              <a:spcAft>
                <a:spcPts val="1200"/>
              </a:spcAft>
              <a:buFont typeface="Arial" panose="020B0604020202020204" pitchFamily="34" charset="0"/>
              <a:buChar char="●"/>
              <a:tabLst>
                <a:tab pos="394335" algn="l"/>
              </a:tabLst>
            </a:pPr>
            <a:r>
              <a:rPr lang="en-US" sz="1800" b="1" dirty="0">
                <a:effectLst/>
                <a:latin typeface="Open Sans" panose="020B0606030504020204" pitchFamily="34" charset="0"/>
                <a:ea typeface="Open Sans" panose="020B0606030504020204" pitchFamily="34" charset="0"/>
              </a:rPr>
              <a:t>STATE</a:t>
            </a:r>
            <a:r>
              <a:rPr lang="en-US" sz="1800" b="1" spc="-3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Family</a:t>
            </a:r>
            <a:r>
              <a:rPr lang="en-US" sz="1800" spc="-4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Permanency</a:t>
            </a:r>
            <a:r>
              <a:rPr lang="en-US" sz="1800" spc="-3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Plans</a:t>
            </a:r>
            <a:r>
              <a:rPr lang="en-US" sz="1800" spc="-3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(FPP)</a:t>
            </a:r>
            <a:r>
              <a:rPr lang="en-US" sz="1800" spc="-1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are</a:t>
            </a:r>
            <a:r>
              <a:rPr lang="en-US" sz="1800" spc="-5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working</a:t>
            </a:r>
            <a:r>
              <a:rPr lang="en-US" sz="1800" spc="-2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documents</a:t>
            </a:r>
            <a:r>
              <a:rPr lang="en-US" sz="1800" spc="-3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that</a:t>
            </a:r>
            <a:r>
              <a:rPr lang="en-US" sz="1800" spc="-3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include</a:t>
            </a:r>
            <a:r>
              <a:rPr lang="en-US" sz="1800" spc="-17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the entire family in addition to addressing the</a:t>
            </a:r>
            <a:r>
              <a:rPr lang="en-US" sz="1800" spc="-7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specific needs or behaviors of one or more individuals within the family, including community safety. Children/ youth within the Family Permanency Plan may have different permanency goals and action steps based upon their specific needs.</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1D427A8F-055C-4972-A4F8-D41DA41F056A}" type="slidenum">
              <a:rPr lang="en-US" smtClean="0"/>
              <a:t>86</a:t>
            </a:fld>
            <a:endParaRPr lang="en-US"/>
          </a:p>
        </p:txBody>
      </p:sp>
    </p:spTree>
    <p:extLst>
      <p:ext uri="{BB962C8B-B14F-4D97-AF65-F5344CB8AC3E}">
        <p14:creationId xmlns:p14="http://schemas.microsoft.com/office/powerpoint/2010/main" val="218852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46050" lvl="0" indent="-342900">
              <a:lnSpc>
                <a:spcPct val="115000"/>
              </a:lnSpc>
              <a:spcBef>
                <a:spcPts val="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TRANSITION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and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Family Permanency Plan establishes realistic goals, outcomes, and action steps necessary to achieve permanency for the family, the child/youth, and</a:t>
            </a:r>
            <a:r>
              <a:rPr lang="en-US" sz="1200" spc="-5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Department. The outcomes and action steps address all the concerns that brought the child into custody as well as those needs identified by the ongoing assessment process, including health and education information and needs. Plans are designed to utilize the strengths of the family and include designated time frames for the completion of actions that help the child and family achieve permanency and stability as soon as possible.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REFER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to </a:t>
            </a:r>
            <a:r>
              <a:rPr lang="en-US" sz="1200" u="sng"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3"/>
              </a:rPr>
              <a:t>DCS Policy 31.1 Family Permanency Plans</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0" lvl="0" indent="-342900">
              <a:lnSpc>
                <a:spcPct val="115000"/>
              </a:lnSpc>
              <a:spcBef>
                <a:spcPts val="15"/>
              </a:spcBef>
              <a:spcAft>
                <a:spcPts val="1200"/>
              </a:spcAft>
              <a:buFont typeface="Symbol" panose="05050102010706020507" pitchFamily="18" charset="2"/>
              <a:buChar char=""/>
              <a:tabLst>
                <a:tab pos="228600" algn="l"/>
                <a:tab pos="368300" algn="l"/>
                <a:tab pos="368935"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every Family Permanency Plan contains the following components: </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0" lvl="1" indent="-285750">
              <a:lnSpc>
                <a:spcPct val="115000"/>
              </a:lnSpc>
              <a:spcBef>
                <a:spcPts val="1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a) </a:t>
            </a:r>
            <a:r>
              <a:rPr lang="en-US" sz="1200" b="1" dirty="0">
                <a:effectLst/>
                <a:latin typeface="Open Sans" panose="020B0606030504020204" pitchFamily="34" charset="0"/>
                <a:ea typeface="Open Sans" panose="020B0606030504020204" pitchFamily="34" charset="0"/>
              </a:rPr>
              <a:t>Permanency Goal</a:t>
            </a:r>
            <a:r>
              <a:rPr lang="en-US" sz="1200" dirty="0">
                <a:effectLst/>
                <a:latin typeface="Open Sans" panose="020B0606030504020204" pitchFamily="34" charset="0"/>
                <a:ea typeface="Open Sans" panose="020B0606030504020204" pitchFamily="34" charset="0"/>
              </a:rPr>
              <a:t>: The overall expected result that allows a child or youth to achieve a safe, permanent, living situation in a timely manner. </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b) </a:t>
            </a:r>
            <a:r>
              <a:rPr lang="en-US" sz="1200" b="1" dirty="0">
                <a:effectLst/>
                <a:latin typeface="Open Sans" panose="020B0606030504020204" pitchFamily="34" charset="0"/>
                <a:ea typeface="Open Sans" panose="020B0606030504020204" pitchFamily="34" charset="0"/>
              </a:rPr>
              <a:t>Strengths</a:t>
            </a:r>
            <a:r>
              <a:rPr lang="en-US" sz="1200" dirty="0">
                <a:effectLst/>
                <a:latin typeface="Open Sans" panose="020B0606030504020204" pitchFamily="34" charset="0"/>
                <a:ea typeface="Open Sans" panose="020B0606030504020204" pitchFamily="34" charset="0"/>
              </a:rPr>
              <a:t>: Skills, abilities, talents, resiliencies, and resources that have enabled a family to be successful or to overcome adversity in the past. </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c) </a:t>
            </a:r>
            <a:r>
              <a:rPr lang="en-US" sz="1200" b="1" dirty="0">
                <a:effectLst/>
                <a:latin typeface="Open Sans" panose="020B0606030504020204" pitchFamily="34" charset="0"/>
                <a:ea typeface="Open Sans" panose="020B0606030504020204" pitchFamily="34" charset="0"/>
              </a:rPr>
              <a:t>Needs</a:t>
            </a:r>
            <a:r>
              <a:rPr lang="en-US" sz="1200" dirty="0">
                <a:effectLst/>
                <a:latin typeface="Open Sans" panose="020B0606030504020204" pitchFamily="34" charset="0"/>
                <a:ea typeface="Open Sans" panose="020B0606030504020204" pitchFamily="34" charset="0"/>
              </a:rPr>
              <a:t>: Areas of risk or needed intervention for the child/youth/family identified through formal and informal assessment are described. </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d) </a:t>
            </a:r>
            <a:r>
              <a:rPr lang="en-US" sz="1200" b="1" dirty="0">
                <a:effectLst/>
                <a:latin typeface="Open Sans" panose="020B0606030504020204" pitchFamily="34" charset="0"/>
                <a:ea typeface="Open Sans" panose="020B0606030504020204" pitchFamily="34" charset="0"/>
              </a:rPr>
              <a:t>Indicators</a:t>
            </a:r>
            <a:r>
              <a:rPr lang="en-US" sz="1200" dirty="0">
                <a:effectLst/>
                <a:latin typeface="Open Sans" panose="020B0606030504020204" pitchFamily="34" charset="0"/>
                <a:ea typeface="Open Sans" panose="020B0606030504020204" pitchFamily="34" charset="0"/>
              </a:rPr>
              <a:t>: Reflect categories of strengths or needs identified on DCS assessments. Indicators can also include topic areas relating to independent living and probation/aftercare cases </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e) </a:t>
            </a:r>
            <a:r>
              <a:rPr lang="en-US" sz="1200" b="1" dirty="0">
                <a:effectLst/>
                <a:latin typeface="Open Sans" panose="020B0606030504020204" pitchFamily="34" charset="0"/>
                <a:ea typeface="Open Sans" panose="020B0606030504020204" pitchFamily="34" charset="0"/>
              </a:rPr>
              <a:t>Responsibilities</a:t>
            </a:r>
            <a:r>
              <a:rPr lang="en-US" sz="1200" dirty="0">
                <a:effectLst/>
                <a:latin typeface="Open Sans" panose="020B0606030504020204" pitchFamily="34" charset="0"/>
                <a:ea typeface="Open Sans" panose="020B0606030504020204" pitchFamily="34" charset="0"/>
              </a:rPr>
              <a:t>: A set of actions and interventions that lead the family to be able to achieve the desired outcomes. Items listed should be time specific, observable, and measurable. They should include the names of the persons responsible for each step and time frames for when the action should begin and be completed. Interventions should utilize the strengths that already exist within a family and involve informal supports when available. Whenever possible, the family should be given different options of interventions to choose from to include. Actions and responsibilities for DCS staff should also be included in the Family Permanency Plan which identifies action steps related to helping the child/youth and family receive services and move the child towards permanency.</a:t>
            </a:r>
            <a:r>
              <a:rPr lang="en-US" sz="1100" dirty="0">
                <a:effectLst/>
                <a:latin typeface="Open Sans" panose="020B0606030504020204" pitchFamily="34" charset="0"/>
                <a:ea typeface="Open Sans" panose="020B0606030504020204" pitchFamily="34" charset="0"/>
              </a:rPr>
              <a:t> </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87</a:t>
            </a:fld>
            <a:endParaRPr lang="en-US"/>
          </a:p>
        </p:txBody>
      </p:sp>
    </p:spTree>
    <p:extLst>
      <p:ext uri="{BB962C8B-B14F-4D97-AF65-F5344CB8AC3E}">
        <p14:creationId xmlns:p14="http://schemas.microsoft.com/office/powerpoint/2010/main" val="184154805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514350" lvl="0" indent="-342900">
              <a:lnSpc>
                <a:spcPct val="115000"/>
              </a:lnSpc>
              <a:spcBef>
                <a:spcPts val="5"/>
              </a:spcBef>
              <a:spcAft>
                <a:spcPts val="1200"/>
              </a:spcAft>
              <a:buFont typeface="Symbol" panose="05050102010706020507" pitchFamily="18" charset="2"/>
              <a:buChar char=""/>
              <a:tabLst>
                <a:tab pos="228600" algn="l"/>
                <a:tab pos="32004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REVIEW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available</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permanency options including:</a:t>
            </a:r>
            <a:r>
              <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rPr>
              <a:t> </a:t>
            </a:r>
          </a:p>
          <a:p>
            <a:pPr marL="742950" marR="0" lvl="1" indent="-285750">
              <a:lnSpc>
                <a:spcPct val="115000"/>
              </a:lnSpc>
              <a:spcBef>
                <a:spcPts val="1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Return to</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Parent</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9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Exit Custody to Live with Relative or</a:t>
            </a:r>
            <a:r>
              <a:rPr lang="en-US" sz="1200" spc="-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Kin</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9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Adoption</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9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Permanent Guardianship (or</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SPG)</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815"/>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Planned Permanent Living</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Arrangement</a:t>
            </a:r>
            <a:endParaRPr lang="en-US" sz="1100" dirty="0">
              <a:effectLst/>
              <a:latin typeface="Open Sans" panose="020B0606030504020204" pitchFamily="34" charset="0"/>
              <a:ea typeface="Open Sans" panose="020B0606030504020204" pitchFamily="34" charset="0"/>
            </a:endParaRPr>
          </a:p>
          <a:p>
            <a:pPr marL="342900" marR="0" lvl="0" indent="-342900">
              <a:lnSpc>
                <a:spcPct val="115000"/>
              </a:lnSpc>
              <a:spcBef>
                <a:spcPts val="5"/>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EXPLAIN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there are times when it is uncertain if a permanency goal will</a:t>
            </a:r>
            <a:r>
              <a:rPr lang="en-US" sz="1200" spc="-26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be feasible.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POINT OUT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in such cases it is appropriate to be thinking of and planning for an alternative permanency goal;</a:t>
            </a:r>
            <a:r>
              <a:rPr lang="en-US" sz="1200" spc="-3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that also, will be in the best interests of the child if the primary goal cannot be realized. </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endParaRPr lang="en-US" sz="1200" b="1"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1D427A8F-055C-4972-A4F8-D41DA41F056A}" type="slidenum">
              <a:rPr lang="en-US" smtClean="0"/>
              <a:t>88</a:t>
            </a:fld>
            <a:endParaRPr lang="en-US"/>
          </a:p>
        </p:txBody>
      </p:sp>
    </p:spTree>
    <p:extLst>
      <p:ext uri="{BB962C8B-B14F-4D97-AF65-F5344CB8AC3E}">
        <p14:creationId xmlns:p14="http://schemas.microsoft.com/office/powerpoint/2010/main" val="12916221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5"/>
              </a:spcBef>
              <a:spcAft>
                <a:spcPts val="1200"/>
              </a:spcAft>
              <a:buFont typeface="Symbol" panose="05050102010706020507" pitchFamily="18" charset="2"/>
              <a:buChar char=""/>
              <a:tabLst>
                <a:tab pos="228600"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this process is referred to as concurrent planning – a method of case planning in which</a:t>
            </a:r>
            <a:r>
              <a:rPr lang="en-US" sz="18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two permanency plan goals are implemented simultaneously in order to ensure the most expeditious permanence for children. Successful concurrent planning requires a clear delineation of roles and responsibilities through the planning process full disclosure, and support for the child and family team members. It is often utilized in cases where the outcome of a sole permanency goal is uncertain.</a:t>
            </a:r>
          </a:p>
          <a:p>
            <a:pPr marL="342900" marR="90170" lvl="0" indent="-342900">
              <a:lnSpc>
                <a:spcPct val="115000"/>
              </a:lnSpc>
              <a:spcBef>
                <a:spcPts val="15"/>
              </a:spcBef>
              <a:spcAft>
                <a:spcPts val="1200"/>
              </a:spcAft>
              <a:buFont typeface="Symbol" panose="05050102010706020507" pitchFamily="18" charset="2"/>
              <a:buChar char=""/>
              <a:tabLst>
                <a:tab pos="228600"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TELL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that as FSW’s, it is crucial we are always assessing the</a:t>
            </a:r>
            <a:r>
              <a:rPr lang="en-US" sz="1800" spc="-16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case and tracking and adjusting action steps as needed to reach permanency in a timely manner. Per policy, we are to review permanency plans quarterly in a CFTM, additionally, we are to review progress on an ongoing</a:t>
            </a:r>
            <a:r>
              <a:rPr lang="en-US" sz="1800" spc="-6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basis.</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89</a:t>
            </a:fld>
            <a:endParaRPr lang="en-US"/>
          </a:p>
        </p:txBody>
      </p:sp>
    </p:spTree>
    <p:extLst>
      <p:ext uri="{BB962C8B-B14F-4D97-AF65-F5344CB8AC3E}">
        <p14:creationId xmlns:p14="http://schemas.microsoft.com/office/powerpoint/2010/main" val="3605169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Open Sans" panose="020B0606030504020204" pitchFamily="34" charset="0"/>
                <a:ea typeface="Calibri" panose="020F0502020204030204" pitchFamily="34" charset="0"/>
              </a:rPr>
              <a:t>REMIND </a:t>
            </a:r>
            <a:r>
              <a:rPr lang="en-US" sz="1800" dirty="0">
                <a:effectLst/>
                <a:latin typeface="Open Sans" panose="020B0606030504020204" pitchFamily="34" charset="0"/>
                <a:ea typeface="Calibri" panose="020F0502020204030204" pitchFamily="34" charset="0"/>
              </a:rPr>
              <a:t>participants of the DCS Practice Wheel and the importance</a:t>
            </a:r>
            <a:r>
              <a:rPr lang="en-US" sz="1800" spc="-130" dirty="0">
                <a:effectLst/>
                <a:latin typeface="Open Sans" panose="020B0606030504020204" pitchFamily="34" charset="0"/>
                <a:ea typeface="Calibri" panose="020F0502020204030204" pitchFamily="34" charset="0"/>
              </a:rPr>
              <a:t> </a:t>
            </a:r>
            <a:r>
              <a:rPr lang="en-US" sz="1800" dirty="0">
                <a:effectLst/>
                <a:latin typeface="Open Sans" panose="020B0606030504020204" pitchFamily="34" charset="0"/>
                <a:ea typeface="Calibri" panose="020F0502020204030204" pitchFamily="34" charset="0"/>
              </a:rPr>
              <a:t>of the function of each of the elements of the wheel.  </a:t>
            </a:r>
            <a:r>
              <a:rPr lang="en-US" sz="1800" b="1" dirty="0">
                <a:effectLst/>
                <a:latin typeface="Open Sans" panose="020B0606030504020204" pitchFamily="34" charset="0"/>
                <a:ea typeface="Calibri" panose="020F0502020204030204" pitchFamily="34" charset="0"/>
              </a:rPr>
              <a:t>REFERENCE</a:t>
            </a:r>
            <a:r>
              <a:rPr lang="en-US" sz="1800" dirty="0">
                <a:effectLst/>
                <a:latin typeface="Open Sans" panose="020B0606030504020204" pitchFamily="34" charset="0"/>
                <a:ea typeface="Calibri" panose="020F0502020204030204" pitchFamily="34" charset="0"/>
              </a:rPr>
              <a:t> the following Practice Wheel Handout in Google Classroom.   </a:t>
            </a:r>
            <a:r>
              <a:rPr lang="en-US" sz="1800" b="1" dirty="0">
                <a:effectLst/>
                <a:latin typeface="Open Sans" panose="020B0606030504020204" pitchFamily="34" charset="0"/>
                <a:ea typeface="Calibri" panose="020F0502020204030204" pitchFamily="34" charset="0"/>
              </a:rPr>
              <a:t>ASK</a:t>
            </a:r>
            <a:r>
              <a:rPr lang="en-US" sz="1800" dirty="0">
                <a:effectLst/>
                <a:latin typeface="Open Sans" panose="020B0606030504020204" pitchFamily="34" charset="0"/>
                <a:ea typeface="Calibri" panose="020F0502020204030204" pitchFamily="34" charset="0"/>
              </a:rPr>
              <a:t> how the Practice Wheel helps to move foster care cases forward.  </a:t>
            </a:r>
            <a:r>
              <a:rPr lang="en-US" sz="1800" b="1" dirty="0">
                <a:effectLst/>
                <a:latin typeface="Open Sans" panose="020B0606030504020204" pitchFamily="34" charset="0"/>
                <a:ea typeface="Calibri" panose="020F0502020204030204" pitchFamily="34" charset="0"/>
              </a:rPr>
              <a:t>ASK</a:t>
            </a:r>
            <a:r>
              <a:rPr lang="en-US" sz="1800" dirty="0">
                <a:effectLst/>
                <a:latin typeface="Open Sans" panose="020B0606030504020204" pitchFamily="34" charset="0"/>
                <a:ea typeface="Calibri" panose="020F0502020204030204" pitchFamily="34" charset="0"/>
              </a:rPr>
              <a:t> what each function of the Practice Wheel is looks like in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Open Sans" panose="020B0606030504020204" pitchFamily="34" charset="0"/>
              <a:ea typeface="Calibri" panose="020F0502020204030204" pitchFamily="34" charset="0"/>
            </a:endParaRPr>
          </a:p>
          <a:p>
            <a:pPr marL="742950" marR="0" lvl="1" indent="-285750">
              <a:spcBef>
                <a:spcPts val="590"/>
              </a:spcBef>
              <a:spcAft>
                <a:spcPts val="0"/>
              </a:spcAft>
              <a:buFont typeface="Wingdings" panose="05000000000000000000" pitchFamily="2" charset="2"/>
              <a:buChar char=""/>
              <a:tabLst>
                <a:tab pos="228600" algn="l"/>
              </a:tabLst>
            </a:pPr>
            <a:r>
              <a:rPr lang="en-US" sz="1200" dirty="0">
                <a:effectLst/>
                <a:latin typeface="Open Sans" panose="020B0606030504020204" pitchFamily="34" charset="0"/>
                <a:ea typeface="Open Sans" panose="020B0606030504020204" pitchFamily="34" charset="0"/>
              </a:rPr>
              <a:t>The Core Functions of</a:t>
            </a:r>
            <a:r>
              <a:rPr lang="en-US" sz="1200" spc="-2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Practice include:</a:t>
            </a:r>
            <a:r>
              <a:rPr lang="en-US" sz="1100" dirty="0">
                <a:effectLst/>
                <a:latin typeface="Open Sans" panose="020B0606030504020204" pitchFamily="34" charset="0"/>
                <a:ea typeface="Open Sans" panose="020B0606030504020204" pitchFamily="34" charset="0"/>
              </a:rPr>
              <a:t> </a:t>
            </a:r>
          </a:p>
          <a:p>
            <a:pPr marL="1143000" marR="0" lvl="2" indent="-228600">
              <a:spcBef>
                <a:spcPts val="825"/>
              </a:spcBef>
              <a:spcAft>
                <a:spcPts val="0"/>
              </a:spcAft>
              <a:buFont typeface="Courier New" panose="02070309020205020404" pitchFamily="49" charset="0"/>
              <a:buChar char="o"/>
              <a:tabLst>
                <a:tab pos="457200" algn="l"/>
              </a:tabLst>
            </a:pPr>
            <a:r>
              <a:rPr lang="en-US" sz="1200" b="1" dirty="0">
                <a:effectLst/>
                <a:latin typeface="Open Sans" panose="020B0606030504020204" pitchFamily="34" charset="0"/>
                <a:ea typeface="Open Sans" panose="020B0606030504020204" pitchFamily="34" charset="0"/>
              </a:rPr>
              <a:t>What does Engagement look like? </a:t>
            </a:r>
            <a:endParaRPr lang="en-US" sz="1100" dirty="0">
              <a:effectLst/>
              <a:latin typeface="Open Sans" panose="020B0606030504020204" pitchFamily="34" charset="0"/>
              <a:ea typeface="Open Sans" panose="020B0606030504020204" pitchFamily="34" charset="0"/>
            </a:endParaRPr>
          </a:p>
          <a:p>
            <a:pPr marL="1600200" marR="0" lvl="3" indent="-228600">
              <a:spcBef>
                <a:spcPts val="825"/>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Listening carefully to the child </a:t>
            </a:r>
            <a:r>
              <a:rPr lang="en-US" sz="800" dirty="0">
                <a:effectLst/>
                <a:latin typeface="Open Sans" panose="020B0606030504020204" pitchFamily="34" charset="0"/>
                <a:ea typeface="Wingdings" panose="05000000000000000000" pitchFamily="2" charset="2"/>
                <a:cs typeface="Wingdings" panose="05000000000000000000" pitchFamily="2" charset="2"/>
              </a:rPr>
              <a:t> </a:t>
            </a:r>
            <a:r>
              <a:rPr lang="en-US" sz="1200" dirty="0">
                <a:effectLst/>
                <a:latin typeface="Open Sans" panose="020B0606030504020204" pitchFamily="34" charset="0"/>
                <a:ea typeface="Wingdings" panose="05000000000000000000" pitchFamily="2" charset="2"/>
                <a:cs typeface="Wingdings" panose="05000000000000000000" pitchFamily="2" charset="2"/>
              </a:rPr>
              <a:t>and family (hearing their story)</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0" lvl="3" indent="-228600">
              <a:spcBef>
                <a:spcPts val="825"/>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Reaching out to other family and team members</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0" lvl="3" indent="-228600">
              <a:spcBef>
                <a:spcPts val="825"/>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Remaining non-judgmental and open to the family’s culture, values, and priorities</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0" lvl="3" indent="-228600">
              <a:spcBef>
                <a:spcPts val="825"/>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Treating clients and colleagues with genuineness, empathy, and respect </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0" lvl="3" indent="-228600">
              <a:spcBef>
                <a:spcPts val="825"/>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Being available to families</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0" lvl="3" indent="-228600">
              <a:spcBef>
                <a:spcPts val="825"/>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Following up on services to ensure families benefiting</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0" lvl="3" indent="-228600">
              <a:spcBef>
                <a:spcPts val="825"/>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Maintaining a hopeful focus on positive outcomes</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0" lvl="3" indent="-228600">
              <a:spcBef>
                <a:spcPts val="825"/>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Creating a climate where families clearly understand the issues and the responsibility for change</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143000" marR="0" lvl="2" indent="-228600">
              <a:spcBef>
                <a:spcPts val="825"/>
              </a:spcBef>
              <a:spcAft>
                <a:spcPts val="0"/>
              </a:spcAft>
              <a:buFont typeface="Courier New" panose="02070309020205020404" pitchFamily="49" charset="0"/>
              <a:buChar char="o"/>
              <a:tabLst>
                <a:tab pos="457200" algn="l"/>
              </a:tabLst>
            </a:pPr>
            <a:r>
              <a:rPr lang="en-US" sz="800" dirty="0">
                <a:effectLst/>
                <a:latin typeface="Open Sans" panose="020B0606030504020204" pitchFamily="34" charset="0"/>
                <a:ea typeface="Open Sans" panose="020B0606030504020204" pitchFamily="34" charset="0"/>
              </a:rPr>
              <a:t> </a:t>
            </a:r>
            <a:r>
              <a:rPr lang="en-US" sz="1200" b="1" dirty="0">
                <a:effectLst/>
                <a:latin typeface="Open Sans" panose="020B0606030504020204" pitchFamily="34" charset="0"/>
                <a:ea typeface="Open Sans" panose="020B0606030504020204" pitchFamily="34" charset="0"/>
              </a:rPr>
              <a:t>What does Team Formation look like? </a:t>
            </a:r>
            <a:endParaRPr lang="en-US" sz="1100" dirty="0">
              <a:effectLst/>
              <a:latin typeface="Open Sans" panose="020B0606030504020204" pitchFamily="34" charset="0"/>
              <a:ea typeface="Open Sans" panose="020B0606030504020204" pitchFamily="34" charset="0"/>
            </a:endParaRPr>
          </a:p>
          <a:p>
            <a:pPr marL="1600200" marR="0" lvl="3" indent="-228600">
              <a:spcBef>
                <a:spcPts val="825"/>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Helping the family to identify team members</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0" lvl="3" indent="-228600">
              <a:spcBef>
                <a:spcPts val="825"/>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Supporting the team in developing the goals that will result in the outcomes of safety, permanency, and well-being of the children</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0" lvl="3" indent="-228600">
              <a:spcBef>
                <a:spcPts val="825"/>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Preparing all team members prior to CFTMs to discuss what their role is and what they can offer the team.</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0" lvl="3" indent="-228600">
              <a:spcBef>
                <a:spcPts val="825"/>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Preparing to present the case information the team needs to make a decision and to make a recommendation for the outcome to be successful.</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0" lvl="3" indent="-228600">
              <a:spcBef>
                <a:spcPts val="825"/>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Ensuring team meetings are held as needed and are family-driven.</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0" lvl="3" indent="-228600">
              <a:spcBef>
                <a:spcPts val="825"/>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Coordinating the tasks assigned and follow-up on action steps with team members between CFTMs.</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0" lvl="3" indent="-228600">
              <a:spcBef>
                <a:spcPts val="825"/>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Ensuring CFTMs are scheduled in advance whenever possible and at the family’s convenience.</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0" lvl="3" indent="-228600">
              <a:spcBef>
                <a:spcPts val="825"/>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Maintaining documentation demonstrating this work in case recordings</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143000" marR="1103630" lvl="2" indent="-228600">
              <a:lnSpc>
                <a:spcPct val="150000"/>
              </a:lnSpc>
              <a:spcBef>
                <a:spcPts val="20"/>
              </a:spcBef>
              <a:spcAft>
                <a:spcPts val="0"/>
              </a:spcAft>
              <a:buFont typeface="Courier New" panose="02070309020205020404" pitchFamily="49" charset="0"/>
              <a:buChar char="o"/>
              <a:tabLst>
                <a:tab pos="457200" algn="l"/>
              </a:tabLst>
            </a:pPr>
            <a:r>
              <a:rPr lang="en-US" sz="1200" dirty="0">
                <a:effectLst/>
                <a:latin typeface="Courier New" panose="02070309020205020404" pitchFamily="49" charset="0"/>
                <a:ea typeface="Open Sans" panose="020B0606030504020204" pitchFamily="34" charset="0"/>
                <a:cs typeface="Open Sans" panose="020B0606030504020204" pitchFamily="34" charset="0"/>
              </a:rPr>
              <a:t> </a:t>
            </a:r>
            <a:r>
              <a:rPr lang="en-US" sz="1200" b="1" dirty="0">
                <a:effectLst/>
                <a:latin typeface="Open Sans" panose="020B0606030504020204" pitchFamily="34" charset="0"/>
                <a:ea typeface="Open Sans" panose="020B0606030504020204" pitchFamily="34" charset="0"/>
              </a:rPr>
              <a:t>What does Assessment look like?</a:t>
            </a:r>
            <a:endParaRPr lang="en-US" sz="1100" dirty="0">
              <a:effectLst/>
              <a:latin typeface="Open Sans" panose="020B0606030504020204" pitchFamily="34" charset="0"/>
              <a:ea typeface="Open Sans" panose="020B0606030504020204" pitchFamily="34" charset="0"/>
            </a:endParaRPr>
          </a:p>
          <a:p>
            <a:pPr marL="1600200" marR="1103630" lvl="3" indent="-228600">
              <a:lnSpc>
                <a:spcPct val="150000"/>
              </a:lnSpc>
              <a:spcBef>
                <a:spcPts val="20"/>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Listening carefully to what the family and team members say about the family needs.</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1103630" lvl="3" indent="-228600">
              <a:lnSpc>
                <a:spcPct val="150000"/>
              </a:lnSpc>
              <a:spcBef>
                <a:spcPts val="20"/>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Making every effort to engage youth to share their feelings and needs</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1103630" lvl="3" indent="-228600">
              <a:lnSpc>
                <a:spcPct val="150000"/>
              </a:lnSpc>
              <a:spcBef>
                <a:spcPts val="20"/>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Interviewing all team members and collateral contacts to make a full assessment of the family’s strengths and needs</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1103630" lvl="3" indent="-228600">
              <a:lnSpc>
                <a:spcPct val="150000"/>
              </a:lnSpc>
              <a:spcBef>
                <a:spcPts val="20"/>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Updating the CANS according to policy and as needed when new information emerges</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1103630" lvl="3" indent="-228600">
              <a:lnSpc>
                <a:spcPct val="150000"/>
              </a:lnSpc>
              <a:spcBef>
                <a:spcPts val="20"/>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Helping the family to identify their functional strengths and challenges</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1103630" lvl="3" indent="-228600">
              <a:lnSpc>
                <a:spcPct val="150000"/>
              </a:lnSpc>
              <a:spcBef>
                <a:spcPts val="20"/>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Keep an open mind and refrain from rushing to judgment about any youth or family’s needs or issues</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1103630" lvl="3" indent="-228600">
              <a:lnSpc>
                <a:spcPct val="150000"/>
              </a:lnSpc>
              <a:spcBef>
                <a:spcPts val="20"/>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Demonstrating professional curiosity about the child and family’s feeling about DCS interventions</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143000" marR="713105" lvl="2" indent="-228600">
              <a:lnSpc>
                <a:spcPct val="148000"/>
              </a:lnSpc>
              <a:spcBef>
                <a:spcPts val="595"/>
              </a:spcBef>
              <a:spcAft>
                <a:spcPts val="0"/>
              </a:spcAft>
              <a:buFont typeface="Courier New" panose="02070309020205020404" pitchFamily="49" charset="0"/>
              <a:buChar char="o"/>
              <a:tabLst>
                <a:tab pos="457200" algn="l"/>
              </a:tabLst>
            </a:pPr>
            <a:r>
              <a:rPr lang="en-US" sz="1200" b="1" dirty="0">
                <a:effectLst/>
                <a:latin typeface="Open Sans" panose="020B0606030504020204" pitchFamily="34" charset="0"/>
                <a:ea typeface="Open Sans" panose="020B0606030504020204" pitchFamily="34" charset="0"/>
              </a:rPr>
              <a:t>What does Planning and Implementation look like?</a:t>
            </a:r>
            <a:endParaRPr lang="en-US" sz="1100" dirty="0">
              <a:effectLst/>
              <a:latin typeface="Open Sans" panose="020B0606030504020204" pitchFamily="34" charset="0"/>
              <a:ea typeface="Open Sans" panose="020B0606030504020204" pitchFamily="34" charset="0"/>
            </a:endParaRPr>
          </a:p>
          <a:p>
            <a:pPr marL="1600200" marR="713105" lvl="3" indent="-228600">
              <a:lnSpc>
                <a:spcPct val="148000"/>
              </a:lnSpc>
              <a:spcBef>
                <a:spcPts val="595"/>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Plans are behaviorally specific and spell our what can and cannot be done</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713105" lvl="3" indent="-228600">
              <a:lnSpc>
                <a:spcPct val="148000"/>
              </a:lnSpc>
              <a:spcBef>
                <a:spcPts val="595"/>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Goals are clear and agreed to be supported by the team</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713105" lvl="3" indent="-228600">
              <a:lnSpc>
                <a:spcPct val="148000"/>
              </a:lnSpc>
              <a:spcBef>
                <a:spcPts val="595"/>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Action steps are clearly stated with target dates and desired outcomes specified</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713105" lvl="3" indent="-228600">
              <a:lnSpc>
                <a:spcPct val="148000"/>
              </a:lnSpc>
              <a:spcBef>
                <a:spcPts val="595"/>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Plans are developed with the family and team in a Child and Family Team Meeting</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713105" lvl="3" indent="-228600">
              <a:lnSpc>
                <a:spcPct val="148000"/>
              </a:lnSpc>
              <a:spcBef>
                <a:spcPts val="595"/>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Plans are individualized to fit the family</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713105" lvl="3" indent="-228600">
              <a:lnSpc>
                <a:spcPct val="148000"/>
              </a:lnSpc>
              <a:spcBef>
                <a:spcPts val="595"/>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Plans are written in compliance with the law and DCS requirements</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713105" lvl="3" indent="-228600">
              <a:lnSpc>
                <a:spcPct val="148000"/>
              </a:lnSpc>
              <a:spcBef>
                <a:spcPts val="595"/>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Plans build on family’s strengths which are supplemented with other resources</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713105" lvl="3" indent="-228600">
              <a:lnSpc>
                <a:spcPct val="148000"/>
              </a:lnSpc>
              <a:spcBef>
                <a:spcPts val="595"/>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Plans clearly address the underlying needs of the child and family</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713105" lvl="3" indent="-228600">
              <a:lnSpc>
                <a:spcPct val="148000"/>
              </a:lnSpc>
              <a:spcBef>
                <a:spcPts val="595"/>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Plans clearly address all of the safety risks and issues that brought the children into foster care</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713105" lvl="3" indent="-228600">
              <a:lnSpc>
                <a:spcPct val="148000"/>
              </a:lnSpc>
              <a:spcBef>
                <a:spcPts val="595"/>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Plans reflect strengths, need, and resources identified in the CANS</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713105" lvl="3" indent="-228600">
              <a:lnSpc>
                <a:spcPct val="148000"/>
              </a:lnSpc>
              <a:spcBef>
                <a:spcPts val="595"/>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Outcomes are specified with services that are thoughtfully considered and clearly related to the needs being addressed</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713105" lvl="3" indent="-228600">
              <a:lnSpc>
                <a:spcPct val="148000"/>
              </a:lnSpc>
              <a:spcBef>
                <a:spcPts val="595"/>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Plans reflect a long-term view for the child and family’s success</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143000" marR="660400" lvl="2" indent="-228600" algn="just">
              <a:lnSpc>
                <a:spcPct val="150000"/>
              </a:lnSpc>
              <a:spcBef>
                <a:spcPts val="0"/>
              </a:spcBef>
              <a:spcAft>
                <a:spcPts val="0"/>
              </a:spcAft>
              <a:buFont typeface="Courier New" panose="02070309020205020404" pitchFamily="49" charset="0"/>
              <a:buChar char="o"/>
              <a:tabLst>
                <a:tab pos="457200" algn="l"/>
              </a:tabLst>
            </a:pPr>
            <a:r>
              <a:rPr lang="en-US" sz="1200" b="1" dirty="0">
                <a:effectLst/>
                <a:latin typeface="Open Sans" panose="020B0606030504020204" pitchFamily="34" charset="0"/>
                <a:ea typeface="Open Sans" panose="020B0606030504020204" pitchFamily="34" charset="0"/>
              </a:rPr>
              <a:t>What does Tracking and Adjusting look like:</a:t>
            </a:r>
            <a:endParaRPr lang="en-US" sz="1100" b="1" dirty="0">
              <a:effectLst/>
              <a:latin typeface="Open Sans" panose="020B0606030504020204" pitchFamily="34" charset="0"/>
              <a:ea typeface="Open Sans" panose="020B0606030504020204" pitchFamily="34" charset="0"/>
            </a:endParaRPr>
          </a:p>
          <a:p>
            <a:pPr marL="1600200" marR="660400" lvl="3" indent="-228600" algn="just">
              <a:lnSpc>
                <a:spcPct val="150000"/>
              </a:lnSpc>
              <a:spcBef>
                <a:spcPts val="0"/>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Maintain contact with families and team members to assess the progress or lack of progress, and document this information</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660400" lvl="3" indent="-228600" algn="just">
              <a:lnSpc>
                <a:spcPct val="150000"/>
              </a:lnSpc>
              <a:spcBef>
                <a:spcPts val="0"/>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Monitor the effectiveness of services being provided</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660400" lvl="3" indent="-228600" algn="just">
              <a:lnSpc>
                <a:spcPct val="150000"/>
              </a:lnSpc>
              <a:spcBef>
                <a:spcPts val="0"/>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Contact service providers for reports and updates</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660400" lvl="3" indent="-228600" algn="just">
              <a:lnSpc>
                <a:spcPct val="150000"/>
              </a:lnSpc>
              <a:spcBef>
                <a:spcPts val="0"/>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Discuss progress with families during family contacts</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660400" lvl="3" indent="-228600" algn="just">
              <a:lnSpc>
                <a:spcPct val="150000"/>
              </a:lnSpc>
              <a:spcBef>
                <a:spcPts val="0"/>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Ensure Progress Review CFTMs are taking place with the appropriate team members present</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1600200" marR="660400" lvl="3" indent="-228600" algn="just">
              <a:lnSpc>
                <a:spcPct val="150000"/>
              </a:lnSpc>
              <a:spcBef>
                <a:spcPts val="0"/>
              </a:spcBef>
              <a:spcAft>
                <a:spcPts val="0"/>
              </a:spcAft>
              <a:buSzPts val="1200"/>
              <a:buFont typeface="Wingdings" panose="05000000000000000000" pitchFamily="2" charset="2"/>
              <a:buChar char=""/>
              <a:tabLst>
                <a:tab pos="457200" algn="l"/>
              </a:tabLst>
            </a:pPr>
            <a:r>
              <a:rPr lang="en-US" sz="1200" dirty="0">
                <a:effectLst/>
                <a:latin typeface="Open Sans" panose="020B0606030504020204" pitchFamily="34" charset="0"/>
                <a:ea typeface="Wingdings" panose="05000000000000000000" pitchFamily="2" charset="2"/>
                <a:cs typeface="Wingdings" panose="05000000000000000000" pitchFamily="2" charset="2"/>
              </a:rPr>
              <a:t>Maintain contact with foster parents and providers to assess how the child is progressing or adjusting to the placement</a:t>
            </a:r>
            <a:endParaRPr lang="en-US" sz="1100" dirty="0">
              <a:effectLst/>
              <a:latin typeface="Open Sans" panose="020B0606030504020204" pitchFamily="34" charset="0"/>
              <a:ea typeface="Wingdings" panose="05000000000000000000" pitchFamily="2" charset="2"/>
              <a:cs typeface="Wingdings" panose="05000000000000000000" pitchFamily="2" charset="2"/>
            </a:endParaRPr>
          </a:p>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TRANSITION </a:t>
            </a:r>
            <a:r>
              <a:rPr lang="en-US" sz="1200" dirty="0">
                <a:effectLst/>
                <a:latin typeface="Open Sans" panose="020B0606030504020204" pitchFamily="34" charset="0"/>
                <a:ea typeface="Calibri" panose="020F0502020204030204" pitchFamily="34" charset="0"/>
              </a:rPr>
              <a:t>into Lesson 1.3 What is Permanency?</a:t>
            </a:r>
            <a:r>
              <a:rPr lang="en-US" sz="1200" b="1" dirty="0">
                <a:effectLst/>
                <a:latin typeface="Open Sans" panose="020B0606030504020204" pitchFamily="34" charset="0"/>
                <a:ea typeface="Calibri" panose="020F0502020204030204" pitchFamily="34" charset="0"/>
              </a:rPr>
              <a:t> </a:t>
            </a:r>
            <a:endParaRPr lang="en-US" sz="1200" dirty="0">
              <a:effectLst/>
              <a:latin typeface="Open Sans" panose="020B0606030504020204" pitchFamily="34" charset="0"/>
              <a:ea typeface="Calibri" panose="020F0502020204030204" pitchFamily="34" charset="0"/>
            </a:endParaRPr>
          </a:p>
          <a:p>
            <a:pPr marL="0" marR="0">
              <a:spcBef>
                <a:spcPts val="0"/>
              </a:spcBef>
              <a:spcAft>
                <a:spcPts val="0"/>
              </a:spcAft>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6647AD4-720B-443E-A675-DC65DEB4C714}" type="slidenum">
              <a:rPr lang="en-US" smtClean="0"/>
              <a:t>9</a:t>
            </a:fld>
            <a:endParaRPr lang="en-US"/>
          </a:p>
        </p:txBody>
      </p:sp>
    </p:spTree>
    <p:extLst>
      <p:ext uri="{BB962C8B-B14F-4D97-AF65-F5344CB8AC3E}">
        <p14:creationId xmlns:p14="http://schemas.microsoft.com/office/powerpoint/2010/main" val="397969310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15"/>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we will now further review the four key areas of the permanency plan</a:t>
            </a:r>
            <a:r>
              <a:rPr lang="en-US" sz="1200" spc="-9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including:</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57150" lvl="1" indent="-285750">
              <a:lnSpc>
                <a:spcPct val="115000"/>
              </a:lnSpc>
              <a:spcBef>
                <a:spcPts val="790"/>
              </a:spcBef>
              <a:spcAft>
                <a:spcPts val="1200"/>
              </a:spcAft>
              <a:buFont typeface="Courier New" panose="02070309020205020404" pitchFamily="49" charset="0"/>
              <a:buChar char="o"/>
              <a:tabLst>
                <a:tab pos="457200" algn="l"/>
              </a:tabLst>
            </a:pPr>
            <a:r>
              <a:rPr lang="en-US" sz="1200" u="sng" dirty="0">
                <a:effectLst/>
                <a:latin typeface="Open Sans" panose="020B0606030504020204" pitchFamily="34" charset="0"/>
                <a:ea typeface="Open Sans" panose="020B0606030504020204" pitchFamily="34" charset="0"/>
              </a:rPr>
              <a:t>Strengths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15"/>
              </a:spcBef>
              <a:spcAft>
                <a:spcPts val="1200"/>
              </a:spcAft>
              <a:buFont typeface="Courier New" panose="02070309020205020404" pitchFamily="49" charset="0"/>
              <a:buChar char="o"/>
              <a:tabLst>
                <a:tab pos="457200" algn="l"/>
              </a:tabLst>
            </a:pPr>
            <a:r>
              <a:rPr lang="en-US" sz="1200" u="sng" dirty="0">
                <a:effectLst/>
                <a:latin typeface="Open Sans" panose="020B0606030504020204" pitchFamily="34" charset="0"/>
                <a:ea typeface="Open Sans" panose="020B0606030504020204" pitchFamily="34" charset="0"/>
              </a:rPr>
              <a:t>Initial description/description of need</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0"/>
              </a:spcBef>
              <a:spcAft>
                <a:spcPts val="1200"/>
              </a:spcAft>
              <a:buFont typeface="Courier New" panose="02070309020205020404" pitchFamily="49" charset="0"/>
              <a:buChar char="o"/>
              <a:tabLst>
                <a:tab pos="457200" algn="l"/>
              </a:tabLst>
            </a:pPr>
            <a:r>
              <a:rPr lang="en-US" sz="1200" u="sng" dirty="0">
                <a:effectLst/>
                <a:latin typeface="Open Sans" panose="020B0606030504020204" pitchFamily="34" charset="0"/>
                <a:ea typeface="Open Sans" panose="020B0606030504020204" pitchFamily="34" charset="0"/>
              </a:rPr>
              <a:t>Responsibilities</a:t>
            </a:r>
            <a:endParaRPr lang="en-US" sz="1100" dirty="0">
              <a:effectLst/>
              <a:latin typeface="Open Sans" panose="020B0606030504020204" pitchFamily="34" charset="0"/>
              <a:ea typeface="Open Sans" panose="020B0606030504020204" pitchFamily="34" charset="0"/>
            </a:endParaRPr>
          </a:p>
          <a:p>
            <a:pPr marL="742950" marR="372110" lvl="1" indent="-285750">
              <a:lnSpc>
                <a:spcPct val="115000"/>
              </a:lnSpc>
              <a:spcBef>
                <a:spcPts val="780"/>
              </a:spcBef>
              <a:spcAft>
                <a:spcPts val="1200"/>
              </a:spcAft>
              <a:buFont typeface="Courier New" panose="02070309020205020404" pitchFamily="49" charset="0"/>
              <a:buChar char="o"/>
              <a:tabLst>
                <a:tab pos="457200" algn="l"/>
              </a:tabLst>
            </a:pPr>
            <a:r>
              <a:rPr lang="en-US" sz="1200" u="sng" dirty="0">
                <a:effectLst/>
                <a:latin typeface="Open Sans" panose="020B0606030504020204" pitchFamily="34" charset="0"/>
                <a:ea typeface="Open Sans" panose="020B0606030504020204" pitchFamily="34" charset="0"/>
              </a:rPr>
              <a:t>Updates</a:t>
            </a:r>
            <a:r>
              <a:rPr lang="en-US" sz="1200" dirty="0">
                <a:effectLst/>
                <a:latin typeface="Open Sans" panose="020B0606030504020204" pitchFamily="34" charset="0"/>
                <a:ea typeface="Open Sans" panose="020B0606030504020204" pitchFamily="34" charset="0"/>
              </a:rPr>
              <a:t>: This allows the worker to show progress, or lack thereof, on</a:t>
            </a:r>
            <a:r>
              <a:rPr lang="en-US" sz="1200" spc="-9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each need and strength that has been</a:t>
            </a:r>
            <a:r>
              <a:rPr lang="en-US" sz="1200" spc="-5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entered.</a:t>
            </a:r>
            <a:endParaRPr lang="en-US" sz="11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90</a:t>
            </a:fld>
            <a:endParaRPr lang="en-US"/>
          </a:p>
        </p:txBody>
      </p:sp>
    </p:spTree>
    <p:extLst>
      <p:ext uri="{BB962C8B-B14F-4D97-AF65-F5344CB8AC3E}">
        <p14:creationId xmlns:p14="http://schemas.microsoft.com/office/powerpoint/2010/main" val="39894167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600"/>
              </a:spcAft>
              <a:buFont typeface="Symbol" panose="05050102010706020507" pitchFamily="18" charset="2"/>
              <a:buChar char=""/>
              <a:tabLst>
                <a:tab pos="228600" algn="l"/>
              </a:tabLst>
            </a:pPr>
            <a:r>
              <a:rPr lang="en-US" sz="1800" b="1" dirty="0">
                <a:effectLst/>
                <a:latin typeface="Open Sans" panose="020B0606030504020204" pitchFamily="34" charset="0"/>
                <a:ea typeface="Open Sans" panose="020B0606030504020204" pitchFamily="34" charset="0"/>
              </a:rPr>
              <a:t>SHARE </a:t>
            </a:r>
            <a:r>
              <a:rPr lang="en-US" sz="1800" dirty="0">
                <a:effectLst/>
                <a:latin typeface="Open Sans" panose="020B0606030504020204" pitchFamily="34" charset="0"/>
                <a:ea typeface="Open Sans" panose="020B0606030504020204" pitchFamily="34" charset="0"/>
              </a:rPr>
              <a:t>family strengths to be explored during the assessment process relate to the parent/caregiver’s past and current efforts in protecting their children from harm, maintaining a loving parent-child relationship, accessing extended family and other support systems, and making efforts to address past and current stress conditions.  </a:t>
            </a:r>
            <a:r>
              <a:rPr lang="en-US" sz="1800" b="1" dirty="0">
                <a:effectLst/>
                <a:latin typeface="Open Sans" panose="020B0606030504020204" pitchFamily="34" charset="0"/>
                <a:ea typeface="Open Sans" panose="020B0606030504020204" pitchFamily="34" charset="0"/>
              </a:rPr>
              <a:t>STATE </a:t>
            </a:r>
            <a:r>
              <a:rPr lang="en-US" sz="1800" dirty="0">
                <a:effectLst/>
                <a:latin typeface="Open Sans" panose="020B0606030504020204" pitchFamily="34" charset="0"/>
                <a:ea typeface="Open Sans" panose="020B0606030504020204" pitchFamily="34" charset="0"/>
              </a:rPr>
              <a:t>these types of strengths are referred to as “functional strengths” because they form the basis for addressing the needs and concerns in the family.  </a:t>
            </a:r>
          </a:p>
          <a:p>
            <a:pPr marL="342900" marR="166370" lvl="0" indent="-342900">
              <a:lnSpc>
                <a:spcPct val="115000"/>
              </a:lnSpc>
              <a:spcBef>
                <a:spcPts val="0"/>
              </a:spcBef>
              <a:spcAft>
                <a:spcPts val="1200"/>
              </a:spcAft>
              <a:buFont typeface="Symbol" panose="05050102010706020507" pitchFamily="18" charset="2"/>
              <a:buChar char=""/>
              <a:tabLst>
                <a:tab pos="228600" algn="l"/>
                <a:tab pos="368300" algn="l"/>
                <a:tab pos="368935"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800" b="1"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functional strengths can be developed from basic inventoried strengths by asking follow-up questions and exploring how it is a strength such as,</a:t>
            </a:r>
            <a:r>
              <a:rPr lang="en-US" sz="1800" spc="-19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“What does showing love for your children look like?” or “How is having a job important to your family?”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EXPLAIN</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functional strengths are also called protective factors because they are the very skills, conditions, and resources we want families</a:t>
            </a:r>
            <a:r>
              <a:rPr lang="en-US" sz="1800" spc="-13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to possess to ensure safety, permanency, and well-being. </a:t>
            </a:r>
          </a:p>
          <a:p>
            <a:pPr marL="342900" marR="114300" lvl="0" indent="-342900">
              <a:lnSpc>
                <a:spcPct val="115000"/>
              </a:lnSpc>
              <a:spcBef>
                <a:spcPts val="790"/>
              </a:spcBef>
              <a:spcAft>
                <a:spcPts val="1200"/>
              </a:spcAft>
              <a:buFont typeface="Symbol" panose="05050102010706020507" pitchFamily="18" charset="2"/>
              <a:buChar char=""/>
              <a:tabLst>
                <a:tab pos="2286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 strengths statement should include conditions in the family’s present or past that</a:t>
            </a:r>
            <a:r>
              <a:rPr lang="en-US" sz="1200" spc="-7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are able to be built on to strengthen the family. An example</a:t>
            </a:r>
            <a:r>
              <a:rPr lang="en-US" sz="1200" spc="-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is:</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57150" lvl="1" indent="-285750">
              <a:lnSpc>
                <a:spcPct val="115000"/>
              </a:lnSpc>
              <a:spcBef>
                <a:spcPts val="30"/>
              </a:spcBef>
              <a:spcAft>
                <a:spcPts val="1200"/>
              </a:spcAft>
              <a:buFont typeface="Courier New" panose="02070309020205020404" pitchFamily="49" charset="0"/>
              <a:buChar char="o"/>
              <a:tabLst>
                <a:tab pos="457200" algn="l"/>
              </a:tabLst>
            </a:pPr>
            <a:r>
              <a:rPr lang="en-US" sz="1200" dirty="0">
                <a:effectLst/>
                <a:latin typeface="Open Sans" panose="020B0606030504020204" pitchFamily="34" charset="0"/>
                <a:ea typeface="Open Sans" panose="020B0606030504020204" pitchFamily="34" charset="0"/>
              </a:rPr>
              <a:t>The mother left an abusive relationship in the past and sought shelter for her family. She</a:t>
            </a:r>
            <a:r>
              <a:rPr lang="en-US" sz="1200" spc="-9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is knowledgeable about community resources, i.e., getting clothes from the family center, using the health clinic, etc.</a:t>
            </a:r>
            <a:endParaRPr lang="en-US" sz="1100" dirty="0">
              <a:effectLst/>
              <a:latin typeface="Open Sans" panose="020B0606030504020204" pitchFamily="34" charset="0"/>
              <a:ea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91</a:t>
            </a:fld>
            <a:endParaRPr lang="en-US"/>
          </a:p>
        </p:txBody>
      </p:sp>
    </p:spTree>
    <p:extLst>
      <p:ext uri="{BB962C8B-B14F-4D97-AF65-F5344CB8AC3E}">
        <p14:creationId xmlns:p14="http://schemas.microsoft.com/office/powerpoint/2010/main" val="333889510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5"/>
              </a:spcBef>
              <a:spcAft>
                <a:spcPts val="1200"/>
              </a:spcAft>
              <a:buFont typeface="Symbol" panose="05050102010706020507" pitchFamily="18" charset="2"/>
              <a:buChar char=""/>
              <a:tabLst>
                <a:tab pos="228600" algn="l"/>
                <a:tab pos="368300" algn="l"/>
                <a:tab pos="368935"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REVIEW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following Protective Factors:</a:t>
            </a:r>
            <a:r>
              <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rPr>
              <a:t> </a:t>
            </a:r>
          </a:p>
          <a:p>
            <a:pPr marL="742950" marR="0" lvl="1" indent="-285750">
              <a:lnSpc>
                <a:spcPct val="115000"/>
              </a:lnSpc>
              <a:spcBef>
                <a:spcPts val="5"/>
              </a:spcBef>
              <a:spcAft>
                <a:spcPts val="1200"/>
              </a:spcAft>
              <a:buFont typeface="Courier New" panose="02070309020205020404" pitchFamily="49" charset="0"/>
              <a:buChar char="o"/>
              <a:tabLst>
                <a:tab pos="457200" algn="l"/>
              </a:tabLst>
            </a:pPr>
            <a:r>
              <a:rPr lang="en-US" sz="1200" b="1" dirty="0">
                <a:effectLst/>
                <a:latin typeface="Open Sans" panose="020B0606030504020204" pitchFamily="34" charset="0"/>
                <a:ea typeface="Open Sans" panose="020B0606030504020204" pitchFamily="34" charset="0"/>
              </a:rPr>
              <a:t>Concrete Support</a:t>
            </a:r>
            <a:r>
              <a:rPr lang="en-US" sz="1200" i="1" dirty="0">
                <a:effectLst/>
                <a:latin typeface="Open Sans" panose="020B0606030504020204" pitchFamily="34" charset="0"/>
                <a:ea typeface="Open Sans" panose="020B0606030504020204" pitchFamily="34" charset="0"/>
              </a:rPr>
              <a:t>-Families who can meet their own basic needs for food, clothing, housing, and transportation - and who know how to access essential services such as childcare, health care, and mental health services to address family-specific needs and are better able to ensure the safety and well-being of their children.</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5"/>
              </a:spcBef>
              <a:spcAft>
                <a:spcPts val="1200"/>
              </a:spcAft>
              <a:buFont typeface="Courier New" panose="02070309020205020404" pitchFamily="49" charset="0"/>
              <a:buChar char="o"/>
              <a:tabLst>
                <a:tab pos="457200" algn="l"/>
              </a:tabLst>
            </a:pPr>
            <a:r>
              <a:rPr lang="en-US" sz="1200" b="1" dirty="0">
                <a:effectLst/>
                <a:latin typeface="Open Sans" panose="020B0606030504020204" pitchFamily="34" charset="0"/>
                <a:ea typeface="Open Sans" panose="020B0606030504020204" pitchFamily="34" charset="0"/>
              </a:rPr>
              <a:t>Social and Emotional Competence</a:t>
            </a:r>
            <a:r>
              <a:rPr lang="en-US" sz="1200" dirty="0">
                <a:effectLst/>
                <a:latin typeface="Open Sans" panose="020B0606030504020204" pitchFamily="34" charset="0"/>
                <a:ea typeface="Open Sans" panose="020B0606030504020204" pitchFamily="34" charset="0"/>
              </a:rPr>
              <a:t>-</a:t>
            </a:r>
            <a:r>
              <a:rPr lang="en-US" sz="1200" i="1" dirty="0">
                <a:effectLst/>
                <a:latin typeface="Open Sans" panose="020B0606030504020204" pitchFamily="34" charset="0"/>
                <a:ea typeface="Open Sans" panose="020B0606030504020204" pitchFamily="34" charset="0"/>
              </a:rPr>
              <a:t>Children’s early experiences of being nurtured and developing a positive relationship with caring adults a­ffects all aspects of behavior and development.</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5"/>
              </a:spcBef>
              <a:spcAft>
                <a:spcPts val="1200"/>
              </a:spcAft>
              <a:buFont typeface="Courier New" panose="02070309020205020404" pitchFamily="49" charset="0"/>
              <a:buChar char="o"/>
              <a:tabLst>
                <a:tab pos="457200" algn="l"/>
              </a:tabLst>
            </a:pPr>
            <a:r>
              <a:rPr lang="en-US" sz="1200" b="1" dirty="0">
                <a:effectLst/>
                <a:latin typeface="Open Sans" panose="020B0606030504020204" pitchFamily="34" charset="0"/>
                <a:ea typeface="Open Sans" panose="020B0606030504020204" pitchFamily="34" charset="0"/>
              </a:rPr>
              <a:t>Nurturing and Attachment</a:t>
            </a:r>
            <a:r>
              <a:rPr lang="en-US" sz="1200" dirty="0">
                <a:effectLst/>
                <a:latin typeface="Open Sans" panose="020B0606030504020204" pitchFamily="34" charset="0"/>
                <a:ea typeface="Open Sans" panose="020B0606030504020204" pitchFamily="34" charset="0"/>
              </a:rPr>
              <a:t>-</a:t>
            </a:r>
            <a:r>
              <a:rPr lang="en-US" sz="1200" i="1" dirty="0">
                <a:effectLst/>
                <a:latin typeface="Open Sans" panose="020B0606030504020204" pitchFamily="34" charset="0"/>
                <a:ea typeface="Open Sans" panose="020B0606030504020204" pitchFamily="34" charset="0"/>
              </a:rPr>
              <a:t>Research consistently shows children who receive aff­ection and nurturing from a consistent caregiver have the best chance of growing up to be happy, healthy, and productive. Research also shows these children do better academically, behaviorally, and have an increased ability to cope with stress.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5"/>
              </a:spcBef>
              <a:spcAft>
                <a:spcPts val="1200"/>
              </a:spcAft>
              <a:buFont typeface="Courier New" panose="02070309020205020404" pitchFamily="49" charset="0"/>
              <a:buChar char="o"/>
              <a:tabLst>
                <a:tab pos="457200" algn="l"/>
              </a:tabLst>
            </a:pPr>
            <a:r>
              <a:rPr lang="en-US" sz="1200" b="1" dirty="0">
                <a:effectLst/>
                <a:latin typeface="Open Sans" panose="020B0606030504020204" pitchFamily="34" charset="0"/>
                <a:ea typeface="Open Sans" panose="020B0606030504020204" pitchFamily="34" charset="0"/>
              </a:rPr>
              <a:t>Knowledge of Parenting and Child Development</a:t>
            </a:r>
            <a:r>
              <a:rPr lang="en-US" sz="1200" i="1" dirty="0">
                <a:effectLst/>
                <a:latin typeface="Open Sans" panose="020B0606030504020204" pitchFamily="34" charset="0"/>
                <a:ea typeface="Open Sans" panose="020B0606030504020204" pitchFamily="34" charset="0"/>
              </a:rPr>
              <a:t>-Children thrive when parents provide not only a­ffection, but also respectful communication and listening, consistent rules and expectations, and safe opportunities that promote independence.</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5"/>
              </a:spcBef>
              <a:spcAft>
                <a:spcPts val="1200"/>
              </a:spcAft>
              <a:buFont typeface="Courier New" panose="02070309020205020404" pitchFamily="49" charset="0"/>
              <a:buChar char="o"/>
              <a:tabLst>
                <a:tab pos="457200" algn="l"/>
              </a:tabLst>
            </a:pPr>
            <a:r>
              <a:rPr lang="en-US" sz="1200" b="1" dirty="0">
                <a:effectLst/>
                <a:latin typeface="Open Sans" panose="020B0606030504020204" pitchFamily="34" charset="0"/>
                <a:ea typeface="Open Sans" panose="020B0606030504020204" pitchFamily="34" charset="0"/>
              </a:rPr>
              <a:t>Social Connections</a:t>
            </a:r>
            <a:r>
              <a:rPr lang="en-US" sz="1200" dirty="0">
                <a:effectLst/>
                <a:latin typeface="Open Sans" panose="020B0606030504020204" pitchFamily="34" charset="0"/>
                <a:ea typeface="Open Sans" panose="020B0606030504020204" pitchFamily="34" charset="0"/>
              </a:rPr>
              <a:t>-</a:t>
            </a:r>
            <a:r>
              <a:rPr lang="en-US" sz="1200" i="1" dirty="0">
                <a:effectLst/>
                <a:latin typeface="Open Sans" panose="020B0606030504020204" pitchFamily="34" charset="0"/>
                <a:ea typeface="Open Sans" panose="020B0606030504020204" pitchFamily="34" charset="0"/>
              </a:rPr>
              <a:t>Parents with a social network of emotionally supportive friends, family, and neighbors often find that it is easier to care for their children and themselves.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5"/>
              </a:spcBef>
              <a:spcAft>
                <a:spcPts val="1200"/>
              </a:spcAft>
              <a:buFont typeface="Courier New" panose="02070309020205020404" pitchFamily="49" charset="0"/>
              <a:buChar char="o"/>
              <a:tabLst>
                <a:tab pos="457200" algn="l"/>
              </a:tabLst>
            </a:pPr>
            <a:r>
              <a:rPr lang="en-US" sz="1200" b="1" dirty="0">
                <a:effectLst/>
                <a:latin typeface="Open Sans" panose="020B0606030504020204" pitchFamily="34" charset="0"/>
                <a:ea typeface="Open Sans" panose="020B0606030504020204" pitchFamily="34" charset="0"/>
              </a:rPr>
              <a:t>Resilience</a:t>
            </a:r>
            <a:r>
              <a:rPr lang="en-US" sz="1200" dirty="0">
                <a:effectLst/>
                <a:latin typeface="Open Sans" panose="020B0606030504020204" pitchFamily="34" charset="0"/>
                <a:ea typeface="Open Sans" panose="020B0606030504020204" pitchFamily="34" charset="0"/>
              </a:rPr>
              <a:t>-</a:t>
            </a:r>
            <a:r>
              <a:rPr lang="en-US" sz="1200" i="1" dirty="0">
                <a:effectLst/>
                <a:latin typeface="Open Sans" panose="020B0606030504020204" pitchFamily="34" charset="0"/>
                <a:ea typeface="Open Sans" panose="020B0606030504020204" pitchFamily="34" charset="0"/>
              </a:rPr>
              <a:t>Parents who can cope with the stresses of everyday life, as well as an occasional crisis, have resilience; they have the flexibility and inner strength necessary to bounce back when things are not going well.</a:t>
            </a:r>
            <a:endParaRPr lang="en-US" sz="11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92</a:t>
            </a:fld>
            <a:endParaRPr lang="en-US"/>
          </a:p>
        </p:txBody>
      </p:sp>
    </p:spTree>
    <p:extLst>
      <p:ext uri="{BB962C8B-B14F-4D97-AF65-F5344CB8AC3E}">
        <p14:creationId xmlns:p14="http://schemas.microsoft.com/office/powerpoint/2010/main" val="34460344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57150" lvl="0" indent="-342900">
              <a:lnSpc>
                <a:spcPct val="115000"/>
              </a:lnSpc>
              <a:spcBef>
                <a:spcPts val="500"/>
              </a:spcBef>
              <a:spcAft>
                <a:spcPts val="1200"/>
              </a:spcAft>
              <a:buFont typeface="Symbol" panose="05050102010706020507" pitchFamily="18" charset="2"/>
              <a:buChar char=""/>
              <a:tabLst>
                <a:tab pos="368300" algn="l"/>
                <a:tab pos="368935"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 need statement provides a description of the current issue, symptom, or behavior to</a:t>
            </a:r>
            <a:r>
              <a:rPr lang="en-US" sz="1200" spc="-7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be addressed. It describes the fact pattern that causes a plan to be developed to remedy the situation. It identifies any underlying issues</a:t>
            </a:r>
            <a:r>
              <a:rPr lang="en-US" sz="1200" spc="-14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that are known.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EMPHASIZE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that</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needs </a:t>
            </a:r>
            <a:r>
              <a:rPr lang="en-US" sz="1200" b="1" u="sng" dirty="0">
                <a:effectLst/>
                <a:latin typeface="Open Sans" panose="020B0606030504020204" pitchFamily="34" charset="0"/>
                <a:ea typeface="Franklin Gothic Book" panose="020B0503020102020204" pitchFamily="34" charset="0"/>
                <a:cs typeface="Franklin Gothic Book" panose="020B0503020102020204" pitchFamily="34" charset="0"/>
              </a:rPr>
              <a:t>are not</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services. An example is:</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272415" lvl="1" indent="-285750">
              <a:lnSpc>
                <a:spcPct val="115000"/>
              </a:lnSpc>
              <a:spcBef>
                <a:spcPts val="800"/>
              </a:spcBef>
              <a:spcAft>
                <a:spcPts val="1200"/>
              </a:spcAft>
              <a:buFont typeface="Courier New" panose="02070309020205020404" pitchFamily="49" charset="0"/>
              <a:buChar char="o"/>
              <a:tabLst>
                <a:tab pos="597535" algn="l"/>
              </a:tabLst>
            </a:pPr>
            <a:r>
              <a:rPr lang="en-US" sz="1200" dirty="0">
                <a:effectLst/>
                <a:latin typeface="Open Sans" panose="020B0606030504020204" pitchFamily="34" charset="0"/>
                <a:ea typeface="Open Sans" panose="020B0606030504020204" pitchFamily="34" charset="0"/>
              </a:rPr>
              <a:t>The children are at risk due to caregiver substance use as their mother was arrested for possession of cocaine and marijuana, uses drugs “recreationally,” and is known to spend time with other persons who use drugs.</a:t>
            </a:r>
            <a:endParaRPr lang="en-US" sz="11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93</a:t>
            </a:fld>
            <a:endParaRPr lang="en-US"/>
          </a:p>
        </p:txBody>
      </p:sp>
    </p:spTree>
    <p:extLst>
      <p:ext uri="{BB962C8B-B14F-4D97-AF65-F5344CB8AC3E}">
        <p14:creationId xmlns:p14="http://schemas.microsoft.com/office/powerpoint/2010/main" val="72917939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57150" lvl="0" indent="0" algn="l" defTabSz="914400" rtl="0" eaLnBrk="1" fontAlgn="auto" latinLnBrk="0" hangingPunct="1">
              <a:lnSpc>
                <a:spcPct val="115000"/>
              </a:lnSpc>
              <a:spcBef>
                <a:spcPts val="790"/>
              </a:spcBef>
              <a:spcAft>
                <a:spcPts val="1200"/>
              </a:spcAft>
              <a:buClrTx/>
              <a:buSzTx/>
              <a:buFont typeface="Courier New" panose="02070309020205020404" pitchFamily="49" charset="0"/>
              <a:buNone/>
              <a:tabLst>
                <a:tab pos="457200" algn="l"/>
              </a:tabLst>
              <a:defRP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action steps (responsibilities) are what</a:t>
            </a:r>
            <a:r>
              <a:rPr lang="en-US" sz="1800" spc="-18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DCS, parent, youth, team members are willing to do to reach positive outcomes. Some examples</a:t>
            </a:r>
            <a:r>
              <a:rPr lang="en-US" sz="1800" spc="-8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are:</a:t>
            </a:r>
          </a:p>
          <a:p>
            <a:pPr marL="0" marR="57150" lvl="0" indent="0">
              <a:lnSpc>
                <a:spcPct val="115000"/>
              </a:lnSpc>
              <a:spcBef>
                <a:spcPts val="790"/>
              </a:spcBef>
              <a:spcAft>
                <a:spcPts val="1200"/>
              </a:spcAft>
              <a:buFont typeface="Courier New" panose="02070309020205020404" pitchFamily="49" charset="0"/>
              <a:buNone/>
              <a:tabLst>
                <a:tab pos="457200" algn="l"/>
              </a:tabLst>
            </a:pPr>
            <a:endParaRPr lang="en-US" sz="1800" dirty="0">
              <a:effectLst/>
              <a:latin typeface="Open Sans" panose="020B0606030504020204" pitchFamily="34" charset="0"/>
              <a:ea typeface="Open Sans" panose="020B0606030504020204" pitchFamily="34" charset="0"/>
            </a:endParaRPr>
          </a:p>
          <a:p>
            <a:pPr marL="742950" marR="57150" lvl="1" indent="-285750">
              <a:lnSpc>
                <a:spcPct val="115000"/>
              </a:lnSpc>
              <a:spcBef>
                <a:spcPts val="790"/>
              </a:spcBef>
              <a:spcAft>
                <a:spcPts val="1200"/>
              </a:spcAft>
              <a:buFont typeface="Courier New" panose="02070309020205020404" pitchFamily="49" charset="0"/>
              <a:buChar char="o"/>
              <a:tabLst>
                <a:tab pos="457200" algn="l"/>
              </a:tabLst>
            </a:pPr>
            <a:r>
              <a:rPr lang="en-US" sz="1800" dirty="0">
                <a:effectLst/>
                <a:latin typeface="Open Sans" panose="020B0606030504020204" pitchFamily="34" charset="0"/>
                <a:ea typeface="Open Sans" panose="020B0606030504020204" pitchFamily="34" charset="0"/>
              </a:rPr>
              <a:t>The mother will schedule a mental health intake</a:t>
            </a:r>
            <a:r>
              <a:rPr lang="en-US" sz="1800" spc="-2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by ______ Date.  She will participate in the intake and follow all</a:t>
            </a:r>
            <a:r>
              <a:rPr lang="en-US" sz="1800" spc="-2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recommendations.</a:t>
            </a:r>
          </a:p>
          <a:p>
            <a:pPr marL="742950" marR="0" lvl="1" indent="-285750">
              <a:lnSpc>
                <a:spcPct val="115000"/>
              </a:lnSpc>
              <a:spcBef>
                <a:spcPts val="20"/>
              </a:spcBef>
              <a:spcAft>
                <a:spcPts val="1200"/>
              </a:spcAft>
              <a:buFont typeface="Courier New" panose="02070309020205020404" pitchFamily="49" charset="0"/>
              <a:buChar char="o"/>
              <a:tabLst>
                <a:tab pos="457200" algn="l"/>
              </a:tabLst>
            </a:pPr>
            <a:r>
              <a:rPr lang="en-US" sz="1800" dirty="0">
                <a:effectLst/>
                <a:latin typeface="Open Sans" panose="020B0606030504020204" pitchFamily="34" charset="0"/>
                <a:ea typeface="Open Sans" panose="020B0606030504020204" pitchFamily="34" charset="0"/>
              </a:rPr>
              <a:t>DCS will complete random drug</a:t>
            </a:r>
            <a:r>
              <a:rPr lang="en-US" sz="1800" spc="-2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screens. Mother will comply with requested screens and pass the drug screens.</a:t>
            </a:r>
          </a:p>
          <a:p>
            <a:pPr marL="742950" marR="525145" lvl="1" indent="-285750">
              <a:lnSpc>
                <a:spcPct val="115000"/>
              </a:lnSpc>
              <a:spcBef>
                <a:spcPts val="780"/>
              </a:spcBef>
              <a:spcAft>
                <a:spcPts val="1200"/>
              </a:spcAft>
              <a:buFont typeface="Courier New" panose="02070309020205020404" pitchFamily="49" charset="0"/>
              <a:buChar char="o"/>
              <a:tabLst>
                <a:tab pos="457200" algn="l"/>
              </a:tabLst>
            </a:pPr>
            <a:r>
              <a:rPr lang="en-US" sz="1800" dirty="0">
                <a:effectLst/>
                <a:latin typeface="Open Sans" panose="020B0606030504020204" pitchFamily="34" charset="0"/>
                <a:ea typeface="Open Sans" panose="020B0606030504020204" pitchFamily="34" charset="0"/>
              </a:rPr>
              <a:t>Mother will demonstrate skills learned from individual counseling</a:t>
            </a:r>
            <a:r>
              <a:rPr lang="en-US" sz="1800" spc="-25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during visitation to build her relationship with her</a:t>
            </a:r>
            <a:r>
              <a:rPr lang="en-US" sz="1800" spc="-2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children.</a:t>
            </a:r>
          </a:p>
          <a:p>
            <a:pPr marL="742950" marR="0" lvl="1" indent="-285750">
              <a:lnSpc>
                <a:spcPct val="115000"/>
              </a:lnSpc>
              <a:spcBef>
                <a:spcPts val="5"/>
              </a:spcBef>
              <a:spcAft>
                <a:spcPts val="1200"/>
              </a:spcAft>
              <a:buFont typeface="Courier New" panose="02070309020205020404" pitchFamily="49" charset="0"/>
              <a:buChar char="o"/>
              <a:tabLst>
                <a:tab pos="457200" algn="l"/>
              </a:tabLst>
            </a:pPr>
            <a:r>
              <a:rPr lang="en-US" sz="1800" dirty="0">
                <a:effectLst/>
                <a:latin typeface="Open Sans" panose="020B0606030504020204" pitchFamily="34" charset="0"/>
                <a:ea typeface="Open Sans" panose="020B0606030504020204" pitchFamily="34" charset="0"/>
              </a:rPr>
              <a:t>Mother will attend a parent support group weekly and will recognize</a:t>
            </a:r>
            <a:r>
              <a:rPr lang="en-US" sz="1800" spc="-14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triggers that lead to substance use and discuss with</a:t>
            </a:r>
            <a:r>
              <a:rPr lang="en-US" sz="1800" spc="-50"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FSW. </a:t>
            </a:r>
          </a:p>
          <a:p>
            <a:pPr marL="342900" marR="0" lvl="0" indent="-342900">
              <a:lnSpc>
                <a:spcPct val="115000"/>
              </a:lnSpc>
              <a:spcBef>
                <a:spcPts val="500"/>
              </a:spcBef>
              <a:spcAft>
                <a:spcPts val="12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EXPLAIN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permanency plans should never be presented to the family as a list</a:t>
            </a:r>
            <a:r>
              <a:rPr lang="en-US" sz="1800" spc="-1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of demands. Action steps on a plan should never be for just one person to complete. It is crucial for the team to work together to achieve the goals. The plan should also not represent a “to do” list for just the FSW. We do not</a:t>
            </a:r>
            <a:r>
              <a:rPr lang="en-US" sz="1800" spc="-19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want the family to develop a reliance on DCS to the point of when we are not in the picture, they fail.</a:t>
            </a:r>
          </a:p>
          <a:p>
            <a:pPr marL="342900" marR="0" lvl="0" indent="-342900">
              <a:lnSpc>
                <a:spcPct val="115000"/>
              </a:lnSpc>
              <a:spcBef>
                <a:spcPts val="500"/>
              </a:spcBef>
              <a:spcAft>
                <a:spcPts val="12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Family Permanency Plans must be time-limited, goal-oriented, and specific about the action steps to be taken by DCS, service providers, children/youth, and families toward meeting the goal(s) on the plan. They should include responsibilities that specifically include action steps that each party should take including behavioral, assessment, service, and DCS action steps needed to address the identified concerns. To determine compliance with the plan, parents are expected to be able to demonstrate their completion of the action steps as well as demonstrate behavioral changes that decrease risk to the child(ren). The responsibilities of all team members should be clearly outlined with language that everyone can understand.</a:t>
            </a:r>
          </a:p>
          <a:p>
            <a:pPr marL="342900" marR="167640" lvl="0" indent="-342900">
              <a:lnSpc>
                <a:spcPct val="115000"/>
              </a:lnSpc>
              <a:spcBef>
                <a:spcPts val="605"/>
              </a:spcBef>
              <a:spcAft>
                <a:spcPts val="1200"/>
              </a:spcAft>
              <a:buFont typeface="Symbol" panose="05050102010706020507" pitchFamily="18" charset="2"/>
              <a:buChar char=""/>
              <a:tabLst>
                <a:tab pos="228600"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 last area of the permanency plan is updating. This allows the</a:t>
            </a:r>
            <a:r>
              <a:rPr lang="en-US" sz="1800" spc="-1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worker to show progress, or lack thereof, on each need and strength that has been entered.</a:t>
            </a:r>
          </a:p>
          <a:p>
            <a:pPr marL="342900" marR="0" lvl="0" indent="-342900">
              <a:lnSpc>
                <a:spcPct val="115000"/>
              </a:lnSpc>
              <a:spcBef>
                <a:spcPts val="500"/>
              </a:spcBef>
              <a:spcAft>
                <a:spcPts val="1200"/>
              </a:spcAft>
              <a:buFont typeface="Symbol" panose="05050102010706020507" pitchFamily="18" charset="2"/>
              <a:buChar char=""/>
            </a:pPr>
            <a:endPar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94</a:t>
            </a:fld>
            <a:endParaRPr lang="en-US"/>
          </a:p>
        </p:txBody>
      </p:sp>
    </p:spTree>
    <p:extLst>
      <p:ext uri="{BB962C8B-B14F-4D97-AF65-F5344CB8AC3E}">
        <p14:creationId xmlns:p14="http://schemas.microsoft.com/office/powerpoint/2010/main" val="165544208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4300" lvl="0" indent="-342900">
              <a:lnSpc>
                <a:spcPct val="115000"/>
              </a:lnSpc>
              <a:spcBef>
                <a:spcPts val="80"/>
              </a:spcBef>
              <a:spcAft>
                <a:spcPts val="1200"/>
              </a:spcAft>
              <a:buFont typeface="Symbol" panose="05050102010706020507" pitchFamily="18" charset="2"/>
              <a:buChar char=""/>
              <a:tabLst>
                <a:tab pos="394335"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 </a:t>
            </a:r>
            <a:r>
              <a:rPr lang="en-US" sz="1200" u="sng"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3"/>
              </a:rPr>
              <a:t>Policy 16.31</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gives guidance on documentation of the Family Permanency Plan.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ADVISE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of the following:</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114300" lvl="1" indent="-285750">
              <a:lnSpc>
                <a:spcPct val="115000"/>
              </a:lnSpc>
              <a:spcBef>
                <a:spcPts val="80"/>
              </a:spcBef>
              <a:spcAft>
                <a:spcPts val="1200"/>
              </a:spcAft>
              <a:buFont typeface="Courier New" panose="02070309020205020404" pitchFamily="49" charset="0"/>
              <a:buChar char="o"/>
              <a:tabLst>
                <a:tab pos="394335" algn="l"/>
              </a:tabLst>
            </a:pPr>
            <a:r>
              <a:rPr lang="en-US" sz="1200" dirty="0">
                <a:effectLst/>
                <a:latin typeface="Open Sans" panose="020B0606030504020204" pitchFamily="34" charset="0"/>
                <a:ea typeface="Open Sans" panose="020B0606030504020204" pitchFamily="34" charset="0"/>
              </a:rPr>
              <a:t>While it may be a handwritten draft, the Family Permanency Plan is considered complete at the conclusion of the CFTM. Minor changes that do not affect content, such as grammatical or spelling errors, may be made following the meeting. Significant changes to the goals or action steps on the plan are only be made by convening another CFTM or by court order at the Permanency Hearing.</a:t>
            </a:r>
            <a:endParaRPr lang="en-US" sz="1100" dirty="0">
              <a:effectLst/>
              <a:latin typeface="Open Sans" panose="020B0606030504020204" pitchFamily="34" charset="0"/>
              <a:ea typeface="Open Sans" panose="020B0606030504020204" pitchFamily="34" charset="0"/>
            </a:endParaRPr>
          </a:p>
          <a:p>
            <a:pPr marL="742950" marR="114300" lvl="1" indent="-285750">
              <a:lnSpc>
                <a:spcPct val="115000"/>
              </a:lnSpc>
              <a:spcBef>
                <a:spcPts val="80"/>
              </a:spcBef>
              <a:spcAft>
                <a:spcPts val="1200"/>
              </a:spcAft>
              <a:buFont typeface="Courier New" panose="02070309020205020404" pitchFamily="49" charset="0"/>
              <a:buChar char="o"/>
              <a:tabLst>
                <a:tab pos="394335" algn="l"/>
              </a:tabLst>
            </a:pPr>
            <a:r>
              <a:rPr lang="en-US" sz="1200" dirty="0">
                <a:effectLst/>
                <a:latin typeface="Open Sans" panose="020B0606030504020204" pitchFamily="34" charset="0"/>
                <a:ea typeface="Open Sans" panose="020B0606030504020204" pitchFamily="34" charset="0"/>
              </a:rPr>
              <a:t>Parents have the opportunity to sign a completed Family Permanency Plan at the conclusion of the CFTM. If the Family Permanency Plan is written by hand during the meeting, the family should be given the opportunity to sign a copy of the handwritten plan at the conclusion of the meeting. If a handwritten or typewritten plan is not available at the conclusion of the meeting, the FSW ensures that the parents leave the meeting with a list of their responsibilities. If the meeting is held via teleconference or videoconference, the FSW reviews the list of responsibilities at the close of the meeting to allow the parents an opportunity to write down/record the agreed upon responsibilities. The FSW also provides a list in writing to the parent within one (1) business day. FSWs inquire from parents at the close of the meeting which method of delivery they would prefer the FSW to use to provide the written list. Once the Family Permanency Plans is typed and completed in TFACTS, the FSW ensures the plan is presented to the team for discussion and signatures.  Completed signature pages are scanned into TFACTS.</a:t>
            </a:r>
            <a:endParaRPr lang="en-US" sz="1100" dirty="0">
              <a:effectLst/>
              <a:latin typeface="Open Sans" panose="020B0606030504020204" pitchFamily="34" charset="0"/>
              <a:ea typeface="Open Sans" panose="020B0606030504020204" pitchFamily="34" charset="0"/>
            </a:endParaRPr>
          </a:p>
          <a:p>
            <a:pPr marL="742950" marR="114300" lvl="1" indent="-285750">
              <a:lnSpc>
                <a:spcPct val="115000"/>
              </a:lnSpc>
              <a:spcBef>
                <a:spcPts val="80"/>
              </a:spcBef>
              <a:spcAft>
                <a:spcPts val="1200"/>
              </a:spcAft>
              <a:buFont typeface="Courier New" panose="02070309020205020404" pitchFamily="49" charset="0"/>
              <a:buChar char="o"/>
              <a:tabLst>
                <a:tab pos="394335" algn="l"/>
              </a:tabLst>
            </a:pPr>
            <a:r>
              <a:rPr lang="en-US" sz="1200" dirty="0">
                <a:effectLst/>
                <a:latin typeface="Open Sans" panose="020B0606030504020204" pitchFamily="34" charset="0"/>
                <a:ea typeface="Open Sans" panose="020B0606030504020204" pitchFamily="34" charset="0"/>
              </a:rPr>
              <a:t>If parents have signed a handwritten copy at the conclusion of the CFTM and it is later typed, both copies of the Family Permanency Plan must be made available to the court, the family, and their attorneys to approve the language in the typed plan and be given the opportunity to sign it, if agreed upon.</a:t>
            </a:r>
            <a:endParaRPr lang="en-US" sz="1100" dirty="0">
              <a:effectLst/>
              <a:latin typeface="Open Sans" panose="020B0606030504020204" pitchFamily="34" charset="0"/>
              <a:ea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95</a:t>
            </a:fld>
            <a:endParaRPr lang="en-US"/>
          </a:p>
        </p:txBody>
      </p:sp>
    </p:spTree>
    <p:extLst>
      <p:ext uri="{BB962C8B-B14F-4D97-AF65-F5344CB8AC3E}">
        <p14:creationId xmlns:p14="http://schemas.microsoft.com/office/powerpoint/2010/main" val="105975569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20"/>
              </a:spcBef>
              <a:spcAft>
                <a:spcPts val="1200"/>
              </a:spcAft>
              <a:buFont typeface="Symbol" panose="05050102010706020507" pitchFamily="18" charset="2"/>
              <a:buChar char=""/>
              <a:tabLst>
                <a:tab pos="368300" algn="l"/>
                <a:tab pos="368935"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EXPLAIN</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in order to write a quality Permanency Plan, we must first complete a series of tasks. We</a:t>
            </a:r>
            <a:r>
              <a:rPr lang="en-US" sz="1200" spc="-15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must start with having quality interviews (also</a:t>
            </a:r>
            <a:r>
              <a:rPr lang="en-US" sz="1200" spc="-5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called “contacts”) with case members. These quality contacts lead to quality assessments, which are the foundation of a quality permanency plan.</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0" lvl="0" indent="-342900">
              <a:lnSpc>
                <a:spcPct val="115000"/>
              </a:lnSpc>
              <a:spcBef>
                <a:spcPts val="815"/>
              </a:spcBef>
              <a:spcAft>
                <a:spcPts val="1200"/>
              </a:spcAft>
              <a:buFont typeface="Symbol" panose="05050102010706020507" pitchFamily="18" charset="2"/>
              <a:buChar char=""/>
              <a:tabLst>
                <a:tab pos="368300" algn="l"/>
                <a:tab pos="368935"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if we understand what the</a:t>
            </a:r>
            <a:r>
              <a:rPr lang="en-US" sz="1200" spc="-3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underlying issues are and the possible reasons a parent or youth might be ambivalent to make the needed changes, we can then better work with that individual to facilitate desired changes.</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115570" lvl="0" indent="-342900">
              <a:lnSpc>
                <a:spcPct val="115000"/>
              </a:lnSpc>
              <a:spcBef>
                <a:spcPts val="0"/>
              </a:spcBef>
              <a:spcAft>
                <a:spcPts val="1200"/>
              </a:spcAft>
              <a:buFont typeface="Symbol" panose="05050102010706020507" pitchFamily="18" charset="2"/>
              <a:buChar char=""/>
              <a:tabLst>
                <a:tab pos="368300" algn="l"/>
                <a:tab pos="368935"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REMIND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we already know that people are more likely to change if they desire the change. We call this buy-in. People are also more likely to want to change when they believe they are the ones who resolved any ambivalence</a:t>
            </a:r>
            <a:r>
              <a:rPr lang="en-US" sz="1200" spc="-13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in their decision to change, and when they significantly contribute to developing their own plan to solve an identified</a:t>
            </a:r>
            <a:r>
              <a:rPr lang="en-US" sz="1200" spc="-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need.</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179705" lvl="0" indent="-342900">
              <a:lnSpc>
                <a:spcPct val="115000"/>
              </a:lnSpc>
              <a:spcBef>
                <a:spcPts val="500"/>
              </a:spcBef>
              <a:spcAft>
                <a:spcPts val="1200"/>
              </a:spcAft>
              <a:buFont typeface="Symbol" panose="05050102010706020507" pitchFamily="18" charset="2"/>
              <a:buChar char=""/>
              <a:tabLst>
                <a:tab pos="368300" algn="l"/>
                <a:tab pos="368935"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once people discover the need/reasons to change, efforts to change are more successful when they believe they are the creators of their own change plan.</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0" lvl="0" indent="-342900">
              <a:lnSpc>
                <a:spcPct val="115000"/>
              </a:lnSpc>
              <a:spcBef>
                <a:spcPts val="0"/>
              </a:spcBef>
              <a:spcAft>
                <a:spcPts val="1200"/>
              </a:spcAft>
              <a:buFont typeface="Symbol" panose="05050102010706020507" pitchFamily="18" charset="2"/>
              <a:buChar char=""/>
              <a:tabLst>
                <a:tab pos="368935" algn="l"/>
                <a:tab pos="5600700"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effective use of Motivational Interviewing is the key to facilitating this</a:t>
            </a:r>
            <a:r>
              <a:rPr lang="en-US" sz="1200" spc="-10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process because it helps people who are being interviewed to feel empowered and respected. Once emotional defenses are lowered, effective assessment can begin which will uncover the needs and actions steps developed in the Permanency Plan with a</a:t>
            </a:r>
            <a:r>
              <a:rPr lang="en-US" sz="1200" spc="-3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family.</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0" lvl="0" indent="-342900">
              <a:lnSpc>
                <a:spcPct val="115000"/>
              </a:lnSpc>
              <a:spcBef>
                <a:spcPts val="25"/>
              </a:spcBef>
              <a:spcAft>
                <a:spcPts val="1200"/>
              </a:spcAft>
              <a:buFont typeface="Symbol" panose="05050102010706020507" pitchFamily="18" charset="2"/>
              <a:buChar char=""/>
              <a:tabLst>
                <a:tab pos="368300" algn="l"/>
                <a:tab pos="368935"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CONDUCT ACTIVITY: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Guided</a:t>
            </a:r>
            <a:r>
              <a:rPr lang="en-US" sz="1200" spc="-3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Imagery</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0" lvl="1" indent="-285750">
              <a:lnSpc>
                <a:spcPct val="115000"/>
              </a:lnSpc>
              <a:spcBef>
                <a:spcPts val="790"/>
              </a:spcBef>
              <a:spcAft>
                <a:spcPts val="1200"/>
              </a:spcAft>
              <a:buFont typeface="Courier New" panose="02070309020205020404" pitchFamily="49" charset="0"/>
              <a:buChar char="o"/>
              <a:tabLst>
                <a:tab pos="541020" algn="l"/>
              </a:tabLst>
            </a:pPr>
            <a:r>
              <a:rPr lang="en-US" sz="1200" b="1" dirty="0">
                <a:effectLst/>
                <a:latin typeface="Open Sans" panose="020B0606030504020204" pitchFamily="34" charset="0"/>
                <a:ea typeface="Open Sans" panose="020B0606030504020204" pitchFamily="34" charset="0"/>
              </a:rPr>
              <a:t>INSTRUCT</a:t>
            </a:r>
            <a:r>
              <a:rPr lang="en-US" sz="1200" b="1"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participants</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to</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close</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their</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eyes</a:t>
            </a:r>
            <a:r>
              <a:rPr lang="en-US" sz="1200" spc="-1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read the following paragraph aloud: </a:t>
            </a:r>
            <a:endParaRPr lang="en-US" sz="1100" dirty="0">
              <a:effectLst/>
              <a:latin typeface="Open Sans" panose="020B0606030504020204" pitchFamily="34" charset="0"/>
              <a:ea typeface="Open Sans" panose="020B0606030504020204" pitchFamily="34" charset="0"/>
            </a:endParaRPr>
          </a:p>
          <a:p>
            <a:pPr marL="914400" marR="0">
              <a:lnSpc>
                <a:spcPct val="115000"/>
              </a:lnSpc>
              <a:spcBef>
                <a:spcPts val="790"/>
              </a:spcBef>
              <a:spcAft>
                <a:spcPts val="1200"/>
              </a:spcAft>
              <a:tabLst>
                <a:tab pos="541020" algn="l"/>
              </a:tabLst>
            </a:pPr>
            <a:r>
              <a:rPr lang="en-US" sz="1200" i="1" dirty="0">
                <a:effectLst/>
                <a:latin typeface="Open Sans" panose="020B0606030504020204" pitchFamily="34" charset="0"/>
                <a:ea typeface="Open Sans" panose="020B0606030504020204" pitchFamily="34" charset="0"/>
              </a:rPr>
              <a:t>“Imagine</a:t>
            </a:r>
            <a:r>
              <a:rPr lang="en-US" sz="1200" i="1" spc="-5" dirty="0">
                <a:effectLst/>
                <a:latin typeface="Open Sans" panose="020B0606030504020204" pitchFamily="34" charset="0"/>
                <a:ea typeface="Open Sans" panose="020B0606030504020204" pitchFamily="34" charset="0"/>
              </a:rPr>
              <a:t> </a:t>
            </a:r>
            <a:r>
              <a:rPr lang="en-US" sz="1200" i="1" dirty="0">
                <a:effectLst/>
                <a:latin typeface="Open Sans" panose="020B0606030504020204" pitchFamily="34" charset="0"/>
                <a:ea typeface="Open Sans" panose="020B0606030504020204" pitchFamily="34" charset="0"/>
              </a:rPr>
              <a:t>you</a:t>
            </a:r>
            <a:r>
              <a:rPr lang="en-US" sz="1200" i="1" spc="-15" dirty="0">
                <a:effectLst/>
                <a:latin typeface="Open Sans" panose="020B0606030504020204" pitchFamily="34" charset="0"/>
                <a:ea typeface="Open Sans" panose="020B0606030504020204" pitchFamily="34" charset="0"/>
              </a:rPr>
              <a:t> </a:t>
            </a:r>
            <a:r>
              <a:rPr lang="en-US" sz="1200" i="1" dirty="0">
                <a:effectLst/>
                <a:latin typeface="Open Sans" panose="020B0606030504020204" pitchFamily="34" charset="0"/>
                <a:ea typeface="Open Sans" panose="020B0606030504020204" pitchFamily="34" charset="0"/>
              </a:rPr>
              <a:t>are</a:t>
            </a:r>
            <a:r>
              <a:rPr lang="en-US" sz="1200" i="1" spc="-10" dirty="0">
                <a:effectLst/>
                <a:latin typeface="Open Sans" panose="020B0606030504020204" pitchFamily="34" charset="0"/>
                <a:ea typeface="Open Sans" panose="020B0606030504020204" pitchFamily="34" charset="0"/>
              </a:rPr>
              <a:t> </a:t>
            </a:r>
            <a:r>
              <a:rPr lang="en-US" sz="1200" i="1" dirty="0">
                <a:effectLst/>
                <a:latin typeface="Open Sans" panose="020B0606030504020204" pitchFamily="34" charset="0"/>
                <a:ea typeface="Open Sans" panose="020B0606030504020204" pitchFamily="34" charset="0"/>
              </a:rPr>
              <a:t>at</a:t>
            </a:r>
            <a:r>
              <a:rPr lang="en-US" sz="1200" i="1" spc="-10" dirty="0">
                <a:effectLst/>
                <a:latin typeface="Open Sans" panose="020B0606030504020204" pitchFamily="34" charset="0"/>
                <a:ea typeface="Open Sans" panose="020B0606030504020204" pitchFamily="34" charset="0"/>
              </a:rPr>
              <a:t> </a:t>
            </a:r>
            <a:r>
              <a:rPr lang="en-US" sz="1200" i="1" dirty="0">
                <a:effectLst/>
                <a:latin typeface="Open Sans" panose="020B0606030504020204" pitchFamily="34" charset="0"/>
                <a:ea typeface="Open Sans" panose="020B0606030504020204" pitchFamily="34" charset="0"/>
              </a:rPr>
              <a:t>the</a:t>
            </a:r>
            <a:r>
              <a:rPr lang="en-US" sz="1200" i="1" spc="-155" dirty="0">
                <a:effectLst/>
                <a:latin typeface="Open Sans" panose="020B0606030504020204" pitchFamily="34" charset="0"/>
                <a:ea typeface="Open Sans" panose="020B0606030504020204" pitchFamily="34" charset="0"/>
              </a:rPr>
              <a:t> </a:t>
            </a:r>
            <a:r>
              <a:rPr lang="en-US" sz="1200" i="1" dirty="0">
                <a:effectLst/>
                <a:latin typeface="Open Sans" panose="020B0606030504020204" pitchFamily="34" charset="0"/>
                <a:ea typeface="Open Sans" panose="020B0606030504020204" pitchFamily="34" charset="0"/>
              </a:rPr>
              <a:t>DMV to renew your license. You get your number and wait to be called. Finally, your number is called. You get up and head to the counter, before you even get all the way to the counter and say hello, the DMV staff tells you your license will not be renewed because of your poor driving abilities. The DMV staff has just decided something that severely impacts your life. How do you feel?</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20"/>
              </a:spcBef>
              <a:spcAft>
                <a:spcPts val="1200"/>
              </a:spcAft>
              <a:buFont typeface="Courier New" panose="02070309020205020404" pitchFamily="49" charset="0"/>
              <a:buChar char="o"/>
              <a:tabLst>
                <a:tab pos="541020" algn="l"/>
              </a:tabLst>
            </a:pPr>
            <a:r>
              <a:rPr lang="en-US" sz="1200" b="1" dirty="0">
                <a:effectLst/>
                <a:latin typeface="Open Sans" panose="020B0606030504020204" pitchFamily="34" charset="0"/>
                <a:ea typeface="Open Sans" panose="020B0606030504020204" pitchFamily="34" charset="0"/>
              </a:rPr>
              <a:t>ASK </a:t>
            </a:r>
            <a:r>
              <a:rPr lang="en-US" sz="1200" dirty="0">
                <a:effectLst/>
                <a:latin typeface="Open Sans" panose="020B0606030504020204" pitchFamily="34" charset="0"/>
                <a:ea typeface="Open Sans" panose="020B0606030504020204" pitchFamily="34" charset="0"/>
              </a:rPr>
              <a:t>participants to open their eyes and </a:t>
            </a:r>
            <a:r>
              <a:rPr lang="en-US" sz="1200" b="1" dirty="0">
                <a:effectLst/>
                <a:latin typeface="Open Sans" panose="020B0606030504020204" pitchFamily="34" charset="0"/>
                <a:ea typeface="Open Sans" panose="020B0606030504020204" pitchFamily="34" charset="0"/>
              </a:rPr>
              <a:t>ALLOW</a:t>
            </a:r>
            <a:r>
              <a:rPr lang="en-US" sz="1200" dirty="0">
                <a:effectLst/>
                <a:latin typeface="Open Sans" panose="020B0606030504020204" pitchFamily="34" charset="0"/>
                <a:ea typeface="Open Sans" panose="020B0606030504020204" pitchFamily="34" charset="0"/>
              </a:rPr>
              <a:t> time for</a:t>
            </a:r>
            <a:r>
              <a:rPr lang="en-US" sz="1200" spc="-8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responses.</a:t>
            </a:r>
            <a:endParaRPr lang="en-US" sz="1100" dirty="0">
              <a:effectLst/>
              <a:latin typeface="Open Sans" panose="020B0606030504020204" pitchFamily="34" charset="0"/>
              <a:ea typeface="Open Sans" panose="020B0606030504020204" pitchFamily="34" charset="0"/>
            </a:endParaRPr>
          </a:p>
          <a:p>
            <a:pPr marL="742950" marR="0" lvl="1" indent="-285750">
              <a:lnSpc>
                <a:spcPct val="115000"/>
              </a:lnSpc>
              <a:spcBef>
                <a:spcPts val="790"/>
              </a:spcBef>
              <a:spcAft>
                <a:spcPts val="1200"/>
              </a:spcAft>
              <a:buFont typeface="Courier New" panose="02070309020205020404" pitchFamily="49" charset="0"/>
              <a:buChar char="o"/>
              <a:tabLst>
                <a:tab pos="541020" algn="l"/>
              </a:tabLst>
            </a:pPr>
            <a:r>
              <a:rPr lang="en-US" sz="1200" b="1" dirty="0">
                <a:effectLst/>
                <a:latin typeface="Open Sans" panose="020B0606030504020204" pitchFamily="34" charset="0"/>
                <a:ea typeface="Open Sans" panose="020B0606030504020204" pitchFamily="34" charset="0"/>
              </a:rPr>
              <a:t>INSTRUCT</a:t>
            </a:r>
            <a:r>
              <a:rPr lang="en-US" sz="1200" b="1"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them to</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close</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their</a:t>
            </a:r>
            <a:r>
              <a:rPr lang="en-US" sz="1200" spc="-1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eyes</a:t>
            </a:r>
            <a:r>
              <a:rPr lang="en-US" sz="1200" spc="-5"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again</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and read aloud: </a:t>
            </a:r>
            <a:endParaRPr lang="en-US" sz="1100" dirty="0">
              <a:effectLst/>
              <a:latin typeface="Open Sans" panose="020B0606030504020204" pitchFamily="34" charset="0"/>
              <a:ea typeface="Open Sans" panose="020B0606030504020204" pitchFamily="34" charset="0"/>
            </a:endParaRPr>
          </a:p>
          <a:p>
            <a:pPr marL="914400" marR="0">
              <a:lnSpc>
                <a:spcPct val="115000"/>
              </a:lnSpc>
              <a:spcBef>
                <a:spcPts val="790"/>
              </a:spcBef>
              <a:spcAft>
                <a:spcPts val="1200"/>
              </a:spcAft>
              <a:tabLst>
                <a:tab pos="541020" algn="l"/>
              </a:tabLst>
            </a:pPr>
            <a:r>
              <a:rPr lang="en-US" sz="1200" i="1" dirty="0">
                <a:effectLst/>
                <a:latin typeface="Open Sans" panose="020B0606030504020204" pitchFamily="34" charset="0"/>
                <a:ea typeface="Open Sans" panose="020B0606030504020204" pitchFamily="34" charset="0"/>
              </a:rPr>
              <a:t>“Imagine</a:t>
            </a:r>
            <a:r>
              <a:rPr lang="en-US" sz="1200" i="1" spc="-10" dirty="0">
                <a:effectLst/>
                <a:latin typeface="Open Sans" panose="020B0606030504020204" pitchFamily="34" charset="0"/>
                <a:ea typeface="Open Sans" panose="020B0606030504020204" pitchFamily="34" charset="0"/>
              </a:rPr>
              <a:t> </a:t>
            </a:r>
            <a:r>
              <a:rPr lang="en-US" sz="1200" i="1" dirty="0">
                <a:effectLst/>
                <a:latin typeface="Open Sans" panose="020B0606030504020204" pitchFamily="34" charset="0"/>
                <a:ea typeface="Open Sans" panose="020B0606030504020204" pitchFamily="34" charset="0"/>
              </a:rPr>
              <a:t>you</a:t>
            </a:r>
            <a:r>
              <a:rPr lang="en-US" sz="1200" i="1" spc="-10" dirty="0">
                <a:effectLst/>
                <a:latin typeface="Open Sans" panose="020B0606030504020204" pitchFamily="34" charset="0"/>
                <a:ea typeface="Open Sans" panose="020B0606030504020204" pitchFamily="34" charset="0"/>
              </a:rPr>
              <a:t> </a:t>
            </a:r>
            <a:r>
              <a:rPr lang="en-US" sz="1200" i="1" dirty="0">
                <a:effectLst/>
                <a:latin typeface="Open Sans" panose="020B0606030504020204" pitchFamily="34" charset="0"/>
                <a:ea typeface="Open Sans" panose="020B0606030504020204" pitchFamily="34" charset="0"/>
              </a:rPr>
              <a:t>are</a:t>
            </a:r>
            <a:r>
              <a:rPr lang="en-US" sz="1200" i="1" spc="-15" dirty="0">
                <a:effectLst/>
                <a:latin typeface="Open Sans" panose="020B0606030504020204" pitchFamily="34" charset="0"/>
                <a:ea typeface="Open Sans" panose="020B0606030504020204" pitchFamily="34" charset="0"/>
              </a:rPr>
              <a:t> </a:t>
            </a:r>
            <a:r>
              <a:rPr lang="en-US" sz="1200" i="1" dirty="0">
                <a:effectLst/>
                <a:latin typeface="Open Sans" panose="020B0606030504020204" pitchFamily="34" charset="0"/>
                <a:ea typeface="Open Sans" panose="020B0606030504020204" pitchFamily="34" charset="0"/>
              </a:rPr>
              <a:t>a</a:t>
            </a:r>
            <a:r>
              <a:rPr lang="en-US" sz="1200" i="1" spc="-5" dirty="0">
                <a:effectLst/>
                <a:latin typeface="Open Sans" panose="020B0606030504020204" pitchFamily="34" charset="0"/>
                <a:ea typeface="Open Sans" panose="020B0606030504020204" pitchFamily="34" charset="0"/>
              </a:rPr>
              <a:t> </a:t>
            </a:r>
            <a:r>
              <a:rPr lang="en-US" sz="1200" i="1" dirty="0">
                <a:effectLst/>
                <a:latin typeface="Open Sans" panose="020B0606030504020204" pitchFamily="34" charset="0"/>
                <a:ea typeface="Open Sans" panose="020B0606030504020204" pitchFamily="34" charset="0"/>
              </a:rPr>
              <a:t>client</a:t>
            </a:r>
            <a:r>
              <a:rPr lang="en-US" sz="1200" i="1" spc="-155" dirty="0">
                <a:effectLst/>
                <a:latin typeface="Open Sans" panose="020B0606030504020204" pitchFamily="34" charset="0"/>
                <a:ea typeface="Open Sans" panose="020B0606030504020204" pitchFamily="34" charset="0"/>
              </a:rPr>
              <a:t> </a:t>
            </a:r>
            <a:r>
              <a:rPr lang="en-US" sz="1200" i="1" dirty="0">
                <a:effectLst/>
                <a:latin typeface="Open Sans" panose="020B0606030504020204" pitchFamily="34" charset="0"/>
                <a:ea typeface="Open Sans" panose="020B0606030504020204" pitchFamily="34" charset="0"/>
              </a:rPr>
              <a:t>working with DCS and your worker tells you that you need A&amp;D treatment and parenting classes to either keep or regain custody of your</a:t>
            </a:r>
            <a:r>
              <a:rPr lang="en-US" sz="1200" i="1" spc="-70" dirty="0">
                <a:effectLst/>
                <a:latin typeface="Open Sans" panose="020B0606030504020204" pitchFamily="34" charset="0"/>
                <a:ea typeface="Open Sans" panose="020B0606030504020204" pitchFamily="34" charset="0"/>
              </a:rPr>
              <a:t> </a:t>
            </a:r>
            <a:r>
              <a:rPr lang="en-US" sz="1200" i="1" dirty="0">
                <a:effectLst/>
                <a:latin typeface="Open Sans" panose="020B0606030504020204" pitchFamily="34" charset="0"/>
                <a:ea typeface="Open Sans" panose="020B0606030504020204" pitchFamily="34" charset="0"/>
              </a:rPr>
              <a:t>child.”</a:t>
            </a:r>
            <a:endParaRPr lang="en-US" sz="1100" dirty="0">
              <a:effectLst/>
              <a:latin typeface="Open Sans" panose="020B0606030504020204" pitchFamily="34" charset="0"/>
              <a:ea typeface="Open Sans" panose="020B0606030504020204" pitchFamily="34" charset="0"/>
            </a:endParaRPr>
          </a:p>
          <a:p>
            <a:pPr marL="742950" marR="198755" lvl="1" indent="-285750">
              <a:lnSpc>
                <a:spcPct val="115000"/>
              </a:lnSpc>
              <a:spcBef>
                <a:spcPts val="60"/>
              </a:spcBef>
              <a:spcAft>
                <a:spcPts val="1200"/>
              </a:spcAft>
              <a:buFont typeface="Courier New" panose="02070309020205020404" pitchFamily="49" charset="0"/>
              <a:buChar char="o"/>
              <a:tabLst>
                <a:tab pos="541020" algn="l"/>
              </a:tabLst>
            </a:pPr>
            <a:r>
              <a:rPr lang="en-US" sz="1200" b="1" dirty="0">
                <a:effectLst/>
                <a:latin typeface="Open Sans" panose="020B0606030504020204" pitchFamily="34" charset="0"/>
                <a:ea typeface="Open Sans" panose="020B0606030504020204" pitchFamily="34" charset="0"/>
              </a:rPr>
              <a:t>ASK </a:t>
            </a:r>
            <a:r>
              <a:rPr lang="en-US" sz="1200" dirty="0">
                <a:effectLst/>
                <a:latin typeface="Open Sans" panose="020B0606030504020204" pitchFamily="34" charset="0"/>
                <a:ea typeface="Open Sans" panose="020B0606030504020204" pitchFamily="34" charset="0"/>
              </a:rPr>
              <a:t>participants to open their eyes. </a:t>
            </a:r>
            <a:r>
              <a:rPr lang="en-US" sz="1200" b="1" dirty="0">
                <a:effectLst/>
                <a:latin typeface="Open Sans" panose="020B0606030504020204" pitchFamily="34" charset="0"/>
                <a:ea typeface="Open Sans" panose="020B0606030504020204" pitchFamily="34" charset="0"/>
              </a:rPr>
              <a:t>ASK </a:t>
            </a:r>
            <a:r>
              <a:rPr lang="en-US" sz="1200" dirty="0">
                <a:effectLst/>
                <a:latin typeface="Open Sans" panose="020B0606030504020204" pitchFamily="34" charset="0"/>
                <a:ea typeface="Open Sans" panose="020B0606030504020204" pitchFamily="34" charset="0"/>
              </a:rPr>
              <a:t>them how they would the feel</a:t>
            </a:r>
            <a:r>
              <a:rPr lang="en-US" sz="1200" spc="-26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then? Allow time for</a:t>
            </a:r>
            <a:r>
              <a:rPr lang="en-US" sz="1200" spc="-20" dirty="0">
                <a:effectLst/>
                <a:latin typeface="Open Sans" panose="020B0606030504020204" pitchFamily="34" charset="0"/>
                <a:ea typeface="Open Sans" panose="020B0606030504020204" pitchFamily="34" charset="0"/>
              </a:rPr>
              <a:t> </a:t>
            </a:r>
            <a:r>
              <a:rPr lang="en-US" sz="1200" dirty="0">
                <a:effectLst/>
                <a:latin typeface="Open Sans" panose="020B0606030504020204" pitchFamily="34" charset="0"/>
                <a:ea typeface="Open Sans" panose="020B0606030504020204" pitchFamily="34" charset="0"/>
              </a:rPr>
              <a:t>responses.</a:t>
            </a:r>
            <a:endParaRPr lang="en-US" sz="1100" dirty="0">
              <a:effectLst/>
              <a:latin typeface="Open Sans" panose="020B0606030504020204" pitchFamily="34" charset="0"/>
              <a:ea typeface="Open Sans" panose="020B0606030504020204" pitchFamily="34" charset="0"/>
            </a:endParaRPr>
          </a:p>
          <a:p>
            <a:pPr marL="342900" marR="234315" lvl="0" indent="-342900">
              <a:lnSpc>
                <a:spcPct val="115000"/>
              </a:lnSpc>
              <a:spcBef>
                <a:spcPts val="15"/>
              </a:spcBef>
              <a:spcAft>
                <a:spcPts val="1200"/>
              </a:spcAft>
              <a:buFont typeface="Symbol" panose="05050102010706020507" pitchFamily="18" charset="2"/>
              <a:buChar char=""/>
              <a:tabLst>
                <a:tab pos="368300" algn="l"/>
                <a:tab pos="368935"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POINT OUT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they might feel defensive, or frustrated, or curious as to what qualifies this worker to make this decision.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EXPLAIN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CANS gives us a way to measure</a:t>
            </a:r>
            <a:r>
              <a:rPr lang="en-US" sz="12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and</a:t>
            </a:r>
            <a:r>
              <a:rPr lang="en-US" sz="12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explain</a:t>
            </a:r>
            <a:r>
              <a:rPr lang="en-US" sz="12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a:t>
            </a:r>
            <a:r>
              <a:rPr lang="en-US" sz="12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family’s</a:t>
            </a:r>
            <a:r>
              <a:rPr lang="en-US" sz="12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strengths</a:t>
            </a:r>
            <a:r>
              <a:rPr lang="en-US" sz="1200" spc="-1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and</a:t>
            </a:r>
            <a:r>
              <a:rPr lang="en-US" sz="12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needs.</a:t>
            </a:r>
            <a:r>
              <a:rPr lang="en-US" sz="1200" spc="-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Using</a:t>
            </a:r>
            <a:r>
              <a:rPr lang="en-US" sz="12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CANS</a:t>
            </a:r>
            <a:r>
              <a:rPr lang="en-US" sz="1200" spc="-1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in</a:t>
            </a:r>
            <a:r>
              <a:rPr lang="en-US" sz="12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our</a:t>
            </a:r>
            <a:r>
              <a:rPr lang="en-US" sz="1200" spc="-14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work with families helps to guide decisions and provides a justification to the level of intervention used in the casework conducted.</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193675" lvl="0" indent="-342900">
              <a:lnSpc>
                <a:spcPct val="115000"/>
              </a:lnSpc>
              <a:spcBef>
                <a:spcPts val="5"/>
              </a:spcBef>
              <a:spcAft>
                <a:spcPts val="1200"/>
              </a:spcAft>
              <a:buFont typeface="Symbol" panose="05050102010706020507" pitchFamily="18" charset="2"/>
              <a:buChar char=""/>
              <a:tabLst>
                <a:tab pos="368300" algn="l"/>
                <a:tab pos="368935" algn="l"/>
              </a:tabLst>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we all know that better assessments lead to better Permanency Plans, which ideally leads to better outcomes for children and families. We know</a:t>
            </a:r>
            <a:r>
              <a:rPr lang="en-US" sz="1200" spc="-9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once a strong assessment is completed, we can then focus our efforts on using that information to guide Permanency</a:t>
            </a:r>
            <a:r>
              <a:rPr lang="en-US" sz="12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Planning.</a:t>
            </a:r>
            <a:endParaRPr lang="en-US" sz="11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96</a:t>
            </a:fld>
            <a:endParaRPr lang="en-US"/>
          </a:p>
        </p:txBody>
      </p:sp>
    </p:spTree>
    <p:extLst>
      <p:ext uri="{BB962C8B-B14F-4D97-AF65-F5344CB8AC3E}">
        <p14:creationId xmlns:p14="http://schemas.microsoft.com/office/powerpoint/2010/main" val="344204925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57150" lvl="0" indent="-342900">
              <a:lnSpc>
                <a:spcPct val="115000"/>
              </a:lnSpc>
              <a:spcBef>
                <a:spcPts val="0"/>
              </a:spcBef>
              <a:spcAft>
                <a:spcPts val="1200"/>
              </a:spcAft>
              <a:buFont typeface="Symbol" panose="05050102010706020507" pitchFamily="18" charset="2"/>
              <a:buChar char=""/>
              <a:tabLst>
                <a:tab pos="368300" algn="l"/>
                <a:tab pos="368935"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REFER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to the Permanency Plan Development Guide and briefly discuss how it can be used in the development of the</a:t>
            </a:r>
            <a:r>
              <a:rPr lang="en-US" sz="1800" spc="-8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permanency plan</a:t>
            </a:r>
            <a:r>
              <a:rPr lang="en-US" sz="1800" spc="28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3"/>
              </a:rPr>
              <a:t>https://files.dcs.tn.gov/policies/chap16/PPDevGuide.pdf</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a:t>
            </a:r>
          </a:p>
          <a:p>
            <a:pPr marL="342900" marR="0" lvl="0" indent="-342900">
              <a:lnSpc>
                <a:spcPct val="115000"/>
              </a:lnSpc>
              <a:spcBef>
                <a:spcPts val="815"/>
              </a:spcBef>
              <a:spcAft>
                <a:spcPts val="1200"/>
              </a:spcAft>
              <a:buFont typeface="Symbol" panose="05050102010706020507" pitchFamily="18" charset="2"/>
              <a:buChar char=""/>
              <a:tabLst>
                <a:tab pos="597535" algn="l"/>
              </a:tabLst>
            </a:pP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 Permanency Plan Development Guide was developed to assist case managers in the task of writing correct need records and action steps</a:t>
            </a:r>
            <a:r>
              <a:rPr lang="en-US" sz="1800" spc="-15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that will appear in a Permanency Plan. The examples are not designed to be copied and pasted into a family’s</a:t>
            </a:r>
            <a:r>
              <a:rPr lang="en-US" sz="1800" spc="-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plan.</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97</a:t>
            </a:fld>
            <a:endParaRPr lang="en-US"/>
          </a:p>
        </p:txBody>
      </p:sp>
    </p:spTree>
    <p:extLst>
      <p:ext uri="{BB962C8B-B14F-4D97-AF65-F5344CB8AC3E}">
        <p14:creationId xmlns:p14="http://schemas.microsoft.com/office/powerpoint/2010/main" val="144418773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tabLst>
                <a:tab pos="228600"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with participants we will watch the Pathways to Permanence Scene 3 - Planning for Permanence video. Let them know they should</a:t>
            </a:r>
            <a:r>
              <a:rPr lang="en-US" sz="1800" spc="-16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be listening for functional strengths and concerns as they watch. The video is before we practice writing the permanency plan as families</a:t>
            </a:r>
            <a:r>
              <a:rPr lang="en-US" sz="1800" spc="-10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should </a:t>
            </a:r>
            <a:r>
              <a:rPr lang="en-US" sz="1800" dirty="0">
                <a:effectLst/>
                <a:latin typeface="Open Sans" panose="020B0606030504020204" pitchFamily="34" charset="0"/>
                <a:ea typeface="Open Sans" panose="020B0606030504020204" pitchFamily="34" charset="0"/>
              </a:rPr>
              <a:t>be involved in writing the plans. </a:t>
            </a:r>
            <a:r>
              <a:rPr lang="en-US" sz="1800" b="1" dirty="0">
                <a:effectLst/>
                <a:latin typeface="Open Sans" panose="020B0606030504020204" pitchFamily="34" charset="0"/>
                <a:ea typeface="Open Sans" panose="020B0606030504020204" pitchFamily="34" charset="0"/>
              </a:rPr>
              <a:t>ASK</a:t>
            </a:r>
            <a:r>
              <a:rPr lang="en-US" sz="1800" dirty="0">
                <a:effectLst/>
                <a:latin typeface="Open Sans" panose="020B0606030504020204" pitchFamily="34" charset="0"/>
                <a:ea typeface="Open Sans" panose="020B0606030504020204" pitchFamily="34" charset="0"/>
              </a:rPr>
              <a:t> participants to update the Family Assessment Worksheet with new information from the video.</a:t>
            </a:r>
          </a:p>
          <a:p>
            <a:pPr marL="342900" marR="266065" lvl="0" indent="-342900">
              <a:lnSpc>
                <a:spcPct val="150000"/>
              </a:lnSpc>
              <a:spcBef>
                <a:spcPts val="5"/>
              </a:spcBef>
              <a:spcAft>
                <a:spcPts val="0"/>
              </a:spcAft>
              <a:buFont typeface="Symbol" panose="05050102010706020507" pitchFamily="18" charset="2"/>
              <a:buChar char=""/>
            </a:pPr>
            <a:r>
              <a:rPr lang="en-US" sz="1800" b="1" dirty="0">
                <a:effectLst/>
                <a:latin typeface="Open Sans" panose="020B0606030504020204" pitchFamily="34" charset="0"/>
                <a:ea typeface="Open Sans" panose="020B0606030504020204" pitchFamily="34" charset="0"/>
              </a:rPr>
              <a:t>SHOW </a:t>
            </a:r>
            <a:r>
              <a:rPr lang="en-US" sz="1800" dirty="0">
                <a:effectLst/>
                <a:latin typeface="Open Sans" panose="020B0606030504020204" pitchFamily="34" charset="0"/>
                <a:ea typeface="Open Sans" panose="020B0606030504020204" pitchFamily="34" charset="0"/>
              </a:rPr>
              <a:t>Pathways to Permanence Scene 3 - Planning for Permanence video.  DVD time: 39:28 or 47:10-1:26:37 on link: </a:t>
            </a:r>
            <a:r>
              <a:rPr lang="en-US" sz="1800" u="sng" dirty="0">
                <a:solidFill>
                  <a:srgbClr val="0000FF"/>
                </a:solidFill>
                <a:effectLst/>
                <a:latin typeface="Open Sans" panose="020B0606030504020204" pitchFamily="34" charset="0"/>
                <a:ea typeface="Open Sans" panose="020B0606030504020204" pitchFamily="34" charset="0"/>
                <a:hlinkClick r:id="rId3"/>
              </a:rPr>
              <a:t>https://www.youtube.com/watch?v=IQusnk6fN4M</a:t>
            </a:r>
            <a:endParaRPr lang="en-US" sz="1800" dirty="0">
              <a:effectLst/>
              <a:latin typeface="Open Sans" panose="020B0606030504020204" pitchFamily="34" charset="0"/>
              <a:ea typeface="Open Sans" panose="020B0606030504020204" pitchFamily="34" charset="0"/>
            </a:endParaRPr>
          </a:p>
          <a:p>
            <a:pPr marL="342900" marR="266065" lvl="0" indent="-342900">
              <a:lnSpc>
                <a:spcPct val="150000"/>
              </a:lnSpc>
              <a:spcBef>
                <a:spcPts val="5"/>
              </a:spcBef>
              <a:spcAft>
                <a:spcPts val="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RECONVENE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and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CAPTURE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additional strengths/protective</a:t>
            </a:r>
            <a:r>
              <a:rPr lang="en-US" sz="1800" spc="-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factors</a:t>
            </a:r>
            <a:r>
              <a:rPr lang="en-US" sz="1800" spc="-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and</a:t>
            </a:r>
            <a:r>
              <a:rPr lang="en-US" sz="18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needs/risks/concerns</a:t>
            </a:r>
            <a:r>
              <a:rPr lang="en-US" sz="1800" spc="-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of</a:t>
            </a:r>
            <a:r>
              <a:rPr lang="en-US" sz="1800" spc="-2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a:t>
            </a:r>
            <a:r>
              <a:rPr lang="en-US" sz="1800" spc="-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Williams</a:t>
            </a:r>
            <a:r>
              <a:rPr lang="en-US" sz="1800" spc="-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family</a:t>
            </a:r>
            <a:r>
              <a:rPr lang="en-US" sz="1800" spc="-16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on the flipchart the group has already been developing since initial contact with the</a:t>
            </a:r>
            <a:r>
              <a:rPr lang="en-US" sz="1800" spc="-2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family.</a:t>
            </a:r>
          </a:p>
          <a:p>
            <a:pPr marL="342900" marR="435610" lvl="0" indent="-342900">
              <a:lnSpc>
                <a:spcPct val="150000"/>
              </a:lnSpc>
              <a:spcBef>
                <a:spcPts val="5"/>
              </a:spcBef>
              <a:spcAft>
                <a:spcPts val="0"/>
              </a:spcAft>
              <a:buFont typeface="Symbol" panose="05050102010706020507" pitchFamily="18" charset="2"/>
              <a:buChar char=""/>
              <a:tabLst>
                <a:tab pos="228600"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EXPLORE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with participants which areas of the Williams CANS will need to</a:t>
            </a:r>
            <a:r>
              <a:rPr lang="en-US" sz="1800" spc="-24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be addressed in the permanency plan, i.e., scores of 2 and</a:t>
            </a:r>
            <a:r>
              <a:rPr lang="en-US" sz="1800" spc="-55"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3.</a:t>
            </a:r>
          </a:p>
          <a:p>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98</a:t>
            </a:fld>
            <a:endParaRPr lang="en-US"/>
          </a:p>
        </p:txBody>
      </p:sp>
    </p:spTree>
    <p:extLst>
      <p:ext uri="{BB962C8B-B14F-4D97-AF65-F5344CB8AC3E}">
        <p14:creationId xmlns:p14="http://schemas.microsoft.com/office/powerpoint/2010/main" val="119402831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815"/>
              </a:spcBef>
              <a:spcAft>
                <a:spcPts val="1200"/>
              </a:spcAft>
              <a:buFont typeface="Symbol" panose="05050102010706020507" pitchFamily="18" charset="2"/>
              <a:buChar char=""/>
              <a:tabLst>
                <a:tab pos="597535" algn="l"/>
              </a:tabLst>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CONDUCT ACTIVITY</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Williams Family Permanency Plan Development </a:t>
            </a:r>
          </a:p>
          <a:p>
            <a:pPr marL="342900" marR="0" lvl="0" indent="-342900">
              <a:lnSpc>
                <a:spcPct val="150000"/>
              </a:lnSpc>
              <a:spcBef>
                <a:spcPts val="0"/>
              </a:spcBef>
              <a:spcAft>
                <a:spcPts val="1200"/>
              </a:spcAft>
              <a:buFont typeface="Courier New" panose="02070309020205020404" pitchFamily="49" charset="0"/>
              <a:buChar char="o"/>
            </a:pPr>
            <a:r>
              <a:rPr lang="en-US" sz="1800" b="1" dirty="0">
                <a:effectLst/>
                <a:latin typeface="Open Sans" panose="020B0606030504020204" pitchFamily="34" charset="0"/>
                <a:ea typeface="Open Sans" panose="020B0606030504020204" pitchFamily="34" charset="0"/>
              </a:rPr>
              <a:t>TRAINER</a:t>
            </a:r>
            <a:r>
              <a:rPr lang="en-US" sz="1800" dirty="0">
                <a:effectLst/>
                <a:latin typeface="Open Sans" panose="020B0606030504020204" pitchFamily="34" charset="0"/>
                <a:ea typeface="Open Sans" panose="020B0606030504020204" pitchFamily="34" charset="0"/>
              </a:rPr>
              <a:t>: This activity is completed with the large group as it would be completed in a CFTM setting.  Group will identify top 3 concerns/needs to develop action steps.  Trainer will </a:t>
            </a:r>
            <a:r>
              <a:rPr lang="en-US" sz="1800" b="1" dirty="0">
                <a:effectLst/>
                <a:latin typeface="Open Sans" panose="020B0606030504020204" pitchFamily="34" charset="0"/>
                <a:ea typeface="Open Sans" panose="020B0606030504020204" pitchFamily="34" charset="0"/>
              </a:rPr>
              <a:t>MODEL</a:t>
            </a:r>
            <a:r>
              <a:rPr lang="en-US" sz="1800" dirty="0">
                <a:effectLst/>
                <a:latin typeface="Open Sans" panose="020B0606030504020204" pitchFamily="34" charset="0"/>
                <a:ea typeface="Open Sans" panose="020B0606030504020204" pitchFamily="34" charset="0"/>
              </a:rPr>
              <a:t> and </a:t>
            </a:r>
            <a:r>
              <a:rPr lang="en-US" sz="1800" b="1" dirty="0">
                <a:effectLst/>
                <a:latin typeface="Open Sans" panose="020B0606030504020204" pitchFamily="34" charset="0"/>
                <a:ea typeface="Open Sans" panose="020B0606030504020204" pitchFamily="34" charset="0"/>
              </a:rPr>
              <a:t>COACH</a:t>
            </a:r>
            <a:r>
              <a:rPr lang="en-US" sz="1800" dirty="0">
                <a:effectLst/>
                <a:latin typeface="Open Sans" panose="020B0606030504020204" pitchFamily="34" charset="0"/>
                <a:ea typeface="Open Sans" panose="020B0606030504020204" pitchFamily="34" charset="0"/>
              </a:rPr>
              <a:t> in the construction of the Action Steps.   </a:t>
            </a:r>
          </a:p>
          <a:p>
            <a:pPr marL="342900" marR="0" lvl="0" indent="-342900">
              <a:lnSpc>
                <a:spcPct val="150000"/>
              </a:lnSpc>
              <a:spcBef>
                <a:spcPts val="0"/>
              </a:spcBef>
              <a:spcAft>
                <a:spcPts val="1200"/>
              </a:spcAft>
              <a:buFont typeface="Courier New" panose="02070309020205020404" pitchFamily="49" charset="0"/>
              <a:buChar char="o"/>
            </a:pPr>
            <a:r>
              <a:rPr lang="en-US" sz="1800" b="1" dirty="0">
                <a:effectLst/>
                <a:latin typeface="Open Sans" panose="020B0606030504020204" pitchFamily="34" charset="0"/>
                <a:ea typeface="Open Sans" panose="020B0606030504020204" pitchFamily="34" charset="0"/>
              </a:rPr>
              <a:t>REMIND</a:t>
            </a:r>
            <a:r>
              <a:rPr lang="en-US" sz="1800" dirty="0">
                <a:effectLst/>
                <a:latin typeface="Open Sans" panose="020B0606030504020204" pitchFamily="34" charset="0"/>
                <a:ea typeface="Open Sans" panose="020B0606030504020204" pitchFamily="34" charset="0"/>
              </a:rPr>
              <a:t> the group they can use the Permanency Plan Development Guide to assist them with action steps.  Also, remind them of the SMART acronym when writing action steps: </a:t>
            </a:r>
            <a:r>
              <a:rPr lang="en-US" sz="1800" b="1" dirty="0">
                <a:effectLst/>
                <a:latin typeface="Open Sans" panose="020B0606030504020204" pitchFamily="34" charset="0"/>
                <a:ea typeface="Open Sans" panose="020B0606030504020204" pitchFamily="34" charset="0"/>
              </a:rPr>
              <a:t>Specific, Measurable, Achievable, Realistic, and Timely.  </a:t>
            </a:r>
            <a:r>
              <a:rPr lang="en-US" sz="1800" dirty="0">
                <a:effectLst/>
                <a:latin typeface="Open Sans" panose="020B0606030504020204" pitchFamily="34" charset="0"/>
                <a:ea typeface="Open Sans" panose="020B0606030504020204" pitchFamily="34" charset="0"/>
              </a:rPr>
              <a:t>Approximately 30 minutes to complete.</a:t>
            </a:r>
          </a:p>
          <a:p>
            <a:pPr marL="0" marR="0" indent="0">
              <a:lnSpc>
                <a:spcPct val="150000"/>
              </a:lnSpc>
              <a:spcBef>
                <a:spcPts val="0"/>
              </a:spcBef>
              <a:spcAft>
                <a:spcPts val="1200"/>
              </a:spcAft>
            </a:pPr>
            <a:r>
              <a:rPr lang="en-US" sz="1800" b="1" i="1" dirty="0">
                <a:solidFill>
                  <a:srgbClr val="000000"/>
                </a:solidFill>
                <a:effectLst/>
                <a:latin typeface="Open Sans" panose="020B0606030504020204" pitchFamily="34" charset="0"/>
                <a:ea typeface="Open Sans" panose="020B0606030504020204" pitchFamily="34" charset="0"/>
              </a:rPr>
              <a:t>Trainer Note: Example Strengths, Needs, and Action Steps can be found in Basecamp.  Individual/Small Group Practice will be completed during Foster Care Week 2 Specialty with the Steward Family.</a:t>
            </a:r>
            <a:endParaRPr lang="en-US" sz="1800" dirty="0">
              <a:effectLst/>
              <a:latin typeface="Open Sans" panose="020B0606030504020204" pitchFamily="34" charset="0"/>
              <a:ea typeface="Open Sans" panose="020B0606030504020204" pitchFamily="34" charset="0"/>
            </a:endParaRPr>
          </a:p>
          <a:p>
            <a:pPr marL="342900" marR="0" lvl="0" indent="-342900">
              <a:lnSpc>
                <a:spcPct val="150000"/>
              </a:lnSpc>
              <a:spcBef>
                <a:spcPts val="815"/>
              </a:spcBef>
              <a:spcAft>
                <a:spcPts val="1200"/>
              </a:spcAft>
              <a:buFont typeface="Courier New" panose="02070309020205020404" pitchFamily="49" charset="0"/>
              <a:buChar char="o"/>
              <a:tabLst>
                <a:tab pos="228600" algn="l"/>
                <a:tab pos="597535" algn="l"/>
              </a:tabLst>
            </a:pPr>
            <a:r>
              <a:rPr lang="en-US" sz="1800" b="1" dirty="0">
                <a:effectLst/>
                <a:latin typeface="Open Sans" panose="020B0606030504020204" pitchFamily="34" charset="0"/>
                <a:ea typeface="Open Sans" panose="020B0606030504020204" pitchFamily="34" charset="0"/>
              </a:rPr>
              <a:t>THANK </a:t>
            </a:r>
            <a:r>
              <a:rPr lang="en-US" sz="1800" dirty="0">
                <a:effectLst/>
                <a:latin typeface="Open Sans" panose="020B0606030504020204" pitchFamily="34" charset="0"/>
                <a:ea typeface="Open Sans" panose="020B0606030504020204" pitchFamily="34" charset="0"/>
              </a:rPr>
              <a:t>the group for their hard work. </a:t>
            </a:r>
            <a:r>
              <a:rPr lang="en-US" sz="1800" b="1" dirty="0">
                <a:effectLst/>
                <a:latin typeface="Open Sans" panose="020B0606030504020204" pitchFamily="34" charset="0"/>
                <a:ea typeface="Open Sans" panose="020B0606030504020204" pitchFamily="34" charset="0"/>
              </a:rPr>
              <a:t>ENCOURAGE </a:t>
            </a:r>
            <a:r>
              <a:rPr lang="en-US" sz="1800" dirty="0">
                <a:effectLst/>
                <a:latin typeface="Open Sans" panose="020B0606030504020204" pitchFamily="34" charset="0"/>
                <a:ea typeface="Open Sans" panose="020B0606030504020204" pitchFamily="34" charset="0"/>
              </a:rPr>
              <a:t>participants to review Permanency Plans in the field, attend Permanency Plan CFTMs and ask questions about the process of using the CANS to inform the</a:t>
            </a:r>
            <a:r>
              <a:rPr lang="en-US" sz="1800" spc="-5" dirty="0">
                <a:effectLst/>
                <a:latin typeface="Open Sans" panose="020B0606030504020204" pitchFamily="34" charset="0"/>
                <a:ea typeface="Open Sans" panose="020B0606030504020204" pitchFamily="34" charset="0"/>
              </a:rPr>
              <a:t> </a:t>
            </a:r>
            <a:r>
              <a:rPr lang="en-US" sz="1800" dirty="0">
                <a:effectLst/>
                <a:latin typeface="Open Sans" panose="020B0606030504020204" pitchFamily="34" charset="0"/>
                <a:ea typeface="Open Sans" panose="020B0606030504020204" pitchFamily="34" charset="0"/>
              </a:rPr>
              <a:t>plan.</a:t>
            </a:r>
          </a:p>
          <a:p>
            <a:pPr marL="0" marR="0" lvl="0" indent="0">
              <a:lnSpc>
                <a:spcPct val="150000"/>
              </a:lnSpc>
              <a:spcBef>
                <a:spcPts val="815"/>
              </a:spcBef>
              <a:spcAft>
                <a:spcPts val="1200"/>
              </a:spcAft>
              <a:buFont typeface="Symbol" panose="05050102010706020507" pitchFamily="18" charset="2"/>
              <a:buNone/>
              <a:tabLst>
                <a:tab pos="597535" algn="l"/>
              </a:tabLst>
            </a:pPr>
            <a:endParaRPr lang="en-US" dirty="0"/>
          </a:p>
        </p:txBody>
      </p:sp>
      <p:sp>
        <p:nvSpPr>
          <p:cNvPr id="4" name="Slide Number Placeholder 3"/>
          <p:cNvSpPr>
            <a:spLocks noGrp="1"/>
          </p:cNvSpPr>
          <p:nvPr>
            <p:ph type="sldNum" sz="quarter" idx="5"/>
          </p:nvPr>
        </p:nvSpPr>
        <p:spPr/>
        <p:txBody>
          <a:bodyPr/>
          <a:lstStyle/>
          <a:p>
            <a:fld id="{1D427A8F-055C-4972-A4F8-D41DA41F056A}" type="slidenum">
              <a:rPr lang="en-US" smtClean="0"/>
              <a:t>99</a:t>
            </a:fld>
            <a:endParaRPr lang="en-US"/>
          </a:p>
        </p:txBody>
      </p:sp>
    </p:spTree>
    <p:extLst>
      <p:ext uri="{BB962C8B-B14F-4D97-AF65-F5344CB8AC3E}">
        <p14:creationId xmlns:p14="http://schemas.microsoft.com/office/powerpoint/2010/main" val="22527532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sp>
        <p:nvSpPr>
          <p:cNvPr id="3" name="Rectangle 2"/>
          <p:cNvSpPr/>
          <p:nvPr userDrawn="1"/>
        </p:nvSpPr>
        <p:spPr>
          <a:xfrm>
            <a:off x="0" y="3886200"/>
            <a:ext cx="9144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 y="4038603"/>
            <a:ext cx="88392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7" name="Text Placeholder 13"/>
          <p:cNvSpPr>
            <a:spLocks noGrp="1"/>
          </p:cNvSpPr>
          <p:nvPr>
            <p:ph type="body" sz="quarter" idx="12" hasCustomPrompt="1"/>
          </p:nvPr>
        </p:nvSpPr>
        <p:spPr>
          <a:xfrm>
            <a:off x="152400" y="5461001"/>
            <a:ext cx="88392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9144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1143000"/>
            <a:ext cx="8229600" cy="2743200"/>
          </a:xfrm>
          <a:prstGeom prst="rect">
            <a:avLst/>
          </a:prstGeom>
        </p:spPr>
      </p:pic>
    </p:spTree>
    <p:extLst>
      <p:ext uri="{BB962C8B-B14F-4D97-AF65-F5344CB8AC3E}">
        <p14:creationId xmlns:p14="http://schemas.microsoft.com/office/powerpoint/2010/main" val="3357423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ody - Tan">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6"/>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6"/>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6"/>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2448185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ody - Gray">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8763000" cy="4958462"/>
          </a:xfrm>
        </p:spPr>
        <p:txBody>
          <a:bodyPr>
            <a:normAutofit/>
          </a:bodyPr>
          <a:lstStyle>
            <a:lvl1pPr>
              <a:buClr>
                <a:schemeClr val="accent5">
                  <a:lumMod val="60000"/>
                  <a:lumOff val="40000"/>
                </a:schemeClr>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5">
                  <a:lumMod val="60000"/>
                  <a:lumOff val="40000"/>
                </a:schemeClr>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5">
                  <a:lumMod val="60000"/>
                  <a:lumOff val="40000"/>
                </a:schemeClr>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1"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4"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783884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uble-Column Body">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4191000" cy="4958462"/>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4724400" y="1193804"/>
            <a:ext cx="4191000" cy="4958462"/>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2764569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455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 Orang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 YellowGreen">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678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 Gray">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114CD-7DD5-4779-8D5F-BF1100A42B2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A5DD51B-2AFA-4A23-98BB-B568ABBB01B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3D31EC7-63AA-41F4-8B5F-C6F16CEB7656}"/>
              </a:ext>
            </a:extLst>
          </p:cNvPr>
          <p:cNvSpPr>
            <a:spLocks noGrp="1"/>
          </p:cNvSpPr>
          <p:nvPr>
            <p:ph type="dt" sz="half" idx="10"/>
          </p:nvPr>
        </p:nvSpPr>
        <p:spPr/>
        <p:txBody>
          <a:bodyPr/>
          <a:lstStyle/>
          <a:p>
            <a:fld id="{1504DCE8-952C-452D-A524-E4594D0DBA87}" type="datetimeFigureOut">
              <a:rPr lang="en-US" smtClean="0"/>
              <a:t>6/23/2023</a:t>
            </a:fld>
            <a:endParaRPr lang="en-US"/>
          </a:p>
        </p:txBody>
      </p:sp>
      <p:sp>
        <p:nvSpPr>
          <p:cNvPr id="5" name="Footer Placeholder 4">
            <a:extLst>
              <a:ext uri="{FF2B5EF4-FFF2-40B4-BE49-F238E27FC236}">
                <a16:creationId xmlns:a16="http://schemas.microsoft.com/office/drawing/2014/main" id="{4FC3E00D-B0A6-4755-A91F-C1E10EC8E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698F29-0F0B-4B1B-A247-400D2F45C3F9}"/>
              </a:ext>
            </a:extLst>
          </p:cNvPr>
          <p:cNvSpPr>
            <a:spLocks noGrp="1"/>
          </p:cNvSpPr>
          <p:nvPr>
            <p:ph type="sldNum" sz="quarter" idx="12"/>
          </p:nvPr>
        </p:nvSpPr>
        <p:spPr/>
        <p:txBody>
          <a:bodyPr/>
          <a:lstStyle/>
          <a:p>
            <a:fld id="{F62BAED0-1AC4-40AA-B132-BBD492A3DEF7}" type="slidenum">
              <a:rPr lang="en-US" smtClean="0"/>
              <a:t>‹#›</a:t>
            </a:fld>
            <a:endParaRPr lang="en-US"/>
          </a:p>
        </p:txBody>
      </p:sp>
    </p:spTree>
    <p:extLst>
      <p:ext uri="{BB962C8B-B14F-4D97-AF65-F5344CB8AC3E}">
        <p14:creationId xmlns:p14="http://schemas.microsoft.com/office/powerpoint/2010/main" val="3072066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72000" y="0"/>
            <a:ext cx="4572000" cy="6858000"/>
          </a:xfrm>
        </p:spPr>
        <p:txBody>
          <a:bodyPr/>
          <a:lstStyle>
            <a:lvl1pPr marL="0" indent="0">
              <a:buNone/>
              <a:defRPr/>
            </a:lvl1pPr>
          </a:lstStyle>
          <a:p>
            <a:r>
              <a:rPr lang="en-US"/>
              <a:t>Click icon to add picture</a:t>
            </a:r>
            <a:endParaRPr lang="en-US" dirty="0"/>
          </a:p>
        </p:txBody>
      </p:sp>
      <p:sp>
        <p:nvSpPr>
          <p:cNvPr id="10" name="Title 9"/>
          <p:cNvSpPr>
            <a:spLocks noGrp="1"/>
          </p:cNvSpPr>
          <p:nvPr>
            <p:ph type="title"/>
          </p:nvPr>
        </p:nvSpPr>
        <p:spPr>
          <a:xfrm>
            <a:off x="381000" y="2209801"/>
            <a:ext cx="3962400" cy="2235200"/>
          </a:xfrm>
        </p:spPr>
        <p:txBody>
          <a:bodyPr>
            <a:noAutofit/>
          </a:bodyPr>
          <a:lstStyle>
            <a:lvl1pPr marL="0" indent="0" algn="l">
              <a:defRPr sz="3600">
                <a:effectLst/>
                <a:latin typeface="PermianSlabSerifTypeface" pitchFamily="50" charset="0"/>
              </a:defRPr>
            </a:lvl1pPr>
          </a:lstStyle>
          <a:p>
            <a:r>
              <a:rPr lang="en-US"/>
              <a:t>Click to edit Master title style</a:t>
            </a:r>
            <a:endParaRPr lang="en-US" dirty="0"/>
          </a:p>
        </p:txBody>
      </p:sp>
      <p:sp>
        <p:nvSpPr>
          <p:cNvPr id="12" name="Text Placeholder 11"/>
          <p:cNvSpPr>
            <a:spLocks noGrp="1"/>
          </p:cNvSpPr>
          <p:nvPr>
            <p:ph type="body" sz="quarter" idx="11" hasCustomPrompt="1"/>
          </p:nvPr>
        </p:nvSpPr>
        <p:spPr>
          <a:xfrm>
            <a:off x="381000" y="5562600"/>
            <a:ext cx="4038600" cy="11176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a:t>
            </a:r>
          </a:p>
          <a:p>
            <a:pPr lvl="0"/>
            <a:r>
              <a:rPr lang="en-US" dirty="0"/>
              <a:t>Date</a:t>
            </a:r>
          </a:p>
        </p:txBody>
      </p:sp>
      <p:sp>
        <p:nvSpPr>
          <p:cNvPr id="14" name="Text Placeholder 13"/>
          <p:cNvSpPr>
            <a:spLocks noGrp="1"/>
          </p:cNvSpPr>
          <p:nvPr>
            <p:ph type="body" sz="quarter" idx="12" hasCustomPrompt="1"/>
          </p:nvPr>
        </p:nvSpPr>
        <p:spPr>
          <a:xfrm>
            <a:off x="381000" y="4445001"/>
            <a:ext cx="3962400" cy="812800"/>
          </a:xfrm>
        </p:spPr>
        <p:txBody>
          <a:bodyPr>
            <a:normAutofit/>
          </a:bodyPr>
          <a:lstStyle>
            <a:lvl1pPr marL="0" indent="0">
              <a:buNone/>
              <a:defRPr sz="2800">
                <a:solidFill>
                  <a:schemeClr val="accent5"/>
                </a:solidFill>
                <a:latin typeface="PermianSlabSerifTypeface" pitchFamily="50" charset="0"/>
              </a:defRPr>
            </a:lvl1pPr>
          </a:lstStyle>
          <a:p>
            <a:pPr lvl="0"/>
            <a:r>
              <a:rPr lang="en-US" dirty="0"/>
              <a:t>Sub-Title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320" y="304800"/>
            <a:ext cx="3840480" cy="1280160"/>
          </a:xfrm>
          <a:prstGeom prst="rect">
            <a:avLst/>
          </a:prstGeom>
        </p:spPr>
      </p:pic>
    </p:spTree>
    <p:extLst>
      <p:ext uri="{BB962C8B-B14F-4D97-AF65-F5344CB8AC3E}">
        <p14:creationId xmlns:p14="http://schemas.microsoft.com/office/powerpoint/2010/main" val="2255976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4" name="Rectangle 3"/>
          <p:cNvSpPr/>
          <p:nvPr userDrawn="1"/>
        </p:nvSpPr>
        <p:spPr>
          <a:xfrm>
            <a:off x="2590800" y="3874770"/>
            <a:ext cx="65532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67000" y="3874770"/>
            <a:ext cx="6324600" cy="224028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5509" t="13397" r="9549" b="13397"/>
          <a:stretch/>
        </p:blipFill>
        <p:spPr>
          <a:xfrm>
            <a:off x="152400" y="3766736"/>
            <a:ext cx="2514600" cy="2456348"/>
          </a:xfrm>
          <a:prstGeom prst="rect">
            <a:avLst/>
          </a:prstGeom>
          <a:noFill/>
          <a:ln>
            <a:noFill/>
          </a:ln>
        </p:spPr>
      </p:pic>
    </p:spTree>
    <p:extLst>
      <p:ext uri="{BB962C8B-B14F-4D97-AF65-F5344CB8AC3E}">
        <p14:creationId xmlns:p14="http://schemas.microsoft.com/office/powerpoint/2010/main" val="2854890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ody - TN Mark">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152400" y="1143000"/>
            <a:ext cx="8839200" cy="5562600"/>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05800" y="6019800"/>
            <a:ext cx="866774" cy="866774"/>
          </a:xfrm>
          <a:prstGeom prst="rect">
            <a:avLst/>
          </a:prstGeom>
        </p:spPr>
      </p:pic>
    </p:spTree>
    <p:extLst>
      <p:ext uri="{BB962C8B-B14F-4D97-AF65-F5344CB8AC3E}">
        <p14:creationId xmlns:p14="http://schemas.microsoft.com/office/powerpoint/2010/main" val="1899978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1308037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ody - Red">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2770656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 Orange">
    <p:spTree>
      <p:nvGrpSpPr>
        <p:cNvPr id="1" name=""/>
        <p:cNvGrpSpPr/>
        <p:nvPr/>
      </p:nvGrpSpPr>
      <p:grpSpPr>
        <a:xfrm>
          <a:off x="0" y="0"/>
          <a:ext cx="0" cy="0"/>
          <a:chOff x="0" y="0"/>
          <a:chExt cx="0" cy="0"/>
        </a:xfrm>
      </p:grpSpPr>
      <p:sp>
        <p:nvSpPr>
          <p:cNvPr id="12" name="Rectangle 11"/>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228600" y="1193800"/>
            <a:ext cx="87630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a:xfrm>
            <a:off x="0" y="990602"/>
            <a:ext cx="9144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8"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2563395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Body - Blue">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2335100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ody - YellowGreen">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2883267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Slide Number Placeholder 5"/>
          <p:cNvSpPr>
            <a:spLocks noGrp="1"/>
          </p:cNvSpPr>
          <p:nvPr>
            <p:ph type="sldNum" sz="quarter" idx="4"/>
          </p:nvPr>
        </p:nvSpPr>
        <p:spPr>
          <a:xfrm>
            <a:off x="6858000" y="6350003"/>
            <a:ext cx="2133600" cy="365125"/>
          </a:xfrm>
          <a:prstGeom prst="rect">
            <a:avLst/>
          </a:prstGeom>
        </p:spPr>
        <p:txBody>
          <a:bodyPr/>
          <a:lstStyle>
            <a:lvl1pPr algn="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1143005989"/>
      </p:ext>
    </p:extLst>
  </p:cSld>
  <p:clrMap bg1="lt1" tx1="dk1" bg2="lt2" tx2="dk2" accent1="accent1" accent2="accent2" accent3="accent3" accent4="accent4" accent5="accent5" accent6="accent6" hlink="hlink" folHlink="folHlink"/>
  <p:sldLayoutIdLst>
    <p:sldLayoutId id="2147483660" r:id="rId1"/>
    <p:sldLayoutId id="2147483670" r:id="rId2"/>
    <p:sldLayoutId id="2147483649" r:id="rId3"/>
    <p:sldLayoutId id="2147483680" r:id="rId4"/>
    <p:sldLayoutId id="2147483679" r:id="rId5"/>
    <p:sldLayoutId id="2147483668" r:id="rId6"/>
    <p:sldLayoutId id="2147483665" r:id="rId7"/>
    <p:sldLayoutId id="2147483672" r:id="rId8"/>
    <p:sldLayoutId id="2147483673" r:id="rId9"/>
    <p:sldLayoutId id="2147483674" r:id="rId10"/>
    <p:sldLayoutId id="2147483671" r:id="rId11"/>
    <p:sldLayoutId id="2147483662" r:id="rId12"/>
    <p:sldLayoutId id="2147483663" r:id="rId13"/>
    <p:sldLayoutId id="2147483676" r:id="rId14"/>
    <p:sldLayoutId id="2147483677" r:id="rId15"/>
    <p:sldLayoutId id="2147483675" r:id="rId16"/>
    <p:sldLayoutId id="2147483678" r:id="rId17"/>
    <p:sldLayoutId id="2147483681"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hyperlink" Target="https://www.flickr.com/photos/60525373@N08/48227462591" TargetMode="Externa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hyperlink" Target="https://www.youtube.com/watch?v=6Iz6NSBzFu4&amp;t=16s" TargetMode="External"/><Relationship Id="rId2" Type="http://schemas.openxmlformats.org/officeDocument/2006/relationships/notesSlide" Target="../notesSlides/notesSlide101.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10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02.xml"/><Relationship Id="rId1" Type="http://schemas.openxmlformats.org/officeDocument/2006/relationships/slideLayout" Target="../slideLayouts/slideLayout11.xml"/><Relationship Id="rId4" Type="http://schemas.openxmlformats.org/officeDocument/2006/relationships/hyperlink" Target="https://pixabay.com/en/career-road-away-way-of-life-479578/"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3.xml"/><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04.xml"/><Relationship Id="rId1" Type="http://schemas.openxmlformats.org/officeDocument/2006/relationships/slideLayout" Target="../slideLayouts/slideLayout11.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0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105.xml"/><Relationship Id="rId1" Type="http://schemas.openxmlformats.org/officeDocument/2006/relationships/slideLayout" Target="../slideLayouts/slideLayout11.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 Id="rId9" Type="http://schemas.openxmlformats.org/officeDocument/2006/relationships/hyperlink" Target="https://openclipart.org/detail/3042/zeimusu-thumbtack-note-important-by-zeimusu"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06.xml"/><Relationship Id="rId1" Type="http://schemas.openxmlformats.org/officeDocument/2006/relationships/slideLayout" Target="../slideLayouts/slideLayout11.xml"/><Relationship Id="rId4" Type="http://schemas.openxmlformats.org/officeDocument/2006/relationships/hyperlink" Target="http://www.columbiacountyobserver.com/master_files/County_News_2013/13_0822_kirby-pleads-guilty.html"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7.xml"/><Relationship Id="rId1" Type="http://schemas.openxmlformats.org/officeDocument/2006/relationships/slideLayout" Target="../slideLayouts/slideLayout11.xml"/><Relationship Id="rId4" Type="http://schemas.openxmlformats.org/officeDocument/2006/relationships/hyperlink" Target="https://www.publicdomainpictures.net/view-image.php?image=164516&amp;picture=judge-gavel" TargetMode="External"/></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108.xml"/><Relationship Id="rId1" Type="http://schemas.openxmlformats.org/officeDocument/2006/relationships/slideLayout" Target="../slideLayouts/slideLayout11.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10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110.xml"/><Relationship Id="rId1" Type="http://schemas.openxmlformats.org/officeDocument/2006/relationships/slideLayout" Target="../slideLayouts/slideLayout11.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12.xml"/><Relationship Id="rId1" Type="http://schemas.openxmlformats.org/officeDocument/2006/relationships/slideLayout" Target="../slideLayouts/slideLayout11.xml"/><Relationship Id="rId4" Type="http://schemas.openxmlformats.org/officeDocument/2006/relationships/hyperlink" Target="https://adaptistration.com/2017/07/21/sas-fair-and-reasonable-future/" TargetMode="Externa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17.xml"/><Relationship Id="rId1" Type="http://schemas.openxmlformats.org/officeDocument/2006/relationships/slideLayout" Target="../slideLayouts/slideLayout11.xml"/><Relationship Id="rId4" Type="http://schemas.openxmlformats.org/officeDocument/2006/relationships/hyperlink" Target="http://owl.excelsior.edu/writing-process/revising-and-editing/" TargetMode="External"/></Relationships>
</file>

<file path=ppt/slides/_rels/slide118.xml.rels><?xml version="1.0" encoding="UTF-8" standalone="yes"?>
<Relationships xmlns="http://schemas.openxmlformats.org/package/2006/relationships"><Relationship Id="rId3" Type="http://schemas.openxmlformats.org/officeDocument/2006/relationships/hyperlink" Target="https://www.youtube.com/watch?v=6Iz6NSBzFu4" TargetMode="External"/><Relationship Id="rId2" Type="http://schemas.openxmlformats.org/officeDocument/2006/relationships/notesSlide" Target="../notesSlides/notesSlide118.xml"/><Relationship Id="rId1" Type="http://schemas.openxmlformats.org/officeDocument/2006/relationships/slideLayout" Target="../slideLayouts/slideLayout11.xml"/><Relationship Id="rId4" Type="http://schemas.openxmlformats.org/officeDocument/2006/relationships/image" Target="../media/image59.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0.xml"/><Relationship Id="rId1" Type="http://schemas.openxmlformats.org/officeDocument/2006/relationships/slideLayout" Target="../slideLayouts/slideLayout11.xml"/><Relationship Id="rId4" Type="http://schemas.openxmlformats.org/officeDocument/2006/relationships/hyperlink" Target="https://medium.com/carreira-thoughtworks/https-medium-com-felipedemoraes-20-coisas-para-nao-fazer-no-feedback-serie-sobre-feedback-af8b5d68ebe5"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1.xml"/><Relationship Id="rId1" Type="http://schemas.openxmlformats.org/officeDocument/2006/relationships/slideLayout" Target="../slideLayouts/slideLayout11.xml"/><Relationship Id="rId4" Type="http://schemas.openxmlformats.org/officeDocument/2006/relationships/hyperlink" Target="http://stackoverflow.com/questions/22531861/ring-shaped-process-spinner-with-fading-gradient-effect-around-the-ring"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22.xml"/><Relationship Id="rId1" Type="http://schemas.openxmlformats.org/officeDocument/2006/relationships/slideLayout" Target="../slideLayouts/slideLayout11.xml"/><Relationship Id="rId4" Type="http://schemas.openxmlformats.org/officeDocument/2006/relationships/hyperlink" Target="http://picpedia.org/highway-signs/t/take-action.html"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23.xml"/><Relationship Id="rId1" Type="http://schemas.openxmlformats.org/officeDocument/2006/relationships/slideLayout" Target="../slideLayouts/slideLayout11.xml"/><Relationship Id="rId4" Type="http://schemas.openxmlformats.org/officeDocument/2006/relationships/hyperlink" Target="https://www.wheelfanatyk.com/blog/spoke-angle/" TargetMode="Externa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3" Type="http://schemas.openxmlformats.org/officeDocument/2006/relationships/hyperlink" Target="https://www.youtube.com/watch?v=6Iz6NSBzFu4&amp;t=2458s" TargetMode="External"/><Relationship Id="rId2" Type="http://schemas.openxmlformats.org/officeDocument/2006/relationships/notesSlide" Target="../notesSlides/notesSlide125.xml"/><Relationship Id="rId1" Type="http://schemas.openxmlformats.org/officeDocument/2006/relationships/slideLayout" Target="../slideLayouts/slideLayout11.xml"/><Relationship Id="rId4" Type="http://schemas.openxmlformats.org/officeDocument/2006/relationships/image" Target="../media/image63.png"/></Relationships>
</file>

<file path=ppt/slides/_rels/slide1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6.xml"/><Relationship Id="rId1" Type="http://schemas.openxmlformats.org/officeDocument/2006/relationships/slideLayout" Target="../slideLayouts/slideLayout11.xml"/><Relationship Id="rId6" Type="http://schemas.openxmlformats.org/officeDocument/2006/relationships/hyperlink" Target="http://flickr.com/photos/welsnet/3404724882" TargetMode="External"/><Relationship Id="rId5" Type="http://schemas.openxmlformats.org/officeDocument/2006/relationships/image" Target="../media/image65.jpeg"/><Relationship Id="rId4" Type="http://schemas.openxmlformats.org/officeDocument/2006/relationships/hyperlink" Target="http://pngimg.com/download/17637"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7.xml"/><Relationship Id="rId1" Type="http://schemas.openxmlformats.org/officeDocument/2006/relationships/slideLayout" Target="../slideLayouts/slideLayout11.xml"/><Relationship Id="rId4" Type="http://schemas.openxmlformats.org/officeDocument/2006/relationships/hyperlink" Target="http://stackoverflow.com/questions/22531861/ring-shaped-process-spinner-with-fading-gradient-effect-around-the-ring"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29.xml"/><Relationship Id="rId1" Type="http://schemas.openxmlformats.org/officeDocument/2006/relationships/slideLayout" Target="../slideLayouts/slideLayout11.xml"/><Relationship Id="rId4" Type="http://schemas.openxmlformats.org/officeDocument/2006/relationships/hyperlink" Target="https://www.flickr.com/photos/creativegem_designs/7834203456/in/photostrea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hyperlink" Target="http://stackoverflow.com/questions/22531861/ring-shaped-process-spinner-with-fading-gradient-effect-around-the-ring"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0.xml"/><Relationship Id="rId1" Type="http://schemas.openxmlformats.org/officeDocument/2006/relationships/slideLayout" Target="../slideLayouts/slideLayout13.xml"/><Relationship Id="rId5" Type="http://schemas.openxmlformats.org/officeDocument/2006/relationships/image" Target="../media/image69.png"/><Relationship Id="rId4" Type="http://schemas.openxmlformats.org/officeDocument/2006/relationships/hyperlink" Target="http://www.pngall.com/thank-you-p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hyperlink" Target="https://commons.wikimedia.org/wiki/File:GE_Building_observation_deck.jpg"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hyperlink" Target="http://stackoverflow.com/questions/22531861/ring-shaped-process-spinner-with-fading-gradient-effect-around-the-rin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hyperlink" Target="https://openclipart.org/detail/3677"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hyperlink" Target="https://technofaq.org/posts/2016/08/here-is-why-you-need-to-formulate-driving-strategies-for-your-company/"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hyperlink" Target="https://pxhere.com/en/photo/1550089"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hyperlink" Target="https://pixabay.com/en/memo-calendar-reminder-schedule-303140/"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hyperlink" Target="http://sorayanulliah.blogspot.com/2011_03_01_archive.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11.xml"/><Relationship Id="rId5" Type="http://schemas.openxmlformats.org/officeDocument/2006/relationships/hyperlink" Target="http://www.publicdomainfiles.com/show_file.php?id=13939080617522" TargetMode="Externa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hyperlink" Target="http://www.pngall.com/paper-sheet-pn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hyperlink" Target="https://www.publicdomainpictures.net/en/view-image.php?image=310954&amp;picture=word-in-in-a-circl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8.tm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hyperlink" Target="http://stackoverflow.com/questions/22531861/ring-shaped-process-spinner-with-fading-gradient-effect-around-the-ring" TargetMode="Externa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hyperlink" Target="https://en.wikipedia.org/wiki/Genogram" TargetMode="Externa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5.xml"/><Relationship Id="rId1" Type="http://schemas.openxmlformats.org/officeDocument/2006/relationships/slideLayout" Target="../slideLayouts/slideLayout1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hyperlink" Target="https://commons.wikimedia.org/wiki/Category:Number_12_on_highway_signs"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1.xml"/><Relationship Id="rId1" Type="http://schemas.openxmlformats.org/officeDocument/2006/relationships/slideLayout" Target="../slideLayouts/slideLayout11.xml"/><Relationship Id="rId4" Type="http://schemas.openxmlformats.org/officeDocument/2006/relationships/hyperlink" Target="https://www.aliem.com/2019/04/teaming-tips-case-8-wayward-collaborator/"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mo6ACX7SnnD7JM&amp;tbnid=-kXYiAqaMiQbcM:&amp;ved=0CAUQjRw&amp;url=http://www.textalibrarian.com/mobileref/10-great-library-marketing-videos/&amp;ei=lHybUuS5BImW2QWqoAE&amp;bvm=bv.57155469,d.b2I&amp;psig=AFQjCNE6pY1GmaZr5HwQ3ioQcILXexSx9Q&amp;ust=1386008075682434" TargetMode="External"/><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56.xml"/><Relationship Id="rId1" Type="http://schemas.openxmlformats.org/officeDocument/2006/relationships/slideLayout" Target="../slideLayouts/slideLayout1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9.xml"/><Relationship Id="rId1" Type="http://schemas.openxmlformats.org/officeDocument/2006/relationships/slideLayout" Target="../slideLayouts/slideLayout11.xml"/><Relationship Id="rId4" Type="http://schemas.openxmlformats.org/officeDocument/2006/relationships/hyperlink" Target="https://gpsynergy.com.au/racgp-policy-updates/"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60.xml"/><Relationship Id="rId1" Type="http://schemas.openxmlformats.org/officeDocument/2006/relationships/slideLayout" Target="../slideLayouts/slideLayout1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4.xml"/><Relationship Id="rId1" Type="http://schemas.openxmlformats.org/officeDocument/2006/relationships/slideLayout" Target="../slideLayouts/slideLayout11.xml"/><Relationship Id="rId4" Type="http://schemas.openxmlformats.org/officeDocument/2006/relationships/hyperlink" Target="http://dreyfusdragon.blogspot.com/2011/08/book-lovers-day-is-august-9.html" TargetMode="Externa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65.xml"/><Relationship Id="rId1" Type="http://schemas.openxmlformats.org/officeDocument/2006/relationships/slideLayout" Target="../slideLayouts/slideLayout1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8.xml"/><Relationship Id="rId1" Type="http://schemas.openxmlformats.org/officeDocument/2006/relationships/slideLayout" Target="../slideLayouts/slideLayout11.xml"/><Relationship Id="rId4" Type="http://schemas.openxmlformats.org/officeDocument/2006/relationships/hyperlink" Target="http://www.pngall.com/remember-png"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75.xml"/><Relationship Id="rId1" Type="http://schemas.openxmlformats.org/officeDocument/2006/relationships/slideLayout" Target="../slideLayouts/slideLayout11.xml"/><Relationship Id="rId4" Type="http://schemas.openxmlformats.org/officeDocument/2006/relationships/image" Target="../media/image8.tmp"/></Relationships>
</file>

<file path=ppt/slides/_rels/slide7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6.xml"/><Relationship Id="rId1" Type="http://schemas.openxmlformats.org/officeDocument/2006/relationships/slideLayout" Target="../slideLayouts/slideLayout11.xml"/><Relationship Id="rId4" Type="http://schemas.openxmlformats.org/officeDocument/2006/relationships/hyperlink" Target="http://stackoverflow.com/questions/22531861/ring-shaped-process-spinner-with-fading-gradient-effect-around-the-ring" TargetMode="External"/></Relationships>
</file>

<file path=ppt/slides/_rels/slide7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77.xml"/><Relationship Id="rId1" Type="http://schemas.openxmlformats.org/officeDocument/2006/relationships/slideLayout" Target="../slideLayouts/slideLayout11.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hyperlink" Target="https://pixabay.com/en/question-mark-question-point-help-154789/"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82.xml"/><Relationship Id="rId1" Type="http://schemas.openxmlformats.org/officeDocument/2006/relationships/slideLayout" Target="../slideLayouts/slideLayout11.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8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3.xml"/><Relationship Id="rId1" Type="http://schemas.openxmlformats.org/officeDocument/2006/relationships/slideLayout" Target="../slideLayouts/slideLayout11.xml"/><Relationship Id="rId6" Type="http://schemas.openxmlformats.org/officeDocument/2006/relationships/hyperlink" Target="http://steelcitysportsfan.blogspot.com/2010/10/in-memory-taylor-vit-1987-2010.html" TargetMode="External"/><Relationship Id="rId5" Type="http://schemas.openxmlformats.org/officeDocument/2006/relationships/image" Target="../media/image42.jpg"/><Relationship Id="rId4" Type="http://schemas.openxmlformats.org/officeDocument/2006/relationships/hyperlink" Target="http://historiadesigneteoria.blogspot.com/2012_12_01_archive.html"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5.xml"/><Relationship Id="rId1" Type="http://schemas.openxmlformats.org/officeDocument/2006/relationships/slideLayout" Target="../slideLayouts/slideLayout11.xml"/><Relationship Id="rId4" Type="http://schemas.openxmlformats.org/officeDocument/2006/relationships/hyperlink" Target="http://stackoverflow.com/questions/22531861/ring-shaped-process-spinner-with-fading-gradient-effect-around-the-ring"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6.xml"/><Relationship Id="rId1" Type="http://schemas.openxmlformats.org/officeDocument/2006/relationships/slideLayout" Target="../slideLayouts/slideLayout11.xml"/><Relationship Id="rId4" Type="http://schemas.openxmlformats.org/officeDocument/2006/relationships/hyperlink" Target="https://pixabay.com/en/chalkboard-blackboard-learning-152414/" TargetMode="Externa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88.xml"/><Relationship Id="rId1" Type="http://schemas.openxmlformats.org/officeDocument/2006/relationships/slideLayout" Target="../slideLayouts/slideLayout11.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9.xml"/><Relationship Id="rId1" Type="http://schemas.openxmlformats.org/officeDocument/2006/relationships/slideLayout" Target="../slideLayouts/slideLayout11.xml"/><Relationship Id="rId4" Type="http://schemas.openxmlformats.org/officeDocument/2006/relationships/hyperlink" Target="https://www.allaboutlean.com/polca-calculation/conflicting-goals/" TargetMode="Externa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0.xml"/><Relationship Id="rId1" Type="http://schemas.openxmlformats.org/officeDocument/2006/relationships/slideLayout" Target="../slideLayouts/slideLayout11.xml"/><Relationship Id="rId4" Type="http://schemas.openxmlformats.org/officeDocument/2006/relationships/hyperlink" Target="http://clipartcotttage.deviantart.com/art/Gold-Key-2-Png-Clipart-443229900" TargetMode="Externa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92.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93.xml"/><Relationship Id="rId1" Type="http://schemas.openxmlformats.org/officeDocument/2006/relationships/slideLayout" Target="../slideLayouts/slideLayout11.xml"/><Relationship Id="rId4" Type="http://schemas.openxmlformats.org/officeDocument/2006/relationships/hyperlink" Target="http://casacio.blogspot.com/2012/10/the-power-of-ideas-fbci4mf.html" TargetMode="Externa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5.xml"/><Relationship Id="rId1" Type="http://schemas.openxmlformats.org/officeDocument/2006/relationships/slideLayout" Target="../slideLayouts/slideLayout11.xml"/><Relationship Id="rId4" Type="http://schemas.openxmlformats.org/officeDocument/2006/relationships/hyperlink" Target="https://www.publicdomainpictures.net/en/view-image.php?image=250106&amp;picture=pen-and-paper" TargetMode="Externa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96.xml"/><Relationship Id="rId1" Type="http://schemas.openxmlformats.org/officeDocument/2006/relationships/slideLayout" Target="../slideLayouts/slideLayout11.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8.xml"/><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99.xml"/><Relationship Id="rId1" Type="http://schemas.openxmlformats.org/officeDocument/2006/relationships/slideLayout" Target="../slideLayouts/slideLayout11.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ctrTitle"/>
          </p:nvPr>
        </p:nvSpPr>
        <p:spPr/>
        <p:txBody>
          <a:bodyPr>
            <a:normAutofit/>
          </a:bodyPr>
          <a:lstStyle/>
          <a:p>
            <a:r>
              <a:rPr lang="en-US" sz="3200" dirty="0"/>
              <a:t>STATE OF TENNESSEE</a:t>
            </a:r>
            <a:br>
              <a:rPr lang="en-US" sz="3200" dirty="0"/>
            </a:br>
            <a:r>
              <a:rPr lang="en-US" sz="3200" dirty="0"/>
              <a:t>Foster Care Specialty Week One</a:t>
            </a:r>
            <a:br>
              <a:rPr lang="en-US" sz="3200" dirty="0"/>
            </a:br>
            <a:r>
              <a:rPr lang="en-US" sz="2000" dirty="0"/>
              <a:t>6.15.2023</a:t>
            </a:r>
          </a:p>
        </p:txBody>
      </p:sp>
    </p:spTree>
    <p:extLst>
      <p:ext uri="{BB962C8B-B14F-4D97-AF65-F5344CB8AC3E}">
        <p14:creationId xmlns:p14="http://schemas.microsoft.com/office/powerpoint/2010/main" val="2681747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ole with many signs on it&#10;&#10;Description automatically generated with medium confidence">
            <a:extLst>
              <a:ext uri="{FF2B5EF4-FFF2-40B4-BE49-F238E27FC236}">
                <a16:creationId xmlns:a16="http://schemas.microsoft.com/office/drawing/2014/main" id="{B5E3FE86-9B10-4FE2-BAFD-E5A0E86EA264}"/>
              </a:ext>
            </a:extLst>
          </p:cNvPr>
          <p:cNvPicPr>
            <a:picLocks noChangeAspect="1"/>
          </p:cNvPicPr>
          <p:nvPr/>
        </p:nvPicPr>
        <p:blipFill>
          <a:blip r:embed="rId3">
            <a:alphaModFix amt="53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1219200"/>
            <a:ext cx="3333750" cy="4922498"/>
          </a:xfrm>
          <a:prstGeom prst="rect">
            <a:avLst/>
          </a:prstGeom>
        </p:spPr>
      </p:pic>
      <p:sp>
        <p:nvSpPr>
          <p:cNvPr id="2" name="Title 1">
            <a:extLst>
              <a:ext uri="{FF2B5EF4-FFF2-40B4-BE49-F238E27FC236}">
                <a16:creationId xmlns:a16="http://schemas.microsoft.com/office/drawing/2014/main" id="{9D3DEF89-58CA-49A8-BE0B-5B8EA7B2FE13}"/>
              </a:ext>
            </a:extLst>
          </p:cNvPr>
          <p:cNvSpPr>
            <a:spLocks noGrp="1"/>
          </p:cNvSpPr>
          <p:nvPr>
            <p:ph type="title"/>
          </p:nvPr>
        </p:nvSpPr>
        <p:spPr/>
        <p:txBody>
          <a:bodyPr/>
          <a:lstStyle/>
          <a:p>
            <a:r>
              <a:rPr lang="en-US" dirty="0"/>
              <a:t>Permanency</a:t>
            </a:r>
          </a:p>
        </p:txBody>
      </p:sp>
      <p:sp>
        <p:nvSpPr>
          <p:cNvPr id="24" name="TextBox 23">
            <a:extLst>
              <a:ext uri="{FF2B5EF4-FFF2-40B4-BE49-F238E27FC236}">
                <a16:creationId xmlns:a16="http://schemas.microsoft.com/office/drawing/2014/main" id="{4C81D3C5-FA5A-48E4-890C-75490FE1140B}"/>
              </a:ext>
            </a:extLst>
          </p:cNvPr>
          <p:cNvSpPr txBox="1"/>
          <p:nvPr/>
        </p:nvSpPr>
        <p:spPr>
          <a:xfrm>
            <a:off x="3333750" y="1524000"/>
            <a:ext cx="5486400" cy="3416320"/>
          </a:xfrm>
          <a:prstGeom prst="rect">
            <a:avLst/>
          </a:prstGeom>
          <a:noFill/>
        </p:spPr>
        <p:txBody>
          <a:bodyPr wrap="square" rtlCol="0">
            <a:spAutoFit/>
          </a:bodyPr>
          <a:lstStyle/>
          <a:p>
            <a:pPr marL="285750" indent="-285750">
              <a:buFont typeface="Arial" panose="020B0604020202020204" pitchFamily="34" charset="0"/>
              <a:buChar char="•"/>
            </a:pPr>
            <a:r>
              <a:rPr lang="en-US" sz="3600" dirty="0"/>
              <a:t>What does permanency look like to you?</a:t>
            </a:r>
          </a:p>
          <a:p>
            <a:pPr marL="285750" indent="-285750">
              <a:buFont typeface="Arial" panose="020B0604020202020204" pitchFamily="34" charset="0"/>
              <a:buChar char="•"/>
            </a:pPr>
            <a:r>
              <a:rPr lang="en-US" sz="3600" dirty="0"/>
              <a:t>What does permanence mean to families?</a:t>
            </a:r>
          </a:p>
          <a:p>
            <a:pPr marL="285750" indent="-285750">
              <a:buFont typeface="Arial" panose="020B0604020202020204" pitchFamily="34" charset="0"/>
              <a:buChar char="•"/>
            </a:pPr>
            <a:r>
              <a:rPr lang="en-US" sz="3600" dirty="0"/>
              <a:t>How do you know you have permanency?</a:t>
            </a:r>
          </a:p>
        </p:txBody>
      </p:sp>
      <p:cxnSp>
        <p:nvCxnSpPr>
          <p:cNvPr id="4" name="Straight Connector 3">
            <a:extLst>
              <a:ext uri="{FF2B5EF4-FFF2-40B4-BE49-F238E27FC236}">
                <a16:creationId xmlns:a16="http://schemas.microsoft.com/office/drawing/2014/main" id="{70BAFB87-171B-C7F1-6A84-6112AEB85ECD}"/>
              </a:ext>
            </a:extLst>
          </p:cNvPr>
          <p:cNvCxnSpPr/>
          <p:nvPr/>
        </p:nvCxnSpPr>
        <p:spPr>
          <a:xfrm>
            <a:off x="3200400" y="1003303"/>
            <a:ext cx="0" cy="5138395"/>
          </a:xfrm>
          <a:prstGeom prst="line">
            <a:avLst/>
          </a:prstGeom>
          <a:ln w="12700"/>
          <a:effectLst>
            <a:outerShdw blurRad="127000" dist="38100" algn="l" rotWithShape="0">
              <a:schemeClr val="tx1">
                <a:lumMod val="95000"/>
                <a:lumOff val="5000"/>
                <a:alpha val="40000"/>
              </a:schemeClr>
            </a:outerShdw>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861021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9FC230E-9A85-45F3-B006-23487F2BB298}"/>
              </a:ext>
            </a:extLst>
          </p:cNvPr>
          <p:cNvSpPr/>
          <p:nvPr/>
        </p:nvSpPr>
        <p:spPr>
          <a:xfrm>
            <a:off x="152400" y="1219200"/>
            <a:ext cx="8839200" cy="49530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8A6A36-4EFC-467F-9C11-2F0FD6E962A6}"/>
              </a:ext>
            </a:extLst>
          </p:cNvPr>
          <p:cNvSpPr>
            <a:spLocks noGrp="1"/>
          </p:cNvSpPr>
          <p:nvPr>
            <p:ph type="title"/>
          </p:nvPr>
        </p:nvSpPr>
        <p:spPr/>
        <p:txBody>
          <a:bodyPr/>
          <a:lstStyle/>
          <a:p>
            <a:r>
              <a:rPr lang="en-US" dirty="0"/>
              <a:t>Progress Review</a:t>
            </a:r>
          </a:p>
        </p:txBody>
      </p:sp>
      <p:sp>
        <p:nvSpPr>
          <p:cNvPr id="6" name="Rectangle: Rounded Corners 5">
            <a:extLst>
              <a:ext uri="{FF2B5EF4-FFF2-40B4-BE49-F238E27FC236}">
                <a16:creationId xmlns:a16="http://schemas.microsoft.com/office/drawing/2014/main" id="{C2C7D933-CE78-4C69-8190-5AEE93683003}"/>
              </a:ext>
            </a:extLst>
          </p:cNvPr>
          <p:cNvSpPr/>
          <p:nvPr/>
        </p:nvSpPr>
        <p:spPr>
          <a:xfrm>
            <a:off x="914400" y="1219200"/>
            <a:ext cx="7467600" cy="4953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Arial" panose="020B0604020202020204" pitchFamily="34" charset="0"/>
              <a:buChar char="•"/>
            </a:pPr>
            <a:r>
              <a:rPr lang="en-US" sz="2400" dirty="0"/>
              <a:t>Progress Review CFTM is held no less often than every three (3) months.</a:t>
            </a:r>
          </a:p>
          <a:p>
            <a:pPr algn="ctr"/>
            <a:endParaRPr lang="en-US" sz="2400" dirty="0"/>
          </a:p>
          <a:p>
            <a:pPr marL="285750" indent="-285750" algn="ctr">
              <a:buFont typeface="Arial" panose="020B0604020202020204" pitchFamily="34" charset="0"/>
              <a:buChar char="•"/>
            </a:pPr>
            <a:r>
              <a:rPr lang="en-US" sz="2400" dirty="0"/>
              <a:t>A CFTM to review progress on the plan is held whenever there are changes needed or progress is not being made.  </a:t>
            </a:r>
          </a:p>
          <a:p>
            <a:pPr algn="ctr"/>
            <a:endParaRPr lang="en-US" sz="2400" dirty="0"/>
          </a:p>
          <a:p>
            <a:pPr marL="342900" indent="-342900" algn="ctr">
              <a:buFont typeface="Arial" panose="020B0604020202020204" pitchFamily="34" charset="0"/>
              <a:buChar char="•"/>
            </a:pPr>
            <a:r>
              <a:rPr lang="en-US" sz="2400" dirty="0"/>
              <a:t>Progress is reviewed any time the Child and Family team is together for any type of CFTM.</a:t>
            </a:r>
          </a:p>
          <a:p>
            <a:pPr algn="ctr"/>
            <a:endParaRPr lang="en-US" sz="2400" dirty="0"/>
          </a:p>
          <a:p>
            <a:pPr marL="285750" indent="-285750" algn="ctr">
              <a:buFont typeface="Arial" panose="020B0604020202020204" pitchFamily="34" charset="0"/>
              <a:buChar char="•"/>
            </a:pPr>
            <a:r>
              <a:rPr lang="en-US" sz="2400" dirty="0"/>
              <a:t>The three (3) month time frame is measured from the last Permanency Planning CFTM or Progress Review CFTM.</a:t>
            </a:r>
          </a:p>
        </p:txBody>
      </p:sp>
    </p:spTree>
    <p:extLst>
      <p:ext uri="{BB962C8B-B14F-4D97-AF65-F5344CB8AC3E}">
        <p14:creationId xmlns:p14="http://schemas.microsoft.com/office/powerpoint/2010/main" val="15125528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97871-A251-C1AA-3B6C-DC09AAA51E5F}"/>
              </a:ext>
            </a:extLst>
          </p:cNvPr>
          <p:cNvSpPr>
            <a:spLocks noGrp="1"/>
          </p:cNvSpPr>
          <p:nvPr>
            <p:ph type="title"/>
          </p:nvPr>
        </p:nvSpPr>
        <p:spPr/>
        <p:txBody>
          <a:bodyPr/>
          <a:lstStyle/>
          <a:p>
            <a:r>
              <a:rPr lang="en-US" dirty="0"/>
              <a:t>The Williams 30-90 Days After Removal</a:t>
            </a:r>
          </a:p>
        </p:txBody>
      </p:sp>
      <p:pic>
        <p:nvPicPr>
          <p:cNvPr id="5" name="Picture 4">
            <a:hlinkClick r:id="rId3"/>
            <a:extLst>
              <a:ext uri="{FF2B5EF4-FFF2-40B4-BE49-F238E27FC236}">
                <a16:creationId xmlns:a16="http://schemas.microsoft.com/office/drawing/2014/main" id="{84A13C49-301D-D4C2-887A-3D2C842FA9EE}"/>
              </a:ext>
            </a:extLst>
          </p:cNvPr>
          <p:cNvPicPr>
            <a:picLocks noChangeAspect="1"/>
          </p:cNvPicPr>
          <p:nvPr/>
        </p:nvPicPr>
        <p:blipFill rotWithShape="1">
          <a:blip r:embed="rId4"/>
          <a:srcRect l="14999" t="20355" r="42501" b="26286"/>
          <a:stretch/>
        </p:blipFill>
        <p:spPr>
          <a:xfrm>
            <a:off x="0" y="1562099"/>
            <a:ext cx="5289549" cy="3733801"/>
          </a:xfrm>
          <a:prstGeom prst="rect">
            <a:avLst/>
          </a:prstGeom>
        </p:spPr>
      </p:pic>
      <p:sp>
        <p:nvSpPr>
          <p:cNvPr id="6" name="TextBox 5">
            <a:extLst>
              <a:ext uri="{FF2B5EF4-FFF2-40B4-BE49-F238E27FC236}">
                <a16:creationId xmlns:a16="http://schemas.microsoft.com/office/drawing/2014/main" id="{0E5287A8-E460-60F2-052D-087E4E3FBABC}"/>
              </a:ext>
            </a:extLst>
          </p:cNvPr>
          <p:cNvSpPr txBox="1"/>
          <p:nvPr/>
        </p:nvSpPr>
        <p:spPr>
          <a:xfrm>
            <a:off x="5715000" y="1562099"/>
            <a:ext cx="3048000"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t>What barriers or lack of progress needs to be discussed with the Williams Family?</a:t>
            </a:r>
          </a:p>
          <a:p>
            <a:pPr marL="285750" indent="-285750">
              <a:buFont typeface="Arial" panose="020B0604020202020204" pitchFamily="34" charset="0"/>
              <a:buChar char="•"/>
            </a:pPr>
            <a:r>
              <a:rPr lang="en-US" sz="2800" dirty="0"/>
              <a:t>What resources could assist the Williams Family?</a:t>
            </a:r>
          </a:p>
        </p:txBody>
      </p:sp>
    </p:spTree>
    <p:extLst>
      <p:ext uri="{BB962C8B-B14F-4D97-AF65-F5344CB8AC3E}">
        <p14:creationId xmlns:p14="http://schemas.microsoft.com/office/powerpoint/2010/main" val="19493923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sign&#10;&#10;Description automatically generated">
            <a:extLst>
              <a:ext uri="{FF2B5EF4-FFF2-40B4-BE49-F238E27FC236}">
                <a16:creationId xmlns:a16="http://schemas.microsoft.com/office/drawing/2014/main" id="{CFA1F16B-6E61-428A-9F03-CB9FCB99C592}"/>
              </a:ext>
            </a:extLst>
          </p:cNvPr>
          <p:cNvPicPr>
            <a:picLocks noGrp="1" noChangeAspect="1"/>
          </p:cNvPicPr>
          <p:nvPr>
            <p:ph idx="1"/>
          </p:nvPr>
        </p:nvPicPr>
        <p:blipFill>
          <a:blip r:embed="rId3">
            <a:alphaModFix amt="59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75846" y="1236785"/>
            <a:ext cx="8763000" cy="4703564"/>
          </a:xfrm>
        </p:spPr>
      </p:pic>
      <p:sp>
        <p:nvSpPr>
          <p:cNvPr id="2" name="Title 1">
            <a:extLst>
              <a:ext uri="{FF2B5EF4-FFF2-40B4-BE49-F238E27FC236}">
                <a16:creationId xmlns:a16="http://schemas.microsoft.com/office/drawing/2014/main" id="{3D3ADBBA-59BD-4756-A036-D67B39A3AB34}"/>
              </a:ext>
            </a:extLst>
          </p:cNvPr>
          <p:cNvSpPr>
            <a:spLocks noGrp="1"/>
          </p:cNvSpPr>
          <p:nvPr>
            <p:ph type="title"/>
          </p:nvPr>
        </p:nvSpPr>
        <p:spPr/>
        <p:txBody>
          <a:bodyPr/>
          <a:lstStyle/>
          <a:p>
            <a:r>
              <a:rPr lang="en-US" dirty="0"/>
              <a:t>Driving Forward</a:t>
            </a:r>
          </a:p>
        </p:txBody>
      </p:sp>
      <p:sp>
        <p:nvSpPr>
          <p:cNvPr id="3" name="Arrow: Up 2">
            <a:extLst>
              <a:ext uri="{FF2B5EF4-FFF2-40B4-BE49-F238E27FC236}">
                <a16:creationId xmlns:a16="http://schemas.microsoft.com/office/drawing/2014/main" id="{597C6C4C-2293-38B9-7A60-3D015B04B499}"/>
              </a:ext>
            </a:extLst>
          </p:cNvPr>
          <p:cNvSpPr/>
          <p:nvPr/>
        </p:nvSpPr>
        <p:spPr>
          <a:xfrm>
            <a:off x="762000" y="1447800"/>
            <a:ext cx="3429000" cy="4173415"/>
          </a:xfrm>
          <a:prstGeom prst="up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a:t>What ways do we drive the plan forward?</a:t>
            </a:r>
          </a:p>
        </p:txBody>
      </p:sp>
    </p:spTree>
    <p:extLst>
      <p:ext uri="{BB962C8B-B14F-4D97-AF65-F5344CB8AC3E}">
        <p14:creationId xmlns:p14="http://schemas.microsoft.com/office/powerpoint/2010/main" val="29660097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D0297-2F17-7A83-CC71-0A67AFC1A210}"/>
              </a:ext>
            </a:extLst>
          </p:cNvPr>
          <p:cNvSpPr>
            <a:spLocks noGrp="1"/>
          </p:cNvSpPr>
          <p:nvPr>
            <p:ph type="title"/>
          </p:nvPr>
        </p:nvSpPr>
        <p:spPr/>
        <p:txBody>
          <a:bodyPr/>
          <a:lstStyle/>
          <a:p>
            <a:r>
              <a:rPr lang="en-US" dirty="0"/>
              <a:t>Placement Stability</a:t>
            </a:r>
          </a:p>
        </p:txBody>
      </p:sp>
      <p:pic>
        <p:nvPicPr>
          <p:cNvPr id="5" name="Picture 4">
            <a:extLst>
              <a:ext uri="{FF2B5EF4-FFF2-40B4-BE49-F238E27FC236}">
                <a16:creationId xmlns:a16="http://schemas.microsoft.com/office/drawing/2014/main" id="{1F587AB5-AFB6-A861-8C0F-711CDDA2F2F8}"/>
              </a:ext>
            </a:extLst>
          </p:cNvPr>
          <p:cNvPicPr>
            <a:picLocks noChangeAspect="1"/>
          </p:cNvPicPr>
          <p:nvPr/>
        </p:nvPicPr>
        <p:blipFill rotWithShape="1">
          <a:blip r:embed="rId3"/>
          <a:srcRect l="10000" t="20356" r="42500" b="24802"/>
          <a:stretch/>
        </p:blipFill>
        <p:spPr>
          <a:xfrm>
            <a:off x="3220361" y="1600200"/>
            <a:ext cx="5923639" cy="3845170"/>
          </a:xfrm>
          <a:prstGeom prst="rect">
            <a:avLst/>
          </a:prstGeom>
        </p:spPr>
      </p:pic>
      <p:sp>
        <p:nvSpPr>
          <p:cNvPr id="6" name="TextBox 5">
            <a:extLst>
              <a:ext uri="{FF2B5EF4-FFF2-40B4-BE49-F238E27FC236}">
                <a16:creationId xmlns:a16="http://schemas.microsoft.com/office/drawing/2014/main" id="{F144F10B-BE64-7B08-D81F-6757C2883FD4}"/>
              </a:ext>
            </a:extLst>
          </p:cNvPr>
          <p:cNvSpPr txBox="1"/>
          <p:nvPr/>
        </p:nvSpPr>
        <p:spPr>
          <a:xfrm>
            <a:off x="29308" y="1219200"/>
            <a:ext cx="3191053"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t>What were Sandra’s strengths and areas for growth?</a:t>
            </a:r>
          </a:p>
          <a:p>
            <a:pPr marL="285750" indent="-285750">
              <a:buFont typeface="Arial" panose="020B0604020202020204" pitchFamily="34" charset="0"/>
              <a:buChar char="•"/>
            </a:pPr>
            <a:r>
              <a:rPr lang="en-US" sz="2400" dirty="0"/>
              <a:t>What strategies did Sandra use to engage Ariana?</a:t>
            </a:r>
          </a:p>
          <a:p>
            <a:pPr marL="285750" indent="-285750">
              <a:buFont typeface="Arial" panose="020B0604020202020204" pitchFamily="34" charset="0"/>
              <a:buChar char="•"/>
            </a:pPr>
            <a:r>
              <a:rPr lang="en-US" sz="2400" dirty="0"/>
              <a:t>What is Felicia’s role in the meeting?</a:t>
            </a:r>
          </a:p>
          <a:p>
            <a:pPr marL="285750" indent="-285750">
              <a:buFont typeface="Arial" panose="020B0604020202020204" pitchFamily="34" charset="0"/>
              <a:buChar char="•"/>
            </a:pPr>
            <a:r>
              <a:rPr lang="en-US" sz="2400" dirty="0"/>
              <a:t>How did Sandra get to the underlying needs rather than focus only on the negative behaviors?</a:t>
            </a:r>
          </a:p>
        </p:txBody>
      </p:sp>
    </p:spTree>
    <p:extLst>
      <p:ext uri="{BB962C8B-B14F-4D97-AF65-F5344CB8AC3E}">
        <p14:creationId xmlns:p14="http://schemas.microsoft.com/office/powerpoint/2010/main" val="39915859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77CA-C9A6-47F8-A41C-E4BF6E53F5EC}"/>
              </a:ext>
            </a:extLst>
          </p:cNvPr>
          <p:cNvSpPr>
            <a:spLocks noGrp="1"/>
          </p:cNvSpPr>
          <p:nvPr>
            <p:ph type="title"/>
          </p:nvPr>
        </p:nvSpPr>
        <p:spPr/>
        <p:txBody>
          <a:bodyPr/>
          <a:lstStyle/>
          <a:p>
            <a:r>
              <a:rPr lang="en-US" dirty="0"/>
              <a:t>Working with Youth</a:t>
            </a:r>
          </a:p>
        </p:txBody>
      </p:sp>
      <p:sp>
        <p:nvSpPr>
          <p:cNvPr id="4" name="TextBox 3">
            <a:extLst>
              <a:ext uri="{FF2B5EF4-FFF2-40B4-BE49-F238E27FC236}">
                <a16:creationId xmlns:a16="http://schemas.microsoft.com/office/drawing/2014/main" id="{C3DB4E9A-5149-4817-B56F-FCC2952BF519}"/>
              </a:ext>
            </a:extLst>
          </p:cNvPr>
          <p:cNvSpPr txBox="1"/>
          <p:nvPr/>
        </p:nvSpPr>
        <p:spPr>
          <a:xfrm>
            <a:off x="7086600" y="1003303"/>
            <a:ext cx="2057400" cy="5078313"/>
          </a:xfrm>
          <a:prstGeom prst="rect">
            <a:avLst/>
          </a:prstGeom>
          <a:solidFill>
            <a:schemeClr val="accent5">
              <a:lumMod val="60000"/>
              <a:lumOff val="40000"/>
            </a:schemeClr>
          </a:solidFill>
        </p:spPr>
        <p:txBody>
          <a:bodyPr wrap="square" rtlCol="0">
            <a:spAutoFit/>
          </a:bodyPr>
          <a:lstStyle/>
          <a:p>
            <a:r>
              <a:rPr lang="en-US" sz="2400" dirty="0"/>
              <a:t>Resources:</a:t>
            </a:r>
          </a:p>
          <a:p>
            <a:endParaRPr lang="en-US" sz="2000" dirty="0"/>
          </a:p>
          <a:p>
            <a:pPr marL="342900" indent="-342900">
              <a:buFont typeface="Arial" panose="020B0604020202020204" pitchFamily="34" charset="0"/>
              <a:buChar char="•"/>
            </a:pPr>
            <a:r>
              <a:rPr lang="en-US" sz="2000" dirty="0"/>
              <a:t>How to have the Permanency Conversation with Youth</a:t>
            </a:r>
          </a:p>
          <a:p>
            <a:endParaRPr lang="en-US" sz="2000" dirty="0"/>
          </a:p>
          <a:p>
            <a:pPr marL="342900" indent="-342900">
              <a:buFont typeface="Arial" panose="020B0604020202020204" pitchFamily="34" charset="0"/>
              <a:buChar char="•"/>
            </a:pPr>
            <a:r>
              <a:rPr lang="en-US" sz="2000" dirty="0"/>
              <a:t>Guiding Questions for Youth</a:t>
            </a:r>
          </a:p>
          <a:p>
            <a:endParaRPr lang="en-US" sz="2000" dirty="0"/>
          </a:p>
          <a:p>
            <a:pPr marL="342900" indent="-342900">
              <a:buFont typeface="Arial" panose="020B0604020202020204" pitchFamily="34" charset="0"/>
              <a:buChar char="•"/>
            </a:pPr>
            <a:r>
              <a:rPr lang="en-US" sz="2000" dirty="0"/>
              <a:t>Concurrent Planning and Children and Youth</a:t>
            </a:r>
          </a:p>
        </p:txBody>
      </p:sp>
      <p:cxnSp>
        <p:nvCxnSpPr>
          <p:cNvPr id="6" name="Straight Connector 5">
            <a:extLst>
              <a:ext uri="{FF2B5EF4-FFF2-40B4-BE49-F238E27FC236}">
                <a16:creationId xmlns:a16="http://schemas.microsoft.com/office/drawing/2014/main" id="{E9F42017-4B31-461B-8DFA-0858492BDC6F}"/>
              </a:ext>
            </a:extLst>
          </p:cNvPr>
          <p:cNvCxnSpPr/>
          <p:nvPr/>
        </p:nvCxnSpPr>
        <p:spPr>
          <a:xfrm>
            <a:off x="7086600" y="1524000"/>
            <a:ext cx="2057400" cy="0"/>
          </a:xfrm>
          <a:prstGeom prst="line">
            <a:avLst/>
          </a:prstGeom>
          <a:ln w="28575"/>
        </p:spPr>
        <p:style>
          <a:lnRef idx="1">
            <a:schemeClr val="dk1"/>
          </a:lnRef>
          <a:fillRef idx="0">
            <a:schemeClr val="dk1"/>
          </a:fillRef>
          <a:effectRef idx="0">
            <a:schemeClr val="dk1"/>
          </a:effectRef>
          <a:fontRef idx="minor">
            <a:schemeClr val="tx1"/>
          </a:fontRef>
        </p:style>
      </p:cxnSp>
      <p:graphicFrame>
        <p:nvGraphicFramePr>
          <p:cNvPr id="7" name="Diagram 6">
            <a:extLst>
              <a:ext uri="{FF2B5EF4-FFF2-40B4-BE49-F238E27FC236}">
                <a16:creationId xmlns:a16="http://schemas.microsoft.com/office/drawing/2014/main" id="{C10CE577-7A5C-43B7-A932-CC388544FF7A}"/>
              </a:ext>
            </a:extLst>
          </p:cNvPr>
          <p:cNvGraphicFramePr/>
          <p:nvPr>
            <p:extLst>
              <p:ext uri="{D42A27DB-BD31-4B8C-83A1-F6EECF244321}">
                <p14:modId xmlns:p14="http://schemas.microsoft.com/office/powerpoint/2010/main" val="3313479598"/>
              </p:ext>
            </p:extLst>
          </p:nvPr>
        </p:nvGraphicFramePr>
        <p:xfrm>
          <a:off x="5542" y="1208116"/>
          <a:ext cx="6858000" cy="4862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39374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82C92-EF08-46E4-BA23-666A9AC5ED73}"/>
              </a:ext>
            </a:extLst>
          </p:cNvPr>
          <p:cNvSpPr>
            <a:spLocks noGrp="1"/>
          </p:cNvSpPr>
          <p:nvPr>
            <p:ph type="title"/>
          </p:nvPr>
        </p:nvSpPr>
        <p:spPr/>
        <p:txBody>
          <a:bodyPr/>
          <a:lstStyle/>
          <a:p>
            <a:r>
              <a:rPr lang="en-US" dirty="0"/>
              <a:t>Court Actions</a:t>
            </a:r>
          </a:p>
        </p:txBody>
      </p:sp>
      <p:graphicFrame>
        <p:nvGraphicFramePr>
          <p:cNvPr id="3" name="Diagram 2">
            <a:extLst>
              <a:ext uri="{FF2B5EF4-FFF2-40B4-BE49-F238E27FC236}">
                <a16:creationId xmlns:a16="http://schemas.microsoft.com/office/drawing/2014/main" id="{6D343163-F91A-4926-83FA-188B06079D1A}"/>
              </a:ext>
            </a:extLst>
          </p:cNvPr>
          <p:cNvGraphicFramePr/>
          <p:nvPr>
            <p:extLst>
              <p:ext uri="{D42A27DB-BD31-4B8C-83A1-F6EECF244321}">
                <p14:modId xmlns:p14="http://schemas.microsoft.com/office/powerpoint/2010/main" val="3823914540"/>
              </p:ext>
            </p:extLst>
          </p:nvPr>
        </p:nvGraphicFramePr>
        <p:xfrm>
          <a:off x="-609600" y="1002323"/>
          <a:ext cx="7520354" cy="5093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EAF82A3E-6626-4825-8048-ACABADF1BAA1}"/>
              </a:ext>
            </a:extLst>
          </p:cNvPr>
          <p:cNvSpPr txBox="1"/>
          <p:nvPr/>
        </p:nvSpPr>
        <p:spPr>
          <a:xfrm>
            <a:off x="6664036" y="2667000"/>
            <a:ext cx="2258630" cy="3046988"/>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a:t>Criteria and Procedures for Termination of Parental Rights will be signed at every Permanency Plan CFTM</a:t>
            </a:r>
          </a:p>
        </p:txBody>
      </p:sp>
      <p:pic>
        <p:nvPicPr>
          <p:cNvPr id="8" name="Picture 7" descr="Text&#10;&#10;Description automatically generated">
            <a:extLst>
              <a:ext uri="{FF2B5EF4-FFF2-40B4-BE49-F238E27FC236}">
                <a16:creationId xmlns:a16="http://schemas.microsoft.com/office/drawing/2014/main" id="{7DC9C5DB-5E6C-4852-B52A-D03890C36958}"/>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327371" y="1003303"/>
            <a:ext cx="2560659" cy="1892297"/>
          </a:xfrm>
          <a:prstGeom prst="rect">
            <a:avLst/>
          </a:prstGeom>
        </p:spPr>
      </p:pic>
    </p:spTree>
    <p:extLst>
      <p:ext uri="{BB962C8B-B14F-4D97-AF65-F5344CB8AC3E}">
        <p14:creationId xmlns:p14="http://schemas.microsoft.com/office/powerpoint/2010/main" val="41658937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n empty room with desks and chairs&#10;&#10;Description automatically generated with low confidence">
            <a:extLst>
              <a:ext uri="{FF2B5EF4-FFF2-40B4-BE49-F238E27FC236}">
                <a16:creationId xmlns:a16="http://schemas.microsoft.com/office/drawing/2014/main" id="{8698B5BE-09BB-48EA-9264-D5BDF1D74637}"/>
              </a:ext>
            </a:extLst>
          </p:cNvPr>
          <p:cNvPicPr>
            <a:picLocks noChangeAspect="1"/>
          </p:cNvPicPr>
          <p:nvPr/>
        </p:nvPicPr>
        <p:blipFill rotWithShape="1">
          <a:blip r:embed="rId3">
            <a:alphaModFix amt="37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7752"/>
          <a:stretch/>
        </p:blipFill>
        <p:spPr>
          <a:xfrm>
            <a:off x="0" y="1181600"/>
            <a:ext cx="9144000" cy="4914400"/>
          </a:xfrm>
          <a:prstGeom prst="rect">
            <a:avLst/>
          </a:prstGeom>
        </p:spPr>
      </p:pic>
      <p:sp>
        <p:nvSpPr>
          <p:cNvPr id="2" name="Title 1">
            <a:extLst>
              <a:ext uri="{FF2B5EF4-FFF2-40B4-BE49-F238E27FC236}">
                <a16:creationId xmlns:a16="http://schemas.microsoft.com/office/drawing/2014/main" id="{17DBC46D-3EB7-430E-9C8F-E2EE097ADD49}"/>
              </a:ext>
            </a:extLst>
          </p:cNvPr>
          <p:cNvSpPr>
            <a:spLocks noGrp="1"/>
          </p:cNvSpPr>
          <p:nvPr>
            <p:ph type="title"/>
          </p:nvPr>
        </p:nvSpPr>
        <p:spPr/>
        <p:txBody>
          <a:bodyPr/>
          <a:lstStyle/>
          <a:p>
            <a:r>
              <a:rPr lang="en-US" dirty="0"/>
              <a:t>Protocol for Court Preparation and Attendance</a:t>
            </a:r>
          </a:p>
        </p:txBody>
      </p:sp>
      <p:sp>
        <p:nvSpPr>
          <p:cNvPr id="5" name="Flowchart: Document 4">
            <a:extLst>
              <a:ext uri="{FF2B5EF4-FFF2-40B4-BE49-F238E27FC236}">
                <a16:creationId xmlns:a16="http://schemas.microsoft.com/office/drawing/2014/main" id="{2A8579F8-824C-4625-98C0-AAD65AFB3C15}"/>
              </a:ext>
            </a:extLst>
          </p:cNvPr>
          <p:cNvSpPr/>
          <p:nvPr/>
        </p:nvSpPr>
        <p:spPr>
          <a:xfrm>
            <a:off x="152400" y="1371600"/>
            <a:ext cx="4114800" cy="4724400"/>
          </a:xfrm>
          <a:prstGeom prst="flowChartDocument">
            <a:avLst/>
          </a:prstGeom>
          <a:gradFill flip="none" rotWithShape="1">
            <a:gsLst>
              <a:gs pos="0">
                <a:schemeClr val="tx2">
                  <a:tint val="66000"/>
                  <a:satMod val="160000"/>
                </a:schemeClr>
              </a:gs>
              <a:gs pos="50000">
                <a:schemeClr val="tx2">
                  <a:tint val="44500"/>
                  <a:satMod val="160000"/>
                </a:schemeClr>
              </a:gs>
              <a:gs pos="100000">
                <a:schemeClr val="tx2">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lumMod val="50000"/>
                  </a:schemeClr>
                </a:solidFill>
              </a:rPr>
              <a:t>This protocol outlines consistent statewide procedures, expectations and best practices related to involvement with local courts, court testimony by foster care staff, and facilitation of youth attendance for required hearings. The objective is to ensure that all staff demonstrate professionalism and competency when representing the Department of Children’s Services (DCS).</a:t>
            </a:r>
          </a:p>
        </p:txBody>
      </p:sp>
      <p:sp>
        <p:nvSpPr>
          <p:cNvPr id="6" name="TextBox 5">
            <a:extLst>
              <a:ext uri="{FF2B5EF4-FFF2-40B4-BE49-F238E27FC236}">
                <a16:creationId xmlns:a16="http://schemas.microsoft.com/office/drawing/2014/main" id="{1300FD75-AA89-4D15-8E6E-C7C4293912CB}"/>
              </a:ext>
            </a:extLst>
          </p:cNvPr>
          <p:cNvSpPr txBox="1"/>
          <p:nvPr/>
        </p:nvSpPr>
        <p:spPr>
          <a:xfrm>
            <a:off x="4572000" y="1371600"/>
            <a:ext cx="4114800" cy="3970318"/>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b="1" dirty="0"/>
              <a:t>Notification of Scheduled Court Dates</a:t>
            </a:r>
          </a:p>
          <a:p>
            <a:pPr marL="285750" indent="-285750">
              <a:buFont typeface="Arial" panose="020B0604020202020204" pitchFamily="34" charset="0"/>
              <a:buChar char="•"/>
            </a:pPr>
            <a:r>
              <a:rPr lang="en-US" b="1" dirty="0"/>
              <a:t>Preparing for Court</a:t>
            </a:r>
          </a:p>
          <a:p>
            <a:pPr marL="285750" indent="-285750">
              <a:buFont typeface="Arial" panose="020B0604020202020204" pitchFamily="34" charset="0"/>
              <a:buChar char="•"/>
            </a:pPr>
            <a:r>
              <a:rPr lang="en-US" b="1" dirty="0"/>
              <a:t>Professionalism and Courtroom Etiquette</a:t>
            </a:r>
          </a:p>
          <a:p>
            <a:pPr marL="285750" indent="-285750">
              <a:buFont typeface="Arial" panose="020B0604020202020204" pitchFamily="34" charset="0"/>
              <a:buChar char="•"/>
            </a:pPr>
            <a:r>
              <a:rPr lang="en-US" b="1" dirty="0"/>
              <a:t>Consideration for Virtual Hearings</a:t>
            </a:r>
          </a:p>
          <a:p>
            <a:pPr marL="285750" indent="-285750">
              <a:buFont typeface="Arial" panose="020B0604020202020204" pitchFamily="34" charset="0"/>
              <a:buChar char="•"/>
            </a:pPr>
            <a:r>
              <a:rPr lang="en-US" b="1" dirty="0"/>
              <a:t>Communication and Courtroom Procedures</a:t>
            </a:r>
          </a:p>
          <a:p>
            <a:pPr marL="285750" indent="-285750">
              <a:buFont typeface="Arial" panose="020B0604020202020204" pitchFamily="34" charset="0"/>
              <a:buChar char="•"/>
            </a:pPr>
            <a:r>
              <a:rPr lang="en-US" b="1" dirty="0"/>
              <a:t>Demonstrating Case Knowledge</a:t>
            </a:r>
          </a:p>
          <a:p>
            <a:pPr marL="285750" indent="-285750">
              <a:buFont typeface="Arial" panose="020B0604020202020204" pitchFamily="34" charset="0"/>
              <a:buChar char="•"/>
            </a:pPr>
            <a:r>
              <a:rPr lang="en-US" b="1" dirty="0"/>
              <a:t>Demonstrating Unbiased and Objective Information</a:t>
            </a:r>
          </a:p>
          <a:p>
            <a:pPr marL="285750" indent="-285750">
              <a:buFont typeface="Arial" panose="020B0604020202020204" pitchFamily="34" charset="0"/>
              <a:buChar char="•"/>
            </a:pPr>
            <a:r>
              <a:rPr lang="en-US" b="1" dirty="0"/>
              <a:t>Knowledge of Departmental Policy and State Statutes</a:t>
            </a:r>
          </a:p>
          <a:p>
            <a:pPr marL="285750" indent="-285750">
              <a:buFont typeface="Arial" panose="020B0604020202020204" pitchFamily="34" charset="0"/>
              <a:buChar char="•"/>
            </a:pPr>
            <a:r>
              <a:rPr lang="en-US" b="1" dirty="0"/>
              <a:t>Exception to requirements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7274408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0E9D1-2F9D-4E15-A833-14A289C02801}"/>
              </a:ext>
            </a:extLst>
          </p:cNvPr>
          <p:cNvSpPr>
            <a:spLocks noGrp="1"/>
          </p:cNvSpPr>
          <p:nvPr>
            <p:ph type="title"/>
          </p:nvPr>
        </p:nvSpPr>
        <p:spPr/>
        <p:txBody>
          <a:bodyPr/>
          <a:lstStyle/>
          <a:p>
            <a:r>
              <a:rPr lang="en-US" dirty="0"/>
              <a:t>The Role of the Court</a:t>
            </a:r>
          </a:p>
        </p:txBody>
      </p:sp>
      <p:pic>
        <p:nvPicPr>
          <p:cNvPr id="5" name="Picture 4" descr="A picture containing sitting, table, wooden, food&#10;&#10;Description automatically generated">
            <a:extLst>
              <a:ext uri="{FF2B5EF4-FFF2-40B4-BE49-F238E27FC236}">
                <a16:creationId xmlns:a16="http://schemas.microsoft.com/office/drawing/2014/main" id="{C45799C0-9B4A-4E11-92B8-DF3FE64C6511}"/>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352800" y="1295399"/>
            <a:ext cx="5334000" cy="4213747"/>
          </a:xfrm>
          <a:prstGeom prst="rect">
            <a:avLst/>
          </a:prstGeom>
        </p:spPr>
      </p:pic>
      <p:sp>
        <p:nvSpPr>
          <p:cNvPr id="6" name="TextBox 5">
            <a:extLst>
              <a:ext uri="{FF2B5EF4-FFF2-40B4-BE49-F238E27FC236}">
                <a16:creationId xmlns:a16="http://schemas.microsoft.com/office/drawing/2014/main" id="{86601E8C-F37F-4ADA-BB27-FC4AB8A86FEB}"/>
              </a:ext>
            </a:extLst>
          </p:cNvPr>
          <p:cNvSpPr txBox="1"/>
          <p:nvPr/>
        </p:nvSpPr>
        <p:spPr>
          <a:xfrm>
            <a:off x="457200" y="1295400"/>
            <a:ext cx="3581400"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t>The biggest responsibility of the Juvenile Court is presiding over Permanency Plan Ratification Hearings.</a:t>
            </a:r>
          </a:p>
          <a:p>
            <a:endParaRPr lang="en-US" sz="2800" dirty="0"/>
          </a:p>
          <a:p>
            <a:pPr marL="457200" indent="-457200">
              <a:buFont typeface="Arial" panose="020B0604020202020204" pitchFamily="34" charset="0"/>
              <a:buChar char="•"/>
            </a:pPr>
            <a:r>
              <a:rPr lang="en-US" sz="2800" dirty="0"/>
              <a:t>What are the other roles of the Court?</a:t>
            </a:r>
          </a:p>
        </p:txBody>
      </p:sp>
    </p:spTree>
    <p:extLst>
      <p:ext uri="{BB962C8B-B14F-4D97-AF65-F5344CB8AC3E}">
        <p14:creationId xmlns:p14="http://schemas.microsoft.com/office/powerpoint/2010/main" val="22619022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C9D14-B38C-42A1-BD31-744E9CE3C65C}"/>
              </a:ext>
            </a:extLst>
          </p:cNvPr>
          <p:cNvSpPr>
            <a:spLocks noGrp="1"/>
          </p:cNvSpPr>
          <p:nvPr>
            <p:ph type="title"/>
          </p:nvPr>
        </p:nvSpPr>
        <p:spPr/>
        <p:txBody>
          <a:bodyPr/>
          <a:lstStyle/>
          <a:p>
            <a:r>
              <a:rPr lang="en-US" dirty="0"/>
              <a:t>Other advocates</a:t>
            </a:r>
          </a:p>
        </p:txBody>
      </p:sp>
      <p:graphicFrame>
        <p:nvGraphicFramePr>
          <p:cNvPr id="5" name="Diagram 4">
            <a:extLst>
              <a:ext uri="{FF2B5EF4-FFF2-40B4-BE49-F238E27FC236}">
                <a16:creationId xmlns:a16="http://schemas.microsoft.com/office/drawing/2014/main" id="{4C5FF60B-C1DC-4E94-B38E-F9928EAB5457}"/>
              </a:ext>
            </a:extLst>
          </p:cNvPr>
          <p:cNvGraphicFramePr/>
          <p:nvPr/>
        </p:nvGraphicFramePr>
        <p:xfrm>
          <a:off x="723900" y="1050003"/>
          <a:ext cx="7696200" cy="401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7352935F-B279-407E-AC72-D5DBE6F0D70D}"/>
              </a:ext>
            </a:extLst>
          </p:cNvPr>
          <p:cNvSpPr txBox="1"/>
          <p:nvPr/>
        </p:nvSpPr>
        <p:spPr>
          <a:xfrm>
            <a:off x="152400" y="4876800"/>
            <a:ext cx="8686800" cy="1077218"/>
          </a:xfrm>
          <a:prstGeom prst="rect">
            <a:avLst/>
          </a:prstGeom>
          <a:noFill/>
        </p:spPr>
        <p:txBody>
          <a:bodyPr wrap="square" rtlCol="0">
            <a:spAutoFit/>
          </a:bodyPr>
          <a:lstStyle/>
          <a:p>
            <a:pPr algn="ctr"/>
            <a:r>
              <a:rPr lang="en-US" sz="3200" dirty="0"/>
              <a:t>How do these advocates assist in promoting permanency?</a:t>
            </a:r>
          </a:p>
        </p:txBody>
      </p:sp>
    </p:spTree>
    <p:extLst>
      <p:ext uri="{BB962C8B-B14F-4D97-AF65-F5344CB8AC3E}">
        <p14:creationId xmlns:p14="http://schemas.microsoft.com/office/powerpoint/2010/main" val="20235701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CB7FA-28D4-4DE1-B771-573D839ABA18}"/>
              </a:ext>
            </a:extLst>
          </p:cNvPr>
          <p:cNvSpPr>
            <a:spLocks noGrp="1"/>
          </p:cNvSpPr>
          <p:nvPr>
            <p:ph type="title"/>
          </p:nvPr>
        </p:nvSpPr>
        <p:spPr/>
        <p:txBody>
          <a:bodyPr/>
          <a:lstStyle/>
          <a:p>
            <a:r>
              <a:rPr lang="en-US" dirty="0"/>
              <a:t>Foster Care Review Board (FCRB)</a:t>
            </a:r>
          </a:p>
        </p:txBody>
      </p:sp>
      <p:sp>
        <p:nvSpPr>
          <p:cNvPr id="4" name="TextBox 3">
            <a:extLst>
              <a:ext uri="{FF2B5EF4-FFF2-40B4-BE49-F238E27FC236}">
                <a16:creationId xmlns:a16="http://schemas.microsoft.com/office/drawing/2014/main" id="{1CD8427A-F506-4EA1-B349-6C69B5D2410A}"/>
              </a:ext>
            </a:extLst>
          </p:cNvPr>
          <p:cNvSpPr txBox="1"/>
          <p:nvPr/>
        </p:nvSpPr>
        <p:spPr>
          <a:xfrm>
            <a:off x="6934200" y="1003303"/>
            <a:ext cx="2057400" cy="2677656"/>
          </a:xfrm>
          <a:prstGeom prst="rect">
            <a:avLst/>
          </a:prstGeom>
          <a:solidFill>
            <a:schemeClr val="accent5">
              <a:lumMod val="60000"/>
              <a:lumOff val="40000"/>
            </a:schemeClr>
          </a:solidFill>
        </p:spPr>
        <p:txBody>
          <a:bodyPr wrap="square" rtlCol="0">
            <a:spAutoFit/>
          </a:bodyPr>
          <a:lstStyle/>
          <a:p>
            <a:pPr algn="ctr"/>
            <a:r>
              <a:rPr lang="en-US" sz="2400" dirty="0"/>
              <a:t>Resource:</a:t>
            </a:r>
          </a:p>
          <a:p>
            <a:pPr algn="ctr"/>
            <a:endParaRPr lang="en-US" sz="2400" dirty="0"/>
          </a:p>
          <a:p>
            <a:pPr marL="342900" indent="-342900">
              <a:buFont typeface="Arial" panose="020B0604020202020204" pitchFamily="34" charset="0"/>
              <a:buChar char="•"/>
            </a:pPr>
            <a:r>
              <a:rPr lang="en-US" sz="2000" dirty="0"/>
              <a:t>Policy 16.32 Foster Care Review and Progress</a:t>
            </a:r>
          </a:p>
          <a:p>
            <a:endParaRPr lang="en-US" sz="2000" dirty="0"/>
          </a:p>
          <a:p>
            <a:endParaRPr lang="en-US" sz="2000" dirty="0"/>
          </a:p>
        </p:txBody>
      </p:sp>
      <p:cxnSp>
        <p:nvCxnSpPr>
          <p:cNvPr id="6" name="Straight Connector 5">
            <a:extLst>
              <a:ext uri="{FF2B5EF4-FFF2-40B4-BE49-F238E27FC236}">
                <a16:creationId xmlns:a16="http://schemas.microsoft.com/office/drawing/2014/main" id="{B8AFA62F-0D64-453F-89AC-02F00657E372}"/>
              </a:ext>
            </a:extLst>
          </p:cNvPr>
          <p:cNvCxnSpPr/>
          <p:nvPr/>
        </p:nvCxnSpPr>
        <p:spPr>
          <a:xfrm>
            <a:off x="6934200" y="1600200"/>
            <a:ext cx="2057400" cy="0"/>
          </a:xfrm>
          <a:prstGeom prst="line">
            <a:avLst/>
          </a:prstGeom>
          <a:ln w="28575"/>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3FB59C46-23E6-4244-BCA3-5F318452CD3E}"/>
              </a:ext>
            </a:extLst>
          </p:cNvPr>
          <p:cNvPicPr>
            <a:picLocks noChangeAspect="1"/>
          </p:cNvPicPr>
          <p:nvPr/>
        </p:nvPicPr>
        <p:blipFill rotWithShape="1">
          <a:blip r:embed="rId3"/>
          <a:srcRect l="20833" t="17391" r="20833" b="5534"/>
          <a:stretch/>
        </p:blipFill>
        <p:spPr>
          <a:xfrm>
            <a:off x="143295" y="1295399"/>
            <a:ext cx="6513948" cy="4386203"/>
          </a:xfrm>
          <a:prstGeom prst="rect">
            <a:avLst/>
          </a:prstGeom>
        </p:spPr>
      </p:pic>
    </p:spTree>
    <p:extLst>
      <p:ext uri="{BB962C8B-B14F-4D97-AF65-F5344CB8AC3E}">
        <p14:creationId xmlns:p14="http://schemas.microsoft.com/office/powerpoint/2010/main" val="2867393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158F3-0E62-4467-9C9C-43C00A5D2746}"/>
              </a:ext>
            </a:extLst>
          </p:cNvPr>
          <p:cNvSpPr>
            <a:spLocks noGrp="1"/>
          </p:cNvSpPr>
          <p:nvPr>
            <p:ph type="title"/>
          </p:nvPr>
        </p:nvSpPr>
        <p:spPr/>
        <p:txBody>
          <a:bodyPr/>
          <a:lstStyle/>
          <a:p>
            <a:r>
              <a:rPr lang="en-US" dirty="0"/>
              <a:t>Entering DCS Custody</a:t>
            </a:r>
          </a:p>
        </p:txBody>
      </p:sp>
      <p:graphicFrame>
        <p:nvGraphicFramePr>
          <p:cNvPr id="7" name="Diagram 6">
            <a:extLst>
              <a:ext uri="{FF2B5EF4-FFF2-40B4-BE49-F238E27FC236}">
                <a16:creationId xmlns:a16="http://schemas.microsoft.com/office/drawing/2014/main" id="{C326C248-02C3-4928-93F7-F5A6DC8ADFD3}"/>
              </a:ext>
            </a:extLst>
          </p:cNvPr>
          <p:cNvGraphicFramePr/>
          <p:nvPr>
            <p:extLst>
              <p:ext uri="{D42A27DB-BD31-4B8C-83A1-F6EECF244321}">
                <p14:modId xmlns:p14="http://schemas.microsoft.com/office/powerpoint/2010/main" val="421375175"/>
              </p:ext>
            </p:extLst>
          </p:nvPr>
        </p:nvGraphicFramePr>
        <p:xfrm>
          <a:off x="152400" y="590553"/>
          <a:ext cx="8686800" cy="58450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Rounded Corners 7">
            <a:extLst>
              <a:ext uri="{FF2B5EF4-FFF2-40B4-BE49-F238E27FC236}">
                <a16:creationId xmlns:a16="http://schemas.microsoft.com/office/drawing/2014/main" id="{4B797438-F156-4C41-9126-44594F1EECC7}"/>
              </a:ext>
            </a:extLst>
          </p:cNvPr>
          <p:cNvSpPr/>
          <p:nvPr/>
        </p:nvSpPr>
        <p:spPr>
          <a:xfrm>
            <a:off x="4288221" y="4495800"/>
            <a:ext cx="4724400" cy="1600200"/>
          </a:xfrm>
          <a:prstGeom prst="roundRect">
            <a:avLst/>
          </a:prstGeom>
          <a:gradFill flip="none" rotWithShape="1">
            <a:gsLst>
              <a:gs pos="0">
                <a:schemeClr val="tx2">
                  <a:tint val="66000"/>
                  <a:satMod val="160000"/>
                </a:schemeClr>
              </a:gs>
              <a:gs pos="50000">
                <a:schemeClr val="tx2">
                  <a:tint val="44500"/>
                  <a:satMod val="160000"/>
                </a:schemeClr>
              </a:gs>
              <a:gs pos="100000">
                <a:schemeClr val="tx2">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lumMod val="50000"/>
                  </a:schemeClr>
                </a:solidFill>
              </a:rPr>
              <a:t>Foster Care Adjudications:</a:t>
            </a:r>
          </a:p>
          <a:p>
            <a:pPr marL="457200" indent="-457200" algn="ctr">
              <a:buFont typeface="Arial" panose="020B0604020202020204" pitchFamily="34" charset="0"/>
              <a:buChar char="•"/>
            </a:pPr>
            <a:r>
              <a:rPr lang="en-US" sz="2800" dirty="0">
                <a:solidFill>
                  <a:schemeClr val="tx2">
                    <a:lumMod val="50000"/>
                  </a:schemeClr>
                </a:solidFill>
              </a:rPr>
              <a:t>Dependent/Neglected</a:t>
            </a:r>
          </a:p>
          <a:p>
            <a:pPr marL="457200" indent="-457200" algn="ctr">
              <a:buFont typeface="Arial" panose="020B0604020202020204" pitchFamily="34" charset="0"/>
              <a:buChar char="•"/>
            </a:pPr>
            <a:r>
              <a:rPr lang="en-US" sz="2800" dirty="0">
                <a:solidFill>
                  <a:schemeClr val="tx2">
                    <a:lumMod val="50000"/>
                  </a:schemeClr>
                </a:solidFill>
              </a:rPr>
              <a:t>Unruly</a:t>
            </a:r>
          </a:p>
        </p:txBody>
      </p:sp>
    </p:spTree>
    <p:extLst>
      <p:ext uri="{BB962C8B-B14F-4D97-AF65-F5344CB8AC3E}">
        <p14:creationId xmlns:p14="http://schemas.microsoft.com/office/powerpoint/2010/main" val="31437964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2ACC4-7BB6-46E4-942C-4C77F044C4F1}"/>
              </a:ext>
            </a:extLst>
          </p:cNvPr>
          <p:cNvSpPr>
            <a:spLocks noGrp="1"/>
          </p:cNvSpPr>
          <p:nvPr>
            <p:ph type="title"/>
          </p:nvPr>
        </p:nvSpPr>
        <p:spPr/>
        <p:txBody>
          <a:bodyPr/>
          <a:lstStyle/>
          <a:p>
            <a:r>
              <a:rPr lang="en-US" dirty="0"/>
              <a:t>Adoption and Safe Families Act (ASFA)</a:t>
            </a:r>
          </a:p>
        </p:txBody>
      </p:sp>
      <p:sp>
        <p:nvSpPr>
          <p:cNvPr id="4" name="TextBox 3">
            <a:extLst>
              <a:ext uri="{FF2B5EF4-FFF2-40B4-BE49-F238E27FC236}">
                <a16:creationId xmlns:a16="http://schemas.microsoft.com/office/drawing/2014/main" id="{C985D4EF-29EE-4F3C-A9E6-7D768E616578}"/>
              </a:ext>
            </a:extLst>
          </p:cNvPr>
          <p:cNvSpPr txBox="1"/>
          <p:nvPr/>
        </p:nvSpPr>
        <p:spPr>
          <a:xfrm>
            <a:off x="6934200" y="1003303"/>
            <a:ext cx="2057400" cy="3293209"/>
          </a:xfrm>
          <a:prstGeom prst="rect">
            <a:avLst/>
          </a:prstGeom>
          <a:solidFill>
            <a:schemeClr val="accent5">
              <a:lumMod val="60000"/>
              <a:lumOff val="40000"/>
            </a:schemeClr>
          </a:solidFill>
        </p:spPr>
        <p:txBody>
          <a:bodyPr wrap="square" rtlCol="0">
            <a:spAutoFit/>
          </a:bodyPr>
          <a:lstStyle/>
          <a:p>
            <a:r>
              <a:rPr lang="en-US" sz="2400" dirty="0"/>
              <a:t>Resources:</a:t>
            </a:r>
          </a:p>
          <a:p>
            <a:endParaRPr lang="en-US" sz="2400" dirty="0"/>
          </a:p>
          <a:p>
            <a:pPr marL="342900" indent="-342900">
              <a:buFont typeface="Arial" panose="020B0604020202020204" pitchFamily="34" charset="0"/>
              <a:buChar char="•"/>
            </a:pPr>
            <a:r>
              <a:rPr lang="en-US" sz="2000" dirty="0"/>
              <a:t>Policy 16.31 Section D</a:t>
            </a:r>
          </a:p>
          <a:p>
            <a:pPr marL="342900" indent="-342900">
              <a:buFont typeface="Arial" panose="020B0604020202020204" pitchFamily="34" charset="0"/>
              <a:buChar char="•"/>
            </a:pPr>
            <a:r>
              <a:rPr lang="en-US" sz="2000" dirty="0"/>
              <a:t>Criteria and Procedures for Termination of Parental Rights (TPR)</a:t>
            </a:r>
          </a:p>
          <a:p>
            <a:endParaRPr lang="en-US" sz="2000" dirty="0"/>
          </a:p>
        </p:txBody>
      </p:sp>
      <p:cxnSp>
        <p:nvCxnSpPr>
          <p:cNvPr id="5" name="Straight Connector 4">
            <a:extLst>
              <a:ext uri="{FF2B5EF4-FFF2-40B4-BE49-F238E27FC236}">
                <a16:creationId xmlns:a16="http://schemas.microsoft.com/office/drawing/2014/main" id="{1E35F3DD-D8D7-4CB8-B101-E59EC798AE84}"/>
              </a:ext>
            </a:extLst>
          </p:cNvPr>
          <p:cNvCxnSpPr/>
          <p:nvPr/>
        </p:nvCxnSpPr>
        <p:spPr>
          <a:xfrm>
            <a:off x="6934200" y="1600200"/>
            <a:ext cx="2057400" cy="0"/>
          </a:xfrm>
          <a:prstGeom prst="line">
            <a:avLst/>
          </a:prstGeom>
          <a:ln w="28575"/>
        </p:spPr>
        <p:style>
          <a:lnRef idx="1">
            <a:schemeClr val="dk1"/>
          </a:lnRef>
          <a:fillRef idx="0">
            <a:schemeClr val="dk1"/>
          </a:fillRef>
          <a:effectRef idx="0">
            <a:schemeClr val="dk1"/>
          </a:effectRef>
          <a:fontRef idx="minor">
            <a:schemeClr val="tx1"/>
          </a:fontRef>
        </p:style>
      </p:cxnSp>
      <p:sp>
        <p:nvSpPr>
          <p:cNvPr id="11" name="Rectangle: Rounded Corners 10">
            <a:extLst>
              <a:ext uri="{FF2B5EF4-FFF2-40B4-BE49-F238E27FC236}">
                <a16:creationId xmlns:a16="http://schemas.microsoft.com/office/drawing/2014/main" id="{0825AFA6-E1B7-439A-9FE7-594F786333CB}"/>
              </a:ext>
            </a:extLst>
          </p:cNvPr>
          <p:cNvSpPr/>
          <p:nvPr/>
        </p:nvSpPr>
        <p:spPr>
          <a:xfrm>
            <a:off x="1097280" y="1338590"/>
            <a:ext cx="5029200" cy="52322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Reasonable Efforts</a:t>
            </a:r>
          </a:p>
        </p:txBody>
      </p:sp>
      <p:graphicFrame>
        <p:nvGraphicFramePr>
          <p:cNvPr id="12" name="Diagram 11">
            <a:extLst>
              <a:ext uri="{FF2B5EF4-FFF2-40B4-BE49-F238E27FC236}">
                <a16:creationId xmlns:a16="http://schemas.microsoft.com/office/drawing/2014/main" id="{9C375D27-2F54-43AB-9B65-C7C50256DFF0}"/>
              </a:ext>
            </a:extLst>
          </p:cNvPr>
          <p:cNvGraphicFramePr/>
          <p:nvPr>
            <p:extLst>
              <p:ext uri="{D42A27DB-BD31-4B8C-83A1-F6EECF244321}">
                <p14:modId xmlns:p14="http://schemas.microsoft.com/office/powerpoint/2010/main" val="251657520"/>
              </p:ext>
            </p:extLst>
          </p:nvPr>
        </p:nvGraphicFramePr>
        <p:xfrm>
          <a:off x="289560" y="1569905"/>
          <a:ext cx="6644640" cy="4386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328563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A4F1-EB8A-4A9A-B4DF-4D3EAB61A0D8}"/>
              </a:ext>
            </a:extLst>
          </p:cNvPr>
          <p:cNvSpPr>
            <a:spLocks noGrp="1"/>
          </p:cNvSpPr>
          <p:nvPr>
            <p:ph type="title"/>
          </p:nvPr>
        </p:nvSpPr>
        <p:spPr/>
        <p:txBody>
          <a:bodyPr/>
          <a:lstStyle/>
          <a:p>
            <a:r>
              <a:rPr lang="en-US" dirty="0"/>
              <a:t>Termination of Parental Rights</a:t>
            </a:r>
          </a:p>
        </p:txBody>
      </p:sp>
      <p:sp>
        <p:nvSpPr>
          <p:cNvPr id="4" name="Rectangle: Rounded Corners 3">
            <a:extLst>
              <a:ext uri="{FF2B5EF4-FFF2-40B4-BE49-F238E27FC236}">
                <a16:creationId xmlns:a16="http://schemas.microsoft.com/office/drawing/2014/main" id="{E06CE305-67CB-4E33-9ABF-2DE7F4C7E850}"/>
              </a:ext>
            </a:extLst>
          </p:cNvPr>
          <p:cNvSpPr/>
          <p:nvPr/>
        </p:nvSpPr>
        <p:spPr>
          <a:xfrm>
            <a:off x="457200" y="1295400"/>
            <a:ext cx="8153400" cy="1905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ASFA states that an agency must file a petition to terminate parental rights (TPR) if a child is in foster care for 15 of the last 22 months. The petition to terminate parental rights must be filed within 60 days if the court rules that the child is an abandoned infant or that reunification will not occur because of the parent’s felony conviction.</a:t>
            </a:r>
          </a:p>
        </p:txBody>
      </p:sp>
      <p:sp>
        <p:nvSpPr>
          <p:cNvPr id="5" name="Rectangle: Top Corners Snipped 4">
            <a:extLst>
              <a:ext uri="{FF2B5EF4-FFF2-40B4-BE49-F238E27FC236}">
                <a16:creationId xmlns:a16="http://schemas.microsoft.com/office/drawing/2014/main" id="{14232599-67E1-4B60-8AFF-A9363FB454E9}"/>
              </a:ext>
            </a:extLst>
          </p:cNvPr>
          <p:cNvSpPr/>
          <p:nvPr/>
        </p:nvSpPr>
        <p:spPr>
          <a:xfrm>
            <a:off x="3352800" y="3641189"/>
            <a:ext cx="2362200" cy="533400"/>
          </a:xfrm>
          <a:prstGeom prst="snip2Same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Exceptions</a:t>
            </a:r>
          </a:p>
        </p:txBody>
      </p:sp>
      <p:sp>
        <p:nvSpPr>
          <p:cNvPr id="6" name="Rectangle 5">
            <a:extLst>
              <a:ext uri="{FF2B5EF4-FFF2-40B4-BE49-F238E27FC236}">
                <a16:creationId xmlns:a16="http://schemas.microsoft.com/office/drawing/2014/main" id="{D322C25F-D12F-4826-85E8-90651EADFDDA}"/>
              </a:ext>
            </a:extLst>
          </p:cNvPr>
          <p:cNvSpPr/>
          <p:nvPr/>
        </p:nvSpPr>
        <p:spPr>
          <a:xfrm>
            <a:off x="1104900" y="4174587"/>
            <a:ext cx="6934200" cy="190499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Wingdings" panose="05000000000000000000" pitchFamily="2" charset="2"/>
              <a:buChar char="q"/>
            </a:pPr>
            <a:r>
              <a:rPr lang="en-US" dirty="0"/>
              <a:t>If the child is placed with a relative</a:t>
            </a:r>
          </a:p>
          <a:p>
            <a:pPr marL="285750" lvl="0" indent="-285750">
              <a:buFont typeface="Wingdings" panose="05000000000000000000" pitchFamily="2" charset="2"/>
              <a:buChar char="q"/>
            </a:pPr>
            <a:r>
              <a:rPr lang="en-US" dirty="0"/>
              <a:t>There is compelling evidence that the decision to pursue termination is not in the child’s best interests, or</a:t>
            </a:r>
          </a:p>
          <a:p>
            <a:pPr marL="285750" lvl="0" indent="-285750">
              <a:buFont typeface="Wingdings" panose="05000000000000000000" pitchFamily="2" charset="2"/>
              <a:buChar char="q"/>
            </a:pPr>
            <a:r>
              <a:rPr lang="en-US" dirty="0"/>
              <a:t>The state agency has not provided comprehensive services to the parent necessary for reunification.</a:t>
            </a:r>
          </a:p>
        </p:txBody>
      </p:sp>
    </p:spTree>
    <p:extLst>
      <p:ext uri="{BB962C8B-B14F-4D97-AF65-F5344CB8AC3E}">
        <p14:creationId xmlns:p14="http://schemas.microsoft.com/office/powerpoint/2010/main" val="4023505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AF585-9920-4FD5-AE65-7737817E0E4E}"/>
              </a:ext>
            </a:extLst>
          </p:cNvPr>
          <p:cNvSpPr>
            <a:spLocks noGrp="1"/>
          </p:cNvSpPr>
          <p:nvPr>
            <p:ph type="title"/>
          </p:nvPr>
        </p:nvSpPr>
        <p:spPr/>
        <p:txBody>
          <a:bodyPr/>
          <a:lstStyle/>
          <a:p>
            <a:r>
              <a:rPr lang="en-US" dirty="0"/>
              <a:t>Reasonable Efforts Revisited</a:t>
            </a:r>
          </a:p>
        </p:txBody>
      </p:sp>
      <p:sp>
        <p:nvSpPr>
          <p:cNvPr id="4" name="TextBox 3">
            <a:extLst>
              <a:ext uri="{FF2B5EF4-FFF2-40B4-BE49-F238E27FC236}">
                <a16:creationId xmlns:a16="http://schemas.microsoft.com/office/drawing/2014/main" id="{24E05138-5CDD-47AF-855E-059692133911}"/>
              </a:ext>
            </a:extLst>
          </p:cNvPr>
          <p:cNvSpPr txBox="1"/>
          <p:nvPr/>
        </p:nvSpPr>
        <p:spPr>
          <a:xfrm>
            <a:off x="184265" y="1143000"/>
            <a:ext cx="3397135" cy="4586192"/>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8100000" scaled="1"/>
            <a:tileRect/>
          </a:gradFill>
        </p:spPr>
        <p:txBody>
          <a:bodyPr wrap="square" rtlCol="0">
            <a:spAutoFit/>
          </a:bodyPr>
          <a:lstStyle/>
          <a:p>
            <a:pPr marL="596900" marR="203200">
              <a:lnSpc>
                <a:spcPct val="115000"/>
              </a:lnSpc>
              <a:spcBef>
                <a:spcPts val="1365"/>
              </a:spcBef>
              <a:spcAft>
                <a:spcPts val="1200"/>
              </a:spcAft>
              <a:tabLst>
                <a:tab pos="825500" algn="l"/>
                <a:tab pos="826135" algn="l"/>
              </a:tabLst>
            </a:pPr>
            <a:r>
              <a:rPr lang="en-US" sz="1700" dirty="0">
                <a:effectLst/>
                <a:latin typeface="Open Sans" panose="020B0606030504020204" pitchFamily="34" charset="0"/>
                <a:ea typeface="Open Sans" panose="020B0606030504020204" pitchFamily="34" charset="0"/>
              </a:rPr>
              <a:t>Reasonable efforts commonly refer to efforts </a:t>
            </a:r>
            <a:r>
              <a:rPr lang="en-US" sz="1700" spc="-15" dirty="0">
                <a:effectLst/>
                <a:latin typeface="Open Sans" panose="020B0606030504020204" pitchFamily="34" charset="0"/>
                <a:ea typeface="Open Sans" panose="020B0606030504020204" pitchFamily="34" charset="0"/>
              </a:rPr>
              <a:t>made </a:t>
            </a:r>
            <a:r>
              <a:rPr lang="en-US" sz="1700" dirty="0">
                <a:effectLst/>
                <a:latin typeface="Open Sans" panose="020B0606030504020204" pitchFamily="34" charset="0"/>
                <a:ea typeface="Open Sans" panose="020B0606030504020204" pitchFamily="34" charset="0"/>
              </a:rPr>
              <a:t>by state child welfare agencies to provide the assistance and services needed to preserve and reunify families. State laws require agencies to assist families in remedying the conditions</a:t>
            </a:r>
            <a:r>
              <a:rPr lang="en-US" sz="1700" spc="-100" dirty="0">
                <a:effectLst/>
                <a:latin typeface="Open Sans" panose="020B0606030504020204" pitchFamily="34" charset="0"/>
                <a:ea typeface="Open Sans" panose="020B0606030504020204" pitchFamily="34" charset="0"/>
              </a:rPr>
              <a:t> </a:t>
            </a:r>
            <a:r>
              <a:rPr lang="en-US" sz="1700" dirty="0">
                <a:effectLst/>
                <a:latin typeface="Open Sans" panose="020B0606030504020204" pitchFamily="34" charset="0"/>
                <a:ea typeface="Open Sans" panose="020B0606030504020204" pitchFamily="34" charset="0"/>
              </a:rPr>
              <a:t>that</a:t>
            </a:r>
            <a:r>
              <a:rPr lang="en-US" sz="1700" spc="-45" dirty="0">
                <a:effectLst/>
                <a:latin typeface="Open Sans" panose="020B0606030504020204" pitchFamily="34" charset="0"/>
                <a:ea typeface="Open Sans" panose="020B0606030504020204" pitchFamily="34" charset="0"/>
              </a:rPr>
              <a:t> </a:t>
            </a:r>
            <a:r>
              <a:rPr lang="en-US" sz="1700" dirty="0">
                <a:effectLst/>
                <a:latin typeface="Open Sans" panose="020B0606030504020204" pitchFamily="34" charset="0"/>
                <a:ea typeface="Open Sans" panose="020B0606030504020204" pitchFamily="34" charset="0"/>
              </a:rPr>
              <a:t>brought</a:t>
            </a:r>
            <a:r>
              <a:rPr lang="en-US" sz="1700" spc="-75" dirty="0">
                <a:effectLst/>
                <a:latin typeface="Open Sans" panose="020B0606030504020204" pitchFamily="34" charset="0"/>
                <a:ea typeface="Open Sans" panose="020B0606030504020204" pitchFamily="34" charset="0"/>
              </a:rPr>
              <a:t> </a:t>
            </a:r>
            <a:r>
              <a:rPr lang="en-US" sz="1700" dirty="0">
                <a:effectLst/>
                <a:latin typeface="Open Sans" panose="020B0606030504020204" pitchFamily="34" charset="0"/>
                <a:ea typeface="Open Sans" panose="020B0606030504020204" pitchFamily="34" charset="0"/>
              </a:rPr>
              <a:t>the</a:t>
            </a:r>
            <a:r>
              <a:rPr lang="en-US" sz="1700" spc="-35" dirty="0">
                <a:effectLst/>
                <a:latin typeface="Open Sans" panose="020B0606030504020204" pitchFamily="34" charset="0"/>
                <a:ea typeface="Open Sans" panose="020B0606030504020204" pitchFamily="34" charset="0"/>
              </a:rPr>
              <a:t> </a:t>
            </a:r>
            <a:r>
              <a:rPr lang="en-US" sz="1700" dirty="0">
                <a:effectLst/>
                <a:latin typeface="Open Sans" panose="020B0606030504020204" pitchFamily="34" charset="0"/>
                <a:ea typeface="Open Sans" panose="020B0606030504020204" pitchFamily="34" charset="0"/>
              </a:rPr>
              <a:t>child</a:t>
            </a:r>
            <a:r>
              <a:rPr lang="en-US" sz="1700" spc="-55" dirty="0">
                <a:effectLst/>
                <a:latin typeface="Open Sans" panose="020B0606030504020204" pitchFamily="34" charset="0"/>
                <a:ea typeface="Open Sans" panose="020B0606030504020204" pitchFamily="34" charset="0"/>
              </a:rPr>
              <a:t> </a:t>
            </a:r>
            <a:r>
              <a:rPr lang="en-US" sz="1700" dirty="0">
                <a:effectLst/>
                <a:latin typeface="Open Sans" panose="020B0606030504020204" pitchFamily="34" charset="0"/>
                <a:ea typeface="Open Sans" panose="020B0606030504020204" pitchFamily="34" charset="0"/>
              </a:rPr>
              <a:t>and</a:t>
            </a:r>
            <a:r>
              <a:rPr lang="en-US" sz="1700" spc="-55" dirty="0">
                <a:effectLst/>
                <a:latin typeface="Open Sans" panose="020B0606030504020204" pitchFamily="34" charset="0"/>
                <a:ea typeface="Open Sans" panose="020B0606030504020204" pitchFamily="34" charset="0"/>
              </a:rPr>
              <a:t> </a:t>
            </a:r>
            <a:r>
              <a:rPr lang="en-US" sz="1700" dirty="0">
                <a:effectLst/>
                <a:latin typeface="Open Sans" panose="020B0606030504020204" pitchFamily="34" charset="0"/>
                <a:ea typeface="Open Sans" panose="020B0606030504020204" pitchFamily="34" charset="0"/>
              </a:rPr>
              <a:t>family</a:t>
            </a:r>
            <a:r>
              <a:rPr lang="en-US" sz="1700" spc="-35" dirty="0">
                <a:effectLst/>
                <a:latin typeface="Open Sans" panose="020B0606030504020204" pitchFamily="34" charset="0"/>
                <a:ea typeface="Open Sans" panose="020B0606030504020204" pitchFamily="34" charset="0"/>
              </a:rPr>
              <a:t> </a:t>
            </a:r>
            <a:r>
              <a:rPr lang="en-US" sz="1700" dirty="0">
                <a:effectLst/>
                <a:latin typeface="Open Sans" panose="020B0606030504020204" pitchFamily="34" charset="0"/>
                <a:ea typeface="Open Sans" panose="020B0606030504020204" pitchFamily="34" charset="0"/>
              </a:rPr>
              <a:t>to</a:t>
            </a:r>
            <a:r>
              <a:rPr lang="en-US" sz="1700" spc="-50" dirty="0">
                <a:effectLst/>
                <a:latin typeface="Open Sans" panose="020B0606030504020204" pitchFamily="34" charset="0"/>
                <a:ea typeface="Open Sans" panose="020B0606030504020204" pitchFamily="34" charset="0"/>
              </a:rPr>
              <a:t> </a:t>
            </a:r>
            <a:r>
              <a:rPr lang="en-US" sz="1700" dirty="0">
                <a:effectLst/>
                <a:latin typeface="Open Sans" panose="020B0606030504020204" pitchFamily="34" charset="0"/>
                <a:ea typeface="Open Sans" panose="020B0606030504020204" pitchFamily="34" charset="0"/>
              </a:rPr>
              <a:t>the</a:t>
            </a:r>
            <a:r>
              <a:rPr lang="en-US" sz="1700" spc="-50" dirty="0">
                <a:effectLst/>
                <a:latin typeface="Open Sans" panose="020B0606030504020204" pitchFamily="34" charset="0"/>
                <a:ea typeface="Open Sans" panose="020B0606030504020204" pitchFamily="34" charset="0"/>
              </a:rPr>
              <a:t> </a:t>
            </a:r>
            <a:r>
              <a:rPr lang="en-US" sz="1700" dirty="0">
                <a:effectLst/>
                <a:latin typeface="Open Sans" panose="020B0606030504020204" pitchFamily="34" charset="0"/>
                <a:ea typeface="Open Sans" panose="020B0606030504020204" pitchFamily="34" charset="0"/>
              </a:rPr>
              <a:t>attention</a:t>
            </a:r>
            <a:r>
              <a:rPr lang="en-US" sz="1700" spc="-55" dirty="0">
                <a:effectLst/>
                <a:latin typeface="Open Sans" panose="020B0606030504020204" pitchFamily="34" charset="0"/>
                <a:ea typeface="Open Sans" panose="020B0606030504020204" pitchFamily="34" charset="0"/>
              </a:rPr>
              <a:t> </a:t>
            </a:r>
            <a:r>
              <a:rPr lang="en-US" sz="1700" dirty="0">
                <a:effectLst/>
                <a:latin typeface="Open Sans" panose="020B0606030504020204" pitchFamily="34" charset="0"/>
                <a:ea typeface="Open Sans" panose="020B0606030504020204" pitchFamily="34" charset="0"/>
              </a:rPr>
              <a:t>of</a:t>
            </a:r>
            <a:r>
              <a:rPr lang="en-US" sz="1700" spc="-55" dirty="0">
                <a:effectLst/>
                <a:latin typeface="Open Sans" panose="020B0606030504020204" pitchFamily="34" charset="0"/>
                <a:ea typeface="Open Sans" panose="020B0606030504020204" pitchFamily="34" charset="0"/>
              </a:rPr>
              <a:t> </a:t>
            </a:r>
            <a:r>
              <a:rPr lang="en-US" sz="1700" dirty="0">
                <a:effectLst/>
                <a:latin typeface="Open Sans" panose="020B0606030504020204" pitchFamily="34" charset="0"/>
                <a:ea typeface="Open Sans" panose="020B0606030504020204" pitchFamily="34" charset="0"/>
              </a:rPr>
              <a:t>the</a:t>
            </a:r>
            <a:r>
              <a:rPr lang="en-US" sz="1700" spc="-60" dirty="0">
                <a:effectLst/>
                <a:latin typeface="Open Sans" panose="020B0606030504020204" pitchFamily="34" charset="0"/>
                <a:ea typeface="Open Sans" panose="020B0606030504020204" pitchFamily="34" charset="0"/>
              </a:rPr>
              <a:t> </a:t>
            </a:r>
            <a:r>
              <a:rPr lang="en-US" sz="1700" dirty="0">
                <a:effectLst/>
                <a:latin typeface="Open Sans" panose="020B0606030504020204" pitchFamily="34" charset="0"/>
                <a:ea typeface="Open Sans" panose="020B0606030504020204" pitchFamily="34" charset="0"/>
              </a:rPr>
              <a:t>child</a:t>
            </a:r>
            <a:r>
              <a:rPr lang="en-US" sz="1700" spc="-80" dirty="0">
                <a:effectLst/>
                <a:latin typeface="Open Sans" panose="020B0606030504020204" pitchFamily="34" charset="0"/>
                <a:ea typeface="Open Sans" panose="020B0606030504020204" pitchFamily="34" charset="0"/>
              </a:rPr>
              <a:t> </a:t>
            </a:r>
            <a:r>
              <a:rPr lang="en-US" sz="1700" dirty="0">
                <a:effectLst/>
                <a:latin typeface="Open Sans" panose="020B0606030504020204" pitchFamily="34" charset="0"/>
                <a:ea typeface="Open Sans" panose="020B0606030504020204" pitchFamily="34" charset="0"/>
              </a:rPr>
              <a:t>welfare agency. </a:t>
            </a:r>
          </a:p>
        </p:txBody>
      </p:sp>
      <p:pic>
        <p:nvPicPr>
          <p:cNvPr id="10" name="Picture 9" descr="Graphical user interface&#10;&#10;Description automatically generated">
            <a:extLst>
              <a:ext uri="{FF2B5EF4-FFF2-40B4-BE49-F238E27FC236}">
                <a16:creationId xmlns:a16="http://schemas.microsoft.com/office/drawing/2014/main" id="{90DC1AD7-72C1-4ACE-AFB2-26018EA6257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419600" y="2191673"/>
            <a:ext cx="3809999" cy="2540000"/>
          </a:xfrm>
          <a:prstGeom prst="rect">
            <a:avLst/>
          </a:prstGeom>
        </p:spPr>
      </p:pic>
      <p:sp>
        <p:nvSpPr>
          <p:cNvPr id="7" name="TextBox 6">
            <a:extLst>
              <a:ext uri="{FF2B5EF4-FFF2-40B4-BE49-F238E27FC236}">
                <a16:creationId xmlns:a16="http://schemas.microsoft.com/office/drawing/2014/main" id="{B9FA7239-F49A-45E1-8884-145F69F3C57F}"/>
              </a:ext>
            </a:extLst>
          </p:cNvPr>
          <p:cNvSpPr txBox="1"/>
          <p:nvPr/>
        </p:nvSpPr>
        <p:spPr>
          <a:xfrm>
            <a:off x="3962399" y="1315707"/>
            <a:ext cx="4997335" cy="1200329"/>
          </a:xfrm>
          <a:prstGeom prst="rect">
            <a:avLst/>
          </a:prstGeom>
          <a:noFill/>
          <a:ln>
            <a:solidFill>
              <a:schemeClr val="bg2">
                <a:lumMod val="50000"/>
              </a:schemeClr>
            </a:solidFill>
          </a:ln>
        </p:spPr>
        <p:txBody>
          <a:bodyPr wrap="square" rtlCol="0">
            <a:spAutoFit/>
          </a:bodyPr>
          <a:lstStyle/>
          <a:p>
            <a:r>
              <a:rPr lang="en-US" b="1" dirty="0"/>
              <a:t>Required:</a:t>
            </a:r>
          </a:p>
          <a:p>
            <a:pPr marL="285750" indent="-285750">
              <a:buFont typeface="Arial" panose="020B0604020202020204" pitchFamily="34" charset="0"/>
              <a:buChar char="•"/>
            </a:pPr>
            <a:r>
              <a:rPr lang="en-US" dirty="0"/>
              <a:t>Prior to placement of child in foster care</a:t>
            </a:r>
          </a:p>
          <a:p>
            <a:pPr marL="285750" indent="-285750">
              <a:buFont typeface="Arial" panose="020B0604020202020204" pitchFamily="34" charset="0"/>
              <a:buChar char="•"/>
            </a:pPr>
            <a:r>
              <a:rPr lang="en-US" dirty="0"/>
              <a:t>To make it possible for a child to return home</a:t>
            </a:r>
          </a:p>
          <a:p>
            <a:pPr marL="285750" indent="-285750">
              <a:buFont typeface="Arial" panose="020B0604020202020204" pitchFamily="34" charset="0"/>
              <a:buChar char="•"/>
            </a:pPr>
            <a:r>
              <a:rPr lang="en-US" dirty="0"/>
              <a:t>Finalize permanent placement of the child</a:t>
            </a:r>
          </a:p>
        </p:txBody>
      </p:sp>
      <p:sp>
        <p:nvSpPr>
          <p:cNvPr id="8" name="TextBox 7">
            <a:extLst>
              <a:ext uri="{FF2B5EF4-FFF2-40B4-BE49-F238E27FC236}">
                <a16:creationId xmlns:a16="http://schemas.microsoft.com/office/drawing/2014/main" id="{B9214A1C-1A2C-4DC8-BDB2-0D3680FDA23D}"/>
              </a:ext>
            </a:extLst>
          </p:cNvPr>
          <p:cNvSpPr txBox="1"/>
          <p:nvPr/>
        </p:nvSpPr>
        <p:spPr>
          <a:xfrm>
            <a:off x="3962399" y="4341965"/>
            <a:ext cx="4997335" cy="1477328"/>
          </a:xfrm>
          <a:prstGeom prst="rect">
            <a:avLst/>
          </a:prstGeom>
          <a:noFill/>
          <a:ln>
            <a:solidFill>
              <a:schemeClr val="bg2">
                <a:lumMod val="50000"/>
              </a:schemeClr>
            </a:solidFill>
          </a:ln>
        </p:spPr>
        <p:txBody>
          <a:bodyPr wrap="square" rtlCol="0">
            <a:spAutoFit/>
          </a:bodyPr>
          <a:lstStyle/>
          <a:p>
            <a:r>
              <a:rPr lang="en-US" b="1" dirty="0"/>
              <a:t>Not Required:</a:t>
            </a:r>
          </a:p>
          <a:p>
            <a:pPr marL="285750" indent="-285750">
              <a:buFont typeface="Arial" panose="020B0604020202020204" pitchFamily="34" charset="0"/>
              <a:buChar char="•"/>
            </a:pPr>
            <a:r>
              <a:rPr lang="en-US" dirty="0"/>
              <a:t>Under provisions of ASFA and DCS policies, they are not required when the court makes that determination.  </a:t>
            </a:r>
            <a:r>
              <a:rPr lang="en-US" b="1" u="sng" dirty="0"/>
              <a:t>ONLY</a:t>
            </a:r>
            <a:r>
              <a:rPr lang="en-US" dirty="0"/>
              <a:t> the court can relieve DCS of reasonable efforts.</a:t>
            </a:r>
          </a:p>
        </p:txBody>
      </p:sp>
    </p:spTree>
    <p:extLst>
      <p:ext uri="{BB962C8B-B14F-4D97-AF65-F5344CB8AC3E}">
        <p14:creationId xmlns:p14="http://schemas.microsoft.com/office/powerpoint/2010/main" val="33141092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A5013-2E0A-4093-A3CB-6127B6594D48}"/>
              </a:ext>
            </a:extLst>
          </p:cNvPr>
          <p:cNvSpPr>
            <a:spLocks noGrp="1"/>
          </p:cNvSpPr>
          <p:nvPr>
            <p:ph type="title"/>
          </p:nvPr>
        </p:nvSpPr>
        <p:spPr/>
        <p:txBody>
          <a:bodyPr/>
          <a:lstStyle/>
          <a:p>
            <a:r>
              <a:rPr lang="en-US" dirty="0"/>
              <a:t>Important Points</a:t>
            </a:r>
          </a:p>
        </p:txBody>
      </p:sp>
      <p:sp>
        <p:nvSpPr>
          <p:cNvPr id="4" name="TextBox 3">
            <a:extLst>
              <a:ext uri="{FF2B5EF4-FFF2-40B4-BE49-F238E27FC236}">
                <a16:creationId xmlns:a16="http://schemas.microsoft.com/office/drawing/2014/main" id="{C68F4E8E-FB20-4C2F-B935-0FAE7F57DCCD}"/>
              </a:ext>
            </a:extLst>
          </p:cNvPr>
          <p:cNvSpPr txBox="1"/>
          <p:nvPr/>
        </p:nvSpPr>
        <p:spPr>
          <a:xfrm>
            <a:off x="296594" y="1219200"/>
            <a:ext cx="8458200" cy="4524315"/>
          </a:xfrm>
          <a:prstGeom prst="rect">
            <a:avLst/>
          </a:prstGeom>
          <a:solidFill>
            <a:schemeClr val="accent1">
              <a:lumMod val="60000"/>
              <a:lumOff val="40000"/>
            </a:schemeClr>
          </a:solidFill>
        </p:spPr>
        <p:txBody>
          <a:bodyPr wrap="square" rtlCol="0">
            <a:spAutoFit/>
          </a:bodyPr>
          <a:lstStyle/>
          <a:p>
            <a:pPr marL="285750" indent="-285750">
              <a:buFont typeface="Wingdings" panose="05000000000000000000" pitchFamily="2" charset="2"/>
              <a:buChar char="ü"/>
            </a:pPr>
            <a:r>
              <a:rPr lang="en-US" sz="2400" dirty="0"/>
              <a:t>A permanency plan utilizes the CANS to identify and address the needs of the family to achieve the goal of permanency.  What services will be needed, and the timelines for achieving the goal must be developed. This plan must be reviewed regularly and updated as the family’s needs change.</a:t>
            </a:r>
          </a:p>
          <a:p>
            <a:pPr marL="285750" indent="-285750">
              <a:buFont typeface="Wingdings" panose="05000000000000000000" pitchFamily="2" charset="2"/>
              <a:buChar char="ü"/>
            </a:pPr>
            <a:r>
              <a:rPr lang="en-US" sz="2400" dirty="0"/>
              <a:t>The court must review all plans by the 12-month mark where the hearings are recorded in TFACTS; however, the expectation of the state is to update the plans every 6 months.</a:t>
            </a:r>
          </a:p>
          <a:p>
            <a:pPr marL="285750" indent="-285750">
              <a:buFont typeface="Wingdings" panose="05000000000000000000" pitchFamily="2" charset="2"/>
              <a:buChar char="ü"/>
            </a:pPr>
            <a:r>
              <a:rPr lang="en-US" sz="2400" dirty="0"/>
              <a:t>Concurrent planning is most effective when goals are identified at the start of the case.</a:t>
            </a:r>
          </a:p>
          <a:p>
            <a:pPr marL="285750" indent="-285750">
              <a:buFont typeface="Wingdings" panose="05000000000000000000" pitchFamily="2" charset="2"/>
              <a:buChar char="ü"/>
            </a:pPr>
            <a:r>
              <a:rPr lang="en-US" sz="2400" dirty="0"/>
              <a:t>Permanency Goals should be reviewed in the context of a CFTM every three months.</a:t>
            </a:r>
          </a:p>
        </p:txBody>
      </p:sp>
      <p:sp>
        <p:nvSpPr>
          <p:cNvPr id="5" name="TextBox 4">
            <a:extLst>
              <a:ext uri="{FF2B5EF4-FFF2-40B4-BE49-F238E27FC236}">
                <a16:creationId xmlns:a16="http://schemas.microsoft.com/office/drawing/2014/main" id="{A63B782C-1E5E-4163-940B-37E728B94517}"/>
              </a:ext>
            </a:extLst>
          </p:cNvPr>
          <p:cNvSpPr txBox="1"/>
          <p:nvPr/>
        </p:nvSpPr>
        <p:spPr>
          <a:xfrm>
            <a:off x="533400" y="5181600"/>
            <a:ext cx="8001000" cy="523220"/>
          </a:xfrm>
          <a:prstGeom prst="rect">
            <a:avLst/>
          </a:prstGeom>
          <a:noFill/>
        </p:spPr>
        <p:txBody>
          <a:bodyPr wrap="square" rtlCol="0">
            <a:spAutoFit/>
          </a:bodyPr>
          <a:lstStyle/>
          <a:p>
            <a:pPr lvl="0" algn="ctr"/>
            <a:endParaRPr lang="en-US" sz="2800" dirty="0"/>
          </a:p>
        </p:txBody>
      </p:sp>
    </p:spTree>
    <p:extLst>
      <p:ext uri="{BB962C8B-B14F-4D97-AF65-F5344CB8AC3E}">
        <p14:creationId xmlns:p14="http://schemas.microsoft.com/office/powerpoint/2010/main" val="168256569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8860-9EC3-3DB1-A374-630E775D9FC4}"/>
              </a:ext>
            </a:extLst>
          </p:cNvPr>
          <p:cNvSpPr>
            <a:spLocks noGrp="1"/>
          </p:cNvSpPr>
          <p:nvPr>
            <p:ph type="title"/>
          </p:nvPr>
        </p:nvSpPr>
        <p:spPr/>
        <p:txBody>
          <a:bodyPr/>
          <a:lstStyle/>
          <a:p>
            <a:r>
              <a:rPr lang="en-US" dirty="0"/>
              <a:t>Tracking and Adjusting</a:t>
            </a:r>
          </a:p>
        </p:txBody>
      </p:sp>
      <p:sp>
        <p:nvSpPr>
          <p:cNvPr id="4" name="TextBox 3">
            <a:extLst>
              <a:ext uri="{FF2B5EF4-FFF2-40B4-BE49-F238E27FC236}">
                <a16:creationId xmlns:a16="http://schemas.microsoft.com/office/drawing/2014/main" id="{F7E74BEB-EC09-CFEC-49E2-0AD47EBDA02D}"/>
              </a:ext>
            </a:extLst>
          </p:cNvPr>
          <p:cNvSpPr txBox="1"/>
          <p:nvPr/>
        </p:nvSpPr>
        <p:spPr>
          <a:xfrm>
            <a:off x="381000" y="1295400"/>
            <a:ext cx="8305800" cy="440120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571500" indent="-571500">
              <a:buFont typeface="Arial" panose="020B0604020202020204" pitchFamily="34" charset="0"/>
              <a:buChar char="•"/>
            </a:pPr>
            <a:r>
              <a:rPr lang="en-US" sz="4000" dirty="0"/>
              <a:t>Progress Reviews are held every 3 months</a:t>
            </a:r>
          </a:p>
          <a:p>
            <a:pPr marL="571500" indent="-571500">
              <a:buFont typeface="Arial" panose="020B0604020202020204" pitchFamily="34" charset="0"/>
              <a:buChar char="•"/>
            </a:pPr>
            <a:r>
              <a:rPr lang="en-US" sz="4000" dirty="0"/>
              <a:t>CANS drives the CFTM and helps determine action steps</a:t>
            </a:r>
          </a:p>
          <a:p>
            <a:pPr marL="571500" indent="-571500">
              <a:buFont typeface="Arial" panose="020B0604020202020204" pitchFamily="34" charset="0"/>
              <a:buChar char="•"/>
            </a:pPr>
            <a:r>
              <a:rPr lang="en-US" sz="4000" dirty="0"/>
              <a:t>Consider all changes and make adjustments to move forward with permanency goals</a:t>
            </a:r>
          </a:p>
        </p:txBody>
      </p:sp>
    </p:spTree>
    <p:extLst>
      <p:ext uri="{BB962C8B-B14F-4D97-AF65-F5344CB8AC3E}">
        <p14:creationId xmlns:p14="http://schemas.microsoft.com/office/powerpoint/2010/main" val="7569290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DC4BC-B7BB-4C9C-AAE5-F4D45C873628}"/>
              </a:ext>
            </a:extLst>
          </p:cNvPr>
          <p:cNvSpPr>
            <a:spLocks noGrp="1"/>
          </p:cNvSpPr>
          <p:nvPr>
            <p:ph type="title"/>
          </p:nvPr>
        </p:nvSpPr>
        <p:spPr/>
        <p:txBody>
          <a:bodyPr/>
          <a:lstStyle/>
          <a:p>
            <a:r>
              <a:rPr lang="en-US" dirty="0"/>
              <a:t>Progress Review CFTMs</a:t>
            </a:r>
          </a:p>
        </p:txBody>
      </p:sp>
      <p:sp>
        <p:nvSpPr>
          <p:cNvPr id="4" name="Rectangle: Rounded Corners 3">
            <a:extLst>
              <a:ext uri="{FF2B5EF4-FFF2-40B4-BE49-F238E27FC236}">
                <a16:creationId xmlns:a16="http://schemas.microsoft.com/office/drawing/2014/main" id="{01558E09-6603-445C-BA16-668AF8D54C61}"/>
              </a:ext>
            </a:extLst>
          </p:cNvPr>
          <p:cNvSpPr/>
          <p:nvPr/>
        </p:nvSpPr>
        <p:spPr>
          <a:xfrm>
            <a:off x="152400" y="1295400"/>
            <a:ext cx="8839200" cy="4648200"/>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5" name="TextBox 4">
            <a:extLst>
              <a:ext uri="{FF2B5EF4-FFF2-40B4-BE49-F238E27FC236}">
                <a16:creationId xmlns:a16="http://schemas.microsoft.com/office/drawing/2014/main" id="{2F1566AD-BD11-4E81-BF98-FA3D160E30F5}"/>
              </a:ext>
            </a:extLst>
          </p:cNvPr>
          <p:cNvSpPr txBox="1"/>
          <p:nvPr/>
        </p:nvSpPr>
        <p:spPr>
          <a:xfrm>
            <a:off x="342900" y="1419285"/>
            <a:ext cx="8458200"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team will review the child permanency goals and progress on the permanency plan.</a:t>
            </a:r>
          </a:p>
          <a:p>
            <a:pPr marL="285750" indent="-285750">
              <a:buFont typeface="Arial" panose="020B0604020202020204" pitchFamily="34" charset="0"/>
              <a:buChar char="•"/>
            </a:pPr>
            <a:r>
              <a:rPr lang="en-US" sz="2400" dirty="0"/>
              <a:t>This CFTM is held to ensure everyone is following through on their responsibilities and services are meeting the needs of the child and family.</a:t>
            </a:r>
          </a:p>
          <a:p>
            <a:pPr marL="285750" indent="-285750">
              <a:buFont typeface="Arial" panose="020B0604020202020204" pitchFamily="34" charset="0"/>
              <a:buChar char="•"/>
            </a:pPr>
            <a:r>
              <a:rPr lang="en-US" sz="2400" dirty="0"/>
              <a:t>CANS drives the meeting to determine action steps</a:t>
            </a:r>
          </a:p>
          <a:p>
            <a:pPr marL="285750" indent="-285750">
              <a:buFont typeface="Arial" panose="020B0604020202020204" pitchFamily="34" charset="0"/>
              <a:buChar char="•"/>
            </a:pPr>
            <a:r>
              <a:rPr lang="en-US" sz="2400" dirty="0"/>
              <a:t>Goals are reviewed/adjusted at least every six months to ensure permanency is achieved within required timeframes.</a:t>
            </a:r>
          </a:p>
          <a:p>
            <a:pPr marL="285750" indent="-285750">
              <a:buFont typeface="Arial" panose="020B0604020202020204" pitchFamily="34" charset="0"/>
              <a:buChar char="•"/>
            </a:pPr>
            <a:r>
              <a:rPr lang="en-US" sz="2400" dirty="0"/>
              <a:t>If progress is not made during the first 6- 9 months, the family should be made aware the Department could recommend a change in one or more of the permanency options.  </a:t>
            </a:r>
          </a:p>
          <a:p>
            <a:pPr marL="285750" indent="-285750">
              <a:buFont typeface="Arial" panose="020B0604020202020204" pitchFamily="34" charset="0"/>
              <a:buChar char="•"/>
            </a:pPr>
            <a:r>
              <a:rPr lang="en-US" sz="2400" dirty="0"/>
              <a:t>Legal/Supervision will be consulted prior to the CFTM.</a:t>
            </a:r>
          </a:p>
        </p:txBody>
      </p:sp>
    </p:spTree>
    <p:extLst>
      <p:ext uri="{BB962C8B-B14F-4D97-AF65-F5344CB8AC3E}">
        <p14:creationId xmlns:p14="http://schemas.microsoft.com/office/powerpoint/2010/main" val="17629412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0641F-4A9C-4B6F-A4BA-657103456A57}"/>
              </a:ext>
            </a:extLst>
          </p:cNvPr>
          <p:cNvSpPr>
            <a:spLocks noGrp="1"/>
          </p:cNvSpPr>
          <p:nvPr>
            <p:ph type="title"/>
          </p:nvPr>
        </p:nvSpPr>
        <p:spPr/>
        <p:txBody>
          <a:bodyPr/>
          <a:lstStyle/>
          <a:p>
            <a:r>
              <a:rPr lang="en-US" dirty="0"/>
              <a:t>Exceptions to Planning</a:t>
            </a:r>
          </a:p>
        </p:txBody>
      </p:sp>
      <p:sp>
        <p:nvSpPr>
          <p:cNvPr id="3" name="Content Placeholder 2">
            <a:extLst>
              <a:ext uri="{FF2B5EF4-FFF2-40B4-BE49-F238E27FC236}">
                <a16:creationId xmlns:a16="http://schemas.microsoft.com/office/drawing/2014/main" id="{A5DE4F1D-799A-4B7A-9477-120D6C665236}"/>
              </a:ext>
            </a:extLst>
          </p:cNvPr>
          <p:cNvSpPr>
            <a:spLocks noGrp="1"/>
          </p:cNvSpPr>
          <p:nvPr>
            <p:ph idx="1"/>
          </p:nvPr>
        </p:nvSpPr>
        <p:spPr>
          <a:xfrm>
            <a:off x="237641" y="2209800"/>
            <a:ext cx="8763000" cy="3733800"/>
          </a:xfrm>
          <a:solidFill>
            <a:schemeClr val="tx2">
              <a:lumMod val="20000"/>
              <a:lumOff val="80000"/>
            </a:schemeClr>
          </a:solidFill>
          <a:ln>
            <a:solidFill>
              <a:srgbClr val="00B050"/>
            </a:solidFill>
          </a:ln>
        </p:spPr>
        <p:txBody>
          <a:bodyPr>
            <a:normAutofit fontScale="92500" lnSpcReduction="10000"/>
          </a:bodyPr>
          <a:lstStyle/>
          <a:p>
            <a:pPr marL="0" indent="0">
              <a:buNone/>
            </a:pPr>
            <a:r>
              <a:rPr lang="en-US" dirty="0"/>
              <a:t>    </a:t>
            </a:r>
            <a:endParaRPr lang="en-US" dirty="0">
              <a:solidFill>
                <a:schemeClr val="tx2"/>
              </a:solidFill>
            </a:endParaRPr>
          </a:p>
          <a:p>
            <a:pPr algn="ctr">
              <a:buClr>
                <a:srgbClr val="00B050"/>
              </a:buClr>
              <a:buFont typeface="Wingdings" panose="05000000000000000000" pitchFamily="2" charset="2"/>
              <a:buChar char="v"/>
            </a:pPr>
            <a:r>
              <a:rPr lang="en-US" sz="3000" b="1" dirty="0">
                <a:solidFill>
                  <a:schemeClr val="tx2"/>
                </a:solidFill>
              </a:rPr>
              <a:t>Child’s Safety</a:t>
            </a:r>
          </a:p>
          <a:p>
            <a:pPr>
              <a:buClr>
                <a:srgbClr val="00B0F0"/>
              </a:buClr>
            </a:pPr>
            <a:r>
              <a:rPr lang="en-US" i="1" dirty="0">
                <a:solidFill>
                  <a:schemeClr val="tx2"/>
                </a:solidFill>
              </a:rPr>
              <a:t>Reason for custody is not addressed or new safety risks are identified</a:t>
            </a:r>
          </a:p>
          <a:p>
            <a:pPr>
              <a:buClr>
                <a:srgbClr val="00B0F0"/>
              </a:buClr>
            </a:pPr>
            <a:r>
              <a:rPr lang="en-US" i="1" dirty="0">
                <a:solidFill>
                  <a:schemeClr val="tx2"/>
                </a:solidFill>
              </a:rPr>
              <a:t>Court has ordered additional services</a:t>
            </a:r>
          </a:p>
          <a:p>
            <a:pPr algn="ctr">
              <a:buClr>
                <a:srgbClr val="00B050"/>
              </a:buClr>
              <a:buFont typeface="Wingdings" panose="05000000000000000000" pitchFamily="2" charset="2"/>
              <a:buChar char="v"/>
            </a:pPr>
            <a:endParaRPr lang="en-US" dirty="0">
              <a:solidFill>
                <a:schemeClr val="tx2"/>
              </a:solidFill>
            </a:endParaRPr>
          </a:p>
          <a:p>
            <a:pPr algn="ctr">
              <a:buClr>
                <a:srgbClr val="00B050"/>
              </a:buClr>
              <a:buFont typeface="Wingdings" panose="05000000000000000000" pitchFamily="2" charset="2"/>
              <a:buChar char="v"/>
            </a:pPr>
            <a:r>
              <a:rPr lang="en-US" sz="3000" b="1" dirty="0">
                <a:solidFill>
                  <a:schemeClr val="tx2"/>
                </a:solidFill>
              </a:rPr>
              <a:t>Legal Review mandated by ASFA</a:t>
            </a:r>
          </a:p>
          <a:p>
            <a:pPr>
              <a:buClr>
                <a:srgbClr val="00B0F0"/>
              </a:buClr>
            </a:pPr>
            <a:r>
              <a:rPr lang="en-US" i="1" dirty="0">
                <a:solidFill>
                  <a:schemeClr val="tx2"/>
                </a:solidFill>
              </a:rPr>
              <a:t>Determines if the goal of permanency by 12 months is possible</a:t>
            </a:r>
          </a:p>
          <a:p>
            <a:pPr>
              <a:buClr>
                <a:srgbClr val="00B0F0"/>
              </a:buClr>
            </a:pPr>
            <a:r>
              <a:rPr lang="en-US" i="1" dirty="0">
                <a:solidFill>
                  <a:schemeClr val="tx2"/>
                </a:solidFill>
              </a:rPr>
              <a:t>Determine what alternate permanency goals may be needed</a:t>
            </a:r>
          </a:p>
        </p:txBody>
      </p:sp>
      <p:sp>
        <p:nvSpPr>
          <p:cNvPr id="4" name="Rectangle: Rounded Corners 3">
            <a:extLst>
              <a:ext uri="{FF2B5EF4-FFF2-40B4-BE49-F238E27FC236}">
                <a16:creationId xmlns:a16="http://schemas.microsoft.com/office/drawing/2014/main" id="{4A6941F2-15BB-492E-A375-7AA6C0B8ED4B}"/>
              </a:ext>
            </a:extLst>
          </p:cNvPr>
          <p:cNvSpPr/>
          <p:nvPr/>
        </p:nvSpPr>
        <p:spPr>
          <a:xfrm>
            <a:off x="762000" y="1219200"/>
            <a:ext cx="7772400" cy="8255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There are times when DCS must make a decision that all </a:t>
            </a:r>
          </a:p>
          <a:p>
            <a:pPr algn="ctr"/>
            <a:r>
              <a:rPr lang="en-US" sz="2400" dirty="0">
                <a:solidFill>
                  <a:schemeClr val="bg1"/>
                </a:solidFill>
              </a:rPr>
              <a:t>    members of the team may not agree with:</a:t>
            </a:r>
          </a:p>
        </p:txBody>
      </p:sp>
    </p:spTree>
    <p:extLst>
      <p:ext uri="{BB962C8B-B14F-4D97-AF65-F5344CB8AC3E}">
        <p14:creationId xmlns:p14="http://schemas.microsoft.com/office/powerpoint/2010/main" val="15077924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71676-29C6-4D74-BC0A-C272B0D1842B}"/>
              </a:ext>
            </a:extLst>
          </p:cNvPr>
          <p:cNvSpPr>
            <a:spLocks noGrp="1"/>
          </p:cNvSpPr>
          <p:nvPr>
            <p:ph type="title"/>
          </p:nvPr>
        </p:nvSpPr>
        <p:spPr/>
        <p:txBody>
          <a:bodyPr/>
          <a:lstStyle/>
          <a:p>
            <a:r>
              <a:rPr lang="en-US" dirty="0"/>
              <a:t>The Revised Permanency Plan </a:t>
            </a:r>
          </a:p>
        </p:txBody>
      </p:sp>
      <p:pic>
        <p:nvPicPr>
          <p:cNvPr id="6" name="Picture 5" descr="A close up of a sign&#10;&#10;Description automatically generated">
            <a:extLst>
              <a:ext uri="{FF2B5EF4-FFF2-40B4-BE49-F238E27FC236}">
                <a16:creationId xmlns:a16="http://schemas.microsoft.com/office/drawing/2014/main" id="{B927B842-F150-4225-A695-4658F621562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2494" t="35712" r="13238" b="33930"/>
          <a:stretch/>
        </p:blipFill>
        <p:spPr>
          <a:xfrm>
            <a:off x="211015" y="5071266"/>
            <a:ext cx="4076702" cy="1028700"/>
          </a:xfrm>
          <a:prstGeom prst="rect">
            <a:avLst/>
          </a:prstGeom>
        </p:spPr>
      </p:pic>
      <p:sp>
        <p:nvSpPr>
          <p:cNvPr id="4" name="TextBox 3">
            <a:extLst>
              <a:ext uri="{FF2B5EF4-FFF2-40B4-BE49-F238E27FC236}">
                <a16:creationId xmlns:a16="http://schemas.microsoft.com/office/drawing/2014/main" id="{6CD0743D-C5FB-4ABB-ACC8-23AF87973F76}"/>
              </a:ext>
            </a:extLst>
          </p:cNvPr>
          <p:cNvSpPr txBox="1"/>
          <p:nvPr/>
        </p:nvSpPr>
        <p:spPr>
          <a:xfrm>
            <a:off x="496766" y="1377947"/>
            <a:ext cx="3505200" cy="3693319"/>
          </a:xfrm>
          <a:prstGeom prst="rect">
            <a:avLst/>
          </a:prstGeom>
          <a:noFill/>
        </p:spPr>
        <p:txBody>
          <a:bodyPr wrap="square" rtlCol="0">
            <a:spAutoFit/>
          </a:bodyPr>
          <a:lstStyle/>
          <a:p>
            <a:pPr marL="285750" indent="-285750">
              <a:buClr>
                <a:srgbClr val="00B050"/>
              </a:buClr>
              <a:buFont typeface="Wingdings" panose="05000000000000000000" pitchFamily="2" charset="2"/>
              <a:buChar char="q"/>
            </a:pPr>
            <a:r>
              <a:rPr lang="en-US" b="1" dirty="0"/>
              <a:t>Permanency Plans are reviewed every 3 months in a Progress Review CFTM</a:t>
            </a:r>
          </a:p>
          <a:p>
            <a:pPr marL="285750" indent="-285750">
              <a:buClr>
                <a:srgbClr val="00B050"/>
              </a:buClr>
              <a:buFont typeface="Wingdings" panose="05000000000000000000" pitchFamily="2" charset="2"/>
              <a:buChar char="q"/>
            </a:pPr>
            <a:endParaRPr lang="en-US" b="1" dirty="0"/>
          </a:p>
          <a:p>
            <a:pPr marL="285750" indent="-285750">
              <a:buClr>
                <a:srgbClr val="00B050"/>
              </a:buClr>
              <a:buFont typeface="Wingdings" panose="05000000000000000000" pitchFamily="2" charset="2"/>
              <a:buChar char="q"/>
            </a:pPr>
            <a:r>
              <a:rPr lang="en-US" b="1" dirty="0"/>
              <a:t>Permanency Plans are generally revised every 6 months.</a:t>
            </a:r>
          </a:p>
          <a:p>
            <a:pPr marL="285750" indent="-285750">
              <a:buClr>
                <a:srgbClr val="00B050"/>
              </a:buClr>
              <a:buFont typeface="Wingdings" panose="05000000000000000000" pitchFamily="2" charset="2"/>
              <a:buChar char="q"/>
            </a:pPr>
            <a:endParaRPr lang="en-US" b="1" dirty="0"/>
          </a:p>
          <a:p>
            <a:pPr marL="285750" indent="-285750">
              <a:buClr>
                <a:srgbClr val="00B050"/>
              </a:buClr>
              <a:buFont typeface="Wingdings" panose="05000000000000000000" pitchFamily="2" charset="2"/>
              <a:buChar char="q"/>
            </a:pPr>
            <a:r>
              <a:rPr lang="en-US" b="1" dirty="0"/>
              <a:t>ASFA review by Legal and Regional Supervision must take place at 9 months.</a:t>
            </a:r>
          </a:p>
          <a:p>
            <a:pPr marL="285750" indent="-285750">
              <a:buClr>
                <a:srgbClr val="00B050"/>
              </a:buClr>
              <a:buFont typeface="Wingdings" panose="05000000000000000000" pitchFamily="2" charset="2"/>
              <a:buChar char="q"/>
            </a:pPr>
            <a:endParaRPr lang="en-US" b="1" dirty="0"/>
          </a:p>
          <a:p>
            <a:pPr marL="285750" indent="-285750">
              <a:buClr>
                <a:srgbClr val="00B050"/>
              </a:buClr>
              <a:buFont typeface="Wingdings" panose="05000000000000000000" pitchFamily="2" charset="2"/>
              <a:buChar char="q"/>
            </a:pPr>
            <a:r>
              <a:rPr lang="en-US" b="1" dirty="0"/>
              <a:t>All revisions must take place in the context of a CFTM</a:t>
            </a:r>
          </a:p>
        </p:txBody>
      </p:sp>
      <p:sp>
        <p:nvSpPr>
          <p:cNvPr id="8" name="Oval 7">
            <a:extLst>
              <a:ext uri="{FF2B5EF4-FFF2-40B4-BE49-F238E27FC236}">
                <a16:creationId xmlns:a16="http://schemas.microsoft.com/office/drawing/2014/main" id="{4959272F-2249-4952-B450-858421807351}"/>
              </a:ext>
            </a:extLst>
          </p:cNvPr>
          <p:cNvSpPr/>
          <p:nvPr/>
        </p:nvSpPr>
        <p:spPr>
          <a:xfrm>
            <a:off x="4819943" y="1219200"/>
            <a:ext cx="3657600" cy="4648200"/>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Who participates in the Revised Permanency Plan CFTM?</a:t>
            </a:r>
          </a:p>
        </p:txBody>
      </p:sp>
    </p:spTree>
    <p:extLst>
      <p:ext uri="{BB962C8B-B14F-4D97-AF65-F5344CB8AC3E}">
        <p14:creationId xmlns:p14="http://schemas.microsoft.com/office/powerpoint/2010/main" val="29948043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1E6E2-ECD5-FF1E-2499-E61E661B8A08}"/>
              </a:ext>
            </a:extLst>
          </p:cNvPr>
          <p:cNvSpPr>
            <a:spLocks noGrp="1"/>
          </p:cNvSpPr>
          <p:nvPr>
            <p:ph type="title"/>
          </p:nvPr>
        </p:nvSpPr>
        <p:spPr/>
        <p:txBody>
          <a:bodyPr/>
          <a:lstStyle/>
          <a:p>
            <a:r>
              <a:rPr lang="en-US" dirty="0"/>
              <a:t>Tracking to Permanency Scene 5</a:t>
            </a:r>
          </a:p>
        </p:txBody>
      </p:sp>
      <p:pic>
        <p:nvPicPr>
          <p:cNvPr id="7" name="Picture 6">
            <a:hlinkClick r:id="rId3"/>
            <a:extLst>
              <a:ext uri="{FF2B5EF4-FFF2-40B4-BE49-F238E27FC236}">
                <a16:creationId xmlns:a16="http://schemas.microsoft.com/office/drawing/2014/main" id="{85FD1473-1B6F-7524-B3FA-5467F9808F2B}"/>
              </a:ext>
            </a:extLst>
          </p:cNvPr>
          <p:cNvPicPr>
            <a:picLocks noChangeAspect="1"/>
          </p:cNvPicPr>
          <p:nvPr/>
        </p:nvPicPr>
        <p:blipFill rotWithShape="1">
          <a:blip r:embed="rId4"/>
          <a:srcRect l="10833" t="20356" r="43333" b="24803"/>
          <a:stretch/>
        </p:blipFill>
        <p:spPr>
          <a:xfrm>
            <a:off x="164123" y="1523999"/>
            <a:ext cx="5663513" cy="3810001"/>
          </a:xfrm>
          <a:prstGeom prst="rect">
            <a:avLst/>
          </a:prstGeom>
        </p:spPr>
      </p:pic>
      <p:sp>
        <p:nvSpPr>
          <p:cNvPr id="8" name="TextBox 7">
            <a:extLst>
              <a:ext uri="{FF2B5EF4-FFF2-40B4-BE49-F238E27FC236}">
                <a16:creationId xmlns:a16="http://schemas.microsoft.com/office/drawing/2014/main" id="{A7F09D4D-A87A-61D5-E769-A9B16ABD2B70}"/>
              </a:ext>
            </a:extLst>
          </p:cNvPr>
          <p:cNvSpPr txBox="1"/>
          <p:nvPr/>
        </p:nvSpPr>
        <p:spPr>
          <a:xfrm>
            <a:off x="6096000" y="1295400"/>
            <a:ext cx="2883877"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a:t>What did Sandra do to prepare the family?</a:t>
            </a:r>
          </a:p>
          <a:p>
            <a:pPr marL="342900" indent="-342900">
              <a:buFont typeface="Arial" panose="020B0604020202020204" pitchFamily="34" charset="0"/>
              <a:buChar char="•"/>
            </a:pPr>
            <a:r>
              <a:rPr lang="en-US" sz="2400" dirty="0"/>
              <a:t>How is progress being made?</a:t>
            </a:r>
          </a:p>
          <a:p>
            <a:pPr marL="342900" indent="-342900">
              <a:buFont typeface="Arial" panose="020B0604020202020204" pitchFamily="34" charset="0"/>
              <a:buChar char="•"/>
            </a:pPr>
            <a:r>
              <a:rPr lang="en-US" sz="2400" dirty="0"/>
              <a:t>What barriers made impede Renee’s progress?</a:t>
            </a:r>
          </a:p>
          <a:p>
            <a:pPr marL="342900" indent="-342900">
              <a:buFont typeface="Arial" panose="020B0604020202020204" pitchFamily="34" charset="0"/>
              <a:buChar char="•"/>
            </a:pPr>
            <a:r>
              <a:rPr lang="en-US" sz="2400" dirty="0"/>
              <a:t>What is the harm in decreasing visitation?</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326254070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2C353-A80D-87D1-0E81-D62CA9AD6543}"/>
              </a:ext>
            </a:extLst>
          </p:cNvPr>
          <p:cNvSpPr>
            <a:spLocks noGrp="1"/>
          </p:cNvSpPr>
          <p:nvPr>
            <p:ph type="title"/>
          </p:nvPr>
        </p:nvSpPr>
        <p:spPr/>
        <p:txBody>
          <a:bodyPr/>
          <a:lstStyle/>
          <a:p>
            <a:r>
              <a:rPr lang="en-US" dirty="0"/>
              <a:t>The Williams Plan Revised</a:t>
            </a:r>
          </a:p>
        </p:txBody>
      </p:sp>
      <p:sp>
        <p:nvSpPr>
          <p:cNvPr id="5" name="TextBox 4">
            <a:extLst>
              <a:ext uri="{FF2B5EF4-FFF2-40B4-BE49-F238E27FC236}">
                <a16:creationId xmlns:a16="http://schemas.microsoft.com/office/drawing/2014/main" id="{5A61DA40-F93B-1B0C-4A7A-B4044A4595C8}"/>
              </a:ext>
            </a:extLst>
          </p:cNvPr>
          <p:cNvSpPr txBox="1"/>
          <p:nvPr/>
        </p:nvSpPr>
        <p:spPr>
          <a:xfrm>
            <a:off x="495300" y="1775066"/>
            <a:ext cx="8153400" cy="34163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285750" indent="-285750">
              <a:buFont typeface="Arial" panose="020B0604020202020204" pitchFamily="34" charset="0"/>
              <a:buChar char="•"/>
            </a:pPr>
            <a:r>
              <a:rPr lang="en-US" sz="3600" dirty="0">
                <a:solidFill>
                  <a:schemeClr val="tx1"/>
                </a:solidFill>
              </a:rPr>
              <a:t>What are additional Strengths and Needs/Concerns?</a:t>
            </a:r>
          </a:p>
          <a:p>
            <a:pPr marL="285750" indent="-285750">
              <a:buFont typeface="Arial" panose="020B0604020202020204" pitchFamily="34" charset="0"/>
              <a:buChar char="•"/>
            </a:pPr>
            <a:r>
              <a:rPr lang="en-US" sz="3600" dirty="0">
                <a:solidFill>
                  <a:schemeClr val="tx1"/>
                </a:solidFill>
              </a:rPr>
              <a:t>Review Needs Statement and Action Steps</a:t>
            </a:r>
          </a:p>
          <a:p>
            <a:pPr marL="285750" indent="-285750">
              <a:buFont typeface="Arial" panose="020B0604020202020204" pitchFamily="34" charset="0"/>
              <a:buChar char="•"/>
            </a:pPr>
            <a:r>
              <a:rPr lang="en-US" sz="3600" dirty="0">
                <a:solidFill>
                  <a:schemeClr val="tx1"/>
                </a:solidFill>
              </a:rPr>
              <a:t>How would we update the current Needs Statements/ Action Steps?</a:t>
            </a:r>
          </a:p>
        </p:txBody>
      </p:sp>
    </p:spTree>
    <p:extLst>
      <p:ext uri="{BB962C8B-B14F-4D97-AF65-F5344CB8AC3E}">
        <p14:creationId xmlns:p14="http://schemas.microsoft.com/office/powerpoint/2010/main" val="2699655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029B8-3D78-CC84-0DFC-3C4D102310FF}"/>
              </a:ext>
            </a:extLst>
          </p:cNvPr>
          <p:cNvSpPr>
            <a:spLocks noGrp="1"/>
          </p:cNvSpPr>
          <p:nvPr>
            <p:ph type="title"/>
          </p:nvPr>
        </p:nvSpPr>
        <p:spPr>
          <a:xfrm>
            <a:off x="175847" y="189526"/>
            <a:ext cx="8839200" cy="825500"/>
          </a:xfrm>
        </p:spPr>
        <p:txBody>
          <a:bodyPr/>
          <a:lstStyle/>
          <a:p>
            <a:r>
              <a:rPr lang="en-US" dirty="0"/>
              <a:t>Allegations of Harm</a:t>
            </a:r>
          </a:p>
        </p:txBody>
      </p:sp>
      <p:sp>
        <p:nvSpPr>
          <p:cNvPr id="4" name="TextBox 3">
            <a:extLst>
              <a:ext uri="{FF2B5EF4-FFF2-40B4-BE49-F238E27FC236}">
                <a16:creationId xmlns:a16="http://schemas.microsoft.com/office/drawing/2014/main" id="{36719224-6CCC-550D-32E8-9AF4C01F092A}"/>
              </a:ext>
            </a:extLst>
          </p:cNvPr>
          <p:cNvSpPr txBox="1"/>
          <p:nvPr/>
        </p:nvSpPr>
        <p:spPr>
          <a:xfrm>
            <a:off x="175847" y="1045314"/>
            <a:ext cx="9448800" cy="5509200"/>
          </a:xfrm>
          <a:prstGeom prst="rect">
            <a:avLst/>
          </a:prstGeom>
          <a:noFill/>
        </p:spPr>
        <p:txBody>
          <a:bodyPr wrap="square" rtlCol="0">
            <a:spAutoFit/>
          </a:bodyPr>
          <a:lstStyle/>
          <a:p>
            <a:pPr marL="342900" indent="-342900">
              <a:buFont typeface="Arial" panose="020B0604020202020204" pitchFamily="34" charset="0"/>
              <a:buChar char="•"/>
            </a:pPr>
            <a:r>
              <a:rPr lang="en-US" sz="2200" dirty="0"/>
              <a:t>Physical Abuse</a:t>
            </a:r>
          </a:p>
          <a:p>
            <a:pPr marL="342900" indent="-342900">
              <a:buFont typeface="Arial" panose="020B0604020202020204" pitchFamily="34" charset="0"/>
              <a:buChar char="•"/>
            </a:pPr>
            <a:r>
              <a:rPr lang="en-US" sz="2200" dirty="0"/>
              <a:t>Drug Exposure</a:t>
            </a:r>
          </a:p>
          <a:p>
            <a:pPr marL="342900" indent="-342900">
              <a:buFont typeface="Arial" panose="020B0604020202020204" pitchFamily="34" charset="0"/>
              <a:buChar char="•"/>
            </a:pPr>
            <a:r>
              <a:rPr lang="en-US" sz="2200" dirty="0"/>
              <a:t>Neglect</a:t>
            </a:r>
          </a:p>
          <a:p>
            <a:pPr marL="800100" lvl="1" indent="-342900">
              <a:buFont typeface="Arial" panose="020B0604020202020204" pitchFamily="34" charset="0"/>
              <a:buChar char="•"/>
            </a:pPr>
            <a:r>
              <a:rPr lang="en-US" sz="2200" dirty="0"/>
              <a:t>Environmental Neglect</a:t>
            </a:r>
          </a:p>
          <a:p>
            <a:pPr marL="800100" lvl="1" indent="-342900">
              <a:buFont typeface="Arial" panose="020B0604020202020204" pitchFamily="34" charset="0"/>
              <a:buChar char="•"/>
            </a:pPr>
            <a:r>
              <a:rPr lang="en-US" sz="2200" dirty="0"/>
              <a:t>Nutritional Neglect</a:t>
            </a:r>
          </a:p>
          <a:p>
            <a:pPr marL="800100" lvl="1" indent="-342900">
              <a:buFont typeface="Arial" panose="020B0604020202020204" pitchFamily="34" charset="0"/>
              <a:buChar char="•"/>
            </a:pPr>
            <a:r>
              <a:rPr lang="en-US" sz="2200" dirty="0"/>
              <a:t>Medical Neglect</a:t>
            </a:r>
          </a:p>
          <a:p>
            <a:pPr marL="800100" lvl="1" indent="-342900">
              <a:buFont typeface="Arial" panose="020B0604020202020204" pitchFamily="34" charset="0"/>
              <a:buChar char="•"/>
            </a:pPr>
            <a:r>
              <a:rPr lang="en-US" sz="2200" dirty="0"/>
              <a:t>Educational Neglect</a:t>
            </a:r>
          </a:p>
          <a:p>
            <a:pPr marL="800100" lvl="1" indent="-342900">
              <a:buFont typeface="Arial" panose="020B0604020202020204" pitchFamily="34" charset="0"/>
              <a:buChar char="•"/>
            </a:pPr>
            <a:r>
              <a:rPr lang="en-US" sz="2200" dirty="0"/>
              <a:t>Lack of Supervision</a:t>
            </a:r>
          </a:p>
          <a:p>
            <a:pPr marL="800100" lvl="1" indent="-342900">
              <a:buFont typeface="Arial" panose="020B0604020202020204" pitchFamily="34" charset="0"/>
              <a:buChar char="•"/>
            </a:pPr>
            <a:r>
              <a:rPr lang="en-US" sz="2200" dirty="0"/>
              <a:t>Abandonment</a:t>
            </a:r>
          </a:p>
          <a:p>
            <a:pPr marL="342900" indent="-342900">
              <a:buFont typeface="Arial" panose="020B0604020202020204" pitchFamily="34" charset="0"/>
              <a:buChar char="•"/>
            </a:pPr>
            <a:r>
              <a:rPr lang="en-US" sz="2200" dirty="0"/>
              <a:t>Sexual Abuse</a:t>
            </a:r>
          </a:p>
          <a:p>
            <a:pPr marL="800100" lvl="1" indent="-342900">
              <a:buFont typeface="Arial" panose="020B0604020202020204" pitchFamily="34" charset="0"/>
              <a:buChar char="•"/>
            </a:pPr>
            <a:r>
              <a:rPr lang="en-US" sz="2200" dirty="0"/>
              <a:t>Child Sexual Abuse</a:t>
            </a:r>
          </a:p>
          <a:p>
            <a:pPr marL="800100" lvl="1" indent="-342900">
              <a:buFont typeface="Arial" panose="020B0604020202020204" pitchFamily="34" charset="0"/>
              <a:buChar char="•"/>
            </a:pPr>
            <a:r>
              <a:rPr lang="en-US" sz="2200" dirty="0"/>
              <a:t>Commercial Sexual Exploitation of a Minor (CSEM)</a:t>
            </a:r>
          </a:p>
          <a:p>
            <a:pPr marL="342900" indent="-342900">
              <a:buFont typeface="Arial" panose="020B0604020202020204" pitchFamily="34" charset="0"/>
              <a:buChar char="•"/>
            </a:pPr>
            <a:r>
              <a:rPr lang="en-US" sz="2200" dirty="0"/>
              <a:t>Psychological Harm</a:t>
            </a:r>
          </a:p>
          <a:p>
            <a:pPr marL="342900" indent="-342900">
              <a:buFont typeface="Arial" panose="020B0604020202020204" pitchFamily="34" charset="0"/>
              <a:buChar char="•"/>
            </a:pPr>
            <a:r>
              <a:rPr lang="en-US" sz="2200" dirty="0"/>
              <a:t>Domestic Violence</a:t>
            </a:r>
          </a:p>
          <a:p>
            <a:pPr marL="342900" indent="-342900">
              <a:buFont typeface="Arial" panose="020B0604020202020204" pitchFamily="34" charset="0"/>
              <a:buChar char="•"/>
            </a:pPr>
            <a:r>
              <a:rPr lang="en-US" sz="2200" dirty="0"/>
              <a:t>Child Death/Near Death</a:t>
            </a:r>
          </a:p>
          <a:p>
            <a:pPr lvl="1"/>
            <a:endParaRPr lang="en-US" sz="2200" dirty="0"/>
          </a:p>
        </p:txBody>
      </p:sp>
    </p:spTree>
    <p:extLst>
      <p:ext uri="{BB962C8B-B14F-4D97-AF65-F5344CB8AC3E}">
        <p14:creationId xmlns:p14="http://schemas.microsoft.com/office/powerpoint/2010/main" val="163786885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56F5C-9FA5-413F-B62E-35161C45C75B}"/>
              </a:ext>
            </a:extLst>
          </p:cNvPr>
          <p:cNvSpPr>
            <a:spLocks noGrp="1"/>
          </p:cNvSpPr>
          <p:nvPr>
            <p:ph type="title"/>
          </p:nvPr>
        </p:nvSpPr>
        <p:spPr/>
        <p:txBody>
          <a:bodyPr/>
          <a:lstStyle/>
          <a:p>
            <a:r>
              <a:rPr lang="en-US" dirty="0"/>
              <a:t>Strengths-Based Feedback</a:t>
            </a:r>
          </a:p>
        </p:txBody>
      </p:sp>
      <p:sp>
        <p:nvSpPr>
          <p:cNvPr id="4" name="TextBox 3">
            <a:extLst>
              <a:ext uri="{FF2B5EF4-FFF2-40B4-BE49-F238E27FC236}">
                <a16:creationId xmlns:a16="http://schemas.microsoft.com/office/drawing/2014/main" id="{6244B059-A023-47D7-97AF-62AD5C9F1089}"/>
              </a:ext>
            </a:extLst>
          </p:cNvPr>
          <p:cNvSpPr txBox="1"/>
          <p:nvPr/>
        </p:nvSpPr>
        <p:spPr>
          <a:xfrm>
            <a:off x="6934200" y="1003303"/>
            <a:ext cx="2057400" cy="1754326"/>
          </a:xfrm>
          <a:prstGeom prst="rect">
            <a:avLst/>
          </a:prstGeom>
          <a:solidFill>
            <a:schemeClr val="accent5">
              <a:lumMod val="60000"/>
              <a:lumOff val="40000"/>
            </a:schemeClr>
          </a:solidFill>
        </p:spPr>
        <p:txBody>
          <a:bodyPr wrap="square" rtlCol="0">
            <a:spAutoFit/>
          </a:bodyPr>
          <a:lstStyle/>
          <a:p>
            <a:r>
              <a:rPr lang="en-US" sz="2400" dirty="0"/>
              <a:t>Resource:</a:t>
            </a:r>
          </a:p>
          <a:p>
            <a:endParaRPr lang="en-US" sz="2400" dirty="0"/>
          </a:p>
          <a:p>
            <a:pPr marL="342900" indent="-342900">
              <a:buFont typeface="Arial" panose="020B0604020202020204" pitchFamily="34" charset="0"/>
              <a:buChar char="•"/>
            </a:pPr>
            <a:r>
              <a:rPr lang="en-US" sz="2000" dirty="0"/>
              <a:t>Strategies to Reach Mutual Understanding</a:t>
            </a:r>
          </a:p>
        </p:txBody>
      </p:sp>
      <p:cxnSp>
        <p:nvCxnSpPr>
          <p:cNvPr id="5" name="Straight Connector 4">
            <a:extLst>
              <a:ext uri="{FF2B5EF4-FFF2-40B4-BE49-F238E27FC236}">
                <a16:creationId xmlns:a16="http://schemas.microsoft.com/office/drawing/2014/main" id="{91BC83B8-0BDC-4EEF-8FF6-F29A0B878D84}"/>
              </a:ext>
            </a:extLst>
          </p:cNvPr>
          <p:cNvCxnSpPr/>
          <p:nvPr/>
        </p:nvCxnSpPr>
        <p:spPr>
          <a:xfrm>
            <a:off x="6934200" y="1600200"/>
            <a:ext cx="2057400" cy="0"/>
          </a:xfrm>
          <a:prstGeom prst="line">
            <a:avLst/>
          </a:prstGeom>
          <a:ln w="2857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020CB00D-1588-40FC-B85B-D27D66DBF612}"/>
              </a:ext>
            </a:extLst>
          </p:cNvPr>
          <p:cNvSpPr txBox="1"/>
          <p:nvPr/>
        </p:nvSpPr>
        <p:spPr>
          <a:xfrm>
            <a:off x="152400" y="1234135"/>
            <a:ext cx="6474655" cy="3046988"/>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w="38100">
            <a:solidFill>
              <a:schemeClr val="tx1">
                <a:lumMod val="95000"/>
                <a:lumOff val="5000"/>
              </a:schemeClr>
            </a:solid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400" dirty="0"/>
              <a:t>Strategies:</a:t>
            </a:r>
          </a:p>
          <a:p>
            <a:pPr marL="342900" indent="-342900">
              <a:buFont typeface="Wingdings" panose="05000000000000000000" pitchFamily="2" charset="2"/>
              <a:buChar char="§"/>
            </a:pPr>
            <a:r>
              <a:rPr lang="en-US" sz="2400" dirty="0"/>
              <a:t>Clean out your emotional closet</a:t>
            </a:r>
          </a:p>
          <a:p>
            <a:pPr marL="342900" indent="-342900">
              <a:buFont typeface="Wingdings" panose="05000000000000000000" pitchFamily="2" charset="2"/>
              <a:buChar char="§"/>
            </a:pPr>
            <a:r>
              <a:rPr lang="en-US" sz="2400" dirty="0"/>
              <a:t>Practice Active Listening</a:t>
            </a:r>
          </a:p>
          <a:p>
            <a:pPr marL="342900" indent="-342900">
              <a:buFont typeface="Wingdings" panose="05000000000000000000" pitchFamily="2" charset="2"/>
              <a:buChar char="§"/>
            </a:pPr>
            <a:r>
              <a:rPr lang="en-US" sz="2400" dirty="0"/>
              <a:t>Use Solution Focused Questions</a:t>
            </a:r>
          </a:p>
          <a:p>
            <a:pPr marL="342900" indent="-342900">
              <a:buFont typeface="Wingdings" panose="05000000000000000000" pitchFamily="2" charset="2"/>
              <a:buChar char="§"/>
            </a:pPr>
            <a:r>
              <a:rPr lang="en-US" sz="2400" dirty="0"/>
              <a:t>Use reflections to clarify areas of agreement</a:t>
            </a:r>
          </a:p>
          <a:p>
            <a:pPr marL="342900" indent="-342900">
              <a:buFont typeface="Wingdings" panose="05000000000000000000" pitchFamily="2" charset="2"/>
              <a:buChar char="§"/>
            </a:pPr>
            <a:r>
              <a:rPr lang="en-US" sz="2400" dirty="0"/>
              <a:t>Find common ground</a:t>
            </a:r>
          </a:p>
          <a:p>
            <a:pPr marL="342900" indent="-342900">
              <a:buFont typeface="Wingdings" panose="05000000000000000000" pitchFamily="2" charset="2"/>
              <a:buChar char="§"/>
            </a:pPr>
            <a:r>
              <a:rPr lang="en-US" sz="2400" dirty="0"/>
              <a:t>Use the up-down-up method</a:t>
            </a:r>
          </a:p>
          <a:p>
            <a:endParaRPr lang="en-US" sz="2400" dirty="0"/>
          </a:p>
        </p:txBody>
      </p:sp>
      <p:sp>
        <p:nvSpPr>
          <p:cNvPr id="3" name="TextBox 2">
            <a:extLst>
              <a:ext uri="{FF2B5EF4-FFF2-40B4-BE49-F238E27FC236}">
                <a16:creationId xmlns:a16="http://schemas.microsoft.com/office/drawing/2014/main" id="{B397935F-A13F-4615-9C9E-7A9B56D0837E}"/>
              </a:ext>
            </a:extLst>
          </p:cNvPr>
          <p:cNvSpPr txBox="1"/>
          <p:nvPr/>
        </p:nvSpPr>
        <p:spPr>
          <a:xfrm>
            <a:off x="152400" y="4281123"/>
            <a:ext cx="6474655" cy="1754326"/>
          </a:xfrm>
          <a:prstGeom prst="rect">
            <a:avLst/>
          </a:prstGeom>
          <a:solidFill>
            <a:schemeClr val="bg2">
              <a:lumMod val="20000"/>
              <a:lumOff val="80000"/>
            </a:schemeClr>
          </a:solidFill>
          <a:ln w="38100">
            <a:solidFill>
              <a:schemeClr val="bg1">
                <a:lumMod val="50000"/>
              </a:schemeClr>
            </a:solidFill>
          </a:ln>
        </p:spPr>
        <p:txBody>
          <a:bodyPr wrap="square" rtlCol="0">
            <a:spAutoFit/>
          </a:bodyPr>
          <a:lstStyle/>
          <a:p>
            <a:r>
              <a:rPr lang="en-US" dirty="0"/>
              <a:t>Tips to engaging fathers:</a:t>
            </a:r>
          </a:p>
          <a:p>
            <a:pPr marL="285750" indent="-285750">
              <a:buFont typeface="Wingdings" panose="05000000000000000000" pitchFamily="2" charset="2"/>
              <a:buChar char="v"/>
            </a:pPr>
            <a:r>
              <a:rPr lang="en-US" dirty="0"/>
              <a:t>Talk to maternal family about importance of father’s involvement</a:t>
            </a:r>
          </a:p>
          <a:p>
            <a:pPr marL="285750" indent="-285750">
              <a:buFont typeface="Wingdings" panose="05000000000000000000" pitchFamily="2" charset="2"/>
              <a:buChar char="v"/>
            </a:pPr>
            <a:r>
              <a:rPr lang="en-US" dirty="0"/>
              <a:t>Make contact through phone calls, not letters</a:t>
            </a:r>
          </a:p>
          <a:p>
            <a:pPr marL="285750" indent="-285750">
              <a:buFont typeface="Wingdings" panose="05000000000000000000" pitchFamily="2" charset="2"/>
              <a:buChar char="v"/>
            </a:pPr>
            <a:r>
              <a:rPr lang="en-US" dirty="0"/>
              <a:t>Explore paternal relatives as placement options</a:t>
            </a:r>
          </a:p>
          <a:p>
            <a:pPr marL="285750" indent="-285750">
              <a:buFont typeface="Wingdings" panose="05000000000000000000" pitchFamily="2" charset="2"/>
              <a:buChar char="v"/>
            </a:pPr>
            <a:r>
              <a:rPr lang="en-US" dirty="0"/>
              <a:t>Choose comfortable locations for visits</a:t>
            </a:r>
          </a:p>
        </p:txBody>
      </p:sp>
      <p:pic>
        <p:nvPicPr>
          <p:cNvPr id="11" name="Picture 10" descr="Shape, arrow&#10;&#10;Description automatically generated">
            <a:extLst>
              <a:ext uri="{FF2B5EF4-FFF2-40B4-BE49-F238E27FC236}">
                <a16:creationId xmlns:a16="http://schemas.microsoft.com/office/drawing/2014/main" id="{EC9F68EC-F39D-438B-A1B6-766D95CE597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674711" y="3200406"/>
            <a:ext cx="2316889" cy="2654291"/>
          </a:xfrm>
          <a:prstGeom prst="rect">
            <a:avLst/>
          </a:prstGeom>
        </p:spPr>
      </p:pic>
    </p:spTree>
    <p:extLst>
      <p:ext uri="{BB962C8B-B14F-4D97-AF65-F5344CB8AC3E}">
        <p14:creationId xmlns:p14="http://schemas.microsoft.com/office/powerpoint/2010/main" val="312208332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E1399-9012-45BE-BE31-87265E0D6A58}"/>
              </a:ext>
            </a:extLst>
          </p:cNvPr>
          <p:cNvSpPr>
            <a:spLocks noGrp="1"/>
          </p:cNvSpPr>
          <p:nvPr>
            <p:ph type="title"/>
          </p:nvPr>
        </p:nvSpPr>
        <p:spPr/>
        <p:txBody>
          <a:bodyPr/>
          <a:lstStyle/>
          <a:p>
            <a:r>
              <a:rPr lang="en-US" dirty="0"/>
              <a:t>Unit 6</a:t>
            </a:r>
          </a:p>
        </p:txBody>
      </p:sp>
      <p:pic>
        <p:nvPicPr>
          <p:cNvPr id="4" name="Picture 3" descr="Shape, circle&#10;&#10;Description automatically generated">
            <a:extLst>
              <a:ext uri="{FF2B5EF4-FFF2-40B4-BE49-F238E27FC236}">
                <a16:creationId xmlns:a16="http://schemas.microsoft.com/office/drawing/2014/main" id="{9B0B71B5-14A7-46E1-9E63-3E94CF21581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04800" y="1581150"/>
            <a:ext cx="3695700" cy="3695700"/>
          </a:xfrm>
          <a:prstGeom prst="rect">
            <a:avLst/>
          </a:prstGeom>
        </p:spPr>
      </p:pic>
      <p:sp>
        <p:nvSpPr>
          <p:cNvPr id="7" name="TextBox 6">
            <a:extLst>
              <a:ext uri="{FF2B5EF4-FFF2-40B4-BE49-F238E27FC236}">
                <a16:creationId xmlns:a16="http://schemas.microsoft.com/office/drawing/2014/main" id="{E30BB65C-3109-4830-8171-B0AF22BB5FE2}"/>
              </a:ext>
            </a:extLst>
          </p:cNvPr>
          <p:cNvSpPr txBox="1"/>
          <p:nvPr/>
        </p:nvSpPr>
        <p:spPr>
          <a:xfrm>
            <a:off x="2152650" y="2514600"/>
            <a:ext cx="6553200" cy="707886"/>
          </a:xfrm>
          <a:prstGeom prst="rect">
            <a:avLst/>
          </a:prstGeom>
          <a:noFill/>
          <a:ln>
            <a:solidFill>
              <a:schemeClr val="bg1">
                <a:lumMod val="50000"/>
              </a:schemeClr>
            </a:solidFill>
          </a:ln>
        </p:spPr>
        <p:txBody>
          <a:bodyPr wrap="square" rtlCol="0">
            <a:spAutoFit/>
          </a:bodyPr>
          <a:lstStyle/>
          <a:p>
            <a:pPr algn="ctr"/>
            <a:r>
              <a:rPr lang="en-US" sz="4000" dirty="0"/>
              <a:t>Tracking and Adjusting</a:t>
            </a:r>
          </a:p>
        </p:txBody>
      </p:sp>
    </p:spTree>
    <p:extLst>
      <p:ext uri="{BB962C8B-B14F-4D97-AF65-F5344CB8AC3E}">
        <p14:creationId xmlns:p14="http://schemas.microsoft.com/office/powerpoint/2010/main" val="31135028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35E99-2471-4951-8FD8-B14128B28C25}"/>
              </a:ext>
            </a:extLst>
          </p:cNvPr>
          <p:cNvSpPr>
            <a:spLocks noGrp="1"/>
          </p:cNvSpPr>
          <p:nvPr>
            <p:ph type="title"/>
          </p:nvPr>
        </p:nvSpPr>
        <p:spPr/>
        <p:txBody>
          <a:bodyPr/>
          <a:lstStyle/>
          <a:p>
            <a:r>
              <a:rPr lang="en-US" dirty="0"/>
              <a:t>Implementation and Reviewing Progress</a:t>
            </a:r>
          </a:p>
        </p:txBody>
      </p:sp>
      <p:pic>
        <p:nvPicPr>
          <p:cNvPr id="5" name="Picture 4">
            <a:extLst>
              <a:ext uri="{FF2B5EF4-FFF2-40B4-BE49-F238E27FC236}">
                <a16:creationId xmlns:a16="http://schemas.microsoft.com/office/drawing/2014/main" id="{CE10831C-6D9C-47BB-9F5C-B51F91B086E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6504" y="2784998"/>
            <a:ext cx="5668617" cy="3400250"/>
          </a:xfrm>
          <a:prstGeom prst="rect">
            <a:avLst/>
          </a:prstGeom>
        </p:spPr>
      </p:pic>
      <p:sp>
        <p:nvSpPr>
          <p:cNvPr id="7" name="TextBox 6">
            <a:extLst>
              <a:ext uri="{FF2B5EF4-FFF2-40B4-BE49-F238E27FC236}">
                <a16:creationId xmlns:a16="http://schemas.microsoft.com/office/drawing/2014/main" id="{2B86A9E1-2FA1-4D5E-BC12-0919DEB1D915}"/>
              </a:ext>
            </a:extLst>
          </p:cNvPr>
          <p:cNvSpPr txBox="1"/>
          <p:nvPr/>
        </p:nvSpPr>
        <p:spPr>
          <a:xfrm>
            <a:off x="838200" y="1215338"/>
            <a:ext cx="7620000" cy="1569660"/>
          </a:xfrm>
          <a:prstGeom prst="rect">
            <a:avLst/>
          </a:prstGeom>
          <a:noFill/>
        </p:spPr>
        <p:txBody>
          <a:bodyPr wrap="square" rtlCol="0">
            <a:spAutoFit/>
          </a:bodyPr>
          <a:lstStyle/>
          <a:p>
            <a:pPr marL="285750" indent="-285750" algn="ctr">
              <a:buFont typeface="Arial" panose="020B0604020202020204" pitchFamily="34" charset="0"/>
              <a:buChar char="•"/>
            </a:pPr>
            <a:r>
              <a:rPr lang="en-US" sz="2400" dirty="0"/>
              <a:t>Why is urgency an important part of the development of a Family plan?</a:t>
            </a:r>
          </a:p>
          <a:p>
            <a:pPr marL="285750" indent="-285750" algn="ctr">
              <a:buFont typeface="Arial" panose="020B0604020202020204" pitchFamily="34" charset="0"/>
              <a:buChar char="•"/>
            </a:pPr>
            <a:r>
              <a:rPr lang="en-US" sz="2400" dirty="0"/>
              <a:t>What role does the FSW have in implementing the permanency plan? </a:t>
            </a:r>
          </a:p>
        </p:txBody>
      </p:sp>
      <p:sp>
        <p:nvSpPr>
          <p:cNvPr id="8" name="Rectangle: Rounded Corners 7">
            <a:extLst>
              <a:ext uri="{FF2B5EF4-FFF2-40B4-BE49-F238E27FC236}">
                <a16:creationId xmlns:a16="http://schemas.microsoft.com/office/drawing/2014/main" id="{BF025D7F-04AA-48F9-97A6-67D59D35D4D4}"/>
              </a:ext>
            </a:extLst>
          </p:cNvPr>
          <p:cNvSpPr/>
          <p:nvPr/>
        </p:nvSpPr>
        <p:spPr>
          <a:xfrm>
            <a:off x="5867400" y="2997033"/>
            <a:ext cx="3163957" cy="2870367"/>
          </a:xfrm>
          <a:prstGeom prst="roundRect">
            <a:avLst/>
          </a:prstGeom>
          <a:solidFill>
            <a:schemeClr val="tx2"/>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q"/>
            </a:pPr>
            <a:r>
              <a:rPr lang="en-US" dirty="0"/>
              <a:t>Progress must be reviewed quarterly in a CFTM</a:t>
            </a:r>
          </a:p>
          <a:p>
            <a:pPr marL="285750" indent="-285750" algn="ctr">
              <a:buFont typeface="Wingdings" panose="05000000000000000000" pitchFamily="2" charset="2"/>
              <a:buChar char="q"/>
            </a:pPr>
            <a:r>
              <a:rPr lang="en-US" dirty="0"/>
              <a:t>Progress is to be reviewed during each contact</a:t>
            </a:r>
          </a:p>
          <a:p>
            <a:pPr algn="ctr"/>
            <a:endParaRPr lang="en-US" dirty="0"/>
          </a:p>
        </p:txBody>
      </p:sp>
    </p:spTree>
    <p:extLst>
      <p:ext uri="{BB962C8B-B14F-4D97-AF65-F5344CB8AC3E}">
        <p14:creationId xmlns:p14="http://schemas.microsoft.com/office/powerpoint/2010/main" val="205923530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bicycle tire&#10;&#10;Description automatically generated with low confidence">
            <a:extLst>
              <a:ext uri="{FF2B5EF4-FFF2-40B4-BE49-F238E27FC236}">
                <a16:creationId xmlns:a16="http://schemas.microsoft.com/office/drawing/2014/main" id="{3666C77E-F92A-4DCB-ADDC-2C6255C69BD5}"/>
              </a:ext>
            </a:extLst>
          </p:cNvPr>
          <p:cNvPicPr>
            <a:picLocks noChangeAspect="1"/>
          </p:cNvPicPr>
          <p:nvPr/>
        </p:nvPicPr>
        <p:blipFill>
          <a:blip r:embed="rId3">
            <a:alphaModFix amt="14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1143000"/>
            <a:ext cx="9144000" cy="4876800"/>
          </a:xfrm>
          <a:prstGeom prst="rect">
            <a:avLst/>
          </a:prstGeom>
        </p:spPr>
      </p:pic>
      <p:sp>
        <p:nvSpPr>
          <p:cNvPr id="2" name="Title 1">
            <a:extLst>
              <a:ext uri="{FF2B5EF4-FFF2-40B4-BE49-F238E27FC236}">
                <a16:creationId xmlns:a16="http://schemas.microsoft.com/office/drawing/2014/main" id="{6ED75FF4-5DEF-48BD-BDD7-34011F461287}"/>
              </a:ext>
            </a:extLst>
          </p:cNvPr>
          <p:cNvSpPr>
            <a:spLocks noGrp="1"/>
          </p:cNvSpPr>
          <p:nvPr>
            <p:ph type="title"/>
          </p:nvPr>
        </p:nvSpPr>
        <p:spPr/>
        <p:txBody>
          <a:bodyPr/>
          <a:lstStyle/>
          <a:p>
            <a:r>
              <a:rPr lang="en-US" dirty="0"/>
              <a:t>Assessing Progress</a:t>
            </a:r>
          </a:p>
        </p:txBody>
      </p:sp>
      <p:sp>
        <p:nvSpPr>
          <p:cNvPr id="4" name="Oval 3">
            <a:extLst>
              <a:ext uri="{FF2B5EF4-FFF2-40B4-BE49-F238E27FC236}">
                <a16:creationId xmlns:a16="http://schemas.microsoft.com/office/drawing/2014/main" id="{7E8AF29C-D40C-4EB0-B33B-74FA253A9FC3}"/>
              </a:ext>
            </a:extLst>
          </p:cNvPr>
          <p:cNvSpPr/>
          <p:nvPr/>
        </p:nvSpPr>
        <p:spPr>
          <a:xfrm>
            <a:off x="2362200" y="1700414"/>
            <a:ext cx="4191000" cy="1524000"/>
          </a:xfrm>
          <a:prstGeom prst="ellipse">
            <a:avLst/>
          </a:prstGeom>
          <a:solidFill>
            <a:schemeClr val="tx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does the FSW collect information other than from interviews to assess for progress?</a:t>
            </a:r>
          </a:p>
        </p:txBody>
      </p:sp>
      <p:sp>
        <p:nvSpPr>
          <p:cNvPr id="8" name="Oval 7">
            <a:extLst>
              <a:ext uri="{FF2B5EF4-FFF2-40B4-BE49-F238E27FC236}">
                <a16:creationId xmlns:a16="http://schemas.microsoft.com/office/drawing/2014/main" id="{99EAD00A-FDB0-4E68-805E-4ADC401CEB30}"/>
              </a:ext>
            </a:extLst>
          </p:cNvPr>
          <p:cNvSpPr/>
          <p:nvPr/>
        </p:nvSpPr>
        <p:spPr>
          <a:xfrm>
            <a:off x="116379" y="3581400"/>
            <a:ext cx="4191000" cy="1524000"/>
          </a:xfrm>
          <a:prstGeom prst="ellipse">
            <a:avLst/>
          </a:prstGeom>
          <a:solidFill>
            <a:schemeClr val="tx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does the FSW engage the service provider to assess for progress?</a:t>
            </a:r>
          </a:p>
        </p:txBody>
      </p:sp>
      <p:sp>
        <p:nvSpPr>
          <p:cNvPr id="9" name="Oval 8">
            <a:extLst>
              <a:ext uri="{FF2B5EF4-FFF2-40B4-BE49-F238E27FC236}">
                <a16:creationId xmlns:a16="http://schemas.microsoft.com/office/drawing/2014/main" id="{010BC977-B912-4EF7-B152-CE129B5A9D71}"/>
              </a:ext>
            </a:extLst>
          </p:cNvPr>
          <p:cNvSpPr/>
          <p:nvPr/>
        </p:nvSpPr>
        <p:spPr>
          <a:xfrm>
            <a:off x="4630189" y="3581400"/>
            <a:ext cx="4191000" cy="1524000"/>
          </a:xfrm>
          <a:prstGeom prst="ellipse">
            <a:avLst/>
          </a:prstGeom>
          <a:solidFill>
            <a:schemeClr val="tx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does the FSW know when it’s time for reunification to occur?</a:t>
            </a:r>
          </a:p>
        </p:txBody>
      </p:sp>
    </p:spTree>
    <p:extLst>
      <p:ext uri="{BB962C8B-B14F-4D97-AF65-F5344CB8AC3E}">
        <p14:creationId xmlns:p14="http://schemas.microsoft.com/office/powerpoint/2010/main" val="122374547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091F9-4924-401C-BC9C-3699E44B6094}"/>
              </a:ext>
            </a:extLst>
          </p:cNvPr>
          <p:cNvSpPr>
            <a:spLocks noGrp="1"/>
          </p:cNvSpPr>
          <p:nvPr>
            <p:ph type="title"/>
          </p:nvPr>
        </p:nvSpPr>
        <p:spPr/>
        <p:txBody>
          <a:bodyPr/>
          <a:lstStyle/>
          <a:p>
            <a:r>
              <a:rPr lang="en-US" dirty="0"/>
              <a:t>Aging Out of Custody</a:t>
            </a:r>
          </a:p>
        </p:txBody>
      </p:sp>
      <p:sp>
        <p:nvSpPr>
          <p:cNvPr id="8" name="TextBox 7">
            <a:extLst>
              <a:ext uri="{FF2B5EF4-FFF2-40B4-BE49-F238E27FC236}">
                <a16:creationId xmlns:a16="http://schemas.microsoft.com/office/drawing/2014/main" id="{DA21ECD1-9FF9-4618-9CDC-7E37B7961A88}"/>
              </a:ext>
            </a:extLst>
          </p:cNvPr>
          <p:cNvSpPr txBox="1"/>
          <p:nvPr/>
        </p:nvSpPr>
        <p:spPr>
          <a:xfrm>
            <a:off x="152400" y="1371600"/>
            <a:ext cx="8839200" cy="4524315"/>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p:spPr>
        <p:txBody>
          <a:bodyPr wrap="square" rtlCol="0">
            <a:spAutoFit/>
          </a:bodyPr>
          <a:lstStyle/>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endParaRPr lang="en-US" sz="2400" dirty="0">
              <a:solidFill>
                <a:schemeClr val="bg1"/>
              </a:solidFill>
            </a:endParaRPr>
          </a:p>
        </p:txBody>
      </p:sp>
      <p:sp>
        <p:nvSpPr>
          <p:cNvPr id="5" name="TextBox 4">
            <a:extLst>
              <a:ext uri="{FF2B5EF4-FFF2-40B4-BE49-F238E27FC236}">
                <a16:creationId xmlns:a16="http://schemas.microsoft.com/office/drawing/2014/main" id="{7CAF13F6-8B70-449D-B66F-57A1546622AF}"/>
              </a:ext>
            </a:extLst>
          </p:cNvPr>
          <p:cNvSpPr txBox="1"/>
          <p:nvPr/>
        </p:nvSpPr>
        <p:spPr>
          <a:xfrm>
            <a:off x="1066800" y="1371600"/>
            <a:ext cx="6781800" cy="3293209"/>
          </a:xfrm>
          <a:prstGeom prst="rect">
            <a:avLst/>
          </a:prstGeom>
          <a:noFill/>
        </p:spPr>
        <p:txBody>
          <a:bodyPr wrap="square" rtlCol="0">
            <a:spAutoFit/>
          </a:bodyPr>
          <a:lstStyle/>
          <a:p>
            <a:pPr algn="ctr"/>
            <a:r>
              <a:rPr lang="en-US" sz="2400" b="1" dirty="0">
                <a:solidFill>
                  <a:schemeClr val="bg1"/>
                </a:solidFill>
              </a:rPr>
              <a:t>What Does “Aging Out of Custody” Mean to a</a:t>
            </a:r>
          </a:p>
          <a:p>
            <a:pPr algn="ctr"/>
            <a:r>
              <a:rPr lang="en-US" sz="2400" b="1" dirty="0">
                <a:solidFill>
                  <a:schemeClr val="bg1"/>
                </a:solidFill>
              </a:rPr>
              <a:t>Youth?</a:t>
            </a:r>
            <a:endParaRPr lang="en-US" sz="2400" dirty="0">
              <a:solidFill>
                <a:schemeClr val="bg1"/>
              </a:solidFill>
            </a:endParaRPr>
          </a:p>
          <a:p>
            <a:r>
              <a:rPr lang="en-US" sz="2000" i="1" dirty="0">
                <a:solidFill>
                  <a:schemeClr val="bg1"/>
                </a:solidFill>
              </a:rPr>
              <a:t>Imagine you are a youth who will reach his or her 18th birthday in a few weeks. You were 13 when you were removed from your home due to severe abuse. You have remained in state custody for nearly five years. You cannot return to your family, have no other family that you can live with, and did not want to be adopted. Your foster family said they would keep you at least until you were 18 and maybe longer, but now have changed their minds. You have no permanent home when you leave care. </a:t>
            </a:r>
            <a:endParaRPr lang="en-US" sz="2000" dirty="0">
              <a:solidFill>
                <a:schemeClr val="bg1"/>
              </a:solidFill>
            </a:endParaRPr>
          </a:p>
        </p:txBody>
      </p:sp>
      <p:sp>
        <p:nvSpPr>
          <p:cNvPr id="7" name="TextBox 6">
            <a:extLst>
              <a:ext uri="{FF2B5EF4-FFF2-40B4-BE49-F238E27FC236}">
                <a16:creationId xmlns:a16="http://schemas.microsoft.com/office/drawing/2014/main" id="{3732B99A-6C6F-4D90-BCE2-B8F24D287CFE}"/>
              </a:ext>
            </a:extLst>
          </p:cNvPr>
          <p:cNvSpPr txBox="1"/>
          <p:nvPr/>
        </p:nvSpPr>
        <p:spPr>
          <a:xfrm>
            <a:off x="4114800" y="4724876"/>
            <a:ext cx="5029200" cy="1323439"/>
          </a:xfrm>
          <a:prstGeom prst="rect">
            <a:avLst/>
          </a:prstGeom>
          <a:solidFill>
            <a:srgbClr val="002060"/>
          </a:solidFill>
        </p:spPr>
        <p:txBody>
          <a:bodyPr wrap="square" rtlCol="0">
            <a:spAutoFit/>
          </a:bodyPr>
          <a:lstStyle/>
          <a:p>
            <a:pPr marL="285750" lvl="0" indent="-285750">
              <a:buFont typeface="Wingdings" panose="05000000000000000000" pitchFamily="2" charset="2"/>
              <a:buChar char="Ø"/>
            </a:pPr>
            <a:r>
              <a:rPr lang="en-US" sz="2000" dirty="0">
                <a:solidFill>
                  <a:schemeClr val="bg1"/>
                </a:solidFill>
              </a:rPr>
              <a:t>What are you feeling?</a:t>
            </a:r>
          </a:p>
          <a:p>
            <a:pPr marL="285750" lvl="0" indent="-285750">
              <a:buFont typeface="Wingdings" panose="05000000000000000000" pitchFamily="2" charset="2"/>
              <a:buChar char="Ø"/>
            </a:pPr>
            <a:r>
              <a:rPr lang="en-US" sz="2000" dirty="0">
                <a:solidFill>
                  <a:schemeClr val="bg1"/>
                </a:solidFill>
              </a:rPr>
              <a:t>What are your hopes?</a:t>
            </a:r>
          </a:p>
          <a:p>
            <a:pPr marL="285750" lvl="0" indent="-285750">
              <a:buFont typeface="Wingdings" panose="05000000000000000000" pitchFamily="2" charset="2"/>
              <a:buChar char="Ø"/>
            </a:pPr>
            <a:r>
              <a:rPr lang="en-US" sz="2000" dirty="0">
                <a:solidFill>
                  <a:schemeClr val="bg1"/>
                </a:solidFill>
              </a:rPr>
              <a:t>What do you fear?</a:t>
            </a:r>
          </a:p>
          <a:p>
            <a:pPr marL="285750" lvl="0" indent="-285750">
              <a:buFont typeface="Wingdings" panose="05000000000000000000" pitchFamily="2" charset="2"/>
              <a:buChar char="Ø"/>
            </a:pPr>
            <a:r>
              <a:rPr lang="en-US" sz="2000" dirty="0">
                <a:solidFill>
                  <a:schemeClr val="bg1"/>
                </a:solidFill>
              </a:rPr>
              <a:t>What might you need to be successful?</a:t>
            </a:r>
          </a:p>
        </p:txBody>
      </p:sp>
    </p:spTree>
    <p:extLst>
      <p:ext uri="{BB962C8B-B14F-4D97-AF65-F5344CB8AC3E}">
        <p14:creationId xmlns:p14="http://schemas.microsoft.com/office/powerpoint/2010/main" val="321292615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EEDC7-A617-03CC-E9B3-BD8FA95F59AC}"/>
              </a:ext>
            </a:extLst>
          </p:cNvPr>
          <p:cNvSpPr>
            <a:spLocks noGrp="1"/>
          </p:cNvSpPr>
          <p:nvPr>
            <p:ph type="title"/>
          </p:nvPr>
        </p:nvSpPr>
        <p:spPr/>
        <p:txBody>
          <a:bodyPr/>
          <a:lstStyle/>
          <a:p>
            <a:r>
              <a:rPr lang="en-US" dirty="0"/>
              <a:t>Exiting Custody</a:t>
            </a:r>
          </a:p>
        </p:txBody>
      </p:sp>
      <p:pic>
        <p:nvPicPr>
          <p:cNvPr id="5" name="Picture 4">
            <a:hlinkClick r:id="rId3"/>
            <a:extLst>
              <a:ext uri="{FF2B5EF4-FFF2-40B4-BE49-F238E27FC236}">
                <a16:creationId xmlns:a16="http://schemas.microsoft.com/office/drawing/2014/main" id="{5C27BD34-296D-9202-302D-D08B012ED228}"/>
              </a:ext>
            </a:extLst>
          </p:cNvPr>
          <p:cNvPicPr>
            <a:picLocks noChangeAspect="1"/>
          </p:cNvPicPr>
          <p:nvPr/>
        </p:nvPicPr>
        <p:blipFill rotWithShape="1">
          <a:blip r:embed="rId4"/>
          <a:srcRect l="10833" t="20355" r="43333" b="26286"/>
          <a:stretch/>
        </p:blipFill>
        <p:spPr>
          <a:xfrm>
            <a:off x="181708" y="1758141"/>
            <a:ext cx="5105400" cy="3341718"/>
          </a:xfrm>
          <a:prstGeom prst="rect">
            <a:avLst/>
          </a:prstGeom>
        </p:spPr>
      </p:pic>
      <p:sp>
        <p:nvSpPr>
          <p:cNvPr id="8" name="TextBox 7">
            <a:extLst>
              <a:ext uri="{FF2B5EF4-FFF2-40B4-BE49-F238E27FC236}">
                <a16:creationId xmlns:a16="http://schemas.microsoft.com/office/drawing/2014/main" id="{CBF30856-4E88-5BA4-7921-27DECE30D70D}"/>
              </a:ext>
            </a:extLst>
          </p:cNvPr>
          <p:cNvSpPr txBox="1"/>
          <p:nvPr/>
        </p:nvSpPr>
        <p:spPr>
          <a:xfrm>
            <a:off x="5486400" y="1447800"/>
            <a:ext cx="3505200"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How did the Judge engage all participants?</a:t>
            </a:r>
          </a:p>
          <a:p>
            <a:pPr marL="285750" indent="-285750">
              <a:buFont typeface="Arial" panose="020B0604020202020204" pitchFamily="34" charset="0"/>
              <a:buChar char="•"/>
            </a:pPr>
            <a:r>
              <a:rPr lang="en-US" sz="2400" dirty="0"/>
              <a:t>Did the Judge have all needed information to make a decision?</a:t>
            </a:r>
          </a:p>
          <a:p>
            <a:pPr marL="285750" indent="-285750">
              <a:buFont typeface="Arial" panose="020B0604020202020204" pitchFamily="34" charset="0"/>
              <a:buChar char="•"/>
            </a:pPr>
            <a:r>
              <a:rPr lang="en-US" sz="2400" dirty="0"/>
              <a:t>What were the stipulations for the children’s return?</a:t>
            </a:r>
          </a:p>
          <a:p>
            <a:pPr marL="285750" indent="-285750">
              <a:buFont typeface="Arial" panose="020B0604020202020204" pitchFamily="34" charset="0"/>
              <a:buChar char="•"/>
            </a:pPr>
            <a:r>
              <a:rPr lang="en-US" sz="2400" dirty="0"/>
              <a:t>What may be the alternative if she is not successful or relapses?</a:t>
            </a:r>
          </a:p>
        </p:txBody>
      </p:sp>
    </p:spTree>
    <p:extLst>
      <p:ext uri="{BB962C8B-B14F-4D97-AF65-F5344CB8AC3E}">
        <p14:creationId xmlns:p14="http://schemas.microsoft.com/office/powerpoint/2010/main" val="118280983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EE629-39A7-47C8-AF99-E940FDA0B768}"/>
              </a:ext>
            </a:extLst>
          </p:cNvPr>
          <p:cNvSpPr>
            <a:spLocks noGrp="1"/>
          </p:cNvSpPr>
          <p:nvPr>
            <p:ph type="title"/>
          </p:nvPr>
        </p:nvSpPr>
        <p:spPr/>
        <p:txBody>
          <a:bodyPr/>
          <a:lstStyle/>
          <a:p>
            <a:r>
              <a:rPr lang="en-US" dirty="0"/>
              <a:t>Exiting Custody</a:t>
            </a:r>
          </a:p>
        </p:txBody>
      </p:sp>
      <p:pic>
        <p:nvPicPr>
          <p:cNvPr id="5" name="Picture 4">
            <a:extLst>
              <a:ext uri="{FF2B5EF4-FFF2-40B4-BE49-F238E27FC236}">
                <a16:creationId xmlns:a16="http://schemas.microsoft.com/office/drawing/2014/main" id="{3E9F96F9-3624-4A7E-A123-36E49E85AE18}"/>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2449" r="18367"/>
          <a:stretch/>
        </p:blipFill>
        <p:spPr>
          <a:xfrm>
            <a:off x="6781800" y="2057400"/>
            <a:ext cx="2209800" cy="4073236"/>
          </a:xfrm>
          <a:prstGeom prst="rect">
            <a:avLst/>
          </a:prstGeom>
        </p:spPr>
      </p:pic>
      <p:sp>
        <p:nvSpPr>
          <p:cNvPr id="7" name="Rectangle: Rounded Corners 6">
            <a:extLst>
              <a:ext uri="{FF2B5EF4-FFF2-40B4-BE49-F238E27FC236}">
                <a16:creationId xmlns:a16="http://schemas.microsoft.com/office/drawing/2014/main" id="{E782A281-D5C6-4FCC-AF78-61F463995696}"/>
              </a:ext>
            </a:extLst>
          </p:cNvPr>
          <p:cNvSpPr/>
          <p:nvPr/>
        </p:nvSpPr>
        <p:spPr>
          <a:xfrm>
            <a:off x="297873" y="1274618"/>
            <a:ext cx="6172200" cy="4724400"/>
          </a:xfrm>
          <a:prstGeom prst="round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path path="circle">
              <a:fillToRect l="100000" t="100000"/>
            </a:path>
            <a:tileRect r="-100000" b="-100000"/>
          </a:gradFill>
          <a:ln/>
        </p:spPr>
        <p:style>
          <a:lnRef idx="1">
            <a:schemeClr val="accent6"/>
          </a:lnRef>
          <a:fillRef idx="2">
            <a:schemeClr val="accent6"/>
          </a:fillRef>
          <a:effectRef idx="1">
            <a:schemeClr val="accent6"/>
          </a:effectRef>
          <a:fontRef idx="minor">
            <a:schemeClr val="dk1"/>
          </a:fontRef>
        </p:style>
        <p:txBody>
          <a:bodyPr rtlCol="0" anchor="ctr"/>
          <a:lstStyle/>
          <a:p>
            <a:r>
              <a:rPr lang="en-US" sz="2800" b="1" dirty="0">
                <a:effectLst>
                  <a:outerShdw blurRad="38100" dist="38100" dir="2700000" algn="tl">
                    <a:srgbClr val="000000">
                      <a:alpha val="43137"/>
                    </a:srgbClr>
                  </a:outerShdw>
                </a:effectLst>
              </a:rPr>
              <a:t>Trial Home Visits</a:t>
            </a:r>
          </a:p>
          <a:p>
            <a:pPr marL="742950" lvl="1" indent="-285750">
              <a:buFont typeface="Arial" panose="020B0604020202020204" pitchFamily="34" charset="0"/>
              <a:buChar char="•"/>
            </a:pPr>
            <a:r>
              <a:rPr lang="en-US" sz="2000" dirty="0"/>
              <a:t>Must be approved by the Court</a:t>
            </a:r>
          </a:p>
          <a:p>
            <a:pPr marL="742950" lvl="1" indent="-285750">
              <a:buFont typeface="Arial" panose="020B0604020202020204" pitchFamily="34" charset="0"/>
              <a:buChar char="•"/>
            </a:pPr>
            <a:r>
              <a:rPr lang="en-US" sz="2000" dirty="0"/>
              <a:t>Three face to face contacts during the first month</a:t>
            </a:r>
          </a:p>
          <a:p>
            <a:pPr marL="742950" lvl="1" indent="-285750">
              <a:buFont typeface="Arial" panose="020B0604020202020204" pitchFamily="34" charset="0"/>
              <a:buChar char="•"/>
            </a:pPr>
            <a:r>
              <a:rPr lang="en-US" sz="2000" dirty="0"/>
              <a:t>Initial home visit made in the home on the day following placement to confirm safety</a:t>
            </a:r>
          </a:p>
          <a:p>
            <a:pPr marL="742950" lvl="1" indent="-285750">
              <a:buFont typeface="Arial" panose="020B0604020202020204" pitchFamily="34" charset="0"/>
              <a:buChar char="•"/>
            </a:pPr>
            <a:r>
              <a:rPr lang="en-US" sz="2000" dirty="0"/>
              <a:t>Two face to face visits per month for the remainder with at least one in the home</a:t>
            </a:r>
          </a:p>
          <a:p>
            <a:pPr marL="742950" lvl="1" indent="-285750">
              <a:buFont typeface="Arial" panose="020B0604020202020204" pitchFamily="34" charset="0"/>
              <a:buChar char="•"/>
            </a:pPr>
            <a:r>
              <a:rPr lang="en-US" sz="2000" dirty="0">
                <a:effectLst/>
                <a:ea typeface="Open Sans" panose="020B0606030504020204" pitchFamily="34" charset="0"/>
              </a:rPr>
              <a:t>One</a:t>
            </a:r>
            <a:r>
              <a:rPr lang="en-US" sz="2000" spc="-10" dirty="0">
                <a:effectLst/>
                <a:ea typeface="Open Sans" panose="020B0606030504020204" pitchFamily="34" charset="0"/>
              </a:rPr>
              <a:t> </a:t>
            </a:r>
            <a:r>
              <a:rPr lang="en-US" sz="2000" dirty="0">
                <a:effectLst/>
                <a:ea typeface="Open Sans" panose="020B0606030504020204" pitchFamily="34" charset="0"/>
              </a:rPr>
              <a:t>(1)</a:t>
            </a:r>
            <a:r>
              <a:rPr lang="en-US" sz="2000" spc="-10" dirty="0">
                <a:effectLst/>
                <a:ea typeface="Open Sans" panose="020B0606030504020204" pitchFamily="34" charset="0"/>
              </a:rPr>
              <a:t> </a:t>
            </a:r>
            <a:r>
              <a:rPr lang="en-US" sz="2000" dirty="0">
                <a:effectLst/>
                <a:ea typeface="Open Sans" panose="020B0606030504020204" pitchFamily="34" charset="0"/>
              </a:rPr>
              <a:t>face</a:t>
            </a:r>
            <a:r>
              <a:rPr lang="en-US" sz="2000" spc="-5" dirty="0">
                <a:effectLst/>
                <a:ea typeface="Open Sans" panose="020B0606030504020204" pitchFamily="34" charset="0"/>
              </a:rPr>
              <a:t> </a:t>
            </a:r>
            <a:r>
              <a:rPr lang="en-US" sz="2000" dirty="0">
                <a:effectLst/>
                <a:ea typeface="Open Sans" panose="020B0606030504020204" pitchFamily="34" charset="0"/>
              </a:rPr>
              <a:t>to</a:t>
            </a:r>
            <a:r>
              <a:rPr lang="en-US" sz="2000" spc="-15" dirty="0">
                <a:effectLst/>
                <a:ea typeface="Open Sans" panose="020B0606030504020204" pitchFamily="34" charset="0"/>
              </a:rPr>
              <a:t> </a:t>
            </a:r>
            <a:r>
              <a:rPr lang="en-US" sz="2000" dirty="0">
                <a:effectLst/>
                <a:ea typeface="Open Sans" panose="020B0606030504020204" pitchFamily="34" charset="0"/>
              </a:rPr>
              <a:t>face</a:t>
            </a:r>
            <a:r>
              <a:rPr lang="en-US" sz="2000" spc="-5" dirty="0">
                <a:effectLst/>
                <a:ea typeface="Open Sans" panose="020B0606030504020204" pitchFamily="34" charset="0"/>
              </a:rPr>
              <a:t> </a:t>
            </a:r>
            <a:r>
              <a:rPr lang="en-US" sz="2000" dirty="0">
                <a:effectLst/>
                <a:ea typeface="Open Sans" panose="020B0606030504020204" pitchFamily="34" charset="0"/>
              </a:rPr>
              <a:t>visit</a:t>
            </a:r>
            <a:r>
              <a:rPr lang="en-US" sz="2000" spc="-10" dirty="0">
                <a:effectLst/>
                <a:ea typeface="Open Sans" panose="020B0606030504020204" pitchFamily="34" charset="0"/>
              </a:rPr>
              <a:t> </a:t>
            </a:r>
            <a:r>
              <a:rPr lang="en-US" sz="2000" dirty="0">
                <a:effectLst/>
                <a:ea typeface="Open Sans" panose="020B0606030504020204" pitchFamily="34" charset="0"/>
              </a:rPr>
              <a:t>with</a:t>
            </a:r>
            <a:r>
              <a:rPr lang="en-US" sz="2000" spc="-15" dirty="0">
                <a:effectLst/>
                <a:ea typeface="Open Sans" panose="020B0606030504020204" pitchFamily="34" charset="0"/>
              </a:rPr>
              <a:t> </a:t>
            </a:r>
            <a:r>
              <a:rPr lang="en-US" sz="2000" dirty="0">
                <a:effectLst/>
                <a:ea typeface="Open Sans" panose="020B0606030504020204" pitchFamily="34" charset="0"/>
              </a:rPr>
              <a:t>the</a:t>
            </a:r>
            <a:r>
              <a:rPr lang="en-US" sz="2000" spc="-10" dirty="0">
                <a:effectLst/>
                <a:ea typeface="Open Sans" panose="020B0606030504020204" pitchFamily="34" charset="0"/>
              </a:rPr>
              <a:t> </a:t>
            </a:r>
            <a:r>
              <a:rPr lang="en-US" sz="2000" dirty="0">
                <a:effectLst/>
                <a:ea typeface="Open Sans" panose="020B0606030504020204" pitchFamily="34" charset="0"/>
              </a:rPr>
              <a:t>school</a:t>
            </a:r>
            <a:r>
              <a:rPr lang="en-US" sz="2000" spc="-10" dirty="0">
                <a:effectLst/>
                <a:ea typeface="Open Sans" panose="020B0606030504020204" pitchFamily="34" charset="0"/>
              </a:rPr>
              <a:t> </a:t>
            </a:r>
            <a:r>
              <a:rPr lang="en-US" sz="2000" dirty="0">
                <a:effectLst/>
                <a:ea typeface="Open Sans" panose="020B0606030504020204" pitchFamily="34" charset="0"/>
              </a:rPr>
              <a:t>each</a:t>
            </a:r>
            <a:r>
              <a:rPr lang="en-US" sz="2000" spc="-15" dirty="0">
                <a:effectLst/>
                <a:ea typeface="Open Sans" panose="020B0606030504020204" pitchFamily="34" charset="0"/>
              </a:rPr>
              <a:t> </a:t>
            </a:r>
            <a:r>
              <a:rPr lang="en-US" sz="2000" dirty="0">
                <a:effectLst/>
                <a:ea typeface="Open Sans" panose="020B0606030504020204" pitchFamily="34" charset="0"/>
              </a:rPr>
              <a:t>month</a:t>
            </a:r>
            <a:r>
              <a:rPr lang="en-US" sz="2000" spc="-5" dirty="0">
                <a:effectLst/>
                <a:ea typeface="Open Sans" panose="020B0606030504020204" pitchFamily="34" charset="0"/>
              </a:rPr>
              <a:t> </a:t>
            </a:r>
            <a:r>
              <a:rPr lang="en-US" sz="2000" dirty="0">
                <a:effectLst/>
                <a:ea typeface="Open Sans" panose="020B0606030504020204" pitchFamily="34" charset="0"/>
              </a:rPr>
              <a:t>that</a:t>
            </a:r>
            <a:r>
              <a:rPr lang="en-US" sz="2000" spc="-10" dirty="0">
                <a:effectLst/>
                <a:ea typeface="Open Sans" panose="020B0606030504020204" pitchFamily="34" charset="0"/>
              </a:rPr>
              <a:t> </a:t>
            </a:r>
            <a:r>
              <a:rPr lang="en-US" sz="2000" dirty="0">
                <a:effectLst/>
                <a:ea typeface="Open Sans" panose="020B0606030504020204" pitchFamily="34" charset="0"/>
              </a:rPr>
              <a:t>school</a:t>
            </a:r>
            <a:r>
              <a:rPr lang="en-US" sz="2000" spc="-5" dirty="0">
                <a:effectLst/>
                <a:ea typeface="Open Sans" panose="020B0606030504020204" pitchFamily="34" charset="0"/>
              </a:rPr>
              <a:t> </a:t>
            </a:r>
            <a:r>
              <a:rPr lang="en-US" sz="2000" dirty="0">
                <a:effectLst/>
                <a:ea typeface="Open Sans" panose="020B0606030504020204" pitchFamily="34" charset="0"/>
              </a:rPr>
              <a:t>is</a:t>
            </a:r>
            <a:r>
              <a:rPr lang="en-US" sz="2000" spc="-5" dirty="0">
                <a:effectLst/>
                <a:ea typeface="Open Sans" panose="020B0606030504020204" pitchFamily="34" charset="0"/>
              </a:rPr>
              <a:t> </a:t>
            </a:r>
            <a:r>
              <a:rPr lang="en-US" sz="2000" dirty="0">
                <a:effectLst/>
                <a:ea typeface="Open Sans" panose="020B0606030504020204" pitchFamily="34" charset="0"/>
              </a:rPr>
              <a:t>in</a:t>
            </a:r>
            <a:r>
              <a:rPr lang="en-US" sz="2000" spc="-155" dirty="0">
                <a:effectLst/>
                <a:ea typeface="Open Sans" panose="020B0606030504020204" pitchFamily="34" charset="0"/>
              </a:rPr>
              <a:t> </a:t>
            </a:r>
            <a:r>
              <a:rPr lang="en-US" sz="2000" dirty="0">
                <a:effectLst/>
                <a:ea typeface="Open Sans" panose="020B0606030504020204" pitchFamily="34" charset="0"/>
              </a:rPr>
              <a:t>session. </a:t>
            </a:r>
            <a:r>
              <a:rPr lang="en-US" sz="2000" dirty="0"/>
              <a:t>Discharge CFTM scheduled and held within 30 days of the child exiting custody</a:t>
            </a:r>
          </a:p>
        </p:txBody>
      </p:sp>
      <p:pic>
        <p:nvPicPr>
          <p:cNvPr id="9" name="Picture 8" descr="A picture containing text, sign&#10;&#10;Description automatically generated">
            <a:extLst>
              <a:ext uri="{FF2B5EF4-FFF2-40B4-BE49-F238E27FC236}">
                <a16:creationId xmlns:a16="http://schemas.microsoft.com/office/drawing/2014/main" id="{96466D6C-81DB-4309-A892-27B7C6532C9D}"/>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135783" y="1301608"/>
            <a:ext cx="1501833" cy="1069225"/>
          </a:xfrm>
          <a:prstGeom prst="rect">
            <a:avLst/>
          </a:prstGeom>
        </p:spPr>
      </p:pic>
      <p:sp>
        <p:nvSpPr>
          <p:cNvPr id="11" name="TextBox 10">
            <a:extLst>
              <a:ext uri="{FF2B5EF4-FFF2-40B4-BE49-F238E27FC236}">
                <a16:creationId xmlns:a16="http://schemas.microsoft.com/office/drawing/2014/main" id="{2FADA8B6-28BC-4560-8196-0D8423012656}"/>
              </a:ext>
            </a:extLst>
          </p:cNvPr>
          <p:cNvSpPr txBox="1"/>
          <p:nvPr/>
        </p:nvSpPr>
        <p:spPr>
          <a:xfrm>
            <a:off x="685800" y="5638800"/>
            <a:ext cx="5334000" cy="369332"/>
          </a:xfrm>
          <a:prstGeom prst="rect">
            <a:avLst/>
          </a:prstGeom>
          <a:noFill/>
        </p:spPr>
        <p:txBody>
          <a:bodyPr wrap="square" rtlCol="0">
            <a:spAutoFit/>
          </a:bodyPr>
          <a:lstStyle/>
          <a:p>
            <a:r>
              <a:rPr lang="en-US" b="1" u="sng" dirty="0"/>
              <a:t>Permanency decisions are not made solely by the FSW</a:t>
            </a:r>
          </a:p>
        </p:txBody>
      </p:sp>
    </p:spTree>
    <p:extLst>
      <p:ext uri="{BB962C8B-B14F-4D97-AF65-F5344CB8AC3E}">
        <p14:creationId xmlns:p14="http://schemas.microsoft.com/office/powerpoint/2010/main" val="185940124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E1399-9012-45BE-BE31-87265E0D6A58}"/>
              </a:ext>
            </a:extLst>
          </p:cNvPr>
          <p:cNvSpPr>
            <a:spLocks noGrp="1"/>
          </p:cNvSpPr>
          <p:nvPr>
            <p:ph type="title"/>
          </p:nvPr>
        </p:nvSpPr>
        <p:spPr/>
        <p:txBody>
          <a:bodyPr/>
          <a:lstStyle/>
          <a:p>
            <a:r>
              <a:rPr lang="en-US" dirty="0"/>
              <a:t>Unit 7</a:t>
            </a:r>
          </a:p>
        </p:txBody>
      </p:sp>
      <p:pic>
        <p:nvPicPr>
          <p:cNvPr id="4" name="Picture 3" descr="Shape, circle&#10;&#10;Description automatically generated">
            <a:extLst>
              <a:ext uri="{FF2B5EF4-FFF2-40B4-BE49-F238E27FC236}">
                <a16:creationId xmlns:a16="http://schemas.microsoft.com/office/drawing/2014/main" id="{9B0B71B5-14A7-46E1-9E63-3E94CF21581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04800" y="1581150"/>
            <a:ext cx="3695700" cy="3695700"/>
          </a:xfrm>
          <a:prstGeom prst="rect">
            <a:avLst/>
          </a:prstGeom>
        </p:spPr>
      </p:pic>
      <p:sp>
        <p:nvSpPr>
          <p:cNvPr id="7" name="TextBox 6">
            <a:extLst>
              <a:ext uri="{FF2B5EF4-FFF2-40B4-BE49-F238E27FC236}">
                <a16:creationId xmlns:a16="http://schemas.microsoft.com/office/drawing/2014/main" id="{E30BB65C-3109-4830-8171-B0AF22BB5FE2}"/>
              </a:ext>
            </a:extLst>
          </p:cNvPr>
          <p:cNvSpPr txBox="1"/>
          <p:nvPr/>
        </p:nvSpPr>
        <p:spPr>
          <a:xfrm>
            <a:off x="2152650" y="2514600"/>
            <a:ext cx="6553200" cy="707886"/>
          </a:xfrm>
          <a:prstGeom prst="rect">
            <a:avLst/>
          </a:prstGeom>
          <a:noFill/>
          <a:ln>
            <a:solidFill>
              <a:schemeClr val="bg1">
                <a:lumMod val="50000"/>
              </a:schemeClr>
            </a:solidFill>
          </a:ln>
        </p:spPr>
        <p:txBody>
          <a:bodyPr wrap="square" rtlCol="0">
            <a:spAutoFit/>
          </a:bodyPr>
          <a:lstStyle/>
          <a:p>
            <a:pPr algn="ctr"/>
            <a:r>
              <a:rPr lang="en-US" sz="4000" dirty="0"/>
              <a:t>Closing/Wrap-Up</a:t>
            </a:r>
          </a:p>
        </p:txBody>
      </p:sp>
    </p:spTree>
    <p:extLst>
      <p:ext uri="{BB962C8B-B14F-4D97-AF65-F5344CB8AC3E}">
        <p14:creationId xmlns:p14="http://schemas.microsoft.com/office/powerpoint/2010/main" val="403377465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F072ED-D6C8-90DD-29BB-22BF1F16D694}"/>
              </a:ext>
            </a:extLst>
          </p:cNvPr>
          <p:cNvPicPr>
            <a:picLocks noChangeAspect="1"/>
          </p:cNvPicPr>
          <p:nvPr/>
        </p:nvPicPr>
        <p:blipFill>
          <a:blip r:embed="rId3"/>
          <a:stretch>
            <a:fillRect/>
          </a:stretch>
        </p:blipFill>
        <p:spPr>
          <a:xfrm>
            <a:off x="67271" y="0"/>
            <a:ext cx="9009457" cy="6858000"/>
          </a:xfrm>
          <a:prstGeom prst="rect">
            <a:avLst/>
          </a:prstGeom>
        </p:spPr>
      </p:pic>
    </p:spTree>
    <p:extLst>
      <p:ext uri="{BB962C8B-B14F-4D97-AF65-F5344CB8AC3E}">
        <p14:creationId xmlns:p14="http://schemas.microsoft.com/office/powerpoint/2010/main" val="271508820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4521D-3631-473F-BF06-19730F267E58}"/>
              </a:ext>
            </a:extLst>
          </p:cNvPr>
          <p:cNvSpPr>
            <a:spLocks noGrp="1"/>
          </p:cNvSpPr>
          <p:nvPr>
            <p:ph type="title"/>
          </p:nvPr>
        </p:nvSpPr>
        <p:spPr/>
        <p:txBody>
          <a:bodyPr/>
          <a:lstStyle/>
          <a:p>
            <a:r>
              <a:rPr lang="en-US" dirty="0"/>
              <a:t>Resources</a:t>
            </a:r>
          </a:p>
        </p:txBody>
      </p:sp>
      <p:pic>
        <p:nvPicPr>
          <p:cNvPr id="5" name="Picture 4" descr="Logo, company name&#10;&#10;Description automatically generated">
            <a:extLst>
              <a:ext uri="{FF2B5EF4-FFF2-40B4-BE49-F238E27FC236}">
                <a16:creationId xmlns:a16="http://schemas.microsoft.com/office/drawing/2014/main" id="{1D54C779-CD63-44DA-9E93-10CD2C4BE10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8163" t="10619" r="16326" b="4345"/>
          <a:stretch/>
        </p:blipFill>
        <p:spPr>
          <a:xfrm>
            <a:off x="2361168" y="1143746"/>
            <a:ext cx="4421663" cy="3140819"/>
          </a:xfrm>
          <a:prstGeom prst="rect">
            <a:avLst/>
          </a:prstGeom>
        </p:spPr>
      </p:pic>
      <p:sp>
        <p:nvSpPr>
          <p:cNvPr id="9" name="TextBox 8">
            <a:extLst>
              <a:ext uri="{FF2B5EF4-FFF2-40B4-BE49-F238E27FC236}">
                <a16:creationId xmlns:a16="http://schemas.microsoft.com/office/drawing/2014/main" id="{4D0B1CC6-D3BB-4685-9B77-B60BEC96AE01}"/>
              </a:ext>
            </a:extLst>
          </p:cNvPr>
          <p:cNvSpPr txBox="1"/>
          <p:nvPr/>
        </p:nvSpPr>
        <p:spPr>
          <a:xfrm>
            <a:off x="3089943" y="1923185"/>
            <a:ext cx="3086100" cy="646331"/>
          </a:xfrm>
          <a:prstGeom prst="rect">
            <a:avLst/>
          </a:prstGeom>
          <a:noFill/>
        </p:spPr>
        <p:txBody>
          <a:bodyPr wrap="square" rtlCol="0">
            <a:spAutoFit/>
          </a:bodyPr>
          <a:lstStyle/>
          <a:p>
            <a:pPr algn="ctr"/>
            <a:r>
              <a:rPr lang="en-US" sz="3600" dirty="0">
                <a:solidFill>
                  <a:srgbClr val="7030A0"/>
                </a:solidFill>
                <a:effectLst>
                  <a:outerShdw blurRad="38100" dist="38100" dir="2700000" algn="tl">
                    <a:srgbClr val="000000">
                      <a:alpha val="43137"/>
                    </a:srgbClr>
                  </a:outerShdw>
                </a:effectLst>
              </a:rPr>
              <a:t>Case Manager</a:t>
            </a:r>
          </a:p>
        </p:txBody>
      </p:sp>
      <p:sp>
        <p:nvSpPr>
          <p:cNvPr id="10" name="Flowchart: Connector 9">
            <a:extLst>
              <a:ext uri="{FF2B5EF4-FFF2-40B4-BE49-F238E27FC236}">
                <a16:creationId xmlns:a16="http://schemas.microsoft.com/office/drawing/2014/main" id="{EEA665DB-3EDB-48C5-B714-EA3DA786CCCF}"/>
              </a:ext>
            </a:extLst>
          </p:cNvPr>
          <p:cNvSpPr/>
          <p:nvPr/>
        </p:nvSpPr>
        <p:spPr>
          <a:xfrm>
            <a:off x="806756" y="1170318"/>
            <a:ext cx="1676400" cy="1600200"/>
          </a:xfrm>
          <a:prstGeom prst="flowChartConnector">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C940431-091F-46FA-B347-CF9519B434D0}"/>
              </a:ext>
            </a:extLst>
          </p:cNvPr>
          <p:cNvSpPr txBox="1"/>
          <p:nvPr/>
        </p:nvSpPr>
        <p:spPr>
          <a:xfrm>
            <a:off x="850023" y="1723130"/>
            <a:ext cx="1676400" cy="400110"/>
          </a:xfrm>
          <a:prstGeom prst="rect">
            <a:avLst/>
          </a:prstGeom>
          <a:noFill/>
        </p:spPr>
        <p:txBody>
          <a:bodyPr wrap="square" rtlCol="0">
            <a:spAutoFit/>
          </a:bodyPr>
          <a:lstStyle/>
          <a:p>
            <a:pPr algn="ctr"/>
            <a:r>
              <a:rPr lang="en-US" sz="2000" dirty="0"/>
              <a:t>Supervisor</a:t>
            </a:r>
          </a:p>
        </p:txBody>
      </p:sp>
      <p:sp>
        <p:nvSpPr>
          <p:cNvPr id="12" name="Flowchart: Connector 11">
            <a:extLst>
              <a:ext uri="{FF2B5EF4-FFF2-40B4-BE49-F238E27FC236}">
                <a16:creationId xmlns:a16="http://schemas.microsoft.com/office/drawing/2014/main" id="{1201CD56-0521-43FA-9AB6-95B1FF76E2CB}"/>
              </a:ext>
            </a:extLst>
          </p:cNvPr>
          <p:cNvSpPr/>
          <p:nvPr/>
        </p:nvSpPr>
        <p:spPr>
          <a:xfrm>
            <a:off x="410190" y="2806773"/>
            <a:ext cx="1676400" cy="1600200"/>
          </a:xfrm>
          <a:prstGeom prst="flowChartConnector">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FFA13D2-A0CF-46F1-B412-AD184A57487A}"/>
              </a:ext>
            </a:extLst>
          </p:cNvPr>
          <p:cNvSpPr txBox="1"/>
          <p:nvPr/>
        </p:nvSpPr>
        <p:spPr>
          <a:xfrm>
            <a:off x="410190" y="3311843"/>
            <a:ext cx="1676400" cy="400110"/>
          </a:xfrm>
          <a:prstGeom prst="rect">
            <a:avLst/>
          </a:prstGeom>
          <a:noFill/>
        </p:spPr>
        <p:txBody>
          <a:bodyPr wrap="square" rtlCol="0">
            <a:spAutoFit/>
          </a:bodyPr>
          <a:lstStyle/>
          <a:p>
            <a:pPr algn="ctr"/>
            <a:r>
              <a:rPr lang="en-US" sz="2000" dirty="0"/>
              <a:t>Mentor</a:t>
            </a:r>
          </a:p>
        </p:txBody>
      </p:sp>
      <p:sp>
        <p:nvSpPr>
          <p:cNvPr id="14" name="Flowchart: Connector 13">
            <a:extLst>
              <a:ext uri="{FF2B5EF4-FFF2-40B4-BE49-F238E27FC236}">
                <a16:creationId xmlns:a16="http://schemas.microsoft.com/office/drawing/2014/main" id="{B38F5E57-A76C-4520-B9CF-BBAAAEF13192}"/>
              </a:ext>
            </a:extLst>
          </p:cNvPr>
          <p:cNvSpPr/>
          <p:nvPr/>
        </p:nvSpPr>
        <p:spPr>
          <a:xfrm>
            <a:off x="6717644" y="1143746"/>
            <a:ext cx="1676400" cy="1600200"/>
          </a:xfrm>
          <a:prstGeom prst="flowChartConnector">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4320DF4-7948-4661-831B-88BA7F828BEE}"/>
              </a:ext>
            </a:extLst>
          </p:cNvPr>
          <p:cNvSpPr txBox="1"/>
          <p:nvPr/>
        </p:nvSpPr>
        <p:spPr>
          <a:xfrm>
            <a:off x="6717644" y="1743791"/>
            <a:ext cx="1676400" cy="400110"/>
          </a:xfrm>
          <a:prstGeom prst="rect">
            <a:avLst/>
          </a:prstGeom>
          <a:noFill/>
        </p:spPr>
        <p:txBody>
          <a:bodyPr wrap="square" rtlCol="0">
            <a:spAutoFit/>
          </a:bodyPr>
          <a:lstStyle/>
          <a:p>
            <a:pPr algn="ctr"/>
            <a:r>
              <a:rPr lang="en-US" sz="2000" dirty="0"/>
              <a:t>PDC</a:t>
            </a:r>
          </a:p>
        </p:txBody>
      </p:sp>
      <p:sp>
        <p:nvSpPr>
          <p:cNvPr id="16" name="TextBox 15">
            <a:extLst>
              <a:ext uri="{FF2B5EF4-FFF2-40B4-BE49-F238E27FC236}">
                <a16:creationId xmlns:a16="http://schemas.microsoft.com/office/drawing/2014/main" id="{FD60D2C2-E074-4ABF-953D-54C89CA5B52C}"/>
              </a:ext>
            </a:extLst>
          </p:cNvPr>
          <p:cNvSpPr txBox="1"/>
          <p:nvPr/>
        </p:nvSpPr>
        <p:spPr>
          <a:xfrm>
            <a:off x="7269361" y="3228945"/>
            <a:ext cx="1676400" cy="400110"/>
          </a:xfrm>
          <a:prstGeom prst="rect">
            <a:avLst/>
          </a:prstGeom>
          <a:noFill/>
        </p:spPr>
        <p:txBody>
          <a:bodyPr wrap="square" rtlCol="0">
            <a:spAutoFit/>
          </a:bodyPr>
          <a:lstStyle/>
          <a:p>
            <a:pPr algn="ctr"/>
            <a:r>
              <a:rPr lang="en-US" sz="2000" dirty="0"/>
              <a:t>Trainers</a:t>
            </a:r>
          </a:p>
        </p:txBody>
      </p:sp>
      <p:sp>
        <p:nvSpPr>
          <p:cNvPr id="17" name="Flowchart: Connector 16">
            <a:extLst>
              <a:ext uri="{FF2B5EF4-FFF2-40B4-BE49-F238E27FC236}">
                <a16:creationId xmlns:a16="http://schemas.microsoft.com/office/drawing/2014/main" id="{1DC62A81-9C6C-42E3-B9D8-DE87B4015CF0}"/>
              </a:ext>
            </a:extLst>
          </p:cNvPr>
          <p:cNvSpPr/>
          <p:nvPr/>
        </p:nvSpPr>
        <p:spPr>
          <a:xfrm>
            <a:off x="7191586" y="2743946"/>
            <a:ext cx="1676400" cy="1600200"/>
          </a:xfrm>
          <a:prstGeom prst="flowChartConnector">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DE7E8E84-A265-44EB-A68B-575406606D3D}"/>
              </a:ext>
            </a:extLst>
          </p:cNvPr>
          <p:cNvSpPr/>
          <p:nvPr/>
        </p:nvSpPr>
        <p:spPr>
          <a:xfrm>
            <a:off x="1584557" y="4262105"/>
            <a:ext cx="1676400" cy="1600200"/>
          </a:xfrm>
          <a:prstGeom prst="flowChartConnector">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A89C1F67-62B9-4722-8C02-67E56572929F}"/>
              </a:ext>
            </a:extLst>
          </p:cNvPr>
          <p:cNvSpPr/>
          <p:nvPr/>
        </p:nvSpPr>
        <p:spPr>
          <a:xfrm>
            <a:off x="6098771" y="4229100"/>
            <a:ext cx="1676400" cy="1600200"/>
          </a:xfrm>
          <a:prstGeom prst="flowChartConnector">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660FD5C-CF86-41B3-9AC9-7EC722A5A1FA}"/>
              </a:ext>
            </a:extLst>
          </p:cNvPr>
          <p:cNvSpPr txBox="1"/>
          <p:nvPr/>
        </p:nvSpPr>
        <p:spPr>
          <a:xfrm>
            <a:off x="1476693" y="4798788"/>
            <a:ext cx="1892128" cy="400110"/>
          </a:xfrm>
          <a:prstGeom prst="rect">
            <a:avLst/>
          </a:prstGeom>
          <a:noFill/>
        </p:spPr>
        <p:txBody>
          <a:bodyPr wrap="square" rtlCol="0">
            <a:spAutoFit/>
          </a:bodyPr>
          <a:lstStyle/>
          <a:p>
            <a:pPr algn="ctr"/>
            <a:r>
              <a:rPr lang="en-US" sz="2000" dirty="0"/>
              <a:t>Family/Friends</a:t>
            </a:r>
          </a:p>
        </p:txBody>
      </p:sp>
      <p:sp>
        <p:nvSpPr>
          <p:cNvPr id="21" name="TextBox 20">
            <a:extLst>
              <a:ext uri="{FF2B5EF4-FFF2-40B4-BE49-F238E27FC236}">
                <a16:creationId xmlns:a16="http://schemas.microsoft.com/office/drawing/2014/main" id="{AE040A4B-57A5-40FB-83FE-84AE018D5908}"/>
              </a:ext>
            </a:extLst>
          </p:cNvPr>
          <p:cNvSpPr txBox="1"/>
          <p:nvPr/>
        </p:nvSpPr>
        <p:spPr>
          <a:xfrm>
            <a:off x="6098771" y="4728648"/>
            <a:ext cx="1676400" cy="400110"/>
          </a:xfrm>
          <a:prstGeom prst="rect">
            <a:avLst/>
          </a:prstGeom>
          <a:noFill/>
        </p:spPr>
        <p:txBody>
          <a:bodyPr wrap="square" rtlCol="0">
            <a:spAutoFit/>
          </a:bodyPr>
          <a:lstStyle/>
          <a:p>
            <a:pPr algn="ctr"/>
            <a:r>
              <a:rPr lang="en-US" sz="2000" dirty="0"/>
              <a:t>Peers</a:t>
            </a:r>
          </a:p>
        </p:txBody>
      </p:sp>
      <p:sp>
        <p:nvSpPr>
          <p:cNvPr id="22" name="Flowchart: Connector 21">
            <a:extLst>
              <a:ext uri="{FF2B5EF4-FFF2-40B4-BE49-F238E27FC236}">
                <a16:creationId xmlns:a16="http://schemas.microsoft.com/office/drawing/2014/main" id="{B5D91AF4-5279-4ABD-8F5E-D546CCFE5274}"/>
              </a:ext>
            </a:extLst>
          </p:cNvPr>
          <p:cNvSpPr/>
          <p:nvPr/>
        </p:nvSpPr>
        <p:spPr>
          <a:xfrm>
            <a:off x="3930132" y="4474225"/>
            <a:ext cx="1676400" cy="1600200"/>
          </a:xfrm>
          <a:prstGeom prst="flowChartConnector">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329BCD2-24DA-4B49-9A20-4A85751BFBAB}"/>
              </a:ext>
            </a:extLst>
          </p:cNvPr>
          <p:cNvSpPr txBox="1"/>
          <p:nvPr/>
        </p:nvSpPr>
        <p:spPr>
          <a:xfrm>
            <a:off x="3822268" y="5037513"/>
            <a:ext cx="1892128" cy="400110"/>
          </a:xfrm>
          <a:prstGeom prst="rect">
            <a:avLst/>
          </a:prstGeom>
          <a:noFill/>
        </p:spPr>
        <p:txBody>
          <a:bodyPr wrap="square" rtlCol="0">
            <a:spAutoFit/>
          </a:bodyPr>
          <a:lstStyle/>
          <a:p>
            <a:pPr algn="ctr"/>
            <a:r>
              <a:rPr lang="en-US" sz="2000" dirty="0"/>
              <a:t>EAP</a:t>
            </a:r>
          </a:p>
        </p:txBody>
      </p:sp>
      <p:sp>
        <p:nvSpPr>
          <p:cNvPr id="24" name="TextBox 23">
            <a:extLst>
              <a:ext uri="{FF2B5EF4-FFF2-40B4-BE49-F238E27FC236}">
                <a16:creationId xmlns:a16="http://schemas.microsoft.com/office/drawing/2014/main" id="{E28B2CB2-2F84-482D-BCC5-F47430E9ABF2}"/>
              </a:ext>
            </a:extLst>
          </p:cNvPr>
          <p:cNvSpPr txBox="1"/>
          <p:nvPr/>
        </p:nvSpPr>
        <p:spPr>
          <a:xfrm>
            <a:off x="3431771" y="6256639"/>
            <a:ext cx="5334000" cy="646331"/>
          </a:xfrm>
          <a:prstGeom prst="rect">
            <a:avLst/>
          </a:prstGeom>
          <a:noFill/>
        </p:spPr>
        <p:txBody>
          <a:bodyPr wrap="square" rtlCol="0">
            <a:spAutoFit/>
          </a:bodyPr>
          <a:lstStyle/>
          <a:p>
            <a:r>
              <a:rPr lang="en-US" b="1" dirty="0"/>
              <a:t>EAP (Employee Assistance Program):  Here4TN.com </a:t>
            </a:r>
          </a:p>
          <a:p>
            <a:r>
              <a:rPr lang="en-US" b="1" dirty="0"/>
              <a:t>                                                                    855.437.3486 </a:t>
            </a:r>
          </a:p>
        </p:txBody>
      </p:sp>
      <p:sp>
        <p:nvSpPr>
          <p:cNvPr id="25" name="TextBox 24">
            <a:extLst>
              <a:ext uri="{FF2B5EF4-FFF2-40B4-BE49-F238E27FC236}">
                <a16:creationId xmlns:a16="http://schemas.microsoft.com/office/drawing/2014/main" id="{753C82E1-7D91-4ABB-A2C2-AB05E1B08C22}"/>
              </a:ext>
            </a:extLst>
          </p:cNvPr>
          <p:cNvSpPr txBox="1"/>
          <p:nvPr/>
        </p:nvSpPr>
        <p:spPr>
          <a:xfrm>
            <a:off x="0" y="1170318"/>
            <a:ext cx="8945761" cy="4904107"/>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899406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E1399-9012-45BE-BE31-87265E0D6A58}"/>
              </a:ext>
            </a:extLst>
          </p:cNvPr>
          <p:cNvSpPr>
            <a:spLocks noGrp="1"/>
          </p:cNvSpPr>
          <p:nvPr>
            <p:ph type="title"/>
          </p:nvPr>
        </p:nvSpPr>
        <p:spPr/>
        <p:txBody>
          <a:bodyPr/>
          <a:lstStyle/>
          <a:p>
            <a:r>
              <a:rPr lang="en-US" dirty="0"/>
              <a:t>Unit 2</a:t>
            </a:r>
          </a:p>
        </p:txBody>
      </p:sp>
      <p:pic>
        <p:nvPicPr>
          <p:cNvPr id="4" name="Picture 3" descr="Shape, circle&#10;&#10;Description automatically generated">
            <a:extLst>
              <a:ext uri="{FF2B5EF4-FFF2-40B4-BE49-F238E27FC236}">
                <a16:creationId xmlns:a16="http://schemas.microsoft.com/office/drawing/2014/main" id="{9B0B71B5-14A7-46E1-9E63-3E94CF21581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04800" y="1581150"/>
            <a:ext cx="3695700" cy="3695700"/>
          </a:xfrm>
          <a:prstGeom prst="rect">
            <a:avLst/>
          </a:prstGeom>
        </p:spPr>
      </p:pic>
      <p:sp>
        <p:nvSpPr>
          <p:cNvPr id="7" name="TextBox 6">
            <a:extLst>
              <a:ext uri="{FF2B5EF4-FFF2-40B4-BE49-F238E27FC236}">
                <a16:creationId xmlns:a16="http://schemas.microsoft.com/office/drawing/2014/main" id="{E30BB65C-3109-4830-8171-B0AF22BB5FE2}"/>
              </a:ext>
            </a:extLst>
          </p:cNvPr>
          <p:cNvSpPr txBox="1"/>
          <p:nvPr/>
        </p:nvSpPr>
        <p:spPr>
          <a:xfrm>
            <a:off x="2152650" y="2514600"/>
            <a:ext cx="6553200" cy="707886"/>
          </a:xfrm>
          <a:prstGeom prst="rect">
            <a:avLst/>
          </a:prstGeom>
          <a:noFill/>
          <a:ln>
            <a:solidFill>
              <a:schemeClr val="bg1">
                <a:lumMod val="50000"/>
              </a:schemeClr>
            </a:solidFill>
          </a:ln>
        </p:spPr>
        <p:txBody>
          <a:bodyPr wrap="square" rtlCol="0">
            <a:spAutoFit/>
          </a:bodyPr>
          <a:lstStyle/>
          <a:p>
            <a:pPr algn="ctr"/>
            <a:r>
              <a:rPr lang="en-US" sz="4000" dirty="0"/>
              <a:t>Engagement</a:t>
            </a:r>
          </a:p>
        </p:txBody>
      </p:sp>
    </p:spTree>
    <p:extLst>
      <p:ext uri="{BB962C8B-B14F-4D97-AF65-F5344CB8AC3E}">
        <p14:creationId xmlns:p14="http://schemas.microsoft.com/office/powerpoint/2010/main" val="254589438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67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BC8BD441-661B-500C-913B-FAC2FDA3DA4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75003" y="1025250"/>
            <a:ext cx="6993994" cy="3634740"/>
          </a:xfrm>
          <a:prstGeom prst="rect">
            <a:avLst/>
          </a:prstGeom>
          <a:ln>
            <a:noFill/>
          </a:ln>
          <a:effectLst>
            <a:outerShdw blurRad="292100" dist="139700" dir="2700000" algn="tl" rotWithShape="0">
              <a:srgbClr val="333333">
                <a:alpha val="65000"/>
              </a:srgbClr>
            </a:outerShdw>
          </a:effectLst>
        </p:spPr>
      </p:pic>
      <p:pic>
        <p:nvPicPr>
          <p:cNvPr id="6" name="Picture 14">
            <a:extLst>
              <a:ext uri="{FF2B5EF4-FFF2-40B4-BE49-F238E27FC236}">
                <a16:creationId xmlns:a16="http://schemas.microsoft.com/office/drawing/2014/main" id="{16FA1E1E-7C41-2259-4A49-4C70551CD03C}"/>
              </a:ext>
            </a:extLst>
          </p:cNvPr>
          <p:cNvPicPr>
            <a:picLocks noChangeAspect="1"/>
          </p:cNvPicPr>
          <p:nvPr/>
        </p:nvPicPr>
        <p:blipFill>
          <a:blip r:embed="rId5"/>
          <a:srcRect t="6528" b="6528"/>
          <a:stretch>
            <a:fillRect/>
          </a:stretch>
        </p:blipFill>
        <p:spPr>
          <a:xfrm>
            <a:off x="215328" y="5470574"/>
            <a:ext cx="1182421" cy="1147396"/>
          </a:xfrm>
          <a:prstGeom prst="rect">
            <a:avLst/>
          </a:prstGeom>
        </p:spPr>
      </p:pic>
      <p:sp>
        <p:nvSpPr>
          <p:cNvPr id="7" name="TextBox 6">
            <a:extLst>
              <a:ext uri="{FF2B5EF4-FFF2-40B4-BE49-F238E27FC236}">
                <a16:creationId xmlns:a16="http://schemas.microsoft.com/office/drawing/2014/main" id="{EF0DEE0E-4A8E-13DE-C260-7D9F543E6B54}"/>
              </a:ext>
            </a:extLst>
          </p:cNvPr>
          <p:cNvSpPr txBox="1"/>
          <p:nvPr/>
        </p:nvSpPr>
        <p:spPr>
          <a:xfrm>
            <a:off x="1981200" y="4800600"/>
            <a:ext cx="5181600" cy="70788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4000" dirty="0">
                <a:solidFill>
                  <a:schemeClr val="tx1"/>
                </a:solidFill>
              </a:rPr>
              <a:t>See you soon!</a:t>
            </a:r>
          </a:p>
        </p:txBody>
      </p:sp>
    </p:spTree>
    <p:extLst>
      <p:ext uri="{BB962C8B-B14F-4D97-AF65-F5344CB8AC3E}">
        <p14:creationId xmlns:p14="http://schemas.microsoft.com/office/powerpoint/2010/main" val="48668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71796-E9EF-45B0-A2DF-32E952145318}"/>
              </a:ext>
            </a:extLst>
          </p:cNvPr>
          <p:cNvSpPr>
            <a:spLocks noGrp="1"/>
          </p:cNvSpPr>
          <p:nvPr>
            <p:ph type="title"/>
          </p:nvPr>
        </p:nvSpPr>
        <p:spPr/>
        <p:txBody>
          <a:bodyPr/>
          <a:lstStyle/>
          <a:p>
            <a:r>
              <a:rPr lang="en-US" dirty="0"/>
              <a:t>Working with Families</a:t>
            </a:r>
          </a:p>
        </p:txBody>
      </p:sp>
      <p:sp>
        <p:nvSpPr>
          <p:cNvPr id="6" name="TextBox 5">
            <a:extLst>
              <a:ext uri="{FF2B5EF4-FFF2-40B4-BE49-F238E27FC236}">
                <a16:creationId xmlns:a16="http://schemas.microsoft.com/office/drawing/2014/main" id="{0878083D-84AC-43CC-8700-3F8B5C429712}"/>
              </a:ext>
            </a:extLst>
          </p:cNvPr>
          <p:cNvSpPr txBox="1"/>
          <p:nvPr/>
        </p:nvSpPr>
        <p:spPr>
          <a:xfrm>
            <a:off x="609600" y="1447800"/>
            <a:ext cx="3505200" cy="707886"/>
          </a:xfrm>
          <a:prstGeom prst="rect">
            <a:avLst/>
          </a:prstGeom>
          <a:noFill/>
        </p:spPr>
        <p:txBody>
          <a:bodyPr wrap="square" rtlCol="0">
            <a:spAutoFit/>
          </a:bodyPr>
          <a:lstStyle/>
          <a:p>
            <a:pPr algn="ctr"/>
            <a:r>
              <a:rPr lang="en-US" sz="2000" dirty="0">
                <a:solidFill>
                  <a:schemeClr val="bg1"/>
                </a:solidFill>
              </a:rPr>
              <a:t>What does engagement with a parent look like?</a:t>
            </a:r>
          </a:p>
        </p:txBody>
      </p:sp>
      <p:sp>
        <p:nvSpPr>
          <p:cNvPr id="7" name="TextBox 6">
            <a:extLst>
              <a:ext uri="{FF2B5EF4-FFF2-40B4-BE49-F238E27FC236}">
                <a16:creationId xmlns:a16="http://schemas.microsoft.com/office/drawing/2014/main" id="{B60502D6-74FE-445C-BE6A-2FF50E9BD279}"/>
              </a:ext>
            </a:extLst>
          </p:cNvPr>
          <p:cNvSpPr txBox="1"/>
          <p:nvPr/>
        </p:nvSpPr>
        <p:spPr>
          <a:xfrm>
            <a:off x="5155324" y="1447800"/>
            <a:ext cx="3505200" cy="707886"/>
          </a:xfrm>
          <a:prstGeom prst="rect">
            <a:avLst/>
          </a:prstGeom>
          <a:noFill/>
        </p:spPr>
        <p:txBody>
          <a:bodyPr wrap="square" rtlCol="0">
            <a:spAutoFit/>
          </a:bodyPr>
          <a:lstStyle/>
          <a:p>
            <a:pPr algn="ctr"/>
            <a:r>
              <a:rPr lang="en-US" sz="2000" dirty="0">
                <a:solidFill>
                  <a:schemeClr val="bg1"/>
                </a:solidFill>
              </a:rPr>
              <a:t>What does engagement with a child look like?</a:t>
            </a:r>
          </a:p>
        </p:txBody>
      </p:sp>
      <p:pic>
        <p:nvPicPr>
          <p:cNvPr id="8" name="Picture 7" descr="A picture containing outdoor, outdoor object&#10;&#10;Description automatically generated">
            <a:extLst>
              <a:ext uri="{FF2B5EF4-FFF2-40B4-BE49-F238E27FC236}">
                <a16:creationId xmlns:a16="http://schemas.microsoft.com/office/drawing/2014/main" id="{795B0B79-275C-4051-B4F9-2B53638ACA18}"/>
              </a:ext>
            </a:extLst>
          </p:cNvPr>
          <p:cNvPicPr>
            <a:picLocks noChangeAspect="1"/>
          </p:cNvPicPr>
          <p:nvPr/>
        </p:nvPicPr>
        <p:blipFill>
          <a:blip r:embed="rId3">
            <a:alphaModFix amt="52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2399" y="1159072"/>
            <a:ext cx="8839199" cy="4936928"/>
          </a:xfrm>
          <a:prstGeom prst="rect">
            <a:avLst/>
          </a:prstGeom>
        </p:spPr>
      </p:pic>
      <p:sp>
        <p:nvSpPr>
          <p:cNvPr id="10" name="TextBox 9">
            <a:extLst>
              <a:ext uri="{FF2B5EF4-FFF2-40B4-BE49-F238E27FC236}">
                <a16:creationId xmlns:a16="http://schemas.microsoft.com/office/drawing/2014/main" id="{6608E183-AE01-48D3-A894-74259E9F6CAD}"/>
              </a:ext>
            </a:extLst>
          </p:cNvPr>
          <p:cNvSpPr txBox="1"/>
          <p:nvPr/>
        </p:nvSpPr>
        <p:spPr>
          <a:xfrm>
            <a:off x="381000" y="1447800"/>
            <a:ext cx="4443250" cy="4419600"/>
          </a:xfrm>
          <a:prstGeom prst="rect">
            <a:avLst/>
          </a:prstGeom>
          <a:solidFill>
            <a:schemeClr val="tx2">
              <a:lumMod val="40000"/>
              <a:lumOff val="60000"/>
            </a:schemeClr>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9DD0C025-87C4-4FE7-B2D7-0C55ED17FC42}"/>
              </a:ext>
            </a:extLst>
          </p:cNvPr>
          <p:cNvSpPr txBox="1"/>
          <p:nvPr/>
        </p:nvSpPr>
        <p:spPr>
          <a:xfrm>
            <a:off x="483476" y="1997839"/>
            <a:ext cx="4088524" cy="2862322"/>
          </a:xfrm>
          <a:prstGeom prst="rect">
            <a:avLst/>
          </a:prstGeom>
          <a:noFill/>
        </p:spPr>
        <p:txBody>
          <a:bodyPr wrap="square" rtlCol="0">
            <a:spAutoFit/>
          </a:bodyPr>
          <a:lstStyle/>
          <a:p>
            <a:pPr algn="ctr"/>
            <a:r>
              <a:rPr lang="en-US" sz="3600" dirty="0"/>
              <a:t>What examples have you seen in the field of engaging the parent and engaging the child?</a:t>
            </a:r>
          </a:p>
        </p:txBody>
      </p:sp>
    </p:spTree>
    <p:extLst>
      <p:ext uri="{BB962C8B-B14F-4D97-AF65-F5344CB8AC3E}">
        <p14:creationId xmlns:p14="http://schemas.microsoft.com/office/powerpoint/2010/main" val="3386996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73F7F-8B58-4292-B9A2-895EF28789D1}"/>
              </a:ext>
            </a:extLst>
          </p:cNvPr>
          <p:cNvSpPr>
            <a:spLocks noGrp="1"/>
          </p:cNvSpPr>
          <p:nvPr>
            <p:ph type="title"/>
          </p:nvPr>
        </p:nvSpPr>
        <p:spPr/>
        <p:txBody>
          <a:bodyPr/>
          <a:lstStyle/>
          <a:p>
            <a:r>
              <a:rPr lang="en-US" dirty="0"/>
              <a:t>Engagement Strategies</a:t>
            </a:r>
          </a:p>
        </p:txBody>
      </p:sp>
      <p:sp>
        <p:nvSpPr>
          <p:cNvPr id="4" name="TextBox 3">
            <a:extLst>
              <a:ext uri="{FF2B5EF4-FFF2-40B4-BE49-F238E27FC236}">
                <a16:creationId xmlns:a16="http://schemas.microsoft.com/office/drawing/2014/main" id="{E4A7F649-8DBB-435C-A87B-6AD2AEB03F4F}"/>
              </a:ext>
            </a:extLst>
          </p:cNvPr>
          <p:cNvSpPr txBox="1"/>
          <p:nvPr/>
        </p:nvSpPr>
        <p:spPr>
          <a:xfrm>
            <a:off x="152400" y="1143000"/>
            <a:ext cx="8839200" cy="489364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742950" lvl="1" indent="-285750">
              <a:buFont typeface="Arial" panose="020B0604020202020204" pitchFamily="34" charset="0"/>
              <a:buChar char="•"/>
            </a:pPr>
            <a:r>
              <a:rPr lang="en-US" sz="2400" dirty="0"/>
              <a:t>Acknowledge family is the expert in their own lives</a:t>
            </a:r>
          </a:p>
          <a:p>
            <a:pPr marL="742950" lvl="1" indent="-285750">
              <a:buFont typeface="Arial" panose="020B0604020202020204" pitchFamily="34" charset="0"/>
              <a:buChar char="•"/>
            </a:pPr>
            <a:r>
              <a:rPr lang="en-US" sz="2400" dirty="0"/>
              <a:t>Be clear, honest, and direct</a:t>
            </a:r>
          </a:p>
          <a:p>
            <a:pPr marL="742950" lvl="1" indent="-285750">
              <a:buFont typeface="Arial" panose="020B0604020202020204" pitchFamily="34" charset="0"/>
              <a:buChar char="•"/>
            </a:pPr>
            <a:r>
              <a:rPr lang="en-US" sz="2400" dirty="0"/>
              <a:t>Be matter of fact and non-defensive</a:t>
            </a:r>
          </a:p>
          <a:p>
            <a:pPr marL="742950" lvl="1" indent="-285750">
              <a:buFont typeface="Arial" panose="020B0604020202020204" pitchFamily="34" charset="0"/>
              <a:buChar char="•"/>
            </a:pPr>
            <a:r>
              <a:rPr lang="en-US" sz="2400" dirty="0"/>
              <a:t>Be courteous and respectful</a:t>
            </a:r>
          </a:p>
          <a:p>
            <a:pPr marL="742950" lvl="1" indent="-285750">
              <a:buFont typeface="Arial" panose="020B0604020202020204" pitchFamily="34" charset="0"/>
              <a:buChar char="•"/>
            </a:pPr>
            <a:r>
              <a:rPr lang="en-US" sz="2400" dirty="0"/>
              <a:t>Assess strengths as well as risks</a:t>
            </a:r>
          </a:p>
          <a:p>
            <a:pPr marL="742950" lvl="1" indent="-285750">
              <a:buFont typeface="Arial" panose="020B0604020202020204" pitchFamily="34" charset="0"/>
              <a:buChar char="•"/>
            </a:pPr>
            <a:r>
              <a:rPr lang="en-US" sz="2400" dirty="0"/>
              <a:t>Convey understanding of parent’s viewpoint</a:t>
            </a:r>
          </a:p>
          <a:p>
            <a:pPr marL="742950" lvl="1" indent="-285750">
              <a:buFont typeface="Arial" panose="020B0604020202020204" pitchFamily="34" charset="0"/>
              <a:buChar char="•"/>
            </a:pPr>
            <a:r>
              <a:rPr lang="en-US" sz="2400" dirty="0"/>
              <a:t>Clarify available choices</a:t>
            </a:r>
          </a:p>
          <a:p>
            <a:pPr marL="742950" lvl="1" indent="-285750">
              <a:buFont typeface="Arial" panose="020B0604020202020204" pitchFamily="34" charset="0"/>
              <a:buChar char="•"/>
            </a:pPr>
            <a:r>
              <a:rPr lang="en-US" sz="2400" dirty="0"/>
              <a:t>Be a good listener</a:t>
            </a:r>
          </a:p>
          <a:p>
            <a:pPr marL="742950" lvl="1" indent="-285750">
              <a:buFont typeface="Arial" panose="020B0604020202020204" pitchFamily="34" charset="0"/>
              <a:buChar char="•"/>
            </a:pPr>
            <a:r>
              <a:rPr lang="en-US" sz="2400" dirty="0"/>
              <a:t>Respect the expression of values that differ from your own</a:t>
            </a:r>
          </a:p>
          <a:p>
            <a:pPr marL="742950" lvl="1" indent="-285750">
              <a:buFont typeface="Arial" panose="020B0604020202020204" pitchFamily="34" charset="0"/>
              <a:buChar char="•"/>
            </a:pPr>
            <a:r>
              <a:rPr lang="en-US" sz="2400" dirty="0"/>
              <a:t>Establish feasible, small steps to help build early success</a:t>
            </a:r>
          </a:p>
          <a:p>
            <a:pPr marL="742950" lvl="1" indent="-285750">
              <a:buFont typeface="Arial" panose="020B0604020202020204" pitchFamily="34" charset="0"/>
              <a:buChar char="•"/>
            </a:pPr>
            <a:r>
              <a:rPr lang="en-US" sz="2400" dirty="0"/>
              <a:t>Acknowledge difficult feelings and encourage open discussion of feelings</a:t>
            </a:r>
          </a:p>
          <a:p>
            <a:pPr marL="742950" lvl="1" indent="-285750">
              <a:buFont typeface="Arial" panose="020B0604020202020204" pitchFamily="34" charset="0"/>
              <a:buChar char="•"/>
            </a:pPr>
            <a:r>
              <a:rPr lang="en-US" sz="2400" dirty="0"/>
              <a:t>Reframe the family’s situation</a:t>
            </a:r>
          </a:p>
        </p:txBody>
      </p:sp>
    </p:spTree>
    <p:extLst>
      <p:ext uri="{BB962C8B-B14F-4D97-AF65-F5344CB8AC3E}">
        <p14:creationId xmlns:p14="http://schemas.microsoft.com/office/powerpoint/2010/main" val="3224485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312C4-E852-4EEF-A039-71FF4EC8E84C}"/>
              </a:ext>
            </a:extLst>
          </p:cNvPr>
          <p:cNvSpPr>
            <a:spLocks noGrp="1"/>
          </p:cNvSpPr>
          <p:nvPr>
            <p:ph type="title"/>
          </p:nvPr>
        </p:nvSpPr>
        <p:spPr/>
        <p:txBody>
          <a:bodyPr/>
          <a:lstStyle/>
          <a:p>
            <a:r>
              <a:rPr lang="en-US" dirty="0"/>
              <a:t>Engagement and Trauma</a:t>
            </a:r>
          </a:p>
        </p:txBody>
      </p:sp>
      <p:sp>
        <p:nvSpPr>
          <p:cNvPr id="3" name="Content Placeholder 2">
            <a:extLst>
              <a:ext uri="{FF2B5EF4-FFF2-40B4-BE49-F238E27FC236}">
                <a16:creationId xmlns:a16="http://schemas.microsoft.com/office/drawing/2014/main" id="{3F025DDF-D266-437B-B78C-BC7939695D3B}"/>
              </a:ext>
            </a:extLst>
          </p:cNvPr>
          <p:cNvSpPr>
            <a:spLocks noGrp="1"/>
          </p:cNvSpPr>
          <p:nvPr>
            <p:ph idx="1"/>
          </p:nvPr>
        </p:nvSpPr>
        <p:spPr>
          <a:xfrm>
            <a:off x="228600" y="1295400"/>
            <a:ext cx="8763000" cy="4648200"/>
          </a:xfrm>
          <a:solidFill>
            <a:schemeClr val="accent5">
              <a:lumMod val="20000"/>
              <a:lumOff val="80000"/>
            </a:schemeClr>
          </a:solidFill>
          <a:ln>
            <a:solidFill>
              <a:schemeClr val="accent1"/>
            </a:solidFill>
          </a:ln>
        </p:spPr>
        <p:txBody>
          <a:bodyPr/>
          <a:lstStyle/>
          <a:p>
            <a:pPr marL="0" indent="0" algn="ctr">
              <a:buNone/>
            </a:pPr>
            <a:r>
              <a:rPr lang="en-US" b="1" dirty="0"/>
              <a:t>What are some past traumatic experiences of the parent or caregiver that can impact engagement?</a:t>
            </a:r>
          </a:p>
        </p:txBody>
      </p:sp>
    </p:spTree>
    <p:extLst>
      <p:ext uri="{BB962C8B-B14F-4D97-AF65-F5344CB8AC3E}">
        <p14:creationId xmlns:p14="http://schemas.microsoft.com/office/powerpoint/2010/main" val="1182591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88384-A350-41BA-9261-924F8DB20E23}"/>
              </a:ext>
            </a:extLst>
          </p:cNvPr>
          <p:cNvSpPr>
            <a:spLocks noGrp="1"/>
          </p:cNvSpPr>
          <p:nvPr>
            <p:ph type="title"/>
          </p:nvPr>
        </p:nvSpPr>
        <p:spPr/>
        <p:txBody>
          <a:bodyPr/>
          <a:lstStyle/>
          <a:p>
            <a:r>
              <a:rPr lang="en-US" dirty="0"/>
              <a:t>Factors of Resistance</a:t>
            </a:r>
          </a:p>
        </p:txBody>
      </p:sp>
      <p:graphicFrame>
        <p:nvGraphicFramePr>
          <p:cNvPr id="4" name="Diagram 3">
            <a:extLst>
              <a:ext uri="{FF2B5EF4-FFF2-40B4-BE49-F238E27FC236}">
                <a16:creationId xmlns:a16="http://schemas.microsoft.com/office/drawing/2014/main" id="{254E6CB4-4745-4BFA-BD1E-73A093003E99}"/>
              </a:ext>
            </a:extLst>
          </p:cNvPr>
          <p:cNvGraphicFramePr/>
          <p:nvPr>
            <p:extLst>
              <p:ext uri="{D42A27DB-BD31-4B8C-83A1-F6EECF244321}">
                <p14:modId xmlns:p14="http://schemas.microsoft.com/office/powerpoint/2010/main" val="2423561091"/>
              </p:ext>
            </p:extLst>
          </p:nvPr>
        </p:nvGraphicFramePr>
        <p:xfrm>
          <a:off x="1143000" y="1600200"/>
          <a:ext cx="7086600" cy="421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60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6E54D-C5AA-3551-17B3-CBF291F861C0}"/>
              </a:ext>
            </a:extLst>
          </p:cNvPr>
          <p:cNvSpPr>
            <a:spLocks noGrp="1"/>
          </p:cNvSpPr>
          <p:nvPr>
            <p:ph type="title"/>
          </p:nvPr>
        </p:nvSpPr>
        <p:spPr/>
        <p:txBody>
          <a:bodyPr/>
          <a:lstStyle/>
          <a:p>
            <a:r>
              <a:rPr lang="en-US" dirty="0"/>
              <a:t>Motivational Interviewing Elements</a:t>
            </a:r>
          </a:p>
        </p:txBody>
      </p:sp>
      <p:sp>
        <p:nvSpPr>
          <p:cNvPr id="5" name="Oval 4">
            <a:extLst>
              <a:ext uri="{FF2B5EF4-FFF2-40B4-BE49-F238E27FC236}">
                <a16:creationId xmlns:a16="http://schemas.microsoft.com/office/drawing/2014/main" id="{26020C61-432E-4B0E-2E2C-10D147574B18}"/>
              </a:ext>
            </a:extLst>
          </p:cNvPr>
          <p:cNvSpPr/>
          <p:nvPr/>
        </p:nvSpPr>
        <p:spPr>
          <a:xfrm>
            <a:off x="3083168" y="1116623"/>
            <a:ext cx="2977664" cy="4648199"/>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Preparatory Language</a:t>
            </a:r>
          </a:p>
          <a:p>
            <a:pPr algn="ctr"/>
            <a:r>
              <a:rPr lang="en-US" sz="2800" b="1" dirty="0"/>
              <a:t>(DARN)</a:t>
            </a:r>
          </a:p>
          <a:p>
            <a:pPr algn="ctr"/>
            <a:r>
              <a:rPr lang="en-US" sz="2800" b="1" dirty="0"/>
              <a:t>D</a:t>
            </a:r>
            <a:r>
              <a:rPr lang="en-US" sz="2800" dirty="0"/>
              <a:t>esire</a:t>
            </a:r>
          </a:p>
          <a:p>
            <a:pPr algn="ctr"/>
            <a:r>
              <a:rPr lang="en-US" sz="2800" b="1" dirty="0"/>
              <a:t>A</a:t>
            </a:r>
            <a:r>
              <a:rPr lang="en-US" sz="2800" dirty="0"/>
              <a:t>bility</a:t>
            </a:r>
          </a:p>
          <a:p>
            <a:pPr algn="ctr"/>
            <a:r>
              <a:rPr lang="en-US" sz="2800" b="1" dirty="0"/>
              <a:t>R</a:t>
            </a:r>
            <a:r>
              <a:rPr lang="en-US" sz="2800" dirty="0"/>
              <a:t>eason</a:t>
            </a:r>
          </a:p>
          <a:p>
            <a:pPr algn="ctr"/>
            <a:r>
              <a:rPr lang="en-US" sz="2800" b="1" dirty="0"/>
              <a:t>N</a:t>
            </a:r>
            <a:r>
              <a:rPr lang="en-US" sz="2800" dirty="0"/>
              <a:t>eed</a:t>
            </a:r>
          </a:p>
        </p:txBody>
      </p:sp>
      <p:sp>
        <p:nvSpPr>
          <p:cNvPr id="6" name="Oval 5">
            <a:extLst>
              <a:ext uri="{FF2B5EF4-FFF2-40B4-BE49-F238E27FC236}">
                <a16:creationId xmlns:a16="http://schemas.microsoft.com/office/drawing/2014/main" id="{0BAFA0A8-C703-B9E6-AE0B-3638008C52E8}"/>
              </a:ext>
            </a:extLst>
          </p:cNvPr>
          <p:cNvSpPr/>
          <p:nvPr/>
        </p:nvSpPr>
        <p:spPr>
          <a:xfrm>
            <a:off x="23446" y="1122486"/>
            <a:ext cx="2977664" cy="4648199"/>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a:t>OARS</a:t>
            </a:r>
          </a:p>
          <a:p>
            <a:pPr algn="ctr"/>
            <a:r>
              <a:rPr lang="en-US" sz="2800" b="1" dirty="0"/>
              <a:t>O</a:t>
            </a:r>
            <a:r>
              <a:rPr lang="en-US" sz="2800" dirty="0"/>
              <a:t>pen-Ended Question</a:t>
            </a:r>
          </a:p>
          <a:p>
            <a:pPr algn="ctr"/>
            <a:r>
              <a:rPr lang="en-US" sz="2800" b="1" dirty="0"/>
              <a:t>A</a:t>
            </a:r>
            <a:r>
              <a:rPr lang="en-US" sz="2800" dirty="0"/>
              <a:t>ffirmations</a:t>
            </a:r>
          </a:p>
          <a:p>
            <a:pPr algn="ctr"/>
            <a:r>
              <a:rPr lang="en-US" sz="2800" b="1" dirty="0"/>
              <a:t>R</a:t>
            </a:r>
            <a:r>
              <a:rPr lang="en-US" sz="2800" dirty="0"/>
              <a:t>eflections</a:t>
            </a:r>
          </a:p>
          <a:p>
            <a:pPr algn="ctr"/>
            <a:r>
              <a:rPr lang="en-US" sz="2800" b="1" dirty="0"/>
              <a:t>S</a:t>
            </a:r>
            <a:r>
              <a:rPr lang="en-US" sz="2800" dirty="0"/>
              <a:t>ummaries</a:t>
            </a:r>
          </a:p>
        </p:txBody>
      </p:sp>
      <p:sp>
        <p:nvSpPr>
          <p:cNvPr id="7" name="Oval 6">
            <a:extLst>
              <a:ext uri="{FF2B5EF4-FFF2-40B4-BE49-F238E27FC236}">
                <a16:creationId xmlns:a16="http://schemas.microsoft.com/office/drawing/2014/main" id="{B324C028-72E7-D968-E1C9-6C4445F20ADB}"/>
              </a:ext>
            </a:extLst>
          </p:cNvPr>
          <p:cNvSpPr/>
          <p:nvPr/>
        </p:nvSpPr>
        <p:spPr>
          <a:xfrm>
            <a:off x="6142890" y="1116623"/>
            <a:ext cx="2977664" cy="4648199"/>
          </a:xfrm>
          <a:prstGeom prst="ellipse">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a:t>Mobilizing</a:t>
            </a:r>
          </a:p>
          <a:p>
            <a:pPr algn="ctr"/>
            <a:r>
              <a:rPr lang="en-US" sz="2800" b="1" dirty="0"/>
              <a:t>Language</a:t>
            </a:r>
          </a:p>
          <a:p>
            <a:pPr algn="ctr"/>
            <a:r>
              <a:rPr lang="en-US" sz="2800" b="1" dirty="0"/>
              <a:t>(CAT)</a:t>
            </a:r>
          </a:p>
          <a:p>
            <a:pPr algn="ctr"/>
            <a:r>
              <a:rPr lang="en-US" sz="2800" b="1" dirty="0"/>
              <a:t>C</a:t>
            </a:r>
            <a:r>
              <a:rPr lang="en-US" sz="2800" dirty="0"/>
              <a:t>ommitment</a:t>
            </a:r>
          </a:p>
          <a:p>
            <a:pPr algn="ctr"/>
            <a:r>
              <a:rPr lang="en-US" sz="2800" b="1" dirty="0"/>
              <a:t>A</a:t>
            </a:r>
            <a:r>
              <a:rPr lang="en-US" sz="2800" dirty="0"/>
              <a:t>ctivation</a:t>
            </a:r>
          </a:p>
          <a:p>
            <a:pPr algn="ctr"/>
            <a:r>
              <a:rPr lang="en-US" sz="2800" b="1" dirty="0"/>
              <a:t>T</a:t>
            </a:r>
            <a:r>
              <a:rPr lang="en-US" sz="2800" dirty="0"/>
              <a:t>aking Steps</a:t>
            </a:r>
          </a:p>
        </p:txBody>
      </p:sp>
    </p:spTree>
    <p:extLst>
      <p:ext uri="{BB962C8B-B14F-4D97-AF65-F5344CB8AC3E}">
        <p14:creationId xmlns:p14="http://schemas.microsoft.com/office/powerpoint/2010/main" val="2447832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39ACC-EEF9-11E2-7F06-811A028AEE00}"/>
              </a:ext>
            </a:extLst>
          </p:cNvPr>
          <p:cNvSpPr>
            <a:spLocks noGrp="1"/>
          </p:cNvSpPr>
          <p:nvPr>
            <p:ph type="title"/>
          </p:nvPr>
        </p:nvSpPr>
        <p:spPr/>
        <p:txBody>
          <a:bodyPr/>
          <a:lstStyle/>
          <a:p>
            <a:r>
              <a:rPr lang="en-US" dirty="0"/>
              <a:t>Cycle of Change</a:t>
            </a:r>
          </a:p>
        </p:txBody>
      </p:sp>
      <p:pic>
        <p:nvPicPr>
          <p:cNvPr id="3074" name="Picture 2" descr="The Cycle of Change | The OAD Clinic">
            <a:extLst>
              <a:ext uri="{FF2B5EF4-FFF2-40B4-BE49-F238E27FC236}">
                <a16:creationId xmlns:a16="http://schemas.microsoft.com/office/drawing/2014/main" id="{9E725721-D086-12D3-79ED-182762B4D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295400"/>
            <a:ext cx="6426641" cy="4648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099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E1399-9012-45BE-BE31-87265E0D6A58}"/>
              </a:ext>
            </a:extLst>
          </p:cNvPr>
          <p:cNvSpPr>
            <a:spLocks noGrp="1"/>
          </p:cNvSpPr>
          <p:nvPr>
            <p:ph type="title"/>
          </p:nvPr>
        </p:nvSpPr>
        <p:spPr/>
        <p:txBody>
          <a:bodyPr/>
          <a:lstStyle/>
          <a:p>
            <a:r>
              <a:rPr lang="en-US" dirty="0"/>
              <a:t>Unit 1</a:t>
            </a:r>
          </a:p>
        </p:txBody>
      </p:sp>
      <p:pic>
        <p:nvPicPr>
          <p:cNvPr id="4" name="Picture 3" descr="Shape, circle&#10;&#10;Description automatically generated">
            <a:extLst>
              <a:ext uri="{FF2B5EF4-FFF2-40B4-BE49-F238E27FC236}">
                <a16:creationId xmlns:a16="http://schemas.microsoft.com/office/drawing/2014/main" id="{9B0B71B5-14A7-46E1-9E63-3E94CF21581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04800" y="1581150"/>
            <a:ext cx="3695700" cy="3695700"/>
          </a:xfrm>
          <a:prstGeom prst="rect">
            <a:avLst/>
          </a:prstGeom>
        </p:spPr>
      </p:pic>
      <p:sp>
        <p:nvSpPr>
          <p:cNvPr id="7" name="TextBox 6">
            <a:extLst>
              <a:ext uri="{FF2B5EF4-FFF2-40B4-BE49-F238E27FC236}">
                <a16:creationId xmlns:a16="http://schemas.microsoft.com/office/drawing/2014/main" id="{E30BB65C-3109-4830-8171-B0AF22BB5FE2}"/>
              </a:ext>
            </a:extLst>
          </p:cNvPr>
          <p:cNvSpPr txBox="1"/>
          <p:nvPr/>
        </p:nvSpPr>
        <p:spPr>
          <a:xfrm>
            <a:off x="2152650" y="2362200"/>
            <a:ext cx="6553200" cy="1323439"/>
          </a:xfrm>
          <a:prstGeom prst="rect">
            <a:avLst/>
          </a:prstGeom>
          <a:noFill/>
          <a:ln>
            <a:solidFill>
              <a:schemeClr val="bg1">
                <a:lumMod val="50000"/>
              </a:schemeClr>
            </a:solidFill>
          </a:ln>
        </p:spPr>
        <p:txBody>
          <a:bodyPr wrap="square" rtlCol="0">
            <a:spAutoFit/>
          </a:bodyPr>
          <a:lstStyle/>
          <a:p>
            <a:pPr algn="ctr"/>
            <a:r>
              <a:rPr lang="en-US" sz="4000" dirty="0"/>
              <a:t>Introduction to the Casework Process</a:t>
            </a:r>
          </a:p>
        </p:txBody>
      </p:sp>
    </p:spTree>
    <p:extLst>
      <p:ext uri="{BB962C8B-B14F-4D97-AF65-F5344CB8AC3E}">
        <p14:creationId xmlns:p14="http://schemas.microsoft.com/office/powerpoint/2010/main" val="3285965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073A9-5144-893E-E487-2964749438B0}"/>
              </a:ext>
            </a:extLst>
          </p:cNvPr>
          <p:cNvSpPr>
            <a:spLocks noGrp="1"/>
          </p:cNvSpPr>
          <p:nvPr>
            <p:ph type="title"/>
          </p:nvPr>
        </p:nvSpPr>
        <p:spPr/>
        <p:txBody>
          <a:bodyPr/>
          <a:lstStyle/>
          <a:p>
            <a:r>
              <a:rPr lang="en-US" dirty="0"/>
              <a:t>Activity: Stages of Change</a:t>
            </a:r>
          </a:p>
        </p:txBody>
      </p:sp>
      <p:pic>
        <p:nvPicPr>
          <p:cNvPr id="5" name="Picture 4">
            <a:extLst>
              <a:ext uri="{FF2B5EF4-FFF2-40B4-BE49-F238E27FC236}">
                <a16:creationId xmlns:a16="http://schemas.microsoft.com/office/drawing/2014/main" id="{698E143D-CD14-46FB-5CE2-A25FB7445D63}"/>
              </a:ext>
            </a:extLst>
          </p:cNvPr>
          <p:cNvPicPr>
            <a:picLocks noChangeAspect="1"/>
          </p:cNvPicPr>
          <p:nvPr/>
        </p:nvPicPr>
        <p:blipFill rotWithShape="1">
          <a:blip r:embed="rId3"/>
          <a:srcRect l="32499" t="29249" r="34168" b="5534"/>
          <a:stretch/>
        </p:blipFill>
        <p:spPr>
          <a:xfrm>
            <a:off x="158262" y="1447800"/>
            <a:ext cx="4179278" cy="4597207"/>
          </a:xfrm>
          <a:prstGeom prst="rect">
            <a:avLst/>
          </a:prstGeom>
        </p:spPr>
      </p:pic>
      <p:sp>
        <p:nvSpPr>
          <p:cNvPr id="7" name="TextBox 6">
            <a:extLst>
              <a:ext uri="{FF2B5EF4-FFF2-40B4-BE49-F238E27FC236}">
                <a16:creationId xmlns:a16="http://schemas.microsoft.com/office/drawing/2014/main" id="{89E54787-CCCA-FE78-8509-2F85629076F7}"/>
              </a:ext>
            </a:extLst>
          </p:cNvPr>
          <p:cNvSpPr txBox="1"/>
          <p:nvPr/>
        </p:nvSpPr>
        <p:spPr>
          <a:xfrm>
            <a:off x="4572000" y="1151360"/>
            <a:ext cx="4413738" cy="489364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400" b="1" dirty="0">
                <a:solidFill>
                  <a:schemeClr val="tx2">
                    <a:lumMod val="75000"/>
                  </a:schemeClr>
                </a:solidFill>
              </a:rPr>
              <a:t>Which are change talk statements:</a:t>
            </a:r>
          </a:p>
          <a:p>
            <a:pPr marL="285750" indent="-285750">
              <a:buFont typeface="Arial" panose="020B0604020202020204" pitchFamily="34" charset="0"/>
              <a:buChar char="•"/>
            </a:pPr>
            <a:r>
              <a:rPr lang="en-US" sz="2400" dirty="0">
                <a:solidFill>
                  <a:schemeClr val="tx2">
                    <a:lumMod val="75000"/>
                  </a:schemeClr>
                </a:solidFill>
              </a:rPr>
              <a:t>I have to cut down on my drinking so I can make it to work on time.</a:t>
            </a:r>
          </a:p>
          <a:p>
            <a:pPr marL="285750" indent="-285750">
              <a:buFont typeface="Arial" panose="020B0604020202020204" pitchFamily="34" charset="0"/>
              <a:buChar char="•"/>
            </a:pPr>
            <a:r>
              <a:rPr lang="en-US" sz="2400" dirty="0">
                <a:solidFill>
                  <a:schemeClr val="tx2">
                    <a:lumMod val="75000"/>
                  </a:schemeClr>
                </a:solidFill>
              </a:rPr>
              <a:t>My wife wants me to give up cigarettes.</a:t>
            </a:r>
          </a:p>
          <a:p>
            <a:pPr marL="285750" indent="-285750">
              <a:buFont typeface="Arial" panose="020B0604020202020204" pitchFamily="34" charset="0"/>
              <a:buChar char="•"/>
            </a:pPr>
            <a:r>
              <a:rPr lang="en-US" sz="2400" dirty="0">
                <a:solidFill>
                  <a:schemeClr val="tx2">
                    <a:lumMod val="75000"/>
                  </a:schemeClr>
                </a:solidFill>
              </a:rPr>
              <a:t>The doctor thinks it is important for me to decrease my alcohol intake.</a:t>
            </a:r>
          </a:p>
          <a:p>
            <a:pPr marL="285750" indent="-285750">
              <a:buFont typeface="Arial" panose="020B0604020202020204" pitchFamily="34" charset="0"/>
              <a:buChar char="•"/>
            </a:pPr>
            <a:r>
              <a:rPr lang="en-US" sz="2400" dirty="0">
                <a:solidFill>
                  <a:schemeClr val="tx2">
                    <a:lumMod val="75000"/>
                  </a:schemeClr>
                </a:solidFill>
              </a:rPr>
              <a:t>I want to stop taking my pain meds, but the pain won’t go away.</a:t>
            </a:r>
          </a:p>
        </p:txBody>
      </p:sp>
    </p:spTree>
    <p:extLst>
      <p:ext uri="{BB962C8B-B14F-4D97-AF65-F5344CB8AC3E}">
        <p14:creationId xmlns:p14="http://schemas.microsoft.com/office/powerpoint/2010/main" val="2553868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FF795-B838-0224-1A62-E022DF156DB2}"/>
              </a:ext>
            </a:extLst>
          </p:cNvPr>
          <p:cNvSpPr>
            <a:spLocks noGrp="1"/>
          </p:cNvSpPr>
          <p:nvPr>
            <p:ph type="title"/>
          </p:nvPr>
        </p:nvSpPr>
        <p:spPr/>
        <p:txBody>
          <a:bodyPr/>
          <a:lstStyle/>
          <a:p>
            <a:r>
              <a:rPr lang="en-US" dirty="0"/>
              <a:t>The Change Ruler</a:t>
            </a:r>
          </a:p>
        </p:txBody>
      </p:sp>
      <p:pic>
        <p:nvPicPr>
          <p:cNvPr id="5" name="Picture 4" descr="Shape, arrow, rectangle&#10;&#10;Description automatically generated">
            <a:extLst>
              <a:ext uri="{FF2B5EF4-FFF2-40B4-BE49-F238E27FC236}">
                <a16:creationId xmlns:a16="http://schemas.microsoft.com/office/drawing/2014/main" id="{4BC47A17-AC3C-28D2-0918-FFF59F671A5D}"/>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2400" y="4038600"/>
            <a:ext cx="8839200" cy="1981201"/>
          </a:xfrm>
          <a:prstGeom prst="rect">
            <a:avLst/>
          </a:prstGeom>
        </p:spPr>
      </p:pic>
      <p:sp>
        <p:nvSpPr>
          <p:cNvPr id="8" name="Flowchart: Connector 7">
            <a:extLst>
              <a:ext uri="{FF2B5EF4-FFF2-40B4-BE49-F238E27FC236}">
                <a16:creationId xmlns:a16="http://schemas.microsoft.com/office/drawing/2014/main" id="{A0DB0462-4658-B8A9-A4C9-367323CE3C7A}"/>
              </a:ext>
            </a:extLst>
          </p:cNvPr>
          <p:cNvSpPr/>
          <p:nvPr/>
        </p:nvSpPr>
        <p:spPr>
          <a:xfrm>
            <a:off x="152400" y="3059723"/>
            <a:ext cx="1905000" cy="1981201"/>
          </a:xfrm>
          <a:prstGeom prst="flowChartConnector">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5400" b="1" dirty="0">
                <a:latin typeface="Baskerville Old Face" panose="02020602080505020303" pitchFamily="18" charset="0"/>
              </a:rPr>
              <a:t>1</a:t>
            </a:r>
          </a:p>
        </p:txBody>
      </p:sp>
      <p:sp>
        <p:nvSpPr>
          <p:cNvPr id="9" name="Flowchart: Connector 8">
            <a:extLst>
              <a:ext uri="{FF2B5EF4-FFF2-40B4-BE49-F238E27FC236}">
                <a16:creationId xmlns:a16="http://schemas.microsoft.com/office/drawing/2014/main" id="{4A35F034-D6DC-BBA3-92B7-A30059ABD43D}"/>
              </a:ext>
            </a:extLst>
          </p:cNvPr>
          <p:cNvSpPr/>
          <p:nvPr/>
        </p:nvSpPr>
        <p:spPr>
          <a:xfrm>
            <a:off x="7086600" y="3042137"/>
            <a:ext cx="1905000" cy="1981201"/>
          </a:xfrm>
          <a:prstGeom prst="flowChartConnector">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6000" b="1" dirty="0">
                <a:latin typeface="Baskerville Old Face" panose="02020602080505020303" pitchFamily="18" charset="0"/>
              </a:rPr>
              <a:t>10</a:t>
            </a:r>
          </a:p>
        </p:txBody>
      </p:sp>
      <p:sp>
        <p:nvSpPr>
          <p:cNvPr id="10" name="TextBox 9">
            <a:extLst>
              <a:ext uri="{FF2B5EF4-FFF2-40B4-BE49-F238E27FC236}">
                <a16:creationId xmlns:a16="http://schemas.microsoft.com/office/drawing/2014/main" id="{9A59D9A6-E08E-4199-8367-CEDED6B4AB21}"/>
              </a:ext>
            </a:extLst>
          </p:cNvPr>
          <p:cNvSpPr txBox="1"/>
          <p:nvPr/>
        </p:nvSpPr>
        <p:spPr>
          <a:xfrm>
            <a:off x="914400" y="1188001"/>
            <a:ext cx="7315200" cy="2862322"/>
          </a:xfrm>
          <a:prstGeom prst="rect">
            <a:avLst/>
          </a:prstGeom>
          <a:noFill/>
        </p:spPr>
        <p:txBody>
          <a:bodyPr wrap="square" rtlCol="0">
            <a:spAutoFit/>
          </a:bodyPr>
          <a:lstStyle/>
          <a:p>
            <a:pPr algn="ctr"/>
            <a:r>
              <a:rPr lang="en-US" sz="3600" b="1" dirty="0"/>
              <a:t>Used to scale:</a:t>
            </a:r>
          </a:p>
          <a:p>
            <a:pPr marL="285750" indent="-285750" algn="ctr">
              <a:buFont typeface="Arial" panose="020B0604020202020204" pitchFamily="34" charset="0"/>
              <a:buChar char="•"/>
            </a:pPr>
            <a:r>
              <a:rPr lang="en-US" sz="3600" dirty="0"/>
              <a:t>Importance to Change</a:t>
            </a:r>
          </a:p>
          <a:p>
            <a:pPr marL="285750" indent="-285750" algn="ctr">
              <a:buFont typeface="Arial" panose="020B0604020202020204" pitchFamily="34" charset="0"/>
              <a:buChar char="•"/>
            </a:pPr>
            <a:r>
              <a:rPr lang="en-US" sz="3600" dirty="0"/>
              <a:t>Confidence to Change</a:t>
            </a:r>
          </a:p>
          <a:p>
            <a:pPr marL="285750" indent="-285750" algn="ctr">
              <a:buFont typeface="Arial" panose="020B0604020202020204" pitchFamily="34" charset="0"/>
              <a:buChar char="•"/>
            </a:pPr>
            <a:r>
              <a:rPr lang="en-US" sz="3600" dirty="0"/>
              <a:t>Readiness to Change</a:t>
            </a:r>
          </a:p>
          <a:p>
            <a:pPr marL="285750" indent="-285750" algn="ctr">
              <a:buFont typeface="Arial" panose="020B0604020202020204" pitchFamily="34" charset="0"/>
              <a:buChar char="•"/>
            </a:pPr>
            <a:r>
              <a:rPr lang="en-US" sz="3600" dirty="0"/>
              <a:t>Barriers to Change</a:t>
            </a:r>
          </a:p>
        </p:txBody>
      </p:sp>
    </p:spTree>
    <p:extLst>
      <p:ext uri="{BB962C8B-B14F-4D97-AF65-F5344CB8AC3E}">
        <p14:creationId xmlns:p14="http://schemas.microsoft.com/office/powerpoint/2010/main" val="1639082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5AD94-EA13-4696-B01A-BD2E9B717399}"/>
              </a:ext>
            </a:extLst>
          </p:cNvPr>
          <p:cNvSpPr>
            <a:spLocks noGrp="1"/>
          </p:cNvSpPr>
          <p:nvPr>
            <p:ph type="title"/>
          </p:nvPr>
        </p:nvSpPr>
        <p:spPr/>
        <p:txBody>
          <a:bodyPr/>
          <a:lstStyle/>
          <a:p>
            <a:r>
              <a:rPr lang="en-US" dirty="0"/>
              <a:t>Activity: Behaviors of Resistance</a:t>
            </a:r>
          </a:p>
        </p:txBody>
      </p:sp>
      <p:sp>
        <p:nvSpPr>
          <p:cNvPr id="4" name="TextBox 3">
            <a:extLst>
              <a:ext uri="{FF2B5EF4-FFF2-40B4-BE49-F238E27FC236}">
                <a16:creationId xmlns:a16="http://schemas.microsoft.com/office/drawing/2014/main" id="{B13A01CB-E63E-45D0-A2AB-07D415E21974}"/>
              </a:ext>
            </a:extLst>
          </p:cNvPr>
          <p:cNvSpPr txBox="1"/>
          <p:nvPr/>
        </p:nvSpPr>
        <p:spPr>
          <a:xfrm>
            <a:off x="0" y="1111639"/>
            <a:ext cx="9144000" cy="492500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p:spPr>
        <p:txBody>
          <a:bodyPr wrap="square" rtlCol="0">
            <a:spAutoFit/>
          </a:bodyPr>
          <a:lstStyle/>
          <a:p>
            <a:pPr algn="ctr"/>
            <a:endParaRPr lang="en-US" sz="2400" dirty="0">
              <a:solidFill>
                <a:schemeClr val="bg1"/>
              </a:solidFill>
            </a:endParaRPr>
          </a:p>
          <a:p>
            <a:r>
              <a:rPr lang="en-US" sz="2400" b="1" dirty="0"/>
              <a:t>Behavior                                   Feeling                              Underlying Needs </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cxnSp>
        <p:nvCxnSpPr>
          <p:cNvPr id="5" name="Straight Connector 4">
            <a:extLst>
              <a:ext uri="{FF2B5EF4-FFF2-40B4-BE49-F238E27FC236}">
                <a16:creationId xmlns:a16="http://schemas.microsoft.com/office/drawing/2014/main" id="{21B67628-15A2-499E-8387-6DCE826EC15D}"/>
              </a:ext>
            </a:extLst>
          </p:cNvPr>
          <p:cNvCxnSpPr/>
          <p:nvPr/>
        </p:nvCxnSpPr>
        <p:spPr>
          <a:xfrm>
            <a:off x="2362200" y="1143000"/>
            <a:ext cx="0" cy="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C12D412B-8DCB-47FA-A957-439C088B4FD1}"/>
              </a:ext>
            </a:extLst>
          </p:cNvPr>
          <p:cNvCxnSpPr/>
          <p:nvPr/>
        </p:nvCxnSpPr>
        <p:spPr>
          <a:xfrm>
            <a:off x="2667000" y="1143000"/>
            <a:ext cx="0" cy="487680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0BED759B-0516-465E-8CCE-6C3BC654D17F}"/>
              </a:ext>
            </a:extLst>
          </p:cNvPr>
          <p:cNvCxnSpPr/>
          <p:nvPr/>
        </p:nvCxnSpPr>
        <p:spPr>
          <a:xfrm>
            <a:off x="5943600" y="1143000"/>
            <a:ext cx="0" cy="4893647"/>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F3180780-2E95-4A28-AAA6-C0F73A7A5404}"/>
              </a:ext>
            </a:extLst>
          </p:cNvPr>
          <p:cNvCxnSpPr>
            <a:cxnSpLocks/>
          </p:cNvCxnSpPr>
          <p:nvPr/>
        </p:nvCxnSpPr>
        <p:spPr>
          <a:xfrm>
            <a:off x="0" y="1981200"/>
            <a:ext cx="91440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10751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2EDD2BD8-4525-4D20-8568-6B1DC6AC3242}"/>
              </a:ext>
            </a:extLst>
          </p:cNvPr>
          <p:cNvPicPr>
            <a:picLocks noChangeAspect="1"/>
          </p:cNvPicPr>
          <p:nvPr/>
        </p:nvPicPr>
        <p:blipFill>
          <a:blip r:embed="rId3">
            <a:alphaModFix amt="12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1084758"/>
            <a:ext cx="9144000" cy="5075903"/>
          </a:xfrm>
          <a:prstGeom prst="rect">
            <a:avLst/>
          </a:prstGeom>
        </p:spPr>
      </p:pic>
      <p:sp>
        <p:nvSpPr>
          <p:cNvPr id="2" name="Title 1">
            <a:extLst>
              <a:ext uri="{FF2B5EF4-FFF2-40B4-BE49-F238E27FC236}">
                <a16:creationId xmlns:a16="http://schemas.microsoft.com/office/drawing/2014/main" id="{9EA6B4EB-AD08-41C7-A442-0CD32EE1BED0}"/>
              </a:ext>
            </a:extLst>
          </p:cNvPr>
          <p:cNvSpPr>
            <a:spLocks noGrp="1"/>
          </p:cNvSpPr>
          <p:nvPr>
            <p:ph type="title"/>
          </p:nvPr>
        </p:nvSpPr>
        <p:spPr/>
        <p:txBody>
          <a:bodyPr/>
          <a:lstStyle/>
          <a:p>
            <a:r>
              <a:rPr lang="en-US" dirty="0"/>
              <a:t>Strategies</a:t>
            </a:r>
          </a:p>
        </p:txBody>
      </p:sp>
      <p:sp>
        <p:nvSpPr>
          <p:cNvPr id="13" name="TextBox 12">
            <a:extLst>
              <a:ext uri="{FF2B5EF4-FFF2-40B4-BE49-F238E27FC236}">
                <a16:creationId xmlns:a16="http://schemas.microsoft.com/office/drawing/2014/main" id="{98494D0D-23BD-488D-B704-C2A262829098}"/>
              </a:ext>
            </a:extLst>
          </p:cNvPr>
          <p:cNvSpPr txBox="1"/>
          <p:nvPr/>
        </p:nvSpPr>
        <p:spPr>
          <a:xfrm>
            <a:off x="-152400" y="1308066"/>
            <a:ext cx="4419600" cy="4241867"/>
          </a:xfrm>
          <a:prstGeom prst="rect">
            <a:avLst/>
          </a:prstGeom>
          <a:noFill/>
        </p:spPr>
        <p:txBody>
          <a:bodyPr wrap="square">
            <a:spAutoFit/>
          </a:bodyPr>
          <a:lstStyle/>
          <a:p>
            <a:pPr marL="742950" marR="0" lvl="1" indent="-285750">
              <a:lnSpc>
                <a:spcPct val="115000"/>
              </a:lnSpc>
              <a:spcBef>
                <a:spcPts val="0"/>
              </a:spcBef>
              <a:spcAft>
                <a:spcPts val="1200"/>
              </a:spcAft>
              <a:buFont typeface="Courier New" panose="02070309020205020404" pitchFamily="49" charset="0"/>
              <a:buChar char="o"/>
              <a:tabLst>
                <a:tab pos="622935" algn="l"/>
              </a:tabLst>
            </a:pPr>
            <a:r>
              <a:rPr lang="en-US" sz="1600" dirty="0">
                <a:effectLst/>
                <a:latin typeface="Open Sans" panose="020B0606030504020204" pitchFamily="34" charset="0"/>
                <a:ea typeface="Open Sans" panose="020B0606030504020204" pitchFamily="34" charset="0"/>
              </a:rPr>
              <a:t>Acknowledge family is the expert in their own</a:t>
            </a:r>
            <a:r>
              <a:rPr lang="en-US" sz="1600" spc="-85" dirty="0">
                <a:effectLst/>
                <a:latin typeface="Open Sans" panose="020B0606030504020204" pitchFamily="34" charset="0"/>
                <a:ea typeface="Open Sans" panose="020B0606030504020204" pitchFamily="34" charset="0"/>
              </a:rPr>
              <a:t> </a:t>
            </a:r>
            <a:r>
              <a:rPr lang="en-US" sz="1600" dirty="0">
                <a:effectLst/>
                <a:latin typeface="Open Sans" panose="020B0606030504020204" pitchFamily="34" charset="0"/>
                <a:ea typeface="Open Sans" panose="020B0606030504020204" pitchFamily="34" charset="0"/>
              </a:rPr>
              <a:t>lives</a:t>
            </a:r>
          </a:p>
          <a:p>
            <a:pPr marL="742950" marR="81915" lvl="1" indent="-285750">
              <a:lnSpc>
                <a:spcPct val="115000"/>
              </a:lnSpc>
              <a:spcBef>
                <a:spcPts val="0"/>
              </a:spcBef>
              <a:spcAft>
                <a:spcPts val="1200"/>
              </a:spcAft>
              <a:buFont typeface="Courier New" panose="02070309020205020404" pitchFamily="49" charset="0"/>
              <a:buChar char="o"/>
              <a:tabLst>
                <a:tab pos="622935" algn="l"/>
              </a:tabLst>
            </a:pPr>
            <a:r>
              <a:rPr lang="en-US" sz="1600" dirty="0">
                <a:effectLst/>
                <a:latin typeface="Open Sans" panose="020B0606030504020204" pitchFamily="34" charset="0"/>
                <a:ea typeface="Open Sans" panose="020B0606030504020204" pitchFamily="34" charset="0"/>
              </a:rPr>
              <a:t>Slow down and allow the parent to take a break. </a:t>
            </a:r>
          </a:p>
          <a:p>
            <a:pPr marL="742950" marR="81915" lvl="1" indent="-285750">
              <a:lnSpc>
                <a:spcPct val="115000"/>
              </a:lnSpc>
              <a:spcBef>
                <a:spcPts val="0"/>
              </a:spcBef>
              <a:spcAft>
                <a:spcPts val="1200"/>
              </a:spcAft>
              <a:buFont typeface="Courier New" panose="02070309020205020404" pitchFamily="49" charset="0"/>
              <a:buChar char="o"/>
              <a:tabLst>
                <a:tab pos="622935" algn="l"/>
              </a:tabLst>
            </a:pPr>
            <a:r>
              <a:rPr lang="en-US" sz="1600" dirty="0">
                <a:effectLst/>
                <a:latin typeface="Open Sans" panose="020B0606030504020204" pitchFamily="34" charset="0"/>
                <a:ea typeface="Open Sans" panose="020B0606030504020204" pitchFamily="34" charset="0"/>
              </a:rPr>
              <a:t>Soften voice and speak </a:t>
            </a:r>
          </a:p>
          <a:p>
            <a:pPr marL="742950" marR="0" lvl="1" indent="-285750" algn="just">
              <a:lnSpc>
                <a:spcPct val="115000"/>
              </a:lnSpc>
              <a:spcBef>
                <a:spcPts val="0"/>
              </a:spcBef>
              <a:spcAft>
                <a:spcPts val="1200"/>
              </a:spcAft>
              <a:buFont typeface="Courier New" panose="02070309020205020404" pitchFamily="49" charset="0"/>
              <a:buChar char="o"/>
              <a:tabLst>
                <a:tab pos="622935" algn="l"/>
              </a:tabLst>
            </a:pPr>
            <a:r>
              <a:rPr lang="en-US" sz="1600" dirty="0">
                <a:effectLst/>
                <a:latin typeface="Open Sans" panose="020B0606030504020204" pitchFamily="34" charset="0"/>
                <a:ea typeface="Open Sans" panose="020B0606030504020204" pitchFamily="34" charset="0"/>
              </a:rPr>
              <a:t>Use body language to show you are listening</a:t>
            </a:r>
          </a:p>
          <a:p>
            <a:pPr marL="742950" marR="325755" lvl="1" indent="-285750">
              <a:lnSpc>
                <a:spcPct val="115000"/>
              </a:lnSpc>
              <a:spcBef>
                <a:spcPts val="0"/>
              </a:spcBef>
              <a:spcAft>
                <a:spcPts val="1200"/>
              </a:spcAft>
              <a:buFont typeface="Courier New" panose="02070309020205020404" pitchFamily="49" charset="0"/>
              <a:buChar char="o"/>
              <a:tabLst>
                <a:tab pos="622935" algn="l"/>
              </a:tabLst>
            </a:pPr>
            <a:r>
              <a:rPr lang="en-US" sz="1600" dirty="0">
                <a:effectLst/>
                <a:latin typeface="Open Sans" panose="020B0606030504020204" pitchFamily="34" charset="0"/>
                <a:ea typeface="Open Sans" panose="020B0606030504020204" pitchFamily="34" charset="0"/>
              </a:rPr>
              <a:t>Be</a:t>
            </a:r>
            <a:r>
              <a:rPr lang="en-US" sz="1600" spc="-25" dirty="0">
                <a:effectLst/>
                <a:latin typeface="Open Sans" panose="020B0606030504020204" pitchFamily="34" charset="0"/>
                <a:ea typeface="Open Sans" panose="020B0606030504020204" pitchFamily="34" charset="0"/>
              </a:rPr>
              <a:t> </a:t>
            </a:r>
            <a:r>
              <a:rPr lang="en-US" sz="1600" dirty="0">
                <a:effectLst/>
                <a:latin typeface="Open Sans" panose="020B0606030504020204" pitchFamily="34" charset="0"/>
                <a:ea typeface="Open Sans" panose="020B0606030504020204" pitchFamily="34" charset="0"/>
              </a:rPr>
              <a:t>open</a:t>
            </a:r>
            <a:r>
              <a:rPr lang="en-US" sz="1600" spc="-25" dirty="0">
                <a:effectLst/>
                <a:latin typeface="Open Sans" panose="020B0606030504020204" pitchFamily="34" charset="0"/>
                <a:ea typeface="Open Sans" panose="020B0606030504020204" pitchFamily="34" charset="0"/>
              </a:rPr>
              <a:t> </a:t>
            </a:r>
            <a:r>
              <a:rPr lang="en-US" sz="1600" dirty="0">
                <a:effectLst/>
                <a:latin typeface="Open Sans" panose="020B0606030504020204" pitchFamily="34" charset="0"/>
                <a:ea typeface="Open Sans" panose="020B0606030504020204" pitchFamily="34" charset="0"/>
              </a:rPr>
              <a:t>and</a:t>
            </a:r>
            <a:r>
              <a:rPr lang="en-US" sz="1600" spc="-15" dirty="0">
                <a:effectLst/>
                <a:latin typeface="Open Sans" panose="020B0606030504020204" pitchFamily="34" charset="0"/>
                <a:ea typeface="Open Sans" panose="020B0606030504020204" pitchFamily="34" charset="0"/>
              </a:rPr>
              <a:t> </a:t>
            </a:r>
            <a:r>
              <a:rPr lang="en-US" sz="1600" dirty="0">
                <a:effectLst/>
                <a:latin typeface="Open Sans" panose="020B0606030504020204" pitchFamily="34" charset="0"/>
                <a:ea typeface="Open Sans" panose="020B0606030504020204" pitchFamily="34" charset="0"/>
              </a:rPr>
              <a:t>direct</a:t>
            </a:r>
            <a:r>
              <a:rPr lang="en-US" sz="1600" spc="-25" dirty="0">
                <a:effectLst/>
                <a:latin typeface="Open Sans" panose="020B0606030504020204" pitchFamily="34" charset="0"/>
                <a:ea typeface="Open Sans" panose="020B0606030504020204" pitchFamily="34" charset="0"/>
              </a:rPr>
              <a:t> </a:t>
            </a:r>
            <a:r>
              <a:rPr lang="en-US" sz="1600" dirty="0">
                <a:effectLst/>
                <a:latin typeface="Open Sans" panose="020B0606030504020204" pitchFamily="34" charset="0"/>
                <a:ea typeface="Open Sans" panose="020B0606030504020204" pitchFamily="34" charset="0"/>
              </a:rPr>
              <a:t>to</a:t>
            </a:r>
            <a:r>
              <a:rPr lang="en-US" sz="1600" spc="-10" dirty="0">
                <a:effectLst/>
                <a:latin typeface="Open Sans" panose="020B0606030504020204" pitchFamily="34" charset="0"/>
                <a:ea typeface="Open Sans" panose="020B0606030504020204" pitchFamily="34" charset="0"/>
              </a:rPr>
              <a:t> </a:t>
            </a:r>
            <a:r>
              <a:rPr lang="en-US" sz="1600" dirty="0">
                <a:effectLst/>
                <a:latin typeface="Open Sans" panose="020B0606030504020204" pitchFamily="34" charset="0"/>
                <a:ea typeface="Open Sans" panose="020B0606030504020204" pitchFamily="34" charset="0"/>
              </a:rPr>
              <a:t>help</a:t>
            </a:r>
            <a:r>
              <a:rPr lang="en-US" sz="1600" spc="-20" dirty="0">
                <a:effectLst/>
                <a:latin typeface="Open Sans" panose="020B0606030504020204" pitchFamily="34" charset="0"/>
                <a:ea typeface="Open Sans" panose="020B0606030504020204" pitchFamily="34" charset="0"/>
              </a:rPr>
              <a:t> </a:t>
            </a:r>
            <a:r>
              <a:rPr lang="en-US" sz="1600" dirty="0">
                <a:effectLst/>
                <a:latin typeface="Open Sans" panose="020B0606030504020204" pitchFamily="34" charset="0"/>
                <a:ea typeface="Open Sans" panose="020B0606030504020204" pitchFamily="34" charset="0"/>
              </a:rPr>
              <a:t>them</a:t>
            </a:r>
            <a:r>
              <a:rPr lang="en-US" sz="1600" spc="-25" dirty="0">
                <a:effectLst/>
                <a:latin typeface="Open Sans" panose="020B0606030504020204" pitchFamily="34" charset="0"/>
                <a:ea typeface="Open Sans" panose="020B0606030504020204" pitchFamily="34" charset="0"/>
              </a:rPr>
              <a:t> </a:t>
            </a:r>
            <a:r>
              <a:rPr lang="en-US" sz="1600" dirty="0">
                <a:effectLst/>
                <a:latin typeface="Open Sans" panose="020B0606030504020204" pitchFamily="34" charset="0"/>
                <a:ea typeface="Open Sans" panose="020B0606030504020204" pitchFamily="34" charset="0"/>
              </a:rPr>
              <a:t>understand</a:t>
            </a:r>
            <a:r>
              <a:rPr lang="en-US" sz="1600" spc="-15" dirty="0">
                <a:effectLst/>
                <a:latin typeface="Open Sans" panose="020B0606030504020204" pitchFamily="34" charset="0"/>
                <a:ea typeface="Open Sans" panose="020B0606030504020204" pitchFamily="34" charset="0"/>
              </a:rPr>
              <a:t> </a:t>
            </a:r>
            <a:r>
              <a:rPr lang="en-US" sz="1600" dirty="0">
                <a:effectLst/>
                <a:latin typeface="Open Sans" panose="020B0606030504020204" pitchFamily="34" charset="0"/>
                <a:ea typeface="Open Sans" panose="020B0606030504020204" pitchFamily="34" charset="0"/>
              </a:rPr>
              <a:t>the</a:t>
            </a:r>
            <a:r>
              <a:rPr lang="en-US" sz="1600" spc="-25" dirty="0">
                <a:effectLst/>
                <a:latin typeface="Open Sans" panose="020B0606030504020204" pitchFamily="34" charset="0"/>
                <a:ea typeface="Open Sans" panose="020B0606030504020204" pitchFamily="34" charset="0"/>
              </a:rPr>
              <a:t> </a:t>
            </a:r>
            <a:r>
              <a:rPr lang="en-US" sz="1600" dirty="0">
                <a:effectLst/>
                <a:latin typeface="Open Sans" panose="020B0606030504020204" pitchFamily="34" charset="0"/>
                <a:ea typeface="Open Sans" panose="020B0606030504020204" pitchFamily="34" charset="0"/>
              </a:rPr>
              <a:t>reason</a:t>
            </a:r>
            <a:r>
              <a:rPr lang="en-US" sz="1600" spc="-25" dirty="0">
                <a:effectLst/>
                <a:latin typeface="Open Sans" panose="020B0606030504020204" pitchFamily="34" charset="0"/>
                <a:ea typeface="Open Sans" panose="020B0606030504020204" pitchFamily="34" charset="0"/>
              </a:rPr>
              <a:t> </a:t>
            </a:r>
            <a:r>
              <a:rPr lang="en-US" sz="1600" dirty="0">
                <a:effectLst/>
                <a:latin typeface="Open Sans" panose="020B0606030504020204" pitchFamily="34" charset="0"/>
                <a:ea typeface="Open Sans" panose="020B0606030504020204" pitchFamily="34" charset="0"/>
              </a:rPr>
              <a:t>you</a:t>
            </a:r>
            <a:r>
              <a:rPr lang="en-US" sz="1600" spc="-25" dirty="0">
                <a:effectLst/>
                <a:latin typeface="Open Sans" panose="020B0606030504020204" pitchFamily="34" charset="0"/>
                <a:ea typeface="Open Sans" panose="020B0606030504020204" pitchFamily="34" charset="0"/>
              </a:rPr>
              <a:t> </a:t>
            </a:r>
            <a:r>
              <a:rPr lang="en-US" sz="1600" dirty="0">
                <a:effectLst/>
                <a:latin typeface="Open Sans" panose="020B0606030504020204" pitchFamily="34" charset="0"/>
                <a:ea typeface="Open Sans" panose="020B0606030504020204" pitchFamily="34" charset="0"/>
              </a:rPr>
              <a:t>are</a:t>
            </a:r>
            <a:r>
              <a:rPr lang="en-US" sz="1600" spc="-10" dirty="0">
                <a:effectLst/>
                <a:latin typeface="Open Sans" panose="020B0606030504020204" pitchFamily="34" charset="0"/>
                <a:ea typeface="Open Sans" panose="020B0606030504020204" pitchFamily="34" charset="0"/>
              </a:rPr>
              <a:t> </a:t>
            </a:r>
            <a:r>
              <a:rPr lang="en-US" sz="1600" dirty="0">
                <a:effectLst/>
                <a:latin typeface="Open Sans" panose="020B0606030504020204" pitchFamily="34" charset="0"/>
                <a:ea typeface="Open Sans" panose="020B0606030504020204" pitchFamily="34" charset="0"/>
              </a:rPr>
              <a:t>there</a:t>
            </a:r>
            <a:r>
              <a:rPr lang="en-US" sz="1600" spc="-150" dirty="0">
                <a:effectLst/>
                <a:latin typeface="Open Sans" panose="020B0606030504020204" pitchFamily="34" charset="0"/>
                <a:ea typeface="Open Sans" panose="020B0606030504020204" pitchFamily="34" charset="0"/>
              </a:rPr>
              <a:t> </a:t>
            </a:r>
            <a:r>
              <a:rPr lang="en-US" sz="1600" dirty="0">
                <a:effectLst/>
                <a:latin typeface="Open Sans" panose="020B0606030504020204" pitchFamily="34" charset="0"/>
                <a:ea typeface="Open Sans" panose="020B0606030504020204" pitchFamily="34" charset="0"/>
              </a:rPr>
              <a:t>and how you can work together to resolve the</a:t>
            </a:r>
            <a:r>
              <a:rPr lang="en-US" sz="1600" spc="-90" dirty="0">
                <a:effectLst/>
                <a:latin typeface="Open Sans" panose="020B0606030504020204" pitchFamily="34" charset="0"/>
                <a:ea typeface="Open Sans" panose="020B0606030504020204" pitchFamily="34" charset="0"/>
              </a:rPr>
              <a:t> </a:t>
            </a:r>
            <a:r>
              <a:rPr lang="en-US" sz="1600" dirty="0">
                <a:effectLst/>
                <a:latin typeface="Open Sans" panose="020B0606030504020204" pitchFamily="34" charset="0"/>
                <a:ea typeface="Open Sans" panose="020B0606030504020204" pitchFamily="34" charset="0"/>
              </a:rPr>
              <a:t>concerns.</a:t>
            </a:r>
          </a:p>
          <a:p>
            <a:pPr marL="742950" marR="0" lvl="1" indent="-285750" algn="just">
              <a:lnSpc>
                <a:spcPct val="115000"/>
              </a:lnSpc>
              <a:spcBef>
                <a:spcPts val="0"/>
              </a:spcBef>
              <a:spcAft>
                <a:spcPts val="1200"/>
              </a:spcAft>
              <a:buFont typeface="Courier New" panose="02070309020205020404" pitchFamily="49" charset="0"/>
              <a:buChar char="o"/>
              <a:tabLst>
                <a:tab pos="622935" algn="l"/>
              </a:tabLst>
            </a:pPr>
            <a:r>
              <a:rPr lang="en-US" sz="1600" dirty="0">
                <a:effectLst/>
                <a:latin typeface="Open Sans" panose="020B0606030504020204" pitchFamily="34" charset="0"/>
                <a:ea typeface="Open Sans" panose="020B0606030504020204" pitchFamily="34" charset="0"/>
              </a:rPr>
              <a:t>Roll with the</a:t>
            </a:r>
            <a:r>
              <a:rPr lang="en-US" sz="1600" spc="-40" dirty="0">
                <a:effectLst/>
                <a:latin typeface="Open Sans" panose="020B0606030504020204" pitchFamily="34" charset="0"/>
                <a:ea typeface="Open Sans" panose="020B0606030504020204" pitchFamily="34" charset="0"/>
              </a:rPr>
              <a:t> </a:t>
            </a:r>
            <a:r>
              <a:rPr lang="en-US" sz="1600" dirty="0">
                <a:effectLst/>
                <a:latin typeface="Open Sans" panose="020B0606030504020204" pitchFamily="34" charset="0"/>
                <a:ea typeface="Open Sans" panose="020B0606030504020204" pitchFamily="34" charset="0"/>
              </a:rPr>
              <a:t>resistance</a:t>
            </a:r>
          </a:p>
        </p:txBody>
      </p:sp>
      <p:sp>
        <p:nvSpPr>
          <p:cNvPr id="15" name="TextBox 14">
            <a:extLst>
              <a:ext uri="{FF2B5EF4-FFF2-40B4-BE49-F238E27FC236}">
                <a16:creationId xmlns:a16="http://schemas.microsoft.com/office/drawing/2014/main" id="{FE3F8B19-3D24-4DC8-AA21-87BA3E2A9B14}"/>
              </a:ext>
            </a:extLst>
          </p:cNvPr>
          <p:cNvSpPr txBox="1"/>
          <p:nvPr/>
        </p:nvSpPr>
        <p:spPr>
          <a:xfrm>
            <a:off x="4485291" y="1323360"/>
            <a:ext cx="4682358" cy="2955361"/>
          </a:xfrm>
          <a:prstGeom prst="rect">
            <a:avLst/>
          </a:prstGeom>
          <a:noFill/>
        </p:spPr>
        <p:txBody>
          <a:bodyPr wrap="square">
            <a:spAutoFit/>
          </a:bodyPr>
          <a:lstStyle/>
          <a:p>
            <a:pPr marL="742950" marR="812800" lvl="1" indent="-285750" algn="just">
              <a:lnSpc>
                <a:spcPct val="115000"/>
              </a:lnSpc>
              <a:spcBef>
                <a:spcPts val="0"/>
              </a:spcBef>
              <a:spcAft>
                <a:spcPts val="1200"/>
              </a:spcAft>
              <a:buFont typeface="Courier New" panose="02070309020205020404" pitchFamily="49" charset="0"/>
              <a:buChar char="o"/>
              <a:tabLst>
                <a:tab pos="622935" algn="l"/>
              </a:tabLst>
            </a:pPr>
            <a:r>
              <a:rPr lang="en-US" sz="1600" dirty="0">
                <a:effectLst/>
                <a:latin typeface="Open Sans" panose="020B0606030504020204" pitchFamily="34" charset="0"/>
                <a:ea typeface="Open Sans" panose="020B0606030504020204" pitchFamily="34" charset="0"/>
              </a:rPr>
              <a:t>Co-regulate yourself </a:t>
            </a:r>
          </a:p>
          <a:p>
            <a:pPr marL="742950" marR="812800" lvl="1" indent="-285750" algn="just">
              <a:lnSpc>
                <a:spcPct val="115000"/>
              </a:lnSpc>
              <a:spcBef>
                <a:spcPts val="0"/>
              </a:spcBef>
              <a:spcAft>
                <a:spcPts val="1200"/>
              </a:spcAft>
              <a:buFont typeface="Courier New" panose="02070309020205020404" pitchFamily="49" charset="0"/>
              <a:buChar char="o"/>
              <a:tabLst>
                <a:tab pos="622935" algn="l"/>
              </a:tabLst>
            </a:pPr>
            <a:r>
              <a:rPr lang="en-US" sz="1600" dirty="0">
                <a:effectLst/>
                <a:latin typeface="Open Sans" panose="020B0606030504020204" pitchFamily="34" charset="0"/>
                <a:ea typeface="Open Sans" panose="020B0606030504020204" pitchFamily="34" charset="0"/>
              </a:rPr>
              <a:t>Validate the person’s emotion </a:t>
            </a:r>
          </a:p>
          <a:p>
            <a:pPr marL="742950" marR="812800" lvl="1" indent="-285750" algn="just">
              <a:lnSpc>
                <a:spcPct val="115000"/>
              </a:lnSpc>
              <a:spcBef>
                <a:spcPts val="0"/>
              </a:spcBef>
              <a:spcAft>
                <a:spcPts val="1200"/>
              </a:spcAft>
              <a:buFont typeface="Courier New" panose="02070309020205020404" pitchFamily="49" charset="0"/>
              <a:buChar char="o"/>
              <a:tabLst>
                <a:tab pos="622935" algn="l"/>
              </a:tabLst>
            </a:pPr>
            <a:r>
              <a:rPr lang="en-US" sz="1600" dirty="0">
                <a:effectLst/>
                <a:latin typeface="Open Sans" panose="020B0606030504020204" pitchFamily="34" charset="0"/>
                <a:ea typeface="Open Sans" panose="020B0606030504020204" pitchFamily="34" charset="0"/>
              </a:rPr>
              <a:t>Do NOT allow yourself to get drawn into an argument or</a:t>
            </a:r>
            <a:r>
              <a:rPr lang="en-US" sz="1600" spc="-65" dirty="0">
                <a:effectLst/>
                <a:latin typeface="Open Sans" panose="020B0606030504020204" pitchFamily="34" charset="0"/>
                <a:ea typeface="Open Sans" panose="020B0606030504020204" pitchFamily="34" charset="0"/>
              </a:rPr>
              <a:t> </a:t>
            </a:r>
            <a:r>
              <a:rPr lang="en-US" sz="1600" dirty="0">
                <a:effectLst/>
                <a:latin typeface="Open Sans" panose="020B0606030504020204" pitchFamily="34" charset="0"/>
                <a:ea typeface="Open Sans" panose="020B0606030504020204" pitchFamily="34" charset="0"/>
              </a:rPr>
              <a:t>disagreement</a:t>
            </a:r>
          </a:p>
          <a:p>
            <a:pPr marL="742950" marR="0" lvl="1" indent="-285750" algn="just">
              <a:lnSpc>
                <a:spcPct val="115000"/>
              </a:lnSpc>
              <a:spcBef>
                <a:spcPts val="0"/>
              </a:spcBef>
              <a:spcAft>
                <a:spcPts val="1200"/>
              </a:spcAft>
              <a:buFont typeface="Courier New" panose="02070309020205020404" pitchFamily="49" charset="0"/>
              <a:buChar char="o"/>
              <a:tabLst>
                <a:tab pos="622935" algn="l"/>
              </a:tabLst>
            </a:pPr>
            <a:r>
              <a:rPr lang="en-US" sz="1600" dirty="0">
                <a:effectLst/>
                <a:latin typeface="Open Sans" panose="020B0606030504020204" pitchFamily="34" charset="0"/>
                <a:ea typeface="Open Sans" panose="020B0606030504020204" pitchFamily="34" charset="0"/>
              </a:rPr>
              <a:t>Find opportunities to agree with something they have said or</a:t>
            </a:r>
            <a:r>
              <a:rPr lang="en-US" sz="1600" spc="-105" dirty="0">
                <a:effectLst/>
                <a:latin typeface="Open Sans" panose="020B0606030504020204" pitchFamily="34" charset="0"/>
                <a:ea typeface="Open Sans" panose="020B0606030504020204" pitchFamily="34" charset="0"/>
              </a:rPr>
              <a:t> </a:t>
            </a:r>
            <a:r>
              <a:rPr lang="en-US" sz="1600" dirty="0">
                <a:effectLst/>
                <a:latin typeface="Open Sans" panose="020B0606030504020204" pitchFamily="34" charset="0"/>
                <a:ea typeface="Open Sans" panose="020B0606030504020204" pitchFamily="34" charset="0"/>
              </a:rPr>
              <a:t>done</a:t>
            </a:r>
          </a:p>
          <a:p>
            <a:pPr marL="742950" marR="0" lvl="1" indent="-285750" algn="just">
              <a:lnSpc>
                <a:spcPct val="115000"/>
              </a:lnSpc>
              <a:spcBef>
                <a:spcPts val="0"/>
              </a:spcBef>
              <a:spcAft>
                <a:spcPts val="1200"/>
              </a:spcAft>
              <a:buFont typeface="Courier New" panose="02070309020205020404" pitchFamily="49" charset="0"/>
              <a:buChar char="o"/>
              <a:tabLst>
                <a:tab pos="622935" algn="l"/>
              </a:tabLst>
            </a:pPr>
            <a:r>
              <a:rPr lang="en-US" sz="1600" dirty="0">
                <a:effectLst/>
                <a:latin typeface="Open Sans" panose="020B0606030504020204" pitchFamily="34" charset="0"/>
                <a:ea typeface="Open Sans" panose="020B0606030504020204" pitchFamily="34" charset="0"/>
              </a:rPr>
              <a:t>Always thank them for talking with</a:t>
            </a:r>
            <a:r>
              <a:rPr lang="en-US" sz="1600" spc="-25" dirty="0">
                <a:effectLst/>
                <a:latin typeface="Open Sans" panose="020B0606030504020204" pitchFamily="34" charset="0"/>
                <a:ea typeface="Open Sans" panose="020B0606030504020204" pitchFamily="34" charset="0"/>
              </a:rPr>
              <a:t> </a:t>
            </a:r>
            <a:r>
              <a:rPr lang="en-US" sz="1600" dirty="0">
                <a:effectLst/>
                <a:latin typeface="Open Sans" panose="020B0606030504020204" pitchFamily="34" charset="0"/>
                <a:ea typeface="Open Sans" panose="020B0606030504020204" pitchFamily="34" charset="0"/>
              </a:rPr>
              <a:t>you</a:t>
            </a:r>
          </a:p>
        </p:txBody>
      </p:sp>
    </p:spTree>
    <p:extLst>
      <p:ext uri="{BB962C8B-B14F-4D97-AF65-F5344CB8AC3E}">
        <p14:creationId xmlns:p14="http://schemas.microsoft.com/office/powerpoint/2010/main" val="1796418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5AD94-EA13-4696-B01A-BD2E9B717399}"/>
              </a:ext>
            </a:extLst>
          </p:cNvPr>
          <p:cNvSpPr>
            <a:spLocks noGrp="1"/>
          </p:cNvSpPr>
          <p:nvPr>
            <p:ph type="title"/>
          </p:nvPr>
        </p:nvSpPr>
        <p:spPr/>
        <p:txBody>
          <a:bodyPr/>
          <a:lstStyle/>
          <a:p>
            <a:r>
              <a:rPr lang="en-US" dirty="0"/>
              <a:t>Activity:  Resistance Statements</a:t>
            </a:r>
          </a:p>
        </p:txBody>
      </p:sp>
      <p:sp>
        <p:nvSpPr>
          <p:cNvPr id="4" name="TextBox 3">
            <a:extLst>
              <a:ext uri="{FF2B5EF4-FFF2-40B4-BE49-F238E27FC236}">
                <a16:creationId xmlns:a16="http://schemas.microsoft.com/office/drawing/2014/main" id="{B13A01CB-E63E-45D0-A2AB-07D415E21974}"/>
              </a:ext>
            </a:extLst>
          </p:cNvPr>
          <p:cNvSpPr txBox="1"/>
          <p:nvPr/>
        </p:nvSpPr>
        <p:spPr>
          <a:xfrm>
            <a:off x="312057" y="1143000"/>
            <a:ext cx="8697686" cy="495520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342900" indent="-342900" algn="ctr">
              <a:buFont typeface="Arial" panose="020B0604020202020204" pitchFamily="34" charset="0"/>
              <a:buChar char="•"/>
            </a:pPr>
            <a:r>
              <a:rPr lang="en-US" sz="2000" b="1" dirty="0">
                <a:solidFill>
                  <a:schemeClr val="tx2">
                    <a:lumMod val="75000"/>
                  </a:schemeClr>
                </a:solidFill>
              </a:rPr>
              <a:t>Identify if the statement could be from a Child, Youth, Adult, or All? </a:t>
            </a:r>
          </a:p>
          <a:p>
            <a:pPr marL="342900" indent="-342900" algn="ctr">
              <a:buFont typeface="Arial" panose="020B0604020202020204" pitchFamily="34" charset="0"/>
              <a:buChar char="•"/>
            </a:pPr>
            <a:r>
              <a:rPr lang="en-US" sz="2000" b="1" dirty="0">
                <a:solidFill>
                  <a:schemeClr val="tx2">
                    <a:lumMod val="75000"/>
                  </a:schemeClr>
                </a:solidFill>
              </a:rPr>
              <a:t>What strategy could be used to reduce resistance?</a:t>
            </a:r>
          </a:p>
          <a:p>
            <a:pPr marL="342900" indent="-342900" algn="ctr">
              <a:buFont typeface="Arial" panose="020B0604020202020204" pitchFamily="34" charset="0"/>
              <a:buChar char="•"/>
            </a:pPr>
            <a:endParaRPr lang="en-US" sz="2400" dirty="0">
              <a:solidFill>
                <a:schemeClr val="bg1"/>
              </a:solidFill>
            </a:endParaRPr>
          </a:p>
          <a:p>
            <a:pPr marL="285750" lvl="0" indent="-285750">
              <a:buFont typeface="Arial" panose="020B0604020202020204" pitchFamily="34" charset="0"/>
              <a:buChar char="•"/>
            </a:pPr>
            <a:r>
              <a:rPr lang="en-US" dirty="0"/>
              <a:t>“I can’t do better in school because the teachers and principal already hate me.”</a:t>
            </a:r>
          </a:p>
          <a:p>
            <a:pPr marL="285750" lvl="0" indent="-285750">
              <a:buFont typeface="Arial" panose="020B0604020202020204" pitchFamily="34" charset="0"/>
              <a:buChar char="•"/>
            </a:pPr>
            <a:r>
              <a:rPr lang="en-US" dirty="0"/>
              <a:t>“It is not my fault. The bus was late and the guy that interviewed me told me that stuff I would do at the job sounded like it’s not worth working at all.”</a:t>
            </a:r>
          </a:p>
          <a:p>
            <a:pPr marL="285750" lvl="0" indent="-285750">
              <a:buFont typeface="Arial" panose="020B0604020202020204" pitchFamily="34" charset="0"/>
              <a:buChar char="•"/>
            </a:pPr>
            <a:r>
              <a:rPr lang="en-US" dirty="0"/>
              <a:t>“What’s the point of learning to read and write when I’m only going to die and get shot tomorrow? I won’t even make it to 17, you watch.”</a:t>
            </a:r>
          </a:p>
          <a:p>
            <a:pPr marL="285750" lvl="0" indent="-285750">
              <a:buFont typeface="Arial" panose="020B0604020202020204" pitchFamily="34" charset="0"/>
              <a:buChar char="•"/>
            </a:pPr>
            <a:r>
              <a:rPr lang="en-US" dirty="0"/>
              <a:t>I’m not going to work some stupid job at Carl’s Jr., making minimum wage. I make a lot more doing what I am doing now.”</a:t>
            </a:r>
          </a:p>
          <a:p>
            <a:pPr marL="285750" lvl="0" indent="-285750">
              <a:buFont typeface="Arial" panose="020B0604020202020204" pitchFamily="34" charset="0"/>
              <a:buChar char="•"/>
            </a:pPr>
            <a:r>
              <a:rPr lang="en-US" dirty="0"/>
              <a:t>“You haven’t gotten me my housing yet or a job.”</a:t>
            </a:r>
          </a:p>
          <a:p>
            <a:pPr marL="285750" lvl="0" indent="-285750">
              <a:buFont typeface="Arial" panose="020B0604020202020204" pitchFamily="34" charset="0"/>
              <a:buChar char="•"/>
            </a:pPr>
            <a:r>
              <a:rPr lang="en-US" dirty="0"/>
              <a:t>“My parents used [drugs and alcohol] throughout my childhood. Why can’t I?”</a:t>
            </a:r>
          </a:p>
          <a:p>
            <a:pPr marL="285750" lvl="0" indent="-285750">
              <a:buFont typeface="Arial" panose="020B0604020202020204" pitchFamily="34" charset="0"/>
              <a:buChar char="•"/>
            </a:pPr>
            <a:r>
              <a:rPr lang="en-US" dirty="0"/>
              <a:t>“The last case manager I had was useless. She never even returned my calls, she didn’t help me with SSI, and all she wanted to do was talk about my ‘feelings.’”</a:t>
            </a:r>
          </a:p>
          <a:p>
            <a:pPr marL="285750" lvl="0" indent="-285750">
              <a:buFont typeface="Arial" panose="020B0604020202020204" pitchFamily="34" charset="0"/>
              <a:buChar char="•"/>
            </a:pPr>
            <a:r>
              <a:rPr lang="en-US" dirty="0"/>
              <a:t>“All you people want to know is if I took my medication. Did you take yours?”</a:t>
            </a:r>
          </a:p>
          <a:p>
            <a:pPr marL="285750" lvl="0" indent="-285750">
              <a:buFont typeface="Arial" panose="020B0604020202020204" pitchFamily="34" charset="0"/>
              <a:buChar char="•"/>
            </a:pPr>
            <a:r>
              <a:rPr lang="en-US" dirty="0"/>
              <a:t>“The reason my test came back positive is because I have the flu and took medication.  The test must have picked that up.”</a:t>
            </a:r>
          </a:p>
        </p:txBody>
      </p:sp>
    </p:spTree>
    <p:extLst>
      <p:ext uri="{BB962C8B-B14F-4D97-AF65-F5344CB8AC3E}">
        <p14:creationId xmlns:p14="http://schemas.microsoft.com/office/powerpoint/2010/main" val="2287788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5AD94-EA13-4696-B01A-BD2E9B717399}"/>
              </a:ext>
            </a:extLst>
          </p:cNvPr>
          <p:cNvSpPr>
            <a:spLocks noGrp="1"/>
          </p:cNvSpPr>
          <p:nvPr>
            <p:ph type="title"/>
          </p:nvPr>
        </p:nvSpPr>
        <p:spPr/>
        <p:txBody>
          <a:bodyPr/>
          <a:lstStyle/>
          <a:p>
            <a:r>
              <a:rPr lang="en-US" dirty="0"/>
              <a:t>Activity: Open Ended Questions</a:t>
            </a:r>
          </a:p>
        </p:txBody>
      </p:sp>
      <p:sp>
        <p:nvSpPr>
          <p:cNvPr id="3" name="Rectangle: Rounded Corners 2">
            <a:extLst>
              <a:ext uri="{FF2B5EF4-FFF2-40B4-BE49-F238E27FC236}">
                <a16:creationId xmlns:a16="http://schemas.microsoft.com/office/drawing/2014/main" id="{85BC7BE6-93AE-4009-9055-6D576C8E8687}"/>
              </a:ext>
            </a:extLst>
          </p:cNvPr>
          <p:cNvSpPr/>
          <p:nvPr/>
        </p:nvSpPr>
        <p:spPr>
          <a:xfrm>
            <a:off x="271862" y="1359116"/>
            <a:ext cx="8679543" cy="461665"/>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a:t>What grade are you in?</a:t>
            </a:r>
          </a:p>
        </p:txBody>
      </p:sp>
      <p:sp>
        <p:nvSpPr>
          <p:cNvPr id="5" name="Rectangle: Rounded Corners 4">
            <a:extLst>
              <a:ext uri="{FF2B5EF4-FFF2-40B4-BE49-F238E27FC236}">
                <a16:creationId xmlns:a16="http://schemas.microsoft.com/office/drawing/2014/main" id="{C8A5EBBD-3D45-4B4E-98A6-8D786CCA2566}"/>
              </a:ext>
            </a:extLst>
          </p:cNvPr>
          <p:cNvSpPr/>
          <p:nvPr/>
        </p:nvSpPr>
        <p:spPr>
          <a:xfrm>
            <a:off x="300334" y="2064761"/>
            <a:ext cx="8679543" cy="461665"/>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a:t>Do you smoke a lot?</a:t>
            </a:r>
          </a:p>
        </p:txBody>
      </p:sp>
      <p:sp>
        <p:nvSpPr>
          <p:cNvPr id="6" name="Rectangle: Rounded Corners 5">
            <a:extLst>
              <a:ext uri="{FF2B5EF4-FFF2-40B4-BE49-F238E27FC236}">
                <a16:creationId xmlns:a16="http://schemas.microsoft.com/office/drawing/2014/main" id="{87866EBC-7994-40F1-88F0-C2E8B0D6E13F}"/>
              </a:ext>
            </a:extLst>
          </p:cNvPr>
          <p:cNvSpPr/>
          <p:nvPr/>
        </p:nvSpPr>
        <p:spPr>
          <a:xfrm>
            <a:off x="300334" y="2760778"/>
            <a:ext cx="8679543" cy="461665"/>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a:t>What traumatic experience have you had?</a:t>
            </a:r>
          </a:p>
        </p:txBody>
      </p:sp>
      <p:sp>
        <p:nvSpPr>
          <p:cNvPr id="7" name="Rectangle: Rounded Corners 6">
            <a:extLst>
              <a:ext uri="{FF2B5EF4-FFF2-40B4-BE49-F238E27FC236}">
                <a16:creationId xmlns:a16="http://schemas.microsoft.com/office/drawing/2014/main" id="{0B1B4028-AC55-4659-A065-3932787093EA}"/>
              </a:ext>
            </a:extLst>
          </p:cNvPr>
          <p:cNvSpPr/>
          <p:nvPr/>
        </p:nvSpPr>
        <p:spPr>
          <a:xfrm>
            <a:off x="300334" y="3485230"/>
            <a:ext cx="8679543" cy="461665"/>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t>Don’t you think it would be a good idea to stop smoking pot?</a:t>
            </a:r>
          </a:p>
        </p:txBody>
      </p:sp>
      <p:sp>
        <p:nvSpPr>
          <p:cNvPr id="8" name="Rectangle: Rounded Corners 7">
            <a:extLst>
              <a:ext uri="{FF2B5EF4-FFF2-40B4-BE49-F238E27FC236}">
                <a16:creationId xmlns:a16="http://schemas.microsoft.com/office/drawing/2014/main" id="{8592BDE2-0E54-4274-AD50-7978759118B5}"/>
              </a:ext>
            </a:extLst>
          </p:cNvPr>
          <p:cNvSpPr/>
          <p:nvPr/>
        </p:nvSpPr>
        <p:spPr>
          <a:xfrm>
            <a:off x="300334" y="4133212"/>
            <a:ext cx="8679543" cy="461665"/>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a:t>Do you drink daily?</a:t>
            </a:r>
          </a:p>
        </p:txBody>
      </p:sp>
      <p:sp>
        <p:nvSpPr>
          <p:cNvPr id="9" name="Rectangle: Rounded Corners 8">
            <a:extLst>
              <a:ext uri="{FF2B5EF4-FFF2-40B4-BE49-F238E27FC236}">
                <a16:creationId xmlns:a16="http://schemas.microsoft.com/office/drawing/2014/main" id="{053AF1A0-F8D6-44B3-ACF4-D9B03F753B7B}"/>
              </a:ext>
            </a:extLst>
          </p:cNvPr>
          <p:cNvSpPr/>
          <p:nvPr/>
        </p:nvSpPr>
        <p:spPr>
          <a:xfrm>
            <a:off x="300334" y="4776905"/>
            <a:ext cx="8679543" cy="461665"/>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a:t>Do you have a primary care doctor?</a:t>
            </a:r>
          </a:p>
        </p:txBody>
      </p:sp>
      <p:sp>
        <p:nvSpPr>
          <p:cNvPr id="10" name="Rectangle: Rounded Corners 9">
            <a:extLst>
              <a:ext uri="{FF2B5EF4-FFF2-40B4-BE49-F238E27FC236}">
                <a16:creationId xmlns:a16="http://schemas.microsoft.com/office/drawing/2014/main" id="{7FADE028-8ED0-4A76-8FBE-99A9CE8EE45A}"/>
              </a:ext>
            </a:extLst>
          </p:cNvPr>
          <p:cNvSpPr/>
          <p:nvPr/>
        </p:nvSpPr>
        <p:spPr>
          <a:xfrm>
            <a:off x="300334" y="5433082"/>
            <a:ext cx="8679543" cy="461665"/>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a:t>Do you physically discipline your children?</a:t>
            </a:r>
          </a:p>
        </p:txBody>
      </p:sp>
    </p:spTree>
    <p:extLst>
      <p:ext uri="{BB962C8B-B14F-4D97-AF65-F5344CB8AC3E}">
        <p14:creationId xmlns:p14="http://schemas.microsoft.com/office/powerpoint/2010/main" val="958801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029DA-5FCE-A108-676A-33FD7A637FCD}"/>
              </a:ext>
            </a:extLst>
          </p:cNvPr>
          <p:cNvSpPr>
            <a:spLocks noGrp="1"/>
          </p:cNvSpPr>
          <p:nvPr>
            <p:ph type="title"/>
          </p:nvPr>
        </p:nvSpPr>
        <p:spPr/>
        <p:txBody>
          <a:bodyPr/>
          <a:lstStyle/>
          <a:p>
            <a:r>
              <a:rPr lang="en-US" dirty="0"/>
              <a:t>Internal Teaming</a:t>
            </a:r>
          </a:p>
        </p:txBody>
      </p:sp>
      <p:pic>
        <p:nvPicPr>
          <p:cNvPr id="6" name="Picture 5" descr="A group of people sitting around a table with laptops&#10;&#10;Description automatically generated with low confidence">
            <a:extLst>
              <a:ext uri="{FF2B5EF4-FFF2-40B4-BE49-F238E27FC236}">
                <a16:creationId xmlns:a16="http://schemas.microsoft.com/office/drawing/2014/main" id="{93FDE2C7-58D8-2ACB-9750-0A5C3BDE9CCE}"/>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029636" y="1217284"/>
            <a:ext cx="7319903" cy="4878715"/>
          </a:xfrm>
          <a:prstGeom prst="ellipse">
            <a:avLst/>
          </a:prstGeom>
          <a:ln>
            <a:noFill/>
          </a:ln>
          <a:effectLst>
            <a:softEdge rad="112500"/>
          </a:effectLst>
        </p:spPr>
      </p:pic>
      <p:sp>
        <p:nvSpPr>
          <p:cNvPr id="4" name="TextBox 3">
            <a:extLst>
              <a:ext uri="{FF2B5EF4-FFF2-40B4-BE49-F238E27FC236}">
                <a16:creationId xmlns:a16="http://schemas.microsoft.com/office/drawing/2014/main" id="{22DAFE14-E1D8-DBB8-E2AE-85537E38974D}"/>
              </a:ext>
            </a:extLst>
          </p:cNvPr>
          <p:cNvSpPr txBox="1"/>
          <p:nvPr/>
        </p:nvSpPr>
        <p:spPr>
          <a:xfrm>
            <a:off x="3581400" y="2057400"/>
            <a:ext cx="5158154" cy="3170099"/>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4000" dirty="0">
                <a:solidFill>
                  <a:schemeClr val="tx2">
                    <a:lumMod val="75000"/>
                  </a:schemeClr>
                </a:solidFill>
              </a:rPr>
              <a:t>How does the Foster Care Case Manager and CPS or FSS Case Manager work together?</a:t>
            </a:r>
          </a:p>
        </p:txBody>
      </p:sp>
    </p:spTree>
    <p:extLst>
      <p:ext uri="{BB962C8B-B14F-4D97-AF65-F5344CB8AC3E}">
        <p14:creationId xmlns:p14="http://schemas.microsoft.com/office/powerpoint/2010/main" val="588682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3BB8A-F412-4554-8251-EBBA32D6FCF7}"/>
              </a:ext>
            </a:extLst>
          </p:cNvPr>
          <p:cNvSpPr>
            <a:spLocks noGrp="1"/>
          </p:cNvSpPr>
          <p:nvPr>
            <p:ph type="title"/>
          </p:nvPr>
        </p:nvSpPr>
        <p:spPr/>
        <p:txBody>
          <a:bodyPr/>
          <a:lstStyle/>
          <a:p>
            <a:r>
              <a:rPr lang="en-US" dirty="0"/>
              <a:t>Internal Teaming and Next Steps</a:t>
            </a:r>
          </a:p>
        </p:txBody>
      </p:sp>
      <p:sp>
        <p:nvSpPr>
          <p:cNvPr id="4" name="Rectangle: Rounded Corners 3">
            <a:extLst>
              <a:ext uri="{FF2B5EF4-FFF2-40B4-BE49-F238E27FC236}">
                <a16:creationId xmlns:a16="http://schemas.microsoft.com/office/drawing/2014/main" id="{C9D9B0FA-D60F-4F42-BD65-09BE4FADFBC6}"/>
              </a:ext>
            </a:extLst>
          </p:cNvPr>
          <p:cNvSpPr/>
          <p:nvPr/>
        </p:nvSpPr>
        <p:spPr>
          <a:xfrm>
            <a:off x="152400" y="1295400"/>
            <a:ext cx="8839200" cy="4724400"/>
          </a:xfrm>
          <a:prstGeom prst="roundRect">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18900000" scaled="1"/>
            <a:tileRect/>
          </a:gra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A25606E-9D36-47E3-B96D-E8CA497A596C}"/>
              </a:ext>
            </a:extLst>
          </p:cNvPr>
          <p:cNvSpPr txBox="1"/>
          <p:nvPr/>
        </p:nvSpPr>
        <p:spPr>
          <a:xfrm>
            <a:off x="800100" y="1429407"/>
            <a:ext cx="7543800" cy="830997"/>
          </a:xfrm>
          <a:prstGeom prst="rect">
            <a:avLst/>
          </a:prstGeom>
          <a:noFill/>
        </p:spPr>
        <p:txBody>
          <a:bodyPr wrap="square" rtlCol="0">
            <a:spAutoFit/>
          </a:bodyPr>
          <a:lstStyle/>
          <a:p>
            <a:pPr algn="ctr"/>
            <a:r>
              <a:rPr lang="en-US" sz="2400" dirty="0"/>
              <a:t>What tasks would be completed once a new custodial case is assigned?</a:t>
            </a:r>
          </a:p>
        </p:txBody>
      </p:sp>
    </p:spTree>
    <p:extLst>
      <p:ext uri="{BB962C8B-B14F-4D97-AF65-F5344CB8AC3E}">
        <p14:creationId xmlns:p14="http://schemas.microsoft.com/office/powerpoint/2010/main" val="2678343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9DDC8-5F39-4F08-9350-708629A815E2}"/>
              </a:ext>
            </a:extLst>
          </p:cNvPr>
          <p:cNvSpPr>
            <a:spLocks noGrp="1"/>
          </p:cNvSpPr>
          <p:nvPr>
            <p:ph type="title"/>
          </p:nvPr>
        </p:nvSpPr>
        <p:spPr/>
        <p:txBody>
          <a:bodyPr/>
          <a:lstStyle/>
          <a:p>
            <a:r>
              <a:rPr lang="en-US" dirty="0"/>
              <a:t>The Initial Contact</a:t>
            </a:r>
          </a:p>
        </p:txBody>
      </p:sp>
      <p:pic>
        <p:nvPicPr>
          <p:cNvPr id="6" name="Picture 5" descr="A picture containing logo&#10;&#10;Description automatically generated">
            <a:extLst>
              <a:ext uri="{FF2B5EF4-FFF2-40B4-BE49-F238E27FC236}">
                <a16:creationId xmlns:a16="http://schemas.microsoft.com/office/drawing/2014/main" id="{674A3AE4-0D8A-4F80-BCEB-E075DA596EF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2400" y="1143000"/>
            <a:ext cx="4910795" cy="4931343"/>
          </a:xfrm>
          <a:prstGeom prst="rect">
            <a:avLst/>
          </a:prstGeom>
        </p:spPr>
      </p:pic>
      <p:sp>
        <p:nvSpPr>
          <p:cNvPr id="7" name="TextBox 6">
            <a:extLst>
              <a:ext uri="{FF2B5EF4-FFF2-40B4-BE49-F238E27FC236}">
                <a16:creationId xmlns:a16="http://schemas.microsoft.com/office/drawing/2014/main" id="{1C4EC08E-2F82-47C7-BA38-EF3694C8F08D}"/>
              </a:ext>
            </a:extLst>
          </p:cNvPr>
          <p:cNvSpPr txBox="1"/>
          <p:nvPr/>
        </p:nvSpPr>
        <p:spPr>
          <a:xfrm>
            <a:off x="838200" y="2971800"/>
            <a:ext cx="3505200" cy="1815882"/>
          </a:xfrm>
          <a:prstGeom prst="rect">
            <a:avLst/>
          </a:prstGeom>
          <a:noFill/>
        </p:spPr>
        <p:txBody>
          <a:bodyPr wrap="square" rtlCol="0">
            <a:spAutoFit/>
          </a:bodyPr>
          <a:lstStyle/>
          <a:p>
            <a:pPr marL="285750" indent="-285750">
              <a:buFont typeface="Wingdings" panose="05000000000000000000" pitchFamily="2" charset="2"/>
              <a:buChar char="ü"/>
            </a:pPr>
            <a:r>
              <a:rPr lang="en-US" sz="2800" dirty="0"/>
              <a:t>Initial visit in the placement setting within 3 business days of placement.</a:t>
            </a:r>
          </a:p>
        </p:txBody>
      </p:sp>
      <p:sp>
        <p:nvSpPr>
          <p:cNvPr id="8" name="TextBox 7">
            <a:extLst>
              <a:ext uri="{FF2B5EF4-FFF2-40B4-BE49-F238E27FC236}">
                <a16:creationId xmlns:a16="http://schemas.microsoft.com/office/drawing/2014/main" id="{FA06F9FE-F9E3-49FE-BB1C-3A11F6973E21}"/>
              </a:ext>
            </a:extLst>
          </p:cNvPr>
          <p:cNvSpPr txBox="1"/>
          <p:nvPr/>
        </p:nvSpPr>
        <p:spPr>
          <a:xfrm>
            <a:off x="5063195" y="1371600"/>
            <a:ext cx="3928405" cy="4524315"/>
          </a:xfrm>
          <a:prstGeom prst="rect">
            <a:avLst/>
          </a:prstGeom>
          <a:noFill/>
        </p:spPr>
        <p:txBody>
          <a:bodyPr wrap="square" rtlCol="0">
            <a:spAutoFit/>
          </a:bodyPr>
          <a:lstStyle/>
          <a:p>
            <a:pPr marL="742950" lvl="1" indent="-285750">
              <a:buFont typeface="Arial" panose="020B0604020202020204" pitchFamily="34" charset="0"/>
              <a:buChar char="•"/>
            </a:pPr>
            <a:r>
              <a:rPr lang="en-US" sz="2400" dirty="0"/>
              <a:t>What is the importance of meeting with the parent as soon as possible after removal?  What would you discuss?</a:t>
            </a:r>
          </a:p>
          <a:p>
            <a:pPr lvl="1"/>
            <a:endParaRPr lang="en-US" sz="2400" dirty="0"/>
          </a:p>
          <a:p>
            <a:pPr marL="742950" lvl="1" indent="-285750">
              <a:buFont typeface="Arial" panose="020B0604020202020204" pitchFamily="34" charset="0"/>
              <a:buChar char="•"/>
            </a:pPr>
            <a:r>
              <a:rPr lang="en-US" sz="2400" dirty="0"/>
              <a:t>What is the importance of contacting the child and foster parent after removal?  What would you discuss?</a:t>
            </a:r>
          </a:p>
        </p:txBody>
      </p:sp>
    </p:spTree>
    <p:extLst>
      <p:ext uri="{BB962C8B-B14F-4D97-AF65-F5344CB8AC3E}">
        <p14:creationId xmlns:p14="http://schemas.microsoft.com/office/powerpoint/2010/main" val="807777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DCD72-1160-43F4-A06B-735ABD73F7D0}"/>
              </a:ext>
            </a:extLst>
          </p:cNvPr>
          <p:cNvSpPr>
            <a:spLocks noGrp="1"/>
          </p:cNvSpPr>
          <p:nvPr>
            <p:ph type="title"/>
          </p:nvPr>
        </p:nvSpPr>
        <p:spPr/>
        <p:txBody>
          <a:bodyPr/>
          <a:lstStyle/>
          <a:p>
            <a:r>
              <a:rPr lang="en-US" dirty="0"/>
              <a:t>The Family Story</a:t>
            </a:r>
          </a:p>
        </p:txBody>
      </p:sp>
      <p:sp>
        <p:nvSpPr>
          <p:cNvPr id="7" name="Rectangle: Rounded Corners 6">
            <a:extLst>
              <a:ext uri="{FF2B5EF4-FFF2-40B4-BE49-F238E27FC236}">
                <a16:creationId xmlns:a16="http://schemas.microsoft.com/office/drawing/2014/main" id="{EE2DB9D5-E74D-433C-97B7-678C1B42C2EF}"/>
              </a:ext>
            </a:extLst>
          </p:cNvPr>
          <p:cNvSpPr/>
          <p:nvPr/>
        </p:nvSpPr>
        <p:spPr>
          <a:xfrm>
            <a:off x="381000" y="1371600"/>
            <a:ext cx="8382000" cy="1752600"/>
          </a:xfrm>
          <a:prstGeom prst="roundRect">
            <a:avLst/>
          </a:prstGeom>
          <a:solidFill>
            <a:schemeClr val="tx2"/>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Family Story:  The family sharing how they became involved with the department from THEIR PERSPECTIVE.</a:t>
            </a:r>
          </a:p>
        </p:txBody>
      </p:sp>
      <p:sp>
        <p:nvSpPr>
          <p:cNvPr id="8" name="Rectangle: Rounded Corners 7">
            <a:extLst>
              <a:ext uri="{FF2B5EF4-FFF2-40B4-BE49-F238E27FC236}">
                <a16:creationId xmlns:a16="http://schemas.microsoft.com/office/drawing/2014/main" id="{531C2621-FC1D-402B-89EB-195DE4BBD8D4}"/>
              </a:ext>
            </a:extLst>
          </p:cNvPr>
          <p:cNvSpPr/>
          <p:nvPr/>
        </p:nvSpPr>
        <p:spPr>
          <a:xfrm>
            <a:off x="457200" y="3429000"/>
            <a:ext cx="4114800" cy="2438400"/>
          </a:xfrm>
          <a:prstGeom prst="roundRect">
            <a:avLst/>
          </a:prstGeom>
          <a:solidFill>
            <a:schemeClr val="accent2">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7030A0"/>
              </a:buClr>
            </a:pPr>
            <a:endParaRPr lang="en-US" sz="2000" dirty="0"/>
          </a:p>
          <a:p>
            <a:pPr marL="342900" indent="-342900">
              <a:buClr>
                <a:srgbClr val="7030A0"/>
              </a:buClr>
              <a:buFont typeface="Wingdings" panose="05000000000000000000" pitchFamily="2" charset="2"/>
              <a:buChar char="ü"/>
            </a:pPr>
            <a:r>
              <a:rPr lang="en-US" sz="2000" dirty="0"/>
              <a:t>Should include all family member’s perspectives, but at least one</a:t>
            </a:r>
          </a:p>
          <a:p>
            <a:pPr marL="342900" indent="-342900">
              <a:buClr>
                <a:srgbClr val="7030A0"/>
              </a:buClr>
              <a:buFont typeface="Wingdings" panose="05000000000000000000" pitchFamily="2" charset="2"/>
              <a:buChar char="ü"/>
            </a:pPr>
            <a:r>
              <a:rPr lang="en-US" sz="2000" dirty="0"/>
              <a:t>Use direct quotes for emphasis</a:t>
            </a:r>
          </a:p>
          <a:p>
            <a:pPr marL="342900" indent="-342900">
              <a:buClr>
                <a:srgbClr val="7030A0"/>
              </a:buClr>
              <a:buFont typeface="Wingdings" panose="05000000000000000000" pitchFamily="2" charset="2"/>
              <a:buChar char="ü"/>
            </a:pPr>
            <a:r>
              <a:rPr lang="en-US" sz="2000" dirty="0"/>
              <a:t>Family should update progress or lack thereof in each meeting</a:t>
            </a:r>
          </a:p>
          <a:p>
            <a:pPr>
              <a:buClr>
                <a:srgbClr val="7030A0"/>
              </a:buClr>
            </a:pPr>
            <a:endParaRPr lang="en-US" sz="2000" dirty="0"/>
          </a:p>
        </p:txBody>
      </p:sp>
      <p:sp>
        <p:nvSpPr>
          <p:cNvPr id="9" name="Rectangle: Rounded Corners 8">
            <a:extLst>
              <a:ext uri="{FF2B5EF4-FFF2-40B4-BE49-F238E27FC236}">
                <a16:creationId xmlns:a16="http://schemas.microsoft.com/office/drawing/2014/main" id="{3EB7971F-ECDD-4FE9-8D36-A0BABBE3BE77}"/>
              </a:ext>
            </a:extLst>
          </p:cNvPr>
          <p:cNvSpPr/>
          <p:nvPr/>
        </p:nvSpPr>
        <p:spPr>
          <a:xfrm>
            <a:off x="4724400" y="3429000"/>
            <a:ext cx="4114800" cy="2438400"/>
          </a:xfrm>
          <a:prstGeom prst="roundRect">
            <a:avLst/>
          </a:prstGeom>
          <a:solidFill>
            <a:schemeClr val="accent2">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Clr>
                <a:srgbClr val="48705D"/>
              </a:buClr>
              <a:buFont typeface="Wingdings" panose="05000000000000000000" pitchFamily="2" charset="2"/>
              <a:buChar char="ü"/>
            </a:pPr>
            <a:r>
              <a:rPr lang="en-US" sz="2000" dirty="0"/>
              <a:t>Even if DCS disagrees, it should be documented as the family shares</a:t>
            </a:r>
          </a:p>
          <a:p>
            <a:pPr marL="285750" indent="-285750">
              <a:buClr>
                <a:srgbClr val="48705D"/>
              </a:buClr>
              <a:buFont typeface="Wingdings" panose="05000000000000000000" pitchFamily="2" charset="2"/>
              <a:buChar char="ü"/>
            </a:pPr>
            <a:r>
              <a:rPr lang="en-US" sz="2000" dirty="0"/>
              <a:t>Best Practice and COA Standards require we gather and document input from the families</a:t>
            </a:r>
          </a:p>
        </p:txBody>
      </p:sp>
    </p:spTree>
    <p:extLst>
      <p:ext uri="{BB962C8B-B14F-4D97-AF65-F5344CB8AC3E}">
        <p14:creationId xmlns:p14="http://schemas.microsoft.com/office/powerpoint/2010/main" val="3744955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1E50E-BDC3-4D51-B338-FF8C34D3BB38}"/>
              </a:ext>
            </a:extLst>
          </p:cNvPr>
          <p:cNvSpPr>
            <a:spLocks noGrp="1"/>
          </p:cNvSpPr>
          <p:nvPr>
            <p:ph type="title"/>
          </p:nvPr>
        </p:nvSpPr>
        <p:spPr/>
        <p:txBody>
          <a:bodyPr/>
          <a:lstStyle/>
          <a:p>
            <a:r>
              <a:rPr lang="en-US" dirty="0"/>
              <a:t>Introductions and Desired Outcomes</a:t>
            </a:r>
          </a:p>
        </p:txBody>
      </p:sp>
      <p:sp>
        <p:nvSpPr>
          <p:cNvPr id="8" name="TextBox 7">
            <a:extLst>
              <a:ext uri="{FF2B5EF4-FFF2-40B4-BE49-F238E27FC236}">
                <a16:creationId xmlns:a16="http://schemas.microsoft.com/office/drawing/2014/main" id="{60EB5F6F-2686-492E-8D58-B2D28885C344}"/>
              </a:ext>
            </a:extLst>
          </p:cNvPr>
          <p:cNvSpPr txBox="1"/>
          <p:nvPr/>
        </p:nvSpPr>
        <p:spPr>
          <a:xfrm>
            <a:off x="5207396" y="1565521"/>
            <a:ext cx="2514600" cy="954107"/>
          </a:xfrm>
          <a:prstGeom prst="rect">
            <a:avLst/>
          </a:prstGeom>
          <a:noFill/>
        </p:spPr>
        <p:txBody>
          <a:bodyPr wrap="square" rtlCol="0">
            <a:spAutoFit/>
          </a:bodyPr>
          <a:lstStyle/>
          <a:p>
            <a:pPr>
              <a:buClr>
                <a:schemeClr val="bg1"/>
              </a:buClr>
            </a:pPr>
            <a:endParaRPr lang="en-US" sz="2800" dirty="0">
              <a:solidFill>
                <a:schemeClr val="bg1"/>
              </a:solidFill>
            </a:endParaRPr>
          </a:p>
          <a:p>
            <a:pPr>
              <a:buClr>
                <a:schemeClr val="bg1"/>
              </a:buClr>
            </a:pPr>
            <a:endParaRPr lang="en-US" sz="2800" dirty="0">
              <a:solidFill>
                <a:schemeClr val="bg1"/>
              </a:solidFill>
            </a:endParaRPr>
          </a:p>
        </p:txBody>
      </p:sp>
      <p:sp>
        <p:nvSpPr>
          <p:cNvPr id="17" name="TextBox 16">
            <a:extLst>
              <a:ext uri="{FF2B5EF4-FFF2-40B4-BE49-F238E27FC236}">
                <a16:creationId xmlns:a16="http://schemas.microsoft.com/office/drawing/2014/main" id="{40868382-A438-4D3A-B097-CEECCDE9A920}"/>
              </a:ext>
            </a:extLst>
          </p:cNvPr>
          <p:cNvSpPr txBox="1"/>
          <p:nvPr/>
        </p:nvSpPr>
        <p:spPr>
          <a:xfrm>
            <a:off x="4596945" y="1557133"/>
            <a:ext cx="3404391" cy="2308324"/>
          </a:xfrm>
          <a:prstGeom prst="rect">
            <a:avLst/>
          </a:prstGeom>
          <a:noFill/>
        </p:spPr>
        <p:txBody>
          <a:bodyPr wrap="square" rtlCol="0">
            <a:spAutoFit/>
          </a:bodyPr>
          <a:lstStyle/>
          <a:p>
            <a:pPr marL="457200" indent="-457200">
              <a:buClr>
                <a:schemeClr val="bg1"/>
              </a:buClr>
              <a:buFont typeface="Arial" panose="020B0604020202020204" pitchFamily="34" charset="0"/>
              <a:buChar char="•"/>
            </a:pPr>
            <a:r>
              <a:rPr lang="en-US" sz="3600" b="1" dirty="0">
                <a:solidFill>
                  <a:schemeClr val="bg1"/>
                </a:solidFill>
              </a:rPr>
              <a:t>Name</a:t>
            </a:r>
          </a:p>
          <a:p>
            <a:pPr marL="457200" indent="-457200">
              <a:buClr>
                <a:schemeClr val="bg1"/>
              </a:buClr>
              <a:buFont typeface="Arial" panose="020B0604020202020204" pitchFamily="34" charset="0"/>
              <a:buChar char="•"/>
            </a:pPr>
            <a:r>
              <a:rPr lang="en-US" sz="3600" b="1" dirty="0">
                <a:solidFill>
                  <a:schemeClr val="bg1"/>
                </a:solidFill>
              </a:rPr>
              <a:t>Region</a:t>
            </a:r>
          </a:p>
          <a:p>
            <a:pPr marL="457200" indent="-457200">
              <a:buClr>
                <a:schemeClr val="bg1"/>
              </a:buClr>
              <a:buFont typeface="Arial" panose="020B0604020202020204" pitchFamily="34" charset="0"/>
              <a:buChar char="•"/>
            </a:pPr>
            <a:r>
              <a:rPr lang="en-US" sz="3600" b="1" dirty="0">
                <a:solidFill>
                  <a:schemeClr val="bg1"/>
                </a:solidFill>
              </a:rPr>
              <a:t>On Desired Outcome</a:t>
            </a:r>
          </a:p>
        </p:txBody>
      </p:sp>
      <p:pic>
        <p:nvPicPr>
          <p:cNvPr id="1028" name="Picture 4" descr="Welcome Images - Free Download on Freepik">
            <a:extLst>
              <a:ext uri="{FF2B5EF4-FFF2-40B4-BE49-F238E27FC236}">
                <a16:creationId xmlns:a16="http://schemas.microsoft.com/office/drawing/2014/main" id="{C064586C-6F54-7744-E986-2A81802C68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082"/>
          <a:stretch/>
        </p:blipFill>
        <p:spPr bwMode="auto">
          <a:xfrm>
            <a:off x="1002647" y="1195504"/>
            <a:ext cx="7188595" cy="22121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F35744D0-E2F7-BF3A-FB05-705B032A88E6}"/>
              </a:ext>
            </a:extLst>
          </p:cNvPr>
          <p:cNvSpPr/>
          <p:nvPr/>
        </p:nvSpPr>
        <p:spPr>
          <a:xfrm>
            <a:off x="546556" y="2519628"/>
            <a:ext cx="8001000" cy="313448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6" name="TextBox 5">
            <a:extLst>
              <a:ext uri="{FF2B5EF4-FFF2-40B4-BE49-F238E27FC236}">
                <a16:creationId xmlns:a16="http://schemas.microsoft.com/office/drawing/2014/main" id="{03AD5343-0BBC-3426-ED5A-058261580106}"/>
              </a:ext>
            </a:extLst>
          </p:cNvPr>
          <p:cNvSpPr txBox="1"/>
          <p:nvPr/>
        </p:nvSpPr>
        <p:spPr>
          <a:xfrm>
            <a:off x="977702" y="3332494"/>
            <a:ext cx="7188595" cy="1938992"/>
          </a:xfrm>
          <a:prstGeom prst="rect">
            <a:avLst/>
          </a:prstGeom>
          <a:noFill/>
        </p:spPr>
        <p:txBody>
          <a:bodyPr wrap="square" rtlCol="0">
            <a:spAutoFit/>
          </a:bodyPr>
          <a:lstStyle/>
          <a:p>
            <a:pPr marL="285750" indent="-285750">
              <a:buFont typeface="Wingdings" panose="05000000000000000000" pitchFamily="2" charset="2"/>
              <a:buChar char="q"/>
            </a:pPr>
            <a:r>
              <a:rPr lang="en-US" sz="4000" dirty="0">
                <a:solidFill>
                  <a:schemeClr val="tx2">
                    <a:lumMod val="75000"/>
                  </a:schemeClr>
                </a:solidFill>
              </a:rPr>
              <a:t>Name</a:t>
            </a:r>
          </a:p>
          <a:p>
            <a:pPr marL="285750" indent="-285750">
              <a:buFont typeface="Wingdings" panose="05000000000000000000" pitchFamily="2" charset="2"/>
              <a:buChar char="q"/>
            </a:pPr>
            <a:r>
              <a:rPr lang="en-US" sz="4000" dirty="0">
                <a:solidFill>
                  <a:schemeClr val="tx2">
                    <a:lumMod val="75000"/>
                  </a:schemeClr>
                </a:solidFill>
              </a:rPr>
              <a:t>Region</a:t>
            </a:r>
          </a:p>
          <a:p>
            <a:pPr marL="285750" indent="-285750">
              <a:buFont typeface="Wingdings" panose="05000000000000000000" pitchFamily="2" charset="2"/>
              <a:buChar char="q"/>
            </a:pPr>
            <a:r>
              <a:rPr lang="en-US" sz="4000" dirty="0">
                <a:solidFill>
                  <a:schemeClr val="tx2">
                    <a:lumMod val="75000"/>
                  </a:schemeClr>
                </a:solidFill>
              </a:rPr>
              <a:t>One Desired Outcome </a:t>
            </a:r>
          </a:p>
        </p:txBody>
      </p:sp>
    </p:spTree>
    <p:extLst>
      <p:ext uri="{BB962C8B-B14F-4D97-AF65-F5344CB8AC3E}">
        <p14:creationId xmlns:p14="http://schemas.microsoft.com/office/powerpoint/2010/main" val="2473944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FD55E-77FA-7B84-5372-F340E8215998}"/>
              </a:ext>
            </a:extLst>
          </p:cNvPr>
          <p:cNvSpPr>
            <a:spLocks noGrp="1"/>
          </p:cNvSpPr>
          <p:nvPr>
            <p:ph type="title"/>
          </p:nvPr>
        </p:nvSpPr>
        <p:spPr/>
        <p:txBody>
          <a:bodyPr/>
          <a:lstStyle/>
          <a:p>
            <a:r>
              <a:rPr lang="en-US" dirty="0"/>
              <a:t>MI and the Family Story</a:t>
            </a:r>
          </a:p>
        </p:txBody>
      </p:sp>
      <p:sp>
        <p:nvSpPr>
          <p:cNvPr id="7" name="Rectangle: Rounded Corners 6">
            <a:extLst>
              <a:ext uri="{FF2B5EF4-FFF2-40B4-BE49-F238E27FC236}">
                <a16:creationId xmlns:a16="http://schemas.microsoft.com/office/drawing/2014/main" id="{83E397C6-953B-932B-46E5-F4C36D849261}"/>
              </a:ext>
            </a:extLst>
          </p:cNvPr>
          <p:cNvSpPr/>
          <p:nvPr/>
        </p:nvSpPr>
        <p:spPr>
          <a:xfrm>
            <a:off x="0" y="1003303"/>
            <a:ext cx="9144000" cy="5169877"/>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endParaRPr lang="en-US" dirty="0"/>
          </a:p>
        </p:txBody>
      </p:sp>
      <p:sp>
        <p:nvSpPr>
          <p:cNvPr id="8" name="TextBox 7">
            <a:extLst>
              <a:ext uri="{FF2B5EF4-FFF2-40B4-BE49-F238E27FC236}">
                <a16:creationId xmlns:a16="http://schemas.microsoft.com/office/drawing/2014/main" id="{3601775A-6B99-44D7-7028-74E3820558BD}"/>
              </a:ext>
            </a:extLst>
          </p:cNvPr>
          <p:cNvSpPr txBox="1"/>
          <p:nvPr/>
        </p:nvSpPr>
        <p:spPr>
          <a:xfrm>
            <a:off x="304800" y="1447800"/>
            <a:ext cx="8458200" cy="3785652"/>
          </a:xfrm>
          <a:prstGeom prst="rect">
            <a:avLst/>
          </a:prstGeom>
          <a:noFill/>
        </p:spPr>
        <p:txBody>
          <a:bodyPr wrap="square" rtlCol="0">
            <a:spAutoFit/>
          </a:bodyPr>
          <a:lstStyle/>
          <a:p>
            <a:pPr marL="285750" indent="-285750" algn="ctr">
              <a:buFont typeface="Arial" panose="020B0604020202020204" pitchFamily="34" charset="0"/>
              <a:buChar char="•"/>
            </a:pPr>
            <a:r>
              <a:rPr lang="en-US" sz="3200" b="1" dirty="0"/>
              <a:t>Open-Ended Questions</a:t>
            </a:r>
          </a:p>
          <a:p>
            <a:pPr marL="742950" lvl="1" indent="-285750" algn="ctr">
              <a:buFont typeface="Arial" panose="020B0604020202020204" pitchFamily="34" charset="0"/>
              <a:buChar char="•"/>
            </a:pPr>
            <a:r>
              <a:rPr lang="en-US" sz="2800" b="1" i="1" dirty="0"/>
              <a:t>“Tell me more about what happened?”</a:t>
            </a:r>
          </a:p>
          <a:p>
            <a:pPr marL="285750" indent="-285750" algn="ctr">
              <a:buFont typeface="Arial" panose="020B0604020202020204" pitchFamily="34" charset="0"/>
              <a:buChar char="•"/>
            </a:pPr>
            <a:r>
              <a:rPr lang="en-US" sz="3200" b="1" dirty="0"/>
              <a:t>Affirmations</a:t>
            </a:r>
          </a:p>
          <a:p>
            <a:pPr marL="742950" lvl="1" indent="-285750" algn="ctr">
              <a:buFont typeface="Arial" panose="020B0604020202020204" pitchFamily="34" charset="0"/>
              <a:buChar char="•"/>
            </a:pPr>
            <a:r>
              <a:rPr lang="en-US" sz="2800" b="1" i="1" dirty="0"/>
              <a:t>“You are being very brave for asking for help!”</a:t>
            </a:r>
          </a:p>
          <a:p>
            <a:pPr marL="285750" indent="-285750" algn="ctr">
              <a:buFont typeface="Arial" panose="020B0604020202020204" pitchFamily="34" charset="0"/>
              <a:buChar char="•"/>
            </a:pPr>
            <a:r>
              <a:rPr lang="en-US" sz="3200" b="1" dirty="0"/>
              <a:t>Reflections</a:t>
            </a:r>
          </a:p>
          <a:p>
            <a:pPr marL="742950" lvl="1" indent="-285750" algn="ctr">
              <a:buFont typeface="Arial" panose="020B0604020202020204" pitchFamily="34" charset="0"/>
              <a:buChar char="•"/>
            </a:pPr>
            <a:r>
              <a:rPr lang="en-US" sz="2800" b="1" i="1" dirty="0"/>
              <a:t>“It sounds like you…”</a:t>
            </a:r>
          </a:p>
          <a:p>
            <a:pPr marL="285750" indent="-285750" algn="ctr">
              <a:buFont typeface="Arial" panose="020B0604020202020204" pitchFamily="34" charset="0"/>
              <a:buChar char="•"/>
            </a:pPr>
            <a:r>
              <a:rPr lang="en-US" sz="3200" b="1" dirty="0"/>
              <a:t>Summaries</a:t>
            </a:r>
          </a:p>
          <a:p>
            <a:pPr marL="742950" lvl="1" indent="-285750" algn="ctr">
              <a:buFont typeface="Arial" panose="020B0604020202020204" pitchFamily="34" charset="0"/>
              <a:buChar char="•"/>
            </a:pPr>
            <a:r>
              <a:rPr lang="en-US" sz="2800" b="1" i="1" dirty="0"/>
              <a:t>“So, let me see if I have this right…”</a:t>
            </a:r>
          </a:p>
        </p:txBody>
      </p:sp>
    </p:spTree>
    <p:extLst>
      <p:ext uri="{BB962C8B-B14F-4D97-AF65-F5344CB8AC3E}">
        <p14:creationId xmlns:p14="http://schemas.microsoft.com/office/powerpoint/2010/main" val="899766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24EDB-6FB2-4A7D-BF03-374C45FD8BE2}"/>
              </a:ext>
            </a:extLst>
          </p:cNvPr>
          <p:cNvSpPr>
            <a:spLocks noGrp="1"/>
          </p:cNvSpPr>
          <p:nvPr>
            <p:ph type="title"/>
          </p:nvPr>
        </p:nvSpPr>
        <p:spPr/>
        <p:txBody>
          <a:bodyPr/>
          <a:lstStyle/>
          <a:p>
            <a:r>
              <a:rPr lang="en-US" dirty="0"/>
              <a:t>Ongoing Timeframes</a:t>
            </a:r>
          </a:p>
        </p:txBody>
      </p:sp>
      <p:sp>
        <p:nvSpPr>
          <p:cNvPr id="3" name="Rectangle: Rounded Corners 2">
            <a:extLst>
              <a:ext uri="{FF2B5EF4-FFF2-40B4-BE49-F238E27FC236}">
                <a16:creationId xmlns:a16="http://schemas.microsoft.com/office/drawing/2014/main" id="{7DB80D94-7CB9-4D2B-BD55-1595C08C7FF8}"/>
              </a:ext>
            </a:extLst>
          </p:cNvPr>
          <p:cNvSpPr/>
          <p:nvPr/>
        </p:nvSpPr>
        <p:spPr>
          <a:xfrm>
            <a:off x="152400" y="1219200"/>
            <a:ext cx="8839200" cy="4896127"/>
          </a:xfrm>
          <a:prstGeom prst="roundRect">
            <a:avLst/>
          </a:prstGeom>
          <a:solidFill>
            <a:schemeClr val="accent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Striped Right 5">
            <a:extLst>
              <a:ext uri="{FF2B5EF4-FFF2-40B4-BE49-F238E27FC236}">
                <a16:creationId xmlns:a16="http://schemas.microsoft.com/office/drawing/2014/main" id="{82CC1997-E448-4A5C-9BC4-E5A5AD0E6C8C}"/>
              </a:ext>
            </a:extLst>
          </p:cNvPr>
          <p:cNvSpPr/>
          <p:nvPr/>
        </p:nvSpPr>
        <p:spPr>
          <a:xfrm>
            <a:off x="2362200" y="1219200"/>
            <a:ext cx="4191000" cy="653886"/>
          </a:xfrm>
          <a:prstGeom prst="striped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Moving Forward</a:t>
            </a:r>
          </a:p>
        </p:txBody>
      </p:sp>
      <p:sp>
        <p:nvSpPr>
          <p:cNvPr id="7" name="TextBox 6">
            <a:extLst>
              <a:ext uri="{FF2B5EF4-FFF2-40B4-BE49-F238E27FC236}">
                <a16:creationId xmlns:a16="http://schemas.microsoft.com/office/drawing/2014/main" id="{57E06C21-DF5E-41B8-8208-4EF1F36C9374}"/>
              </a:ext>
            </a:extLst>
          </p:cNvPr>
          <p:cNvSpPr txBox="1"/>
          <p:nvPr/>
        </p:nvSpPr>
        <p:spPr>
          <a:xfrm>
            <a:off x="609600" y="1765817"/>
            <a:ext cx="7924800" cy="646331"/>
          </a:xfrm>
          <a:prstGeom prst="rect">
            <a:avLst/>
          </a:prstGeom>
          <a:noFill/>
        </p:spPr>
        <p:txBody>
          <a:bodyPr wrap="square" rtlCol="0">
            <a:spAutoFit/>
          </a:bodyPr>
          <a:lstStyle/>
          <a:p>
            <a:pPr algn="ctr"/>
            <a:r>
              <a:rPr lang="en-US" dirty="0"/>
              <a:t>Review the Visitation Guide to identify timeframes for Face-to Face Visits with:  Parents, Foster Parents, and ongoing visits with children.</a:t>
            </a:r>
          </a:p>
        </p:txBody>
      </p:sp>
    </p:spTree>
    <p:extLst>
      <p:ext uri="{BB962C8B-B14F-4D97-AF65-F5344CB8AC3E}">
        <p14:creationId xmlns:p14="http://schemas.microsoft.com/office/powerpoint/2010/main" val="6094773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3E78D-008E-107E-21EB-C6D0B0232844}"/>
              </a:ext>
            </a:extLst>
          </p:cNvPr>
          <p:cNvSpPr>
            <a:spLocks noGrp="1"/>
          </p:cNvSpPr>
          <p:nvPr>
            <p:ph type="title"/>
          </p:nvPr>
        </p:nvSpPr>
        <p:spPr/>
        <p:txBody>
          <a:bodyPr/>
          <a:lstStyle/>
          <a:p>
            <a:r>
              <a:rPr lang="en-US" dirty="0"/>
              <a:t>Activity: Gather the story</a:t>
            </a:r>
          </a:p>
        </p:txBody>
      </p:sp>
      <p:pic>
        <p:nvPicPr>
          <p:cNvPr id="4" name="Picture 3" descr="Text, whiteboard&#10;&#10;Description automatically generated">
            <a:extLst>
              <a:ext uri="{FF2B5EF4-FFF2-40B4-BE49-F238E27FC236}">
                <a16:creationId xmlns:a16="http://schemas.microsoft.com/office/drawing/2014/main" id="{8CB6BD42-E23E-5E24-B49C-6C3FA7916ED7}"/>
              </a:ext>
            </a:extLst>
          </p:cNvPr>
          <p:cNvPicPr>
            <a:picLocks noChangeAspect="1"/>
          </p:cNvPicPr>
          <p:nvPr/>
        </p:nvPicPr>
        <p:blipFill>
          <a:blip r:embed="rId3" cstate="print">
            <a:alphaModFix amt="44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382108" y="1066800"/>
            <a:ext cx="5761892" cy="5181600"/>
          </a:xfrm>
          <a:prstGeom prst="rect">
            <a:avLst/>
          </a:prstGeom>
        </p:spPr>
      </p:pic>
      <p:sp>
        <p:nvSpPr>
          <p:cNvPr id="5" name="TextBox 4">
            <a:extLst>
              <a:ext uri="{FF2B5EF4-FFF2-40B4-BE49-F238E27FC236}">
                <a16:creationId xmlns:a16="http://schemas.microsoft.com/office/drawing/2014/main" id="{C4A553A7-B2D5-56AA-F1DB-E4F65136188C}"/>
              </a:ext>
            </a:extLst>
          </p:cNvPr>
          <p:cNvSpPr txBox="1"/>
          <p:nvPr/>
        </p:nvSpPr>
        <p:spPr>
          <a:xfrm>
            <a:off x="152400" y="1371600"/>
            <a:ext cx="3048000" cy="4524315"/>
          </a:xfrm>
          <a:prstGeom prst="rect">
            <a:avLst/>
          </a:prstGeom>
          <a:noFill/>
        </p:spPr>
        <p:txBody>
          <a:bodyPr wrap="square" rtlCol="0">
            <a:spAutoFit/>
          </a:bodyPr>
          <a:lstStyle/>
          <a:p>
            <a:pPr marL="285750" indent="-285750">
              <a:buFont typeface="Wingdings" panose="05000000000000000000" pitchFamily="2" charset="2"/>
              <a:buChar char="q"/>
            </a:pPr>
            <a:r>
              <a:rPr lang="en-US" sz="2400" dirty="0"/>
              <a:t>Use OARS to gather your partner’s story of how they came to work at DCS</a:t>
            </a:r>
          </a:p>
          <a:p>
            <a:endParaRPr lang="en-US" sz="2400" dirty="0"/>
          </a:p>
          <a:p>
            <a:pPr marL="285750" indent="-285750">
              <a:buFont typeface="Wingdings" panose="05000000000000000000" pitchFamily="2" charset="2"/>
              <a:buChar char="q"/>
            </a:pPr>
            <a:r>
              <a:rPr lang="en-US" sz="2400" dirty="0"/>
              <a:t>Document their story in their words</a:t>
            </a:r>
          </a:p>
          <a:p>
            <a:endParaRPr lang="en-US" sz="2400" dirty="0"/>
          </a:p>
          <a:p>
            <a:pPr marL="285750" indent="-285750">
              <a:buFont typeface="Wingdings" panose="05000000000000000000" pitchFamily="2" charset="2"/>
              <a:buChar char="q"/>
            </a:pPr>
            <a:r>
              <a:rPr lang="en-US" sz="2400" dirty="0"/>
              <a:t>Debrief</a:t>
            </a:r>
          </a:p>
          <a:p>
            <a:endParaRPr lang="en-US" sz="2400" dirty="0"/>
          </a:p>
          <a:p>
            <a:pPr marL="285750" indent="-285750">
              <a:buFont typeface="Wingdings" panose="05000000000000000000" pitchFamily="2" charset="2"/>
              <a:buChar char="q"/>
            </a:pPr>
            <a:r>
              <a:rPr lang="en-US" sz="2400" dirty="0"/>
              <a:t>Change roles and repeat</a:t>
            </a:r>
          </a:p>
        </p:txBody>
      </p:sp>
    </p:spTree>
    <p:extLst>
      <p:ext uri="{BB962C8B-B14F-4D97-AF65-F5344CB8AC3E}">
        <p14:creationId xmlns:p14="http://schemas.microsoft.com/office/powerpoint/2010/main" val="501941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30D2B-E0B6-473C-8A12-B763767D83DA}"/>
              </a:ext>
            </a:extLst>
          </p:cNvPr>
          <p:cNvSpPr>
            <a:spLocks noGrp="1"/>
          </p:cNvSpPr>
          <p:nvPr>
            <p:ph type="title"/>
          </p:nvPr>
        </p:nvSpPr>
        <p:spPr/>
        <p:txBody>
          <a:bodyPr/>
          <a:lstStyle/>
          <a:p>
            <a:r>
              <a:rPr lang="en-US" dirty="0"/>
              <a:t>Meet the Family:  The Williams</a:t>
            </a:r>
          </a:p>
        </p:txBody>
      </p:sp>
      <p:pic>
        <p:nvPicPr>
          <p:cNvPr id="8" name="Content Placeholder 7">
            <a:extLst>
              <a:ext uri="{FF2B5EF4-FFF2-40B4-BE49-F238E27FC236}">
                <a16:creationId xmlns:a16="http://schemas.microsoft.com/office/drawing/2014/main" id="{B4294C70-10A8-4447-9A21-DC8432809D82}"/>
              </a:ext>
            </a:extLst>
          </p:cNvPr>
          <p:cNvPicPr>
            <a:picLocks noGrp="1" noChangeAspect="1"/>
          </p:cNvPicPr>
          <p:nvPr>
            <p:ph idx="1"/>
          </p:nvPr>
        </p:nvPicPr>
        <p:blipFill rotWithShape="1">
          <a:blip r:embed="rId3"/>
          <a:srcRect l="13913" t="24948" r="46087" b="28653"/>
          <a:stretch/>
        </p:blipFill>
        <p:spPr>
          <a:xfrm>
            <a:off x="457200" y="1219200"/>
            <a:ext cx="6019800" cy="3925957"/>
          </a:xfrm>
          <a:prstGeom prst="rect">
            <a:avLst/>
          </a:prstGeom>
        </p:spPr>
      </p:pic>
      <p:sp>
        <p:nvSpPr>
          <p:cNvPr id="4" name="Flowchart: Document 3">
            <a:extLst>
              <a:ext uri="{FF2B5EF4-FFF2-40B4-BE49-F238E27FC236}">
                <a16:creationId xmlns:a16="http://schemas.microsoft.com/office/drawing/2014/main" id="{B43FD26D-AFC2-46AB-ADA7-67495A8AB529}"/>
              </a:ext>
            </a:extLst>
          </p:cNvPr>
          <p:cNvSpPr/>
          <p:nvPr/>
        </p:nvSpPr>
        <p:spPr>
          <a:xfrm>
            <a:off x="5638800" y="1149351"/>
            <a:ext cx="3352800" cy="2133601"/>
          </a:xfrm>
          <a:prstGeom prst="flowChartDocumen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Renee Williams, mother</a:t>
            </a:r>
          </a:p>
          <a:p>
            <a:r>
              <a:rPr lang="en-US" dirty="0">
                <a:solidFill>
                  <a:schemeClr val="bg1"/>
                </a:solidFill>
              </a:rPr>
              <a:t>Frank Smith, mother’s boyfriend</a:t>
            </a:r>
          </a:p>
          <a:p>
            <a:r>
              <a:rPr lang="en-US" dirty="0">
                <a:solidFill>
                  <a:schemeClr val="bg1"/>
                </a:solidFill>
              </a:rPr>
              <a:t>Russ Williams, father</a:t>
            </a:r>
          </a:p>
          <a:p>
            <a:r>
              <a:rPr lang="en-US" dirty="0">
                <a:solidFill>
                  <a:schemeClr val="bg1"/>
                </a:solidFill>
              </a:rPr>
              <a:t>Ariana Jones, 13</a:t>
            </a:r>
          </a:p>
          <a:p>
            <a:r>
              <a:rPr lang="en-US" dirty="0">
                <a:solidFill>
                  <a:schemeClr val="bg1"/>
                </a:solidFill>
              </a:rPr>
              <a:t>Jewel Williams, 4</a:t>
            </a:r>
          </a:p>
          <a:p>
            <a:r>
              <a:rPr lang="en-US" dirty="0">
                <a:solidFill>
                  <a:schemeClr val="bg1"/>
                </a:solidFill>
              </a:rPr>
              <a:t>Justin Williams, 2</a:t>
            </a:r>
          </a:p>
        </p:txBody>
      </p:sp>
      <p:pic>
        <p:nvPicPr>
          <p:cNvPr id="6" name="Picture 5" descr="Shape&#10;&#10;Description automatically generated">
            <a:extLst>
              <a:ext uri="{FF2B5EF4-FFF2-40B4-BE49-F238E27FC236}">
                <a16:creationId xmlns:a16="http://schemas.microsoft.com/office/drawing/2014/main" id="{17838532-75FB-44F5-9895-E84619670346}"/>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005732" y="3568015"/>
            <a:ext cx="2971800" cy="2642979"/>
          </a:xfrm>
          <a:prstGeom prst="rect">
            <a:avLst/>
          </a:prstGeom>
        </p:spPr>
      </p:pic>
      <p:sp>
        <p:nvSpPr>
          <p:cNvPr id="7" name="TextBox 6">
            <a:extLst>
              <a:ext uri="{FF2B5EF4-FFF2-40B4-BE49-F238E27FC236}">
                <a16:creationId xmlns:a16="http://schemas.microsoft.com/office/drawing/2014/main" id="{C73CAEE5-38BF-4AB9-A799-FAB1595FAA60}"/>
              </a:ext>
            </a:extLst>
          </p:cNvPr>
          <p:cNvSpPr txBox="1"/>
          <p:nvPr/>
        </p:nvSpPr>
        <p:spPr>
          <a:xfrm>
            <a:off x="6324600" y="4572000"/>
            <a:ext cx="2362200" cy="461665"/>
          </a:xfrm>
          <a:prstGeom prst="rect">
            <a:avLst/>
          </a:prstGeom>
          <a:noFill/>
        </p:spPr>
        <p:txBody>
          <a:bodyPr wrap="square" rtlCol="0">
            <a:spAutoFit/>
          </a:bodyPr>
          <a:lstStyle/>
          <a:p>
            <a:pPr algn="ctr"/>
            <a:r>
              <a:rPr lang="en-US" sz="2400" dirty="0"/>
              <a:t>The Williams</a:t>
            </a:r>
          </a:p>
        </p:txBody>
      </p:sp>
    </p:spTree>
    <p:extLst>
      <p:ext uri="{BB962C8B-B14F-4D97-AF65-F5344CB8AC3E}">
        <p14:creationId xmlns:p14="http://schemas.microsoft.com/office/powerpoint/2010/main" val="1153605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30E27-5801-4C01-8A00-FB22F49080DC}"/>
              </a:ext>
            </a:extLst>
          </p:cNvPr>
          <p:cNvSpPr>
            <a:spLocks noGrp="1"/>
          </p:cNvSpPr>
          <p:nvPr>
            <p:ph type="title"/>
          </p:nvPr>
        </p:nvSpPr>
        <p:spPr/>
        <p:txBody>
          <a:bodyPr/>
          <a:lstStyle/>
          <a:p>
            <a:r>
              <a:rPr lang="en-US" dirty="0">
                <a:effectLst/>
                <a:ea typeface="Calibri" panose="020F0502020204030204" pitchFamily="34" charset="0"/>
              </a:rPr>
              <a:t>Pathways to Permanence </a:t>
            </a:r>
            <a:endParaRPr lang="en-US" dirty="0"/>
          </a:p>
        </p:txBody>
      </p:sp>
      <p:pic>
        <p:nvPicPr>
          <p:cNvPr id="5" name="Content Placeholder 4">
            <a:extLst>
              <a:ext uri="{FF2B5EF4-FFF2-40B4-BE49-F238E27FC236}">
                <a16:creationId xmlns:a16="http://schemas.microsoft.com/office/drawing/2014/main" id="{3A854B43-0408-40A2-8C42-F1DC488B214A}"/>
              </a:ext>
            </a:extLst>
          </p:cNvPr>
          <p:cNvPicPr>
            <a:picLocks noGrp="1" noChangeAspect="1"/>
          </p:cNvPicPr>
          <p:nvPr>
            <p:ph idx="1"/>
          </p:nvPr>
        </p:nvPicPr>
        <p:blipFill>
          <a:blip r:embed="rId3"/>
          <a:stretch>
            <a:fillRect/>
          </a:stretch>
        </p:blipFill>
        <p:spPr>
          <a:xfrm>
            <a:off x="-1" y="1003303"/>
            <a:ext cx="9144001" cy="5173451"/>
          </a:xfrm>
        </p:spPr>
      </p:pic>
    </p:spTree>
    <p:extLst>
      <p:ext uri="{BB962C8B-B14F-4D97-AF65-F5344CB8AC3E}">
        <p14:creationId xmlns:p14="http://schemas.microsoft.com/office/powerpoint/2010/main" val="3735259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B77FA-9AA8-4A65-BB5C-98B3141392B3}"/>
              </a:ext>
            </a:extLst>
          </p:cNvPr>
          <p:cNvSpPr>
            <a:spLocks noGrp="1"/>
          </p:cNvSpPr>
          <p:nvPr>
            <p:ph type="title"/>
          </p:nvPr>
        </p:nvSpPr>
        <p:spPr/>
        <p:txBody>
          <a:bodyPr/>
          <a:lstStyle/>
          <a:p>
            <a:r>
              <a:rPr lang="en-US" dirty="0"/>
              <a:t>Engaging Mom:  Debrief</a:t>
            </a:r>
          </a:p>
        </p:txBody>
      </p:sp>
      <p:graphicFrame>
        <p:nvGraphicFramePr>
          <p:cNvPr id="4" name="Content Placeholder 3">
            <a:extLst>
              <a:ext uri="{FF2B5EF4-FFF2-40B4-BE49-F238E27FC236}">
                <a16:creationId xmlns:a16="http://schemas.microsoft.com/office/drawing/2014/main" id="{F84BD2B3-8034-46C6-AFD0-3BF7C0F10A5B}"/>
              </a:ext>
            </a:extLst>
          </p:cNvPr>
          <p:cNvGraphicFramePr>
            <a:graphicFrameLocks noGrp="1"/>
          </p:cNvGraphicFramePr>
          <p:nvPr>
            <p:ph idx="1"/>
          </p:nvPr>
        </p:nvGraphicFramePr>
        <p:xfrm>
          <a:off x="228600" y="1193800"/>
          <a:ext cx="8763000" cy="4957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92872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E7827-701B-4539-A82B-BEC3015F446A}"/>
              </a:ext>
            </a:extLst>
          </p:cNvPr>
          <p:cNvSpPr>
            <a:spLocks noGrp="1"/>
          </p:cNvSpPr>
          <p:nvPr>
            <p:ph type="title"/>
          </p:nvPr>
        </p:nvSpPr>
        <p:spPr/>
        <p:txBody>
          <a:bodyPr/>
          <a:lstStyle/>
          <a:p>
            <a:r>
              <a:rPr lang="en-US" dirty="0"/>
              <a:t>Identify Strengths and Needs</a:t>
            </a:r>
          </a:p>
        </p:txBody>
      </p:sp>
      <p:graphicFrame>
        <p:nvGraphicFramePr>
          <p:cNvPr id="7" name="Diagram 6">
            <a:extLst>
              <a:ext uri="{FF2B5EF4-FFF2-40B4-BE49-F238E27FC236}">
                <a16:creationId xmlns:a16="http://schemas.microsoft.com/office/drawing/2014/main" id="{DB69BE09-E456-43BA-B87D-21E27DD3B72B}"/>
              </a:ext>
            </a:extLst>
          </p:cNvPr>
          <p:cNvGraphicFramePr/>
          <p:nvPr/>
        </p:nvGraphicFramePr>
        <p:xfrm>
          <a:off x="1524000" y="1219200"/>
          <a:ext cx="76200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Arrow: Left 8">
            <a:extLst>
              <a:ext uri="{FF2B5EF4-FFF2-40B4-BE49-F238E27FC236}">
                <a16:creationId xmlns:a16="http://schemas.microsoft.com/office/drawing/2014/main" id="{28BF0411-CBC8-477D-B2DA-602B6233DCF8}"/>
              </a:ext>
            </a:extLst>
          </p:cNvPr>
          <p:cNvSpPr/>
          <p:nvPr/>
        </p:nvSpPr>
        <p:spPr>
          <a:xfrm>
            <a:off x="3347526" y="3099942"/>
            <a:ext cx="1219200" cy="914400"/>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30E5783D-AF65-4D24-8734-87E8E1F851C6}"/>
              </a:ext>
            </a:extLst>
          </p:cNvPr>
          <p:cNvSpPr/>
          <p:nvPr/>
        </p:nvSpPr>
        <p:spPr>
          <a:xfrm>
            <a:off x="190500" y="2185542"/>
            <a:ext cx="2667000" cy="2743200"/>
          </a:xfrm>
          <a:prstGeom prst="flowChartConnector">
            <a:avLst/>
          </a:prstGeom>
          <a:solidFill>
            <a:schemeClr val="tx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D167AB9-0534-4365-AA99-F59CFB5A9FC3}"/>
              </a:ext>
            </a:extLst>
          </p:cNvPr>
          <p:cNvSpPr/>
          <p:nvPr/>
        </p:nvSpPr>
        <p:spPr>
          <a:xfrm>
            <a:off x="5709726" y="3138042"/>
            <a:ext cx="1752600" cy="838200"/>
          </a:xfrm>
          <a:prstGeom prst="rect">
            <a:avLst/>
          </a:prstGeom>
          <a:solidFill>
            <a:schemeClr val="tx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49DC622-EF0C-4F81-9091-7CE365C754A8}"/>
              </a:ext>
            </a:extLst>
          </p:cNvPr>
          <p:cNvSpPr txBox="1"/>
          <p:nvPr/>
        </p:nvSpPr>
        <p:spPr>
          <a:xfrm>
            <a:off x="5900227" y="3352800"/>
            <a:ext cx="1371598" cy="369332"/>
          </a:xfrm>
          <a:prstGeom prst="rect">
            <a:avLst/>
          </a:prstGeom>
          <a:noFill/>
        </p:spPr>
        <p:txBody>
          <a:bodyPr wrap="square" rtlCol="0">
            <a:spAutoFit/>
          </a:bodyPr>
          <a:lstStyle/>
          <a:p>
            <a:r>
              <a:rPr lang="en-US" dirty="0">
                <a:solidFill>
                  <a:schemeClr val="bg1"/>
                </a:solidFill>
              </a:rPr>
              <a:t>Family Story</a:t>
            </a:r>
          </a:p>
        </p:txBody>
      </p:sp>
      <p:sp>
        <p:nvSpPr>
          <p:cNvPr id="13" name="TextBox 12">
            <a:extLst>
              <a:ext uri="{FF2B5EF4-FFF2-40B4-BE49-F238E27FC236}">
                <a16:creationId xmlns:a16="http://schemas.microsoft.com/office/drawing/2014/main" id="{AF9555D9-7CBB-4809-AF5C-191932E7CBE9}"/>
              </a:ext>
            </a:extLst>
          </p:cNvPr>
          <p:cNvSpPr txBox="1"/>
          <p:nvPr/>
        </p:nvSpPr>
        <p:spPr>
          <a:xfrm>
            <a:off x="457202" y="3183523"/>
            <a:ext cx="1981199" cy="707886"/>
          </a:xfrm>
          <a:prstGeom prst="rect">
            <a:avLst/>
          </a:prstGeom>
          <a:noFill/>
        </p:spPr>
        <p:txBody>
          <a:bodyPr wrap="square" rtlCol="0">
            <a:spAutoFit/>
          </a:bodyPr>
          <a:lstStyle/>
          <a:p>
            <a:pPr algn="ctr"/>
            <a:r>
              <a:rPr lang="en-US" sz="4000" dirty="0"/>
              <a:t>Planning</a:t>
            </a:r>
          </a:p>
        </p:txBody>
      </p:sp>
      <p:sp>
        <p:nvSpPr>
          <p:cNvPr id="3" name="TextBox 2">
            <a:extLst>
              <a:ext uri="{FF2B5EF4-FFF2-40B4-BE49-F238E27FC236}">
                <a16:creationId xmlns:a16="http://schemas.microsoft.com/office/drawing/2014/main" id="{E6F785AC-9C55-4E1B-AC47-F717DDD868C6}"/>
              </a:ext>
            </a:extLst>
          </p:cNvPr>
          <p:cNvSpPr txBox="1"/>
          <p:nvPr/>
        </p:nvSpPr>
        <p:spPr>
          <a:xfrm>
            <a:off x="2666999" y="5523286"/>
            <a:ext cx="4495801" cy="646331"/>
          </a:xfrm>
          <a:prstGeom prst="rect">
            <a:avLst/>
          </a:prstGeom>
          <a:noFill/>
        </p:spPr>
        <p:txBody>
          <a:bodyPr wrap="square" rtlCol="0">
            <a:spAutoFit/>
          </a:bodyPr>
          <a:lstStyle/>
          <a:p>
            <a:pPr algn="ctr"/>
            <a:r>
              <a:rPr lang="en-US" dirty="0"/>
              <a:t>All Strengths and Needs Statements are written in complete sentences</a:t>
            </a:r>
          </a:p>
        </p:txBody>
      </p:sp>
    </p:spTree>
    <p:extLst>
      <p:ext uri="{BB962C8B-B14F-4D97-AF65-F5344CB8AC3E}">
        <p14:creationId xmlns:p14="http://schemas.microsoft.com/office/powerpoint/2010/main" val="3834344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05F68-AF21-4AAD-B66E-783AE2D0DCB9}"/>
              </a:ext>
            </a:extLst>
          </p:cNvPr>
          <p:cNvSpPr>
            <a:spLocks noGrp="1"/>
          </p:cNvSpPr>
          <p:nvPr>
            <p:ph type="title"/>
          </p:nvPr>
        </p:nvSpPr>
        <p:spPr/>
        <p:txBody>
          <a:bodyPr/>
          <a:lstStyle/>
          <a:p>
            <a:r>
              <a:rPr lang="en-US" dirty="0"/>
              <a:t>PCOP</a:t>
            </a:r>
          </a:p>
        </p:txBody>
      </p:sp>
      <p:pic>
        <p:nvPicPr>
          <p:cNvPr id="5" name="Picture 4">
            <a:extLst>
              <a:ext uri="{FF2B5EF4-FFF2-40B4-BE49-F238E27FC236}">
                <a16:creationId xmlns:a16="http://schemas.microsoft.com/office/drawing/2014/main" id="{1285D188-D1D5-4242-BEAF-0E3B63312923}"/>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2837" y="2541722"/>
            <a:ext cx="3100717" cy="3228955"/>
          </a:xfrm>
          <a:prstGeom prst="rect">
            <a:avLst/>
          </a:prstGeom>
        </p:spPr>
      </p:pic>
      <p:sp>
        <p:nvSpPr>
          <p:cNvPr id="9" name="TextBox 8">
            <a:extLst>
              <a:ext uri="{FF2B5EF4-FFF2-40B4-BE49-F238E27FC236}">
                <a16:creationId xmlns:a16="http://schemas.microsoft.com/office/drawing/2014/main" id="{22D80BD3-2CC6-485E-AEB9-925141E4E8DC}"/>
              </a:ext>
            </a:extLst>
          </p:cNvPr>
          <p:cNvSpPr txBox="1"/>
          <p:nvPr/>
        </p:nvSpPr>
        <p:spPr>
          <a:xfrm>
            <a:off x="158858" y="3439106"/>
            <a:ext cx="2057400" cy="2308324"/>
          </a:xfrm>
          <a:prstGeom prst="rect">
            <a:avLst/>
          </a:prstGeom>
          <a:noFill/>
        </p:spPr>
        <p:txBody>
          <a:bodyPr wrap="square" rtlCol="0">
            <a:spAutoFit/>
          </a:bodyPr>
          <a:lstStyle/>
          <a:p>
            <a:pPr marL="285750" indent="-285750">
              <a:buFont typeface="Arial" panose="020B0604020202020204" pitchFamily="34" charset="0"/>
              <a:buChar char="•"/>
            </a:pPr>
            <a:r>
              <a:rPr lang="en-US" dirty="0"/>
              <a:t>Interactions</a:t>
            </a:r>
          </a:p>
          <a:p>
            <a:pPr marL="285750" indent="-285750">
              <a:buFont typeface="Arial" panose="020B0604020202020204" pitchFamily="34" charset="0"/>
              <a:buChar char="•"/>
            </a:pPr>
            <a:r>
              <a:rPr lang="en-US" dirty="0"/>
              <a:t>Agreements</a:t>
            </a:r>
          </a:p>
          <a:p>
            <a:pPr marL="285750" indent="-285750">
              <a:buFont typeface="Arial" panose="020B0604020202020204" pitchFamily="34" charset="0"/>
              <a:buChar char="•"/>
            </a:pPr>
            <a:r>
              <a:rPr lang="en-US" dirty="0"/>
              <a:t>Decisions</a:t>
            </a:r>
          </a:p>
          <a:p>
            <a:pPr marL="285750" indent="-285750">
              <a:buFont typeface="Arial" panose="020B0604020202020204" pitchFamily="34" charset="0"/>
              <a:buChar char="•"/>
            </a:pPr>
            <a:r>
              <a:rPr lang="en-US" dirty="0"/>
              <a:t>Evidence of Facts</a:t>
            </a:r>
          </a:p>
          <a:p>
            <a:pPr marL="285750" indent="-285750">
              <a:buFont typeface="Arial" panose="020B0604020202020204" pitchFamily="34" charset="0"/>
              <a:buChar char="•"/>
            </a:pPr>
            <a:r>
              <a:rPr lang="en-US" dirty="0"/>
              <a:t>Results of Assessments</a:t>
            </a:r>
          </a:p>
          <a:p>
            <a:pPr marL="285750" indent="-285750">
              <a:buFont typeface="Arial" panose="020B0604020202020204" pitchFamily="34" charset="0"/>
              <a:buChar char="•"/>
            </a:pPr>
            <a:r>
              <a:rPr lang="en-US" dirty="0"/>
              <a:t>Engagement</a:t>
            </a:r>
          </a:p>
        </p:txBody>
      </p:sp>
      <p:sp>
        <p:nvSpPr>
          <p:cNvPr id="10" name="TextBox 9">
            <a:extLst>
              <a:ext uri="{FF2B5EF4-FFF2-40B4-BE49-F238E27FC236}">
                <a16:creationId xmlns:a16="http://schemas.microsoft.com/office/drawing/2014/main" id="{B37A9B1F-BA90-40FE-B0C7-C7D532B26A0E}"/>
              </a:ext>
            </a:extLst>
          </p:cNvPr>
          <p:cNvSpPr txBox="1"/>
          <p:nvPr/>
        </p:nvSpPr>
        <p:spPr>
          <a:xfrm>
            <a:off x="322071" y="2633616"/>
            <a:ext cx="2057400" cy="707886"/>
          </a:xfrm>
          <a:prstGeom prst="rect">
            <a:avLst/>
          </a:prstGeom>
          <a:noFill/>
        </p:spPr>
        <p:txBody>
          <a:bodyPr wrap="square" rtlCol="0">
            <a:spAutoFit/>
          </a:bodyPr>
          <a:lstStyle/>
          <a:p>
            <a:pPr algn="ctr"/>
            <a:r>
              <a:rPr lang="en-US" sz="4000" b="1" dirty="0">
                <a:solidFill>
                  <a:srgbClr val="002060"/>
                </a:solidFill>
              </a:rPr>
              <a:t>C</a:t>
            </a:r>
            <a:r>
              <a:rPr lang="en-US" b="1" dirty="0">
                <a:solidFill>
                  <a:srgbClr val="002060"/>
                </a:solidFill>
              </a:rPr>
              <a:t>ontent</a:t>
            </a:r>
          </a:p>
        </p:txBody>
      </p:sp>
      <p:sp>
        <p:nvSpPr>
          <p:cNvPr id="11" name="TextBox 10">
            <a:extLst>
              <a:ext uri="{FF2B5EF4-FFF2-40B4-BE49-F238E27FC236}">
                <a16:creationId xmlns:a16="http://schemas.microsoft.com/office/drawing/2014/main" id="{29815A3D-01A2-4067-A516-BB4D0C118CFB}"/>
              </a:ext>
            </a:extLst>
          </p:cNvPr>
          <p:cNvSpPr txBox="1"/>
          <p:nvPr/>
        </p:nvSpPr>
        <p:spPr>
          <a:xfrm>
            <a:off x="609599" y="1326017"/>
            <a:ext cx="7844667" cy="984885"/>
          </a:xfrm>
          <a:prstGeom prst="rect">
            <a:avLst/>
          </a:prstGeom>
          <a:solidFill>
            <a:srgbClr val="002060"/>
          </a:solidFill>
          <a:ln>
            <a:solidFill>
              <a:schemeClr val="tx2"/>
            </a:solidFill>
          </a:ln>
        </p:spPr>
        <p:txBody>
          <a:bodyPr wrap="square" rtlCol="0">
            <a:spAutoFit/>
          </a:bodyPr>
          <a:lstStyle/>
          <a:p>
            <a:pPr algn="ctr"/>
            <a:r>
              <a:rPr lang="en-US" sz="4000" b="1" dirty="0">
                <a:solidFill>
                  <a:schemeClr val="bg1"/>
                </a:solidFill>
              </a:rPr>
              <a:t>P</a:t>
            </a:r>
            <a:r>
              <a:rPr lang="en-US" b="1" dirty="0">
                <a:solidFill>
                  <a:schemeClr val="bg1"/>
                </a:solidFill>
              </a:rPr>
              <a:t>urpose-Drop down selection</a:t>
            </a:r>
          </a:p>
          <a:p>
            <a:pPr algn="ctr"/>
            <a:endParaRPr lang="en-US" b="1" dirty="0">
              <a:solidFill>
                <a:schemeClr val="bg1"/>
              </a:solidFill>
            </a:endParaRPr>
          </a:p>
        </p:txBody>
      </p:sp>
      <p:pic>
        <p:nvPicPr>
          <p:cNvPr id="12" name="Picture 11">
            <a:extLst>
              <a:ext uri="{FF2B5EF4-FFF2-40B4-BE49-F238E27FC236}">
                <a16:creationId xmlns:a16="http://schemas.microsoft.com/office/drawing/2014/main" id="{B1FC4925-EB82-4BF1-88FD-A9A714D837A2}"/>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079120" y="2514600"/>
            <a:ext cx="3100718" cy="3228955"/>
          </a:xfrm>
          <a:prstGeom prst="rect">
            <a:avLst/>
          </a:prstGeom>
        </p:spPr>
      </p:pic>
      <p:sp>
        <p:nvSpPr>
          <p:cNvPr id="13" name="TextBox 12">
            <a:extLst>
              <a:ext uri="{FF2B5EF4-FFF2-40B4-BE49-F238E27FC236}">
                <a16:creationId xmlns:a16="http://schemas.microsoft.com/office/drawing/2014/main" id="{AF14F590-F7FE-44CA-833F-F4F3554F10BD}"/>
              </a:ext>
            </a:extLst>
          </p:cNvPr>
          <p:cNvSpPr txBox="1"/>
          <p:nvPr/>
        </p:nvSpPr>
        <p:spPr>
          <a:xfrm>
            <a:off x="3421225" y="2618118"/>
            <a:ext cx="2057400" cy="707886"/>
          </a:xfrm>
          <a:prstGeom prst="rect">
            <a:avLst/>
          </a:prstGeom>
          <a:noFill/>
        </p:spPr>
        <p:txBody>
          <a:bodyPr wrap="square" rtlCol="0">
            <a:spAutoFit/>
          </a:bodyPr>
          <a:lstStyle/>
          <a:p>
            <a:pPr algn="ctr"/>
            <a:r>
              <a:rPr lang="en-US" sz="4000" b="1" dirty="0">
                <a:solidFill>
                  <a:srgbClr val="002060"/>
                </a:solidFill>
              </a:rPr>
              <a:t>O</a:t>
            </a:r>
            <a:r>
              <a:rPr lang="en-US" b="1" dirty="0">
                <a:solidFill>
                  <a:srgbClr val="002060"/>
                </a:solidFill>
              </a:rPr>
              <a:t>bservation</a:t>
            </a:r>
          </a:p>
        </p:txBody>
      </p:sp>
      <p:sp>
        <p:nvSpPr>
          <p:cNvPr id="14" name="TextBox 13">
            <a:extLst>
              <a:ext uri="{FF2B5EF4-FFF2-40B4-BE49-F238E27FC236}">
                <a16:creationId xmlns:a16="http://schemas.microsoft.com/office/drawing/2014/main" id="{CD453B0B-76B4-4A1E-98C4-AF3B10EF4164}"/>
              </a:ext>
            </a:extLst>
          </p:cNvPr>
          <p:cNvSpPr txBox="1"/>
          <p:nvPr/>
        </p:nvSpPr>
        <p:spPr>
          <a:xfrm>
            <a:off x="3311248" y="3487601"/>
            <a:ext cx="205740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Descriptive</a:t>
            </a:r>
          </a:p>
          <a:p>
            <a:pPr marL="285750" indent="-285750">
              <a:buFont typeface="Arial" panose="020B0604020202020204" pitchFamily="34" charset="0"/>
              <a:buChar char="•"/>
            </a:pPr>
            <a:r>
              <a:rPr lang="en-US" dirty="0"/>
              <a:t>Measurable</a:t>
            </a:r>
          </a:p>
          <a:p>
            <a:pPr marL="285750" indent="-285750">
              <a:buFont typeface="Arial" panose="020B0604020202020204" pitchFamily="34" charset="0"/>
              <a:buChar char="•"/>
            </a:pPr>
            <a:r>
              <a:rPr lang="en-US" dirty="0"/>
              <a:t>Individual Behaviors</a:t>
            </a:r>
          </a:p>
          <a:p>
            <a:pPr marL="285750" indent="-285750">
              <a:buFont typeface="Arial" panose="020B0604020202020204" pitchFamily="34" charset="0"/>
              <a:buChar char="•"/>
            </a:pPr>
            <a:r>
              <a:rPr lang="en-US" dirty="0"/>
              <a:t>Appearance</a:t>
            </a:r>
          </a:p>
          <a:p>
            <a:pPr marL="285750" indent="-285750">
              <a:buFont typeface="Arial" panose="020B0604020202020204" pitchFamily="34" charset="0"/>
              <a:buChar char="•"/>
            </a:pPr>
            <a:r>
              <a:rPr lang="en-US" dirty="0"/>
              <a:t>Environmental Factors</a:t>
            </a:r>
          </a:p>
        </p:txBody>
      </p:sp>
      <p:pic>
        <p:nvPicPr>
          <p:cNvPr id="16" name="Picture 15">
            <a:extLst>
              <a:ext uri="{FF2B5EF4-FFF2-40B4-BE49-F238E27FC236}">
                <a16:creationId xmlns:a16="http://schemas.microsoft.com/office/drawing/2014/main" id="{6F4E83E4-E77F-4F88-A8FE-CF059EEA83F1}"/>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43282" y="2514600"/>
            <a:ext cx="3100718" cy="3228955"/>
          </a:xfrm>
          <a:prstGeom prst="rect">
            <a:avLst/>
          </a:prstGeom>
        </p:spPr>
      </p:pic>
      <p:sp>
        <p:nvSpPr>
          <p:cNvPr id="18" name="TextBox 17">
            <a:extLst>
              <a:ext uri="{FF2B5EF4-FFF2-40B4-BE49-F238E27FC236}">
                <a16:creationId xmlns:a16="http://schemas.microsoft.com/office/drawing/2014/main" id="{903B7327-053F-4DD4-8FA7-D498E02BA672}"/>
              </a:ext>
            </a:extLst>
          </p:cNvPr>
          <p:cNvSpPr txBox="1"/>
          <p:nvPr/>
        </p:nvSpPr>
        <p:spPr>
          <a:xfrm>
            <a:off x="6396866" y="2586702"/>
            <a:ext cx="2057400" cy="707886"/>
          </a:xfrm>
          <a:prstGeom prst="rect">
            <a:avLst/>
          </a:prstGeom>
          <a:noFill/>
        </p:spPr>
        <p:txBody>
          <a:bodyPr wrap="square" rtlCol="0">
            <a:spAutoFit/>
          </a:bodyPr>
          <a:lstStyle/>
          <a:p>
            <a:pPr algn="ctr"/>
            <a:r>
              <a:rPr lang="en-US" sz="4000" b="1" dirty="0">
                <a:solidFill>
                  <a:srgbClr val="002060"/>
                </a:solidFill>
              </a:rPr>
              <a:t>P</a:t>
            </a:r>
            <a:r>
              <a:rPr lang="en-US" b="1" dirty="0">
                <a:solidFill>
                  <a:srgbClr val="002060"/>
                </a:solidFill>
              </a:rPr>
              <a:t>lan</a:t>
            </a:r>
          </a:p>
        </p:txBody>
      </p:sp>
      <p:sp>
        <p:nvSpPr>
          <p:cNvPr id="19" name="TextBox 18">
            <a:extLst>
              <a:ext uri="{FF2B5EF4-FFF2-40B4-BE49-F238E27FC236}">
                <a16:creationId xmlns:a16="http://schemas.microsoft.com/office/drawing/2014/main" id="{5D692172-CE37-4F4B-9CA9-CE649ADDE099}"/>
              </a:ext>
            </a:extLst>
          </p:cNvPr>
          <p:cNvSpPr txBox="1"/>
          <p:nvPr/>
        </p:nvSpPr>
        <p:spPr>
          <a:xfrm>
            <a:off x="6275410" y="3513432"/>
            <a:ext cx="20574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What is to be done next from this contact?</a:t>
            </a:r>
          </a:p>
          <a:p>
            <a:pPr marL="285750" indent="-285750">
              <a:buFont typeface="Arial" panose="020B0604020202020204" pitchFamily="34" charset="0"/>
              <a:buChar char="•"/>
            </a:pPr>
            <a:r>
              <a:rPr lang="en-US" dirty="0"/>
              <a:t>Should not include generic next steps</a:t>
            </a:r>
          </a:p>
        </p:txBody>
      </p:sp>
    </p:spTree>
    <p:extLst>
      <p:ext uri="{BB962C8B-B14F-4D97-AF65-F5344CB8AC3E}">
        <p14:creationId xmlns:p14="http://schemas.microsoft.com/office/powerpoint/2010/main" val="29021276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1480-1A08-411E-AA5D-6E6A203CE3B1}"/>
              </a:ext>
            </a:extLst>
          </p:cNvPr>
          <p:cNvSpPr>
            <a:spLocks noGrp="1"/>
          </p:cNvSpPr>
          <p:nvPr>
            <p:ph type="title"/>
          </p:nvPr>
        </p:nvSpPr>
        <p:spPr/>
        <p:txBody>
          <a:bodyPr/>
          <a:lstStyle/>
          <a:p>
            <a:r>
              <a:rPr lang="en-US" dirty="0"/>
              <a:t>Practice Documentation </a:t>
            </a:r>
            <a:r>
              <a:rPr lang="en-US" sz="2400"/>
              <a:t>Policy 31.14</a:t>
            </a:r>
            <a:r>
              <a:rPr lang="en-US" sz="2400" dirty="0"/>
              <a:t>:  A, B, C, D</a:t>
            </a:r>
          </a:p>
        </p:txBody>
      </p:sp>
      <p:pic>
        <p:nvPicPr>
          <p:cNvPr id="4" name="Picture 3">
            <a:extLst>
              <a:ext uri="{FF2B5EF4-FFF2-40B4-BE49-F238E27FC236}">
                <a16:creationId xmlns:a16="http://schemas.microsoft.com/office/drawing/2014/main" id="{731E4185-E1D0-499A-A452-AE3430C7B70A}"/>
              </a:ext>
            </a:extLst>
          </p:cNvPr>
          <p:cNvPicPr>
            <a:picLocks noChangeAspect="1"/>
          </p:cNvPicPr>
          <p:nvPr/>
        </p:nvPicPr>
        <p:blipFill rotWithShape="1">
          <a:blip r:embed="rId3"/>
          <a:srcRect l="20000" t="17391" r="20833" b="17392"/>
          <a:stretch/>
        </p:blipFill>
        <p:spPr>
          <a:xfrm>
            <a:off x="457200" y="1122608"/>
            <a:ext cx="7812230" cy="4612783"/>
          </a:xfrm>
          <a:prstGeom prst="rect">
            <a:avLst/>
          </a:prstGeom>
        </p:spPr>
      </p:pic>
      <p:sp>
        <p:nvSpPr>
          <p:cNvPr id="5" name="Oval 4">
            <a:extLst>
              <a:ext uri="{FF2B5EF4-FFF2-40B4-BE49-F238E27FC236}">
                <a16:creationId xmlns:a16="http://schemas.microsoft.com/office/drawing/2014/main" id="{08F5377B-9C4E-4662-98D2-956B9EDCF4FF}"/>
              </a:ext>
            </a:extLst>
          </p:cNvPr>
          <p:cNvSpPr/>
          <p:nvPr/>
        </p:nvSpPr>
        <p:spPr>
          <a:xfrm rot="5400000">
            <a:off x="5065877" y="2189409"/>
            <a:ext cx="3200401" cy="4612783"/>
          </a:xfrm>
          <a:prstGeom prst="ellipse">
            <a:avLst/>
          </a:prstGeom>
          <a:ln>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2954054C-22A7-450C-8222-C4E9EC91F877}"/>
              </a:ext>
            </a:extLst>
          </p:cNvPr>
          <p:cNvSpPr txBox="1"/>
          <p:nvPr/>
        </p:nvSpPr>
        <p:spPr>
          <a:xfrm>
            <a:off x="5181600" y="3461656"/>
            <a:ext cx="3087830" cy="2246769"/>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t>Type a case recording from the Initial Home Visit with Ms. Williams</a:t>
            </a:r>
          </a:p>
          <a:p>
            <a:pPr marL="285750" indent="-285750">
              <a:buFont typeface="Wingdings" panose="05000000000000000000" pitchFamily="2" charset="2"/>
              <a:buChar char="Ø"/>
            </a:pPr>
            <a:r>
              <a:rPr lang="en-US" sz="2000" dirty="0"/>
              <a:t>30-minute timeframe</a:t>
            </a:r>
          </a:p>
          <a:p>
            <a:pPr marL="285750" indent="-285750">
              <a:buFont typeface="Wingdings" panose="05000000000000000000" pitchFamily="2" charset="2"/>
              <a:buChar char="Ø"/>
            </a:pPr>
            <a:r>
              <a:rPr lang="en-US" sz="2000" dirty="0"/>
              <a:t>Email case recording to the trainers when completed</a:t>
            </a:r>
          </a:p>
        </p:txBody>
      </p:sp>
      <p:sp>
        <p:nvSpPr>
          <p:cNvPr id="7" name="Flowchart: Off-page Connector 6">
            <a:extLst>
              <a:ext uri="{FF2B5EF4-FFF2-40B4-BE49-F238E27FC236}">
                <a16:creationId xmlns:a16="http://schemas.microsoft.com/office/drawing/2014/main" id="{C77FAD20-B0F3-460B-A400-3C165175FB24}"/>
              </a:ext>
            </a:extLst>
          </p:cNvPr>
          <p:cNvSpPr/>
          <p:nvPr/>
        </p:nvSpPr>
        <p:spPr>
          <a:xfrm>
            <a:off x="174171" y="1122608"/>
            <a:ext cx="2057400" cy="4973393"/>
          </a:xfrm>
          <a:prstGeom prst="flowChartOffpageConnector">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sp>
        <p:nvSpPr>
          <p:cNvPr id="8" name="TextBox 7">
            <a:extLst>
              <a:ext uri="{FF2B5EF4-FFF2-40B4-BE49-F238E27FC236}">
                <a16:creationId xmlns:a16="http://schemas.microsoft.com/office/drawing/2014/main" id="{9A576AF4-4E6D-4EEA-AB7F-DE1A8ACAFE0F}"/>
              </a:ext>
            </a:extLst>
          </p:cNvPr>
          <p:cNvSpPr txBox="1"/>
          <p:nvPr/>
        </p:nvSpPr>
        <p:spPr>
          <a:xfrm>
            <a:off x="171531" y="1208647"/>
            <a:ext cx="2057400" cy="3970318"/>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chemeClr val="tx2">
                    <a:lumMod val="50000"/>
                  </a:schemeClr>
                </a:solidFill>
              </a:rPr>
              <a:t>Write in Third Person</a:t>
            </a:r>
          </a:p>
          <a:p>
            <a:pPr marL="285750" indent="-285750">
              <a:buFont typeface="Arial" panose="020B0604020202020204" pitchFamily="34" charset="0"/>
              <a:buChar char="•"/>
            </a:pPr>
            <a:r>
              <a:rPr lang="en-US" b="1" dirty="0">
                <a:solidFill>
                  <a:schemeClr val="tx2">
                    <a:lumMod val="50000"/>
                  </a:schemeClr>
                </a:solidFill>
              </a:rPr>
              <a:t>Use correct grammar and punctuation</a:t>
            </a:r>
          </a:p>
          <a:p>
            <a:pPr marL="285750" indent="-285750">
              <a:buFont typeface="Arial" panose="020B0604020202020204" pitchFamily="34" charset="0"/>
              <a:buChar char="•"/>
            </a:pPr>
            <a:r>
              <a:rPr lang="en-US" b="1" dirty="0">
                <a:solidFill>
                  <a:schemeClr val="tx2">
                    <a:lumMod val="50000"/>
                  </a:schemeClr>
                </a:solidFill>
              </a:rPr>
              <a:t>Use direct quotes</a:t>
            </a:r>
          </a:p>
          <a:p>
            <a:pPr marL="285750" indent="-285750">
              <a:buFont typeface="Arial" panose="020B0604020202020204" pitchFamily="34" charset="0"/>
              <a:buChar char="•"/>
            </a:pPr>
            <a:r>
              <a:rPr lang="en-US" b="1" dirty="0">
                <a:solidFill>
                  <a:schemeClr val="tx2">
                    <a:lumMod val="50000"/>
                  </a:schemeClr>
                </a:solidFill>
              </a:rPr>
              <a:t>Use descriptive words</a:t>
            </a:r>
          </a:p>
          <a:p>
            <a:pPr marL="285750" indent="-285750">
              <a:buFont typeface="Arial" panose="020B0604020202020204" pitchFamily="34" charset="0"/>
              <a:buChar char="•"/>
            </a:pPr>
            <a:r>
              <a:rPr lang="en-US" b="1" dirty="0">
                <a:solidFill>
                  <a:schemeClr val="tx2">
                    <a:lumMod val="50000"/>
                  </a:schemeClr>
                </a:solidFill>
              </a:rPr>
              <a:t>Keep personal opinions out</a:t>
            </a:r>
          </a:p>
          <a:p>
            <a:pPr marL="285750" indent="-285750">
              <a:buFont typeface="Arial" panose="020B0604020202020204" pitchFamily="34" charset="0"/>
              <a:buChar char="•"/>
            </a:pPr>
            <a:r>
              <a:rPr lang="en-US" b="1" dirty="0">
                <a:solidFill>
                  <a:schemeClr val="tx2">
                    <a:lumMod val="50000"/>
                  </a:schemeClr>
                </a:solidFill>
              </a:rPr>
              <a:t>Flow like a story</a:t>
            </a:r>
          </a:p>
          <a:p>
            <a:pPr marL="285750" indent="-285750">
              <a:buFont typeface="Arial" panose="020B0604020202020204" pitchFamily="34" charset="0"/>
              <a:buChar char="•"/>
            </a:pPr>
            <a:r>
              <a:rPr lang="en-US" b="1" dirty="0">
                <a:solidFill>
                  <a:schemeClr val="tx2">
                    <a:lumMod val="50000"/>
                  </a:schemeClr>
                </a:solidFill>
              </a:rPr>
              <a:t>Use PCOP Format</a:t>
            </a:r>
          </a:p>
        </p:txBody>
      </p:sp>
    </p:spTree>
    <p:extLst>
      <p:ext uri="{BB962C8B-B14F-4D97-AF65-F5344CB8AC3E}">
        <p14:creationId xmlns:p14="http://schemas.microsoft.com/office/powerpoint/2010/main" val="3346497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93A82-003D-8086-69E3-73C89069AE5B}"/>
              </a:ext>
            </a:extLst>
          </p:cNvPr>
          <p:cNvSpPr>
            <a:spLocks noGrp="1"/>
          </p:cNvSpPr>
          <p:nvPr>
            <p:ph type="title"/>
          </p:nvPr>
        </p:nvSpPr>
        <p:spPr/>
        <p:txBody>
          <a:bodyPr/>
          <a:lstStyle/>
          <a:p>
            <a:r>
              <a:rPr lang="en-US" dirty="0"/>
              <a:t>National Center on Substance Abuse and Child Welfare</a:t>
            </a:r>
          </a:p>
        </p:txBody>
      </p:sp>
      <p:sp>
        <p:nvSpPr>
          <p:cNvPr id="4" name="TextBox 3">
            <a:extLst>
              <a:ext uri="{FF2B5EF4-FFF2-40B4-BE49-F238E27FC236}">
                <a16:creationId xmlns:a16="http://schemas.microsoft.com/office/drawing/2014/main" id="{39A837FD-2552-5969-2338-F61D24145B33}"/>
              </a:ext>
            </a:extLst>
          </p:cNvPr>
          <p:cNvSpPr txBox="1"/>
          <p:nvPr/>
        </p:nvSpPr>
        <p:spPr>
          <a:xfrm>
            <a:off x="296007" y="1295400"/>
            <a:ext cx="8466993" cy="523220"/>
          </a:xfrm>
          <a:prstGeom prst="rect">
            <a:avLst/>
          </a:prstGeom>
          <a:noFill/>
        </p:spPr>
        <p:txBody>
          <a:bodyPr wrap="square" rtlCol="0">
            <a:spAutoFit/>
          </a:bodyPr>
          <a:lstStyle/>
          <a:p>
            <a:r>
              <a:rPr lang="en-US" sz="2800" dirty="0"/>
              <a:t>National Center on Substance Abuse and Child Welfare:</a:t>
            </a:r>
          </a:p>
        </p:txBody>
      </p:sp>
      <p:sp>
        <p:nvSpPr>
          <p:cNvPr id="5" name="TextBox 4">
            <a:extLst>
              <a:ext uri="{FF2B5EF4-FFF2-40B4-BE49-F238E27FC236}">
                <a16:creationId xmlns:a16="http://schemas.microsoft.com/office/drawing/2014/main" id="{A1B8660A-3213-4513-1C99-BC9932571B4E}"/>
              </a:ext>
            </a:extLst>
          </p:cNvPr>
          <p:cNvSpPr txBox="1"/>
          <p:nvPr/>
        </p:nvSpPr>
        <p:spPr>
          <a:xfrm>
            <a:off x="319453" y="1818620"/>
            <a:ext cx="8229600" cy="1200329"/>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dirty="0">
                <a:solidFill>
                  <a:schemeClr val="tx1"/>
                </a:solidFill>
              </a:rPr>
              <a:t>“Child welfare, charged with ensuring the safety and well-being of children, must determine whether parent’s substance use jeopardizes a child’s safety or create risk….</a:t>
            </a:r>
          </a:p>
          <a:p>
            <a:r>
              <a:rPr lang="en-US" dirty="0">
                <a:solidFill>
                  <a:schemeClr val="tx1"/>
                </a:solidFill>
              </a:rPr>
              <a:t>Drug testing is one tool that child welfare can use as an overall approach when working with parents who use alcohol and other drugs.”</a:t>
            </a:r>
          </a:p>
        </p:txBody>
      </p:sp>
      <p:pic>
        <p:nvPicPr>
          <p:cNvPr id="7" name="Picture 6" descr="Diagram&#10;&#10;Description automatically generated">
            <a:extLst>
              <a:ext uri="{FF2B5EF4-FFF2-40B4-BE49-F238E27FC236}">
                <a16:creationId xmlns:a16="http://schemas.microsoft.com/office/drawing/2014/main" id="{72D8FB97-A941-95FE-D9C0-36162AB0BC8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860707" y="3119318"/>
            <a:ext cx="3688346" cy="2900482"/>
          </a:xfrm>
          <a:prstGeom prst="rect">
            <a:avLst/>
          </a:prstGeom>
        </p:spPr>
      </p:pic>
      <p:sp>
        <p:nvSpPr>
          <p:cNvPr id="8" name="TextBox 7">
            <a:extLst>
              <a:ext uri="{FF2B5EF4-FFF2-40B4-BE49-F238E27FC236}">
                <a16:creationId xmlns:a16="http://schemas.microsoft.com/office/drawing/2014/main" id="{A5371A35-0FAC-91B7-9094-C87DE616E006}"/>
              </a:ext>
            </a:extLst>
          </p:cNvPr>
          <p:cNvSpPr txBox="1"/>
          <p:nvPr/>
        </p:nvSpPr>
        <p:spPr>
          <a:xfrm>
            <a:off x="296007" y="3654386"/>
            <a:ext cx="4522174" cy="1384995"/>
          </a:xfrm>
          <a:prstGeom prst="rect">
            <a:avLst/>
          </a:prstGeom>
          <a:noFill/>
        </p:spPr>
        <p:txBody>
          <a:bodyPr wrap="square" rtlCol="0">
            <a:spAutoFit/>
          </a:bodyPr>
          <a:lstStyle/>
          <a:p>
            <a:r>
              <a:rPr lang="en-US" sz="2800" dirty="0"/>
              <a:t>Why is it important to understand Drug Testing in the context of Child Welfare?</a:t>
            </a:r>
          </a:p>
        </p:txBody>
      </p:sp>
    </p:spTree>
    <p:extLst>
      <p:ext uri="{BB962C8B-B14F-4D97-AF65-F5344CB8AC3E}">
        <p14:creationId xmlns:p14="http://schemas.microsoft.com/office/powerpoint/2010/main" val="878792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D9E0-1286-A162-2FE6-160CBD6F10B5}"/>
              </a:ext>
            </a:extLst>
          </p:cNvPr>
          <p:cNvSpPr>
            <a:spLocks noGrp="1"/>
          </p:cNvSpPr>
          <p:nvPr>
            <p:ph type="title"/>
          </p:nvPr>
        </p:nvSpPr>
        <p:spPr/>
        <p:txBody>
          <a:bodyPr/>
          <a:lstStyle/>
          <a:p>
            <a:r>
              <a:rPr lang="en-US" dirty="0"/>
              <a:t>OJT Survey</a:t>
            </a:r>
          </a:p>
        </p:txBody>
      </p:sp>
      <p:pic>
        <p:nvPicPr>
          <p:cNvPr id="9" name="Picture 8" descr="Qr code&#10;&#10;Description automatically generated">
            <a:extLst>
              <a:ext uri="{FF2B5EF4-FFF2-40B4-BE49-F238E27FC236}">
                <a16:creationId xmlns:a16="http://schemas.microsoft.com/office/drawing/2014/main" id="{D863D164-3859-0145-9126-A8C88364B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481" y="2362200"/>
            <a:ext cx="1743318" cy="1733792"/>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E0A1CFED-45E2-F468-3C3A-064D230DD0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7282" y="2362200"/>
            <a:ext cx="4792594" cy="17337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54049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B9782-E92D-E91B-C9BB-64E8FED819E1}"/>
              </a:ext>
            </a:extLst>
          </p:cNvPr>
          <p:cNvSpPr>
            <a:spLocks noGrp="1"/>
          </p:cNvSpPr>
          <p:nvPr>
            <p:ph type="title"/>
          </p:nvPr>
        </p:nvSpPr>
        <p:spPr/>
        <p:txBody>
          <a:bodyPr/>
          <a:lstStyle/>
          <a:p>
            <a:r>
              <a:rPr lang="en-US" dirty="0"/>
              <a:t>Drug Screening</a:t>
            </a:r>
          </a:p>
        </p:txBody>
      </p:sp>
      <p:sp>
        <p:nvSpPr>
          <p:cNvPr id="5" name="TextBox 4">
            <a:extLst>
              <a:ext uri="{FF2B5EF4-FFF2-40B4-BE49-F238E27FC236}">
                <a16:creationId xmlns:a16="http://schemas.microsoft.com/office/drawing/2014/main" id="{43C0F456-6124-73DE-31AB-0391142DF3DC}"/>
              </a:ext>
            </a:extLst>
          </p:cNvPr>
          <p:cNvSpPr txBox="1"/>
          <p:nvPr/>
        </p:nvSpPr>
        <p:spPr>
          <a:xfrm>
            <a:off x="152400" y="1295400"/>
            <a:ext cx="8839200" cy="3970318"/>
          </a:xfrm>
          <a:prstGeom prst="rect">
            <a:avLst/>
          </a:prstGeom>
          <a:noFill/>
        </p:spPr>
        <p:txBody>
          <a:bodyPr wrap="square" rtlCol="0">
            <a:spAutoFit/>
          </a:bodyPr>
          <a:lstStyle/>
          <a:p>
            <a:pPr marL="285750" indent="-285750">
              <a:buFont typeface="Arial" panose="020B0604020202020204" pitchFamily="34" charset="0"/>
              <a:buChar char="•"/>
            </a:pPr>
            <a:r>
              <a:rPr lang="en-US" sz="3600" dirty="0"/>
              <a:t>Drug testing can provide a chance to discuss a parent’s substance use and motivate them.</a:t>
            </a:r>
          </a:p>
          <a:p>
            <a:pPr marL="285750" indent="-285750">
              <a:buFont typeface="Arial" panose="020B0604020202020204" pitchFamily="34" charset="0"/>
              <a:buChar char="•"/>
            </a:pPr>
            <a:r>
              <a:rPr lang="en-US" sz="3600" dirty="0"/>
              <a:t>Should be viewed as a therapeutic tool that can inform decisions.</a:t>
            </a:r>
          </a:p>
          <a:p>
            <a:pPr marL="285750" indent="-285750">
              <a:buFont typeface="Arial" panose="020B0604020202020204" pitchFamily="34" charset="0"/>
              <a:buChar char="•"/>
            </a:pPr>
            <a:r>
              <a:rPr lang="en-US" sz="3600" dirty="0"/>
              <a:t>Use a strength-based, non-punitive approach if there is a discrepancy between a test result and a parent’s self-report.</a:t>
            </a:r>
          </a:p>
        </p:txBody>
      </p:sp>
    </p:spTree>
    <p:extLst>
      <p:ext uri="{BB962C8B-B14F-4D97-AF65-F5344CB8AC3E}">
        <p14:creationId xmlns:p14="http://schemas.microsoft.com/office/powerpoint/2010/main" val="7466677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608E1-E016-2809-04F8-3882600865EF}"/>
              </a:ext>
            </a:extLst>
          </p:cNvPr>
          <p:cNvSpPr>
            <a:spLocks noGrp="1"/>
          </p:cNvSpPr>
          <p:nvPr>
            <p:ph type="title"/>
          </p:nvPr>
        </p:nvSpPr>
        <p:spPr/>
        <p:txBody>
          <a:bodyPr/>
          <a:lstStyle/>
          <a:p>
            <a:r>
              <a:rPr lang="en-US" dirty="0"/>
              <a:t>MI and Drug Screening</a:t>
            </a:r>
          </a:p>
        </p:txBody>
      </p:sp>
      <p:graphicFrame>
        <p:nvGraphicFramePr>
          <p:cNvPr id="4" name="Diagram 3">
            <a:extLst>
              <a:ext uri="{FF2B5EF4-FFF2-40B4-BE49-F238E27FC236}">
                <a16:creationId xmlns:a16="http://schemas.microsoft.com/office/drawing/2014/main" id="{EFD0951A-ABD6-E5B8-CE88-6ECFE04B1B4B}"/>
              </a:ext>
            </a:extLst>
          </p:cNvPr>
          <p:cNvGraphicFramePr/>
          <p:nvPr>
            <p:extLst>
              <p:ext uri="{D42A27DB-BD31-4B8C-83A1-F6EECF244321}">
                <p14:modId xmlns:p14="http://schemas.microsoft.com/office/powerpoint/2010/main" val="2892560643"/>
              </p:ext>
            </p:extLst>
          </p:nvPr>
        </p:nvGraphicFramePr>
        <p:xfrm>
          <a:off x="257908" y="1295400"/>
          <a:ext cx="47244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Connector 5">
            <a:extLst>
              <a:ext uri="{FF2B5EF4-FFF2-40B4-BE49-F238E27FC236}">
                <a16:creationId xmlns:a16="http://schemas.microsoft.com/office/drawing/2014/main" id="{C239B386-1BC0-BDA7-A75C-79408BA8F65E}"/>
              </a:ext>
            </a:extLst>
          </p:cNvPr>
          <p:cNvCxnSpPr/>
          <p:nvPr/>
        </p:nvCxnSpPr>
        <p:spPr>
          <a:xfrm>
            <a:off x="5257800" y="1295400"/>
            <a:ext cx="0" cy="4800600"/>
          </a:xfrm>
          <a:prstGeom prst="line">
            <a:avLst/>
          </a:prstGeom>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FC0FAFB1-D041-C3D0-B5B7-EBF98A3E3B89}"/>
              </a:ext>
            </a:extLst>
          </p:cNvPr>
          <p:cNvSpPr txBox="1"/>
          <p:nvPr/>
        </p:nvSpPr>
        <p:spPr>
          <a:xfrm>
            <a:off x="5486402" y="1295400"/>
            <a:ext cx="3505198" cy="470898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285750" indent="-285750">
              <a:buFont typeface="Arial" panose="020B0604020202020204" pitchFamily="34" charset="0"/>
              <a:buChar char="•"/>
            </a:pPr>
            <a:r>
              <a:rPr lang="en-US" sz="2000" b="1" dirty="0">
                <a:solidFill>
                  <a:schemeClr val="tx1"/>
                </a:solidFill>
              </a:rPr>
              <a:t>Discuss results in a timely manner</a:t>
            </a:r>
          </a:p>
          <a:p>
            <a:pPr marL="285750" indent="-285750">
              <a:buFont typeface="Arial" panose="020B0604020202020204" pitchFamily="34" charset="0"/>
              <a:buChar char="•"/>
            </a:pPr>
            <a:r>
              <a:rPr lang="en-US" sz="2000" b="1" dirty="0">
                <a:solidFill>
                  <a:schemeClr val="tx1"/>
                </a:solidFill>
              </a:rPr>
              <a:t>Use a strengths-based approach</a:t>
            </a:r>
          </a:p>
          <a:p>
            <a:pPr marL="285750" indent="-285750">
              <a:buFont typeface="Arial" panose="020B0604020202020204" pitchFamily="34" charset="0"/>
              <a:buChar char="•"/>
            </a:pPr>
            <a:r>
              <a:rPr lang="en-US" sz="2000" b="1" dirty="0">
                <a:solidFill>
                  <a:schemeClr val="tx1"/>
                </a:solidFill>
              </a:rPr>
              <a:t>Help the parent connect to an Alcohol and Drug Treatment Provider or other Mental Health Services</a:t>
            </a:r>
          </a:p>
          <a:p>
            <a:pPr marL="800100" lvl="1" indent="-342900">
              <a:buFont typeface="Courier New" panose="02070309020205020404" pitchFamily="49" charset="0"/>
              <a:buChar char="o"/>
            </a:pPr>
            <a:r>
              <a:rPr lang="en-US" sz="2000" b="1" dirty="0">
                <a:solidFill>
                  <a:schemeClr val="tx1"/>
                </a:solidFill>
              </a:rPr>
              <a:t>Consider holding a CFTM to determine next steps.</a:t>
            </a:r>
          </a:p>
          <a:p>
            <a:pPr marL="800100" lvl="1" indent="-342900">
              <a:buFont typeface="Courier New" panose="02070309020205020404" pitchFamily="49" charset="0"/>
              <a:buChar char="o"/>
            </a:pPr>
            <a:r>
              <a:rPr lang="en-US" sz="2000" b="1" dirty="0">
                <a:solidFill>
                  <a:schemeClr val="tx1"/>
                </a:solidFill>
              </a:rPr>
              <a:t>Listen and encourage parents to talk through any challenges or barriers.</a:t>
            </a:r>
          </a:p>
        </p:txBody>
      </p:sp>
    </p:spTree>
    <p:extLst>
      <p:ext uri="{BB962C8B-B14F-4D97-AF65-F5344CB8AC3E}">
        <p14:creationId xmlns:p14="http://schemas.microsoft.com/office/powerpoint/2010/main" val="32425754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E1399-9012-45BE-BE31-87265E0D6A58}"/>
              </a:ext>
            </a:extLst>
          </p:cNvPr>
          <p:cNvSpPr>
            <a:spLocks noGrp="1"/>
          </p:cNvSpPr>
          <p:nvPr>
            <p:ph type="title"/>
          </p:nvPr>
        </p:nvSpPr>
        <p:spPr/>
        <p:txBody>
          <a:bodyPr/>
          <a:lstStyle/>
          <a:p>
            <a:r>
              <a:rPr lang="en-US" dirty="0"/>
              <a:t>Unit 3</a:t>
            </a:r>
          </a:p>
        </p:txBody>
      </p:sp>
      <p:pic>
        <p:nvPicPr>
          <p:cNvPr id="4" name="Picture 3" descr="Shape, circle&#10;&#10;Description automatically generated">
            <a:extLst>
              <a:ext uri="{FF2B5EF4-FFF2-40B4-BE49-F238E27FC236}">
                <a16:creationId xmlns:a16="http://schemas.microsoft.com/office/drawing/2014/main" id="{9B0B71B5-14A7-46E1-9E63-3E94CF21581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04800" y="1581150"/>
            <a:ext cx="3695700" cy="3695700"/>
          </a:xfrm>
          <a:prstGeom prst="rect">
            <a:avLst/>
          </a:prstGeom>
        </p:spPr>
      </p:pic>
      <p:sp>
        <p:nvSpPr>
          <p:cNvPr id="7" name="TextBox 6">
            <a:extLst>
              <a:ext uri="{FF2B5EF4-FFF2-40B4-BE49-F238E27FC236}">
                <a16:creationId xmlns:a16="http://schemas.microsoft.com/office/drawing/2014/main" id="{E30BB65C-3109-4830-8171-B0AF22BB5FE2}"/>
              </a:ext>
            </a:extLst>
          </p:cNvPr>
          <p:cNvSpPr txBox="1"/>
          <p:nvPr/>
        </p:nvSpPr>
        <p:spPr>
          <a:xfrm>
            <a:off x="2152650" y="2514600"/>
            <a:ext cx="6553200" cy="707886"/>
          </a:xfrm>
          <a:prstGeom prst="rect">
            <a:avLst/>
          </a:prstGeom>
          <a:noFill/>
          <a:ln>
            <a:solidFill>
              <a:schemeClr val="bg1">
                <a:lumMod val="50000"/>
              </a:schemeClr>
            </a:solidFill>
          </a:ln>
        </p:spPr>
        <p:txBody>
          <a:bodyPr wrap="square" rtlCol="0">
            <a:spAutoFit/>
          </a:bodyPr>
          <a:lstStyle/>
          <a:p>
            <a:pPr algn="ctr"/>
            <a:r>
              <a:rPr lang="en-US" sz="4000" dirty="0"/>
              <a:t>Teaming</a:t>
            </a:r>
          </a:p>
        </p:txBody>
      </p:sp>
    </p:spTree>
    <p:extLst>
      <p:ext uri="{BB962C8B-B14F-4D97-AF65-F5344CB8AC3E}">
        <p14:creationId xmlns:p14="http://schemas.microsoft.com/office/powerpoint/2010/main" val="4174706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29BDB-E06B-4F1B-A8E7-C9B071FEC5E5}"/>
              </a:ext>
            </a:extLst>
          </p:cNvPr>
          <p:cNvSpPr>
            <a:spLocks noGrp="1"/>
          </p:cNvSpPr>
          <p:nvPr>
            <p:ph type="title"/>
          </p:nvPr>
        </p:nvSpPr>
        <p:spPr/>
        <p:txBody>
          <a:bodyPr/>
          <a:lstStyle/>
          <a:p>
            <a:r>
              <a:rPr lang="en-US" dirty="0"/>
              <a:t>Teaming Components</a:t>
            </a:r>
          </a:p>
        </p:txBody>
      </p:sp>
      <p:graphicFrame>
        <p:nvGraphicFramePr>
          <p:cNvPr id="4" name="Diagram 3">
            <a:extLst>
              <a:ext uri="{FF2B5EF4-FFF2-40B4-BE49-F238E27FC236}">
                <a16:creationId xmlns:a16="http://schemas.microsoft.com/office/drawing/2014/main" id="{279BB994-6606-4BE4-8399-7268D02D2C61}"/>
              </a:ext>
            </a:extLst>
          </p:cNvPr>
          <p:cNvGraphicFramePr/>
          <p:nvPr/>
        </p:nvGraphicFramePr>
        <p:xfrm>
          <a:off x="152400" y="1116694"/>
          <a:ext cx="7239000" cy="3760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83DE6502-56AC-4D9E-A75F-8E6ECE7BEF31}"/>
              </a:ext>
            </a:extLst>
          </p:cNvPr>
          <p:cNvSpPr/>
          <p:nvPr/>
        </p:nvSpPr>
        <p:spPr>
          <a:xfrm>
            <a:off x="4419600" y="4990184"/>
            <a:ext cx="4724400" cy="186781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Resources:  </a:t>
            </a:r>
          </a:p>
          <a:p>
            <a:endParaRPr lang="en-US" dirty="0">
              <a:solidFill>
                <a:schemeClr val="tx1"/>
              </a:solidFill>
            </a:endParaRPr>
          </a:p>
          <a:p>
            <a:pPr marL="285750" indent="-285750">
              <a:buFont typeface="Arial" panose="020B0604020202020204" pitchFamily="34" charset="0"/>
              <a:buChar char="•"/>
            </a:pPr>
            <a:r>
              <a:rPr lang="en-US" sz="2000" dirty="0">
                <a:solidFill>
                  <a:schemeClr val="tx1"/>
                </a:solidFill>
              </a:rPr>
              <a:t>Child and Family Team Meeting Guide</a:t>
            </a:r>
          </a:p>
          <a:p>
            <a:pPr marL="285750" indent="-285750">
              <a:buFont typeface="Arial" panose="020B0604020202020204" pitchFamily="34" charset="0"/>
              <a:buChar char="•"/>
            </a:pPr>
            <a:r>
              <a:rPr lang="en-US" sz="2000" dirty="0">
                <a:solidFill>
                  <a:schemeClr val="tx1"/>
                </a:solidFill>
              </a:rPr>
              <a:t>Work Aid: How DCS Workers Can Help Prepare Families for the Meeting</a:t>
            </a:r>
          </a:p>
          <a:p>
            <a:pPr marL="285750" indent="-285750">
              <a:buFont typeface="Arial" panose="020B0604020202020204" pitchFamily="34" charset="0"/>
              <a:buChar char="•"/>
            </a:pPr>
            <a:r>
              <a:rPr lang="en-US" sz="2000" dirty="0">
                <a:solidFill>
                  <a:schemeClr val="tx1"/>
                </a:solidFill>
              </a:rPr>
              <a:t>Work Aid: Preparing the Facilitator</a:t>
            </a:r>
          </a:p>
        </p:txBody>
      </p:sp>
      <p:cxnSp>
        <p:nvCxnSpPr>
          <p:cNvPr id="11" name="Straight Connector 10">
            <a:extLst>
              <a:ext uri="{FF2B5EF4-FFF2-40B4-BE49-F238E27FC236}">
                <a16:creationId xmlns:a16="http://schemas.microsoft.com/office/drawing/2014/main" id="{DF6A7BC7-8B8B-402E-942A-1D74825DC4BD}"/>
              </a:ext>
            </a:extLst>
          </p:cNvPr>
          <p:cNvCxnSpPr/>
          <p:nvPr/>
        </p:nvCxnSpPr>
        <p:spPr>
          <a:xfrm>
            <a:off x="4419600" y="5410200"/>
            <a:ext cx="472440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887933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A5F9-1AA8-40EF-9E99-623B4AB6CE84}"/>
              </a:ext>
            </a:extLst>
          </p:cNvPr>
          <p:cNvSpPr>
            <a:spLocks noGrp="1"/>
          </p:cNvSpPr>
          <p:nvPr>
            <p:ph type="title"/>
          </p:nvPr>
        </p:nvSpPr>
        <p:spPr/>
        <p:txBody>
          <a:bodyPr/>
          <a:lstStyle/>
          <a:p>
            <a:r>
              <a:rPr lang="en-US" dirty="0"/>
              <a:t>Genogram and Family Eco-Map</a:t>
            </a:r>
          </a:p>
        </p:txBody>
      </p:sp>
      <p:pic>
        <p:nvPicPr>
          <p:cNvPr id="5" name="Picture 4" descr="A picture containing clock, sitting, monitor, computer&#10;&#10;Description automatically generated">
            <a:extLst>
              <a:ext uri="{FF2B5EF4-FFF2-40B4-BE49-F238E27FC236}">
                <a16:creationId xmlns:a16="http://schemas.microsoft.com/office/drawing/2014/main" id="{F10681DC-BF38-4E50-831B-3507C8034E0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2400" y="4517319"/>
            <a:ext cx="5570755" cy="1493272"/>
          </a:xfrm>
          <a:prstGeom prst="rect">
            <a:avLst/>
          </a:prstGeom>
        </p:spPr>
      </p:pic>
      <p:pic>
        <p:nvPicPr>
          <p:cNvPr id="7" name="Picture 6">
            <a:extLst>
              <a:ext uri="{FF2B5EF4-FFF2-40B4-BE49-F238E27FC236}">
                <a16:creationId xmlns:a16="http://schemas.microsoft.com/office/drawing/2014/main" id="{107B13DF-178F-48AB-9234-AEFF7ADB4EB5}"/>
              </a:ext>
            </a:extLst>
          </p:cNvPr>
          <p:cNvPicPr>
            <a:picLocks noChangeAspect="1"/>
          </p:cNvPicPr>
          <p:nvPr/>
        </p:nvPicPr>
        <p:blipFill rotWithShape="1">
          <a:blip r:embed="rId5"/>
          <a:srcRect l="35000" t="21838" r="35833" b="8498"/>
          <a:stretch/>
        </p:blipFill>
        <p:spPr>
          <a:xfrm>
            <a:off x="5791199" y="1255146"/>
            <a:ext cx="2980699" cy="4002654"/>
          </a:xfrm>
          <a:prstGeom prst="rect">
            <a:avLst/>
          </a:prstGeom>
        </p:spPr>
      </p:pic>
      <p:graphicFrame>
        <p:nvGraphicFramePr>
          <p:cNvPr id="11" name="Table 11">
            <a:extLst>
              <a:ext uri="{FF2B5EF4-FFF2-40B4-BE49-F238E27FC236}">
                <a16:creationId xmlns:a16="http://schemas.microsoft.com/office/drawing/2014/main" id="{E5A1FD36-90D8-46F7-B1B7-7DE4D979F669}"/>
              </a:ext>
            </a:extLst>
          </p:cNvPr>
          <p:cNvGraphicFramePr>
            <a:graphicFrameLocks noGrp="1"/>
          </p:cNvGraphicFramePr>
          <p:nvPr/>
        </p:nvGraphicFramePr>
        <p:xfrm>
          <a:off x="350993" y="1594045"/>
          <a:ext cx="5440206" cy="2651760"/>
        </p:xfrm>
        <a:graphic>
          <a:graphicData uri="http://schemas.openxmlformats.org/drawingml/2006/table">
            <a:tbl>
              <a:tblPr firstRow="1" bandRow="1">
                <a:tableStyleId>{5C22544A-7EE6-4342-B048-85BDC9FD1C3A}</a:tableStyleId>
              </a:tblPr>
              <a:tblGrid>
                <a:gridCol w="5440206">
                  <a:extLst>
                    <a:ext uri="{9D8B030D-6E8A-4147-A177-3AD203B41FA5}">
                      <a16:colId xmlns:a16="http://schemas.microsoft.com/office/drawing/2014/main" val="3802035030"/>
                    </a:ext>
                  </a:extLst>
                </a:gridCol>
              </a:tblGrid>
              <a:tr h="294640">
                <a:tc>
                  <a:txBody>
                    <a:bodyPr/>
                    <a:lstStyle/>
                    <a:p>
                      <a:pPr marL="285750" indent="-285750">
                        <a:buFont typeface="Wingdings" panose="05000000000000000000" pitchFamily="2" charset="2"/>
                        <a:buChar char="q"/>
                      </a:pPr>
                      <a:r>
                        <a:rPr lang="en-US" sz="2400" b="0" dirty="0">
                          <a:solidFill>
                            <a:srgbClr val="002060"/>
                          </a:solidFill>
                        </a:rPr>
                        <a:t>Aids in Engagement, Teaming, and Assessment</a:t>
                      </a:r>
                    </a:p>
                    <a:p>
                      <a:pPr marL="285750" indent="-285750">
                        <a:buFont typeface="Wingdings" panose="05000000000000000000" pitchFamily="2" charset="2"/>
                        <a:buChar char="q"/>
                      </a:pPr>
                      <a:r>
                        <a:rPr lang="en-US" sz="2400" b="0" dirty="0">
                          <a:solidFill>
                            <a:srgbClr val="002060"/>
                          </a:solidFill>
                        </a:rPr>
                        <a:t>Helps explore supports and resources with the family</a:t>
                      </a:r>
                    </a:p>
                    <a:p>
                      <a:pPr marL="285750" indent="-285750">
                        <a:buFont typeface="Wingdings" panose="05000000000000000000" pitchFamily="2" charset="2"/>
                        <a:buChar char="q"/>
                      </a:pPr>
                      <a:r>
                        <a:rPr lang="en-US" sz="2400" b="0" dirty="0">
                          <a:solidFill>
                            <a:srgbClr val="002060"/>
                          </a:solidFill>
                        </a:rPr>
                        <a:t>Should ALWAYS be completed WITH the family</a:t>
                      </a:r>
                    </a:p>
                    <a:p>
                      <a:pPr marL="285750" indent="-285750">
                        <a:buFont typeface="Wingdings" panose="05000000000000000000" pitchFamily="2" charset="2"/>
                        <a:buChar char="q"/>
                      </a:pPr>
                      <a:endParaRPr lang="en-US" sz="2400" dirty="0"/>
                    </a:p>
                  </a:txBody>
                  <a:tcPr/>
                </a:tc>
                <a:extLst>
                  <a:ext uri="{0D108BD9-81ED-4DB2-BD59-A6C34878D82A}">
                    <a16:rowId xmlns:a16="http://schemas.microsoft.com/office/drawing/2014/main" val="3282284759"/>
                  </a:ext>
                </a:extLst>
              </a:tr>
            </a:tbl>
          </a:graphicData>
        </a:graphic>
      </p:graphicFrame>
    </p:spTree>
    <p:extLst>
      <p:ext uri="{BB962C8B-B14F-4D97-AF65-F5344CB8AC3E}">
        <p14:creationId xmlns:p14="http://schemas.microsoft.com/office/powerpoint/2010/main" val="26760636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1C15E-B2B1-4A69-AA54-FB30031DF2E0}"/>
              </a:ext>
            </a:extLst>
          </p:cNvPr>
          <p:cNvSpPr>
            <a:spLocks noGrp="1"/>
          </p:cNvSpPr>
          <p:nvPr>
            <p:ph type="title"/>
          </p:nvPr>
        </p:nvSpPr>
        <p:spPr/>
        <p:txBody>
          <a:bodyPr/>
          <a:lstStyle/>
          <a:p>
            <a:r>
              <a:rPr lang="en-US" dirty="0"/>
              <a:t>Diligent Search Timeframes</a:t>
            </a:r>
          </a:p>
        </p:txBody>
      </p:sp>
      <p:graphicFrame>
        <p:nvGraphicFramePr>
          <p:cNvPr id="4" name="Content Placeholder 3">
            <a:extLst>
              <a:ext uri="{FF2B5EF4-FFF2-40B4-BE49-F238E27FC236}">
                <a16:creationId xmlns:a16="http://schemas.microsoft.com/office/drawing/2014/main" id="{6A30AB75-E5F1-4BDC-B699-C6AC09A1375C}"/>
              </a:ext>
            </a:extLst>
          </p:cNvPr>
          <p:cNvGraphicFramePr>
            <a:graphicFrameLocks noGrp="1"/>
          </p:cNvGraphicFramePr>
          <p:nvPr>
            <p:ph idx="1"/>
          </p:nvPr>
        </p:nvGraphicFramePr>
        <p:xfrm>
          <a:off x="228600" y="1143000"/>
          <a:ext cx="8763000" cy="4957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69212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288FC-8BE4-4134-A4C3-2E9FA520BC60}"/>
              </a:ext>
            </a:extLst>
          </p:cNvPr>
          <p:cNvSpPr>
            <a:spLocks noGrp="1"/>
          </p:cNvSpPr>
          <p:nvPr>
            <p:ph type="title"/>
          </p:nvPr>
        </p:nvSpPr>
        <p:spPr/>
        <p:txBody>
          <a:bodyPr/>
          <a:lstStyle/>
          <a:p>
            <a:r>
              <a:rPr lang="en-US" dirty="0"/>
              <a:t>Genogram and Eco-map:  The Williams </a:t>
            </a:r>
          </a:p>
        </p:txBody>
      </p:sp>
      <p:sp>
        <p:nvSpPr>
          <p:cNvPr id="7" name="TextBox 6">
            <a:extLst>
              <a:ext uri="{FF2B5EF4-FFF2-40B4-BE49-F238E27FC236}">
                <a16:creationId xmlns:a16="http://schemas.microsoft.com/office/drawing/2014/main" id="{7473301D-2F96-47E6-8EFE-2078B135688C}"/>
              </a:ext>
            </a:extLst>
          </p:cNvPr>
          <p:cNvSpPr txBox="1"/>
          <p:nvPr/>
        </p:nvSpPr>
        <p:spPr>
          <a:xfrm>
            <a:off x="152400" y="1240454"/>
            <a:ext cx="8839200" cy="452431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342900" indent="-342900">
              <a:buClr>
                <a:schemeClr val="bg1"/>
              </a:buClr>
              <a:buFont typeface="Arial" panose="020B0604020202020204" pitchFamily="34" charset="0"/>
              <a:buChar char="•"/>
            </a:pPr>
            <a:r>
              <a:rPr lang="en-US" sz="3600" dirty="0">
                <a:solidFill>
                  <a:schemeClr val="tx1"/>
                </a:solidFill>
              </a:rPr>
              <a:t>Create Genogram for the Williams family</a:t>
            </a:r>
          </a:p>
          <a:p>
            <a:pPr marL="342900" indent="-342900">
              <a:buClr>
                <a:schemeClr val="bg1"/>
              </a:buClr>
              <a:buFont typeface="Arial" panose="020B0604020202020204" pitchFamily="34" charset="0"/>
              <a:buChar char="•"/>
            </a:pPr>
            <a:r>
              <a:rPr lang="en-US" sz="3600" dirty="0">
                <a:solidFill>
                  <a:schemeClr val="tx1"/>
                </a:solidFill>
              </a:rPr>
              <a:t>Create Family Eco-map for the Williams family</a:t>
            </a:r>
          </a:p>
          <a:p>
            <a:pPr marL="342900" indent="-342900">
              <a:buClr>
                <a:schemeClr val="bg1"/>
              </a:buClr>
              <a:buFont typeface="Arial" panose="020B0604020202020204" pitchFamily="34" charset="0"/>
              <a:buChar char="•"/>
            </a:pPr>
            <a:r>
              <a:rPr lang="en-US" sz="3600" dirty="0">
                <a:solidFill>
                  <a:schemeClr val="tx1"/>
                </a:solidFill>
              </a:rPr>
              <a:t>10-minute timeframe</a:t>
            </a:r>
          </a:p>
          <a:p>
            <a:pPr marL="342900" indent="-342900">
              <a:buClr>
                <a:schemeClr val="bg1"/>
              </a:buClr>
              <a:buFont typeface="Arial" panose="020B0604020202020204" pitchFamily="34" charset="0"/>
              <a:buChar char="•"/>
            </a:pPr>
            <a:endParaRPr lang="en-US" sz="2400" dirty="0">
              <a:solidFill>
                <a:schemeClr val="tx1"/>
              </a:solidFill>
            </a:endParaRPr>
          </a:p>
          <a:p>
            <a:pPr marL="342900" indent="-342900">
              <a:buClr>
                <a:schemeClr val="bg1"/>
              </a:buClr>
              <a:buFont typeface="Arial" panose="020B0604020202020204" pitchFamily="34" charset="0"/>
              <a:buChar char="•"/>
            </a:pPr>
            <a:endParaRPr lang="en-US" sz="2400" dirty="0">
              <a:solidFill>
                <a:schemeClr val="tx1"/>
              </a:solidFill>
            </a:endParaRPr>
          </a:p>
          <a:p>
            <a:pPr marL="342900" indent="-342900">
              <a:buClr>
                <a:schemeClr val="bg1"/>
              </a:buClr>
              <a:buFont typeface="Arial" panose="020B0604020202020204" pitchFamily="34" charset="0"/>
              <a:buChar char="•"/>
            </a:pPr>
            <a:endParaRPr lang="en-US" sz="2400" dirty="0">
              <a:solidFill>
                <a:schemeClr val="tx1"/>
              </a:solidFill>
            </a:endParaRPr>
          </a:p>
          <a:p>
            <a:pPr marL="342900" indent="-342900">
              <a:buClr>
                <a:schemeClr val="bg1"/>
              </a:buClr>
              <a:buFont typeface="Arial" panose="020B0604020202020204" pitchFamily="34" charset="0"/>
              <a:buChar char="•"/>
            </a:pPr>
            <a:endParaRPr lang="en-US" sz="2400" dirty="0">
              <a:solidFill>
                <a:schemeClr val="tx1"/>
              </a:solidFill>
            </a:endParaRPr>
          </a:p>
          <a:p>
            <a:pPr>
              <a:buClr>
                <a:schemeClr val="bg1"/>
              </a:buClr>
            </a:pPr>
            <a:endParaRPr lang="en-US" sz="2400" dirty="0">
              <a:solidFill>
                <a:schemeClr val="tx1"/>
              </a:solidFill>
            </a:endParaRPr>
          </a:p>
          <a:p>
            <a:pPr>
              <a:buClr>
                <a:schemeClr val="bg1"/>
              </a:buClr>
            </a:pPr>
            <a:endParaRPr lang="en-US" sz="2400" dirty="0">
              <a:solidFill>
                <a:schemeClr val="tx1"/>
              </a:solidFill>
            </a:endParaRPr>
          </a:p>
        </p:txBody>
      </p:sp>
      <p:sp>
        <p:nvSpPr>
          <p:cNvPr id="4" name="Rectangle 3">
            <a:extLst>
              <a:ext uri="{FF2B5EF4-FFF2-40B4-BE49-F238E27FC236}">
                <a16:creationId xmlns:a16="http://schemas.microsoft.com/office/drawing/2014/main" id="{BB48DA8B-6884-4BEA-82F7-D35C8E39C353}"/>
              </a:ext>
            </a:extLst>
          </p:cNvPr>
          <p:cNvSpPr/>
          <p:nvPr/>
        </p:nvSpPr>
        <p:spPr>
          <a:xfrm>
            <a:off x="4384431" y="4692155"/>
            <a:ext cx="4724400" cy="125730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Resources:  </a:t>
            </a:r>
          </a:p>
          <a:p>
            <a:pPr marL="285750" indent="-285750">
              <a:buFont typeface="Arial" panose="020B0604020202020204" pitchFamily="34" charset="0"/>
              <a:buChar char="•"/>
            </a:pPr>
            <a:r>
              <a:rPr lang="en-US" sz="2000" dirty="0">
                <a:solidFill>
                  <a:schemeClr val="tx1"/>
                </a:solidFill>
              </a:rPr>
              <a:t>Genogram Contact Sheets (CS-0774)</a:t>
            </a:r>
          </a:p>
          <a:p>
            <a:pPr marL="285750" indent="-285750">
              <a:buFont typeface="Arial" panose="020B0604020202020204" pitchFamily="34" charset="0"/>
              <a:buChar char="•"/>
            </a:pPr>
            <a:r>
              <a:rPr lang="en-US" sz="2000" dirty="0">
                <a:solidFill>
                  <a:schemeClr val="tx1"/>
                </a:solidFill>
              </a:rPr>
              <a:t>Family Eco-Map (CS-0782)</a:t>
            </a:r>
          </a:p>
        </p:txBody>
      </p:sp>
      <p:cxnSp>
        <p:nvCxnSpPr>
          <p:cNvPr id="6" name="Straight Connector 5">
            <a:extLst>
              <a:ext uri="{FF2B5EF4-FFF2-40B4-BE49-F238E27FC236}">
                <a16:creationId xmlns:a16="http://schemas.microsoft.com/office/drawing/2014/main" id="{44A0E1E6-FA31-4A11-94F2-0BDD08D7B6F3}"/>
              </a:ext>
            </a:extLst>
          </p:cNvPr>
          <p:cNvCxnSpPr/>
          <p:nvPr/>
        </p:nvCxnSpPr>
        <p:spPr>
          <a:xfrm>
            <a:off x="4384431" y="5181600"/>
            <a:ext cx="472440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272621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00A6A-019E-4D44-98E4-91D16C5AC75E}"/>
              </a:ext>
            </a:extLst>
          </p:cNvPr>
          <p:cNvSpPr>
            <a:spLocks noGrp="1"/>
          </p:cNvSpPr>
          <p:nvPr>
            <p:ph type="title"/>
          </p:nvPr>
        </p:nvSpPr>
        <p:spPr/>
        <p:txBody>
          <a:bodyPr/>
          <a:lstStyle/>
          <a:p>
            <a:r>
              <a:rPr lang="en-US" dirty="0"/>
              <a:t>Preparing for the Meeting</a:t>
            </a:r>
          </a:p>
        </p:txBody>
      </p:sp>
      <p:graphicFrame>
        <p:nvGraphicFramePr>
          <p:cNvPr id="4" name="Diagram 3">
            <a:extLst>
              <a:ext uri="{FF2B5EF4-FFF2-40B4-BE49-F238E27FC236}">
                <a16:creationId xmlns:a16="http://schemas.microsoft.com/office/drawing/2014/main" id="{333974C7-9BA2-4F5C-B7A4-7AF822EDAF56}"/>
              </a:ext>
            </a:extLst>
          </p:cNvPr>
          <p:cNvGraphicFramePr/>
          <p:nvPr/>
        </p:nvGraphicFramePr>
        <p:xfrm>
          <a:off x="381000" y="1905000"/>
          <a:ext cx="8382000" cy="416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39311A95-FD57-4E5C-A4E6-3E3C5CF5E62C}"/>
              </a:ext>
            </a:extLst>
          </p:cNvPr>
          <p:cNvSpPr txBox="1"/>
          <p:nvPr/>
        </p:nvSpPr>
        <p:spPr>
          <a:xfrm>
            <a:off x="228600" y="1295400"/>
            <a:ext cx="8382000" cy="707886"/>
          </a:xfrm>
          <a:prstGeom prst="rect">
            <a:avLst/>
          </a:prstGeom>
          <a:noFill/>
        </p:spPr>
        <p:txBody>
          <a:bodyPr wrap="square" rtlCol="0">
            <a:spAutoFit/>
          </a:bodyPr>
          <a:lstStyle/>
          <a:p>
            <a:pPr algn="ctr"/>
            <a:r>
              <a:rPr lang="en-US" sz="2000" dirty="0"/>
              <a:t>What impact do you think preparation can have on the FSW’s ability to engage the family and team?</a:t>
            </a:r>
          </a:p>
        </p:txBody>
      </p:sp>
      <p:sp>
        <p:nvSpPr>
          <p:cNvPr id="7" name="Oval 6">
            <a:extLst>
              <a:ext uri="{FF2B5EF4-FFF2-40B4-BE49-F238E27FC236}">
                <a16:creationId xmlns:a16="http://schemas.microsoft.com/office/drawing/2014/main" id="{E4A9BA6F-5FBE-4CD9-91E9-BDB09448657C}"/>
              </a:ext>
            </a:extLst>
          </p:cNvPr>
          <p:cNvSpPr/>
          <p:nvPr/>
        </p:nvSpPr>
        <p:spPr>
          <a:xfrm>
            <a:off x="508000" y="1996343"/>
            <a:ext cx="2438400" cy="1197114"/>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solidFill>
                  <a:schemeClr val="tx1"/>
                </a:solidFill>
              </a:rPr>
              <a:t>Case Manager</a:t>
            </a:r>
          </a:p>
        </p:txBody>
      </p:sp>
      <p:sp>
        <p:nvSpPr>
          <p:cNvPr id="8" name="Oval 7">
            <a:extLst>
              <a:ext uri="{FF2B5EF4-FFF2-40B4-BE49-F238E27FC236}">
                <a16:creationId xmlns:a16="http://schemas.microsoft.com/office/drawing/2014/main" id="{C03F44FD-6222-46EC-9A40-56D5CF80B3EC}"/>
              </a:ext>
            </a:extLst>
          </p:cNvPr>
          <p:cNvSpPr/>
          <p:nvPr/>
        </p:nvSpPr>
        <p:spPr>
          <a:xfrm>
            <a:off x="6117771" y="1996343"/>
            <a:ext cx="2438400" cy="1197114"/>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solidFill>
                  <a:schemeClr val="tx1"/>
                </a:solidFill>
              </a:rPr>
              <a:t>Family and Team</a:t>
            </a:r>
          </a:p>
        </p:txBody>
      </p:sp>
      <p:sp>
        <p:nvSpPr>
          <p:cNvPr id="9" name="Flowchart: Connector 8">
            <a:extLst>
              <a:ext uri="{FF2B5EF4-FFF2-40B4-BE49-F238E27FC236}">
                <a16:creationId xmlns:a16="http://schemas.microsoft.com/office/drawing/2014/main" id="{E8287141-76D0-434C-AB7E-C96E550C82EC}"/>
              </a:ext>
            </a:extLst>
          </p:cNvPr>
          <p:cNvSpPr/>
          <p:nvPr/>
        </p:nvSpPr>
        <p:spPr>
          <a:xfrm>
            <a:off x="3657600" y="3048000"/>
            <a:ext cx="1752600" cy="1806715"/>
          </a:xfrm>
          <a:prstGeom prst="flowChartConnector">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a:solidFill>
                  <a:schemeClr val="tx1"/>
                </a:solidFill>
              </a:rPr>
              <a:t>Successful CFTM</a:t>
            </a:r>
          </a:p>
        </p:txBody>
      </p:sp>
      <p:sp>
        <p:nvSpPr>
          <p:cNvPr id="11" name="Flowchart: Process 10">
            <a:extLst>
              <a:ext uri="{FF2B5EF4-FFF2-40B4-BE49-F238E27FC236}">
                <a16:creationId xmlns:a16="http://schemas.microsoft.com/office/drawing/2014/main" id="{97CB9D58-636B-449D-A490-C46B5650E7BF}"/>
              </a:ext>
            </a:extLst>
          </p:cNvPr>
          <p:cNvSpPr/>
          <p:nvPr/>
        </p:nvSpPr>
        <p:spPr>
          <a:xfrm>
            <a:off x="0" y="5083313"/>
            <a:ext cx="5410200" cy="1078629"/>
          </a:xfrm>
          <a:prstGeom prst="flowChartProcess">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Resources:</a:t>
            </a:r>
          </a:p>
          <a:p>
            <a:r>
              <a:rPr lang="en-US" sz="2000" dirty="0">
                <a:solidFill>
                  <a:schemeClr val="tx1"/>
                </a:solidFill>
              </a:rPr>
              <a:t>Work Aids: Child and Family Team Meeting Preparation Tools:  Family and Facilitator</a:t>
            </a:r>
          </a:p>
        </p:txBody>
      </p:sp>
      <p:cxnSp>
        <p:nvCxnSpPr>
          <p:cNvPr id="5" name="Straight Connector 4">
            <a:extLst>
              <a:ext uri="{FF2B5EF4-FFF2-40B4-BE49-F238E27FC236}">
                <a16:creationId xmlns:a16="http://schemas.microsoft.com/office/drawing/2014/main" id="{FFF959DF-730A-4A41-9D28-DE264522A00E}"/>
              </a:ext>
            </a:extLst>
          </p:cNvPr>
          <p:cNvCxnSpPr/>
          <p:nvPr/>
        </p:nvCxnSpPr>
        <p:spPr>
          <a:xfrm>
            <a:off x="0" y="5486400"/>
            <a:ext cx="541020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17144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FEADC-CEFF-4FE8-A2F9-1AD4C27552D3}"/>
              </a:ext>
            </a:extLst>
          </p:cNvPr>
          <p:cNvSpPr>
            <a:spLocks noGrp="1"/>
          </p:cNvSpPr>
          <p:nvPr>
            <p:ph type="title"/>
          </p:nvPr>
        </p:nvSpPr>
        <p:spPr/>
        <p:txBody>
          <a:bodyPr/>
          <a:lstStyle/>
          <a:p>
            <a:r>
              <a:rPr lang="en-US" dirty="0"/>
              <a:t>Preparing the Youth</a:t>
            </a:r>
          </a:p>
        </p:txBody>
      </p:sp>
      <p:pic>
        <p:nvPicPr>
          <p:cNvPr id="5" name="Picture 4" descr="Icon&#10;&#10;Description automatically generated">
            <a:extLst>
              <a:ext uri="{FF2B5EF4-FFF2-40B4-BE49-F238E27FC236}">
                <a16:creationId xmlns:a16="http://schemas.microsoft.com/office/drawing/2014/main" id="{810E6DF5-6B3C-4D5E-BAFC-21E61756A13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04800" y="1117183"/>
            <a:ext cx="1192574" cy="1289269"/>
          </a:xfrm>
          <a:prstGeom prst="rect">
            <a:avLst/>
          </a:prstGeom>
        </p:spPr>
      </p:pic>
      <p:sp>
        <p:nvSpPr>
          <p:cNvPr id="7" name="Arrow: Chevron 6">
            <a:extLst>
              <a:ext uri="{FF2B5EF4-FFF2-40B4-BE49-F238E27FC236}">
                <a16:creationId xmlns:a16="http://schemas.microsoft.com/office/drawing/2014/main" id="{8CF8C289-02D4-40A3-8A3A-C40FF9054D9D}"/>
              </a:ext>
            </a:extLst>
          </p:cNvPr>
          <p:cNvSpPr/>
          <p:nvPr/>
        </p:nvSpPr>
        <p:spPr>
          <a:xfrm>
            <a:off x="1676400" y="1168108"/>
            <a:ext cx="7315200" cy="1134859"/>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Youth must be a part of the meeting at the age of 12; however, may attend prior depending on developmental age. Youth should invite at least two individuals as a support.</a:t>
            </a:r>
          </a:p>
        </p:txBody>
      </p:sp>
      <p:sp>
        <p:nvSpPr>
          <p:cNvPr id="8" name="Flowchart: Document 7">
            <a:extLst>
              <a:ext uri="{FF2B5EF4-FFF2-40B4-BE49-F238E27FC236}">
                <a16:creationId xmlns:a16="http://schemas.microsoft.com/office/drawing/2014/main" id="{0665778E-8779-498C-8890-9AD68BAA0B15}"/>
              </a:ext>
            </a:extLst>
          </p:cNvPr>
          <p:cNvSpPr/>
          <p:nvPr/>
        </p:nvSpPr>
        <p:spPr>
          <a:xfrm>
            <a:off x="152400" y="2360815"/>
            <a:ext cx="8839200" cy="3735185"/>
          </a:xfrm>
          <a:prstGeom prst="flowChartDocument">
            <a:avLst/>
          </a:prstGeom>
          <a:ln/>
        </p:spPr>
        <p:style>
          <a:lnRef idx="1">
            <a:schemeClr val="accent1"/>
          </a:lnRef>
          <a:fillRef idx="2">
            <a:schemeClr val="accent1"/>
          </a:fillRef>
          <a:effectRef idx="1">
            <a:schemeClr val="accent1"/>
          </a:effectRef>
          <a:fontRef idx="minor">
            <a:schemeClr val="dk1"/>
          </a:fontRef>
        </p:style>
        <p:txBody>
          <a:bodyPr rtlCol="0" anchor="ctr"/>
          <a:lstStyle/>
          <a:p>
            <a:endParaRPr lang="en-US" sz="2400" dirty="0"/>
          </a:p>
          <a:p>
            <a:r>
              <a:rPr lang="en-US" sz="2400" dirty="0"/>
              <a:t>Tips for Engaging Youth:</a:t>
            </a:r>
          </a:p>
          <a:p>
            <a:pPr marL="285750" indent="-285750">
              <a:buFont typeface="Arial" panose="020B0604020202020204" pitchFamily="34" charset="0"/>
              <a:buChar char="•"/>
            </a:pPr>
            <a:r>
              <a:rPr lang="en-US" sz="2400" dirty="0"/>
              <a:t>Explain Processes</a:t>
            </a:r>
          </a:p>
          <a:p>
            <a:pPr marL="285750" indent="-285750">
              <a:buFont typeface="Arial" panose="020B0604020202020204" pitchFamily="34" charset="0"/>
              <a:buChar char="•"/>
            </a:pPr>
            <a:r>
              <a:rPr lang="en-US" sz="2400" dirty="0"/>
              <a:t>Keep informed</a:t>
            </a:r>
          </a:p>
          <a:p>
            <a:pPr marL="285750" indent="-285750">
              <a:buFont typeface="Arial" panose="020B0604020202020204" pitchFamily="34" charset="0"/>
              <a:buChar char="•"/>
            </a:pPr>
            <a:r>
              <a:rPr lang="en-US" sz="2400" dirty="0"/>
              <a:t>Listen to their story</a:t>
            </a:r>
          </a:p>
          <a:p>
            <a:pPr marL="285750" indent="-285750">
              <a:buFont typeface="Arial" panose="020B0604020202020204" pitchFamily="34" charset="0"/>
              <a:buChar char="•"/>
            </a:pPr>
            <a:r>
              <a:rPr lang="en-US" sz="2400" dirty="0"/>
              <a:t>Ask them about their supports</a:t>
            </a:r>
          </a:p>
          <a:p>
            <a:pPr marL="285750" indent="-285750">
              <a:buFont typeface="Arial" panose="020B0604020202020204" pitchFamily="34" charset="0"/>
              <a:buChar char="•"/>
            </a:pPr>
            <a:r>
              <a:rPr lang="en-US" sz="2400" dirty="0"/>
              <a:t>Explain who the team members are and why they are there</a:t>
            </a:r>
          </a:p>
          <a:p>
            <a:pPr marL="285750" indent="-285750">
              <a:buFont typeface="Arial" panose="020B0604020202020204" pitchFamily="34" charset="0"/>
              <a:buChar char="•"/>
            </a:pPr>
            <a:r>
              <a:rPr lang="en-US" sz="2400" dirty="0"/>
              <a:t>Help them understand the meeting purpose</a:t>
            </a:r>
          </a:p>
          <a:p>
            <a:pPr marL="285750" indent="-285750">
              <a:buFont typeface="Arial" panose="020B0604020202020204" pitchFamily="34" charset="0"/>
              <a:buChar char="•"/>
            </a:pPr>
            <a:r>
              <a:rPr lang="en-US" sz="2400" dirty="0"/>
              <a:t>Encourage them to ask questions</a:t>
            </a:r>
          </a:p>
          <a:p>
            <a:pPr marL="285750" indent="-285750">
              <a:buFont typeface="Arial" panose="020B0604020202020204" pitchFamily="34" charset="0"/>
              <a:buChar char="•"/>
            </a:pPr>
            <a:endParaRPr lang="en-US" dirty="0"/>
          </a:p>
        </p:txBody>
      </p:sp>
      <p:sp>
        <p:nvSpPr>
          <p:cNvPr id="10" name="Flowchart: Connector 9">
            <a:extLst>
              <a:ext uri="{FF2B5EF4-FFF2-40B4-BE49-F238E27FC236}">
                <a16:creationId xmlns:a16="http://schemas.microsoft.com/office/drawing/2014/main" id="{45376E1F-9D89-4004-B797-96F053ACD431}"/>
              </a:ext>
            </a:extLst>
          </p:cNvPr>
          <p:cNvSpPr/>
          <p:nvPr/>
        </p:nvSpPr>
        <p:spPr>
          <a:xfrm>
            <a:off x="8229600" y="2513910"/>
            <a:ext cx="762000" cy="868601"/>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1E3F84DB-58B9-46A3-8D05-B8D53B8E276E}"/>
              </a:ext>
            </a:extLst>
          </p:cNvPr>
          <p:cNvSpPr/>
          <p:nvPr/>
        </p:nvSpPr>
        <p:spPr>
          <a:xfrm>
            <a:off x="8229600" y="4404207"/>
            <a:ext cx="762000" cy="868601"/>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78828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FEADC-CEFF-4FE8-A2F9-1AD4C27552D3}"/>
              </a:ext>
            </a:extLst>
          </p:cNvPr>
          <p:cNvSpPr>
            <a:spLocks noGrp="1"/>
          </p:cNvSpPr>
          <p:nvPr>
            <p:ph type="title"/>
          </p:nvPr>
        </p:nvSpPr>
        <p:spPr/>
        <p:txBody>
          <a:bodyPr/>
          <a:lstStyle/>
          <a:p>
            <a:r>
              <a:rPr lang="en-US" dirty="0"/>
              <a:t>CFTM Script</a:t>
            </a:r>
          </a:p>
        </p:txBody>
      </p:sp>
      <p:sp>
        <p:nvSpPr>
          <p:cNvPr id="8" name="Flowchart: Document 7">
            <a:extLst>
              <a:ext uri="{FF2B5EF4-FFF2-40B4-BE49-F238E27FC236}">
                <a16:creationId xmlns:a16="http://schemas.microsoft.com/office/drawing/2014/main" id="{0665778E-8779-498C-8890-9AD68BAA0B15}"/>
              </a:ext>
            </a:extLst>
          </p:cNvPr>
          <p:cNvSpPr/>
          <p:nvPr/>
        </p:nvSpPr>
        <p:spPr>
          <a:xfrm>
            <a:off x="0" y="1003303"/>
            <a:ext cx="9144000" cy="5225903"/>
          </a:xfrm>
          <a:prstGeom prst="flowChartDocumen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endParaRPr lang="en-US" sz="2400" dirty="0">
              <a:solidFill>
                <a:schemeClr val="tx1"/>
              </a:solidFill>
            </a:endParaRPr>
          </a:p>
          <a:p>
            <a:pPr marL="742950" marR="394335" lvl="1" indent="-285750">
              <a:lnSpc>
                <a:spcPct val="115000"/>
              </a:lnSpc>
              <a:spcBef>
                <a:spcPts val="805"/>
              </a:spcBef>
              <a:spcAft>
                <a:spcPts val="1200"/>
              </a:spcAft>
              <a:buFont typeface="Courier New" panose="02070309020205020404" pitchFamily="49" charset="0"/>
              <a:buChar char="o"/>
              <a:tabLst>
                <a:tab pos="457200" algn="l"/>
              </a:tabLst>
            </a:pPr>
            <a:r>
              <a:rPr lang="en-US" sz="2400" dirty="0">
                <a:solidFill>
                  <a:schemeClr val="tx1"/>
                </a:solidFill>
                <a:effectLst/>
                <a:latin typeface="Open Sans" panose="020B0606030504020204" pitchFamily="34" charset="0"/>
                <a:ea typeface="Open Sans" panose="020B0606030504020204" pitchFamily="34" charset="0"/>
              </a:rPr>
              <a:t>Develop a “script” that could be use</a:t>
            </a:r>
            <a:r>
              <a:rPr lang="en-US" sz="2400" dirty="0">
                <a:solidFill>
                  <a:schemeClr val="tx1"/>
                </a:solidFill>
                <a:latin typeface="Open Sans" panose="020B0606030504020204" pitchFamily="34" charset="0"/>
                <a:ea typeface="Open Sans" panose="020B0606030504020204" pitchFamily="34" charset="0"/>
              </a:rPr>
              <a:t>d </a:t>
            </a:r>
            <a:r>
              <a:rPr lang="en-US" sz="2400" dirty="0">
                <a:solidFill>
                  <a:schemeClr val="tx1"/>
                </a:solidFill>
                <a:effectLst/>
                <a:latin typeface="Open Sans" panose="020B0606030504020204" pitchFamily="34" charset="0"/>
                <a:ea typeface="Open Sans" panose="020B0606030504020204" pitchFamily="34" charset="0"/>
              </a:rPr>
              <a:t>to introduce the concept of </a:t>
            </a:r>
          </a:p>
          <a:p>
            <a:pPr marR="394335" lvl="1">
              <a:lnSpc>
                <a:spcPct val="115000"/>
              </a:lnSpc>
              <a:spcBef>
                <a:spcPts val="805"/>
              </a:spcBef>
              <a:spcAft>
                <a:spcPts val="1200"/>
              </a:spcAft>
              <a:tabLst>
                <a:tab pos="457200" algn="l"/>
              </a:tabLst>
            </a:pPr>
            <a:r>
              <a:rPr lang="en-US" sz="2400" dirty="0">
                <a:solidFill>
                  <a:schemeClr val="tx1"/>
                </a:solidFill>
                <a:effectLst/>
                <a:latin typeface="Open Sans" panose="020B0606030504020204" pitchFamily="34" charset="0"/>
                <a:ea typeface="Open Sans" panose="020B0606030504020204" pitchFamily="34" charset="0"/>
              </a:rPr>
              <a:t>     CFTMs to the families on their caseloads. </a:t>
            </a:r>
          </a:p>
          <a:p>
            <a:pPr marL="742950" marR="394335" lvl="1" indent="-285750">
              <a:lnSpc>
                <a:spcPct val="115000"/>
              </a:lnSpc>
              <a:spcBef>
                <a:spcPts val="805"/>
              </a:spcBef>
              <a:spcAft>
                <a:spcPts val="1200"/>
              </a:spcAft>
              <a:buFont typeface="Courier New" panose="02070309020205020404" pitchFamily="49" charset="0"/>
              <a:buChar char="o"/>
              <a:tabLst>
                <a:tab pos="457200" algn="l"/>
              </a:tabLst>
            </a:pPr>
            <a:r>
              <a:rPr lang="en-US" sz="2400" dirty="0">
                <a:solidFill>
                  <a:schemeClr val="tx1"/>
                </a:solidFill>
                <a:effectLst/>
                <a:latin typeface="Open Sans" panose="020B0606030504020204" pitchFamily="34" charset="0"/>
                <a:ea typeface="Open Sans" panose="020B0606030504020204" pitchFamily="34" charset="0"/>
              </a:rPr>
              <a:t>5 minutes for participants to gather their thoughts.  </a:t>
            </a:r>
          </a:p>
          <a:p>
            <a:pPr marL="742950" marR="394335" lvl="1" indent="-285750">
              <a:lnSpc>
                <a:spcPct val="115000"/>
              </a:lnSpc>
              <a:spcBef>
                <a:spcPts val="805"/>
              </a:spcBef>
              <a:spcAft>
                <a:spcPts val="1200"/>
              </a:spcAft>
              <a:buFont typeface="Courier New" panose="02070309020205020404" pitchFamily="49" charset="0"/>
              <a:buChar char="o"/>
              <a:tabLst>
                <a:tab pos="457200" algn="l"/>
              </a:tabLst>
            </a:pPr>
            <a:r>
              <a:rPr lang="en-US" sz="2400" dirty="0">
                <a:solidFill>
                  <a:schemeClr val="tx1"/>
                </a:solidFill>
                <a:latin typeface="Open Sans" panose="020B0606030504020204" pitchFamily="34" charset="0"/>
                <a:ea typeface="Open Sans" panose="020B0606030504020204" pitchFamily="34" charset="0"/>
              </a:rPr>
              <a:t>Vo</a:t>
            </a:r>
            <a:r>
              <a:rPr lang="en-US" sz="2400" dirty="0">
                <a:solidFill>
                  <a:schemeClr val="tx1"/>
                </a:solidFill>
                <a:effectLst/>
                <a:latin typeface="Open Sans" panose="020B0606030504020204" pitchFamily="34" charset="0"/>
                <a:ea typeface="Open Sans" panose="020B0606030504020204" pitchFamily="34" charset="0"/>
              </a:rPr>
              <a:t>lunteer to share the script they would use with their family.  </a:t>
            </a:r>
          </a:p>
          <a:p>
            <a:pPr marL="285750" indent="-285750">
              <a:buFont typeface="Arial" panose="020B0604020202020204" pitchFamily="34" charset="0"/>
              <a:buChar char="•"/>
            </a:pPr>
            <a:endParaRPr lang="en-US" dirty="0">
              <a:solidFill>
                <a:schemeClr val="tx1"/>
              </a:solidFill>
            </a:endParaRPr>
          </a:p>
        </p:txBody>
      </p:sp>
      <p:sp>
        <p:nvSpPr>
          <p:cNvPr id="10" name="Flowchart: Connector 9">
            <a:extLst>
              <a:ext uri="{FF2B5EF4-FFF2-40B4-BE49-F238E27FC236}">
                <a16:creationId xmlns:a16="http://schemas.microsoft.com/office/drawing/2014/main" id="{45376E1F-9D89-4004-B797-96F053ACD431}"/>
              </a:ext>
            </a:extLst>
          </p:cNvPr>
          <p:cNvSpPr/>
          <p:nvPr/>
        </p:nvSpPr>
        <p:spPr>
          <a:xfrm>
            <a:off x="5638799" y="5200638"/>
            <a:ext cx="762000" cy="868601"/>
          </a:xfrm>
          <a:prstGeom prst="flowChartConnector">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
        <p:nvSpPr>
          <p:cNvPr id="12" name="Flowchart: Connector 11">
            <a:extLst>
              <a:ext uri="{FF2B5EF4-FFF2-40B4-BE49-F238E27FC236}">
                <a16:creationId xmlns:a16="http://schemas.microsoft.com/office/drawing/2014/main" id="{1E3F84DB-58B9-46A3-8D05-B8D53B8E276E}"/>
              </a:ext>
            </a:extLst>
          </p:cNvPr>
          <p:cNvSpPr/>
          <p:nvPr/>
        </p:nvSpPr>
        <p:spPr>
          <a:xfrm>
            <a:off x="6871188" y="5178716"/>
            <a:ext cx="762000" cy="868601"/>
          </a:xfrm>
          <a:prstGeom prst="flowChartConnector">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9" name="Flowchart: Process 8">
            <a:extLst>
              <a:ext uri="{FF2B5EF4-FFF2-40B4-BE49-F238E27FC236}">
                <a16:creationId xmlns:a16="http://schemas.microsoft.com/office/drawing/2014/main" id="{693E9BB6-2269-4274-A770-FBC1A0343D92}"/>
              </a:ext>
            </a:extLst>
          </p:cNvPr>
          <p:cNvSpPr/>
          <p:nvPr/>
        </p:nvSpPr>
        <p:spPr>
          <a:xfrm>
            <a:off x="0" y="5150577"/>
            <a:ext cx="5410200" cy="1078629"/>
          </a:xfrm>
          <a:prstGeom prst="flowChartProcess">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Resources:</a:t>
            </a:r>
          </a:p>
          <a:p>
            <a:r>
              <a:rPr lang="en-US" sz="2000" dirty="0">
                <a:solidFill>
                  <a:schemeClr val="tx1"/>
                </a:solidFill>
              </a:rPr>
              <a:t>Work Aids: Child and Family Team Meeting Preparation Tools:  Family </a:t>
            </a:r>
          </a:p>
        </p:txBody>
      </p:sp>
      <p:sp>
        <p:nvSpPr>
          <p:cNvPr id="3" name="Flowchart: Connector 2">
            <a:extLst>
              <a:ext uri="{FF2B5EF4-FFF2-40B4-BE49-F238E27FC236}">
                <a16:creationId xmlns:a16="http://schemas.microsoft.com/office/drawing/2014/main" id="{F1D72752-89C7-286D-EF5E-E9C132A0E5B3}"/>
              </a:ext>
            </a:extLst>
          </p:cNvPr>
          <p:cNvSpPr/>
          <p:nvPr/>
        </p:nvSpPr>
        <p:spPr>
          <a:xfrm>
            <a:off x="8103577" y="5150577"/>
            <a:ext cx="762000" cy="868601"/>
          </a:xfrm>
          <a:prstGeom prst="flowChartConnector">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867102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DDFD-F1C1-42EB-8F7A-63B15FACCB8B}"/>
              </a:ext>
            </a:extLst>
          </p:cNvPr>
          <p:cNvSpPr>
            <a:spLocks noGrp="1"/>
          </p:cNvSpPr>
          <p:nvPr>
            <p:ph type="title"/>
          </p:nvPr>
        </p:nvSpPr>
        <p:spPr/>
        <p:txBody>
          <a:bodyPr/>
          <a:lstStyle/>
          <a:p>
            <a:r>
              <a:rPr lang="en-US" dirty="0"/>
              <a:t>Comfort Rules Revisited</a:t>
            </a:r>
          </a:p>
        </p:txBody>
      </p:sp>
      <p:pic>
        <p:nvPicPr>
          <p:cNvPr id="2050" name="Picture 2" descr="How to Encourage Student Participation">
            <a:extLst>
              <a:ext uri="{FF2B5EF4-FFF2-40B4-BE49-F238E27FC236}">
                <a16:creationId xmlns:a16="http://schemas.microsoft.com/office/drawing/2014/main" id="{007CEC64-50DD-89B9-B942-125ED55CC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8585" y="2971800"/>
            <a:ext cx="5057775" cy="2958971"/>
          </a:xfrm>
          <a:prstGeom prst="rect">
            <a:avLst/>
          </a:prstGeom>
          <a:noFill/>
          <a:extLst>
            <a:ext uri="{909E8E84-426E-40DD-AFC4-6F175D3DCCD1}">
              <a14:hiddenFill xmlns:a14="http://schemas.microsoft.com/office/drawing/2010/main">
                <a:solidFill>
                  <a:srgbClr val="FFFFFF"/>
                </a:solidFill>
              </a14:hiddenFill>
            </a:ext>
          </a:extLst>
        </p:spPr>
      </p:pic>
      <p:sp>
        <p:nvSpPr>
          <p:cNvPr id="3" name="Flowchart: Connector 2">
            <a:extLst>
              <a:ext uri="{FF2B5EF4-FFF2-40B4-BE49-F238E27FC236}">
                <a16:creationId xmlns:a16="http://schemas.microsoft.com/office/drawing/2014/main" id="{9BC8FCDC-8F24-493F-D4F4-76A35B4FD6F4}"/>
              </a:ext>
            </a:extLst>
          </p:cNvPr>
          <p:cNvSpPr/>
          <p:nvPr/>
        </p:nvSpPr>
        <p:spPr>
          <a:xfrm rot="10800000" flipV="1">
            <a:off x="381000" y="1371600"/>
            <a:ext cx="4191000" cy="4114800"/>
          </a:xfrm>
          <a:prstGeom prst="flowChartConnector">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tx2">
                    <a:lumMod val="75000"/>
                  </a:schemeClr>
                </a:solidFill>
              </a:rPr>
              <a:t>Can everyone agree to support the Comfort Rules?</a:t>
            </a:r>
          </a:p>
        </p:txBody>
      </p:sp>
    </p:spTree>
    <p:extLst>
      <p:ext uri="{BB962C8B-B14F-4D97-AF65-F5344CB8AC3E}">
        <p14:creationId xmlns:p14="http://schemas.microsoft.com/office/powerpoint/2010/main" val="10683266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E14B0-EFC2-4698-AED6-403F525739DF}"/>
              </a:ext>
            </a:extLst>
          </p:cNvPr>
          <p:cNvSpPr>
            <a:spLocks noGrp="1"/>
          </p:cNvSpPr>
          <p:nvPr>
            <p:ph type="title"/>
          </p:nvPr>
        </p:nvSpPr>
        <p:spPr/>
        <p:txBody>
          <a:bodyPr/>
          <a:lstStyle/>
          <a:p>
            <a:r>
              <a:rPr lang="en-US" dirty="0"/>
              <a:t>Preparing as the FSW</a:t>
            </a:r>
          </a:p>
        </p:txBody>
      </p:sp>
      <p:sp>
        <p:nvSpPr>
          <p:cNvPr id="4" name="Rectangle: Rounded Corners 3">
            <a:extLst>
              <a:ext uri="{FF2B5EF4-FFF2-40B4-BE49-F238E27FC236}">
                <a16:creationId xmlns:a16="http://schemas.microsoft.com/office/drawing/2014/main" id="{F1D42E54-B851-41D0-9EAB-B1C31D7CEC60}"/>
              </a:ext>
            </a:extLst>
          </p:cNvPr>
          <p:cNvSpPr/>
          <p:nvPr/>
        </p:nvSpPr>
        <p:spPr>
          <a:xfrm>
            <a:off x="838200" y="1295400"/>
            <a:ext cx="7391400" cy="825500"/>
          </a:xfrm>
          <a:prstGeom prst="roundRect">
            <a:avLst/>
          </a:prstGeom>
          <a:solidFill>
            <a:schemeClr val="accent1">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What tasks need to be completed prior to the Initial CFTM?</a:t>
            </a:r>
          </a:p>
        </p:txBody>
      </p:sp>
    </p:spTree>
    <p:extLst>
      <p:ext uri="{BB962C8B-B14F-4D97-AF65-F5344CB8AC3E}">
        <p14:creationId xmlns:p14="http://schemas.microsoft.com/office/powerpoint/2010/main" val="34212594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C57A1B98-E07C-3748-B0FD-D45BFD472640}"/>
              </a:ext>
            </a:extLst>
          </p:cNvPr>
          <p:cNvPicPr>
            <a:picLocks noChangeAspect="1"/>
          </p:cNvPicPr>
          <p:nvPr/>
        </p:nvPicPr>
        <p:blipFill>
          <a:blip r:embed="rId3" cstate="print">
            <a:alphaModFix amt="39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1089780"/>
            <a:ext cx="9144000" cy="5006220"/>
          </a:xfrm>
          <a:prstGeom prst="rect">
            <a:avLst/>
          </a:prstGeom>
        </p:spPr>
      </p:pic>
      <p:sp>
        <p:nvSpPr>
          <p:cNvPr id="2" name="Title 1">
            <a:extLst>
              <a:ext uri="{FF2B5EF4-FFF2-40B4-BE49-F238E27FC236}">
                <a16:creationId xmlns:a16="http://schemas.microsoft.com/office/drawing/2014/main" id="{5A08A32B-B12A-4628-A46E-99EE5D6E1E5D}"/>
              </a:ext>
            </a:extLst>
          </p:cNvPr>
          <p:cNvSpPr>
            <a:spLocks noGrp="1"/>
          </p:cNvSpPr>
          <p:nvPr>
            <p:ph type="title"/>
          </p:nvPr>
        </p:nvSpPr>
        <p:spPr/>
        <p:txBody>
          <a:bodyPr/>
          <a:lstStyle/>
          <a:p>
            <a:r>
              <a:rPr lang="en-US" dirty="0"/>
              <a:t>Initial Child and Family Team Meeting</a:t>
            </a:r>
          </a:p>
        </p:txBody>
      </p:sp>
      <p:sp>
        <p:nvSpPr>
          <p:cNvPr id="7" name="TextBox 6">
            <a:extLst>
              <a:ext uri="{FF2B5EF4-FFF2-40B4-BE49-F238E27FC236}">
                <a16:creationId xmlns:a16="http://schemas.microsoft.com/office/drawing/2014/main" id="{CF244B42-A0D9-4380-B3B5-09D6F697A7B7}"/>
              </a:ext>
            </a:extLst>
          </p:cNvPr>
          <p:cNvSpPr txBox="1"/>
          <p:nvPr/>
        </p:nvSpPr>
        <p:spPr>
          <a:xfrm>
            <a:off x="2971800" y="1295400"/>
            <a:ext cx="3429000" cy="1200329"/>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400" dirty="0"/>
              <a:t>The Initial CFTM must be held within 7 calendar days of custody</a:t>
            </a:r>
          </a:p>
        </p:txBody>
      </p:sp>
      <p:sp>
        <p:nvSpPr>
          <p:cNvPr id="8" name="TextBox 7">
            <a:extLst>
              <a:ext uri="{FF2B5EF4-FFF2-40B4-BE49-F238E27FC236}">
                <a16:creationId xmlns:a16="http://schemas.microsoft.com/office/drawing/2014/main" id="{5AF2A407-5046-4C6A-B277-878A9D773E7B}"/>
              </a:ext>
            </a:extLst>
          </p:cNvPr>
          <p:cNvSpPr txBox="1"/>
          <p:nvPr/>
        </p:nvSpPr>
        <p:spPr>
          <a:xfrm>
            <a:off x="762000" y="3000138"/>
            <a:ext cx="7848600" cy="1569660"/>
          </a:xfrm>
          <a:custGeom>
            <a:avLst/>
            <a:gdLst>
              <a:gd name="connsiteX0" fmla="*/ 0 w 7848600"/>
              <a:gd name="connsiteY0" fmla="*/ 0 h 1569660"/>
              <a:gd name="connsiteX1" fmla="*/ 418592 w 7848600"/>
              <a:gd name="connsiteY1" fmla="*/ 0 h 1569660"/>
              <a:gd name="connsiteX2" fmla="*/ 1151128 w 7848600"/>
              <a:gd name="connsiteY2" fmla="*/ 0 h 1569660"/>
              <a:gd name="connsiteX3" fmla="*/ 1726692 w 7848600"/>
              <a:gd name="connsiteY3" fmla="*/ 0 h 1569660"/>
              <a:gd name="connsiteX4" fmla="*/ 2380742 w 7848600"/>
              <a:gd name="connsiteY4" fmla="*/ 0 h 1569660"/>
              <a:gd name="connsiteX5" fmla="*/ 3191764 w 7848600"/>
              <a:gd name="connsiteY5" fmla="*/ 0 h 1569660"/>
              <a:gd name="connsiteX6" fmla="*/ 3688842 w 7848600"/>
              <a:gd name="connsiteY6" fmla="*/ 0 h 1569660"/>
              <a:gd name="connsiteX7" fmla="*/ 4421378 w 7848600"/>
              <a:gd name="connsiteY7" fmla="*/ 0 h 1569660"/>
              <a:gd name="connsiteX8" fmla="*/ 4918456 w 7848600"/>
              <a:gd name="connsiteY8" fmla="*/ 0 h 1569660"/>
              <a:gd name="connsiteX9" fmla="*/ 5572506 w 7848600"/>
              <a:gd name="connsiteY9" fmla="*/ 0 h 1569660"/>
              <a:gd name="connsiteX10" fmla="*/ 6305042 w 7848600"/>
              <a:gd name="connsiteY10" fmla="*/ 0 h 1569660"/>
              <a:gd name="connsiteX11" fmla="*/ 6723634 w 7848600"/>
              <a:gd name="connsiteY11" fmla="*/ 0 h 1569660"/>
              <a:gd name="connsiteX12" fmla="*/ 7142226 w 7848600"/>
              <a:gd name="connsiteY12" fmla="*/ 0 h 1569660"/>
              <a:gd name="connsiteX13" fmla="*/ 7848600 w 7848600"/>
              <a:gd name="connsiteY13" fmla="*/ 0 h 1569660"/>
              <a:gd name="connsiteX14" fmla="*/ 7848600 w 7848600"/>
              <a:gd name="connsiteY14" fmla="*/ 523220 h 1569660"/>
              <a:gd name="connsiteX15" fmla="*/ 7848600 w 7848600"/>
              <a:gd name="connsiteY15" fmla="*/ 1062137 h 1569660"/>
              <a:gd name="connsiteX16" fmla="*/ 7848600 w 7848600"/>
              <a:gd name="connsiteY16" fmla="*/ 1569660 h 1569660"/>
              <a:gd name="connsiteX17" fmla="*/ 7116064 w 7848600"/>
              <a:gd name="connsiteY17" fmla="*/ 1569660 h 1569660"/>
              <a:gd name="connsiteX18" fmla="*/ 6383528 w 7848600"/>
              <a:gd name="connsiteY18" fmla="*/ 1569660 h 1569660"/>
              <a:gd name="connsiteX19" fmla="*/ 5729478 w 7848600"/>
              <a:gd name="connsiteY19" fmla="*/ 1569660 h 1569660"/>
              <a:gd name="connsiteX20" fmla="*/ 4918456 w 7848600"/>
              <a:gd name="connsiteY20" fmla="*/ 1569660 h 1569660"/>
              <a:gd name="connsiteX21" fmla="*/ 4107434 w 7848600"/>
              <a:gd name="connsiteY21" fmla="*/ 1569660 h 1569660"/>
              <a:gd name="connsiteX22" fmla="*/ 3374898 w 7848600"/>
              <a:gd name="connsiteY22" fmla="*/ 1569660 h 1569660"/>
              <a:gd name="connsiteX23" fmla="*/ 2642362 w 7848600"/>
              <a:gd name="connsiteY23" fmla="*/ 1569660 h 1569660"/>
              <a:gd name="connsiteX24" fmla="*/ 1909826 w 7848600"/>
              <a:gd name="connsiteY24" fmla="*/ 1569660 h 1569660"/>
              <a:gd name="connsiteX25" fmla="*/ 1412748 w 7848600"/>
              <a:gd name="connsiteY25" fmla="*/ 1569660 h 1569660"/>
              <a:gd name="connsiteX26" fmla="*/ 601726 w 7848600"/>
              <a:gd name="connsiteY26" fmla="*/ 1569660 h 1569660"/>
              <a:gd name="connsiteX27" fmla="*/ 0 w 7848600"/>
              <a:gd name="connsiteY27" fmla="*/ 1569660 h 1569660"/>
              <a:gd name="connsiteX28" fmla="*/ 0 w 7848600"/>
              <a:gd name="connsiteY28" fmla="*/ 1093530 h 1569660"/>
              <a:gd name="connsiteX29" fmla="*/ 0 w 7848600"/>
              <a:gd name="connsiteY29" fmla="*/ 554613 h 1569660"/>
              <a:gd name="connsiteX30" fmla="*/ 0 w 7848600"/>
              <a:gd name="connsiteY30"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48600" h="1569660" fill="none" extrusionOk="0">
                <a:moveTo>
                  <a:pt x="0" y="0"/>
                </a:moveTo>
                <a:cubicBezTo>
                  <a:pt x="141358" y="12515"/>
                  <a:pt x="251740" y="18081"/>
                  <a:pt x="418592" y="0"/>
                </a:cubicBezTo>
                <a:cubicBezTo>
                  <a:pt x="585444" y="-18081"/>
                  <a:pt x="860944" y="-4564"/>
                  <a:pt x="1151128" y="0"/>
                </a:cubicBezTo>
                <a:cubicBezTo>
                  <a:pt x="1441312" y="4564"/>
                  <a:pt x="1564822" y="6481"/>
                  <a:pt x="1726692" y="0"/>
                </a:cubicBezTo>
                <a:cubicBezTo>
                  <a:pt x="1888562" y="-6481"/>
                  <a:pt x="2086902" y="23252"/>
                  <a:pt x="2380742" y="0"/>
                </a:cubicBezTo>
                <a:cubicBezTo>
                  <a:pt x="2674582" y="-23252"/>
                  <a:pt x="2827133" y="2089"/>
                  <a:pt x="3191764" y="0"/>
                </a:cubicBezTo>
                <a:cubicBezTo>
                  <a:pt x="3556395" y="-2089"/>
                  <a:pt x="3526114" y="18527"/>
                  <a:pt x="3688842" y="0"/>
                </a:cubicBezTo>
                <a:cubicBezTo>
                  <a:pt x="3851570" y="-18527"/>
                  <a:pt x="4195618" y="-4624"/>
                  <a:pt x="4421378" y="0"/>
                </a:cubicBezTo>
                <a:cubicBezTo>
                  <a:pt x="4647138" y="4624"/>
                  <a:pt x="4762167" y="19525"/>
                  <a:pt x="4918456" y="0"/>
                </a:cubicBezTo>
                <a:cubicBezTo>
                  <a:pt x="5074745" y="-19525"/>
                  <a:pt x="5284611" y="-1511"/>
                  <a:pt x="5572506" y="0"/>
                </a:cubicBezTo>
                <a:cubicBezTo>
                  <a:pt x="5860401" y="1511"/>
                  <a:pt x="6023793" y="11307"/>
                  <a:pt x="6305042" y="0"/>
                </a:cubicBezTo>
                <a:cubicBezTo>
                  <a:pt x="6586291" y="-11307"/>
                  <a:pt x="6583285" y="2027"/>
                  <a:pt x="6723634" y="0"/>
                </a:cubicBezTo>
                <a:cubicBezTo>
                  <a:pt x="6863983" y="-2027"/>
                  <a:pt x="6994017" y="20359"/>
                  <a:pt x="7142226" y="0"/>
                </a:cubicBezTo>
                <a:cubicBezTo>
                  <a:pt x="7290435" y="-20359"/>
                  <a:pt x="7702601" y="17371"/>
                  <a:pt x="7848600" y="0"/>
                </a:cubicBezTo>
                <a:cubicBezTo>
                  <a:pt x="7849178" y="221864"/>
                  <a:pt x="7839118" y="398642"/>
                  <a:pt x="7848600" y="523220"/>
                </a:cubicBezTo>
                <a:cubicBezTo>
                  <a:pt x="7858082" y="647798"/>
                  <a:pt x="7850928" y="803735"/>
                  <a:pt x="7848600" y="1062137"/>
                </a:cubicBezTo>
                <a:cubicBezTo>
                  <a:pt x="7846272" y="1320539"/>
                  <a:pt x="7843662" y="1387789"/>
                  <a:pt x="7848600" y="1569660"/>
                </a:cubicBezTo>
                <a:cubicBezTo>
                  <a:pt x="7615106" y="1585262"/>
                  <a:pt x="7346050" y="1575824"/>
                  <a:pt x="7116064" y="1569660"/>
                </a:cubicBezTo>
                <a:cubicBezTo>
                  <a:pt x="6886078" y="1563496"/>
                  <a:pt x="6632512" y="1533449"/>
                  <a:pt x="6383528" y="1569660"/>
                </a:cubicBezTo>
                <a:cubicBezTo>
                  <a:pt x="6134544" y="1605871"/>
                  <a:pt x="6001295" y="1591420"/>
                  <a:pt x="5729478" y="1569660"/>
                </a:cubicBezTo>
                <a:cubicBezTo>
                  <a:pt x="5457661" y="1547901"/>
                  <a:pt x="5196464" y="1534893"/>
                  <a:pt x="4918456" y="1569660"/>
                </a:cubicBezTo>
                <a:cubicBezTo>
                  <a:pt x="4640448" y="1604427"/>
                  <a:pt x="4369441" y="1588772"/>
                  <a:pt x="4107434" y="1569660"/>
                </a:cubicBezTo>
                <a:cubicBezTo>
                  <a:pt x="3845427" y="1550548"/>
                  <a:pt x="3623987" y="1565028"/>
                  <a:pt x="3374898" y="1569660"/>
                </a:cubicBezTo>
                <a:cubicBezTo>
                  <a:pt x="3125809" y="1574292"/>
                  <a:pt x="2832324" y="1587301"/>
                  <a:pt x="2642362" y="1569660"/>
                </a:cubicBezTo>
                <a:cubicBezTo>
                  <a:pt x="2452400" y="1552019"/>
                  <a:pt x="2167951" y="1582927"/>
                  <a:pt x="1909826" y="1569660"/>
                </a:cubicBezTo>
                <a:cubicBezTo>
                  <a:pt x="1651701" y="1556393"/>
                  <a:pt x="1577719" y="1548387"/>
                  <a:pt x="1412748" y="1569660"/>
                </a:cubicBezTo>
                <a:cubicBezTo>
                  <a:pt x="1247777" y="1590933"/>
                  <a:pt x="912439" y="1567239"/>
                  <a:pt x="601726" y="1569660"/>
                </a:cubicBezTo>
                <a:cubicBezTo>
                  <a:pt x="291013" y="1572081"/>
                  <a:pt x="207903" y="1547285"/>
                  <a:pt x="0" y="1569660"/>
                </a:cubicBezTo>
                <a:cubicBezTo>
                  <a:pt x="-3434" y="1353492"/>
                  <a:pt x="-4827" y="1320278"/>
                  <a:pt x="0" y="1093530"/>
                </a:cubicBezTo>
                <a:cubicBezTo>
                  <a:pt x="4827" y="866782"/>
                  <a:pt x="13578" y="721485"/>
                  <a:pt x="0" y="554613"/>
                </a:cubicBezTo>
                <a:cubicBezTo>
                  <a:pt x="-13578" y="387741"/>
                  <a:pt x="-16261" y="169521"/>
                  <a:pt x="0" y="0"/>
                </a:cubicBezTo>
                <a:close/>
              </a:path>
              <a:path w="7848600" h="1569660" stroke="0" extrusionOk="0">
                <a:moveTo>
                  <a:pt x="0" y="0"/>
                </a:moveTo>
                <a:cubicBezTo>
                  <a:pt x="148893" y="-13733"/>
                  <a:pt x="368680" y="26491"/>
                  <a:pt x="575564" y="0"/>
                </a:cubicBezTo>
                <a:cubicBezTo>
                  <a:pt x="782448" y="-26491"/>
                  <a:pt x="901046" y="11019"/>
                  <a:pt x="994156" y="0"/>
                </a:cubicBezTo>
                <a:cubicBezTo>
                  <a:pt x="1087266" y="-11019"/>
                  <a:pt x="1466955" y="-18222"/>
                  <a:pt x="1805178" y="0"/>
                </a:cubicBezTo>
                <a:cubicBezTo>
                  <a:pt x="2143401" y="18222"/>
                  <a:pt x="2195918" y="13101"/>
                  <a:pt x="2380742" y="0"/>
                </a:cubicBezTo>
                <a:cubicBezTo>
                  <a:pt x="2565566" y="-13101"/>
                  <a:pt x="2701811" y="3777"/>
                  <a:pt x="2956306" y="0"/>
                </a:cubicBezTo>
                <a:cubicBezTo>
                  <a:pt x="3210801" y="-3777"/>
                  <a:pt x="3515392" y="-31474"/>
                  <a:pt x="3767328" y="0"/>
                </a:cubicBezTo>
                <a:cubicBezTo>
                  <a:pt x="4019264" y="31474"/>
                  <a:pt x="4039497" y="-9681"/>
                  <a:pt x="4264406" y="0"/>
                </a:cubicBezTo>
                <a:cubicBezTo>
                  <a:pt x="4489315" y="9681"/>
                  <a:pt x="4755254" y="11770"/>
                  <a:pt x="5075428" y="0"/>
                </a:cubicBezTo>
                <a:cubicBezTo>
                  <a:pt x="5395602" y="-11770"/>
                  <a:pt x="5705598" y="9230"/>
                  <a:pt x="5886450" y="0"/>
                </a:cubicBezTo>
                <a:cubicBezTo>
                  <a:pt x="6067302" y="-9230"/>
                  <a:pt x="6222375" y="18444"/>
                  <a:pt x="6540500" y="0"/>
                </a:cubicBezTo>
                <a:cubicBezTo>
                  <a:pt x="6858625" y="-18444"/>
                  <a:pt x="7493889" y="55314"/>
                  <a:pt x="7848600" y="0"/>
                </a:cubicBezTo>
                <a:cubicBezTo>
                  <a:pt x="7848066" y="184506"/>
                  <a:pt x="7849580" y="317724"/>
                  <a:pt x="7848600" y="507523"/>
                </a:cubicBezTo>
                <a:cubicBezTo>
                  <a:pt x="7847620" y="697322"/>
                  <a:pt x="7836246" y="867599"/>
                  <a:pt x="7848600" y="983654"/>
                </a:cubicBezTo>
                <a:cubicBezTo>
                  <a:pt x="7860954" y="1099709"/>
                  <a:pt x="7831880" y="1411017"/>
                  <a:pt x="7848600" y="1569660"/>
                </a:cubicBezTo>
                <a:cubicBezTo>
                  <a:pt x="7555733" y="1569241"/>
                  <a:pt x="7465058" y="1599557"/>
                  <a:pt x="7194550" y="1569660"/>
                </a:cubicBezTo>
                <a:cubicBezTo>
                  <a:pt x="6924042" y="1539764"/>
                  <a:pt x="6817877" y="1546120"/>
                  <a:pt x="6540500" y="1569660"/>
                </a:cubicBezTo>
                <a:cubicBezTo>
                  <a:pt x="6263123" y="1593201"/>
                  <a:pt x="5976793" y="1536886"/>
                  <a:pt x="5729478" y="1569660"/>
                </a:cubicBezTo>
                <a:cubicBezTo>
                  <a:pt x="5482163" y="1602434"/>
                  <a:pt x="5258077" y="1561648"/>
                  <a:pt x="5075428" y="1569660"/>
                </a:cubicBezTo>
                <a:cubicBezTo>
                  <a:pt x="4892779" y="1577673"/>
                  <a:pt x="4782315" y="1559063"/>
                  <a:pt x="4656836" y="1569660"/>
                </a:cubicBezTo>
                <a:cubicBezTo>
                  <a:pt x="4531357" y="1580257"/>
                  <a:pt x="4396052" y="1576550"/>
                  <a:pt x="4159758" y="1569660"/>
                </a:cubicBezTo>
                <a:cubicBezTo>
                  <a:pt x="3923464" y="1562770"/>
                  <a:pt x="3599116" y="1562081"/>
                  <a:pt x="3348736" y="1569660"/>
                </a:cubicBezTo>
                <a:cubicBezTo>
                  <a:pt x="3098356" y="1577239"/>
                  <a:pt x="2902039" y="1560986"/>
                  <a:pt x="2694686" y="1569660"/>
                </a:cubicBezTo>
                <a:cubicBezTo>
                  <a:pt x="2487333" y="1578335"/>
                  <a:pt x="2411170" y="1556751"/>
                  <a:pt x="2197608" y="1569660"/>
                </a:cubicBezTo>
                <a:cubicBezTo>
                  <a:pt x="1984046" y="1582569"/>
                  <a:pt x="1692675" y="1544349"/>
                  <a:pt x="1543558" y="1569660"/>
                </a:cubicBezTo>
                <a:cubicBezTo>
                  <a:pt x="1394441" y="1594972"/>
                  <a:pt x="1255948" y="1578018"/>
                  <a:pt x="1124966" y="1569660"/>
                </a:cubicBezTo>
                <a:cubicBezTo>
                  <a:pt x="993984" y="1561302"/>
                  <a:pt x="886848" y="1555517"/>
                  <a:pt x="706374" y="1569660"/>
                </a:cubicBezTo>
                <a:cubicBezTo>
                  <a:pt x="525900" y="1583803"/>
                  <a:pt x="172987" y="1571668"/>
                  <a:pt x="0" y="1569660"/>
                </a:cubicBezTo>
                <a:cubicBezTo>
                  <a:pt x="20763" y="1361472"/>
                  <a:pt x="-4300" y="1274266"/>
                  <a:pt x="0" y="1077833"/>
                </a:cubicBezTo>
                <a:cubicBezTo>
                  <a:pt x="4300" y="881400"/>
                  <a:pt x="-23152" y="725562"/>
                  <a:pt x="0" y="523220"/>
                </a:cubicBezTo>
                <a:cubicBezTo>
                  <a:pt x="23152" y="320878"/>
                  <a:pt x="-21860" y="259937"/>
                  <a:pt x="0" y="0"/>
                </a:cubicBezTo>
                <a:close/>
              </a:path>
            </a:pathLst>
          </a:custGeom>
          <a:ln>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dirty="0"/>
              <a:t>Who may be possible team members?</a:t>
            </a:r>
          </a:p>
          <a:p>
            <a:pPr algn="ctr"/>
            <a:r>
              <a:rPr lang="en-US" sz="3200" dirty="0"/>
              <a:t>What is the purpose?</a:t>
            </a:r>
          </a:p>
          <a:p>
            <a:pPr algn="ctr"/>
            <a:r>
              <a:rPr lang="en-US" sz="3200" dirty="0"/>
              <a:t>What is the role of the FSW?</a:t>
            </a:r>
          </a:p>
        </p:txBody>
      </p:sp>
    </p:spTree>
    <p:extLst>
      <p:ext uri="{BB962C8B-B14F-4D97-AF65-F5344CB8AC3E}">
        <p14:creationId xmlns:p14="http://schemas.microsoft.com/office/powerpoint/2010/main" val="17078090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QQEBUUEBQUFBUXFxQUFRQVFBAVFBQXFBcXFhUUFhQYHCghGBolGxcUIj0iJiktLi4uGiAzODMsNygtLi4BCgoKDg0OGhAQGywkICQtLiwsLC8tLCwsLCwvLSwsLCwsLCwtLCwsLCwsLDcsLCwsLCwsLCwsLCwsLCwsLCwsLP/AABEIAMwA+AMBIgACEQEDEQH/xAAcAAABBQEBAQAAAAAAAAAAAAAAAwQFBgcBAgj/xABLEAACAQMCAwUFBAQJCQkAAAABAgMABBESIQUGMRMiQVFhBxQycYEjQpGhYnKCsRUkUnOSwdHh8BYzNFNjg6KzwkNEVHSTo7LS8f/EABkBAQEBAQEBAAAAAAAAAAAAAAABAgMEBf/EACcRAAICAQQCAgICAwAAAAAAAAABAhEDEiExQQRRsfATIjLhUnGh/9oADAMBAAIRAxEAPwDcaKKKAKKKKAKKKKAKKKKAKKKKAKK4TXkvQHuikGmrwZqtCxzmjNNO2rnbUoljzNdpn21ehNShY6opBZqUD1CnuiuA12gCiiigCiiigCiiigCiiigCiiigCiiigCiiigCiiigCiiuE0B2vDSYpOSWm0ktVIlizy0g0tIPLSJkJOBufKtUSxw0tJPcYYKdiRqAO2Vzgkee+PxHmKofGueJYJ9McQUIdxOjhn9dOxUeX+BSp9pVtdrokSSGde9GyqZlL4wFGnDHV00kDOeucGpYouxmrnbVF210XRWZSjFQSjEEoSMlSRtkUp21bozZIiavQmqNE1exNShZJrLSqy1FrLSyTVKLZKpLS6yVFJLTiOWstFskKKQjkpYGsmjtFFFAFFFFAFFFFAFFFFAFFFFAFFFFAFFFFAcJpCWSuyvTOWSqkRsJJKayS15lkqrcwc2R2zaFHauCNShtIUeRbBwceGPnW+DJL8Y4qttEZHDEDbugnJPQZ6D5mqzwz2nLCT7xCNJOzRtlwPAFW2PzBHyqb4X7SrCQCN293Y7aZcBD/AL34f6WKqHMnC7Xik38ShEcase0u11LHJg7pDEO7Jv8A9pjA8NVZtvZFpLksvFucLO/hCW8S3rtnEboyrF4a5XYfZqD4jc42zUby5y3FZDUAGlOctvhc/djDEkDwySWPifCnPDbGK1jEcKhV8fNj01MfE0u01dIwo5ynY8Mtc7amBmrnbV0oxZIiWvay1GCalFmqUWyUWWlklqKSal0lqUWyWSWnMctRMctOo5Ky0aTJaOSncUlREUlPIpKw0bTJIGu0hE9L1g0FFFFAFFFFAFFFFAFFFFAFFFFAFJyNXsmmsz1UBGV6YXVwFBZiFAGSSQAB5kmkeOcYitY9crY/kqN2Y+Sjx/cKj+Fc38PuB2bSIHbYx3AVdWfujV3W+QJNaujPJFx8/wBokxEqyGMdJAAVJ8SU+LH+MU/45xrhV5bNLNJBKgwuVP2wY/CihcSBz4L1qpe0bl2yZuytBIt441JDCQYwP9ZMG2ij9QRnwBpLlLkuKwAkkxLceMhHdTPhGD08tXU+mcVEnINqJGcK5GikmaeZJEhJzFbSsrSAeHbMoA/Y3PgSdxV1LAAAAAAYAGAAB0AHhXJZKayS16IxSOMpWKvLSDTV7t7GWUExoxUZJbogA6947VH8tzreXccI1BTqZm2BCqpOw38cD61XJLkyk3wOjNQrko0g3RCqu2RhWchVB9SSPxpb2oRQ2lvDHCulndmZiSWKxrggk+GXXYeVKcpJCvBZBcyJEtwZTrdlXGMRoRnqQUyK5vN6R0WL2NRNSizVC8NuzMiEblgBgb97oQPPfNXbhXAAi67jc+CeA+fmfyrpKSSs5xi26GNlbvJ8Ckjz6D8al4ODN95gPl/bRe8YWLbIHkoGT/dSNvx9WPeyPXAH7v665OUnwjqlFcskV4UB98/4+levcMdGzTuCUMucjpnI6EeYppd3Onr+HgPn5n8q56mb0oBGy/3U4hkqPS9Y+I/CncEgfrsfyNW32Sl0SUT08jaouJsbGnsL1GaQ7orgNdrJQooooAooooAooooAooooDxKarPF+arW2lEc8uk/ewGYJ5a8dCaZ8w80vb3jxDsDGkPaMsjPFITlshH6HYZzjGxGc1nPHLLht5E8tvdtZuAWaKcNIp8Tp31MT+izH0qg07iXDLHiUYbuSDGFmicagOuNan57HPyrGbrkIXd2Us7lpLVSe0uGRdIYbGONgcTt13ACjzNOeTPZ+6BrjiMrQxMCOx1tEZlP+u3BVCPuHc53x0OtxcPCW+tdEcKR61AAAEarqGlRsBj5VUvZlv0QHB+DQ2MQjgXA21Md3cgYy7eP7h4Yrt5cBFLOdK5xqPTJ6D57Hao7k7jUl7fojhRGqvIyAZyAMAMT17zL5U49sfEgqW8K4AJeQgbAaQFXb9pq3+RLgzob5H/LVmt+HdXKojaCdO7HAJxk7bEdaqHOlyY7yS3t2bSpRBuMs7KpOSP0mx9KleVOc7Th/D0WRy8rNJI0ca6mBLYUMxwqnSq9TWb8S46zXL3AOljK0yk6TpOvWvXY42/CsubZpQSN85vvRacLmCnGmEQr82AiXH45rIuTOaIrCaSaRXduz7ONV09WYFizE7DujwPWom9jvbrEt07Ih+Ga7l7GPp/2YfdxjwjU1HvPZw/E8t23lGDbQfIySAyv9ET51g0S/N/N78RmRmQJpBSONSzE6jk747zHboB0pjNwmZQGu3S1XHd95crJp8dFuA0p/oAetRcvNkqgrbCO0UjBFspSQgeDXDEzN9Xx6VI+y/gf8I8RUSDMUeZ5icnVpIwrHx1MR16gNQGuey/ls21sJp+8zlmiUggrGfhJB3BYd7HUasdc1Z+OXfZwvJt3VyB4aj3R+eKlNGagebLYm1l/RUuT+iDryfkVP0rS3asj2ToohuerOfMsxP4kmoO653iVituj3DD/VjCD5vjp6gEVRuPcwtdNpGRED3Y841kfec+Xp/wDtLWFgrqPeHwnURrlUH7Ixv6k58811nl6icoYu2bH7N+Z3uorrtYkTsArqBKkh7wckHHw7oOuOvpVXT2nux1XFqwTHxwSJMq+eQNh/Sq++zXllLW0Zuz0dvjKsFDaACEDYGfvMd996yjmzlWK0uGjw0Trujju6l+6ylcAeux8a46ndnXSqo0zl/mCC8XVbyK+PiXcOv6yHcfPpVht33FfMRupbaUOjlZFOVmTuk+jgbMD9c+Oelbl7N+aRxOI6hplix2wGdON8SL6HB28CPka3qT5Maa4NCyG28dsH18qUhavEUW2/jv8Aj4V6Y7/v/t/x51hG2SEZr3SEBpeoUKKKKAKKKKAKKKKAKDRXGoDO/bJwoS2JnVftICGz49mxxIPkMhv2TWBy3lfVvFLZZo3jkGUkVkYeauCpH4E181c7cFFvLHa9kkTQIFeZCzG61AESkEDT47b4JYZIAqsgw4dxSSaaKJpgAzLGHmZmSME+fUD06fKtW457R4JbK6tlBSZB7uAp7SKQatDNFKowQEDHcDw61knCuCNOSLeF5sfE2Mon67nCJ+0RT97aCL/SbpSdvsrQC4f5GbIhX6M/yqFJHgXNclg0jwhC7qE1OCdAzk4AI3OB18qTupb3iJ7eTU6gY7eQxwwIuScCV9MY6nYHNREnMUcX+iW8cZ2xLPi6nyPEa1ESH9WPPrUNxLjEtw2ueWSVvAyMzY9Fz8I9BgUBaLWCzWaNLq7Zwzqre6p9nGCwBZriYDIAJPcRht8VNuIcwPaSyRW8MVo8bvGzKO1uAyEqw94lyV3B+AJVSaUmp3mz7YW9317eILIdv8/b4hl6eLARSf72gIu7v2kcvIzO56u7M7n5s25pq0hNeKKA7W2+wuEQWk0xxmSQDOcZSIZHy7zNWRcK4FcXWTBE7qvxSbLEnj35WwifUitO4HrteGpGGRu+wLxurocksdLjZt9tttj1oC4cz+0SK2XLHPXSMZLEfyUz09T+NVS69sckPZlIUZXyWUnSdI6bgbE/WqNxfmthK3ZQQK4ynbOnbSkKSO6JcpH1+4oPqaqzOTjPgMD5VSG12vL/AArjSm4gV7eQn7RYyqlW9UIK/UDep/gHJFlZuHAaZ1wVaZtQB8CEAC59cVjvs34i8N+irnEmUYeB2JB+mPzq9e0Lg91exxC3OysxaPVpDZxpbfY4wfxqFLRzp7T04bPHEYWlLKHchwgRCxUYyDqbuttsOm9TfF4LbiMKi4QOpAZCcq66hnKsN1OCKoX8Fh0gjvI45pIY0BkcFjk/dz94fOovj3Lt7NxKO4jfEY7Mq2vHZKAupQvrgnbrnerTqyWrosD+y+w1ankuCo30F004/W05x9aiW9plrw5hbcLt0WEOBJNudW4DMo6yHH3mPh4inXtH4pJFYuFyNZCE+QPX8qxWoU+sI3lxlGjbxHd0Z+TKaUj4xrypBV1yCDswyPTYjODmovkqcycPtWbcmCLJ8yEAJ/Ku80oUMMqfFrETequCRn5Efma20ZTLnYza0Vh0YBvxGafioDlaQtax5694f0XZR+QqeWssp2iiioUKKKKAKKKKAK43Su1xqAZT1kPtqtuwaC9SOKTGq3kEsYkTvAvExU7HB7TrkZYbVr04qrc8cH99sZ4Md5kJT+cTvR/8QH4mtdGT5q4tx+e5AE8ruq/CmyxJ+pEuET6AVGNKTXgjHWuVk0dJrlLWtq8rhIkaRz0RFZmPyUbmpxeVWiP8dmitf9mxMtz06e7xZKn0cpQFdq08uWUl9ZXFtEjSSRtHdRBVz4iGdM+GVaNv9zSsKWsG8VuZmwp7S9fSmT4rawnbORs0jD0rzfX0twDFNcsI1APYQxpFAM95dMaYUn10/WgGf+T8UO97dRRnfMMGLqfY4wdDCJfrICPKunjNtBtaWik7jtrsi4ffxEOBEvyZX+dJrw2PSpVJXLEAIWCnfxwFOfDb1qftuTtalhA+22hlu+0c/o4XSB6sw6VabI2lyVPivG7i6I94meQD4VJ7ieiRjuoPQAVrnIfD/euCoF+JWkx81c7fgarlvyk+V7PhsgK7mV5NaufBRAwwo+erOPWpe341xKzdEuQYFkfESosIDICqkKgyFxqGwwO9SmFJPspvGOAwQTO93OyBmLLDFC7zHfvAs+mNADn7xI/k9M1ziTwtJ/F0eOPAAEkiyOSOrFgqgZ8gNvWtw47wN7q7C3FvM1qQNbFE1g6TuNPe66fzqu2vI1sJp+2t7lY01GAhJz2hDdwONJ2Ix5UpjUvZF+x/ll57g3LKRHHkKT96QjG3ngZ/EVcfaZypd3cUQs9wrMXj1qmrOnS+WIB04bx8dqjIOfLu10w+7xxIE7mYWQbEDSqDH4084b7WWAHvEKNlgvczGQSdIypLZH4VCiXF+Yo+Epa297E1zOIUMjq5GFywHeP+cOQ3XHTrvSPH+Ur654pFdW7/AGB7J0fWF7FAq6l7POTnBOACDnfFWa7vuG8S93kvLY5IkeFnDEFYie01GJj3AcnDjHj513nH2lW1gAkIW4lKghUYCNVPQs4z4dAPy61bJR6525YN5ZSRoO/s6erLuB9en1r51liKMVYFWUkMpBBBGxBB6HNaYvtlvdeTDbFc/CFlBx5atfX1x9KtXATw/mBxO9sYrmJoy+CcMcgrlgMSKdONxnAqFLZyvZmC0t4m6pFEjfrBQG/PNOeJRdsyIOiN2jH9LBCr+ZP4U5GkfeY+gXB/E9KUt5s5AAA2AHqT1J8T/fW3L0ZSJDgkWiFB6Z/pEt/XUuvSmVuMU9WssqO0UUVChRRRQDK54tDFKI5HCMQpGrIU6iwUaz3dR0t3c5ODT2qfzVwn3u4KaymhbOXTpVkcxyzsFcHfBwRsR1PWqjJHxCxU9iZBqvi57FxNBFZSdY1hkGQyHfup0xv4VdL5M6ldGvVw1ldp7TpcX7D3a4itAjRsGeFrmNiQSh74JXG+BjJ8Kml9pSKLPtbWcG9ANuI2gkBzpGlizrpOXXw8ahot84phOKiv8u7RppYftxLCCZY/drhzGBjJYxqwxuN80gvOdhJGZEuY+zB0lyHVAdu6WZQAdxt61tMyzDOeuVxHxW4Uyw28TD3hXlZgNMh3CIiszEPrGFB2FQ5k4fb/AAJLevv3pCbe3z4Hs0Jkcftp8qv3trktrqGCa3nhkkRimlJELPHJvqAG5wwHT+WazbhnAJJ8kvFCo6tNIqHpnaIZkf8AZU1l8lQrdc1XDKY42W3iPWK2RYEbbGHKd6T9ssad8E4M8igp3FI3kO7NqVchceA7w/trysFjBnae+ZeuAba2G3ie9K4z6RnarXwSQPCjBFQEZCJq0KCT3V1EnA9STXo8XFHJKpHk83NLFBOPbGPAODRNNOsg7Ts2jA1E790HJAwD0H4VcrGxjT4I0X5Ko/PFQHLw/jF3/OJ/8BVqt1r2whFR2Xv5Pn5MkpS3fS+EVjnByL/hwHjKP+bF/ZWk24rNubyP4S4dkgAPkkkADDod6vq8atk3e4gX5yxD+uuF/tL70emm4R+9k9bis99rzYu+F48ZXH/uW1W2LmmyUAm7twD0PbR7/LeqH7VOM2891wxoJo5AkrlyjBgoLwYJI+R/CuORqjvhi0zYbo9ai7g0jc80WerT71Bq/k9qgb8Cc0xk49bNkLcwE+IE0WR9M10i0c5plM55lI4lw31kYf8AFHU3f26PnWit+sqt++q3zzOrcR4aVZW+1PwkHq8XlVluTXXErlL70cMzqMfvZU+OxC37EwExkydhsSVVLgMsoWNsqufMCqjzDwdolLOdYGnS/wB7qq6W+nTw28Oht/Nh2g/8zB+805Ux9onb6Oz1DV2mnR6Z1bfFj64pPBCSk+KGPyZxcFd26KLy1ynPfMOzGiP70zA6B56f5Z9B9SK3Hl3gsVlAIoBgDcsfidj1dj4nYfgB0FN7bi1tjaeDHpLFt+dOLjjcCptPDk7D7WP8evhXjpRR9K2ycgOpNZ9STS3Cl1MW8BsPn/cP3mqzFx6BlWM3NuiLuzGaIePqetTUfNdhFGD73bhPhBEqMM+WQTv1rkjoy0wCngqqf5b2aTJBrkM0gzHGLe61SDfvLmMArsd842NM39pUBW7MMFxJ7mCbgkQxhCCy6e++onKP0B6UZUXeisyvPaXIGscrbW0V4rSdrLK0hhjXGGkXCAFs4xqIz4mmkE3Eb5UMnad28JZJD7tBJZp0UooLMXP8pW28vEk2RtLk06HiMTyGNHVnUEsF304IBBI2B3G3XcUVWuUeEm0mEZcMCt1IFVQqJ2k0TaVHUgZAz6DYUUaoJ2SN1/pkv8xbf8y5pldVGc9cebh9wZcIytHax9mxKPKWmmUmKTOMoHBK4OzDdfFs/NMBeVJS0LQuI5e1UiNHPwgzjMe/Ud7J8q7YpLg4ZYu7Kh7OoQeG6HAYJLMmGAI2bPQ/Onl7wqElD2YBiOqIqWTsmBDZTSRpOQDt5Uz9nUmbe4AIIW7nAIOQQQhBB8t6mLuvXiinFWebK2pOikcXv5bTiKSQSuj3YaKdzpkaRSVGPtQwHQb9a8G3MVjJZJI3YSOJWBCFtQ0kYbGw7i0jzptdWR/2n/XHT67rpiwwlKSa+0YyZZqMWn9siOPySXUNtDIwC2qFIiq4bBCDvHO57i9APGq28DG5IMrlsZ7Qklz9c+tWSfrUH/3s/q/1Ct5/GxLTS7RnD5GR6rfTPH8GYBHaPg9fX5+dT9rxeO2t1Hxsqt3QRtp3wx8Oq+HiKYNTO7OkjGxJPeYHYaFOU64GB165Fc8qWHfGqvY1Ffn2yO0txw/GZ1aRocJ2pRsnSBkjHddtj0H517e4ncoXmJ0jvKXchjt4AEHeoSdiw1k7o24JOWOR44p37y+EKKSDu2FJx06EZ9fCvNGUd9bf3+z0yg9tCQ8FroEz6/jVsgJ0GD07wos+VZZNtLqoJGpiEDYPXTgn99NwJnjc4Ok4AI0MMd1ZMYHeIMkY/aHnWtPDVn+PI1pvYR/JBPVW5Q4+RY8d93z+jpx8txT2blaNih1OCmMaRGMkEHLd3foKtRhrnY0UILojnL2Vx+Xw1ws/aNrUYGyaehHQAeZpWx4S1tJPNHIC0qOHDxalwe8dIV1IO3ianxDXZoMow/Rb59DSUIssZSRlw4ZphMYk6kNkpjB28mPlS0dzMjqVlIUDBVZJF1epGAM/WmUzzoFLggad8mPSSS4XfO2dJ2/RNJmd9LFgdj3TpOGHzrTnhf8AG1/RlQyr+VMe/wAMzyLH251qkgkLAIQCmCuXXYbkjfwx9ZLiPEUurZl+Bj2ZI69SjbHbPX99VWFuzCkHdsnI209PEVJ2MmoMSN8lSRtnBQ5bzz54ztvnwxiySvS3d8jLhg/2Sqt0SFzdSSraqSmLX/N4Q5bdD3+9v8A6Y8a92/HpF4q1xpjLugBBDadkVdu9nPdHj402U0zT/S/2K9M/Hx/rt2vZxhnyb79Mn+DTyQQ3UKmMrdjEhMbFlHe/zZ17fGeuaem2M1hFYu/2MUhlTSoEhZtedTEkEfaN4eVRsJ3qWtHr0PxMS4icF5OV8s9cI4pNecTknmkbtbXEMDqETSoMq7gDBOC2/rVnseEQgynST27a59TyMszZJzIpbS27Mdx4mqTyUf4xeN5y/wDVIav1q9eXHjjouvfyenJklqq/XwRXPttGliiRoiBriBcIqqOp8APStOtnrMOfm+ytATgG8gz5Yw9XFOZYBJHGjGaSVmSJIgGEjJ8aiUkRgjxywxXGVJs6RtxRarQ/xxP5ib/mQ0VA8iceN/MswCovZTqI9WqRNMyJmUg4GrQSAB907nwK8knbPXBUty63dokyFJUWRDsUdQyn5g7VTuPezS3uIriOKSaAXBjaYKwlV2iOUYiXLDHkrKMfSrvRWTRmF9yBcG+luSIJVktjDoiaW2YSgKEnUZIB2P38jPU1VOIcv8Tt+Hw4iu2vFmYTEdncRvD3iGXGrf4B4HrW9UVpSa4ZHFPlHz1xzl4T8Vjhad4rZF7VLu4t2jAkwG0SauzXqoHh5VD2k5ms7q4MtuDbMF7LJDTAkDWh1dN/I9K+naSlt0b4lVvmoP766Rz5Iu0znLBjkqaPmDilq8VraXJMLC6JCoHbVGQcd/u16fk+YcZ9zLw9oY9WrU/Z406uunOdumK+jZ+CW53MEJ+cUX9lMJOAW3/hoP8A0Yv/AK1t+TllVvj/AEYXj443S+T5zhtGe1ubjVGot3VChY6pCzBcpt03pRuGgtZo1xFpul1scK3uwIBwwLYzv6dK+gm4VCvwwxD5RoP6q8tDjoMfLajzZJbNhYoR4RgcXLUphnESztKk3ZwaYSqSx6sGRn0Y6fpD61PHkh3ecCNUjY2/YtM/aSRiPBmOkFvjYY+IbHw6VqskdNnirKRqyrWXL6ROZGJkcvLICQAqGVlZ9CjoMqnUsRjY09aGpV4aRaKuipGHuRhirnY1ImGudjVszQwENKLFTwRV7WKliivXnLSO4kQ6GDxyMpAaOTsy5AZT0z2j/DjdskGqxHyM8bW6vGSiicTywvktq1NAQh7xI7oOB+NackNLpFWGl0bTZhs/AZBDbGUyRySSmOcSRMBAusBZcnAxjfc49RXqLhZPvgWaJlsxqznAmHe3jAJAPd9etbzHHShsUf40Rv1lU/vFRSlF2mVxjJU0YDLw6VILWYiMrdMUjAdtSsG09/uYAz5ZpzbcoXL8XazHY9skYYkySdngqrbN2ec4Yfd863M8s2jnL2lsx82t4CfzWnEfKdlnPudpnz92t8/jpqvPk2t8EWDGujAuHWks1lc3iCMRWzKsgaRg7FioGgBCD8Q6kU8vEe3trKdmhxdnCrrbVEAVGp9ht3hW+2vKVipytlaKfMW1uD+IWpWDhsKfBFEv6saD9wqvzM3+X/EReJi9fJ8/cvcCEPFp7UXKyQkdq91FEWBcqG7JAGYZy5Hidqd8N4RxK54dKwiu0vTKqxRmJYIhCApZy0ijcnWPi8Bt4n6AFFcPyzqrO344XdGW2vIVw17HOI40iW27Ls7mV53E7AhrjTl1zv4OOnhUxwH2Zw28Vqk00sxte1MJUmAK07apG+zOvJO27EY+tXqisGxvYWMVvGI4I0iQdERVVR9BRTiigCiiigCiiigCiiigOMM02ljp1XGGaAi5I6ayRVLSRU2kiraZloiZIqbvFUq8VIPFWkzDRFNFSbRVJtFSbQ1qyURphrnY1ImGudjVslDAQ17WKnohr0sNLFDRYqXSKnCxUskVZstCMcVOY4qVSKnEcVZbNpHiOOncUddjipwoxWGzSQKMV2iioUKKKKAKKKKAKKKKAKKKKAKKKKAKKKKAKKKKA4RSbx0rRQDJ4qRaKpIrSbRVbJRGNFSZhqTaGkzDWrJRG9jR2NSBho7GlkojxDXsQ09ENehDSxQ0WKlVip0sNKrFUstDdIqXSOlAK7UspwCu0UVChRRRQBRRRQBRRRQBRRRQBRRRQBRRRQBRRRQBRRRQBRRRQBRRRQBXMV2igOaa5pFeqKA5poxXaKAKKKKAKKKKAKKKKAKKKKAKKKKAKKKKAKKKKA//2Q==">
            <a:hlinkClick r:id="rId3"/>
          </p:cNvPr>
          <p:cNvSpPr>
            <a:spLocks noChangeAspect="1" noChangeArrowheads="1"/>
          </p:cNvSpPr>
          <p:nvPr/>
        </p:nvSpPr>
        <p:spPr bwMode="auto">
          <a:xfrm>
            <a:off x="56284" y="-1801078"/>
            <a:ext cx="45529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jpeg;base64,/9j/4AAQSkZJRgABAQAAAQABAAD/2wCEAAkGBxQQEBUUEBQUFBUXFxQUFRQVFBAVFBQXFBcXFhUUFhQYHCghGBolGxcUIj0iJiktLi4uGiAzODMsNygtLi4BCgoKDg0OGhAQGywkICQtLiwsLC8tLCwsLCwvLSwsLCwsLCwtLCwsLCwsLDcsLCwsLCwsLCwsLCwsLCwsLCwsLP/AABEIAMwA+AMBIgACEQEDEQH/xAAcAAABBQEBAQAAAAAAAAAAAAAAAwQFBgcBAgj/xABLEAACAQMCAwUFBAQJCQkAAAABAgMABBESIQUGMRMiQVFhBxQycYEjQpGhYnKCsRUkUnOSwdHh8BYzNFNjg6KzwkNEVHSTo7LS8f/EABkBAQEBAQEBAAAAAAAAAAAAAAABAgMEBf/EACcRAAICAQQCAgICAwAAAAAAAAABAhEDEiExQQRRsfATIjLhUnGh/9oADAMBAAIRAxEAPwDcaKKKAKKKKAKKKKAKKKKAKKKKAKK4TXkvQHuikGmrwZqtCxzmjNNO2rnbUoljzNdpn21ehNShY6opBZqUD1CnuiuA12gCiiigCiiigCiiigCiiigCiiigCiiigCiiigCiiigCiiuE0B2vDSYpOSWm0ktVIlizy0g0tIPLSJkJOBufKtUSxw0tJPcYYKdiRqAO2Vzgkee+PxHmKofGueJYJ9McQUIdxOjhn9dOxUeX+BSp9pVtdrokSSGde9GyqZlL4wFGnDHV00kDOeucGpYouxmrnbVF210XRWZSjFQSjEEoSMlSRtkUp21bozZIiavQmqNE1exNShZJrLSqy1FrLSyTVKLZKpLS6yVFJLTiOWstFskKKQjkpYGsmjtFFFAFFFFAFFFFAFFFFAFFFFAFFFFAFFFFAcJpCWSuyvTOWSqkRsJJKayS15lkqrcwc2R2zaFHauCNShtIUeRbBwceGPnW+DJL8Y4qttEZHDEDbugnJPQZ6D5mqzwz2nLCT7xCNJOzRtlwPAFW2PzBHyqb4X7SrCQCN293Y7aZcBD/AL34f6WKqHMnC7Xik38ShEcase0u11LHJg7pDEO7Jv8A9pjA8NVZtvZFpLksvFucLO/hCW8S3rtnEboyrF4a5XYfZqD4jc42zUby5y3FZDUAGlOctvhc/djDEkDwySWPifCnPDbGK1jEcKhV8fNj01MfE0u01dIwo5ynY8Mtc7amBmrnbV0oxZIiWvay1GCalFmqUWyUWWlklqKSal0lqUWyWSWnMctRMctOo5Ky0aTJaOSncUlREUlPIpKw0bTJIGu0hE9L1g0FFFFAFFFFAFFFFAFFFFAFFFFAFJyNXsmmsz1UBGV6YXVwFBZiFAGSSQAB5kmkeOcYitY9crY/kqN2Y+Sjx/cKj+Fc38PuB2bSIHbYx3AVdWfujV3W+QJNaujPJFx8/wBokxEqyGMdJAAVJ8SU+LH+MU/45xrhV5bNLNJBKgwuVP2wY/CihcSBz4L1qpe0bl2yZuytBIt441JDCQYwP9ZMG2ij9QRnwBpLlLkuKwAkkxLceMhHdTPhGD08tXU+mcVEnINqJGcK5GikmaeZJEhJzFbSsrSAeHbMoA/Y3PgSdxV1LAAAAAAYAGAAB0AHhXJZKayS16IxSOMpWKvLSDTV7t7GWUExoxUZJbogA6947VH8tzreXccI1BTqZm2BCqpOw38cD61XJLkyk3wOjNQrko0g3RCqu2RhWchVB9SSPxpb2oRQ2lvDHCulndmZiSWKxrggk+GXXYeVKcpJCvBZBcyJEtwZTrdlXGMRoRnqQUyK5vN6R0WL2NRNSizVC8NuzMiEblgBgb97oQPPfNXbhXAAi67jc+CeA+fmfyrpKSSs5xi26GNlbvJ8Ckjz6D8al4ODN95gPl/bRe8YWLbIHkoGT/dSNvx9WPeyPXAH7v665OUnwjqlFcskV4UB98/4+levcMdGzTuCUMucjpnI6EeYppd3Onr+HgPn5n8q56mb0oBGy/3U4hkqPS9Y+I/CncEgfrsfyNW32Sl0SUT08jaouJsbGnsL1GaQ7orgNdrJQooooAooooAooooAooooDxKarPF+arW2lEc8uk/ewGYJ5a8dCaZ8w80vb3jxDsDGkPaMsjPFITlshH6HYZzjGxGc1nPHLLht5E8tvdtZuAWaKcNIp8Tp31MT+izH0qg07iXDLHiUYbuSDGFmicagOuNan57HPyrGbrkIXd2Us7lpLVSe0uGRdIYbGONgcTt13ACjzNOeTPZ+6BrjiMrQxMCOx1tEZlP+u3BVCPuHc53x0OtxcPCW+tdEcKR61AAAEarqGlRsBj5VUvZlv0QHB+DQ2MQjgXA21Md3cgYy7eP7h4Yrt5cBFLOdK5xqPTJ6D57Hao7k7jUl7fojhRGqvIyAZyAMAMT17zL5U49sfEgqW8K4AJeQgbAaQFXb9pq3+RLgzob5H/LVmt+HdXKojaCdO7HAJxk7bEdaqHOlyY7yS3t2bSpRBuMs7KpOSP0mx9KleVOc7Th/D0WRy8rNJI0ca6mBLYUMxwqnSq9TWb8S46zXL3AOljK0yk6TpOvWvXY42/CsubZpQSN85vvRacLmCnGmEQr82AiXH45rIuTOaIrCaSaRXduz7ONV09WYFizE7DujwPWom9jvbrEt07Ih+Ga7l7GPp/2YfdxjwjU1HvPZw/E8t23lGDbQfIySAyv9ET51g0S/N/N78RmRmQJpBSONSzE6jk747zHboB0pjNwmZQGu3S1XHd95crJp8dFuA0p/oAetRcvNkqgrbCO0UjBFspSQgeDXDEzN9Xx6VI+y/gf8I8RUSDMUeZ5icnVpIwrHx1MR16gNQGuey/ls21sJp+8zlmiUggrGfhJB3BYd7HUasdc1Z+OXfZwvJt3VyB4aj3R+eKlNGagebLYm1l/RUuT+iDryfkVP0rS3asj2ToohuerOfMsxP4kmoO653iVituj3DD/VjCD5vjp6gEVRuPcwtdNpGRED3Y841kfec+Xp/wDtLWFgrqPeHwnURrlUH7Ixv6k58811nl6icoYu2bH7N+Z3uorrtYkTsArqBKkh7wckHHw7oOuOvpVXT2nux1XFqwTHxwSJMq+eQNh/Sq++zXllLW0Zuz0dvjKsFDaACEDYGfvMd996yjmzlWK0uGjw0Trujju6l+6ylcAeux8a46ndnXSqo0zl/mCC8XVbyK+PiXcOv6yHcfPpVht33FfMRupbaUOjlZFOVmTuk+jgbMD9c+Oelbl7N+aRxOI6hplix2wGdON8SL6HB28CPka3qT5Maa4NCyG28dsH18qUhavEUW2/jv8Aj4V6Y7/v/t/x51hG2SEZr3SEBpeoUKKKKAKKKKAKKKKAKDRXGoDO/bJwoS2JnVftICGz49mxxIPkMhv2TWBy3lfVvFLZZo3jkGUkVkYeauCpH4E181c7cFFvLHa9kkTQIFeZCzG61AESkEDT47b4JYZIAqsgw4dxSSaaKJpgAzLGHmZmSME+fUD06fKtW457R4JbK6tlBSZB7uAp7SKQatDNFKowQEDHcDw61knCuCNOSLeF5sfE2Mon67nCJ+0RT97aCL/SbpSdvsrQC4f5GbIhX6M/yqFJHgXNclg0jwhC7qE1OCdAzk4AI3OB18qTupb3iJ7eTU6gY7eQxwwIuScCV9MY6nYHNREnMUcX+iW8cZ2xLPi6nyPEa1ESH9WPPrUNxLjEtw2ueWSVvAyMzY9Fz8I9BgUBaLWCzWaNLq7Zwzqre6p9nGCwBZriYDIAJPcRht8VNuIcwPaSyRW8MVo8bvGzKO1uAyEqw94lyV3B+AJVSaUmp3mz7YW9317eILIdv8/b4hl6eLARSf72gIu7v2kcvIzO56u7M7n5s25pq0hNeKKA7W2+wuEQWk0xxmSQDOcZSIZHy7zNWRcK4FcXWTBE7qvxSbLEnj35WwifUitO4HrteGpGGRu+wLxurocksdLjZt9tttj1oC4cz+0SK2XLHPXSMZLEfyUz09T+NVS69sckPZlIUZXyWUnSdI6bgbE/WqNxfmthK3ZQQK4ynbOnbSkKSO6JcpH1+4oPqaqzOTjPgMD5VSG12vL/AArjSm4gV7eQn7RYyqlW9UIK/UDep/gHJFlZuHAaZ1wVaZtQB8CEAC59cVjvs34i8N+irnEmUYeB2JB+mPzq9e0Lg91exxC3OysxaPVpDZxpbfY4wfxqFLRzp7T04bPHEYWlLKHchwgRCxUYyDqbuttsOm9TfF4LbiMKi4QOpAZCcq66hnKsN1OCKoX8Fh0gjvI45pIY0BkcFjk/dz94fOovj3Lt7NxKO4jfEY7Mq2vHZKAupQvrgnbrnerTqyWrosD+y+w1ankuCo30F004/W05x9aiW9plrw5hbcLt0WEOBJNudW4DMo6yHH3mPh4inXtH4pJFYuFyNZCE+QPX8qxWoU+sI3lxlGjbxHd0Z+TKaUj4xrypBV1yCDswyPTYjODmovkqcycPtWbcmCLJ8yEAJ/Ku80oUMMqfFrETequCRn5Efma20ZTLnYza0Vh0YBvxGafioDlaQtax5694f0XZR+QqeWssp2iiioUKKKKAKKKKAK43Su1xqAZT1kPtqtuwaC9SOKTGq3kEsYkTvAvExU7HB7TrkZYbVr04qrc8cH99sZ4Md5kJT+cTvR/8QH4mtdGT5q4tx+e5AE8ruq/CmyxJ+pEuET6AVGNKTXgjHWuVk0dJrlLWtq8rhIkaRz0RFZmPyUbmpxeVWiP8dmitf9mxMtz06e7xZKn0cpQFdq08uWUl9ZXFtEjSSRtHdRBVz4iGdM+GVaNv9zSsKWsG8VuZmwp7S9fSmT4rawnbORs0jD0rzfX0twDFNcsI1APYQxpFAM95dMaYUn10/WgGf+T8UO97dRRnfMMGLqfY4wdDCJfrICPKunjNtBtaWik7jtrsi4ffxEOBEvyZX+dJrw2PSpVJXLEAIWCnfxwFOfDb1qftuTtalhA+22hlu+0c/o4XSB6sw6VabI2lyVPivG7i6I94meQD4VJ7ieiRjuoPQAVrnIfD/euCoF+JWkx81c7fgarlvyk+V7PhsgK7mV5NaufBRAwwo+erOPWpe341xKzdEuQYFkfESosIDICqkKgyFxqGwwO9SmFJPspvGOAwQTO93OyBmLLDFC7zHfvAs+mNADn7xI/k9M1ziTwtJ/F0eOPAAEkiyOSOrFgqgZ8gNvWtw47wN7q7C3FvM1qQNbFE1g6TuNPe66fzqu2vI1sJp+2t7lY01GAhJz2hDdwONJ2Ix5UpjUvZF+x/ll57g3LKRHHkKT96QjG3ngZ/EVcfaZypd3cUQs9wrMXj1qmrOnS+WIB04bx8dqjIOfLu10w+7xxIE7mYWQbEDSqDH4084b7WWAHvEKNlgvczGQSdIypLZH4VCiXF+Yo+Epa297E1zOIUMjq5GFywHeP+cOQ3XHTrvSPH+Ur654pFdW7/AGB7J0fWF7FAq6l7POTnBOACDnfFWa7vuG8S93kvLY5IkeFnDEFYie01GJj3AcnDjHj513nH2lW1gAkIW4lKghUYCNVPQs4z4dAPy61bJR6525YN5ZSRoO/s6erLuB9en1r51liKMVYFWUkMpBBBGxBB6HNaYvtlvdeTDbFc/CFlBx5atfX1x9KtXATw/mBxO9sYrmJoy+CcMcgrlgMSKdONxnAqFLZyvZmC0t4m6pFEjfrBQG/PNOeJRdsyIOiN2jH9LBCr+ZP4U5GkfeY+gXB/E9KUt5s5AAA2AHqT1J8T/fW3L0ZSJDgkWiFB6Z/pEt/XUuvSmVuMU9WssqO0UUVChRRRQDK54tDFKI5HCMQpGrIU6iwUaz3dR0t3c5ODT2qfzVwn3u4KaymhbOXTpVkcxyzsFcHfBwRsR1PWqjJHxCxU9iZBqvi57FxNBFZSdY1hkGQyHfup0xv4VdL5M6ldGvVw1ldp7TpcX7D3a4itAjRsGeFrmNiQSh74JXG+BjJ8Kml9pSKLPtbWcG9ANuI2gkBzpGlizrpOXXw8ahot84phOKiv8u7RppYftxLCCZY/drhzGBjJYxqwxuN80gvOdhJGZEuY+zB0lyHVAdu6WZQAdxt61tMyzDOeuVxHxW4Uyw28TD3hXlZgNMh3CIiszEPrGFB2FQ5k4fb/AAJLevv3pCbe3z4Hs0Jkcftp8qv3trktrqGCa3nhkkRimlJELPHJvqAG5wwHT+WazbhnAJJ8kvFCo6tNIqHpnaIZkf8AZU1l8lQrdc1XDKY42W3iPWK2RYEbbGHKd6T9ssad8E4M8igp3FI3kO7NqVchceA7w/trysFjBnae+ZeuAba2G3ie9K4z6RnarXwSQPCjBFQEZCJq0KCT3V1EnA9STXo8XFHJKpHk83NLFBOPbGPAODRNNOsg7Ts2jA1E790HJAwD0H4VcrGxjT4I0X5Ko/PFQHLw/jF3/OJ/8BVqt1r2whFR2Xv5Pn5MkpS3fS+EVjnByL/hwHjKP+bF/ZWk24rNubyP4S4dkgAPkkkADDod6vq8atk3e4gX5yxD+uuF/tL70emm4R+9k9bis99rzYu+F48ZXH/uW1W2LmmyUAm7twD0PbR7/LeqH7VOM2891wxoJo5AkrlyjBgoLwYJI+R/CuORqjvhi0zYbo9ai7g0jc80WerT71Bq/k9qgb8Cc0xk49bNkLcwE+IE0WR9M10i0c5plM55lI4lw31kYf8AFHU3f26PnWit+sqt++q3zzOrcR4aVZW+1PwkHq8XlVluTXXErlL70cMzqMfvZU+OxC37EwExkydhsSVVLgMsoWNsqufMCqjzDwdolLOdYGnS/wB7qq6W+nTw28Oht/Nh2g/8zB+805Ux9onb6Oz1DV2mnR6Z1bfFj64pPBCSk+KGPyZxcFd26KLy1ynPfMOzGiP70zA6B56f5Z9B9SK3Hl3gsVlAIoBgDcsfidj1dj4nYfgB0FN7bi1tjaeDHpLFt+dOLjjcCptPDk7D7WP8evhXjpRR9K2ycgOpNZ9STS3Cl1MW8BsPn/cP3mqzFx6BlWM3NuiLuzGaIePqetTUfNdhFGD73bhPhBEqMM+WQTv1rkjoy0wCngqqf5b2aTJBrkM0gzHGLe61SDfvLmMArsd842NM39pUBW7MMFxJ7mCbgkQxhCCy6e++onKP0B6UZUXeisyvPaXIGscrbW0V4rSdrLK0hhjXGGkXCAFs4xqIz4mmkE3Eb5UMnad28JZJD7tBJZp0UooLMXP8pW28vEk2RtLk06HiMTyGNHVnUEsF304IBBI2B3G3XcUVWuUeEm0mEZcMCt1IFVQqJ2k0TaVHUgZAz6DYUUaoJ2SN1/pkv8xbf8y5pldVGc9cebh9wZcIytHax9mxKPKWmmUmKTOMoHBK4OzDdfFs/NMBeVJS0LQuI5e1UiNHPwgzjMe/Ud7J8q7YpLg4ZYu7Kh7OoQeG6HAYJLMmGAI2bPQ/Onl7wqElD2YBiOqIqWTsmBDZTSRpOQDt5Uz9nUmbe4AIIW7nAIOQQQhBB8t6mLuvXiinFWebK2pOikcXv5bTiKSQSuj3YaKdzpkaRSVGPtQwHQb9a8G3MVjJZJI3YSOJWBCFtQ0kYbGw7i0jzptdWR/2n/XHT67rpiwwlKSa+0YyZZqMWn9siOPySXUNtDIwC2qFIiq4bBCDvHO57i9APGq28DG5IMrlsZ7Qklz9c+tWSfrUH/3s/q/1Ct5/GxLTS7RnD5GR6rfTPH8GYBHaPg9fX5+dT9rxeO2t1Hxsqt3QRtp3wx8Oq+HiKYNTO7OkjGxJPeYHYaFOU64GB165Fc8qWHfGqvY1Ffn2yO0txw/GZ1aRocJ2pRsnSBkjHddtj0H517e4ncoXmJ0jvKXchjt4AEHeoSdiw1k7o24JOWOR44p37y+EKKSDu2FJx06EZ9fCvNGUd9bf3+z0yg9tCQ8FroEz6/jVsgJ0GD07wos+VZZNtLqoJGpiEDYPXTgn99NwJnjc4Ok4AI0MMd1ZMYHeIMkY/aHnWtPDVn+PI1pvYR/JBPVW5Q4+RY8d93z+jpx8txT2blaNih1OCmMaRGMkEHLd3foKtRhrnY0UILojnL2Vx+Xw1ws/aNrUYGyaehHQAeZpWx4S1tJPNHIC0qOHDxalwe8dIV1IO3ianxDXZoMow/Rb59DSUIssZSRlw4ZphMYk6kNkpjB28mPlS0dzMjqVlIUDBVZJF1epGAM/WmUzzoFLggad8mPSSS4XfO2dJ2/RNJmd9LFgdj3TpOGHzrTnhf8AG1/RlQyr+VMe/wAMzyLH251qkgkLAIQCmCuXXYbkjfwx9ZLiPEUurZl+Bj2ZI69SjbHbPX99VWFuzCkHdsnI209PEVJ2MmoMSN8lSRtnBQ5bzz54ztvnwxiySvS3d8jLhg/2Sqt0SFzdSSraqSmLX/N4Q5bdD3+9v8A6Y8a92/HpF4q1xpjLugBBDadkVdu9nPdHj402U0zT/S/2K9M/Hx/rt2vZxhnyb79Mn+DTyQQ3UKmMrdjEhMbFlHe/zZ17fGeuaem2M1hFYu/2MUhlTSoEhZtedTEkEfaN4eVRsJ3qWtHr0PxMS4icF5OV8s9cI4pNecTknmkbtbXEMDqETSoMq7gDBOC2/rVnseEQgynST27a59TyMszZJzIpbS27Mdx4mqTyUf4xeN5y/wDVIav1q9eXHjjouvfyenJklqq/XwRXPttGliiRoiBriBcIqqOp8APStOtnrMOfm+ytATgG8gz5Yw9XFOZYBJHGjGaSVmSJIgGEjJ8aiUkRgjxywxXGVJs6RtxRarQ/xxP5ib/mQ0VA8iceN/MswCovZTqI9WqRNMyJmUg4GrQSAB907nwK8knbPXBUty63dokyFJUWRDsUdQyn5g7VTuPezS3uIriOKSaAXBjaYKwlV2iOUYiXLDHkrKMfSrvRWTRmF9yBcG+luSIJVktjDoiaW2YSgKEnUZIB2P38jPU1VOIcv8Tt+Hw4iu2vFmYTEdncRvD3iGXGrf4B4HrW9UVpSa4ZHFPlHz1xzl4T8Vjhad4rZF7VLu4t2jAkwG0SauzXqoHh5VD2k5ms7q4MtuDbMF7LJDTAkDWh1dN/I9K+naSlt0b4lVvmoP766Rz5Iu0znLBjkqaPmDilq8VraXJMLC6JCoHbVGQcd/u16fk+YcZ9zLw9oY9WrU/Z406uunOdumK+jZ+CW53MEJ+cUX9lMJOAW3/hoP8A0Yv/AK1t+TllVvj/AEYXj443S+T5zhtGe1ubjVGot3VChY6pCzBcpt03pRuGgtZo1xFpul1scK3uwIBwwLYzv6dK+gm4VCvwwxD5RoP6q8tDjoMfLajzZJbNhYoR4RgcXLUphnESztKk3ZwaYSqSx6sGRn0Y6fpD61PHkh3ecCNUjY2/YtM/aSRiPBmOkFvjYY+IbHw6VqskdNnirKRqyrWXL6ROZGJkcvLICQAqGVlZ9CjoMqnUsRjY09aGpV4aRaKuipGHuRhirnY1ImGudjVszQwENKLFTwRV7WKliivXnLSO4kQ6GDxyMpAaOTsy5AZT0z2j/DjdskGqxHyM8bW6vGSiicTywvktq1NAQh7xI7oOB+NackNLpFWGl0bTZhs/AZBDbGUyRySSmOcSRMBAusBZcnAxjfc49RXqLhZPvgWaJlsxqznAmHe3jAJAPd9etbzHHShsUf40Rv1lU/vFRSlF2mVxjJU0YDLw6VILWYiMrdMUjAdtSsG09/uYAz5ZpzbcoXL8XazHY9skYYkySdngqrbN2ec4Yfd863M8s2jnL2lsx82t4CfzWnEfKdlnPudpnz92t8/jpqvPk2t8EWDGujAuHWks1lc3iCMRWzKsgaRg7FioGgBCD8Q6kU8vEe3trKdmhxdnCrrbVEAVGp9ht3hW+2vKVipytlaKfMW1uD+IWpWDhsKfBFEv6saD9wqvzM3+X/EReJi9fJ8/cvcCEPFp7UXKyQkdq91FEWBcqG7JAGYZy5Hidqd8N4RxK54dKwiu0vTKqxRmJYIhCApZy0ijcnWPi8Bt4n6AFFcPyzqrO344XdGW2vIVw17HOI40iW27Ls7mV53E7AhrjTl1zv4OOnhUxwH2Zw28Vqk00sxte1MJUmAK07apG+zOvJO27EY+tXqisGxvYWMVvGI4I0iQdERVVR9BRTiigCiiigCiiigCiiigOMM02ljp1XGGaAi5I6ayRVLSRU2kiraZloiZIqbvFUq8VIPFWkzDRFNFSbRVJtFSbQ1qyURphrnY1ImGudjVslDAQ17WKnohr0sNLFDRYqXSKnCxUskVZstCMcVOY4qVSKnEcVZbNpHiOOncUddjipwoxWGzSQKMV2iioUKKKKAKKKKAKKKKAKKKKAKKKKAKKKKAKKKKA4RSbx0rRQDJ4qRaKpIrSbRVbJRGNFSZhqTaGkzDWrJRG9jR2NSBho7GlkojxDXsQ09ENehDSxQ0WKlVip0sNKrFUstDdIqXSOlAK7UspwCu0UVChRRRQBRRRQBRRRQBRRRQBRRRQBRRRQBRRRQBRRRQBRRRQBRRRQBXMV2igOaa5pFeqKA5poxXaKAKKKKAKKKKAKKKKAKKKKAKKKKAKKKKAKKKKA//2Q==">
            <a:hlinkClick r:id="rId3"/>
          </p:cNvPr>
          <p:cNvSpPr>
            <a:spLocks noChangeAspect="1" noChangeArrowheads="1"/>
          </p:cNvSpPr>
          <p:nvPr/>
        </p:nvSpPr>
        <p:spPr bwMode="auto">
          <a:xfrm>
            <a:off x="542924" y="-1638300"/>
            <a:ext cx="45529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itle 2"/>
          <p:cNvSpPr>
            <a:spLocks noGrp="1"/>
          </p:cNvSpPr>
          <p:nvPr>
            <p:ph type="title"/>
          </p:nvPr>
        </p:nvSpPr>
        <p:spPr/>
        <p:txBody>
          <a:bodyPr/>
          <a:lstStyle/>
          <a:p>
            <a:r>
              <a:rPr lang="en-US" dirty="0">
                <a:ea typeface="Open Sans" panose="020B0606030504020204" pitchFamily="34" charset="0"/>
                <a:cs typeface="Open Sans" panose="020B0606030504020204" pitchFamily="34" charset="0"/>
              </a:rPr>
              <a:t>Pathways to Permanency </a:t>
            </a:r>
          </a:p>
        </p:txBody>
      </p:sp>
      <p:pic>
        <p:nvPicPr>
          <p:cNvPr id="9" name="Content Placeholder 8">
            <a:extLst>
              <a:ext uri="{FF2B5EF4-FFF2-40B4-BE49-F238E27FC236}">
                <a16:creationId xmlns:a16="http://schemas.microsoft.com/office/drawing/2014/main" id="{5C3CCAA5-1575-418B-8A2A-AA7FF6FF97A9}"/>
              </a:ext>
            </a:extLst>
          </p:cNvPr>
          <p:cNvPicPr>
            <a:picLocks noGrp="1" noChangeAspect="1"/>
          </p:cNvPicPr>
          <p:nvPr>
            <p:ph idx="1"/>
          </p:nvPr>
        </p:nvPicPr>
        <p:blipFill>
          <a:blip r:embed="rId4"/>
          <a:stretch>
            <a:fillRect/>
          </a:stretch>
        </p:blipFill>
        <p:spPr>
          <a:xfrm>
            <a:off x="542924" y="1020852"/>
            <a:ext cx="7900746" cy="5151347"/>
          </a:xfrm>
        </p:spPr>
      </p:pic>
    </p:spTree>
    <p:extLst>
      <p:ext uri="{BB962C8B-B14F-4D97-AF65-F5344CB8AC3E}">
        <p14:creationId xmlns:p14="http://schemas.microsoft.com/office/powerpoint/2010/main" val="11116915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D3ACA-32D2-4BF4-8D78-BD091C13B955}"/>
              </a:ext>
            </a:extLst>
          </p:cNvPr>
          <p:cNvSpPr>
            <a:spLocks noGrp="1"/>
          </p:cNvSpPr>
          <p:nvPr>
            <p:ph type="title"/>
          </p:nvPr>
        </p:nvSpPr>
        <p:spPr/>
        <p:txBody>
          <a:bodyPr/>
          <a:lstStyle/>
          <a:p>
            <a:r>
              <a:rPr lang="en-US" dirty="0"/>
              <a:t>Factors that influence placement</a:t>
            </a:r>
          </a:p>
        </p:txBody>
      </p:sp>
      <p:sp>
        <p:nvSpPr>
          <p:cNvPr id="4" name="TextBox 3">
            <a:extLst>
              <a:ext uri="{FF2B5EF4-FFF2-40B4-BE49-F238E27FC236}">
                <a16:creationId xmlns:a16="http://schemas.microsoft.com/office/drawing/2014/main" id="{2A848978-C3A9-44BC-873F-ECFAA0A73957}"/>
              </a:ext>
            </a:extLst>
          </p:cNvPr>
          <p:cNvSpPr txBox="1"/>
          <p:nvPr/>
        </p:nvSpPr>
        <p:spPr>
          <a:xfrm>
            <a:off x="0" y="1295400"/>
            <a:ext cx="9144000" cy="4524315"/>
          </a:xfrm>
          <a:prstGeom prst="rect">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path path="circle">
              <a:fillToRect l="50000" t="50000" r="50000" b="50000"/>
            </a:path>
            <a:tileRect/>
          </a:gradFill>
        </p:spPr>
        <p:txBody>
          <a:bodyPr wrap="square" rtlCol="0">
            <a:spAutoFit/>
          </a:bodyPr>
          <a:lstStyle/>
          <a:p>
            <a:pPr marL="285750" indent="-285750">
              <a:buFont typeface="Arial" panose="020B0604020202020204" pitchFamily="34" charset="0"/>
              <a:buChar char="•"/>
            </a:pPr>
            <a:r>
              <a:rPr lang="en-US" sz="3200" dirty="0">
                <a:solidFill>
                  <a:schemeClr val="bg1"/>
                </a:solidFill>
              </a:rPr>
              <a:t>Federal Mandates</a:t>
            </a:r>
          </a:p>
          <a:p>
            <a:pPr marL="285750" indent="-285750">
              <a:buFont typeface="Arial" panose="020B0604020202020204" pitchFamily="34" charset="0"/>
              <a:buChar char="•"/>
            </a:pPr>
            <a:endParaRPr lang="en-US" sz="3200" dirty="0">
              <a:solidFill>
                <a:schemeClr val="bg1"/>
              </a:solidFill>
            </a:endParaRPr>
          </a:p>
          <a:p>
            <a:pPr marL="285750" indent="-285750">
              <a:buFont typeface="Arial" panose="020B0604020202020204" pitchFamily="34" charset="0"/>
              <a:buChar char="•"/>
            </a:pPr>
            <a:r>
              <a:rPr lang="en-US" sz="3200" dirty="0">
                <a:solidFill>
                  <a:schemeClr val="bg1"/>
                </a:solidFill>
              </a:rPr>
              <a:t>DCS Policy</a:t>
            </a:r>
          </a:p>
          <a:p>
            <a:endParaRPr lang="en-US" sz="3200" dirty="0">
              <a:solidFill>
                <a:schemeClr val="bg1"/>
              </a:solidFill>
            </a:endParaRPr>
          </a:p>
          <a:p>
            <a:pPr marL="285750" indent="-285750">
              <a:buFont typeface="Arial" panose="020B0604020202020204" pitchFamily="34" charset="0"/>
              <a:buChar char="•"/>
            </a:pPr>
            <a:r>
              <a:rPr lang="en-US" sz="3200" dirty="0">
                <a:solidFill>
                  <a:schemeClr val="bg1"/>
                </a:solidFill>
              </a:rPr>
              <a:t>Types of Placement</a:t>
            </a:r>
          </a:p>
          <a:p>
            <a:pPr marL="285750" indent="-285750">
              <a:buFont typeface="Arial" panose="020B0604020202020204" pitchFamily="34" charset="0"/>
              <a:buChar char="•"/>
            </a:pPr>
            <a:endParaRPr lang="en-US" sz="3200" dirty="0">
              <a:solidFill>
                <a:schemeClr val="bg1"/>
              </a:solidFill>
            </a:endParaRPr>
          </a:p>
          <a:p>
            <a:pPr marL="285750" indent="-285750">
              <a:buFont typeface="Arial" panose="020B0604020202020204" pitchFamily="34" charset="0"/>
              <a:buChar char="•"/>
            </a:pPr>
            <a:r>
              <a:rPr lang="en-US" sz="3200" dirty="0">
                <a:solidFill>
                  <a:schemeClr val="bg1"/>
                </a:solidFill>
              </a:rPr>
              <a:t>Assessments (CANS and FAST)</a:t>
            </a:r>
          </a:p>
          <a:p>
            <a:pPr marL="285750" indent="-285750">
              <a:buFont typeface="Arial" panose="020B0604020202020204" pitchFamily="34" charset="0"/>
              <a:buChar char="•"/>
            </a:pPr>
            <a:endParaRPr lang="en-US" sz="3200" dirty="0">
              <a:solidFill>
                <a:schemeClr val="bg1"/>
              </a:solidFill>
            </a:endParaRPr>
          </a:p>
          <a:p>
            <a:pPr marL="285750" indent="-285750">
              <a:buFont typeface="Arial" panose="020B0604020202020204" pitchFamily="34" charset="0"/>
              <a:buChar char="•"/>
            </a:pPr>
            <a:r>
              <a:rPr lang="en-US" sz="3200" dirty="0">
                <a:solidFill>
                  <a:schemeClr val="bg1"/>
                </a:solidFill>
              </a:rPr>
              <a:t>Child and Family Teams</a:t>
            </a:r>
          </a:p>
        </p:txBody>
      </p:sp>
    </p:spTree>
    <p:extLst>
      <p:ext uri="{BB962C8B-B14F-4D97-AF65-F5344CB8AC3E}">
        <p14:creationId xmlns:p14="http://schemas.microsoft.com/office/powerpoint/2010/main" val="37647147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F394B-F214-4888-B054-98F51562DABB}"/>
              </a:ext>
            </a:extLst>
          </p:cNvPr>
          <p:cNvSpPr>
            <a:spLocks noGrp="1"/>
          </p:cNvSpPr>
          <p:nvPr>
            <p:ph type="title"/>
          </p:nvPr>
        </p:nvSpPr>
        <p:spPr/>
        <p:txBody>
          <a:bodyPr/>
          <a:lstStyle/>
          <a:p>
            <a:r>
              <a:rPr lang="en-US" dirty="0"/>
              <a:t>MEPA/IEPA; Children of Native American Heritage</a:t>
            </a:r>
          </a:p>
        </p:txBody>
      </p:sp>
      <p:sp>
        <p:nvSpPr>
          <p:cNvPr id="4" name="Rectangle 3">
            <a:extLst>
              <a:ext uri="{FF2B5EF4-FFF2-40B4-BE49-F238E27FC236}">
                <a16:creationId xmlns:a16="http://schemas.microsoft.com/office/drawing/2014/main" id="{34DE3140-D180-4BCF-B073-BA20359A1C76}"/>
              </a:ext>
            </a:extLst>
          </p:cNvPr>
          <p:cNvSpPr/>
          <p:nvPr/>
        </p:nvSpPr>
        <p:spPr>
          <a:xfrm>
            <a:off x="156556" y="1219200"/>
            <a:ext cx="4286596" cy="48768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959DBE1-E3DB-4A0B-BF37-5B2EC137A3F3}"/>
              </a:ext>
            </a:extLst>
          </p:cNvPr>
          <p:cNvSpPr txBox="1"/>
          <p:nvPr/>
        </p:nvSpPr>
        <p:spPr>
          <a:xfrm>
            <a:off x="304800" y="1371600"/>
            <a:ext cx="3733800" cy="4524315"/>
          </a:xfrm>
          <a:prstGeom prst="rect">
            <a:avLst/>
          </a:prstGeom>
          <a:noFill/>
        </p:spPr>
        <p:txBody>
          <a:bodyPr wrap="square" rtlCol="0">
            <a:spAutoFit/>
          </a:bodyPr>
          <a:lstStyle/>
          <a:p>
            <a:r>
              <a:rPr lang="en-US" sz="2400" b="1" dirty="0"/>
              <a:t>Multi-Ethnic Placement Act/Inter-Ethnic Adoption Provision (1996)</a:t>
            </a:r>
          </a:p>
          <a:p>
            <a:endParaRPr lang="en-US" dirty="0"/>
          </a:p>
          <a:p>
            <a:r>
              <a:rPr lang="en-US" dirty="0"/>
              <a:t>Goals:</a:t>
            </a:r>
          </a:p>
          <a:p>
            <a:pPr marL="285750" indent="-285750">
              <a:buFont typeface="Arial" panose="020B0604020202020204" pitchFamily="34" charset="0"/>
              <a:buChar char="•"/>
            </a:pPr>
            <a:r>
              <a:rPr lang="en-US" dirty="0"/>
              <a:t>Decrease the length of time children wait to be adopted or placed. </a:t>
            </a:r>
          </a:p>
          <a:p>
            <a:pPr marL="285750" indent="-285750">
              <a:buFont typeface="Arial" panose="020B0604020202020204" pitchFamily="34" charset="0"/>
              <a:buChar char="•"/>
            </a:pPr>
            <a:r>
              <a:rPr lang="en-US" dirty="0"/>
              <a:t>Facilitate the identification and recruitment of adoptive and foster families who meet the needs of available children. </a:t>
            </a:r>
          </a:p>
          <a:p>
            <a:pPr marL="285750" indent="-285750">
              <a:buFont typeface="Arial" panose="020B0604020202020204" pitchFamily="34" charset="0"/>
              <a:buChar char="•"/>
            </a:pPr>
            <a:r>
              <a:rPr lang="en-US" dirty="0"/>
              <a:t>Eliminate discrimination based on the race, color or national origin of the child or family involved.</a:t>
            </a:r>
          </a:p>
        </p:txBody>
      </p:sp>
      <p:sp>
        <p:nvSpPr>
          <p:cNvPr id="6" name="Rectangle 5">
            <a:extLst>
              <a:ext uri="{FF2B5EF4-FFF2-40B4-BE49-F238E27FC236}">
                <a16:creationId xmlns:a16="http://schemas.microsoft.com/office/drawing/2014/main" id="{3236DB91-9D02-4A48-88AA-A6A7E11E1E2F}"/>
              </a:ext>
            </a:extLst>
          </p:cNvPr>
          <p:cNvSpPr/>
          <p:nvPr/>
        </p:nvSpPr>
        <p:spPr>
          <a:xfrm>
            <a:off x="4572000" y="1195357"/>
            <a:ext cx="4408517" cy="48768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BC8923D-7F00-4070-82DF-1BBE8FB63778}"/>
              </a:ext>
            </a:extLst>
          </p:cNvPr>
          <p:cNvSpPr txBox="1"/>
          <p:nvPr/>
        </p:nvSpPr>
        <p:spPr>
          <a:xfrm>
            <a:off x="5117869" y="1371599"/>
            <a:ext cx="3733800" cy="4431983"/>
          </a:xfrm>
          <a:prstGeom prst="rect">
            <a:avLst/>
          </a:prstGeom>
          <a:noFill/>
        </p:spPr>
        <p:txBody>
          <a:bodyPr wrap="square" rtlCol="0">
            <a:spAutoFit/>
          </a:bodyPr>
          <a:lstStyle/>
          <a:p>
            <a:r>
              <a:rPr lang="en-US" sz="2400" b="1" dirty="0"/>
              <a:t>Children of Native American Heritage</a:t>
            </a:r>
          </a:p>
          <a:p>
            <a:r>
              <a:rPr lang="en-US" sz="2400" b="1" dirty="0"/>
              <a:t>T.C.A Indian Child Welfare Act of 1978</a:t>
            </a:r>
          </a:p>
          <a:p>
            <a:endParaRPr lang="en-US" sz="2400" b="1" dirty="0"/>
          </a:p>
          <a:p>
            <a:r>
              <a:rPr lang="en-US" dirty="0"/>
              <a:t>ICWA sets minimum standards for any child of Native American heritage involved in a child protective services case, adoption, guardianships, termination of parental rights action, runaway/truancy matters, or voluntary placement of children who are unmarried and under the age of eighteen (18).</a:t>
            </a:r>
          </a:p>
        </p:txBody>
      </p:sp>
    </p:spTree>
    <p:extLst>
      <p:ext uri="{BB962C8B-B14F-4D97-AF65-F5344CB8AC3E}">
        <p14:creationId xmlns:p14="http://schemas.microsoft.com/office/powerpoint/2010/main" val="37237029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E29E3-DB23-4B61-8108-1B4D3ED5FCE2}"/>
              </a:ext>
            </a:extLst>
          </p:cNvPr>
          <p:cNvSpPr>
            <a:spLocks noGrp="1"/>
          </p:cNvSpPr>
          <p:nvPr>
            <p:ph type="title"/>
          </p:nvPr>
        </p:nvSpPr>
        <p:spPr/>
        <p:txBody>
          <a:bodyPr/>
          <a:lstStyle/>
          <a:p>
            <a:r>
              <a:rPr lang="en-US" dirty="0"/>
              <a:t>Policy 16.46 Child/Youth Referral and Placement</a:t>
            </a:r>
          </a:p>
        </p:txBody>
      </p:sp>
      <p:sp>
        <p:nvSpPr>
          <p:cNvPr id="6" name="TextBox 5">
            <a:extLst>
              <a:ext uri="{FF2B5EF4-FFF2-40B4-BE49-F238E27FC236}">
                <a16:creationId xmlns:a16="http://schemas.microsoft.com/office/drawing/2014/main" id="{879C5BE7-265D-491C-BAA7-7923AC3FEBE1}"/>
              </a:ext>
            </a:extLst>
          </p:cNvPr>
          <p:cNvSpPr txBox="1"/>
          <p:nvPr/>
        </p:nvSpPr>
        <p:spPr>
          <a:xfrm>
            <a:off x="533400" y="1371600"/>
            <a:ext cx="7924800" cy="2862322"/>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sz="2000" dirty="0"/>
              <a:t>Placement decisions are to be assessment driven (utilizing the CANS and FAST)</a:t>
            </a:r>
          </a:p>
          <a:p>
            <a:pPr marL="285750" indent="-285750">
              <a:buFont typeface="Arial" panose="020B0604020202020204" pitchFamily="34" charset="0"/>
              <a:buChar char="•"/>
            </a:pPr>
            <a:r>
              <a:rPr lang="en-US" sz="2000" dirty="0"/>
              <a:t>Placement decisions must be made in the context of the Child and Family Team Meeting</a:t>
            </a:r>
          </a:p>
          <a:p>
            <a:pPr marL="285750" indent="-285750">
              <a:buFont typeface="Arial" panose="020B0604020202020204" pitchFamily="34" charset="0"/>
              <a:buChar char="•"/>
            </a:pPr>
            <a:r>
              <a:rPr lang="en-US" sz="2000" dirty="0"/>
              <a:t>Placement will be reviewed during the Initial Child and Family Team Meeting</a:t>
            </a:r>
          </a:p>
          <a:p>
            <a:pPr marL="285750" indent="-285750">
              <a:buFont typeface="Arial" panose="020B0604020202020204" pitchFamily="34" charset="0"/>
              <a:buChar char="•"/>
            </a:pPr>
            <a:r>
              <a:rPr lang="en-US" sz="2000" dirty="0"/>
              <a:t>Consideration to change a child’s placement is discussed in a CFTM and should occur prior to the actual change in placement</a:t>
            </a:r>
          </a:p>
          <a:p>
            <a:endParaRPr lang="en-US" sz="2000" dirty="0"/>
          </a:p>
        </p:txBody>
      </p:sp>
      <p:sp>
        <p:nvSpPr>
          <p:cNvPr id="7" name="TextBox 6">
            <a:extLst>
              <a:ext uri="{FF2B5EF4-FFF2-40B4-BE49-F238E27FC236}">
                <a16:creationId xmlns:a16="http://schemas.microsoft.com/office/drawing/2014/main" id="{C3A540CC-10DD-4F50-8290-F9E0B2D2D833}"/>
              </a:ext>
            </a:extLst>
          </p:cNvPr>
          <p:cNvSpPr txBox="1"/>
          <p:nvPr/>
        </p:nvSpPr>
        <p:spPr>
          <a:xfrm>
            <a:off x="533400" y="4953000"/>
            <a:ext cx="7924800" cy="1077218"/>
          </a:xfrm>
          <a:prstGeom prst="rect">
            <a:avLst/>
          </a:prstGeom>
          <a:solidFill>
            <a:schemeClr val="accent1">
              <a:lumMod val="75000"/>
            </a:schemeClr>
          </a:solidFill>
          <a:ln>
            <a:solidFill>
              <a:schemeClr val="bg1"/>
            </a:solidFill>
          </a:ln>
        </p:spPr>
        <p:txBody>
          <a:bodyPr wrap="square" rtlCol="0">
            <a:spAutoFit/>
          </a:bodyPr>
          <a:lstStyle/>
          <a:p>
            <a:pPr algn="ctr"/>
            <a:r>
              <a:rPr lang="en-US" sz="3200" dirty="0">
                <a:solidFill>
                  <a:schemeClr val="bg1"/>
                </a:solidFill>
              </a:rPr>
              <a:t>Review Policy 16.46 Section C (Referral Process)</a:t>
            </a:r>
          </a:p>
        </p:txBody>
      </p:sp>
    </p:spTree>
    <p:extLst>
      <p:ext uri="{BB962C8B-B14F-4D97-AF65-F5344CB8AC3E}">
        <p14:creationId xmlns:p14="http://schemas.microsoft.com/office/powerpoint/2010/main" val="12483133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45CB1-24F4-45D7-B547-E7296871CA66}"/>
              </a:ext>
            </a:extLst>
          </p:cNvPr>
          <p:cNvSpPr>
            <a:spLocks noGrp="1"/>
          </p:cNvSpPr>
          <p:nvPr>
            <p:ph type="title"/>
          </p:nvPr>
        </p:nvSpPr>
        <p:spPr/>
        <p:txBody>
          <a:bodyPr/>
          <a:lstStyle/>
          <a:p>
            <a:r>
              <a:rPr lang="en-US" dirty="0"/>
              <a:t>Best Practice in Placement</a:t>
            </a:r>
          </a:p>
        </p:txBody>
      </p:sp>
      <p:graphicFrame>
        <p:nvGraphicFramePr>
          <p:cNvPr id="4" name="Diagram 3">
            <a:extLst>
              <a:ext uri="{FF2B5EF4-FFF2-40B4-BE49-F238E27FC236}">
                <a16:creationId xmlns:a16="http://schemas.microsoft.com/office/drawing/2014/main" id="{AE6AD033-0498-40CC-AE6B-18DEDE5A90D7}"/>
              </a:ext>
            </a:extLst>
          </p:cNvPr>
          <p:cNvGraphicFramePr/>
          <p:nvPr/>
        </p:nvGraphicFramePr>
        <p:xfrm>
          <a:off x="381000" y="1397000"/>
          <a:ext cx="83058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rrow: Right 4">
            <a:extLst>
              <a:ext uri="{FF2B5EF4-FFF2-40B4-BE49-F238E27FC236}">
                <a16:creationId xmlns:a16="http://schemas.microsoft.com/office/drawing/2014/main" id="{B7BF3963-6BD4-4749-B7E0-D079A5254CD6}"/>
              </a:ext>
            </a:extLst>
          </p:cNvPr>
          <p:cNvSpPr/>
          <p:nvPr/>
        </p:nvSpPr>
        <p:spPr>
          <a:xfrm>
            <a:off x="381000" y="1800837"/>
            <a:ext cx="1066800" cy="68580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6CA1B014-57C3-4A06-9461-517115C8665F}"/>
              </a:ext>
            </a:extLst>
          </p:cNvPr>
          <p:cNvSpPr/>
          <p:nvPr/>
        </p:nvSpPr>
        <p:spPr>
          <a:xfrm>
            <a:off x="381000" y="3086100"/>
            <a:ext cx="1066800" cy="68580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45EAC747-49D4-484C-88AD-65520B4A930C}"/>
              </a:ext>
            </a:extLst>
          </p:cNvPr>
          <p:cNvSpPr/>
          <p:nvPr/>
        </p:nvSpPr>
        <p:spPr>
          <a:xfrm>
            <a:off x="381000" y="4384615"/>
            <a:ext cx="1066800" cy="68580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25477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7F2A0-15B7-400C-B9C9-5E0724B0A3B5}"/>
              </a:ext>
            </a:extLst>
          </p:cNvPr>
          <p:cNvSpPr>
            <a:spLocks noGrp="1"/>
          </p:cNvSpPr>
          <p:nvPr>
            <p:ph type="title"/>
          </p:nvPr>
        </p:nvSpPr>
        <p:spPr/>
        <p:txBody>
          <a:bodyPr/>
          <a:lstStyle/>
          <a:p>
            <a:r>
              <a:rPr lang="en-US" dirty="0"/>
              <a:t>Three Principles</a:t>
            </a:r>
          </a:p>
        </p:txBody>
      </p:sp>
      <p:sp>
        <p:nvSpPr>
          <p:cNvPr id="4" name="TextBox 3">
            <a:extLst>
              <a:ext uri="{FF2B5EF4-FFF2-40B4-BE49-F238E27FC236}">
                <a16:creationId xmlns:a16="http://schemas.microsoft.com/office/drawing/2014/main" id="{17DF6D5A-9771-439E-BDAF-1D9D37BBA8B8}"/>
              </a:ext>
            </a:extLst>
          </p:cNvPr>
          <p:cNvSpPr txBox="1"/>
          <p:nvPr/>
        </p:nvSpPr>
        <p:spPr>
          <a:xfrm>
            <a:off x="152400" y="1295400"/>
            <a:ext cx="8839200" cy="4801314"/>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p:spPr>
        <p:txBody>
          <a:bodyPr wrap="square" rtlCol="0">
            <a:spAutoFit/>
          </a:bodyPr>
          <a:lstStyle/>
          <a:p>
            <a:r>
              <a:rPr lang="en-US" dirty="0"/>
              <a:t>Policy 16.46 Section D:</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5" name="TextBox 4">
            <a:extLst>
              <a:ext uri="{FF2B5EF4-FFF2-40B4-BE49-F238E27FC236}">
                <a16:creationId xmlns:a16="http://schemas.microsoft.com/office/drawing/2014/main" id="{DC5A0563-12A9-415D-8299-1B40C162CEFF}"/>
              </a:ext>
            </a:extLst>
          </p:cNvPr>
          <p:cNvSpPr txBox="1"/>
          <p:nvPr/>
        </p:nvSpPr>
        <p:spPr>
          <a:xfrm>
            <a:off x="770313" y="1998977"/>
            <a:ext cx="7772400" cy="3416320"/>
          </a:xfrm>
          <a:prstGeom prst="rect">
            <a:avLst/>
          </a:prstGeom>
          <a:noFill/>
        </p:spPr>
        <p:txBody>
          <a:bodyPr wrap="square" rtlCol="0">
            <a:spAutoFit/>
          </a:bodyPr>
          <a:lstStyle/>
          <a:p>
            <a:pPr marL="342900" indent="-342900">
              <a:buFont typeface="+mj-lt"/>
              <a:buAutoNum type="arabicPeriod"/>
            </a:pPr>
            <a:r>
              <a:rPr lang="en-US" sz="2400" dirty="0"/>
              <a:t>Minimizing the trauma experienced by child/youth and families during the placement process.</a:t>
            </a:r>
          </a:p>
          <a:p>
            <a:pPr marL="342900" indent="-342900">
              <a:buFont typeface="+mj-lt"/>
              <a:buAutoNum type="arabicPeriod"/>
            </a:pPr>
            <a:r>
              <a:rPr lang="en-US" sz="2400" dirty="0"/>
              <a:t>Striving for the first placement to be the best placement within the child/youth’s home county/community or as close to home as possible.</a:t>
            </a:r>
          </a:p>
          <a:p>
            <a:pPr marL="342900" indent="-342900">
              <a:buFont typeface="+mj-lt"/>
              <a:buAutoNum type="arabicPeriod"/>
            </a:pPr>
            <a:r>
              <a:rPr lang="en-US" sz="2400" dirty="0"/>
              <a:t>Placing the child/youth in the most appropriate, most family-like setting that meets their needs, including out of state placements subject to compliance with the Interstate Compact on the Placement of Children (ICPC).</a:t>
            </a:r>
          </a:p>
        </p:txBody>
      </p:sp>
    </p:spTree>
    <p:extLst>
      <p:ext uri="{BB962C8B-B14F-4D97-AF65-F5344CB8AC3E}">
        <p14:creationId xmlns:p14="http://schemas.microsoft.com/office/powerpoint/2010/main" val="17056925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29059-9F45-4CCB-8081-20D1DE097987}"/>
              </a:ext>
            </a:extLst>
          </p:cNvPr>
          <p:cNvSpPr>
            <a:spLocks noGrp="1"/>
          </p:cNvSpPr>
          <p:nvPr>
            <p:ph type="title"/>
          </p:nvPr>
        </p:nvSpPr>
        <p:spPr/>
        <p:txBody>
          <a:bodyPr/>
          <a:lstStyle/>
          <a:p>
            <a:r>
              <a:rPr lang="en-US" dirty="0"/>
              <a:t>Placement Exception Requests</a:t>
            </a:r>
          </a:p>
        </p:txBody>
      </p:sp>
      <p:pic>
        <p:nvPicPr>
          <p:cNvPr id="5" name="Picture 4">
            <a:extLst>
              <a:ext uri="{FF2B5EF4-FFF2-40B4-BE49-F238E27FC236}">
                <a16:creationId xmlns:a16="http://schemas.microsoft.com/office/drawing/2014/main" id="{77620AC7-CE85-4DF8-87DB-1E94A988B978}"/>
              </a:ext>
            </a:extLst>
          </p:cNvPr>
          <p:cNvPicPr>
            <a:picLocks noChangeAspect="1"/>
          </p:cNvPicPr>
          <p:nvPr/>
        </p:nvPicPr>
        <p:blipFill rotWithShape="1">
          <a:blip r:embed="rId3"/>
          <a:srcRect l="20833" t="30730" r="20000" b="8191"/>
          <a:stretch/>
        </p:blipFill>
        <p:spPr>
          <a:xfrm>
            <a:off x="381000" y="1267373"/>
            <a:ext cx="8305800" cy="4676227"/>
          </a:xfrm>
          <a:prstGeom prst="rect">
            <a:avLst/>
          </a:prstGeom>
        </p:spPr>
      </p:pic>
    </p:spTree>
    <p:extLst>
      <p:ext uri="{BB962C8B-B14F-4D97-AF65-F5344CB8AC3E}">
        <p14:creationId xmlns:p14="http://schemas.microsoft.com/office/powerpoint/2010/main" val="10051969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2DED1-CC32-4226-8612-57856E1143E3}"/>
              </a:ext>
            </a:extLst>
          </p:cNvPr>
          <p:cNvSpPr>
            <a:spLocks noGrp="1"/>
          </p:cNvSpPr>
          <p:nvPr>
            <p:ph type="title"/>
          </p:nvPr>
        </p:nvSpPr>
        <p:spPr/>
        <p:txBody>
          <a:bodyPr/>
          <a:lstStyle/>
          <a:p>
            <a:r>
              <a:rPr lang="en-US" dirty="0"/>
              <a:t>Types of Placements</a:t>
            </a:r>
          </a:p>
        </p:txBody>
      </p:sp>
      <p:pic>
        <p:nvPicPr>
          <p:cNvPr id="5" name="Picture 4" descr="A stop sign next to a sign&#10;&#10;Description automatically generated with medium confidence">
            <a:extLst>
              <a:ext uri="{FF2B5EF4-FFF2-40B4-BE49-F238E27FC236}">
                <a16:creationId xmlns:a16="http://schemas.microsoft.com/office/drawing/2014/main" id="{02A20EF7-076A-46D9-AA76-AAC06A4D5B9C}"/>
              </a:ext>
            </a:extLst>
          </p:cNvPr>
          <p:cNvPicPr>
            <a:picLocks noChangeAspect="1"/>
          </p:cNvPicPr>
          <p:nvPr/>
        </p:nvPicPr>
        <p:blipFill>
          <a:blip r:embed="rId3">
            <a:alphaModFix amt="62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4938" y="1390995"/>
            <a:ext cx="9144000" cy="4495799"/>
          </a:xfrm>
          <a:prstGeom prst="rect">
            <a:avLst/>
          </a:prstGeom>
        </p:spPr>
      </p:pic>
      <p:sp>
        <p:nvSpPr>
          <p:cNvPr id="7" name="TextBox 6">
            <a:extLst>
              <a:ext uri="{FF2B5EF4-FFF2-40B4-BE49-F238E27FC236}">
                <a16:creationId xmlns:a16="http://schemas.microsoft.com/office/drawing/2014/main" id="{BB7D7FCB-21BF-4D43-9D01-1049356A5A5B}"/>
              </a:ext>
            </a:extLst>
          </p:cNvPr>
          <p:cNvSpPr txBox="1"/>
          <p:nvPr/>
        </p:nvSpPr>
        <p:spPr>
          <a:xfrm>
            <a:off x="2348345" y="1613118"/>
            <a:ext cx="6616931" cy="1815882"/>
          </a:xfrm>
          <a:prstGeom prst="rect">
            <a:avLst/>
          </a:prstGeom>
          <a:noFill/>
          <a:ln>
            <a:solidFill>
              <a:schemeClr val="tx1"/>
            </a:solidFill>
          </a:ln>
        </p:spPr>
        <p:txBody>
          <a:bodyPr wrap="square" rtlCol="0">
            <a:spAutoFit/>
          </a:bodyPr>
          <a:lstStyle/>
          <a:p>
            <a:pPr marL="457200" indent="-457200">
              <a:buFont typeface="Arial" panose="020B0604020202020204" pitchFamily="34" charset="0"/>
              <a:buChar char="•"/>
            </a:pPr>
            <a:r>
              <a:rPr lang="en-US" sz="2800" dirty="0"/>
              <a:t>16.46 Section D Placement Options and Types</a:t>
            </a:r>
          </a:p>
          <a:p>
            <a:pPr marL="457200" indent="-457200">
              <a:buFont typeface="Arial" panose="020B0604020202020204" pitchFamily="34" charset="0"/>
              <a:buChar char="•"/>
            </a:pPr>
            <a:r>
              <a:rPr lang="en-US" sz="2800" dirty="0"/>
              <a:t>Types of Placement Handout (Google Classroom)</a:t>
            </a:r>
          </a:p>
        </p:txBody>
      </p:sp>
    </p:spTree>
    <p:extLst>
      <p:ext uri="{BB962C8B-B14F-4D97-AF65-F5344CB8AC3E}">
        <p14:creationId xmlns:p14="http://schemas.microsoft.com/office/powerpoint/2010/main" val="2679525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BEDD1-044D-4BD7-9910-91606BC2A3CA}"/>
              </a:ext>
            </a:extLst>
          </p:cNvPr>
          <p:cNvSpPr>
            <a:spLocks noGrp="1"/>
          </p:cNvSpPr>
          <p:nvPr>
            <p:ph type="title"/>
          </p:nvPr>
        </p:nvSpPr>
        <p:spPr/>
        <p:txBody>
          <a:bodyPr/>
          <a:lstStyle/>
          <a:p>
            <a:r>
              <a:rPr lang="en-US" dirty="0"/>
              <a:t>Learning Objectives</a:t>
            </a:r>
          </a:p>
        </p:txBody>
      </p:sp>
      <p:graphicFrame>
        <p:nvGraphicFramePr>
          <p:cNvPr id="4" name="Content Placeholder 3">
            <a:extLst>
              <a:ext uri="{FF2B5EF4-FFF2-40B4-BE49-F238E27FC236}">
                <a16:creationId xmlns:a16="http://schemas.microsoft.com/office/drawing/2014/main" id="{3EC5F323-255F-4C0B-A8D0-DFEA6E046AF8}"/>
              </a:ext>
            </a:extLst>
          </p:cNvPr>
          <p:cNvGraphicFramePr>
            <a:graphicFrameLocks noGrp="1"/>
          </p:cNvGraphicFramePr>
          <p:nvPr>
            <p:ph idx="1"/>
            <p:extLst>
              <p:ext uri="{D42A27DB-BD31-4B8C-83A1-F6EECF244321}">
                <p14:modId xmlns:p14="http://schemas.microsoft.com/office/powerpoint/2010/main" val="4255104970"/>
              </p:ext>
            </p:extLst>
          </p:nvPr>
        </p:nvGraphicFramePr>
        <p:xfrm>
          <a:off x="152400" y="1143001"/>
          <a:ext cx="86868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24387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50E7A-69C1-4C3E-9637-AAE3964FF8F6}"/>
              </a:ext>
            </a:extLst>
          </p:cNvPr>
          <p:cNvSpPr>
            <a:spLocks noGrp="1"/>
          </p:cNvSpPr>
          <p:nvPr>
            <p:ph type="title"/>
          </p:nvPr>
        </p:nvSpPr>
        <p:spPr/>
        <p:txBody>
          <a:bodyPr/>
          <a:lstStyle/>
          <a:p>
            <a:r>
              <a:rPr lang="en-US" dirty="0"/>
              <a:t>Foster Home Policies and Training</a:t>
            </a:r>
          </a:p>
        </p:txBody>
      </p:sp>
      <p:graphicFrame>
        <p:nvGraphicFramePr>
          <p:cNvPr id="4" name="Diagram 3">
            <a:extLst>
              <a:ext uri="{FF2B5EF4-FFF2-40B4-BE49-F238E27FC236}">
                <a16:creationId xmlns:a16="http://schemas.microsoft.com/office/drawing/2014/main" id="{11642133-A3C1-4688-B999-7DD80C760C2C}"/>
              </a:ext>
            </a:extLst>
          </p:cNvPr>
          <p:cNvGraphicFramePr/>
          <p:nvPr>
            <p:extLst>
              <p:ext uri="{D42A27DB-BD31-4B8C-83A1-F6EECF244321}">
                <p14:modId xmlns:p14="http://schemas.microsoft.com/office/powerpoint/2010/main" val="2113328672"/>
              </p:ext>
            </p:extLst>
          </p:nvPr>
        </p:nvGraphicFramePr>
        <p:xfrm>
          <a:off x="304800" y="1249914"/>
          <a:ext cx="8686800" cy="47640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Content Placeholder 4">
            <a:extLst>
              <a:ext uri="{FF2B5EF4-FFF2-40B4-BE49-F238E27FC236}">
                <a16:creationId xmlns:a16="http://schemas.microsoft.com/office/drawing/2014/main" id="{8AEDD0E3-BB0C-4F91-90B4-DD5504E7BA82}"/>
              </a:ext>
            </a:extLst>
          </p:cNvPr>
          <p:cNvPicPr>
            <a:picLocks noGrp="1" noChangeAspect="1"/>
          </p:cNvPicPr>
          <p:nvPr>
            <p:ph idx="1"/>
          </p:nvPr>
        </p:nvPicPr>
        <p:blipFill>
          <a:blip r:embed="rId8" cstate="print">
            <a:extLst>
              <a:ext uri="{28A0092B-C50C-407E-A947-70E740481C1C}">
                <a14:useLocalDpi xmlns:a14="http://schemas.microsoft.com/office/drawing/2010/main" val="0"/>
              </a:ext>
            </a:extLst>
          </a:blip>
          <a:stretch>
            <a:fillRect/>
          </a:stretch>
        </p:blipFill>
        <p:spPr>
          <a:xfrm>
            <a:off x="5505731" y="4244337"/>
            <a:ext cx="3628571" cy="1830387"/>
          </a:xfrm>
        </p:spPr>
      </p:pic>
    </p:spTree>
    <p:extLst>
      <p:ext uri="{BB962C8B-B14F-4D97-AF65-F5344CB8AC3E}">
        <p14:creationId xmlns:p14="http://schemas.microsoft.com/office/powerpoint/2010/main" val="6485199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F6FC0-8330-47CB-8359-7571F72C0C74}"/>
              </a:ext>
            </a:extLst>
          </p:cNvPr>
          <p:cNvSpPr txBox="1"/>
          <p:nvPr/>
        </p:nvSpPr>
        <p:spPr>
          <a:xfrm>
            <a:off x="0" y="1143000"/>
            <a:ext cx="9144000" cy="5029200"/>
          </a:xfrm>
          <a:prstGeom prst="rect">
            <a:avLst/>
          </a:prstGeom>
          <a:solidFill>
            <a:schemeClr val="tx1">
              <a:lumMod val="95000"/>
              <a:lumOff val="5000"/>
            </a:schemeClr>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D2080BFF-E202-4CA1-BFB4-BADE2865DBDF}"/>
              </a:ext>
            </a:extLst>
          </p:cNvPr>
          <p:cNvSpPr>
            <a:spLocks noGrp="1"/>
          </p:cNvSpPr>
          <p:nvPr>
            <p:ph type="title"/>
          </p:nvPr>
        </p:nvSpPr>
        <p:spPr/>
        <p:txBody>
          <a:bodyPr/>
          <a:lstStyle/>
          <a:p>
            <a:r>
              <a:rPr lang="en-US" dirty="0"/>
              <a:t>Foster Home Visits</a:t>
            </a:r>
          </a:p>
        </p:txBody>
      </p:sp>
      <p:pic>
        <p:nvPicPr>
          <p:cNvPr id="5" name="Picture 4">
            <a:extLst>
              <a:ext uri="{FF2B5EF4-FFF2-40B4-BE49-F238E27FC236}">
                <a16:creationId xmlns:a16="http://schemas.microsoft.com/office/drawing/2014/main" id="{43C4DF2F-8EDF-4E84-8B69-3E158B8A97DD}"/>
              </a:ext>
            </a:extLst>
          </p:cNvPr>
          <p:cNvPicPr>
            <a:picLocks noChangeAspect="1"/>
          </p:cNvPicPr>
          <p:nvPr/>
        </p:nvPicPr>
        <p:blipFill rotWithShape="1">
          <a:blip r:embed="rId3"/>
          <a:srcRect l="29167" t="27766" r="23332" b="39625"/>
          <a:stretch/>
        </p:blipFill>
        <p:spPr>
          <a:xfrm>
            <a:off x="1" y="1143000"/>
            <a:ext cx="9143998" cy="5029200"/>
          </a:xfrm>
          <a:prstGeom prst="rect">
            <a:avLst/>
          </a:prstGeom>
        </p:spPr>
      </p:pic>
      <p:sp>
        <p:nvSpPr>
          <p:cNvPr id="7" name="Google Shape;261;p5">
            <a:extLst>
              <a:ext uri="{FF2B5EF4-FFF2-40B4-BE49-F238E27FC236}">
                <a16:creationId xmlns:a16="http://schemas.microsoft.com/office/drawing/2014/main" id="{62F8B8D3-6CFD-485F-95E5-96F1656AB464}"/>
              </a:ext>
            </a:extLst>
          </p:cNvPr>
          <p:cNvSpPr/>
          <p:nvPr/>
        </p:nvSpPr>
        <p:spPr>
          <a:xfrm>
            <a:off x="304800" y="4495800"/>
            <a:ext cx="2890047" cy="1092274"/>
          </a:xfrm>
          <a:prstGeom prst="rect">
            <a:avLst/>
          </a:prstGeom>
        </p:spPr>
        <p:txBody>
          <a:bodyPr>
            <a:prstTxWarp prst="textPlain">
              <a:avLst/>
            </a:prstTxWarp>
          </a:bodyPr>
          <a:lstStyle/>
          <a:p>
            <a:pPr lvl="0" algn="ctr"/>
            <a:r>
              <a:rPr lang="en-US" b="0" i="0" dirty="0">
                <a:ln>
                  <a:noFill/>
                </a:ln>
                <a:solidFill>
                  <a:srgbClr val="FFFFFF"/>
                </a:solidFill>
                <a:latin typeface="Stint Ultra Condensed"/>
              </a:rPr>
              <a:t>Assessing </a:t>
            </a:r>
            <a:endParaRPr b="0" i="0" dirty="0">
              <a:ln>
                <a:noFill/>
              </a:ln>
              <a:solidFill>
                <a:srgbClr val="FFFFFF"/>
              </a:solidFill>
              <a:latin typeface="Stint Ultra Condensed"/>
            </a:endParaRPr>
          </a:p>
        </p:txBody>
      </p:sp>
      <p:sp>
        <p:nvSpPr>
          <p:cNvPr id="8" name="TextBox 7">
            <a:extLst>
              <a:ext uri="{FF2B5EF4-FFF2-40B4-BE49-F238E27FC236}">
                <a16:creationId xmlns:a16="http://schemas.microsoft.com/office/drawing/2014/main" id="{ACD62155-45DF-4298-A428-D98CEA72FBAD}"/>
              </a:ext>
            </a:extLst>
          </p:cNvPr>
          <p:cNvSpPr txBox="1"/>
          <p:nvPr/>
        </p:nvSpPr>
        <p:spPr>
          <a:xfrm>
            <a:off x="3499646" y="3618637"/>
            <a:ext cx="2268187" cy="1754326"/>
          </a:xfrm>
          <a:prstGeom prst="rect">
            <a:avLst/>
          </a:prstGeom>
          <a:noFill/>
        </p:spPr>
        <p:txBody>
          <a:bodyPr wrap="square" rtlCol="0">
            <a:spAutoFit/>
          </a:bodyPr>
          <a:lstStyle/>
          <a:p>
            <a:pPr algn="ctr"/>
            <a:r>
              <a:rPr lang="en-US" sz="5400" dirty="0">
                <a:solidFill>
                  <a:schemeClr val="bg1"/>
                </a:solidFill>
              </a:rPr>
              <a:t>Foster Home </a:t>
            </a:r>
          </a:p>
        </p:txBody>
      </p:sp>
      <p:sp>
        <p:nvSpPr>
          <p:cNvPr id="9" name="Google Shape;262;p5">
            <a:extLst>
              <a:ext uri="{FF2B5EF4-FFF2-40B4-BE49-F238E27FC236}">
                <a16:creationId xmlns:a16="http://schemas.microsoft.com/office/drawing/2014/main" id="{93B5DE0F-B0F4-4755-A242-75D1ED88A151}"/>
              </a:ext>
            </a:extLst>
          </p:cNvPr>
          <p:cNvSpPr/>
          <p:nvPr/>
        </p:nvSpPr>
        <p:spPr>
          <a:xfrm>
            <a:off x="6198537" y="4495800"/>
            <a:ext cx="2640663" cy="1024128"/>
          </a:xfrm>
          <a:prstGeom prst="rect">
            <a:avLst/>
          </a:prstGeom>
        </p:spPr>
        <p:txBody>
          <a:bodyPr>
            <a:prstTxWarp prst="textPlain">
              <a:avLst/>
            </a:prstTxWarp>
          </a:bodyPr>
          <a:lstStyle/>
          <a:p>
            <a:pPr lvl="0" algn="ctr"/>
            <a:r>
              <a:rPr lang="en-US" b="0" i="0" dirty="0">
                <a:ln>
                  <a:noFill/>
                </a:ln>
                <a:solidFill>
                  <a:srgbClr val="FFFFFF"/>
                </a:solidFill>
                <a:latin typeface="Stint Ultra Condensed"/>
              </a:rPr>
              <a:t>Safety</a:t>
            </a:r>
            <a:endParaRPr b="0" i="0" dirty="0">
              <a:ln>
                <a:noFill/>
              </a:ln>
              <a:solidFill>
                <a:srgbClr val="FFFFFF"/>
              </a:solidFill>
              <a:latin typeface="Stint Ultra Condensed"/>
            </a:endParaRPr>
          </a:p>
        </p:txBody>
      </p:sp>
    </p:spTree>
    <p:extLst>
      <p:ext uri="{BB962C8B-B14F-4D97-AF65-F5344CB8AC3E}">
        <p14:creationId xmlns:p14="http://schemas.microsoft.com/office/powerpoint/2010/main" val="21050306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2E932-DBD3-4158-BA46-E0C23D249096}"/>
              </a:ext>
            </a:extLst>
          </p:cNvPr>
          <p:cNvSpPr>
            <a:spLocks noGrp="1"/>
          </p:cNvSpPr>
          <p:nvPr>
            <p:ph type="title"/>
          </p:nvPr>
        </p:nvSpPr>
        <p:spPr/>
        <p:txBody>
          <a:bodyPr/>
          <a:lstStyle/>
          <a:p>
            <a:r>
              <a:rPr lang="en-US" dirty="0"/>
              <a:t>In-Home Daycare or Babysitting</a:t>
            </a:r>
          </a:p>
        </p:txBody>
      </p:sp>
      <p:pic>
        <p:nvPicPr>
          <p:cNvPr id="5" name="Content Placeholder 4">
            <a:extLst>
              <a:ext uri="{FF2B5EF4-FFF2-40B4-BE49-F238E27FC236}">
                <a16:creationId xmlns:a16="http://schemas.microsoft.com/office/drawing/2014/main" id="{A4CFFF5C-E709-4F3F-97D0-2F71B2138B5F}"/>
              </a:ext>
            </a:extLst>
          </p:cNvPr>
          <p:cNvPicPr>
            <a:picLocks noGrp="1" noChangeAspect="1"/>
          </p:cNvPicPr>
          <p:nvPr>
            <p:ph idx="1"/>
          </p:nvPr>
        </p:nvPicPr>
        <p:blipFill rotWithShape="1">
          <a:blip r:embed="rId3"/>
          <a:srcRect l="32174" t="21854" r="16522" b="10093"/>
          <a:stretch/>
        </p:blipFill>
        <p:spPr>
          <a:xfrm>
            <a:off x="0" y="1016555"/>
            <a:ext cx="9144000" cy="5029200"/>
          </a:xfrm>
        </p:spPr>
      </p:pic>
    </p:spTree>
    <p:extLst>
      <p:ext uri="{BB962C8B-B14F-4D97-AF65-F5344CB8AC3E}">
        <p14:creationId xmlns:p14="http://schemas.microsoft.com/office/powerpoint/2010/main" val="34058796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FC7B5-32E5-474A-99EF-B5A0689F8952}"/>
              </a:ext>
            </a:extLst>
          </p:cNvPr>
          <p:cNvSpPr>
            <a:spLocks noGrp="1"/>
          </p:cNvSpPr>
          <p:nvPr>
            <p:ph type="title"/>
          </p:nvPr>
        </p:nvSpPr>
        <p:spPr/>
        <p:txBody>
          <a:bodyPr/>
          <a:lstStyle/>
          <a:p>
            <a:r>
              <a:rPr lang="en-US"/>
              <a:t>Full Disclosure</a:t>
            </a:r>
          </a:p>
        </p:txBody>
      </p:sp>
      <p:pic>
        <p:nvPicPr>
          <p:cNvPr id="5" name="Picture 4">
            <a:extLst>
              <a:ext uri="{FF2B5EF4-FFF2-40B4-BE49-F238E27FC236}">
                <a16:creationId xmlns:a16="http://schemas.microsoft.com/office/drawing/2014/main" id="{F5D6D916-187F-4C44-9FE4-786096A1D489}"/>
              </a:ext>
            </a:extLst>
          </p:cNvPr>
          <p:cNvPicPr>
            <a:picLocks noChangeAspect="1"/>
          </p:cNvPicPr>
          <p:nvPr/>
        </p:nvPicPr>
        <p:blipFill rotWithShape="1">
          <a:blip r:embed="rId3"/>
          <a:srcRect l="8334" t="26285" r="40833" b="23320"/>
          <a:stretch/>
        </p:blipFill>
        <p:spPr>
          <a:xfrm>
            <a:off x="783292" y="1317260"/>
            <a:ext cx="7577416" cy="4223479"/>
          </a:xfrm>
          <a:prstGeom prst="rect">
            <a:avLst/>
          </a:prstGeom>
        </p:spPr>
      </p:pic>
    </p:spTree>
    <p:extLst>
      <p:ext uri="{BB962C8B-B14F-4D97-AF65-F5344CB8AC3E}">
        <p14:creationId xmlns:p14="http://schemas.microsoft.com/office/powerpoint/2010/main" val="32803618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4309B-3C1F-4E26-BA6B-829A609514CE}"/>
              </a:ext>
            </a:extLst>
          </p:cNvPr>
          <p:cNvSpPr>
            <a:spLocks noGrp="1"/>
          </p:cNvSpPr>
          <p:nvPr>
            <p:ph type="title"/>
          </p:nvPr>
        </p:nvSpPr>
        <p:spPr/>
        <p:txBody>
          <a:bodyPr/>
          <a:lstStyle/>
          <a:p>
            <a:r>
              <a:rPr lang="en-US" dirty="0"/>
              <a:t>Life Story Books</a:t>
            </a:r>
          </a:p>
        </p:txBody>
      </p:sp>
      <p:sp>
        <p:nvSpPr>
          <p:cNvPr id="8" name="Rectangle 7">
            <a:extLst>
              <a:ext uri="{FF2B5EF4-FFF2-40B4-BE49-F238E27FC236}">
                <a16:creationId xmlns:a16="http://schemas.microsoft.com/office/drawing/2014/main" id="{DFBCBA1D-C5D4-4A1A-9175-3035DCF6C98A}"/>
              </a:ext>
            </a:extLst>
          </p:cNvPr>
          <p:cNvSpPr/>
          <p:nvPr/>
        </p:nvSpPr>
        <p:spPr>
          <a:xfrm>
            <a:off x="266700" y="1370507"/>
            <a:ext cx="8610600" cy="3046988"/>
          </a:xfrm>
          <a:prstGeom prst="rect">
            <a:avLst/>
          </a:prstGeom>
          <a:ln w="28575">
            <a:solidFill>
              <a:srgbClr val="C00000"/>
            </a:solidFill>
          </a:ln>
        </p:spPr>
        <p:txBody>
          <a:bodyPr wrap="square">
            <a:spAutoFit/>
          </a:bodyPr>
          <a:lstStyle/>
          <a:p>
            <a:pPr marL="457200" indent="-457200">
              <a:buFont typeface="Arial" panose="020B0604020202020204" pitchFamily="34" charset="0"/>
              <a:buChar char="•"/>
            </a:pPr>
            <a:r>
              <a:rPr lang="en-US" sz="3200" dirty="0"/>
              <a:t>The purpose of the Life Story Book is to document and preserve the history of a child in DCS custody/foster care. </a:t>
            </a:r>
          </a:p>
          <a:p>
            <a:pPr marL="457200" indent="-457200">
              <a:buFont typeface="Arial" panose="020B0604020202020204" pitchFamily="34" charset="0"/>
              <a:buChar char="•"/>
            </a:pPr>
            <a:r>
              <a:rPr lang="en-US" sz="3200" dirty="0"/>
              <a:t>It is both a product and a process.</a:t>
            </a:r>
          </a:p>
          <a:p>
            <a:pPr marL="457200" indent="-457200">
              <a:buFont typeface="Arial" panose="020B0604020202020204" pitchFamily="34" charset="0"/>
              <a:buChar char="•"/>
            </a:pPr>
            <a:r>
              <a:rPr lang="en-US" sz="3200" dirty="0"/>
              <a:t>A therapeutic tool for youth to express their view of their life.</a:t>
            </a:r>
          </a:p>
        </p:txBody>
      </p:sp>
      <p:pic>
        <p:nvPicPr>
          <p:cNvPr id="13" name="Picture 12" descr="Shape&#10;&#10;Description automatically generated">
            <a:extLst>
              <a:ext uri="{FF2B5EF4-FFF2-40B4-BE49-F238E27FC236}">
                <a16:creationId xmlns:a16="http://schemas.microsoft.com/office/drawing/2014/main" id="{C872744C-CEFA-426C-93C5-6101697235E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137355" y="4777479"/>
            <a:ext cx="2869290" cy="1066420"/>
          </a:xfrm>
          <a:prstGeom prst="rect">
            <a:avLst/>
          </a:prstGeom>
        </p:spPr>
      </p:pic>
    </p:spTree>
    <p:extLst>
      <p:ext uri="{BB962C8B-B14F-4D97-AF65-F5344CB8AC3E}">
        <p14:creationId xmlns:p14="http://schemas.microsoft.com/office/powerpoint/2010/main" val="7828542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3E77F-DEA0-441C-BC3F-D2481612F79B}"/>
              </a:ext>
            </a:extLst>
          </p:cNvPr>
          <p:cNvSpPr>
            <a:spLocks noGrp="1"/>
          </p:cNvSpPr>
          <p:nvPr>
            <p:ph type="title"/>
          </p:nvPr>
        </p:nvSpPr>
        <p:spPr/>
        <p:txBody>
          <a:bodyPr/>
          <a:lstStyle/>
          <a:p>
            <a:r>
              <a:rPr lang="en-US" dirty="0"/>
              <a:t>Benefits of visitation</a:t>
            </a:r>
          </a:p>
        </p:txBody>
      </p:sp>
      <p:graphicFrame>
        <p:nvGraphicFramePr>
          <p:cNvPr id="4" name="Diagram 3">
            <a:extLst>
              <a:ext uri="{FF2B5EF4-FFF2-40B4-BE49-F238E27FC236}">
                <a16:creationId xmlns:a16="http://schemas.microsoft.com/office/drawing/2014/main" id="{1E833D19-150C-4FB8-8C72-C27090CBF960}"/>
              </a:ext>
            </a:extLst>
          </p:cNvPr>
          <p:cNvGraphicFramePr/>
          <p:nvPr>
            <p:extLst>
              <p:ext uri="{D42A27DB-BD31-4B8C-83A1-F6EECF244321}">
                <p14:modId xmlns:p14="http://schemas.microsoft.com/office/powerpoint/2010/main" val="2195599991"/>
              </p:ext>
            </p:extLst>
          </p:nvPr>
        </p:nvGraphicFramePr>
        <p:xfrm>
          <a:off x="152400" y="1295400"/>
          <a:ext cx="88392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0C7CFFE1-5E6C-4C27-83B2-1FEB660616EE}"/>
              </a:ext>
            </a:extLst>
          </p:cNvPr>
          <p:cNvSpPr txBox="1"/>
          <p:nvPr/>
        </p:nvSpPr>
        <p:spPr>
          <a:xfrm>
            <a:off x="2438400" y="4724400"/>
            <a:ext cx="6553200" cy="954107"/>
          </a:xfrm>
          <a:prstGeom prst="rect">
            <a:avLst/>
          </a:prstGeom>
          <a:solidFill>
            <a:schemeClr val="bg1">
              <a:lumMod val="75000"/>
            </a:schemeClr>
          </a:solidFill>
          <a:ln w="76200">
            <a:solidFill>
              <a:schemeClr val="accent6">
                <a:lumMod val="50000"/>
              </a:schemeClr>
            </a:solidFill>
          </a:ln>
        </p:spPr>
        <p:txBody>
          <a:bodyPr wrap="square" rtlCol="0">
            <a:spAutoFit/>
          </a:bodyPr>
          <a:lstStyle/>
          <a:p>
            <a:pPr algn="ctr"/>
            <a:r>
              <a:rPr lang="en-US" sz="2800" dirty="0"/>
              <a:t>Visitation Schedule is completed  as a part of the Initial CFTM</a:t>
            </a:r>
          </a:p>
        </p:txBody>
      </p:sp>
      <p:sp>
        <p:nvSpPr>
          <p:cNvPr id="6" name="TextBox 5">
            <a:extLst>
              <a:ext uri="{FF2B5EF4-FFF2-40B4-BE49-F238E27FC236}">
                <a16:creationId xmlns:a16="http://schemas.microsoft.com/office/drawing/2014/main" id="{1CBA23E8-6D2B-42BB-86F0-07B2A4F04431}"/>
              </a:ext>
            </a:extLst>
          </p:cNvPr>
          <p:cNvSpPr txBox="1"/>
          <p:nvPr/>
        </p:nvSpPr>
        <p:spPr>
          <a:xfrm>
            <a:off x="0" y="2819400"/>
            <a:ext cx="2438400" cy="1077218"/>
          </a:xfrm>
          <a:prstGeom prst="rect">
            <a:avLst/>
          </a:prstGeom>
          <a:solidFill>
            <a:schemeClr val="accent6">
              <a:lumMod val="75000"/>
            </a:schemeClr>
          </a:solidFill>
        </p:spPr>
        <p:txBody>
          <a:bodyPr wrap="square" rtlCol="0">
            <a:spAutoFit/>
          </a:bodyPr>
          <a:lstStyle/>
          <a:p>
            <a:pPr algn="ctr"/>
            <a:r>
              <a:rPr lang="en-US" sz="3200" b="1" dirty="0"/>
              <a:t>Benefits of regular visits</a:t>
            </a:r>
          </a:p>
        </p:txBody>
      </p:sp>
    </p:spTree>
    <p:extLst>
      <p:ext uri="{BB962C8B-B14F-4D97-AF65-F5344CB8AC3E}">
        <p14:creationId xmlns:p14="http://schemas.microsoft.com/office/powerpoint/2010/main" val="42935599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9899F-28BC-A1DA-887A-52345EF43245}"/>
              </a:ext>
            </a:extLst>
          </p:cNvPr>
          <p:cNvSpPr>
            <a:spLocks noGrp="1"/>
          </p:cNvSpPr>
          <p:nvPr>
            <p:ph type="title"/>
          </p:nvPr>
        </p:nvSpPr>
        <p:spPr/>
        <p:txBody>
          <a:bodyPr/>
          <a:lstStyle/>
          <a:p>
            <a:r>
              <a:rPr lang="en-US" dirty="0"/>
              <a:t>Relationships and Connections</a:t>
            </a:r>
          </a:p>
        </p:txBody>
      </p:sp>
      <p:sp>
        <p:nvSpPr>
          <p:cNvPr id="5" name="TextBox 4">
            <a:extLst>
              <a:ext uri="{FF2B5EF4-FFF2-40B4-BE49-F238E27FC236}">
                <a16:creationId xmlns:a16="http://schemas.microsoft.com/office/drawing/2014/main" id="{485B029C-F44D-C0C1-20D7-58485C9BA13D}"/>
              </a:ext>
            </a:extLst>
          </p:cNvPr>
          <p:cNvSpPr txBox="1"/>
          <p:nvPr/>
        </p:nvSpPr>
        <p:spPr>
          <a:xfrm>
            <a:off x="533400" y="1447800"/>
            <a:ext cx="8077200" cy="341632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400" b="1" dirty="0">
                <a:solidFill>
                  <a:schemeClr val="tx1"/>
                </a:solidFill>
              </a:rPr>
              <a:t>Visitation is vital to a child maintaining family relationships and cultural connections.</a:t>
            </a:r>
          </a:p>
          <a:p>
            <a:pPr algn="ctr"/>
            <a:endParaRPr lang="en-US" sz="2400" dirty="0">
              <a:solidFill>
                <a:schemeClr val="tx1"/>
              </a:solidFill>
            </a:endParaRPr>
          </a:p>
          <a:p>
            <a:pPr algn="ctr"/>
            <a:r>
              <a:rPr lang="en-US" sz="2400" b="1" dirty="0">
                <a:solidFill>
                  <a:schemeClr val="tx1"/>
                </a:solidFill>
              </a:rPr>
              <a:t>Visitation offer the opportunity to gather important information such as:</a:t>
            </a:r>
          </a:p>
          <a:p>
            <a:pPr marL="285750" indent="-285750" algn="ctr">
              <a:buFont typeface="Wingdings" panose="05000000000000000000" pitchFamily="2" charset="2"/>
              <a:buChar char="ü"/>
            </a:pPr>
            <a:r>
              <a:rPr lang="en-US" sz="2400" dirty="0">
                <a:solidFill>
                  <a:schemeClr val="tx1"/>
                </a:solidFill>
              </a:rPr>
              <a:t>Family Traditions</a:t>
            </a:r>
          </a:p>
          <a:p>
            <a:pPr marL="285750" indent="-285750" algn="ctr">
              <a:buFont typeface="Wingdings" panose="05000000000000000000" pitchFamily="2" charset="2"/>
              <a:buChar char="ü"/>
            </a:pPr>
            <a:r>
              <a:rPr lang="en-US" sz="2400" dirty="0">
                <a:solidFill>
                  <a:schemeClr val="tx1"/>
                </a:solidFill>
              </a:rPr>
              <a:t>Culture</a:t>
            </a:r>
          </a:p>
          <a:p>
            <a:pPr marL="285750" indent="-285750" algn="ctr">
              <a:buFont typeface="Wingdings" panose="05000000000000000000" pitchFamily="2" charset="2"/>
              <a:buChar char="ü"/>
            </a:pPr>
            <a:r>
              <a:rPr lang="en-US" sz="2400" dirty="0">
                <a:solidFill>
                  <a:schemeClr val="tx1"/>
                </a:solidFill>
              </a:rPr>
              <a:t>Family Norms</a:t>
            </a:r>
          </a:p>
          <a:p>
            <a:pPr marL="285750" indent="-285750" algn="ctr">
              <a:buFont typeface="Wingdings" panose="05000000000000000000" pitchFamily="2" charset="2"/>
              <a:buChar char="ü"/>
            </a:pPr>
            <a:r>
              <a:rPr lang="en-US" sz="2400" dirty="0">
                <a:solidFill>
                  <a:schemeClr val="tx1"/>
                </a:solidFill>
              </a:rPr>
              <a:t>Family Roles</a:t>
            </a:r>
          </a:p>
        </p:txBody>
      </p:sp>
      <p:sp>
        <p:nvSpPr>
          <p:cNvPr id="7" name="Rectangle: Rounded Corners 6">
            <a:extLst>
              <a:ext uri="{FF2B5EF4-FFF2-40B4-BE49-F238E27FC236}">
                <a16:creationId xmlns:a16="http://schemas.microsoft.com/office/drawing/2014/main" id="{3C016E0E-8F00-E131-168F-6F2C709F735B}"/>
              </a:ext>
            </a:extLst>
          </p:cNvPr>
          <p:cNvSpPr/>
          <p:nvPr/>
        </p:nvSpPr>
        <p:spPr>
          <a:xfrm>
            <a:off x="533400" y="5029200"/>
            <a:ext cx="8077200" cy="9906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Visitation is considered the heart of reunification</a:t>
            </a:r>
          </a:p>
        </p:txBody>
      </p:sp>
    </p:spTree>
    <p:extLst>
      <p:ext uri="{BB962C8B-B14F-4D97-AF65-F5344CB8AC3E}">
        <p14:creationId xmlns:p14="http://schemas.microsoft.com/office/powerpoint/2010/main" val="3297206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3C376-B19E-455F-B8BC-872B7AF6EEBD}"/>
              </a:ext>
            </a:extLst>
          </p:cNvPr>
          <p:cNvSpPr>
            <a:spLocks noGrp="1"/>
          </p:cNvSpPr>
          <p:nvPr>
            <p:ph type="title"/>
          </p:nvPr>
        </p:nvSpPr>
        <p:spPr/>
        <p:txBody>
          <a:bodyPr/>
          <a:lstStyle/>
          <a:p>
            <a:r>
              <a:rPr lang="en-US" dirty="0"/>
              <a:t>Policy 16.43 Review</a:t>
            </a:r>
          </a:p>
        </p:txBody>
      </p:sp>
      <p:pic>
        <p:nvPicPr>
          <p:cNvPr id="4" name="Picture 3">
            <a:extLst>
              <a:ext uri="{FF2B5EF4-FFF2-40B4-BE49-F238E27FC236}">
                <a16:creationId xmlns:a16="http://schemas.microsoft.com/office/drawing/2014/main" id="{E762975E-AA36-46B0-8A72-66484E9DC262}"/>
              </a:ext>
            </a:extLst>
          </p:cNvPr>
          <p:cNvPicPr>
            <a:picLocks noChangeAspect="1"/>
          </p:cNvPicPr>
          <p:nvPr/>
        </p:nvPicPr>
        <p:blipFill rotWithShape="1">
          <a:blip r:embed="rId3"/>
          <a:srcRect l="20000" t="17391" r="20833" b="7016"/>
          <a:stretch/>
        </p:blipFill>
        <p:spPr>
          <a:xfrm>
            <a:off x="2197331" y="2513948"/>
            <a:ext cx="4749338" cy="3429652"/>
          </a:xfrm>
          <a:prstGeom prst="rect">
            <a:avLst/>
          </a:prstGeom>
        </p:spPr>
      </p:pic>
      <p:sp>
        <p:nvSpPr>
          <p:cNvPr id="5" name="TextBox 4">
            <a:extLst>
              <a:ext uri="{FF2B5EF4-FFF2-40B4-BE49-F238E27FC236}">
                <a16:creationId xmlns:a16="http://schemas.microsoft.com/office/drawing/2014/main" id="{CC7B5C2C-8B3B-482A-929A-64C048C8C49E}"/>
              </a:ext>
            </a:extLst>
          </p:cNvPr>
          <p:cNvSpPr txBox="1"/>
          <p:nvPr/>
        </p:nvSpPr>
        <p:spPr>
          <a:xfrm>
            <a:off x="304800" y="1281572"/>
            <a:ext cx="8534400" cy="954107"/>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dirty="0"/>
              <a:t>What are the responsibilities of the FSW according to Policy 16.43 around visitation?</a:t>
            </a:r>
          </a:p>
        </p:txBody>
      </p:sp>
    </p:spTree>
    <p:extLst>
      <p:ext uri="{BB962C8B-B14F-4D97-AF65-F5344CB8AC3E}">
        <p14:creationId xmlns:p14="http://schemas.microsoft.com/office/powerpoint/2010/main" val="9023614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36765-C08F-4515-8301-D5A0E1C4D4FE}"/>
              </a:ext>
            </a:extLst>
          </p:cNvPr>
          <p:cNvSpPr>
            <a:spLocks noGrp="1"/>
          </p:cNvSpPr>
          <p:nvPr>
            <p:ph type="title"/>
          </p:nvPr>
        </p:nvSpPr>
        <p:spPr/>
        <p:txBody>
          <a:bodyPr/>
          <a:lstStyle/>
          <a:p>
            <a:r>
              <a:rPr lang="en-US" dirty="0"/>
              <a:t>Visitation</a:t>
            </a:r>
          </a:p>
        </p:txBody>
      </p:sp>
      <p:sp>
        <p:nvSpPr>
          <p:cNvPr id="3" name="Content Placeholder 2">
            <a:extLst>
              <a:ext uri="{FF2B5EF4-FFF2-40B4-BE49-F238E27FC236}">
                <a16:creationId xmlns:a16="http://schemas.microsoft.com/office/drawing/2014/main" id="{14571BB2-BCC8-48E7-81ED-EB6AE5609FFA}"/>
              </a:ext>
            </a:extLst>
          </p:cNvPr>
          <p:cNvSpPr>
            <a:spLocks noGrp="1"/>
          </p:cNvSpPr>
          <p:nvPr>
            <p:ph idx="1"/>
          </p:nvPr>
        </p:nvSpPr>
        <p:spPr>
          <a:xfrm>
            <a:off x="228600" y="1193804"/>
            <a:ext cx="6477000" cy="2920996"/>
          </a:xfrm>
          <a:ln>
            <a:solidFill>
              <a:schemeClr val="bg1">
                <a:lumMod val="50000"/>
              </a:schemeClr>
            </a:solidFill>
          </a:ln>
        </p:spPr>
        <p:txBody>
          <a:bodyPr>
            <a:normAutofit/>
          </a:bodyPr>
          <a:lstStyle/>
          <a:p>
            <a:r>
              <a:rPr lang="en-US" dirty="0"/>
              <a:t>The visitation schedule is established in the Initial Child and Family Team Meeting.</a:t>
            </a:r>
          </a:p>
          <a:p>
            <a:r>
              <a:rPr lang="en-US" dirty="0"/>
              <a:t>Visitation is scheduled for no less than four hours per month—absolute </a:t>
            </a:r>
            <a:r>
              <a:rPr lang="en-US" b="1" i="1" u="sng" dirty="0"/>
              <a:t>minimum</a:t>
            </a:r>
            <a:r>
              <a:rPr lang="en-US" dirty="0"/>
              <a:t> standard.</a:t>
            </a:r>
          </a:p>
          <a:p>
            <a:r>
              <a:rPr lang="en-US" dirty="0"/>
              <a:t>Sibling visitation is scheduled for no less than one hour a month.</a:t>
            </a:r>
          </a:p>
          <a:p>
            <a:endParaRPr lang="en-US" dirty="0"/>
          </a:p>
          <a:p>
            <a:endParaRPr lang="en-US" dirty="0"/>
          </a:p>
        </p:txBody>
      </p:sp>
      <p:sp>
        <p:nvSpPr>
          <p:cNvPr id="4" name="Rectangle 3">
            <a:extLst>
              <a:ext uri="{FF2B5EF4-FFF2-40B4-BE49-F238E27FC236}">
                <a16:creationId xmlns:a16="http://schemas.microsoft.com/office/drawing/2014/main" id="{58A90778-F590-4F26-8F1C-D2BB4B18D3D1}"/>
              </a:ext>
            </a:extLst>
          </p:cNvPr>
          <p:cNvSpPr/>
          <p:nvPr/>
        </p:nvSpPr>
        <p:spPr>
          <a:xfrm>
            <a:off x="6860345" y="1036128"/>
            <a:ext cx="2133600" cy="475507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Resources:</a:t>
            </a:r>
          </a:p>
          <a:p>
            <a:endParaRPr lang="en-US" sz="2400" dirty="0">
              <a:solidFill>
                <a:schemeClr val="tx1"/>
              </a:solidFill>
            </a:endParaRPr>
          </a:p>
          <a:p>
            <a:pPr marL="342900" indent="-342900">
              <a:buFont typeface="Arial" panose="020B0604020202020204" pitchFamily="34" charset="0"/>
              <a:buChar char="•"/>
            </a:pPr>
            <a:r>
              <a:rPr lang="en-US" sz="2000" dirty="0">
                <a:solidFill>
                  <a:schemeClr val="tx1"/>
                </a:solidFill>
              </a:rPr>
              <a:t>Policy 16.43 Supervised and Unsupervised Visitation</a:t>
            </a:r>
          </a:p>
          <a:p>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rPr>
              <a:t>Visitation Guide</a:t>
            </a:r>
          </a:p>
          <a:p>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rPr>
              <a:t>Visitation Observation Checklist (CS-0594)</a:t>
            </a:r>
          </a:p>
        </p:txBody>
      </p:sp>
      <p:cxnSp>
        <p:nvCxnSpPr>
          <p:cNvPr id="6" name="Straight Connector 5">
            <a:extLst>
              <a:ext uri="{FF2B5EF4-FFF2-40B4-BE49-F238E27FC236}">
                <a16:creationId xmlns:a16="http://schemas.microsoft.com/office/drawing/2014/main" id="{FE11F0E2-86B1-4CDF-A015-0F41AE047330}"/>
              </a:ext>
            </a:extLst>
          </p:cNvPr>
          <p:cNvCxnSpPr/>
          <p:nvPr/>
        </p:nvCxnSpPr>
        <p:spPr>
          <a:xfrm>
            <a:off x="6860345" y="1752600"/>
            <a:ext cx="2131255" cy="0"/>
          </a:xfrm>
          <a:prstGeom prst="line">
            <a:avLst/>
          </a:prstGeom>
          <a:ln w="28575"/>
        </p:spPr>
        <p:style>
          <a:lnRef idx="1">
            <a:schemeClr val="dk1"/>
          </a:lnRef>
          <a:fillRef idx="0">
            <a:schemeClr val="dk1"/>
          </a:fillRef>
          <a:effectRef idx="0">
            <a:schemeClr val="dk1"/>
          </a:effectRef>
          <a:fontRef idx="minor">
            <a:schemeClr val="tx1"/>
          </a:fontRef>
        </p:style>
      </p:cxnSp>
      <p:sp>
        <p:nvSpPr>
          <p:cNvPr id="10" name="Rectangle: Rounded Corners 9">
            <a:extLst>
              <a:ext uri="{FF2B5EF4-FFF2-40B4-BE49-F238E27FC236}">
                <a16:creationId xmlns:a16="http://schemas.microsoft.com/office/drawing/2014/main" id="{FA638076-926A-4B62-8511-374C0D119181}"/>
              </a:ext>
            </a:extLst>
          </p:cNvPr>
          <p:cNvSpPr/>
          <p:nvPr/>
        </p:nvSpPr>
        <p:spPr>
          <a:xfrm>
            <a:off x="2715584" y="4484077"/>
            <a:ext cx="3521095" cy="1295399"/>
          </a:xfrm>
          <a:prstGeom prst="roundRect">
            <a:avLst/>
          </a:prstGeom>
          <a:solidFill>
            <a:schemeClr val="tx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Family visitation is to be meaningful and purposeful</a:t>
            </a:r>
          </a:p>
        </p:txBody>
      </p:sp>
      <p:pic>
        <p:nvPicPr>
          <p:cNvPr id="8" name="Picture 7" descr="Graphical user interface&#10;&#10;Description automatically generated">
            <a:extLst>
              <a:ext uri="{FF2B5EF4-FFF2-40B4-BE49-F238E27FC236}">
                <a16:creationId xmlns:a16="http://schemas.microsoft.com/office/drawing/2014/main" id="{535A9B91-0F1B-4AA7-A094-A55B1F7E74D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33400" y="4305301"/>
            <a:ext cx="2494018" cy="1776675"/>
          </a:xfrm>
          <a:prstGeom prst="rect">
            <a:avLst/>
          </a:prstGeom>
        </p:spPr>
      </p:pic>
    </p:spTree>
    <p:extLst>
      <p:ext uri="{BB962C8B-B14F-4D97-AF65-F5344CB8AC3E}">
        <p14:creationId xmlns:p14="http://schemas.microsoft.com/office/powerpoint/2010/main" val="28627018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A2E07-D773-DF5C-BC9E-459ECCC91905}"/>
              </a:ext>
            </a:extLst>
          </p:cNvPr>
          <p:cNvSpPr>
            <a:spLocks noGrp="1"/>
          </p:cNvSpPr>
          <p:nvPr>
            <p:ph type="title"/>
          </p:nvPr>
        </p:nvSpPr>
        <p:spPr/>
        <p:txBody>
          <a:bodyPr/>
          <a:lstStyle/>
          <a:p>
            <a:r>
              <a:rPr lang="en-US" dirty="0"/>
              <a:t>Readiness for Visitation</a:t>
            </a:r>
          </a:p>
        </p:txBody>
      </p:sp>
      <p:cxnSp>
        <p:nvCxnSpPr>
          <p:cNvPr id="7" name="Straight Connector 6">
            <a:extLst>
              <a:ext uri="{FF2B5EF4-FFF2-40B4-BE49-F238E27FC236}">
                <a16:creationId xmlns:a16="http://schemas.microsoft.com/office/drawing/2014/main" id="{1CE2E922-EBFC-9CAC-84D0-37D991DE7D54}"/>
              </a:ext>
            </a:extLst>
          </p:cNvPr>
          <p:cNvCxnSpPr>
            <a:cxnSpLocks/>
          </p:cNvCxnSpPr>
          <p:nvPr/>
        </p:nvCxnSpPr>
        <p:spPr>
          <a:xfrm>
            <a:off x="3657600" y="1295400"/>
            <a:ext cx="41031" cy="4753708"/>
          </a:xfrm>
          <a:prstGeom prst="line">
            <a:avLst/>
          </a:prstGeom>
        </p:spPr>
        <p:style>
          <a:lnRef idx="1">
            <a:schemeClr val="accent1"/>
          </a:lnRef>
          <a:fillRef idx="0">
            <a:schemeClr val="accent1"/>
          </a:fillRef>
          <a:effectRef idx="0">
            <a:schemeClr val="accent1"/>
          </a:effectRef>
          <a:fontRef idx="minor">
            <a:schemeClr val="tx1"/>
          </a:fontRef>
        </p:style>
      </p:cxnSp>
      <p:sp>
        <p:nvSpPr>
          <p:cNvPr id="9" name="Arrow: Pentagon 8">
            <a:extLst>
              <a:ext uri="{FF2B5EF4-FFF2-40B4-BE49-F238E27FC236}">
                <a16:creationId xmlns:a16="http://schemas.microsoft.com/office/drawing/2014/main" id="{9C32236D-89CC-5D29-BA25-3A4E39DB2A73}"/>
              </a:ext>
            </a:extLst>
          </p:cNvPr>
          <p:cNvSpPr/>
          <p:nvPr/>
        </p:nvSpPr>
        <p:spPr>
          <a:xfrm>
            <a:off x="172915" y="1233626"/>
            <a:ext cx="3505200" cy="2819400"/>
          </a:xfrm>
          <a:prstGeom prst="homePlat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t>What needs to be considered when assessing a parent’s readiness for visitation?</a:t>
            </a:r>
          </a:p>
        </p:txBody>
      </p:sp>
      <p:sp>
        <p:nvSpPr>
          <p:cNvPr id="11" name="TextBox 10">
            <a:extLst>
              <a:ext uri="{FF2B5EF4-FFF2-40B4-BE49-F238E27FC236}">
                <a16:creationId xmlns:a16="http://schemas.microsoft.com/office/drawing/2014/main" id="{061708E2-C31E-5F3D-EB6D-FFAC1A969000}"/>
              </a:ext>
            </a:extLst>
          </p:cNvPr>
          <p:cNvSpPr txBox="1"/>
          <p:nvPr/>
        </p:nvSpPr>
        <p:spPr>
          <a:xfrm>
            <a:off x="3810000" y="1233626"/>
            <a:ext cx="5334000"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nature and severity of the abuse</a:t>
            </a:r>
          </a:p>
          <a:p>
            <a:pPr marL="285750" indent="-285750">
              <a:buFont typeface="Arial" panose="020B0604020202020204" pitchFamily="34" charset="0"/>
              <a:buChar char="•"/>
            </a:pPr>
            <a:r>
              <a:rPr lang="en-US" sz="2400" dirty="0"/>
              <a:t>Does the perpetrator of the abuse show a willingness to change?</a:t>
            </a:r>
          </a:p>
          <a:p>
            <a:pPr marL="285750" indent="-285750">
              <a:buFont typeface="Arial" panose="020B0604020202020204" pitchFamily="34" charset="0"/>
              <a:buChar char="•"/>
            </a:pPr>
            <a:r>
              <a:rPr lang="en-US" sz="2400" dirty="0"/>
              <a:t>Does the parent(s) show empathy for the children?</a:t>
            </a:r>
          </a:p>
          <a:p>
            <a:pPr marL="285750" indent="-285750">
              <a:buFont typeface="Arial" panose="020B0604020202020204" pitchFamily="34" charset="0"/>
              <a:buChar char="•"/>
            </a:pPr>
            <a:r>
              <a:rPr lang="en-US" sz="2400" dirty="0"/>
              <a:t>Are the parents engaged in services?</a:t>
            </a:r>
          </a:p>
        </p:txBody>
      </p:sp>
      <p:sp>
        <p:nvSpPr>
          <p:cNvPr id="12" name="Rectangle 11">
            <a:extLst>
              <a:ext uri="{FF2B5EF4-FFF2-40B4-BE49-F238E27FC236}">
                <a16:creationId xmlns:a16="http://schemas.microsoft.com/office/drawing/2014/main" id="{2C7DDFD5-3A16-D636-9DC1-4DA9F636B1B8}"/>
              </a:ext>
            </a:extLst>
          </p:cNvPr>
          <p:cNvSpPr/>
          <p:nvPr/>
        </p:nvSpPr>
        <p:spPr>
          <a:xfrm>
            <a:off x="4038601" y="4191000"/>
            <a:ext cx="5334000" cy="152400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en-US" sz="2400" b="1" dirty="0"/>
              <a:t>Resources:</a:t>
            </a:r>
          </a:p>
          <a:p>
            <a:r>
              <a:rPr lang="en-US" sz="2400" b="1" dirty="0"/>
              <a:t>CS-4221 Visitation Working Agreement</a:t>
            </a:r>
          </a:p>
          <a:p>
            <a:r>
              <a:rPr lang="en-US" sz="2400" b="1" dirty="0"/>
              <a:t>Visitation Plan Work Aid</a:t>
            </a:r>
          </a:p>
        </p:txBody>
      </p:sp>
    </p:spTree>
    <p:extLst>
      <p:ext uri="{BB962C8B-B14F-4D97-AF65-F5344CB8AC3E}">
        <p14:creationId xmlns:p14="http://schemas.microsoft.com/office/powerpoint/2010/main" val="1542571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69C4B-F15B-4A61-BC5B-B8A63BBDDD7D}"/>
              </a:ext>
            </a:extLst>
          </p:cNvPr>
          <p:cNvSpPr>
            <a:spLocks noGrp="1"/>
          </p:cNvSpPr>
          <p:nvPr>
            <p:ph type="title"/>
          </p:nvPr>
        </p:nvSpPr>
        <p:spPr/>
        <p:txBody>
          <a:bodyPr/>
          <a:lstStyle/>
          <a:p>
            <a:r>
              <a:rPr lang="en-US" dirty="0"/>
              <a:t>Schedule</a:t>
            </a:r>
          </a:p>
        </p:txBody>
      </p:sp>
      <p:sp>
        <p:nvSpPr>
          <p:cNvPr id="7" name="TextBox 6">
            <a:extLst>
              <a:ext uri="{FF2B5EF4-FFF2-40B4-BE49-F238E27FC236}">
                <a16:creationId xmlns:a16="http://schemas.microsoft.com/office/drawing/2014/main" id="{80B7C6D3-047D-473B-9C43-CDF7E306A4FF}"/>
              </a:ext>
            </a:extLst>
          </p:cNvPr>
          <p:cNvSpPr txBox="1"/>
          <p:nvPr/>
        </p:nvSpPr>
        <p:spPr>
          <a:xfrm>
            <a:off x="457200" y="1828800"/>
            <a:ext cx="535724" cy="923330"/>
          </a:xfrm>
          <a:prstGeom prst="rect">
            <a:avLst/>
          </a:prstGeom>
          <a:noFill/>
        </p:spPr>
        <p:txBody>
          <a:bodyPr wrap="none" rtlCol="0">
            <a:spAutoFit/>
          </a:bodyPr>
          <a:lstStyle/>
          <a:p>
            <a:r>
              <a:rPr lang="en-US" sz="5400" dirty="0">
                <a:solidFill>
                  <a:schemeClr val="bg1"/>
                </a:solidFill>
              </a:rPr>
              <a:t>1</a:t>
            </a:r>
          </a:p>
        </p:txBody>
      </p:sp>
      <p:sp>
        <p:nvSpPr>
          <p:cNvPr id="8" name="TextBox 7">
            <a:extLst>
              <a:ext uri="{FF2B5EF4-FFF2-40B4-BE49-F238E27FC236}">
                <a16:creationId xmlns:a16="http://schemas.microsoft.com/office/drawing/2014/main" id="{6AFBF406-2B90-4892-B3B6-F1969E7F3DA3}"/>
              </a:ext>
            </a:extLst>
          </p:cNvPr>
          <p:cNvSpPr txBox="1"/>
          <p:nvPr/>
        </p:nvSpPr>
        <p:spPr>
          <a:xfrm>
            <a:off x="1752600" y="1828800"/>
            <a:ext cx="535724" cy="923330"/>
          </a:xfrm>
          <a:prstGeom prst="rect">
            <a:avLst/>
          </a:prstGeom>
          <a:noFill/>
        </p:spPr>
        <p:txBody>
          <a:bodyPr wrap="none" rtlCol="0">
            <a:spAutoFit/>
          </a:bodyPr>
          <a:lstStyle/>
          <a:p>
            <a:r>
              <a:rPr lang="en-US" sz="5400" dirty="0">
                <a:solidFill>
                  <a:schemeClr val="bg1"/>
                </a:solidFill>
              </a:rPr>
              <a:t>2</a:t>
            </a:r>
          </a:p>
        </p:txBody>
      </p:sp>
      <p:sp>
        <p:nvSpPr>
          <p:cNvPr id="10" name="TextBox 9">
            <a:extLst>
              <a:ext uri="{FF2B5EF4-FFF2-40B4-BE49-F238E27FC236}">
                <a16:creationId xmlns:a16="http://schemas.microsoft.com/office/drawing/2014/main" id="{D1AAFCC6-40ED-424C-8751-5DAF2DB4B260}"/>
              </a:ext>
            </a:extLst>
          </p:cNvPr>
          <p:cNvSpPr txBox="1"/>
          <p:nvPr/>
        </p:nvSpPr>
        <p:spPr>
          <a:xfrm>
            <a:off x="4321468" y="1828800"/>
            <a:ext cx="535724" cy="923330"/>
          </a:xfrm>
          <a:prstGeom prst="rect">
            <a:avLst/>
          </a:prstGeom>
          <a:noFill/>
        </p:spPr>
        <p:txBody>
          <a:bodyPr wrap="none" rtlCol="0">
            <a:spAutoFit/>
          </a:bodyPr>
          <a:lstStyle/>
          <a:p>
            <a:r>
              <a:rPr lang="en-US" sz="5400" dirty="0">
                <a:solidFill>
                  <a:schemeClr val="bg1"/>
                </a:solidFill>
              </a:rPr>
              <a:t>4</a:t>
            </a:r>
          </a:p>
        </p:txBody>
      </p:sp>
      <p:sp>
        <p:nvSpPr>
          <p:cNvPr id="11" name="TextBox 10">
            <a:extLst>
              <a:ext uri="{FF2B5EF4-FFF2-40B4-BE49-F238E27FC236}">
                <a16:creationId xmlns:a16="http://schemas.microsoft.com/office/drawing/2014/main" id="{B1AA6F7D-0338-4A02-A42C-7C1E65B2965A}"/>
              </a:ext>
            </a:extLst>
          </p:cNvPr>
          <p:cNvSpPr txBox="1"/>
          <p:nvPr/>
        </p:nvSpPr>
        <p:spPr>
          <a:xfrm>
            <a:off x="5576041" y="1828800"/>
            <a:ext cx="535724" cy="923330"/>
          </a:xfrm>
          <a:prstGeom prst="rect">
            <a:avLst/>
          </a:prstGeom>
          <a:noFill/>
        </p:spPr>
        <p:txBody>
          <a:bodyPr wrap="none" rtlCol="0">
            <a:spAutoFit/>
          </a:bodyPr>
          <a:lstStyle/>
          <a:p>
            <a:r>
              <a:rPr lang="en-US" sz="5400" dirty="0">
                <a:solidFill>
                  <a:schemeClr val="bg1"/>
                </a:solidFill>
              </a:rPr>
              <a:t>5</a:t>
            </a:r>
          </a:p>
        </p:txBody>
      </p:sp>
      <p:sp>
        <p:nvSpPr>
          <p:cNvPr id="12" name="TextBox 11">
            <a:extLst>
              <a:ext uri="{FF2B5EF4-FFF2-40B4-BE49-F238E27FC236}">
                <a16:creationId xmlns:a16="http://schemas.microsoft.com/office/drawing/2014/main" id="{F9009736-E31A-4EC8-9AB4-4DF26AB3BC07}"/>
              </a:ext>
            </a:extLst>
          </p:cNvPr>
          <p:cNvSpPr txBox="1"/>
          <p:nvPr/>
        </p:nvSpPr>
        <p:spPr>
          <a:xfrm>
            <a:off x="6823233" y="1826880"/>
            <a:ext cx="535724" cy="923330"/>
          </a:xfrm>
          <a:prstGeom prst="rect">
            <a:avLst/>
          </a:prstGeom>
          <a:noFill/>
        </p:spPr>
        <p:txBody>
          <a:bodyPr wrap="none" rtlCol="0">
            <a:spAutoFit/>
          </a:bodyPr>
          <a:lstStyle/>
          <a:p>
            <a:r>
              <a:rPr lang="en-US" sz="5400" dirty="0">
                <a:solidFill>
                  <a:schemeClr val="bg1"/>
                </a:solidFill>
              </a:rPr>
              <a:t>6</a:t>
            </a:r>
          </a:p>
        </p:txBody>
      </p:sp>
      <p:sp>
        <p:nvSpPr>
          <p:cNvPr id="13" name="TextBox 12">
            <a:extLst>
              <a:ext uri="{FF2B5EF4-FFF2-40B4-BE49-F238E27FC236}">
                <a16:creationId xmlns:a16="http://schemas.microsoft.com/office/drawing/2014/main" id="{75A2C1CF-E70B-4754-8265-273FC016C09D}"/>
              </a:ext>
            </a:extLst>
          </p:cNvPr>
          <p:cNvSpPr txBox="1"/>
          <p:nvPr/>
        </p:nvSpPr>
        <p:spPr>
          <a:xfrm>
            <a:off x="8096701" y="1826880"/>
            <a:ext cx="540175" cy="923330"/>
          </a:xfrm>
          <a:prstGeom prst="rect">
            <a:avLst/>
          </a:prstGeom>
          <a:noFill/>
        </p:spPr>
        <p:txBody>
          <a:bodyPr wrap="square" rtlCol="0">
            <a:spAutoFit/>
          </a:bodyPr>
          <a:lstStyle/>
          <a:p>
            <a:r>
              <a:rPr lang="en-US" sz="5400" dirty="0">
                <a:solidFill>
                  <a:schemeClr val="bg1"/>
                </a:solidFill>
              </a:rPr>
              <a:t>7</a:t>
            </a:r>
          </a:p>
        </p:txBody>
      </p:sp>
      <p:graphicFrame>
        <p:nvGraphicFramePr>
          <p:cNvPr id="5" name="Diagram 4">
            <a:extLst>
              <a:ext uri="{FF2B5EF4-FFF2-40B4-BE49-F238E27FC236}">
                <a16:creationId xmlns:a16="http://schemas.microsoft.com/office/drawing/2014/main" id="{D6FDEDAE-EEF2-A039-70B9-2D933158D48F}"/>
              </a:ext>
            </a:extLst>
          </p:cNvPr>
          <p:cNvGraphicFramePr/>
          <p:nvPr>
            <p:extLst>
              <p:ext uri="{D42A27DB-BD31-4B8C-83A1-F6EECF244321}">
                <p14:modId xmlns:p14="http://schemas.microsoft.com/office/powerpoint/2010/main" val="1148096682"/>
              </p:ext>
            </p:extLst>
          </p:nvPr>
        </p:nvGraphicFramePr>
        <p:xfrm>
          <a:off x="1922247" y="1181100"/>
          <a:ext cx="6781801"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a:extLst>
              <a:ext uri="{FF2B5EF4-FFF2-40B4-BE49-F238E27FC236}">
                <a16:creationId xmlns:a16="http://schemas.microsoft.com/office/drawing/2014/main" id="{24642CEC-088B-2C44-A298-164E01A1A6F2}"/>
              </a:ext>
            </a:extLst>
          </p:cNvPr>
          <p:cNvSpPr/>
          <p:nvPr/>
        </p:nvSpPr>
        <p:spPr>
          <a:xfrm>
            <a:off x="114445" y="1638300"/>
            <a:ext cx="2184132" cy="3581400"/>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918BCED-687C-CA52-EAD3-96A9E1E317D2}"/>
              </a:ext>
            </a:extLst>
          </p:cNvPr>
          <p:cNvSpPr txBox="1"/>
          <p:nvPr/>
        </p:nvSpPr>
        <p:spPr>
          <a:xfrm>
            <a:off x="454805" y="2305615"/>
            <a:ext cx="1550276" cy="2246769"/>
          </a:xfrm>
          <a:prstGeom prst="rect">
            <a:avLst/>
          </a:prstGeom>
          <a:noFill/>
        </p:spPr>
        <p:txBody>
          <a:bodyPr wrap="square" rtlCol="0">
            <a:spAutoFit/>
          </a:bodyPr>
          <a:lstStyle/>
          <a:p>
            <a:pPr algn="ctr"/>
            <a:r>
              <a:rPr lang="en-US" sz="2800" b="1" dirty="0"/>
              <a:t>Foster Care</a:t>
            </a:r>
          </a:p>
          <a:p>
            <a:pPr algn="ctr"/>
            <a:r>
              <a:rPr lang="en-US" sz="2800" b="1" dirty="0"/>
              <a:t>Specialty</a:t>
            </a:r>
          </a:p>
          <a:p>
            <a:pPr algn="ctr"/>
            <a:r>
              <a:rPr lang="en-US" sz="2800" b="1" dirty="0"/>
              <a:t>Week One</a:t>
            </a:r>
          </a:p>
        </p:txBody>
      </p:sp>
    </p:spTree>
    <p:extLst>
      <p:ext uri="{BB962C8B-B14F-4D97-AF65-F5344CB8AC3E}">
        <p14:creationId xmlns:p14="http://schemas.microsoft.com/office/powerpoint/2010/main" val="12615541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ED49B-8190-FF1F-1725-602ABFD895B0}"/>
              </a:ext>
            </a:extLst>
          </p:cNvPr>
          <p:cNvSpPr>
            <a:spLocks noGrp="1"/>
          </p:cNvSpPr>
          <p:nvPr>
            <p:ph type="title"/>
          </p:nvPr>
        </p:nvSpPr>
        <p:spPr>
          <a:xfrm>
            <a:off x="152400" y="5862"/>
            <a:ext cx="8839200" cy="825500"/>
          </a:xfrm>
        </p:spPr>
        <p:txBody>
          <a:bodyPr/>
          <a:lstStyle/>
          <a:p>
            <a:r>
              <a:rPr lang="en-US" dirty="0"/>
              <a:t>Visitation Observation Checklist</a:t>
            </a:r>
          </a:p>
        </p:txBody>
      </p:sp>
      <p:pic>
        <p:nvPicPr>
          <p:cNvPr id="4" name="Picture 3">
            <a:extLst>
              <a:ext uri="{FF2B5EF4-FFF2-40B4-BE49-F238E27FC236}">
                <a16:creationId xmlns:a16="http://schemas.microsoft.com/office/drawing/2014/main" id="{7C83FBD4-87CE-F0B1-6148-77981DF4DBE4}"/>
              </a:ext>
            </a:extLst>
          </p:cNvPr>
          <p:cNvPicPr>
            <a:picLocks noChangeAspect="1"/>
          </p:cNvPicPr>
          <p:nvPr/>
        </p:nvPicPr>
        <p:blipFill rotWithShape="1">
          <a:blip r:embed="rId3"/>
          <a:srcRect l="19166" t="26284" r="20833" b="7016"/>
          <a:stretch/>
        </p:blipFill>
        <p:spPr>
          <a:xfrm>
            <a:off x="2937350" y="1219200"/>
            <a:ext cx="6206650" cy="4877127"/>
          </a:xfrm>
          <a:prstGeom prst="rect">
            <a:avLst/>
          </a:prstGeom>
          <a:scene3d>
            <a:camera prst="orthographicFront"/>
            <a:lightRig rig="threePt" dir="t"/>
          </a:scene3d>
          <a:sp3d>
            <a:bevelB/>
          </a:sp3d>
        </p:spPr>
      </p:pic>
      <p:sp>
        <p:nvSpPr>
          <p:cNvPr id="9" name="TextBox 8">
            <a:extLst>
              <a:ext uri="{FF2B5EF4-FFF2-40B4-BE49-F238E27FC236}">
                <a16:creationId xmlns:a16="http://schemas.microsoft.com/office/drawing/2014/main" id="{10416B6C-BE13-7350-D9D8-1925DDF6513F}"/>
              </a:ext>
            </a:extLst>
          </p:cNvPr>
          <p:cNvSpPr txBox="1"/>
          <p:nvPr/>
        </p:nvSpPr>
        <p:spPr>
          <a:xfrm>
            <a:off x="152400" y="1695122"/>
            <a:ext cx="2590800"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t>Used to document interaction between parents and child when the visits are supervised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FSW encourages others supervising visits to utilize the checklist to document the visits</a:t>
            </a:r>
          </a:p>
        </p:txBody>
      </p:sp>
    </p:spTree>
    <p:extLst>
      <p:ext uri="{BB962C8B-B14F-4D97-AF65-F5344CB8AC3E}">
        <p14:creationId xmlns:p14="http://schemas.microsoft.com/office/powerpoint/2010/main" val="18225064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D48D4-45E8-40A6-BDD5-5EA78DBAC53B}"/>
              </a:ext>
            </a:extLst>
          </p:cNvPr>
          <p:cNvSpPr>
            <a:spLocks noGrp="1"/>
          </p:cNvSpPr>
          <p:nvPr>
            <p:ph type="title"/>
          </p:nvPr>
        </p:nvSpPr>
        <p:spPr/>
        <p:txBody>
          <a:bodyPr/>
          <a:lstStyle/>
          <a:p>
            <a:r>
              <a:rPr lang="en-US" dirty="0"/>
              <a:t>Purposeful and Meaningful</a:t>
            </a:r>
          </a:p>
        </p:txBody>
      </p:sp>
      <p:sp>
        <p:nvSpPr>
          <p:cNvPr id="5" name="TextBox 4">
            <a:extLst>
              <a:ext uri="{FF2B5EF4-FFF2-40B4-BE49-F238E27FC236}">
                <a16:creationId xmlns:a16="http://schemas.microsoft.com/office/drawing/2014/main" id="{D7785A55-CC15-4217-AFE8-05AC8BE34733}"/>
              </a:ext>
            </a:extLst>
          </p:cNvPr>
          <p:cNvSpPr txBox="1"/>
          <p:nvPr/>
        </p:nvSpPr>
        <p:spPr>
          <a:xfrm>
            <a:off x="152400" y="1622819"/>
            <a:ext cx="8839200" cy="3416320"/>
          </a:xfrm>
          <a:prstGeom prst="rect">
            <a:avLst/>
          </a:prstGeom>
          <a:noFill/>
          <a:ln>
            <a:solidFill>
              <a:schemeClr val="tx1"/>
            </a:solidFill>
          </a:ln>
        </p:spPr>
        <p:txBody>
          <a:bodyPr wrap="square" rtlCol="0">
            <a:spAutoFit/>
          </a:bodyPr>
          <a:lstStyle/>
          <a:p>
            <a:pPr marL="285750" indent="-285750">
              <a:buFont typeface="Wingdings" panose="05000000000000000000" pitchFamily="2" charset="2"/>
              <a:buChar char="ü"/>
            </a:pPr>
            <a:r>
              <a:rPr lang="en-US" sz="2400" dirty="0"/>
              <a:t>Developmentally, Age Appropriate, Enjoyable activities for the child</a:t>
            </a:r>
          </a:p>
          <a:p>
            <a:endParaRPr lang="en-US" sz="2400" dirty="0"/>
          </a:p>
          <a:p>
            <a:pPr marL="342900" indent="-342900">
              <a:buFont typeface="Wingdings" panose="05000000000000000000" pitchFamily="2" charset="2"/>
              <a:buChar char="ü"/>
            </a:pPr>
            <a:r>
              <a:rPr lang="en-US" sz="2400" dirty="0"/>
              <a:t>Parent has ability to demonstrate positive parenting skills</a:t>
            </a:r>
          </a:p>
          <a:p>
            <a:endParaRPr lang="en-US" sz="2400" dirty="0"/>
          </a:p>
          <a:p>
            <a:pPr marL="342900" indent="-342900">
              <a:buFont typeface="Wingdings" panose="05000000000000000000" pitchFamily="2" charset="2"/>
              <a:buChar char="ü"/>
            </a:pPr>
            <a:r>
              <a:rPr lang="en-US" sz="2400" dirty="0"/>
              <a:t>The visit serves as an opportunity to strengthen the bond between the parents and child.</a:t>
            </a:r>
          </a:p>
          <a:p>
            <a:endParaRPr lang="en-US" sz="2400" dirty="0"/>
          </a:p>
          <a:p>
            <a:pPr marL="342900" indent="-342900">
              <a:buFont typeface="Wingdings" panose="05000000000000000000" pitchFamily="2" charset="2"/>
              <a:buChar char="ü"/>
            </a:pPr>
            <a:r>
              <a:rPr lang="en-US" sz="2400" dirty="0"/>
              <a:t>Foster parents are involved and have the opportunity to mentor the birth family</a:t>
            </a:r>
          </a:p>
        </p:txBody>
      </p:sp>
      <p:sp>
        <p:nvSpPr>
          <p:cNvPr id="6" name="TextBox 5">
            <a:extLst>
              <a:ext uri="{FF2B5EF4-FFF2-40B4-BE49-F238E27FC236}">
                <a16:creationId xmlns:a16="http://schemas.microsoft.com/office/drawing/2014/main" id="{71BB93DF-1861-4C99-B472-7B5A52444BE4}"/>
              </a:ext>
            </a:extLst>
          </p:cNvPr>
          <p:cNvSpPr txBox="1"/>
          <p:nvPr/>
        </p:nvSpPr>
        <p:spPr>
          <a:xfrm>
            <a:off x="381000" y="5029200"/>
            <a:ext cx="8382000" cy="369332"/>
          </a:xfrm>
          <a:prstGeom prst="rect">
            <a:avLst/>
          </a:prstGeom>
          <a:noFill/>
        </p:spPr>
        <p:txBody>
          <a:bodyPr wrap="square" rtlCol="0">
            <a:spAutoFit/>
          </a:bodyPr>
          <a:lstStyle/>
          <a:p>
            <a:pPr algn="ctr"/>
            <a:endParaRPr lang="en-US">
              <a:solidFill>
                <a:srgbClr val="002060"/>
              </a:solidFill>
            </a:endParaRPr>
          </a:p>
        </p:txBody>
      </p:sp>
    </p:spTree>
    <p:extLst>
      <p:ext uri="{BB962C8B-B14F-4D97-AF65-F5344CB8AC3E}">
        <p14:creationId xmlns:p14="http://schemas.microsoft.com/office/powerpoint/2010/main" val="973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288FC-8BE4-4134-A4C3-2E9FA520BC60}"/>
              </a:ext>
            </a:extLst>
          </p:cNvPr>
          <p:cNvSpPr>
            <a:spLocks noGrp="1"/>
          </p:cNvSpPr>
          <p:nvPr>
            <p:ph type="title"/>
          </p:nvPr>
        </p:nvSpPr>
        <p:spPr/>
        <p:txBody>
          <a:bodyPr/>
          <a:lstStyle/>
          <a:p>
            <a:r>
              <a:rPr lang="en-US" dirty="0"/>
              <a:t>Visitation Schedule:  The Williams Family</a:t>
            </a:r>
          </a:p>
        </p:txBody>
      </p:sp>
      <p:sp>
        <p:nvSpPr>
          <p:cNvPr id="7" name="TextBox 6">
            <a:extLst>
              <a:ext uri="{FF2B5EF4-FFF2-40B4-BE49-F238E27FC236}">
                <a16:creationId xmlns:a16="http://schemas.microsoft.com/office/drawing/2014/main" id="{7473301D-2F96-47E6-8EFE-2078B135688C}"/>
              </a:ext>
            </a:extLst>
          </p:cNvPr>
          <p:cNvSpPr txBox="1"/>
          <p:nvPr/>
        </p:nvSpPr>
        <p:spPr>
          <a:xfrm>
            <a:off x="152400" y="1240454"/>
            <a:ext cx="8839200" cy="329320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buFont typeface="Arial" panose="020B0604020202020204" pitchFamily="34" charset="0"/>
              <a:buChar char="•"/>
            </a:pPr>
            <a:r>
              <a:rPr lang="en-US" sz="2800" dirty="0">
                <a:solidFill>
                  <a:schemeClr val="tx1"/>
                </a:solidFill>
              </a:rPr>
              <a:t>Groups will create a Visitation Schedule to include specific times, dates, locations, and supervision.</a:t>
            </a:r>
          </a:p>
          <a:p>
            <a:pPr marL="342900" indent="-342900">
              <a:buFont typeface="Arial" panose="020B0604020202020204" pitchFamily="34" charset="0"/>
              <a:buChar char="•"/>
            </a:pPr>
            <a:r>
              <a:rPr lang="en-US" sz="2800" dirty="0">
                <a:solidFill>
                  <a:schemeClr val="tx1"/>
                </a:solidFill>
              </a:rPr>
              <a:t>Each group will select a presenter for report out.</a:t>
            </a:r>
          </a:p>
          <a:p>
            <a:pPr marL="342900" indent="-342900">
              <a:buFont typeface="Arial" panose="020B0604020202020204" pitchFamily="34" charset="0"/>
              <a:buChar char="•"/>
            </a:pPr>
            <a:r>
              <a:rPr lang="en-US" sz="2800" dirty="0">
                <a:solidFill>
                  <a:schemeClr val="tx1"/>
                </a:solidFill>
              </a:rPr>
              <a:t>10 minutes to create the schedule.</a:t>
            </a:r>
          </a:p>
          <a:p>
            <a:pPr marL="342900" indent="-342900">
              <a:buFont typeface="Arial" panose="020B0604020202020204" pitchFamily="34" charset="0"/>
              <a:buChar char="•"/>
            </a:pPr>
            <a:endParaRPr lang="en-US" sz="2400" dirty="0">
              <a:solidFill>
                <a:schemeClr val="tx1"/>
              </a:solidFill>
            </a:endParaRPr>
          </a:p>
          <a:p>
            <a:pPr marL="342900" indent="-342900">
              <a:buFont typeface="Arial" panose="020B0604020202020204" pitchFamily="34" charset="0"/>
              <a:buChar char="•"/>
            </a:pPr>
            <a:endParaRPr lang="en-US" sz="2400" dirty="0">
              <a:solidFill>
                <a:schemeClr val="tx1"/>
              </a:solidFill>
            </a:endParaRPr>
          </a:p>
          <a:p>
            <a:pPr marL="342900" indent="-342900">
              <a:buFont typeface="Arial" panose="020B0604020202020204" pitchFamily="34" charset="0"/>
              <a:buChar char="•"/>
            </a:pPr>
            <a:endParaRPr lang="en-US" sz="2400" dirty="0">
              <a:solidFill>
                <a:schemeClr val="tx1"/>
              </a:solidFill>
            </a:endParaRPr>
          </a:p>
          <a:p>
            <a:endParaRPr lang="en-US" sz="2400" dirty="0">
              <a:solidFill>
                <a:schemeClr val="tx1"/>
              </a:solidFill>
            </a:endParaRPr>
          </a:p>
        </p:txBody>
      </p:sp>
      <p:sp>
        <p:nvSpPr>
          <p:cNvPr id="4" name="Rectangle 3">
            <a:extLst>
              <a:ext uri="{FF2B5EF4-FFF2-40B4-BE49-F238E27FC236}">
                <a16:creationId xmlns:a16="http://schemas.microsoft.com/office/drawing/2014/main" id="{BB48DA8B-6884-4BEA-82F7-D35C8E39C353}"/>
              </a:ext>
            </a:extLst>
          </p:cNvPr>
          <p:cNvSpPr/>
          <p:nvPr/>
        </p:nvSpPr>
        <p:spPr>
          <a:xfrm>
            <a:off x="3276600" y="4267201"/>
            <a:ext cx="6172200" cy="1676399"/>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en-US" sz="2400" b="1" dirty="0">
                <a:solidFill>
                  <a:schemeClr val="tx1"/>
                </a:solidFill>
              </a:rPr>
              <a:t>Resources:  </a:t>
            </a:r>
          </a:p>
          <a:p>
            <a:pPr marL="342900" indent="-342900">
              <a:buFont typeface="Arial" panose="020B0604020202020204" pitchFamily="34" charset="0"/>
              <a:buChar char="•"/>
            </a:pPr>
            <a:r>
              <a:rPr lang="en-US" sz="2400" b="1" dirty="0">
                <a:solidFill>
                  <a:schemeClr val="tx1"/>
                </a:solidFill>
              </a:rPr>
              <a:t>Visitation Guide</a:t>
            </a:r>
          </a:p>
          <a:p>
            <a:pPr marL="342900" indent="-342900">
              <a:buFont typeface="Arial" panose="020B0604020202020204" pitchFamily="34" charset="0"/>
              <a:buChar char="•"/>
            </a:pPr>
            <a:r>
              <a:rPr lang="en-US" sz="2400" b="1" dirty="0">
                <a:solidFill>
                  <a:schemeClr val="tx1"/>
                </a:solidFill>
              </a:rPr>
              <a:t>Visitation Working Agreement</a:t>
            </a:r>
          </a:p>
          <a:p>
            <a:pPr marL="342900" indent="-342900">
              <a:buFont typeface="Arial" panose="020B0604020202020204" pitchFamily="34" charset="0"/>
              <a:buChar char="•"/>
            </a:pPr>
            <a:r>
              <a:rPr lang="en-US" sz="2400" b="1" dirty="0">
                <a:solidFill>
                  <a:schemeClr val="tx1"/>
                </a:solidFill>
              </a:rPr>
              <a:t>Visitation Plan Work Aid</a:t>
            </a:r>
          </a:p>
        </p:txBody>
      </p:sp>
    </p:spTree>
    <p:extLst>
      <p:ext uri="{BB962C8B-B14F-4D97-AF65-F5344CB8AC3E}">
        <p14:creationId xmlns:p14="http://schemas.microsoft.com/office/powerpoint/2010/main" val="5201684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37DB8-9DEC-44C4-BCC5-83DC8C49A652}"/>
              </a:ext>
            </a:extLst>
          </p:cNvPr>
          <p:cNvSpPr>
            <a:spLocks noGrp="1"/>
          </p:cNvSpPr>
          <p:nvPr>
            <p:ph type="title"/>
          </p:nvPr>
        </p:nvSpPr>
        <p:spPr/>
        <p:txBody>
          <a:bodyPr/>
          <a:lstStyle/>
          <a:p>
            <a:r>
              <a:rPr lang="en-US" dirty="0"/>
              <a:t>Arranging Family Visits</a:t>
            </a:r>
          </a:p>
        </p:txBody>
      </p:sp>
      <p:sp>
        <p:nvSpPr>
          <p:cNvPr id="4" name="Rectangle: Rounded Corners 3">
            <a:extLst>
              <a:ext uri="{FF2B5EF4-FFF2-40B4-BE49-F238E27FC236}">
                <a16:creationId xmlns:a16="http://schemas.microsoft.com/office/drawing/2014/main" id="{4F585B88-5F81-4329-8879-373797BF982F}"/>
              </a:ext>
            </a:extLst>
          </p:cNvPr>
          <p:cNvSpPr/>
          <p:nvPr/>
        </p:nvSpPr>
        <p:spPr>
          <a:xfrm>
            <a:off x="152400" y="1219200"/>
            <a:ext cx="2971800" cy="48006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D66338C-1C9E-477B-8089-E733F18E631A}"/>
              </a:ext>
            </a:extLst>
          </p:cNvPr>
          <p:cNvSpPr/>
          <p:nvPr/>
        </p:nvSpPr>
        <p:spPr>
          <a:xfrm>
            <a:off x="3124199" y="1219200"/>
            <a:ext cx="2895601" cy="4800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AAEF1D9-E057-4D01-A293-EE06FED1EBAB}"/>
              </a:ext>
            </a:extLst>
          </p:cNvPr>
          <p:cNvSpPr/>
          <p:nvPr/>
        </p:nvSpPr>
        <p:spPr>
          <a:xfrm>
            <a:off x="6019801" y="1219200"/>
            <a:ext cx="2971800" cy="48006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8BB1FCC-4187-40F6-A376-77C7C1A6B5D2}"/>
              </a:ext>
            </a:extLst>
          </p:cNvPr>
          <p:cNvSpPr txBox="1"/>
          <p:nvPr/>
        </p:nvSpPr>
        <p:spPr>
          <a:xfrm>
            <a:off x="304800" y="2743200"/>
            <a:ext cx="2667000" cy="769441"/>
          </a:xfrm>
          <a:prstGeom prst="rect">
            <a:avLst/>
          </a:prstGeom>
          <a:noFill/>
        </p:spPr>
        <p:txBody>
          <a:bodyPr wrap="square" rtlCol="0">
            <a:spAutoFit/>
          </a:bodyPr>
          <a:lstStyle/>
          <a:p>
            <a:pPr algn="ctr"/>
            <a:r>
              <a:rPr lang="en-US" sz="4400" dirty="0"/>
              <a:t>Planning</a:t>
            </a:r>
          </a:p>
        </p:txBody>
      </p:sp>
      <p:sp>
        <p:nvSpPr>
          <p:cNvPr id="11" name="TextBox 10">
            <a:extLst>
              <a:ext uri="{FF2B5EF4-FFF2-40B4-BE49-F238E27FC236}">
                <a16:creationId xmlns:a16="http://schemas.microsoft.com/office/drawing/2014/main" id="{C98288AA-D6E5-4631-9B11-977B081F99FB}"/>
              </a:ext>
            </a:extLst>
          </p:cNvPr>
          <p:cNvSpPr txBox="1"/>
          <p:nvPr/>
        </p:nvSpPr>
        <p:spPr>
          <a:xfrm>
            <a:off x="6169424" y="2715489"/>
            <a:ext cx="2667000" cy="769441"/>
          </a:xfrm>
          <a:prstGeom prst="rect">
            <a:avLst/>
          </a:prstGeom>
          <a:noFill/>
        </p:spPr>
        <p:txBody>
          <a:bodyPr wrap="square" rtlCol="0">
            <a:spAutoFit/>
          </a:bodyPr>
          <a:lstStyle/>
          <a:p>
            <a:pPr algn="ctr"/>
            <a:r>
              <a:rPr lang="en-US" sz="4400" dirty="0"/>
              <a:t>Ending</a:t>
            </a:r>
          </a:p>
        </p:txBody>
      </p:sp>
      <p:sp>
        <p:nvSpPr>
          <p:cNvPr id="12" name="TextBox 11">
            <a:extLst>
              <a:ext uri="{FF2B5EF4-FFF2-40B4-BE49-F238E27FC236}">
                <a16:creationId xmlns:a16="http://schemas.microsoft.com/office/drawing/2014/main" id="{D66A50C7-51A5-42DE-ACC8-1D1214E11CC3}"/>
              </a:ext>
            </a:extLst>
          </p:cNvPr>
          <p:cNvSpPr txBox="1"/>
          <p:nvPr/>
        </p:nvSpPr>
        <p:spPr>
          <a:xfrm>
            <a:off x="3124197" y="2715490"/>
            <a:ext cx="2895601" cy="769441"/>
          </a:xfrm>
          <a:prstGeom prst="rect">
            <a:avLst/>
          </a:prstGeom>
          <a:noFill/>
        </p:spPr>
        <p:txBody>
          <a:bodyPr wrap="square" rtlCol="0">
            <a:spAutoFit/>
          </a:bodyPr>
          <a:lstStyle/>
          <a:p>
            <a:pPr algn="ctr"/>
            <a:r>
              <a:rPr lang="en-US" sz="4400" dirty="0"/>
              <a:t>Conducting</a:t>
            </a:r>
          </a:p>
        </p:txBody>
      </p:sp>
    </p:spTree>
    <p:extLst>
      <p:ext uri="{BB962C8B-B14F-4D97-AF65-F5344CB8AC3E}">
        <p14:creationId xmlns:p14="http://schemas.microsoft.com/office/powerpoint/2010/main" val="15783495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86A20-F2A9-42DE-A766-9786E5104A0B}"/>
              </a:ext>
            </a:extLst>
          </p:cNvPr>
          <p:cNvSpPr>
            <a:spLocks noGrp="1"/>
          </p:cNvSpPr>
          <p:nvPr>
            <p:ph type="title"/>
          </p:nvPr>
        </p:nvSpPr>
        <p:spPr/>
        <p:txBody>
          <a:bodyPr/>
          <a:lstStyle/>
          <a:p>
            <a:r>
              <a:rPr lang="en-US" dirty="0"/>
              <a:t>Relative Caregivers and Trauma</a:t>
            </a:r>
          </a:p>
        </p:txBody>
      </p:sp>
      <p:sp>
        <p:nvSpPr>
          <p:cNvPr id="4" name="Rectangle 3">
            <a:extLst>
              <a:ext uri="{FF2B5EF4-FFF2-40B4-BE49-F238E27FC236}">
                <a16:creationId xmlns:a16="http://schemas.microsoft.com/office/drawing/2014/main" id="{4B328CFC-FFE1-40E3-8561-7132F4250CB1}"/>
              </a:ext>
            </a:extLst>
          </p:cNvPr>
          <p:cNvSpPr/>
          <p:nvPr/>
        </p:nvSpPr>
        <p:spPr>
          <a:xfrm>
            <a:off x="7010400" y="1003303"/>
            <a:ext cx="2133600" cy="516889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Resources:</a:t>
            </a:r>
          </a:p>
          <a:p>
            <a:endParaRPr lang="en-US" sz="2400" dirty="0">
              <a:solidFill>
                <a:schemeClr val="tx1"/>
              </a:solidFill>
            </a:endParaRPr>
          </a:p>
          <a:p>
            <a:pPr marL="342900" indent="-342900">
              <a:buFont typeface="Arial" panose="020B0604020202020204" pitchFamily="34" charset="0"/>
              <a:buChar char="•"/>
            </a:pPr>
            <a:r>
              <a:rPr lang="en-US" sz="2400" dirty="0">
                <a:solidFill>
                  <a:schemeClr val="tx1"/>
                </a:solidFill>
              </a:rPr>
              <a:t>Parenting a Child Who has Experienced Trauma</a:t>
            </a:r>
          </a:p>
          <a:p>
            <a:endParaRPr lang="en-US" sz="2400" dirty="0">
              <a:solidFill>
                <a:schemeClr val="tx1"/>
              </a:solidFill>
            </a:endParaRPr>
          </a:p>
          <a:p>
            <a:pPr marL="342900" indent="-342900">
              <a:buFont typeface="Arial" panose="020B0604020202020204" pitchFamily="34" charset="0"/>
              <a:buChar char="•"/>
            </a:pPr>
            <a:r>
              <a:rPr lang="en-US" sz="2400" dirty="0">
                <a:solidFill>
                  <a:schemeClr val="tx1"/>
                </a:solidFill>
              </a:rPr>
              <a:t>How to Prepare Children and Families for Placement</a:t>
            </a:r>
          </a:p>
          <a:p>
            <a:endParaRPr lang="en-US" sz="2400" dirty="0">
              <a:solidFill>
                <a:schemeClr val="tx1"/>
              </a:solidFill>
            </a:endParaRPr>
          </a:p>
        </p:txBody>
      </p:sp>
      <p:cxnSp>
        <p:nvCxnSpPr>
          <p:cNvPr id="6" name="Straight Connector 5">
            <a:extLst>
              <a:ext uri="{FF2B5EF4-FFF2-40B4-BE49-F238E27FC236}">
                <a16:creationId xmlns:a16="http://schemas.microsoft.com/office/drawing/2014/main" id="{E4E883B1-9CEA-47C7-9680-1E6595B44DF9}"/>
              </a:ext>
            </a:extLst>
          </p:cNvPr>
          <p:cNvCxnSpPr/>
          <p:nvPr/>
        </p:nvCxnSpPr>
        <p:spPr>
          <a:xfrm>
            <a:off x="7010400" y="1524000"/>
            <a:ext cx="2133600" cy="0"/>
          </a:xfrm>
          <a:prstGeom prst="line">
            <a:avLst/>
          </a:prstGeom>
          <a:ln w="28575"/>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397A63E5-CAF5-4B04-8668-744F3A4CB8A8}"/>
              </a:ext>
            </a:extLst>
          </p:cNvPr>
          <p:cNvSpPr txBox="1"/>
          <p:nvPr/>
        </p:nvSpPr>
        <p:spPr>
          <a:xfrm>
            <a:off x="457200" y="1475987"/>
            <a:ext cx="6248400" cy="1938992"/>
          </a:xfrm>
          <a:prstGeom prst="rect">
            <a:avLst/>
          </a:prstGeom>
          <a:noFill/>
          <a:ln>
            <a:solidFill>
              <a:schemeClr val="accent5">
                <a:lumMod val="60000"/>
                <a:lumOff val="40000"/>
              </a:schemeClr>
            </a:solidFill>
          </a:ln>
        </p:spPr>
        <p:txBody>
          <a:bodyPr wrap="square" rtlCol="0">
            <a:spAutoFit/>
          </a:bodyPr>
          <a:lstStyle/>
          <a:p>
            <a:pPr marL="742950" lvl="1" indent="-285750">
              <a:buFont typeface="Wingdings" panose="05000000000000000000" pitchFamily="2" charset="2"/>
              <a:buChar char="Ø"/>
            </a:pPr>
            <a:r>
              <a:rPr lang="en-US" sz="2400" dirty="0"/>
              <a:t>How would you go about preparing a relative caregiver for signs of trauma? </a:t>
            </a:r>
          </a:p>
          <a:p>
            <a:pPr marL="742950" lvl="1" indent="-285750">
              <a:buFont typeface="Wingdings" panose="05000000000000000000" pitchFamily="2" charset="2"/>
              <a:buChar char="Ø"/>
            </a:pPr>
            <a:r>
              <a:rPr lang="en-US" sz="2400" dirty="0"/>
              <a:t> What information from the article do you think is most critical to share with relative caregivers upon placement?  </a:t>
            </a:r>
          </a:p>
        </p:txBody>
      </p:sp>
      <p:sp>
        <p:nvSpPr>
          <p:cNvPr id="8" name="TextBox 7">
            <a:extLst>
              <a:ext uri="{FF2B5EF4-FFF2-40B4-BE49-F238E27FC236}">
                <a16:creationId xmlns:a16="http://schemas.microsoft.com/office/drawing/2014/main" id="{40D07C12-D75F-4D00-AC31-28B3AF8B9813}"/>
              </a:ext>
            </a:extLst>
          </p:cNvPr>
          <p:cNvSpPr txBox="1"/>
          <p:nvPr/>
        </p:nvSpPr>
        <p:spPr>
          <a:xfrm>
            <a:off x="498929" y="4147065"/>
            <a:ext cx="6164943" cy="1569660"/>
          </a:xfrm>
          <a:prstGeom prst="rect">
            <a:avLst/>
          </a:prstGeom>
          <a:noFill/>
          <a:ln>
            <a:solidFill>
              <a:schemeClr val="accent5">
                <a:lumMod val="60000"/>
                <a:lumOff val="40000"/>
              </a:schemeClr>
            </a:solidFill>
          </a:ln>
        </p:spPr>
        <p:txBody>
          <a:bodyPr wrap="square" rtlCol="0">
            <a:spAutoFit/>
          </a:bodyPr>
          <a:lstStyle/>
          <a:p>
            <a:pPr marL="742950" lvl="1" indent="-285750">
              <a:buFont typeface="Wingdings" panose="05000000000000000000" pitchFamily="2" charset="2"/>
              <a:buChar char="Ø"/>
            </a:pPr>
            <a:r>
              <a:rPr lang="en-US" sz="2400" dirty="0"/>
              <a:t>What would you say or do to prepare the child(ren) for a move to a relative’s home?</a:t>
            </a:r>
          </a:p>
          <a:p>
            <a:pPr marL="742950" lvl="1" indent="-285750">
              <a:buFont typeface="Wingdings" panose="05000000000000000000" pitchFamily="2" charset="2"/>
              <a:buChar char="Ø"/>
            </a:pPr>
            <a:r>
              <a:rPr lang="en-US" sz="2400" dirty="0"/>
              <a:t>What would you say or do to prepare the relative for the move?</a:t>
            </a:r>
          </a:p>
        </p:txBody>
      </p:sp>
      <p:sp>
        <p:nvSpPr>
          <p:cNvPr id="9" name="Arrow: Chevron 8">
            <a:extLst>
              <a:ext uri="{FF2B5EF4-FFF2-40B4-BE49-F238E27FC236}">
                <a16:creationId xmlns:a16="http://schemas.microsoft.com/office/drawing/2014/main" id="{6EE83B14-AEC5-42A0-895D-E39AF54899E5}"/>
              </a:ext>
            </a:extLst>
          </p:cNvPr>
          <p:cNvSpPr/>
          <p:nvPr/>
        </p:nvSpPr>
        <p:spPr>
          <a:xfrm>
            <a:off x="6511472" y="2026383"/>
            <a:ext cx="685800" cy="533399"/>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hevron 9">
            <a:extLst>
              <a:ext uri="{FF2B5EF4-FFF2-40B4-BE49-F238E27FC236}">
                <a16:creationId xmlns:a16="http://schemas.microsoft.com/office/drawing/2014/main" id="{F93987B8-69AA-4F30-B69F-8C9C63CC8638}"/>
              </a:ext>
            </a:extLst>
          </p:cNvPr>
          <p:cNvSpPr/>
          <p:nvPr/>
        </p:nvSpPr>
        <p:spPr>
          <a:xfrm>
            <a:off x="6511472" y="4665196"/>
            <a:ext cx="685800" cy="533399"/>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996422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D9E0-1286-A162-2FE6-160CBD6F10B5}"/>
              </a:ext>
            </a:extLst>
          </p:cNvPr>
          <p:cNvSpPr>
            <a:spLocks noGrp="1"/>
          </p:cNvSpPr>
          <p:nvPr>
            <p:ph type="title"/>
          </p:nvPr>
        </p:nvSpPr>
        <p:spPr/>
        <p:txBody>
          <a:bodyPr/>
          <a:lstStyle/>
          <a:p>
            <a:r>
              <a:rPr lang="en-US" dirty="0"/>
              <a:t>OJT Survey</a:t>
            </a:r>
          </a:p>
        </p:txBody>
      </p:sp>
      <p:pic>
        <p:nvPicPr>
          <p:cNvPr id="9" name="Picture 8" descr="Qr code&#10;&#10;Description automatically generated">
            <a:extLst>
              <a:ext uri="{FF2B5EF4-FFF2-40B4-BE49-F238E27FC236}">
                <a16:creationId xmlns:a16="http://schemas.microsoft.com/office/drawing/2014/main" id="{D863D164-3859-0145-9126-A8C88364B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481" y="2362200"/>
            <a:ext cx="1743318" cy="1733792"/>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E0A1CFED-45E2-F468-3C3A-064D230DD0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7282" y="2362200"/>
            <a:ext cx="4792594" cy="17337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50027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E1399-9012-45BE-BE31-87265E0D6A58}"/>
              </a:ext>
            </a:extLst>
          </p:cNvPr>
          <p:cNvSpPr>
            <a:spLocks noGrp="1"/>
          </p:cNvSpPr>
          <p:nvPr>
            <p:ph type="title"/>
          </p:nvPr>
        </p:nvSpPr>
        <p:spPr/>
        <p:txBody>
          <a:bodyPr/>
          <a:lstStyle/>
          <a:p>
            <a:r>
              <a:rPr lang="en-US" dirty="0"/>
              <a:t>Unit 4</a:t>
            </a:r>
          </a:p>
        </p:txBody>
      </p:sp>
      <p:pic>
        <p:nvPicPr>
          <p:cNvPr id="4" name="Picture 3" descr="Shape, circle&#10;&#10;Description automatically generated">
            <a:extLst>
              <a:ext uri="{FF2B5EF4-FFF2-40B4-BE49-F238E27FC236}">
                <a16:creationId xmlns:a16="http://schemas.microsoft.com/office/drawing/2014/main" id="{9B0B71B5-14A7-46E1-9E63-3E94CF21581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04800" y="1581150"/>
            <a:ext cx="3695700" cy="3695700"/>
          </a:xfrm>
          <a:prstGeom prst="rect">
            <a:avLst/>
          </a:prstGeom>
        </p:spPr>
      </p:pic>
      <p:sp>
        <p:nvSpPr>
          <p:cNvPr id="7" name="TextBox 6">
            <a:extLst>
              <a:ext uri="{FF2B5EF4-FFF2-40B4-BE49-F238E27FC236}">
                <a16:creationId xmlns:a16="http://schemas.microsoft.com/office/drawing/2014/main" id="{E30BB65C-3109-4830-8171-B0AF22BB5FE2}"/>
              </a:ext>
            </a:extLst>
          </p:cNvPr>
          <p:cNvSpPr txBox="1"/>
          <p:nvPr/>
        </p:nvSpPr>
        <p:spPr>
          <a:xfrm>
            <a:off x="2152650" y="2514600"/>
            <a:ext cx="6553200" cy="707886"/>
          </a:xfrm>
          <a:prstGeom prst="rect">
            <a:avLst/>
          </a:prstGeom>
          <a:noFill/>
          <a:ln>
            <a:solidFill>
              <a:schemeClr val="bg1">
                <a:lumMod val="50000"/>
              </a:schemeClr>
            </a:solidFill>
          </a:ln>
        </p:spPr>
        <p:txBody>
          <a:bodyPr wrap="square" rtlCol="0">
            <a:spAutoFit/>
          </a:bodyPr>
          <a:lstStyle/>
          <a:p>
            <a:pPr algn="ctr"/>
            <a:r>
              <a:rPr lang="en-US" sz="4000" dirty="0"/>
              <a:t>Assessment</a:t>
            </a:r>
          </a:p>
        </p:txBody>
      </p:sp>
    </p:spTree>
    <p:extLst>
      <p:ext uri="{BB962C8B-B14F-4D97-AF65-F5344CB8AC3E}">
        <p14:creationId xmlns:p14="http://schemas.microsoft.com/office/powerpoint/2010/main" val="32040415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261D9-1B6A-45A3-9FA9-0617FFBE6877}"/>
              </a:ext>
            </a:extLst>
          </p:cNvPr>
          <p:cNvSpPr>
            <a:spLocks noGrp="1"/>
          </p:cNvSpPr>
          <p:nvPr>
            <p:ph type="title"/>
          </p:nvPr>
        </p:nvSpPr>
        <p:spPr/>
        <p:txBody>
          <a:bodyPr/>
          <a:lstStyle/>
          <a:p>
            <a:r>
              <a:rPr lang="en-US" dirty="0"/>
              <a:t>Assessment Integration</a:t>
            </a:r>
          </a:p>
        </p:txBody>
      </p:sp>
      <p:graphicFrame>
        <p:nvGraphicFramePr>
          <p:cNvPr id="4" name="Diagram 3">
            <a:extLst>
              <a:ext uri="{FF2B5EF4-FFF2-40B4-BE49-F238E27FC236}">
                <a16:creationId xmlns:a16="http://schemas.microsoft.com/office/drawing/2014/main" id="{E1FCF90B-B82E-428D-986D-194DCD15F4DA}"/>
              </a:ext>
            </a:extLst>
          </p:cNvPr>
          <p:cNvGraphicFramePr/>
          <p:nvPr/>
        </p:nvGraphicFramePr>
        <p:xfrm>
          <a:off x="152400" y="1219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Icon&#10;&#10;Description automatically generated">
            <a:extLst>
              <a:ext uri="{FF2B5EF4-FFF2-40B4-BE49-F238E27FC236}">
                <a16:creationId xmlns:a16="http://schemas.microsoft.com/office/drawing/2014/main" id="{C73DC608-67A1-4114-AFFE-70AFCDAA31F8}"/>
              </a:ext>
            </a:extLst>
          </p:cNvPr>
          <p:cNvPicPr>
            <a:picLocks noChangeAspect="1"/>
          </p:cNvPicPr>
          <p:nvPr/>
        </p:nvPicPr>
        <p:blipFill>
          <a:blip r:embed="rId8">
            <a:alphaModFix amt="51000"/>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362700" y="1206731"/>
            <a:ext cx="2590800" cy="2743200"/>
          </a:xfrm>
          <a:prstGeom prst="rect">
            <a:avLst/>
          </a:prstGeom>
        </p:spPr>
      </p:pic>
      <p:sp>
        <p:nvSpPr>
          <p:cNvPr id="7" name="TextBox 6">
            <a:extLst>
              <a:ext uri="{FF2B5EF4-FFF2-40B4-BE49-F238E27FC236}">
                <a16:creationId xmlns:a16="http://schemas.microsoft.com/office/drawing/2014/main" id="{0E9C03A0-2342-435F-BE2A-F0E580283E37}"/>
              </a:ext>
            </a:extLst>
          </p:cNvPr>
          <p:cNvSpPr txBox="1"/>
          <p:nvPr/>
        </p:nvSpPr>
        <p:spPr>
          <a:xfrm>
            <a:off x="6477000" y="2116666"/>
            <a:ext cx="2362200" cy="923330"/>
          </a:xfrm>
          <a:prstGeom prst="rect">
            <a:avLst/>
          </a:prstGeom>
          <a:noFill/>
        </p:spPr>
        <p:txBody>
          <a:bodyPr wrap="square" rtlCol="0">
            <a:spAutoFit/>
          </a:bodyPr>
          <a:lstStyle/>
          <a:p>
            <a:pPr algn="ctr"/>
            <a:r>
              <a:rPr lang="en-US" b="1" dirty="0"/>
              <a:t>What are the timeframes requirements?</a:t>
            </a:r>
          </a:p>
        </p:txBody>
      </p:sp>
    </p:spTree>
    <p:extLst>
      <p:ext uri="{BB962C8B-B14F-4D97-AF65-F5344CB8AC3E}">
        <p14:creationId xmlns:p14="http://schemas.microsoft.com/office/powerpoint/2010/main" val="4271045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5376C-B7A8-43B0-B002-8CAEFE0340A7}"/>
              </a:ext>
            </a:extLst>
          </p:cNvPr>
          <p:cNvSpPr>
            <a:spLocks noGrp="1"/>
          </p:cNvSpPr>
          <p:nvPr>
            <p:ph type="title"/>
          </p:nvPr>
        </p:nvSpPr>
        <p:spPr/>
        <p:txBody>
          <a:bodyPr/>
          <a:lstStyle/>
          <a:p>
            <a:r>
              <a:rPr lang="en-US" dirty="0"/>
              <a:t>Engaging the Family-CANS</a:t>
            </a:r>
          </a:p>
        </p:txBody>
      </p:sp>
      <p:sp>
        <p:nvSpPr>
          <p:cNvPr id="4" name="TextBox 3">
            <a:extLst>
              <a:ext uri="{FF2B5EF4-FFF2-40B4-BE49-F238E27FC236}">
                <a16:creationId xmlns:a16="http://schemas.microsoft.com/office/drawing/2014/main" id="{DF19E373-EB6B-48AC-AB36-A4CE0744BC24}"/>
              </a:ext>
            </a:extLst>
          </p:cNvPr>
          <p:cNvSpPr txBox="1"/>
          <p:nvPr/>
        </p:nvSpPr>
        <p:spPr>
          <a:xfrm>
            <a:off x="7086600" y="1003303"/>
            <a:ext cx="1905000" cy="2954655"/>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pPr algn="ctr"/>
            <a:r>
              <a:rPr lang="en-US" sz="2400" dirty="0"/>
              <a:t>Resource:</a:t>
            </a:r>
          </a:p>
          <a:p>
            <a:pPr algn="ctr"/>
            <a:endParaRPr lang="en-US" dirty="0"/>
          </a:p>
          <a:p>
            <a:pPr marL="285750" indent="-285750">
              <a:buFont typeface="Arial" panose="020B0604020202020204" pitchFamily="34" charset="0"/>
              <a:buChar char="•"/>
            </a:pPr>
            <a:r>
              <a:rPr lang="en-US" dirty="0"/>
              <a:t>Guide for Using CANS with Child, Caregivers and their Families: A Tip Sheet in the Participant Guide </a:t>
            </a:r>
          </a:p>
        </p:txBody>
      </p:sp>
      <p:cxnSp>
        <p:nvCxnSpPr>
          <p:cNvPr id="6" name="Straight Connector 5">
            <a:extLst>
              <a:ext uri="{FF2B5EF4-FFF2-40B4-BE49-F238E27FC236}">
                <a16:creationId xmlns:a16="http://schemas.microsoft.com/office/drawing/2014/main" id="{86585D57-8B2F-4580-A888-D54631ADA66F}"/>
              </a:ext>
            </a:extLst>
          </p:cNvPr>
          <p:cNvCxnSpPr/>
          <p:nvPr/>
        </p:nvCxnSpPr>
        <p:spPr>
          <a:xfrm>
            <a:off x="7086600" y="1524000"/>
            <a:ext cx="1905000" cy="0"/>
          </a:xfrm>
          <a:prstGeom prst="line">
            <a:avLst/>
          </a:prstGeom>
          <a:ln w="28575"/>
        </p:spPr>
        <p:style>
          <a:lnRef idx="1">
            <a:schemeClr val="dk1"/>
          </a:lnRef>
          <a:fillRef idx="0">
            <a:schemeClr val="dk1"/>
          </a:fillRef>
          <a:effectRef idx="0">
            <a:schemeClr val="dk1"/>
          </a:effectRef>
          <a:fontRef idx="minor">
            <a:schemeClr val="tx1"/>
          </a:fontRef>
        </p:style>
      </p:cxnSp>
      <p:sp>
        <p:nvSpPr>
          <p:cNvPr id="7" name="Scroll: Vertical 6">
            <a:extLst>
              <a:ext uri="{FF2B5EF4-FFF2-40B4-BE49-F238E27FC236}">
                <a16:creationId xmlns:a16="http://schemas.microsoft.com/office/drawing/2014/main" id="{8B7050C7-4014-4D4B-B0A8-72D0C7BA530C}"/>
              </a:ext>
            </a:extLst>
          </p:cNvPr>
          <p:cNvSpPr/>
          <p:nvPr/>
        </p:nvSpPr>
        <p:spPr>
          <a:xfrm>
            <a:off x="119170" y="1295400"/>
            <a:ext cx="5791200" cy="4648200"/>
          </a:xfrm>
          <a:prstGeom prst="verticalScroll">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9" name="TextBox 8">
            <a:extLst>
              <a:ext uri="{FF2B5EF4-FFF2-40B4-BE49-F238E27FC236}">
                <a16:creationId xmlns:a16="http://schemas.microsoft.com/office/drawing/2014/main" id="{70727A43-5F51-47AB-A3F1-313AF17788C6}"/>
              </a:ext>
            </a:extLst>
          </p:cNvPr>
          <p:cNvSpPr txBox="1"/>
          <p:nvPr/>
        </p:nvSpPr>
        <p:spPr>
          <a:xfrm>
            <a:off x="891135" y="1974437"/>
            <a:ext cx="4191000" cy="3785652"/>
          </a:xfrm>
          <a:prstGeom prst="rect">
            <a:avLst/>
          </a:prstGeom>
          <a:noFill/>
        </p:spPr>
        <p:txBody>
          <a:bodyPr wrap="square" rtlCol="0">
            <a:spAutoFit/>
          </a:bodyPr>
          <a:lstStyle/>
          <a:p>
            <a:pPr marL="285750" lvl="0" indent="-285750">
              <a:buFont typeface="Wingdings" panose="05000000000000000000" pitchFamily="2" charset="2"/>
              <a:buChar char="ü"/>
            </a:pPr>
            <a:r>
              <a:rPr lang="en-US" sz="2400" i="1" dirty="0"/>
              <a:t>It will communicate what families need to know.</a:t>
            </a:r>
          </a:p>
          <a:p>
            <a:pPr marL="285750" lvl="0" indent="-285750">
              <a:buFont typeface="Wingdings" panose="05000000000000000000" pitchFamily="2" charset="2"/>
              <a:buChar char="ü"/>
            </a:pPr>
            <a:r>
              <a:rPr lang="en-US" sz="2400" i="1" dirty="0"/>
              <a:t>What we are trying to understand about family’s needs? </a:t>
            </a:r>
          </a:p>
          <a:p>
            <a:pPr marL="285750" lvl="0" indent="-285750">
              <a:buFont typeface="Wingdings" panose="05000000000000000000" pitchFamily="2" charset="2"/>
              <a:buChar char="ü"/>
            </a:pPr>
            <a:r>
              <a:rPr lang="en-US" sz="2400" i="1" dirty="0"/>
              <a:t>How the information is used?</a:t>
            </a:r>
          </a:p>
          <a:p>
            <a:pPr marL="285750" lvl="0" indent="-285750">
              <a:buFont typeface="Wingdings" panose="05000000000000000000" pitchFamily="2" charset="2"/>
              <a:buChar char="ü"/>
            </a:pPr>
            <a:r>
              <a:rPr lang="en-US" sz="2400" i="1" dirty="0"/>
              <a:t>What do you know?</a:t>
            </a:r>
          </a:p>
          <a:p>
            <a:pPr marL="285750" lvl="0" indent="-285750">
              <a:buFont typeface="Wingdings" panose="05000000000000000000" pitchFamily="2" charset="2"/>
              <a:buChar char="ü"/>
            </a:pPr>
            <a:r>
              <a:rPr lang="en-US" sz="2400" i="1" dirty="0"/>
              <a:t>What do you need to know?</a:t>
            </a:r>
          </a:p>
          <a:p>
            <a:pPr marL="285750" lvl="0" indent="-285750">
              <a:buFont typeface="Wingdings" panose="05000000000000000000" pitchFamily="2" charset="2"/>
              <a:buChar char="ü"/>
            </a:pPr>
            <a:r>
              <a:rPr lang="en-US" sz="2400" i="1" dirty="0"/>
              <a:t>How will you obtain that information?</a:t>
            </a:r>
          </a:p>
        </p:txBody>
      </p:sp>
      <p:sp>
        <p:nvSpPr>
          <p:cNvPr id="10" name="Rectangle 9">
            <a:extLst>
              <a:ext uri="{FF2B5EF4-FFF2-40B4-BE49-F238E27FC236}">
                <a16:creationId xmlns:a16="http://schemas.microsoft.com/office/drawing/2014/main" id="{E6AD87CE-1B37-4C7C-8D65-01D692F59EB0}"/>
              </a:ext>
            </a:extLst>
          </p:cNvPr>
          <p:cNvSpPr/>
          <p:nvPr/>
        </p:nvSpPr>
        <p:spPr>
          <a:xfrm rot="5400000">
            <a:off x="3794557" y="3737722"/>
            <a:ext cx="3733800" cy="67903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Possible Script</a:t>
            </a:r>
          </a:p>
        </p:txBody>
      </p:sp>
      <p:sp>
        <p:nvSpPr>
          <p:cNvPr id="15" name="Explosion: 8 Points 14">
            <a:extLst>
              <a:ext uri="{FF2B5EF4-FFF2-40B4-BE49-F238E27FC236}">
                <a16:creationId xmlns:a16="http://schemas.microsoft.com/office/drawing/2014/main" id="{AD357295-052A-461F-AB9F-D7FE1CF189A9}"/>
              </a:ext>
            </a:extLst>
          </p:cNvPr>
          <p:cNvSpPr/>
          <p:nvPr/>
        </p:nvSpPr>
        <p:spPr>
          <a:xfrm>
            <a:off x="6000976" y="3825669"/>
            <a:ext cx="3143024" cy="2311156"/>
          </a:xfrm>
          <a:prstGeom prst="irregularSeal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Practice Opportunity!!!</a:t>
            </a:r>
          </a:p>
        </p:txBody>
      </p:sp>
    </p:spTree>
    <p:extLst>
      <p:ext uri="{BB962C8B-B14F-4D97-AF65-F5344CB8AC3E}">
        <p14:creationId xmlns:p14="http://schemas.microsoft.com/office/powerpoint/2010/main" val="15775382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9F739-6788-4106-B24F-2AF165BB1299}"/>
              </a:ext>
            </a:extLst>
          </p:cNvPr>
          <p:cNvSpPr>
            <a:spLocks noGrp="1"/>
          </p:cNvSpPr>
          <p:nvPr>
            <p:ph type="title"/>
          </p:nvPr>
        </p:nvSpPr>
        <p:spPr/>
        <p:txBody>
          <a:bodyPr/>
          <a:lstStyle/>
          <a:p>
            <a:r>
              <a:rPr lang="en-US" dirty="0"/>
              <a:t>CANS and the Family</a:t>
            </a:r>
          </a:p>
        </p:txBody>
      </p:sp>
      <p:sp>
        <p:nvSpPr>
          <p:cNvPr id="9" name="TextBox 8">
            <a:extLst>
              <a:ext uri="{FF2B5EF4-FFF2-40B4-BE49-F238E27FC236}">
                <a16:creationId xmlns:a16="http://schemas.microsoft.com/office/drawing/2014/main" id="{43456CA4-EC40-4F3B-9914-EBFE2735FE40}"/>
              </a:ext>
            </a:extLst>
          </p:cNvPr>
          <p:cNvSpPr txBox="1"/>
          <p:nvPr/>
        </p:nvSpPr>
        <p:spPr>
          <a:xfrm>
            <a:off x="381000" y="2767280"/>
            <a:ext cx="8382000" cy="2246769"/>
          </a:xfrm>
          <a:prstGeom prst="rect">
            <a:avLst/>
          </a:prstGeom>
          <a:noFill/>
        </p:spPr>
        <p:txBody>
          <a:bodyPr wrap="square" rtlCol="0">
            <a:spAutoFit/>
          </a:bodyPr>
          <a:lstStyle/>
          <a:p>
            <a:pPr marL="742950" lvl="1" indent="-285750">
              <a:buFont typeface="Arial" panose="020B0604020202020204" pitchFamily="34" charset="0"/>
              <a:buChar char="•"/>
            </a:pPr>
            <a:r>
              <a:rPr lang="en-US" sz="2800" dirty="0"/>
              <a:t>How would you feel about being presented with information about you and your family by someone who barely knows you?</a:t>
            </a:r>
          </a:p>
          <a:p>
            <a:pPr marL="742950" lvl="1" indent="-285750">
              <a:buFont typeface="Arial" panose="020B0604020202020204" pitchFamily="34" charset="0"/>
              <a:buChar char="•"/>
            </a:pPr>
            <a:r>
              <a:rPr lang="en-US" sz="2800" dirty="0"/>
              <a:t>How much more informed would the CANS be if we had engaged and completed it with the family? </a:t>
            </a:r>
          </a:p>
        </p:txBody>
      </p:sp>
      <p:sp>
        <p:nvSpPr>
          <p:cNvPr id="10" name="Callout: Down Arrow 9">
            <a:extLst>
              <a:ext uri="{FF2B5EF4-FFF2-40B4-BE49-F238E27FC236}">
                <a16:creationId xmlns:a16="http://schemas.microsoft.com/office/drawing/2014/main" id="{ED94BC2D-1B94-443F-929F-DBD61F9A999F}"/>
              </a:ext>
            </a:extLst>
          </p:cNvPr>
          <p:cNvSpPr/>
          <p:nvPr/>
        </p:nvSpPr>
        <p:spPr>
          <a:xfrm>
            <a:off x="495300" y="1295400"/>
            <a:ext cx="8153400" cy="1200329"/>
          </a:xfrm>
          <a:prstGeom prst="downArrowCallou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path path="circle">
              <a:fillToRect l="50000" t="50000" r="50000" b="50000"/>
            </a:path>
            <a:tileRect/>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t>Engagement                                               Teaming</a:t>
            </a:r>
          </a:p>
        </p:txBody>
      </p:sp>
    </p:spTree>
    <p:extLst>
      <p:ext uri="{BB962C8B-B14F-4D97-AF65-F5344CB8AC3E}">
        <p14:creationId xmlns:p14="http://schemas.microsoft.com/office/powerpoint/2010/main" val="1405024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A75DC-4115-4B85-BB4A-E3CD579BFE9E}"/>
              </a:ext>
            </a:extLst>
          </p:cNvPr>
          <p:cNvSpPr>
            <a:spLocks noGrp="1"/>
          </p:cNvSpPr>
          <p:nvPr>
            <p:ph type="title"/>
          </p:nvPr>
        </p:nvSpPr>
        <p:spPr/>
        <p:txBody>
          <a:bodyPr/>
          <a:lstStyle/>
          <a:p>
            <a:r>
              <a:rPr lang="en-US" dirty="0"/>
              <a:t>Resources </a:t>
            </a:r>
          </a:p>
        </p:txBody>
      </p:sp>
      <p:graphicFrame>
        <p:nvGraphicFramePr>
          <p:cNvPr id="4" name="Diagram 3">
            <a:extLst>
              <a:ext uri="{FF2B5EF4-FFF2-40B4-BE49-F238E27FC236}">
                <a16:creationId xmlns:a16="http://schemas.microsoft.com/office/drawing/2014/main" id="{9E5959A6-6C0C-44A0-B793-56F1C69B26AA}"/>
              </a:ext>
            </a:extLst>
          </p:cNvPr>
          <p:cNvGraphicFramePr/>
          <p:nvPr>
            <p:extLst>
              <p:ext uri="{D42A27DB-BD31-4B8C-83A1-F6EECF244321}">
                <p14:modId xmlns:p14="http://schemas.microsoft.com/office/powerpoint/2010/main" val="2646850132"/>
              </p:ext>
            </p:extLst>
          </p:nvPr>
        </p:nvGraphicFramePr>
        <p:xfrm>
          <a:off x="149772" y="1143000"/>
          <a:ext cx="929640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60648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61307-EF14-4CC3-8526-3C41067B5368}"/>
              </a:ext>
            </a:extLst>
          </p:cNvPr>
          <p:cNvSpPr>
            <a:spLocks noGrp="1"/>
          </p:cNvSpPr>
          <p:nvPr>
            <p:ph type="title"/>
          </p:nvPr>
        </p:nvSpPr>
        <p:spPr/>
        <p:txBody>
          <a:bodyPr/>
          <a:lstStyle/>
          <a:p>
            <a:r>
              <a:rPr lang="en-US" dirty="0"/>
              <a:t>Initial CANS Assessment Review</a:t>
            </a:r>
          </a:p>
        </p:txBody>
      </p:sp>
      <p:sp>
        <p:nvSpPr>
          <p:cNvPr id="5" name="TextBox 4">
            <a:extLst>
              <a:ext uri="{FF2B5EF4-FFF2-40B4-BE49-F238E27FC236}">
                <a16:creationId xmlns:a16="http://schemas.microsoft.com/office/drawing/2014/main" id="{D9A56F21-3016-454E-9BD0-6DDD5B110D2C}"/>
              </a:ext>
            </a:extLst>
          </p:cNvPr>
          <p:cNvSpPr txBox="1"/>
          <p:nvPr/>
        </p:nvSpPr>
        <p:spPr>
          <a:xfrm>
            <a:off x="152400" y="1371600"/>
            <a:ext cx="8839200" cy="4524315"/>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p:spPr>
        <p:txBody>
          <a:bodyPr wrap="square" rtlCol="0">
            <a:spAutoFit/>
          </a:bodyPr>
          <a:lstStyle/>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endParaRPr lang="en-US" sz="2400" dirty="0">
              <a:solidFill>
                <a:schemeClr val="bg1"/>
              </a:solidFill>
            </a:endParaRPr>
          </a:p>
        </p:txBody>
      </p:sp>
      <p:sp>
        <p:nvSpPr>
          <p:cNvPr id="7" name="TextBox 6">
            <a:extLst>
              <a:ext uri="{FF2B5EF4-FFF2-40B4-BE49-F238E27FC236}">
                <a16:creationId xmlns:a16="http://schemas.microsoft.com/office/drawing/2014/main" id="{42D644BF-DE21-4314-A876-330B8BBB7C33}"/>
              </a:ext>
            </a:extLst>
          </p:cNvPr>
          <p:cNvSpPr txBox="1"/>
          <p:nvPr/>
        </p:nvSpPr>
        <p:spPr>
          <a:xfrm>
            <a:off x="381000" y="1600200"/>
            <a:ext cx="8077200" cy="3539430"/>
          </a:xfrm>
          <a:prstGeom prst="rect">
            <a:avLst/>
          </a:prstGeom>
          <a:noFill/>
        </p:spPr>
        <p:txBody>
          <a:bodyPr wrap="square" rtlCol="0">
            <a:spAutoFit/>
          </a:bodyPr>
          <a:lstStyle/>
          <a:p>
            <a:pPr marL="571500" indent="-571500">
              <a:buFont typeface="Arial" panose="020B0604020202020204" pitchFamily="34" charset="0"/>
              <a:buChar char="•"/>
            </a:pPr>
            <a:r>
              <a:rPr lang="en-US" sz="3200" dirty="0">
                <a:solidFill>
                  <a:schemeClr val="bg1"/>
                </a:solidFill>
              </a:rPr>
              <a:t>Review the Williams family CANS completed by Center of Excellence</a:t>
            </a:r>
          </a:p>
          <a:p>
            <a:pPr marL="571500" indent="-571500">
              <a:buFont typeface="Arial" panose="020B0604020202020204" pitchFamily="34" charset="0"/>
              <a:buChar char="•"/>
            </a:pPr>
            <a:r>
              <a:rPr lang="en-US" sz="3200" dirty="0">
                <a:solidFill>
                  <a:schemeClr val="bg1"/>
                </a:solidFill>
                <a:ea typeface="Open Sans" panose="020B0606030504020204" pitchFamily="34" charset="0"/>
              </a:rPr>
              <a:t>A</a:t>
            </a:r>
            <a:r>
              <a:rPr lang="en-US" sz="3200" dirty="0">
                <a:solidFill>
                  <a:schemeClr val="bg1"/>
                </a:solidFill>
                <a:effectLst/>
                <a:ea typeface="Open Sans" panose="020B0606030504020204" pitchFamily="34" charset="0"/>
              </a:rPr>
              <a:t>ssess what information is known (from information gathered thus far from CPS and initial contacts) and/or what more would you want to know.</a:t>
            </a:r>
          </a:p>
          <a:p>
            <a:pPr marL="571500" indent="-571500">
              <a:buFont typeface="Arial" panose="020B0604020202020204" pitchFamily="34" charset="0"/>
              <a:buChar char="•"/>
            </a:pPr>
            <a:r>
              <a:rPr lang="en-US" sz="3200" dirty="0">
                <a:solidFill>
                  <a:schemeClr val="bg1"/>
                </a:solidFill>
              </a:rPr>
              <a:t>15 minutes timeframe</a:t>
            </a:r>
          </a:p>
        </p:txBody>
      </p:sp>
    </p:spTree>
    <p:extLst>
      <p:ext uri="{BB962C8B-B14F-4D97-AF65-F5344CB8AC3E}">
        <p14:creationId xmlns:p14="http://schemas.microsoft.com/office/powerpoint/2010/main" val="15693507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9F739-6788-4106-B24F-2AF165BB1299}"/>
              </a:ext>
            </a:extLst>
          </p:cNvPr>
          <p:cNvSpPr>
            <a:spLocks noGrp="1"/>
          </p:cNvSpPr>
          <p:nvPr>
            <p:ph type="title"/>
          </p:nvPr>
        </p:nvSpPr>
        <p:spPr/>
        <p:txBody>
          <a:bodyPr/>
          <a:lstStyle/>
          <a:p>
            <a:r>
              <a:rPr lang="en-US" dirty="0"/>
              <a:t>CANS Debrief</a:t>
            </a:r>
          </a:p>
        </p:txBody>
      </p:sp>
      <p:sp>
        <p:nvSpPr>
          <p:cNvPr id="4" name="Rectangle: Rounded Corners 3">
            <a:extLst>
              <a:ext uri="{FF2B5EF4-FFF2-40B4-BE49-F238E27FC236}">
                <a16:creationId xmlns:a16="http://schemas.microsoft.com/office/drawing/2014/main" id="{DDFF6319-48A3-4D15-830E-DF4D8594860B}"/>
              </a:ext>
            </a:extLst>
          </p:cNvPr>
          <p:cNvSpPr/>
          <p:nvPr/>
        </p:nvSpPr>
        <p:spPr>
          <a:xfrm>
            <a:off x="152400" y="1282696"/>
            <a:ext cx="8839200" cy="481330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nSpc>
                <a:spcPct val="115000"/>
              </a:lnSpc>
              <a:spcBef>
                <a:spcPts val="0"/>
              </a:spcBef>
              <a:spcAft>
                <a:spcPts val="0"/>
              </a:spcAft>
              <a:buFont typeface="Wingdings" panose="05000000000000000000" pitchFamily="2" charset="2"/>
              <a:buChar char=""/>
            </a:pPr>
            <a:r>
              <a:rPr lang="en-US" sz="2800" dirty="0">
                <a:effectLst/>
                <a:latin typeface="Open Sans" panose="020B0606030504020204" pitchFamily="34" charset="0"/>
                <a:ea typeface="Open Sans" panose="020B0606030504020204" pitchFamily="34" charset="0"/>
              </a:rPr>
              <a:t>What information did you learn about the family?</a:t>
            </a:r>
          </a:p>
          <a:p>
            <a:pPr marL="342900" marR="0" lvl="0" indent="-342900">
              <a:lnSpc>
                <a:spcPct val="115000"/>
              </a:lnSpc>
              <a:spcBef>
                <a:spcPts val="0"/>
              </a:spcBef>
              <a:spcAft>
                <a:spcPts val="0"/>
              </a:spcAft>
              <a:buFont typeface="Wingdings" panose="05000000000000000000" pitchFamily="2" charset="2"/>
              <a:buChar char=""/>
            </a:pPr>
            <a:r>
              <a:rPr lang="en-US" sz="2800" dirty="0">
                <a:effectLst/>
                <a:latin typeface="Open Sans" panose="020B0606030504020204" pitchFamily="34" charset="0"/>
                <a:ea typeface="Open Sans" panose="020B0606030504020204" pitchFamily="34" charset="0"/>
              </a:rPr>
              <a:t>What follow-up questions would you have for the family? </a:t>
            </a:r>
          </a:p>
          <a:p>
            <a:pPr marL="342900" marR="0" lvl="0" indent="-342900">
              <a:lnSpc>
                <a:spcPct val="115000"/>
              </a:lnSpc>
              <a:spcBef>
                <a:spcPts val="0"/>
              </a:spcBef>
              <a:spcAft>
                <a:spcPts val="0"/>
              </a:spcAft>
              <a:buFont typeface="Wingdings" panose="05000000000000000000" pitchFamily="2" charset="2"/>
              <a:buChar char=""/>
            </a:pPr>
            <a:r>
              <a:rPr lang="en-US" sz="2800" dirty="0">
                <a:effectLst/>
                <a:latin typeface="Open Sans" panose="020B0606030504020204" pitchFamily="34" charset="0"/>
                <a:ea typeface="Open Sans" panose="020B0606030504020204" pitchFamily="34" charset="0"/>
              </a:rPr>
              <a:t>How will you use this information to help you plan? </a:t>
            </a:r>
          </a:p>
          <a:p>
            <a:pPr marL="342900" marR="0" lvl="0" indent="-342900">
              <a:lnSpc>
                <a:spcPct val="115000"/>
              </a:lnSpc>
              <a:spcBef>
                <a:spcPts val="0"/>
              </a:spcBef>
              <a:spcAft>
                <a:spcPts val="1200"/>
              </a:spcAft>
              <a:buFont typeface="Wingdings" panose="05000000000000000000" pitchFamily="2" charset="2"/>
              <a:buChar char=""/>
            </a:pPr>
            <a:r>
              <a:rPr lang="en-US" sz="2800" dirty="0">
                <a:effectLst/>
                <a:latin typeface="Open Sans" panose="020B0606030504020204" pitchFamily="34" charset="0"/>
                <a:ea typeface="Open Sans" panose="020B0606030504020204" pitchFamily="34" charset="0"/>
              </a:rPr>
              <a:t>How will you prepare the assessment to present to the family’s team? </a:t>
            </a:r>
          </a:p>
          <a:p>
            <a:pPr marL="742950" lvl="1"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0858979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A050-4C82-4BC2-AC8D-B9A0974ED322}"/>
              </a:ext>
            </a:extLst>
          </p:cNvPr>
          <p:cNvSpPr>
            <a:spLocks noGrp="1"/>
          </p:cNvSpPr>
          <p:nvPr>
            <p:ph type="title"/>
          </p:nvPr>
        </p:nvSpPr>
        <p:spPr/>
        <p:txBody>
          <a:bodyPr/>
          <a:lstStyle/>
          <a:p>
            <a:r>
              <a:rPr lang="en-US" dirty="0"/>
              <a:t>Assessments</a:t>
            </a:r>
          </a:p>
        </p:txBody>
      </p:sp>
      <p:graphicFrame>
        <p:nvGraphicFramePr>
          <p:cNvPr id="4" name="Content Placeholder 3">
            <a:extLst>
              <a:ext uri="{FF2B5EF4-FFF2-40B4-BE49-F238E27FC236}">
                <a16:creationId xmlns:a16="http://schemas.microsoft.com/office/drawing/2014/main" id="{2DEE7952-A5FB-4681-83B8-5921AC412C59}"/>
              </a:ext>
            </a:extLst>
          </p:cNvPr>
          <p:cNvGraphicFramePr>
            <a:graphicFrameLocks noGrp="1"/>
          </p:cNvGraphicFramePr>
          <p:nvPr>
            <p:ph idx="1"/>
            <p:extLst>
              <p:ext uri="{D42A27DB-BD31-4B8C-83A1-F6EECF244321}">
                <p14:modId xmlns:p14="http://schemas.microsoft.com/office/powerpoint/2010/main" val="52606618"/>
              </p:ext>
            </p:extLst>
          </p:nvPr>
        </p:nvGraphicFramePr>
        <p:xfrm>
          <a:off x="381000" y="1447800"/>
          <a:ext cx="8382000" cy="4398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45744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46F7B-5806-4E88-9F6C-D4C837C7FA4E}"/>
              </a:ext>
            </a:extLst>
          </p:cNvPr>
          <p:cNvSpPr>
            <a:spLocks noGrp="1"/>
          </p:cNvSpPr>
          <p:nvPr>
            <p:ph type="title"/>
          </p:nvPr>
        </p:nvSpPr>
        <p:spPr/>
        <p:txBody>
          <a:bodyPr/>
          <a:lstStyle/>
          <a:p>
            <a:r>
              <a:rPr lang="en-US" dirty="0"/>
              <a:t>The Life Skills Assessment (LSA)</a:t>
            </a:r>
          </a:p>
        </p:txBody>
      </p:sp>
      <p:pic>
        <p:nvPicPr>
          <p:cNvPr id="6" name="Picture 5" descr="Qr code&#10;&#10;Description automatically generated">
            <a:extLst>
              <a:ext uri="{FF2B5EF4-FFF2-40B4-BE49-F238E27FC236}">
                <a16:creationId xmlns:a16="http://schemas.microsoft.com/office/drawing/2014/main" id="{A71D0C55-A552-4C0E-AE23-AE0D03CBFCC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6061" b="34986"/>
          <a:stretch/>
        </p:blipFill>
        <p:spPr>
          <a:xfrm>
            <a:off x="-1385" y="1219200"/>
            <a:ext cx="2574303" cy="2690813"/>
          </a:xfrm>
          <a:prstGeom prst="rect">
            <a:avLst/>
          </a:prstGeom>
        </p:spPr>
      </p:pic>
      <p:pic>
        <p:nvPicPr>
          <p:cNvPr id="12" name="Picture 11" descr="A blue circle with white letters&#10;&#10;Description automatically generated with low confidence">
            <a:extLst>
              <a:ext uri="{FF2B5EF4-FFF2-40B4-BE49-F238E27FC236}">
                <a16:creationId xmlns:a16="http://schemas.microsoft.com/office/drawing/2014/main" id="{43020013-7428-4FFF-A770-0C31657D5D6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57200" y="3879533"/>
            <a:ext cx="1905000" cy="1905000"/>
          </a:xfrm>
          <a:prstGeom prst="rect">
            <a:avLst/>
          </a:prstGeom>
        </p:spPr>
      </p:pic>
      <p:sp>
        <p:nvSpPr>
          <p:cNvPr id="14" name="Rectangle: Rounded Corners 13">
            <a:extLst>
              <a:ext uri="{FF2B5EF4-FFF2-40B4-BE49-F238E27FC236}">
                <a16:creationId xmlns:a16="http://schemas.microsoft.com/office/drawing/2014/main" id="{86DC3004-3C6A-43AB-8855-E31A6AC5CEE5}"/>
              </a:ext>
            </a:extLst>
          </p:cNvPr>
          <p:cNvSpPr/>
          <p:nvPr/>
        </p:nvSpPr>
        <p:spPr>
          <a:xfrm>
            <a:off x="2819400" y="1219200"/>
            <a:ext cx="5867400" cy="4565333"/>
          </a:xfrm>
          <a:prstGeom prst="roundRect">
            <a:avLst/>
          </a:prstGeom>
          <a:ln>
            <a:solidFill>
              <a:srgbClr val="7030A0"/>
            </a:solidFill>
          </a:ln>
        </p:spPr>
        <p:style>
          <a:lnRef idx="3">
            <a:schemeClr val="lt1"/>
          </a:lnRef>
          <a:fillRef idx="1">
            <a:schemeClr val="accent3"/>
          </a:fillRef>
          <a:effectRef idx="1">
            <a:schemeClr val="accent3"/>
          </a:effectRef>
          <a:fontRef idx="minor">
            <a:schemeClr val="lt1"/>
          </a:fontRef>
        </p:style>
        <p:txBody>
          <a:bodyPr rtlCol="0" anchor="ctr"/>
          <a:lstStyle/>
          <a:p>
            <a:pPr marL="285750" indent="-285750" algn="ctr">
              <a:buFont typeface="Arial" panose="020B0604020202020204" pitchFamily="34" charset="0"/>
              <a:buChar char="•"/>
            </a:pPr>
            <a:r>
              <a:rPr lang="en-US" sz="2800" dirty="0"/>
              <a:t>Children 14-16 will complete three domains of the Life Skills Assessment:</a:t>
            </a:r>
          </a:p>
          <a:p>
            <a:pPr marL="285750" indent="-285750" algn="ctr">
              <a:buFont typeface="Wingdings" panose="05000000000000000000" pitchFamily="2" charset="2"/>
              <a:buChar char="q"/>
            </a:pPr>
            <a:r>
              <a:rPr lang="en-US" sz="2400" dirty="0"/>
              <a:t>IL Life Skills</a:t>
            </a:r>
          </a:p>
          <a:p>
            <a:pPr marL="285750" indent="-285750" algn="ctr">
              <a:buFont typeface="Wingdings" panose="05000000000000000000" pitchFamily="2" charset="2"/>
              <a:buChar char="q"/>
            </a:pPr>
            <a:r>
              <a:rPr lang="en-US" sz="2400" dirty="0"/>
              <a:t>IL Social Skills</a:t>
            </a:r>
          </a:p>
          <a:p>
            <a:pPr marL="285750" indent="-285750" algn="ctr">
              <a:buFont typeface="Wingdings" panose="05000000000000000000" pitchFamily="2" charset="2"/>
              <a:buChar char="q"/>
            </a:pPr>
            <a:r>
              <a:rPr lang="en-US" sz="2400" dirty="0"/>
              <a:t>IL Credit Check</a:t>
            </a:r>
          </a:p>
          <a:p>
            <a:pPr algn="ctr"/>
            <a:endParaRPr lang="en-US" sz="2800" dirty="0"/>
          </a:p>
          <a:p>
            <a:pPr algn="ctr"/>
            <a:endParaRPr lang="en-US" sz="2800" dirty="0"/>
          </a:p>
          <a:p>
            <a:pPr marL="285750" indent="-285750" algn="ctr">
              <a:buFont typeface="Arial" panose="020B0604020202020204" pitchFamily="34" charset="0"/>
              <a:buChar char="•"/>
            </a:pPr>
            <a:r>
              <a:rPr lang="en-US" sz="2800" dirty="0"/>
              <a:t>Youth 17 will have a Transition Plan in the Permanency Plan</a:t>
            </a:r>
          </a:p>
          <a:p>
            <a:pPr marL="285750" indent="-285750" algn="ctr">
              <a:buFont typeface="Arial" panose="020B0604020202020204" pitchFamily="34" charset="0"/>
              <a:buChar char="•"/>
            </a:pPr>
            <a:endParaRPr lang="en-US" dirty="0"/>
          </a:p>
        </p:txBody>
      </p:sp>
    </p:spTree>
    <p:extLst>
      <p:ext uri="{BB962C8B-B14F-4D97-AF65-F5344CB8AC3E}">
        <p14:creationId xmlns:p14="http://schemas.microsoft.com/office/powerpoint/2010/main" val="7196414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91FDB-2BF2-2F7D-075B-718DD9D48B14}"/>
              </a:ext>
            </a:extLst>
          </p:cNvPr>
          <p:cNvSpPr>
            <a:spLocks noGrp="1"/>
          </p:cNvSpPr>
          <p:nvPr>
            <p:ph type="title"/>
          </p:nvPr>
        </p:nvSpPr>
        <p:spPr/>
        <p:txBody>
          <a:bodyPr/>
          <a:lstStyle/>
          <a:p>
            <a:r>
              <a:rPr lang="en-US" dirty="0"/>
              <a:t>Integrated Assessments</a:t>
            </a:r>
          </a:p>
        </p:txBody>
      </p:sp>
      <p:sp>
        <p:nvSpPr>
          <p:cNvPr id="4" name="Flowchart: Delay 3">
            <a:extLst>
              <a:ext uri="{FF2B5EF4-FFF2-40B4-BE49-F238E27FC236}">
                <a16:creationId xmlns:a16="http://schemas.microsoft.com/office/drawing/2014/main" id="{94EAAFAD-07AD-B211-6AB8-F191F75E269E}"/>
              </a:ext>
            </a:extLst>
          </p:cNvPr>
          <p:cNvSpPr/>
          <p:nvPr/>
        </p:nvSpPr>
        <p:spPr>
          <a:xfrm>
            <a:off x="-685800" y="1447800"/>
            <a:ext cx="5105400" cy="3886200"/>
          </a:xfrm>
          <a:prstGeom prst="flowChartDelay">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5" name="TextBox 4">
            <a:extLst>
              <a:ext uri="{FF2B5EF4-FFF2-40B4-BE49-F238E27FC236}">
                <a16:creationId xmlns:a16="http://schemas.microsoft.com/office/drawing/2014/main" id="{A17E725E-C9D8-1529-CCBE-7CB32635131C}"/>
              </a:ext>
            </a:extLst>
          </p:cNvPr>
          <p:cNvSpPr txBox="1"/>
          <p:nvPr/>
        </p:nvSpPr>
        <p:spPr>
          <a:xfrm>
            <a:off x="181708" y="1836628"/>
            <a:ext cx="3376246" cy="3108543"/>
          </a:xfrm>
          <a:prstGeom prst="rect">
            <a:avLst/>
          </a:prstGeom>
          <a:noFill/>
        </p:spPr>
        <p:txBody>
          <a:bodyPr wrap="square" rtlCol="0">
            <a:spAutoFit/>
          </a:bodyPr>
          <a:lstStyle/>
          <a:p>
            <a:r>
              <a:rPr lang="en-US" sz="2800" dirty="0"/>
              <a:t>Integrated assessment means there is a connection between the assessment and the rest of the activities occurring in the case.</a:t>
            </a:r>
          </a:p>
        </p:txBody>
      </p:sp>
      <p:cxnSp>
        <p:nvCxnSpPr>
          <p:cNvPr id="7" name="Straight Connector 6">
            <a:extLst>
              <a:ext uri="{FF2B5EF4-FFF2-40B4-BE49-F238E27FC236}">
                <a16:creationId xmlns:a16="http://schemas.microsoft.com/office/drawing/2014/main" id="{1F33BDB7-21F0-6443-7E47-D18FE542B418}"/>
              </a:ext>
            </a:extLst>
          </p:cNvPr>
          <p:cNvCxnSpPr/>
          <p:nvPr/>
        </p:nvCxnSpPr>
        <p:spPr>
          <a:xfrm>
            <a:off x="4724400" y="1447800"/>
            <a:ext cx="0" cy="419100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93E92EB-C2BD-A3F6-9873-E40F1FB9ED3F}"/>
              </a:ext>
            </a:extLst>
          </p:cNvPr>
          <p:cNvSpPr txBox="1"/>
          <p:nvPr/>
        </p:nvSpPr>
        <p:spPr>
          <a:xfrm>
            <a:off x="4888525" y="1447800"/>
            <a:ext cx="4114798"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Conversations with families that gather information</a:t>
            </a:r>
          </a:p>
          <a:p>
            <a:pPr marL="285750" indent="-285750">
              <a:buFont typeface="Arial" panose="020B0604020202020204" pitchFamily="34" charset="0"/>
              <a:buChar char="•"/>
            </a:pPr>
            <a:r>
              <a:rPr lang="en-US" sz="2400" dirty="0"/>
              <a:t>Intentional discussion in CFTMs and connection to case plan</a:t>
            </a:r>
          </a:p>
          <a:p>
            <a:pPr marL="285750" indent="-285750">
              <a:buFont typeface="Arial" panose="020B0604020202020204" pitchFamily="34" charset="0"/>
              <a:buChar char="•"/>
            </a:pPr>
            <a:r>
              <a:rPr lang="en-US" sz="2400" dirty="0"/>
              <a:t>Re-assessment that demonstrates comparison to past assessments</a:t>
            </a:r>
          </a:p>
          <a:p>
            <a:pPr marL="285750" indent="-285750">
              <a:buFont typeface="Arial" panose="020B0604020202020204" pitchFamily="34" charset="0"/>
              <a:buChar char="•"/>
            </a:pPr>
            <a:r>
              <a:rPr lang="en-US" sz="2400" dirty="0"/>
              <a:t>Determines next steps in case planning</a:t>
            </a:r>
          </a:p>
          <a:p>
            <a:pPr marL="285750" indent="-285750">
              <a:buFont typeface="Arial" panose="020B0604020202020204" pitchFamily="34" charset="0"/>
              <a:buChar char="•"/>
            </a:pPr>
            <a:r>
              <a:rPr lang="en-US" sz="2400" dirty="0"/>
              <a:t>Used in case conferencing</a:t>
            </a:r>
          </a:p>
          <a:p>
            <a:pPr marL="285750" indent="-285750">
              <a:buFont typeface="Arial" panose="020B0604020202020204" pitchFamily="34" charset="0"/>
              <a:buChar char="•"/>
            </a:pPr>
            <a:r>
              <a:rPr lang="en-US" sz="2400" dirty="0"/>
              <a:t>Used in testimony</a:t>
            </a:r>
          </a:p>
        </p:txBody>
      </p:sp>
    </p:spTree>
    <p:extLst>
      <p:ext uri="{BB962C8B-B14F-4D97-AF65-F5344CB8AC3E}">
        <p14:creationId xmlns:p14="http://schemas.microsoft.com/office/powerpoint/2010/main" val="28755606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E1399-9012-45BE-BE31-87265E0D6A58}"/>
              </a:ext>
            </a:extLst>
          </p:cNvPr>
          <p:cNvSpPr>
            <a:spLocks noGrp="1"/>
          </p:cNvSpPr>
          <p:nvPr>
            <p:ph type="title"/>
          </p:nvPr>
        </p:nvSpPr>
        <p:spPr/>
        <p:txBody>
          <a:bodyPr/>
          <a:lstStyle/>
          <a:p>
            <a:r>
              <a:rPr lang="en-US" dirty="0"/>
              <a:t>Unit 5</a:t>
            </a:r>
          </a:p>
        </p:txBody>
      </p:sp>
      <p:pic>
        <p:nvPicPr>
          <p:cNvPr id="4" name="Picture 3" descr="Shape, circle&#10;&#10;Description automatically generated">
            <a:extLst>
              <a:ext uri="{FF2B5EF4-FFF2-40B4-BE49-F238E27FC236}">
                <a16:creationId xmlns:a16="http://schemas.microsoft.com/office/drawing/2014/main" id="{9B0B71B5-14A7-46E1-9E63-3E94CF21581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04800" y="1581150"/>
            <a:ext cx="3695700" cy="3695700"/>
          </a:xfrm>
          <a:prstGeom prst="rect">
            <a:avLst/>
          </a:prstGeom>
        </p:spPr>
      </p:pic>
      <p:sp>
        <p:nvSpPr>
          <p:cNvPr id="7" name="TextBox 6">
            <a:extLst>
              <a:ext uri="{FF2B5EF4-FFF2-40B4-BE49-F238E27FC236}">
                <a16:creationId xmlns:a16="http://schemas.microsoft.com/office/drawing/2014/main" id="{E30BB65C-3109-4830-8171-B0AF22BB5FE2}"/>
              </a:ext>
            </a:extLst>
          </p:cNvPr>
          <p:cNvSpPr txBox="1"/>
          <p:nvPr/>
        </p:nvSpPr>
        <p:spPr>
          <a:xfrm>
            <a:off x="2152650" y="2514600"/>
            <a:ext cx="6553200" cy="707886"/>
          </a:xfrm>
          <a:prstGeom prst="rect">
            <a:avLst/>
          </a:prstGeom>
          <a:noFill/>
          <a:ln>
            <a:solidFill>
              <a:schemeClr val="bg1">
                <a:lumMod val="50000"/>
              </a:schemeClr>
            </a:solidFill>
          </a:ln>
        </p:spPr>
        <p:txBody>
          <a:bodyPr wrap="square" rtlCol="0">
            <a:spAutoFit/>
          </a:bodyPr>
          <a:lstStyle/>
          <a:p>
            <a:pPr algn="ctr"/>
            <a:r>
              <a:rPr lang="en-US" sz="4000" dirty="0"/>
              <a:t>Planning/Implementation</a:t>
            </a:r>
          </a:p>
        </p:txBody>
      </p:sp>
    </p:spTree>
    <p:extLst>
      <p:ext uri="{BB962C8B-B14F-4D97-AF65-F5344CB8AC3E}">
        <p14:creationId xmlns:p14="http://schemas.microsoft.com/office/powerpoint/2010/main" val="33221398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C4DB0-CBC4-40D3-8D08-D095C0DFACB3}"/>
              </a:ext>
            </a:extLst>
          </p:cNvPr>
          <p:cNvSpPr>
            <a:spLocks noGrp="1"/>
          </p:cNvSpPr>
          <p:nvPr>
            <p:ph type="title"/>
          </p:nvPr>
        </p:nvSpPr>
        <p:spPr/>
        <p:txBody>
          <a:bodyPr/>
          <a:lstStyle/>
          <a:p>
            <a:r>
              <a:rPr lang="en-US" dirty="0"/>
              <a:t>The Family Permanency Plan</a:t>
            </a:r>
          </a:p>
        </p:txBody>
      </p:sp>
      <p:pic>
        <p:nvPicPr>
          <p:cNvPr id="6" name="Picture 5">
            <a:extLst>
              <a:ext uri="{FF2B5EF4-FFF2-40B4-BE49-F238E27FC236}">
                <a16:creationId xmlns:a16="http://schemas.microsoft.com/office/drawing/2014/main" id="{A1DCA82E-B3D3-4F0C-94D1-FD7891C5E38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1219200"/>
            <a:ext cx="9144000" cy="4806711"/>
          </a:xfrm>
          <a:prstGeom prst="rect">
            <a:avLst/>
          </a:prstGeom>
        </p:spPr>
      </p:pic>
      <p:sp>
        <p:nvSpPr>
          <p:cNvPr id="7" name="TextBox 6">
            <a:extLst>
              <a:ext uri="{FF2B5EF4-FFF2-40B4-BE49-F238E27FC236}">
                <a16:creationId xmlns:a16="http://schemas.microsoft.com/office/drawing/2014/main" id="{4BD3B372-009E-4812-8D1D-D56CC42089F5}"/>
              </a:ext>
            </a:extLst>
          </p:cNvPr>
          <p:cNvSpPr txBox="1"/>
          <p:nvPr/>
        </p:nvSpPr>
        <p:spPr>
          <a:xfrm>
            <a:off x="457200" y="1676400"/>
            <a:ext cx="7772400" cy="2677656"/>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chemeClr val="bg1"/>
                </a:solidFill>
              </a:rPr>
              <a:t>Family Permanency Plans (FPP) are working documents that include the entire family in addition to addressing the specific needs or behaviors of one or more individuals within the family, including community safety. </a:t>
            </a:r>
          </a:p>
          <a:p>
            <a:pPr marL="285750" lvl="0" indent="-285750">
              <a:buFont typeface="Arial" panose="020B0604020202020204" pitchFamily="34" charset="0"/>
              <a:buChar char="•"/>
            </a:pPr>
            <a:r>
              <a:rPr lang="en-US" sz="2800" dirty="0">
                <a:solidFill>
                  <a:schemeClr val="bg1"/>
                </a:solidFill>
              </a:rPr>
              <a:t>Developed in a CFTM with the family.</a:t>
            </a:r>
          </a:p>
        </p:txBody>
      </p:sp>
    </p:spTree>
    <p:extLst>
      <p:ext uri="{BB962C8B-B14F-4D97-AF65-F5344CB8AC3E}">
        <p14:creationId xmlns:p14="http://schemas.microsoft.com/office/powerpoint/2010/main" val="2634291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F76C-F49D-4489-88A9-70C029003BAB}"/>
              </a:ext>
            </a:extLst>
          </p:cNvPr>
          <p:cNvSpPr>
            <a:spLocks noGrp="1"/>
          </p:cNvSpPr>
          <p:nvPr>
            <p:ph type="title"/>
          </p:nvPr>
        </p:nvSpPr>
        <p:spPr/>
        <p:txBody>
          <a:bodyPr/>
          <a:lstStyle/>
          <a:p>
            <a:r>
              <a:rPr lang="en-US" dirty="0"/>
              <a:t>Permanency Plan Components</a:t>
            </a:r>
          </a:p>
        </p:txBody>
      </p:sp>
      <p:sp>
        <p:nvSpPr>
          <p:cNvPr id="4" name="TextBox 3">
            <a:extLst>
              <a:ext uri="{FF2B5EF4-FFF2-40B4-BE49-F238E27FC236}">
                <a16:creationId xmlns:a16="http://schemas.microsoft.com/office/drawing/2014/main" id="{9C0ADB13-21A1-41FC-BDE9-BEEF7C16162B}"/>
              </a:ext>
            </a:extLst>
          </p:cNvPr>
          <p:cNvSpPr txBox="1"/>
          <p:nvPr/>
        </p:nvSpPr>
        <p:spPr>
          <a:xfrm>
            <a:off x="152400" y="1295400"/>
            <a:ext cx="8839200" cy="4678204"/>
          </a:xfrm>
          <a:prstGeom prst="rect">
            <a:avLst/>
          </a:prstGeom>
          <a:solidFill>
            <a:schemeClr val="tx2">
              <a:lumMod val="20000"/>
              <a:lumOff val="80000"/>
            </a:schemeClr>
          </a:solidFill>
        </p:spPr>
        <p:txBody>
          <a:bodyPr wrap="square" rtlCol="0">
            <a:spAutoFit/>
          </a:bodyPr>
          <a:lstStyle/>
          <a:p>
            <a:r>
              <a:rPr lang="en-US" sz="2000" b="1" dirty="0">
                <a:solidFill>
                  <a:schemeClr val="tx1">
                    <a:lumMod val="95000"/>
                    <a:lumOff val="5000"/>
                  </a:schemeClr>
                </a:solidFill>
              </a:rPr>
              <a:t>Permanency Goal:  </a:t>
            </a:r>
            <a:r>
              <a:rPr lang="en-US" dirty="0">
                <a:solidFill>
                  <a:schemeClr val="tx1">
                    <a:lumMod val="95000"/>
                    <a:lumOff val="5000"/>
                  </a:schemeClr>
                </a:solidFill>
              </a:rPr>
              <a:t>The overall expected result that allows a child or youth to achieve a safe, permanent, living situation in a timely manner.</a:t>
            </a:r>
          </a:p>
          <a:p>
            <a:endParaRPr lang="en-US" dirty="0">
              <a:solidFill>
                <a:schemeClr val="tx1">
                  <a:lumMod val="95000"/>
                  <a:lumOff val="5000"/>
                </a:schemeClr>
              </a:solidFill>
            </a:endParaRPr>
          </a:p>
          <a:p>
            <a:r>
              <a:rPr lang="en-US" sz="2000" b="1" dirty="0">
                <a:solidFill>
                  <a:schemeClr val="tx1">
                    <a:lumMod val="95000"/>
                    <a:lumOff val="5000"/>
                  </a:schemeClr>
                </a:solidFill>
              </a:rPr>
              <a:t>Strengths</a:t>
            </a:r>
            <a:r>
              <a:rPr lang="en-US" dirty="0">
                <a:solidFill>
                  <a:schemeClr val="tx1">
                    <a:lumMod val="95000"/>
                    <a:lumOff val="5000"/>
                  </a:schemeClr>
                </a:solidFill>
              </a:rPr>
              <a:t>:  Skills, abilities, talents, resiliencies, and resources that have enabled a family to be successful or to overcome adversity in the past.</a:t>
            </a:r>
          </a:p>
          <a:p>
            <a:endParaRPr lang="en-US" dirty="0">
              <a:solidFill>
                <a:schemeClr val="tx1">
                  <a:lumMod val="95000"/>
                  <a:lumOff val="5000"/>
                </a:schemeClr>
              </a:solidFill>
            </a:endParaRPr>
          </a:p>
          <a:p>
            <a:r>
              <a:rPr lang="en-US" sz="2000" b="1" dirty="0">
                <a:solidFill>
                  <a:schemeClr val="tx1">
                    <a:lumMod val="95000"/>
                    <a:lumOff val="5000"/>
                  </a:schemeClr>
                </a:solidFill>
              </a:rPr>
              <a:t>Needs:  </a:t>
            </a:r>
            <a:r>
              <a:rPr lang="en-US" dirty="0">
                <a:solidFill>
                  <a:schemeClr val="tx1">
                    <a:lumMod val="95000"/>
                    <a:lumOff val="5000"/>
                  </a:schemeClr>
                </a:solidFill>
              </a:rPr>
              <a:t>Areas of risk or needed intervention for the child/youth/family identified through formal and informal assessment are described.</a:t>
            </a:r>
          </a:p>
          <a:p>
            <a:endParaRPr lang="en-US" dirty="0">
              <a:solidFill>
                <a:schemeClr val="tx1">
                  <a:lumMod val="95000"/>
                  <a:lumOff val="5000"/>
                </a:schemeClr>
              </a:solidFill>
            </a:endParaRPr>
          </a:p>
          <a:p>
            <a:r>
              <a:rPr lang="en-US" sz="2000" b="1" dirty="0">
                <a:solidFill>
                  <a:schemeClr val="tx1">
                    <a:lumMod val="95000"/>
                    <a:lumOff val="5000"/>
                  </a:schemeClr>
                </a:solidFill>
              </a:rPr>
              <a:t>Indicators:  </a:t>
            </a:r>
            <a:r>
              <a:rPr lang="en-US" dirty="0">
                <a:solidFill>
                  <a:schemeClr val="tx1">
                    <a:lumMod val="95000"/>
                    <a:lumOff val="5000"/>
                  </a:schemeClr>
                </a:solidFill>
              </a:rPr>
              <a:t>Reflect categories of strengths or needs identified on DCS assessments.  Indicators can also include topic areas relating to independent living and probation/aftercare cases.</a:t>
            </a:r>
          </a:p>
          <a:p>
            <a:endParaRPr lang="en-US" dirty="0">
              <a:solidFill>
                <a:schemeClr val="tx1">
                  <a:lumMod val="95000"/>
                  <a:lumOff val="5000"/>
                </a:schemeClr>
              </a:solidFill>
            </a:endParaRPr>
          </a:p>
          <a:p>
            <a:r>
              <a:rPr lang="en-US" sz="2000" b="1" dirty="0">
                <a:solidFill>
                  <a:schemeClr val="tx1">
                    <a:lumMod val="95000"/>
                    <a:lumOff val="5000"/>
                  </a:schemeClr>
                </a:solidFill>
              </a:rPr>
              <a:t>Responsibilities:  </a:t>
            </a:r>
            <a:r>
              <a:rPr lang="en-US" dirty="0">
                <a:solidFill>
                  <a:schemeClr val="tx1">
                    <a:lumMod val="95000"/>
                    <a:lumOff val="5000"/>
                  </a:schemeClr>
                </a:solidFill>
              </a:rPr>
              <a:t>A set of actions and interventions that lead the family to be able to achieve the desired outcomes.  Items listed should be time specific, observable, and measurable.</a:t>
            </a:r>
          </a:p>
        </p:txBody>
      </p:sp>
    </p:spTree>
    <p:extLst>
      <p:ext uri="{BB962C8B-B14F-4D97-AF65-F5344CB8AC3E}">
        <p14:creationId xmlns:p14="http://schemas.microsoft.com/office/powerpoint/2010/main" val="19134545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2BDCA-A394-422A-A5DE-75515D680F90}"/>
              </a:ext>
            </a:extLst>
          </p:cNvPr>
          <p:cNvSpPr>
            <a:spLocks noGrp="1"/>
          </p:cNvSpPr>
          <p:nvPr>
            <p:ph type="title"/>
          </p:nvPr>
        </p:nvSpPr>
        <p:spPr/>
        <p:txBody>
          <a:bodyPr/>
          <a:lstStyle/>
          <a:p>
            <a:r>
              <a:rPr lang="en-US" dirty="0"/>
              <a:t>Permanency Goals</a:t>
            </a:r>
          </a:p>
        </p:txBody>
      </p:sp>
      <p:sp>
        <p:nvSpPr>
          <p:cNvPr id="4" name="Rectangle 3">
            <a:extLst>
              <a:ext uri="{FF2B5EF4-FFF2-40B4-BE49-F238E27FC236}">
                <a16:creationId xmlns:a16="http://schemas.microsoft.com/office/drawing/2014/main" id="{0DE6A438-5C86-4744-B971-D942C1851A98}"/>
              </a:ext>
            </a:extLst>
          </p:cNvPr>
          <p:cNvSpPr/>
          <p:nvPr/>
        </p:nvSpPr>
        <p:spPr>
          <a:xfrm>
            <a:off x="6898256" y="1003303"/>
            <a:ext cx="2074653" cy="502260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endParaRPr>
          </a:p>
          <a:p>
            <a:endParaRPr lang="en-US" sz="2400" dirty="0">
              <a:solidFill>
                <a:schemeClr val="tx1"/>
              </a:solidFill>
            </a:endParaRPr>
          </a:p>
          <a:p>
            <a:endParaRPr lang="en-US" sz="2400" dirty="0">
              <a:solidFill>
                <a:schemeClr val="tx1"/>
              </a:solidFill>
            </a:endParaRPr>
          </a:p>
          <a:p>
            <a:endParaRPr lang="en-US" sz="2400" dirty="0">
              <a:solidFill>
                <a:schemeClr val="tx1"/>
              </a:solidFill>
            </a:endParaRPr>
          </a:p>
          <a:p>
            <a:r>
              <a:rPr lang="en-US" sz="2400" dirty="0">
                <a:solidFill>
                  <a:schemeClr val="tx1"/>
                </a:solidFill>
              </a:rPr>
              <a:t>Resources:</a:t>
            </a:r>
          </a:p>
          <a:p>
            <a:endParaRPr lang="en-US" sz="2400" dirty="0">
              <a:solidFill>
                <a:schemeClr val="tx1"/>
              </a:solidFill>
            </a:endParaRPr>
          </a:p>
          <a:p>
            <a:pPr marL="342900" indent="-342900">
              <a:buFont typeface="Arial" panose="020B0604020202020204" pitchFamily="34" charset="0"/>
              <a:buChar char="•"/>
            </a:pPr>
            <a:r>
              <a:rPr lang="en-US" sz="2000" dirty="0">
                <a:solidFill>
                  <a:schemeClr val="tx1"/>
                </a:solidFill>
              </a:rPr>
              <a:t>Policy 16.31 Permanency Planning for Children/</a:t>
            </a:r>
          </a:p>
          <a:p>
            <a:r>
              <a:rPr lang="en-US" sz="2000" dirty="0">
                <a:solidFill>
                  <a:schemeClr val="tx1"/>
                </a:solidFill>
              </a:rPr>
              <a:t>      Youth in DCS </a:t>
            </a:r>
          </a:p>
          <a:p>
            <a:r>
              <a:rPr lang="en-US" sz="2000" dirty="0">
                <a:solidFill>
                  <a:schemeClr val="tx1"/>
                </a:solidFill>
              </a:rPr>
              <a:t>      Custody    </a:t>
            </a:r>
          </a:p>
          <a:p>
            <a:r>
              <a:rPr lang="en-US" sz="2000" dirty="0">
                <a:solidFill>
                  <a:schemeClr val="tx1"/>
                </a:solidFill>
              </a:rPr>
              <a:t>      Section D</a:t>
            </a:r>
          </a:p>
          <a:p>
            <a:pPr marL="342900" indent="-342900">
              <a:buFont typeface="Arial" panose="020B0604020202020204" pitchFamily="34" charset="0"/>
              <a:buChar char="•"/>
            </a:pPr>
            <a:r>
              <a:rPr lang="en-US" sz="2000" dirty="0">
                <a:solidFill>
                  <a:schemeClr val="tx1"/>
                </a:solidFill>
              </a:rPr>
              <a:t>Policy 31.1 Family Permanency Plans</a:t>
            </a:r>
          </a:p>
          <a:p>
            <a:endParaRPr lang="en-US" sz="2000" dirty="0">
              <a:solidFill>
                <a:schemeClr val="tx1"/>
              </a:solidFill>
            </a:endParaRPr>
          </a:p>
          <a:p>
            <a:endParaRPr lang="en-US" sz="2000" dirty="0">
              <a:solidFill>
                <a:schemeClr val="tx1"/>
              </a:solidFill>
            </a:endParaRPr>
          </a:p>
          <a:p>
            <a:endParaRPr lang="en-US" sz="2000" dirty="0">
              <a:solidFill>
                <a:schemeClr val="tx1"/>
              </a:solidFill>
            </a:endParaRPr>
          </a:p>
          <a:p>
            <a:endParaRPr lang="en-US" sz="2000" dirty="0">
              <a:solidFill>
                <a:schemeClr val="tx1"/>
              </a:solidFill>
            </a:endParaRPr>
          </a:p>
          <a:p>
            <a:pPr marL="342900" indent="-342900">
              <a:buFont typeface="Arial" panose="020B0604020202020204" pitchFamily="34" charset="0"/>
              <a:buChar char="•"/>
            </a:pPr>
            <a:endParaRPr lang="en-US" sz="2000" dirty="0">
              <a:solidFill>
                <a:schemeClr val="tx1"/>
              </a:solidFill>
            </a:endParaRPr>
          </a:p>
          <a:p>
            <a:endParaRPr lang="en-US" sz="2000" dirty="0">
              <a:solidFill>
                <a:schemeClr val="tx1"/>
              </a:solidFill>
            </a:endParaRPr>
          </a:p>
        </p:txBody>
      </p:sp>
      <p:cxnSp>
        <p:nvCxnSpPr>
          <p:cNvPr id="6" name="Straight Connector 5">
            <a:extLst>
              <a:ext uri="{FF2B5EF4-FFF2-40B4-BE49-F238E27FC236}">
                <a16:creationId xmlns:a16="http://schemas.microsoft.com/office/drawing/2014/main" id="{74223674-9FC7-42EA-944A-5C1B5769B131}"/>
              </a:ext>
            </a:extLst>
          </p:cNvPr>
          <p:cNvCxnSpPr/>
          <p:nvPr/>
        </p:nvCxnSpPr>
        <p:spPr>
          <a:xfrm>
            <a:off x="6898256" y="1828800"/>
            <a:ext cx="2074653" cy="0"/>
          </a:xfrm>
          <a:prstGeom prst="line">
            <a:avLst/>
          </a:prstGeom>
          <a:ln w="28575"/>
        </p:spPr>
        <p:style>
          <a:lnRef idx="1">
            <a:schemeClr val="dk1"/>
          </a:lnRef>
          <a:fillRef idx="0">
            <a:schemeClr val="dk1"/>
          </a:fillRef>
          <a:effectRef idx="0">
            <a:schemeClr val="dk1"/>
          </a:effectRef>
          <a:fontRef idx="minor">
            <a:schemeClr val="tx1"/>
          </a:fontRef>
        </p:style>
      </p:cxnSp>
      <p:graphicFrame>
        <p:nvGraphicFramePr>
          <p:cNvPr id="8" name="Diagram 7">
            <a:extLst>
              <a:ext uri="{FF2B5EF4-FFF2-40B4-BE49-F238E27FC236}">
                <a16:creationId xmlns:a16="http://schemas.microsoft.com/office/drawing/2014/main" id="{AF14C491-3D43-4B6D-8D6B-E3C729CB643D}"/>
              </a:ext>
            </a:extLst>
          </p:cNvPr>
          <p:cNvGraphicFramePr/>
          <p:nvPr/>
        </p:nvGraphicFramePr>
        <p:xfrm>
          <a:off x="0" y="1143000"/>
          <a:ext cx="6629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97940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3947A1A4-66D8-44D3-A598-C3C3ACEA989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206284" y="2332778"/>
            <a:ext cx="5238310" cy="2626390"/>
          </a:xfrm>
          <a:prstGeom prst="rect">
            <a:avLst/>
          </a:prstGeom>
        </p:spPr>
      </p:pic>
      <p:sp>
        <p:nvSpPr>
          <p:cNvPr id="2" name="Title 1">
            <a:extLst>
              <a:ext uri="{FF2B5EF4-FFF2-40B4-BE49-F238E27FC236}">
                <a16:creationId xmlns:a16="http://schemas.microsoft.com/office/drawing/2014/main" id="{1CCA1137-4989-4647-B84A-C423CD7499E0}"/>
              </a:ext>
            </a:extLst>
          </p:cNvPr>
          <p:cNvSpPr>
            <a:spLocks noGrp="1"/>
          </p:cNvSpPr>
          <p:nvPr>
            <p:ph type="title"/>
          </p:nvPr>
        </p:nvSpPr>
        <p:spPr/>
        <p:txBody>
          <a:bodyPr/>
          <a:lstStyle/>
          <a:p>
            <a:r>
              <a:rPr lang="en-US" dirty="0"/>
              <a:t>Concurrent Planning</a:t>
            </a:r>
          </a:p>
        </p:txBody>
      </p:sp>
      <p:sp>
        <p:nvSpPr>
          <p:cNvPr id="7" name="TextBox 6">
            <a:extLst>
              <a:ext uri="{FF2B5EF4-FFF2-40B4-BE49-F238E27FC236}">
                <a16:creationId xmlns:a16="http://schemas.microsoft.com/office/drawing/2014/main" id="{988420DB-5CC2-4994-989D-A7BF8F82DD15}"/>
              </a:ext>
            </a:extLst>
          </p:cNvPr>
          <p:cNvSpPr txBox="1"/>
          <p:nvPr/>
        </p:nvSpPr>
        <p:spPr>
          <a:xfrm>
            <a:off x="457200" y="1143000"/>
            <a:ext cx="8534400" cy="1200329"/>
          </a:xfrm>
          <a:prstGeom prst="rect">
            <a:avLst/>
          </a:prstGeom>
          <a:solidFill>
            <a:schemeClr val="accent2">
              <a:lumMod val="75000"/>
            </a:schemeClr>
          </a:solidFill>
        </p:spPr>
        <p:txBody>
          <a:bodyPr wrap="square" rtlCol="0">
            <a:spAutoFit/>
          </a:bodyPr>
          <a:lstStyle/>
          <a:p>
            <a:pPr lvl="0"/>
            <a:r>
              <a:rPr lang="en-US" sz="2400" dirty="0"/>
              <a:t>A method of case planning in which two or more permanency goals are implemented, simultaneously, to ensure the most expeditious permanence for children. </a:t>
            </a:r>
          </a:p>
        </p:txBody>
      </p:sp>
      <p:sp>
        <p:nvSpPr>
          <p:cNvPr id="8" name="TextBox 7">
            <a:extLst>
              <a:ext uri="{FF2B5EF4-FFF2-40B4-BE49-F238E27FC236}">
                <a16:creationId xmlns:a16="http://schemas.microsoft.com/office/drawing/2014/main" id="{35B6842F-8802-4DA2-95D3-B9D1F8D1015F}"/>
              </a:ext>
            </a:extLst>
          </p:cNvPr>
          <p:cNvSpPr txBox="1"/>
          <p:nvPr/>
        </p:nvSpPr>
        <p:spPr>
          <a:xfrm>
            <a:off x="990601" y="4267200"/>
            <a:ext cx="2438400" cy="2246769"/>
          </a:xfrm>
          <a:prstGeom prst="rect">
            <a:avLst/>
          </a:prstGeom>
          <a:noFill/>
        </p:spPr>
        <p:txBody>
          <a:bodyPr wrap="square" rtlCol="0">
            <a:spAutoFit/>
          </a:bodyPr>
          <a:lstStyle/>
          <a:p>
            <a:pPr marL="342900" indent="-342900">
              <a:buFont typeface="Wingdings" panose="05000000000000000000" pitchFamily="2" charset="2"/>
              <a:buChar char="Ø"/>
            </a:pPr>
            <a:r>
              <a:rPr lang="en-US" sz="2000" b="1" dirty="0"/>
              <a:t>Requires:</a:t>
            </a:r>
          </a:p>
          <a:p>
            <a:pPr marL="285750" indent="-285750">
              <a:buFont typeface="Arial" panose="020B0604020202020204" pitchFamily="34" charset="0"/>
              <a:buChar char="•"/>
            </a:pPr>
            <a:r>
              <a:rPr lang="en-US" sz="2000" b="1" dirty="0"/>
              <a:t>Clear roles and responsibilities</a:t>
            </a:r>
          </a:p>
          <a:p>
            <a:pPr marL="285750" indent="-285750">
              <a:buFont typeface="Arial" panose="020B0604020202020204" pitchFamily="34" charset="0"/>
              <a:buChar char="•"/>
            </a:pPr>
            <a:r>
              <a:rPr lang="en-US" sz="2000" b="1" dirty="0"/>
              <a:t>Full Disclosure</a:t>
            </a:r>
          </a:p>
          <a:p>
            <a:pPr marL="285750" indent="-285750">
              <a:buFont typeface="Arial" panose="020B0604020202020204" pitchFamily="34" charset="0"/>
              <a:buChar char="•"/>
            </a:pPr>
            <a:r>
              <a:rPr lang="en-US" sz="2000" b="1" dirty="0"/>
              <a:t>Support for the team members</a:t>
            </a:r>
          </a:p>
          <a:p>
            <a:endParaRPr lang="en-US" sz="2000" b="1" dirty="0"/>
          </a:p>
        </p:txBody>
      </p:sp>
      <p:sp>
        <p:nvSpPr>
          <p:cNvPr id="9" name="TextBox 8">
            <a:extLst>
              <a:ext uri="{FF2B5EF4-FFF2-40B4-BE49-F238E27FC236}">
                <a16:creationId xmlns:a16="http://schemas.microsoft.com/office/drawing/2014/main" id="{A1232ACB-BC87-46F6-A3FC-E266EF53F8D6}"/>
              </a:ext>
            </a:extLst>
          </p:cNvPr>
          <p:cNvSpPr txBox="1"/>
          <p:nvPr/>
        </p:nvSpPr>
        <p:spPr>
          <a:xfrm>
            <a:off x="5715000" y="4267200"/>
            <a:ext cx="2436642" cy="1631216"/>
          </a:xfrm>
          <a:prstGeom prst="rect">
            <a:avLst/>
          </a:prstGeom>
          <a:noFill/>
        </p:spPr>
        <p:txBody>
          <a:bodyPr wrap="square" rtlCol="0">
            <a:spAutoFit/>
          </a:bodyPr>
          <a:lstStyle/>
          <a:p>
            <a:pPr marL="342900" indent="-342900">
              <a:buFont typeface="Wingdings" panose="05000000000000000000" pitchFamily="2" charset="2"/>
              <a:buChar char="Ø"/>
            </a:pPr>
            <a:r>
              <a:rPr lang="en-US" sz="2000" b="1" dirty="0"/>
              <a:t>Often utilized where the outcome of a sole permanency goal is uncertain</a:t>
            </a:r>
          </a:p>
        </p:txBody>
      </p:sp>
    </p:spTree>
    <p:extLst>
      <p:ext uri="{BB962C8B-B14F-4D97-AF65-F5344CB8AC3E}">
        <p14:creationId xmlns:p14="http://schemas.microsoft.com/office/powerpoint/2010/main" val="3834463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Practice Wheel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81741210"/>
              </p:ext>
            </p:extLst>
          </p:nvPr>
        </p:nvGraphicFramePr>
        <p:xfrm>
          <a:off x="1066800" y="1003303"/>
          <a:ext cx="10711962" cy="5157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25C18F2-D4E3-933D-63ED-66A34A7D3756}"/>
              </a:ext>
            </a:extLst>
          </p:cNvPr>
          <p:cNvSpPr txBox="1"/>
          <p:nvPr/>
        </p:nvSpPr>
        <p:spPr>
          <a:xfrm>
            <a:off x="152400" y="1524000"/>
            <a:ext cx="3733800" cy="4031873"/>
          </a:xfrm>
          <a:prstGeom prst="rect">
            <a:avLst/>
          </a:prstGeom>
          <a:noFill/>
        </p:spPr>
        <p:txBody>
          <a:bodyPr wrap="square" rtlCol="0">
            <a:spAutoFit/>
          </a:bodyPr>
          <a:lstStyle/>
          <a:p>
            <a:pPr marL="571500" indent="-571500">
              <a:buFont typeface="Arial" panose="020B0604020202020204" pitchFamily="34" charset="0"/>
              <a:buChar char="•"/>
            </a:pPr>
            <a:r>
              <a:rPr lang="en-US" sz="3200" dirty="0"/>
              <a:t>How does the Practice Wheel move foster care cases forward?</a:t>
            </a:r>
          </a:p>
          <a:p>
            <a:endParaRPr lang="en-US" sz="3200" dirty="0"/>
          </a:p>
          <a:p>
            <a:pPr marL="571500" indent="-571500">
              <a:buFont typeface="Arial" panose="020B0604020202020204" pitchFamily="34" charset="0"/>
              <a:buChar char="•"/>
            </a:pPr>
            <a:r>
              <a:rPr lang="en-US" sz="3200" dirty="0"/>
              <a:t>What does each function look like in practice?</a:t>
            </a:r>
          </a:p>
        </p:txBody>
      </p:sp>
    </p:spTree>
    <p:extLst>
      <p:ext uri="{BB962C8B-B14F-4D97-AF65-F5344CB8AC3E}">
        <p14:creationId xmlns:p14="http://schemas.microsoft.com/office/powerpoint/2010/main" val="24060603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7D645-BEDE-4C8E-890D-4BFD4196152B}"/>
              </a:ext>
            </a:extLst>
          </p:cNvPr>
          <p:cNvSpPr>
            <a:spLocks noGrp="1"/>
          </p:cNvSpPr>
          <p:nvPr>
            <p:ph type="title"/>
          </p:nvPr>
        </p:nvSpPr>
        <p:spPr/>
        <p:txBody>
          <a:bodyPr/>
          <a:lstStyle/>
          <a:p>
            <a:r>
              <a:rPr lang="en-US" dirty="0"/>
              <a:t>Four Key Areas of the Permanency Plan</a:t>
            </a:r>
          </a:p>
        </p:txBody>
      </p:sp>
      <p:pic>
        <p:nvPicPr>
          <p:cNvPr id="5" name="Picture 4" descr="A picture containing text&#10;&#10;Description automatically generated">
            <a:extLst>
              <a:ext uri="{FF2B5EF4-FFF2-40B4-BE49-F238E27FC236}">
                <a16:creationId xmlns:a16="http://schemas.microsoft.com/office/drawing/2014/main" id="{FF329A23-E7C1-451C-B390-EE56A91EF0C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81000" y="1447799"/>
            <a:ext cx="1234012" cy="523221"/>
          </a:xfrm>
          <a:prstGeom prst="rect">
            <a:avLst/>
          </a:prstGeom>
        </p:spPr>
      </p:pic>
      <p:sp>
        <p:nvSpPr>
          <p:cNvPr id="9" name="TextBox 8">
            <a:extLst>
              <a:ext uri="{FF2B5EF4-FFF2-40B4-BE49-F238E27FC236}">
                <a16:creationId xmlns:a16="http://schemas.microsoft.com/office/drawing/2014/main" id="{0384D31A-9B23-4949-B3A0-B5FFB2678FA7}"/>
              </a:ext>
            </a:extLst>
          </p:cNvPr>
          <p:cNvSpPr txBox="1"/>
          <p:nvPr/>
        </p:nvSpPr>
        <p:spPr>
          <a:xfrm>
            <a:off x="1981201" y="1319207"/>
            <a:ext cx="2286000" cy="707886"/>
          </a:xfrm>
          <a:prstGeom prst="rect">
            <a:avLst/>
          </a:prstGeom>
          <a:noFill/>
        </p:spPr>
        <p:txBody>
          <a:bodyPr wrap="square" rtlCol="0">
            <a:spAutoFit/>
          </a:bodyPr>
          <a:lstStyle/>
          <a:p>
            <a:r>
              <a:rPr lang="en-US" sz="4000" dirty="0"/>
              <a:t>Strengths</a:t>
            </a:r>
          </a:p>
        </p:txBody>
      </p:sp>
      <p:sp>
        <p:nvSpPr>
          <p:cNvPr id="11" name="TextBox 10">
            <a:extLst>
              <a:ext uri="{FF2B5EF4-FFF2-40B4-BE49-F238E27FC236}">
                <a16:creationId xmlns:a16="http://schemas.microsoft.com/office/drawing/2014/main" id="{ED9AFC68-F2CE-46F7-8A0E-3E9EDF2A2254}"/>
              </a:ext>
            </a:extLst>
          </p:cNvPr>
          <p:cNvSpPr txBox="1"/>
          <p:nvPr/>
        </p:nvSpPr>
        <p:spPr>
          <a:xfrm>
            <a:off x="1981200" y="3441922"/>
            <a:ext cx="7162800" cy="707886"/>
          </a:xfrm>
          <a:prstGeom prst="rect">
            <a:avLst/>
          </a:prstGeom>
          <a:noFill/>
        </p:spPr>
        <p:txBody>
          <a:bodyPr wrap="square" rtlCol="0">
            <a:spAutoFit/>
          </a:bodyPr>
          <a:lstStyle/>
          <a:p>
            <a:r>
              <a:rPr lang="en-US" sz="4000" dirty="0"/>
              <a:t>Action Steps (Responsibilities)</a:t>
            </a:r>
          </a:p>
        </p:txBody>
      </p:sp>
      <p:sp>
        <p:nvSpPr>
          <p:cNvPr id="12" name="TextBox 11">
            <a:extLst>
              <a:ext uri="{FF2B5EF4-FFF2-40B4-BE49-F238E27FC236}">
                <a16:creationId xmlns:a16="http://schemas.microsoft.com/office/drawing/2014/main" id="{809C95AD-B060-44A0-BA39-869BCF44ECDF}"/>
              </a:ext>
            </a:extLst>
          </p:cNvPr>
          <p:cNvSpPr txBox="1"/>
          <p:nvPr/>
        </p:nvSpPr>
        <p:spPr>
          <a:xfrm>
            <a:off x="1981200" y="2331308"/>
            <a:ext cx="4495799" cy="707886"/>
          </a:xfrm>
          <a:prstGeom prst="rect">
            <a:avLst/>
          </a:prstGeom>
          <a:noFill/>
        </p:spPr>
        <p:txBody>
          <a:bodyPr wrap="square" rtlCol="0">
            <a:spAutoFit/>
          </a:bodyPr>
          <a:lstStyle/>
          <a:p>
            <a:r>
              <a:rPr lang="en-US" sz="4000" dirty="0"/>
              <a:t>Description of Need</a:t>
            </a:r>
          </a:p>
        </p:txBody>
      </p:sp>
      <p:sp>
        <p:nvSpPr>
          <p:cNvPr id="22" name="TextBox 21">
            <a:extLst>
              <a:ext uri="{FF2B5EF4-FFF2-40B4-BE49-F238E27FC236}">
                <a16:creationId xmlns:a16="http://schemas.microsoft.com/office/drawing/2014/main" id="{75188302-8657-461D-9C0D-CDB0996D5889}"/>
              </a:ext>
            </a:extLst>
          </p:cNvPr>
          <p:cNvSpPr txBox="1"/>
          <p:nvPr/>
        </p:nvSpPr>
        <p:spPr>
          <a:xfrm>
            <a:off x="1981201" y="4731105"/>
            <a:ext cx="2286000" cy="707886"/>
          </a:xfrm>
          <a:prstGeom prst="rect">
            <a:avLst/>
          </a:prstGeom>
          <a:noFill/>
        </p:spPr>
        <p:txBody>
          <a:bodyPr wrap="square" rtlCol="0">
            <a:spAutoFit/>
          </a:bodyPr>
          <a:lstStyle/>
          <a:p>
            <a:r>
              <a:rPr lang="en-US" sz="4000" dirty="0"/>
              <a:t>Updates</a:t>
            </a:r>
          </a:p>
        </p:txBody>
      </p:sp>
      <p:pic>
        <p:nvPicPr>
          <p:cNvPr id="23" name="Picture 22" descr="A picture containing text&#10;&#10;Description automatically generated">
            <a:extLst>
              <a:ext uri="{FF2B5EF4-FFF2-40B4-BE49-F238E27FC236}">
                <a16:creationId xmlns:a16="http://schemas.microsoft.com/office/drawing/2014/main" id="{46F55302-A506-4A01-A858-2F76ED0E4071}"/>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81000" y="2477374"/>
            <a:ext cx="1234012" cy="523221"/>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4560A972-B42F-4BF2-A09B-3A5F8004EAFE}"/>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05247" y="3595795"/>
            <a:ext cx="1234012" cy="523221"/>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F510B0C5-58CD-4374-98BB-609B05E27571}"/>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25176" y="4833149"/>
            <a:ext cx="1234012" cy="523221"/>
          </a:xfrm>
          <a:prstGeom prst="rect">
            <a:avLst/>
          </a:prstGeom>
        </p:spPr>
      </p:pic>
    </p:spTree>
    <p:extLst>
      <p:ext uri="{BB962C8B-B14F-4D97-AF65-F5344CB8AC3E}">
        <p14:creationId xmlns:p14="http://schemas.microsoft.com/office/powerpoint/2010/main" val="37595658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BA41A-783E-40BF-9E38-C6FD6F0E9BB3}"/>
              </a:ext>
            </a:extLst>
          </p:cNvPr>
          <p:cNvSpPr>
            <a:spLocks noGrp="1"/>
          </p:cNvSpPr>
          <p:nvPr>
            <p:ph type="title"/>
          </p:nvPr>
        </p:nvSpPr>
        <p:spPr/>
        <p:txBody>
          <a:bodyPr/>
          <a:lstStyle/>
          <a:p>
            <a:r>
              <a:rPr lang="en-US" dirty="0"/>
              <a:t>Strengths Statement</a:t>
            </a:r>
          </a:p>
        </p:txBody>
      </p:sp>
      <p:sp>
        <p:nvSpPr>
          <p:cNvPr id="4" name="Callout: Right Arrow 3">
            <a:extLst>
              <a:ext uri="{FF2B5EF4-FFF2-40B4-BE49-F238E27FC236}">
                <a16:creationId xmlns:a16="http://schemas.microsoft.com/office/drawing/2014/main" id="{A6DF8AC2-548E-4CC6-87C3-1485E0599461}"/>
              </a:ext>
            </a:extLst>
          </p:cNvPr>
          <p:cNvSpPr/>
          <p:nvPr/>
        </p:nvSpPr>
        <p:spPr>
          <a:xfrm>
            <a:off x="457200" y="1371600"/>
            <a:ext cx="5410200" cy="4572000"/>
          </a:xfrm>
          <a:prstGeom prst="rightArrowCallou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38AA142-1836-43C5-82D4-3B9F3E66B468}"/>
              </a:ext>
            </a:extLst>
          </p:cNvPr>
          <p:cNvSpPr txBox="1"/>
          <p:nvPr/>
        </p:nvSpPr>
        <p:spPr>
          <a:xfrm>
            <a:off x="457200" y="1524000"/>
            <a:ext cx="3429000" cy="523220"/>
          </a:xfrm>
          <a:prstGeom prst="rect">
            <a:avLst/>
          </a:prstGeom>
          <a:noFill/>
        </p:spPr>
        <p:txBody>
          <a:bodyPr wrap="square" rtlCol="0">
            <a:spAutoFit/>
          </a:bodyPr>
          <a:lstStyle/>
          <a:p>
            <a:pPr algn="ctr"/>
            <a:r>
              <a:rPr lang="en-US" sz="2800" dirty="0">
                <a:solidFill>
                  <a:schemeClr val="bg1"/>
                </a:solidFill>
              </a:rPr>
              <a:t>Functional Strengths</a:t>
            </a:r>
          </a:p>
        </p:txBody>
      </p:sp>
      <p:sp>
        <p:nvSpPr>
          <p:cNvPr id="7" name="TextBox 6">
            <a:extLst>
              <a:ext uri="{FF2B5EF4-FFF2-40B4-BE49-F238E27FC236}">
                <a16:creationId xmlns:a16="http://schemas.microsoft.com/office/drawing/2014/main" id="{158577DE-5750-43BB-AD1E-5EA9BE8754E4}"/>
              </a:ext>
            </a:extLst>
          </p:cNvPr>
          <p:cNvSpPr txBox="1"/>
          <p:nvPr/>
        </p:nvSpPr>
        <p:spPr>
          <a:xfrm>
            <a:off x="457200" y="2281801"/>
            <a:ext cx="3429000" cy="3046988"/>
          </a:xfrm>
          <a:prstGeom prst="rect">
            <a:avLst/>
          </a:prstGeom>
          <a:noFill/>
        </p:spPr>
        <p:txBody>
          <a:bodyPr wrap="square" rtlCol="0">
            <a:spAutoFit/>
          </a:bodyPr>
          <a:lstStyle/>
          <a:p>
            <a:pPr marL="285750" indent="-285750">
              <a:buClr>
                <a:schemeClr val="bg1"/>
              </a:buClr>
              <a:buFont typeface="Wingdings" panose="05000000000000000000" pitchFamily="2" charset="2"/>
              <a:buChar char="ü"/>
            </a:pPr>
            <a:r>
              <a:rPr lang="en-US" sz="2400" dirty="0">
                <a:solidFill>
                  <a:schemeClr val="bg1"/>
                </a:solidFill>
              </a:rPr>
              <a:t>Used to meet needs</a:t>
            </a:r>
          </a:p>
          <a:p>
            <a:pPr marL="285750" indent="-285750">
              <a:buClr>
                <a:schemeClr val="bg1"/>
              </a:buClr>
              <a:buFont typeface="Wingdings" panose="05000000000000000000" pitchFamily="2" charset="2"/>
              <a:buChar char="ü"/>
            </a:pPr>
            <a:r>
              <a:rPr lang="en-US" sz="2400" dirty="0">
                <a:solidFill>
                  <a:schemeClr val="bg1"/>
                </a:solidFill>
              </a:rPr>
              <a:t>Developed from Inventory/Basic Strengths</a:t>
            </a:r>
          </a:p>
          <a:p>
            <a:pPr marL="285750" indent="-285750">
              <a:buClr>
                <a:schemeClr val="bg1"/>
              </a:buClr>
              <a:buFont typeface="Wingdings" panose="05000000000000000000" pitchFamily="2" charset="2"/>
              <a:buChar char="ü"/>
            </a:pPr>
            <a:r>
              <a:rPr lang="en-US" sz="2400" dirty="0">
                <a:solidFill>
                  <a:schemeClr val="bg1"/>
                </a:solidFill>
              </a:rPr>
              <a:t>Includes those skills, resources or abilities already present (Protective Factors)</a:t>
            </a:r>
          </a:p>
        </p:txBody>
      </p:sp>
      <p:sp>
        <p:nvSpPr>
          <p:cNvPr id="9" name="Rectangle: Rounded Corners 8">
            <a:extLst>
              <a:ext uri="{FF2B5EF4-FFF2-40B4-BE49-F238E27FC236}">
                <a16:creationId xmlns:a16="http://schemas.microsoft.com/office/drawing/2014/main" id="{FEC6CB31-F413-444B-BF0D-08033FEBF554}"/>
              </a:ext>
            </a:extLst>
          </p:cNvPr>
          <p:cNvSpPr/>
          <p:nvPr/>
        </p:nvSpPr>
        <p:spPr>
          <a:xfrm>
            <a:off x="5835748" y="2047220"/>
            <a:ext cx="3124200" cy="343918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t>The mother left an abusive relationship in the past and sought shelter for her family.  She is knowledgeable about community resources, i.e., getting clothes from the family center, using the health clinic, etc.</a:t>
            </a:r>
          </a:p>
        </p:txBody>
      </p:sp>
      <p:sp>
        <p:nvSpPr>
          <p:cNvPr id="6" name="Rectangle: Top Corners Snipped 5">
            <a:extLst>
              <a:ext uri="{FF2B5EF4-FFF2-40B4-BE49-F238E27FC236}">
                <a16:creationId xmlns:a16="http://schemas.microsoft.com/office/drawing/2014/main" id="{B813E5EA-1783-4ED2-81E8-161B3D462872}"/>
              </a:ext>
            </a:extLst>
          </p:cNvPr>
          <p:cNvSpPr/>
          <p:nvPr/>
        </p:nvSpPr>
        <p:spPr>
          <a:xfrm>
            <a:off x="6203266" y="1341113"/>
            <a:ext cx="2362200" cy="675620"/>
          </a:xfrm>
          <a:prstGeom prst="snip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Example:</a:t>
            </a:r>
          </a:p>
        </p:txBody>
      </p:sp>
    </p:spTree>
    <p:extLst>
      <p:ext uri="{BB962C8B-B14F-4D97-AF65-F5344CB8AC3E}">
        <p14:creationId xmlns:p14="http://schemas.microsoft.com/office/powerpoint/2010/main" val="34447029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2E32-FFAB-4AEE-84FD-C4234C1E024B}"/>
              </a:ext>
            </a:extLst>
          </p:cNvPr>
          <p:cNvSpPr>
            <a:spLocks noGrp="1"/>
          </p:cNvSpPr>
          <p:nvPr>
            <p:ph type="title"/>
          </p:nvPr>
        </p:nvSpPr>
        <p:spPr/>
        <p:txBody>
          <a:bodyPr/>
          <a:lstStyle/>
          <a:p>
            <a:r>
              <a:rPr lang="en-US" dirty="0"/>
              <a:t>Protective Factors</a:t>
            </a:r>
          </a:p>
        </p:txBody>
      </p:sp>
      <p:pic>
        <p:nvPicPr>
          <p:cNvPr id="1084" name="Picture 60" descr="Protective Factors Graphic | Friends NRC">
            <a:extLst>
              <a:ext uri="{FF2B5EF4-FFF2-40B4-BE49-F238E27FC236}">
                <a16:creationId xmlns:a16="http://schemas.microsoft.com/office/drawing/2014/main" id="{AF6D0AD9-AA41-4ADA-B3A0-AF271A2143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3303"/>
            <a:ext cx="9144000" cy="509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8330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24C124BC-D3A1-48D6-AF79-8879FE9BCDA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005386" y="5121542"/>
            <a:ext cx="908228" cy="905451"/>
          </a:xfrm>
          <a:prstGeom prst="rect">
            <a:avLst/>
          </a:prstGeom>
        </p:spPr>
      </p:pic>
      <p:sp>
        <p:nvSpPr>
          <p:cNvPr id="2" name="Title 1">
            <a:extLst>
              <a:ext uri="{FF2B5EF4-FFF2-40B4-BE49-F238E27FC236}">
                <a16:creationId xmlns:a16="http://schemas.microsoft.com/office/drawing/2014/main" id="{F1FD3CB0-4F2F-4F1D-A53E-8D3D44A3E789}"/>
              </a:ext>
            </a:extLst>
          </p:cNvPr>
          <p:cNvSpPr>
            <a:spLocks noGrp="1"/>
          </p:cNvSpPr>
          <p:nvPr>
            <p:ph type="title"/>
          </p:nvPr>
        </p:nvSpPr>
        <p:spPr/>
        <p:txBody>
          <a:bodyPr/>
          <a:lstStyle/>
          <a:p>
            <a:r>
              <a:rPr lang="en-US" dirty="0"/>
              <a:t>Needs Statement</a:t>
            </a:r>
          </a:p>
        </p:txBody>
      </p:sp>
      <p:sp>
        <p:nvSpPr>
          <p:cNvPr id="4" name="Callout: Right Arrow 3">
            <a:extLst>
              <a:ext uri="{FF2B5EF4-FFF2-40B4-BE49-F238E27FC236}">
                <a16:creationId xmlns:a16="http://schemas.microsoft.com/office/drawing/2014/main" id="{2EB53BA0-617B-4BD9-9D78-523D9A7003D7}"/>
              </a:ext>
            </a:extLst>
          </p:cNvPr>
          <p:cNvSpPr/>
          <p:nvPr/>
        </p:nvSpPr>
        <p:spPr>
          <a:xfrm>
            <a:off x="457200" y="1371600"/>
            <a:ext cx="5410200" cy="4572000"/>
          </a:xfrm>
          <a:prstGeom prst="rightArrow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Need Statements </a:t>
            </a:r>
          </a:p>
          <a:p>
            <a:pPr algn="ctr"/>
            <a:endParaRPr lang="en-US" dirty="0"/>
          </a:p>
          <a:p>
            <a:pPr marL="285750" indent="-285750">
              <a:buFont typeface="Wingdings" panose="05000000000000000000" pitchFamily="2" charset="2"/>
              <a:buChar char="ü"/>
            </a:pPr>
            <a:r>
              <a:rPr lang="en-US" sz="2200" dirty="0"/>
              <a:t>Provides a description of the current issue, symptom or behavior to be addressed. </a:t>
            </a:r>
          </a:p>
          <a:p>
            <a:pPr marL="285750" indent="-285750">
              <a:buFont typeface="Wingdings" panose="05000000000000000000" pitchFamily="2" charset="2"/>
              <a:buChar char="ü"/>
            </a:pPr>
            <a:r>
              <a:rPr lang="en-US" sz="2200" dirty="0"/>
              <a:t>Describe the fact pattern that causes you to need to develop a plan to remedy the situation. </a:t>
            </a:r>
          </a:p>
          <a:p>
            <a:pPr marL="285750" indent="-285750">
              <a:buFont typeface="Wingdings" panose="05000000000000000000" pitchFamily="2" charset="2"/>
              <a:buChar char="ü"/>
            </a:pPr>
            <a:r>
              <a:rPr lang="en-US" sz="2200" dirty="0"/>
              <a:t>Identifies any underlying issues that are known.</a:t>
            </a:r>
          </a:p>
        </p:txBody>
      </p:sp>
      <p:sp>
        <p:nvSpPr>
          <p:cNvPr id="5" name="Rectangle: Rounded Corners 4">
            <a:extLst>
              <a:ext uri="{FF2B5EF4-FFF2-40B4-BE49-F238E27FC236}">
                <a16:creationId xmlns:a16="http://schemas.microsoft.com/office/drawing/2014/main" id="{7BDAFCA6-8B0A-4D9C-9EB8-53CD2E15DA47}"/>
              </a:ext>
            </a:extLst>
          </p:cNvPr>
          <p:cNvSpPr/>
          <p:nvPr/>
        </p:nvSpPr>
        <p:spPr>
          <a:xfrm>
            <a:off x="5835748" y="2047220"/>
            <a:ext cx="3124200" cy="343918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t>The children are at risk due to caregiver substance use as the mother was arrested for possession of cocaine and marijuana, uses drugs “recreationally,” and is known to spend time with other persons who use drugs.</a:t>
            </a:r>
          </a:p>
        </p:txBody>
      </p:sp>
      <p:sp>
        <p:nvSpPr>
          <p:cNvPr id="6" name="Rectangle: Top Corners Snipped 5">
            <a:extLst>
              <a:ext uri="{FF2B5EF4-FFF2-40B4-BE49-F238E27FC236}">
                <a16:creationId xmlns:a16="http://schemas.microsoft.com/office/drawing/2014/main" id="{37C84834-9762-4C8D-BA48-CACD26F51C71}"/>
              </a:ext>
            </a:extLst>
          </p:cNvPr>
          <p:cNvSpPr/>
          <p:nvPr/>
        </p:nvSpPr>
        <p:spPr>
          <a:xfrm>
            <a:off x="6203266" y="1341113"/>
            <a:ext cx="2362200" cy="675620"/>
          </a:xfrm>
          <a:prstGeom prst="snip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Example:</a:t>
            </a:r>
          </a:p>
        </p:txBody>
      </p:sp>
      <p:sp>
        <p:nvSpPr>
          <p:cNvPr id="7" name="TextBox 6">
            <a:extLst>
              <a:ext uri="{FF2B5EF4-FFF2-40B4-BE49-F238E27FC236}">
                <a16:creationId xmlns:a16="http://schemas.microsoft.com/office/drawing/2014/main" id="{A8D3BE68-0AF8-4C5D-BD21-47C6F2104870}"/>
              </a:ext>
            </a:extLst>
          </p:cNvPr>
          <p:cNvSpPr txBox="1"/>
          <p:nvPr/>
        </p:nvSpPr>
        <p:spPr>
          <a:xfrm>
            <a:off x="3998928" y="5602194"/>
            <a:ext cx="3962400" cy="369332"/>
          </a:xfrm>
          <a:prstGeom prst="rect">
            <a:avLst/>
          </a:prstGeom>
          <a:noFill/>
        </p:spPr>
        <p:txBody>
          <a:bodyPr wrap="square" rtlCol="0">
            <a:spAutoFit/>
          </a:bodyPr>
          <a:lstStyle/>
          <a:p>
            <a:pPr algn="ctr"/>
            <a:r>
              <a:rPr lang="en-US" dirty="0"/>
              <a:t>Needs </a:t>
            </a:r>
            <a:r>
              <a:rPr lang="en-US" b="1" u="sng" dirty="0"/>
              <a:t>are not </a:t>
            </a:r>
            <a:r>
              <a:rPr lang="en-US" dirty="0"/>
              <a:t>Services</a:t>
            </a:r>
          </a:p>
        </p:txBody>
      </p:sp>
    </p:spTree>
    <p:extLst>
      <p:ext uri="{BB962C8B-B14F-4D97-AF65-F5344CB8AC3E}">
        <p14:creationId xmlns:p14="http://schemas.microsoft.com/office/powerpoint/2010/main" val="2454227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AB289C6-9972-4367-8BFE-FA7619291259}"/>
              </a:ext>
            </a:extLst>
          </p:cNvPr>
          <p:cNvSpPr txBox="1"/>
          <p:nvPr/>
        </p:nvSpPr>
        <p:spPr>
          <a:xfrm>
            <a:off x="3810000" y="1172666"/>
            <a:ext cx="4824231" cy="4247317"/>
          </a:xfrm>
          <a:prstGeom prst="rect">
            <a:avLst/>
          </a:prstGeom>
          <a:solidFill>
            <a:schemeClr val="bg1"/>
          </a:solidFill>
          <a:ln>
            <a:solidFill>
              <a:schemeClr val="bg1"/>
            </a:solidFill>
          </a:ln>
        </p:spPr>
        <p:txBody>
          <a:bodyPr wrap="square" rtlCol="0">
            <a:spAutoFit/>
          </a:bodyPr>
          <a:lstStyle/>
          <a:p>
            <a:pPr lvl="1"/>
            <a:r>
              <a:rPr lang="en-US" dirty="0">
                <a:solidFill>
                  <a:srgbClr val="002060"/>
                </a:solidFill>
              </a:rPr>
              <a:t>Mother will schedule a mental health intake by ___date?__. She will participate in the intake and follow all recommendations.</a:t>
            </a:r>
          </a:p>
          <a:p>
            <a:pPr lvl="1"/>
            <a:endParaRPr lang="en-US" dirty="0">
              <a:solidFill>
                <a:srgbClr val="002060"/>
              </a:solidFill>
            </a:endParaRPr>
          </a:p>
          <a:p>
            <a:pPr lvl="1"/>
            <a:r>
              <a:rPr lang="en-US" dirty="0">
                <a:solidFill>
                  <a:srgbClr val="002060"/>
                </a:solidFill>
              </a:rPr>
              <a:t>DCS will complete random drug screens. Mother will comply with requested screens and pass the drug screens.</a:t>
            </a:r>
          </a:p>
          <a:p>
            <a:pPr lvl="1"/>
            <a:endParaRPr lang="en-US" dirty="0">
              <a:solidFill>
                <a:srgbClr val="002060"/>
              </a:solidFill>
            </a:endParaRPr>
          </a:p>
          <a:p>
            <a:pPr lvl="1"/>
            <a:r>
              <a:rPr lang="en-US" dirty="0">
                <a:solidFill>
                  <a:srgbClr val="002060"/>
                </a:solidFill>
              </a:rPr>
              <a:t>Mother will attend a parent support group weekly and will recognize triggers that lead to substance use and discuss with FSW.</a:t>
            </a:r>
          </a:p>
          <a:p>
            <a:pPr lvl="1"/>
            <a:endParaRPr lang="en-US" dirty="0">
              <a:solidFill>
                <a:srgbClr val="002060"/>
              </a:solidFill>
            </a:endParaRPr>
          </a:p>
          <a:p>
            <a:pPr lvl="1"/>
            <a:r>
              <a:rPr lang="en-US" dirty="0">
                <a:solidFill>
                  <a:srgbClr val="002060"/>
                </a:solidFill>
              </a:rPr>
              <a:t>Mother will demonstrate skills learned from individual counseling during visitation to build her relationship with her children.  </a:t>
            </a:r>
          </a:p>
        </p:txBody>
      </p:sp>
      <p:sp>
        <p:nvSpPr>
          <p:cNvPr id="2" name="Title 1">
            <a:extLst>
              <a:ext uri="{FF2B5EF4-FFF2-40B4-BE49-F238E27FC236}">
                <a16:creationId xmlns:a16="http://schemas.microsoft.com/office/drawing/2014/main" id="{0E20D9B9-3D50-49D6-8F3D-55742CA3D117}"/>
              </a:ext>
            </a:extLst>
          </p:cNvPr>
          <p:cNvSpPr>
            <a:spLocks noGrp="1"/>
          </p:cNvSpPr>
          <p:nvPr>
            <p:ph type="title"/>
          </p:nvPr>
        </p:nvSpPr>
        <p:spPr/>
        <p:txBody>
          <a:bodyPr/>
          <a:lstStyle/>
          <a:p>
            <a:r>
              <a:rPr lang="en-US" dirty="0"/>
              <a:t>Action Steps (Responsibilities)</a:t>
            </a:r>
          </a:p>
        </p:txBody>
      </p:sp>
      <p:sp>
        <p:nvSpPr>
          <p:cNvPr id="4" name="Callout: Right Arrow 3">
            <a:extLst>
              <a:ext uri="{FF2B5EF4-FFF2-40B4-BE49-F238E27FC236}">
                <a16:creationId xmlns:a16="http://schemas.microsoft.com/office/drawing/2014/main" id="{72B332C1-0079-4651-A837-27F7F15E1828}"/>
              </a:ext>
            </a:extLst>
          </p:cNvPr>
          <p:cNvSpPr/>
          <p:nvPr/>
        </p:nvSpPr>
        <p:spPr>
          <a:xfrm>
            <a:off x="1" y="1003303"/>
            <a:ext cx="4114800" cy="5168897"/>
          </a:xfrm>
          <a:prstGeom prst="rightArrow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Action Steps (Responsibilities) </a:t>
            </a:r>
          </a:p>
          <a:p>
            <a:pPr algn="ctr"/>
            <a:endParaRPr lang="en-US" sz="2400" dirty="0"/>
          </a:p>
          <a:p>
            <a:pPr marL="285750" indent="-285750" algn="ctr">
              <a:buFont typeface="Wingdings" panose="05000000000000000000" pitchFamily="2" charset="2"/>
              <a:buChar char="ü"/>
            </a:pPr>
            <a:r>
              <a:rPr lang="en-US" sz="2400" dirty="0"/>
              <a:t>What DCS, parent, youth, team members are willing to do to reach positive outcomes.</a:t>
            </a:r>
          </a:p>
          <a:p>
            <a:pPr marL="285750" indent="-285750" algn="ctr">
              <a:buFont typeface="Wingdings" panose="05000000000000000000" pitchFamily="2" charset="2"/>
              <a:buChar char="ü"/>
            </a:pPr>
            <a:r>
              <a:rPr lang="en-US" sz="2400" dirty="0"/>
              <a:t>Listed in the intended order of completion.</a:t>
            </a:r>
          </a:p>
          <a:p>
            <a:pPr marL="285750" indent="-285750" algn="ctr">
              <a:buFont typeface="Wingdings" panose="05000000000000000000" pitchFamily="2" charset="2"/>
              <a:buChar char="ü"/>
            </a:pPr>
            <a:endParaRPr lang="en-US" sz="2400" dirty="0"/>
          </a:p>
          <a:p>
            <a:pPr marL="285750" indent="-285750" algn="ctr">
              <a:buFont typeface="Wingdings" panose="05000000000000000000" pitchFamily="2" charset="2"/>
              <a:buChar char="ü"/>
            </a:pPr>
            <a:endParaRPr lang="en-US" sz="2400" dirty="0"/>
          </a:p>
        </p:txBody>
      </p:sp>
      <p:sp>
        <p:nvSpPr>
          <p:cNvPr id="9" name="Rectangle: Top Corners Snipped 8">
            <a:extLst>
              <a:ext uri="{FF2B5EF4-FFF2-40B4-BE49-F238E27FC236}">
                <a16:creationId xmlns:a16="http://schemas.microsoft.com/office/drawing/2014/main" id="{F54882B8-DFDB-4909-BE57-39B24C24EDE1}"/>
              </a:ext>
            </a:extLst>
          </p:cNvPr>
          <p:cNvSpPr/>
          <p:nvPr/>
        </p:nvSpPr>
        <p:spPr>
          <a:xfrm rot="5400000">
            <a:off x="7787142" y="1954912"/>
            <a:ext cx="2068945" cy="574431"/>
          </a:xfrm>
          <a:prstGeom prst="snip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Example:</a:t>
            </a:r>
          </a:p>
        </p:txBody>
      </p:sp>
    </p:spTree>
    <p:extLst>
      <p:ext uri="{BB962C8B-B14F-4D97-AF65-F5344CB8AC3E}">
        <p14:creationId xmlns:p14="http://schemas.microsoft.com/office/powerpoint/2010/main" val="32183430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BD0B8-75C8-45EE-AD98-921177B96291}"/>
              </a:ext>
            </a:extLst>
          </p:cNvPr>
          <p:cNvSpPr>
            <a:spLocks noGrp="1"/>
          </p:cNvSpPr>
          <p:nvPr>
            <p:ph type="title"/>
          </p:nvPr>
        </p:nvSpPr>
        <p:spPr/>
        <p:txBody>
          <a:bodyPr/>
          <a:lstStyle/>
          <a:p>
            <a:r>
              <a:rPr lang="en-US" dirty="0"/>
              <a:t>Permanency Plan Documentation</a:t>
            </a:r>
          </a:p>
        </p:txBody>
      </p:sp>
      <p:sp>
        <p:nvSpPr>
          <p:cNvPr id="4" name="TextBox 3">
            <a:extLst>
              <a:ext uri="{FF2B5EF4-FFF2-40B4-BE49-F238E27FC236}">
                <a16:creationId xmlns:a16="http://schemas.microsoft.com/office/drawing/2014/main" id="{F99120B1-4596-4906-991E-6A65FA573053}"/>
              </a:ext>
            </a:extLst>
          </p:cNvPr>
          <p:cNvSpPr txBox="1"/>
          <p:nvPr/>
        </p:nvSpPr>
        <p:spPr>
          <a:xfrm>
            <a:off x="304800" y="1260764"/>
            <a:ext cx="3962400" cy="4401205"/>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solidFill>
              <a:schemeClr val="bg2">
                <a:lumMod val="50000"/>
              </a:schemeClr>
            </a:solidFill>
          </a:ln>
        </p:spPr>
        <p:txBody>
          <a:bodyPr wrap="square" rtlCol="0">
            <a:spAutoFit/>
          </a:bodyPr>
          <a:lstStyle/>
          <a:p>
            <a:pPr marL="285750" indent="-285750">
              <a:buFont typeface="Arial" panose="020B0604020202020204" pitchFamily="34" charset="0"/>
              <a:buChar char="•"/>
            </a:pPr>
            <a:r>
              <a:rPr lang="en-US" sz="2000" dirty="0"/>
              <a:t>May be a handwritten draft</a:t>
            </a:r>
          </a:p>
          <a:p>
            <a:pPr marL="285750" indent="-285750">
              <a:buFont typeface="Arial" panose="020B0604020202020204" pitchFamily="34" charset="0"/>
              <a:buChar char="•"/>
            </a:pPr>
            <a:r>
              <a:rPr lang="en-US" sz="2000" dirty="0"/>
              <a:t>Complete at the conclusion of the CFTM</a:t>
            </a:r>
          </a:p>
          <a:p>
            <a:pPr marL="285750" indent="-285750">
              <a:buFont typeface="Arial" panose="020B0604020202020204" pitchFamily="34" charset="0"/>
              <a:buChar char="•"/>
            </a:pPr>
            <a:r>
              <a:rPr lang="en-US" sz="2000" dirty="0"/>
              <a:t>Significant changes to goals or action steps may only occur by convening another CFTM or Court Order at the Permanency Hearing.</a:t>
            </a:r>
          </a:p>
          <a:p>
            <a:pPr marL="285750" indent="-285750">
              <a:buFont typeface="Arial" panose="020B0604020202020204" pitchFamily="34" charset="0"/>
              <a:buChar char="•"/>
            </a:pPr>
            <a:r>
              <a:rPr lang="en-US" sz="2000" dirty="0"/>
              <a:t>Parents have the opportunity to sign a completed FPP at the conclusion of the CFTM</a:t>
            </a:r>
          </a:p>
          <a:p>
            <a:pPr marL="285750" indent="-285750">
              <a:buFont typeface="Arial" panose="020B0604020202020204" pitchFamily="34" charset="0"/>
              <a:buChar char="•"/>
            </a:pPr>
            <a:r>
              <a:rPr lang="en-US" sz="2000" dirty="0"/>
              <a:t>If FPP is handwritten, family should be given opportunity to sign a copy.</a:t>
            </a:r>
          </a:p>
        </p:txBody>
      </p:sp>
      <p:sp>
        <p:nvSpPr>
          <p:cNvPr id="5" name="TextBox 4">
            <a:extLst>
              <a:ext uri="{FF2B5EF4-FFF2-40B4-BE49-F238E27FC236}">
                <a16:creationId xmlns:a16="http://schemas.microsoft.com/office/drawing/2014/main" id="{31D4B32D-32AE-4B9D-9075-09F8CFD5BD20}"/>
              </a:ext>
            </a:extLst>
          </p:cNvPr>
          <p:cNvSpPr txBox="1"/>
          <p:nvPr/>
        </p:nvSpPr>
        <p:spPr>
          <a:xfrm>
            <a:off x="4596539" y="1260764"/>
            <a:ext cx="4114800" cy="3170099"/>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t="100000" r="100000"/>
            </a:path>
            <a:tileRect l="-100000" b="-100000"/>
          </a:gradFill>
          <a:ln>
            <a:solidFill>
              <a:schemeClr val="bg2">
                <a:lumMod val="50000"/>
              </a:schemeClr>
            </a:solidFill>
          </a:ln>
        </p:spPr>
        <p:txBody>
          <a:bodyPr wrap="square" rtlCol="0">
            <a:spAutoFit/>
          </a:bodyPr>
          <a:lstStyle/>
          <a:p>
            <a:pPr marL="285750" indent="-285750">
              <a:buFont typeface="Arial" panose="020B0604020202020204" pitchFamily="34" charset="0"/>
              <a:buChar char="•"/>
            </a:pPr>
            <a:r>
              <a:rPr lang="en-US" sz="2000" dirty="0"/>
              <a:t>If handwritten copy is not available, parents leave with a list of their responsibilities.</a:t>
            </a:r>
          </a:p>
          <a:p>
            <a:pPr marL="285750" indent="-285750">
              <a:buFont typeface="Arial" panose="020B0604020202020204" pitchFamily="34" charset="0"/>
              <a:buChar char="•"/>
            </a:pPr>
            <a:r>
              <a:rPr lang="en-US" sz="2000" dirty="0"/>
              <a:t>FSW provides list within 1 business day if held via teleconference or videoconference.</a:t>
            </a:r>
          </a:p>
          <a:p>
            <a:pPr marL="285750" indent="-285750">
              <a:buFont typeface="Arial" panose="020B0604020202020204" pitchFamily="34" charset="0"/>
              <a:buChar char="•"/>
            </a:pPr>
            <a:r>
              <a:rPr lang="en-US" sz="2000" dirty="0"/>
              <a:t>If handwritten plan is given, the typed copy and handwritten plan must be made available to court, the family, and their attorneys.</a:t>
            </a:r>
          </a:p>
        </p:txBody>
      </p:sp>
      <p:pic>
        <p:nvPicPr>
          <p:cNvPr id="7" name="Picture 6" descr="A pen on a piece of paper&#10;&#10;Description automatically generated with medium confidence">
            <a:extLst>
              <a:ext uri="{FF2B5EF4-FFF2-40B4-BE49-F238E27FC236}">
                <a16:creationId xmlns:a16="http://schemas.microsoft.com/office/drawing/2014/main" id="{B9EDAFBE-1860-46CB-92C9-8D8142AF1F6D}"/>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96540" y="4688324"/>
            <a:ext cx="4114799" cy="1407676"/>
          </a:xfrm>
          <a:prstGeom prst="rect">
            <a:avLst/>
          </a:prstGeom>
          <a:effectLst>
            <a:glow rad="177800">
              <a:schemeClr val="bg2">
                <a:lumMod val="50000"/>
              </a:schemeClr>
            </a:glow>
          </a:effectLst>
        </p:spPr>
      </p:pic>
    </p:spTree>
    <p:extLst>
      <p:ext uri="{BB962C8B-B14F-4D97-AF65-F5344CB8AC3E}">
        <p14:creationId xmlns:p14="http://schemas.microsoft.com/office/powerpoint/2010/main" val="19582569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DDC1C-7F43-4698-857D-8E436EEF6CCC}"/>
              </a:ext>
            </a:extLst>
          </p:cNvPr>
          <p:cNvSpPr>
            <a:spLocks noGrp="1"/>
          </p:cNvSpPr>
          <p:nvPr>
            <p:ph type="title"/>
          </p:nvPr>
        </p:nvSpPr>
        <p:spPr/>
        <p:txBody>
          <a:bodyPr/>
          <a:lstStyle/>
          <a:p>
            <a:r>
              <a:rPr lang="en-US" dirty="0"/>
              <a:t>Quality Components</a:t>
            </a:r>
          </a:p>
        </p:txBody>
      </p:sp>
      <p:graphicFrame>
        <p:nvGraphicFramePr>
          <p:cNvPr id="5" name="Diagram 4">
            <a:extLst>
              <a:ext uri="{FF2B5EF4-FFF2-40B4-BE49-F238E27FC236}">
                <a16:creationId xmlns:a16="http://schemas.microsoft.com/office/drawing/2014/main" id="{139D12ED-DD03-4DE6-AE10-1DD836015069}"/>
              </a:ext>
            </a:extLst>
          </p:cNvPr>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85559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13A5E-978A-4AFF-856C-57D1D525E15B}"/>
              </a:ext>
            </a:extLst>
          </p:cNvPr>
          <p:cNvSpPr>
            <a:spLocks noGrp="1"/>
          </p:cNvSpPr>
          <p:nvPr>
            <p:ph type="title"/>
          </p:nvPr>
        </p:nvSpPr>
        <p:spPr/>
        <p:txBody>
          <a:bodyPr/>
          <a:lstStyle/>
          <a:p>
            <a:r>
              <a:rPr lang="en-US" dirty="0"/>
              <a:t>Permanency Plan Development</a:t>
            </a:r>
          </a:p>
        </p:txBody>
      </p:sp>
      <p:sp>
        <p:nvSpPr>
          <p:cNvPr id="5" name="TextBox 4">
            <a:extLst>
              <a:ext uri="{FF2B5EF4-FFF2-40B4-BE49-F238E27FC236}">
                <a16:creationId xmlns:a16="http://schemas.microsoft.com/office/drawing/2014/main" id="{B663F0ED-D32B-4E41-A3AB-D58F2596AEE1}"/>
              </a:ext>
            </a:extLst>
          </p:cNvPr>
          <p:cNvSpPr txBox="1"/>
          <p:nvPr/>
        </p:nvSpPr>
        <p:spPr>
          <a:xfrm>
            <a:off x="342900" y="1219200"/>
            <a:ext cx="8458200" cy="4770537"/>
          </a:xfrm>
          <a:prstGeom prst="rect">
            <a:avLst/>
          </a:prstGeom>
          <a:solidFill>
            <a:schemeClr val="bg1">
              <a:lumMod val="85000"/>
            </a:schemeClr>
          </a:solidFill>
        </p:spPr>
        <p:txBody>
          <a:bodyPr wrap="square" rtlCol="0">
            <a:spAutoFit/>
          </a:bodyPr>
          <a:lstStyle/>
          <a:p>
            <a:pPr algn="ctr"/>
            <a:r>
              <a:rPr lang="en-US" sz="4400" dirty="0"/>
              <a:t>Permanency Plan Development Guide</a:t>
            </a:r>
          </a:p>
          <a:p>
            <a:r>
              <a:rPr lang="en-US" sz="3600" dirty="0"/>
              <a:t>Developed to assist case managers in the task of writing correct need records and action steps that will appear in a Permanency Plan.  The examples are not designed to be copied and pasted into a family’s plan. </a:t>
            </a:r>
          </a:p>
        </p:txBody>
      </p:sp>
    </p:spTree>
    <p:extLst>
      <p:ext uri="{BB962C8B-B14F-4D97-AF65-F5344CB8AC3E}">
        <p14:creationId xmlns:p14="http://schemas.microsoft.com/office/powerpoint/2010/main" val="7725325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25CD7-36FF-4449-960E-9836C4EF855F}"/>
              </a:ext>
            </a:extLst>
          </p:cNvPr>
          <p:cNvSpPr>
            <a:spLocks noGrp="1"/>
          </p:cNvSpPr>
          <p:nvPr>
            <p:ph type="title"/>
          </p:nvPr>
        </p:nvSpPr>
        <p:spPr/>
        <p:txBody>
          <a:bodyPr/>
          <a:lstStyle/>
          <a:p>
            <a:r>
              <a:rPr lang="en-US" dirty="0"/>
              <a:t>The Williams Family Plan</a:t>
            </a:r>
          </a:p>
        </p:txBody>
      </p:sp>
      <p:pic>
        <p:nvPicPr>
          <p:cNvPr id="4" name="Picture 3">
            <a:extLst>
              <a:ext uri="{FF2B5EF4-FFF2-40B4-BE49-F238E27FC236}">
                <a16:creationId xmlns:a16="http://schemas.microsoft.com/office/drawing/2014/main" id="{94C33C06-8535-4F59-A5C6-BF3B288AC6A2}"/>
              </a:ext>
            </a:extLst>
          </p:cNvPr>
          <p:cNvPicPr>
            <a:picLocks noChangeAspect="1"/>
          </p:cNvPicPr>
          <p:nvPr/>
        </p:nvPicPr>
        <p:blipFill rotWithShape="1">
          <a:blip r:embed="rId3"/>
          <a:srcRect l="14166" t="26286" r="46667" b="28195"/>
          <a:stretch/>
        </p:blipFill>
        <p:spPr>
          <a:xfrm>
            <a:off x="167640" y="1600200"/>
            <a:ext cx="6180619" cy="4038600"/>
          </a:xfrm>
          <a:prstGeom prst="rect">
            <a:avLst/>
          </a:prstGeom>
        </p:spPr>
      </p:pic>
      <p:sp>
        <p:nvSpPr>
          <p:cNvPr id="7" name="TextBox 6">
            <a:extLst>
              <a:ext uri="{FF2B5EF4-FFF2-40B4-BE49-F238E27FC236}">
                <a16:creationId xmlns:a16="http://schemas.microsoft.com/office/drawing/2014/main" id="{5CD0934B-061A-4B96-81DA-DE1DB1C30B04}"/>
              </a:ext>
            </a:extLst>
          </p:cNvPr>
          <p:cNvSpPr txBox="1"/>
          <p:nvPr/>
        </p:nvSpPr>
        <p:spPr>
          <a:xfrm>
            <a:off x="6516859" y="1418897"/>
            <a:ext cx="2492326" cy="440120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a:t>Note:</a:t>
            </a:r>
          </a:p>
          <a:p>
            <a:endParaRPr lang="en-US" sz="2800" dirty="0"/>
          </a:p>
          <a:p>
            <a:pPr marL="285750" indent="-285750">
              <a:buFont typeface="Arial" panose="020B0604020202020204" pitchFamily="34" charset="0"/>
              <a:buChar char="•"/>
            </a:pPr>
            <a:r>
              <a:rPr lang="en-US" sz="2800" dirty="0"/>
              <a:t>Functional Strengths</a:t>
            </a:r>
          </a:p>
          <a:p>
            <a:pPr marL="285750" indent="-285750">
              <a:buFont typeface="Arial" panose="020B0604020202020204" pitchFamily="34" charset="0"/>
              <a:buChar char="•"/>
            </a:pPr>
            <a:r>
              <a:rPr lang="en-US" sz="2800" dirty="0"/>
              <a:t>Needs/Risks/Concerns</a:t>
            </a:r>
          </a:p>
          <a:p>
            <a:pPr marL="285750" indent="-285750">
              <a:buFont typeface="Arial" panose="020B0604020202020204" pitchFamily="34" charset="0"/>
              <a:buChar char="•"/>
            </a:pPr>
            <a:r>
              <a:rPr lang="en-US" sz="2800" dirty="0"/>
              <a:t>Update Family Assessment Worksheet</a:t>
            </a:r>
          </a:p>
        </p:txBody>
      </p:sp>
    </p:spTree>
    <p:extLst>
      <p:ext uri="{BB962C8B-B14F-4D97-AF65-F5344CB8AC3E}">
        <p14:creationId xmlns:p14="http://schemas.microsoft.com/office/powerpoint/2010/main" val="191434292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D85A9-E5FC-42B5-85A4-F91E6118A414}"/>
              </a:ext>
            </a:extLst>
          </p:cNvPr>
          <p:cNvSpPr>
            <a:spLocks noGrp="1"/>
          </p:cNvSpPr>
          <p:nvPr>
            <p:ph type="title"/>
          </p:nvPr>
        </p:nvSpPr>
        <p:spPr/>
        <p:txBody>
          <a:bodyPr/>
          <a:lstStyle/>
          <a:p>
            <a:r>
              <a:rPr lang="en-US" dirty="0"/>
              <a:t>Williams Permanency Plan Development</a:t>
            </a:r>
          </a:p>
        </p:txBody>
      </p:sp>
      <p:graphicFrame>
        <p:nvGraphicFramePr>
          <p:cNvPr id="4" name="Diagram 3">
            <a:extLst>
              <a:ext uri="{FF2B5EF4-FFF2-40B4-BE49-F238E27FC236}">
                <a16:creationId xmlns:a16="http://schemas.microsoft.com/office/drawing/2014/main" id="{2F6F61CC-970E-4647-AC6D-30B7EFBFB6C8}"/>
              </a:ext>
            </a:extLst>
          </p:cNvPr>
          <p:cNvGraphicFramePr/>
          <p:nvPr>
            <p:extLst>
              <p:ext uri="{D42A27DB-BD31-4B8C-83A1-F6EECF244321}">
                <p14:modId xmlns:p14="http://schemas.microsoft.com/office/powerpoint/2010/main" val="908841627"/>
              </p:ext>
            </p:extLst>
          </p:nvPr>
        </p:nvGraphicFramePr>
        <p:xfrm>
          <a:off x="152400" y="1143000"/>
          <a:ext cx="88392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1924446"/>
      </p:ext>
    </p:extLst>
  </p:cSld>
  <p:clrMapOvr>
    <a:masterClrMapping/>
  </p:clrMapOvr>
</p:sld>
</file>

<file path=ppt/theme/theme1.xml><?xml version="1.0" encoding="utf-8"?>
<a:theme xmlns:a="http://schemas.openxmlformats.org/drawingml/2006/main" name="PowerPoint B">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11150</TotalTime>
  <Words>36278</Words>
  <Application>Microsoft Office PowerPoint</Application>
  <PresentationFormat>On-screen Show (4:3)</PresentationFormat>
  <Paragraphs>2336</Paragraphs>
  <Slides>130</Slides>
  <Notes>130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130</vt:i4>
      </vt:variant>
    </vt:vector>
  </HeadingPairs>
  <TitlesOfParts>
    <vt:vector size="141" baseType="lpstr">
      <vt:lpstr>Arial</vt:lpstr>
      <vt:lpstr>Baskerville Old Face</vt:lpstr>
      <vt:lpstr>Calibri</vt:lpstr>
      <vt:lpstr>Courier New</vt:lpstr>
      <vt:lpstr>Open Sans</vt:lpstr>
      <vt:lpstr>PermianSlabSerifTypeface</vt:lpstr>
      <vt:lpstr>Stint Ultra Condensed</vt:lpstr>
      <vt:lpstr>Symbol</vt:lpstr>
      <vt:lpstr>Times New Roman</vt:lpstr>
      <vt:lpstr>Wingdings</vt:lpstr>
      <vt:lpstr>PowerPoint B</vt:lpstr>
      <vt:lpstr>STATE OF TENNESSEE Foster Care Specialty Week One 6.15.2023</vt:lpstr>
      <vt:lpstr>Unit 1</vt:lpstr>
      <vt:lpstr>Introductions and Desired Outcomes</vt:lpstr>
      <vt:lpstr>OJT Survey</vt:lpstr>
      <vt:lpstr>Comfort Rules Revisited</vt:lpstr>
      <vt:lpstr>Learning Objectives</vt:lpstr>
      <vt:lpstr>Schedule</vt:lpstr>
      <vt:lpstr>Resources </vt:lpstr>
      <vt:lpstr>The Practice Wheel</vt:lpstr>
      <vt:lpstr>Permanency</vt:lpstr>
      <vt:lpstr>Entering DCS Custody</vt:lpstr>
      <vt:lpstr>Allegations of Harm</vt:lpstr>
      <vt:lpstr>Unit 2</vt:lpstr>
      <vt:lpstr>Working with Families</vt:lpstr>
      <vt:lpstr>Engagement Strategies</vt:lpstr>
      <vt:lpstr>Engagement and Trauma</vt:lpstr>
      <vt:lpstr>Factors of Resistance</vt:lpstr>
      <vt:lpstr>Motivational Interviewing Elements</vt:lpstr>
      <vt:lpstr>Cycle of Change</vt:lpstr>
      <vt:lpstr>Activity: Stages of Change</vt:lpstr>
      <vt:lpstr>The Change Ruler</vt:lpstr>
      <vt:lpstr>Activity: Behaviors of Resistance</vt:lpstr>
      <vt:lpstr>Strategies</vt:lpstr>
      <vt:lpstr>Activity:  Resistance Statements</vt:lpstr>
      <vt:lpstr>Activity: Open Ended Questions</vt:lpstr>
      <vt:lpstr>Internal Teaming</vt:lpstr>
      <vt:lpstr>Internal Teaming and Next Steps</vt:lpstr>
      <vt:lpstr>The Initial Contact</vt:lpstr>
      <vt:lpstr>The Family Story</vt:lpstr>
      <vt:lpstr>MI and the Family Story</vt:lpstr>
      <vt:lpstr>Ongoing Timeframes</vt:lpstr>
      <vt:lpstr>Activity: Gather the story</vt:lpstr>
      <vt:lpstr>Meet the Family:  The Williams</vt:lpstr>
      <vt:lpstr>Pathways to Permanence </vt:lpstr>
      <vt:lpstr>Engaging Mom:  Debrief</vt:lpstr>
      <vt:lpstr>Identify Strengths and Needs</vt:lpstr>
      <vt:lpstr>PCOP</vt:lpstr>
      <vt:lpstr>Practice Documentation Policy 31.14:  A, B, C, D</vt:lpstr>
      <vt:lpstr>National Center on Substance Abuse and Child Welfare</vt:lpstr>
      <vt:lpstr>Drug Screening</vt:lpstr>
      <vt:lpstr>MI and Drug Screening</vt:lpstr>
      <vt:lpstr>Unit 3</vt:lpstr>
      <vt:lpstr>Teaming Components</vt:lpstr>
      <vt:lpstr>Genogram and Family Eco-Map</vt:lpstr>
      <vt:lpstr>Diligent Search Timeframes</vt:lpstr>
      <vt:lpstr>Genogram and Eco-map:  The Williams </vt:lpstr>
      <vt:lpstr>Preparing for the Meeting</vt:lpstr>
      <vt:lpstr>Preparing the Youth</vt:lpstr>
      <vt:lpstr>CFTM Script</vt:lpstr>
      <vt:lpstr>Preparing as the FSW</vt:lpstr>
      <vt:lpstr>Initial Child and Family Team Meeting</vt:lpstr>
      <vt:lpstr>Pathways to Permanency </vt:lpstr>
      <vt:lpstr>Factors that influence placement</vt:lpstr>
      <vt:lpstr>MEPA/IEPA; Children of Native American Heritage</vt:lpstr>
      <vt:lpstr>Policy 16.46 Child/Youth Referral and Placement</vt:lpstr>
      <vt:lpstr>Best Practice in Placement</vt:lpstr>
      <vt:lpstr>Three Principles</vt:lpstr>
      <vt:lpstr>Placement Exception Requests</vt:lpstr>
      <vt:lpstr>Types of Placements</vt:lpstr>
      <vt:lpstr>Foster Home Policies and Training</vt:lpstr>
      <vt:lpstr>Foster Home Visits</vt:lpstr>
      <vt:lpstr>In-Home Daycare or Babysitting</vt:lpstr>
      <vt:lpstr>Full Disclosure</vt:lpstr>
      <vt:lpstr>Life Story Books</vt:lpstr>
      <vt:lpstr>Benefits of visitation</vt:lpstr>
      <vt:lpstr>Relationships and Connections</vt:lpstr>
      <vt:lpstr>Policy 16.43 Review</vt:lpstr>
      <vt:lpstr>Visitation</vt:lpstr>
      <vt:lpstr>Readiness for Visitation</vt:lpstr>
      <vt:lpstr>Visitation Observation Checklist</vt:lpstr>
      <vt:lpstr>Purposeful and Meaningful</vt:lpstr>
      <vt:lpstr>Visitation Schedule:  The Williams Family</vt:lpstr>
      <vt:lpstr>Arranging Family Visits</vt:lpstr>
      <vt:lpstr>Relative Caregivers and Trauma</vt:lpstr>
      <vt:lpstr>OJT Survey</vt:lpstr>
      <vt:lpstr>Unit 4</vt:lpstr>
      <vt:lpstr>Assessment Integration</vt:lpstr>
      <vt:lpstr>Engaging the Family-CANS</vt:lpstr>
      <vt:lpstr>CANS and the Family</vt:lpstr>
      <vt:lpstr>Initial CANS Assessment Review</vt:lpstr>
      <vt:lpstr>CANS Debrief</vt:lpstr>
      <vt:lpstr>Assessments</vt:lpstr>
      <vt:lpstr>The Life Skills Assessment (LSA)</vt:lpstr>
      <vt:lpstr>Integrated Assessments</vt:lpstr>
      <vt:lpstr>Unit 5</vt:lpstr>
      <vt:lpstr>The Family Permanency Plan</vt:lpstr>
      <vt:lpstr>Permanency Plan Components</vt:lpstr>
      <vt:lpstr>Permanency Goals</vt:lpstr>
      <vt:lpstr>Concurrent Planning</vt:lpstr>
      <vt:lpstr>Four Key Areas of the Permanency Plan</vt:lpstr>
      <vt:lpstr>Strengths Statement</vt:lpstr>
      <vt:lpstr>Protective Factors</vt:lpstr>
      <vt:lpstr>Needs Statement</vt:lpstr>
      <vt:lpstr>Action Steps (Responsibilities)</vt:lpstr>
      <vt:lpstr>Permanency Plan Documentation</vt:lpstr>
      <vt:lpstr>Quality Components</vt:lpstr>
      <vt:lpstr>Permanency Plan Development</vt:lpstr>
      <vt:lpstr>The Williams Family Plan</vt:lpstr>
      <vt:lpstr>Williams Permanency Plan Development</vt:lpstr>
      <vt:lpstr>Progress Review</vt:lpstr>
      <vt:lpstr>The Williams 30-90 Days After Removal</vt:lpstr>
      <vt:lpstr>Driving Forward</vt:lpstr>
      <vt:lpstr>Placement Stability</vt:lpstr>
      <vt:lpstr>Working with Youth</vt:lpstr>
      <vt:lpstr>Court Actions</vt:lpstr>
      <vt:lpstr>Protocol for Court Preparation and Attendance</vt:lpstr>
      <vt:lpstr>The Role of the Court</vt:lpstr>
      <vt:lpstr>Other advocates</vt:lpstr>
      <vt:lpstr>Foster Care Review Board (FCRB)</vt:lpstr>
      <vt:lpstr>Adoption and Safe Families Act (ASFA)</vt:lpstr>
      <vt:lpstr>Termination of Parental Rights</vt:lpstr>
      <vt:lpstr>Reasonable Efforts Revisited</vt:lpstr>
      <vt:lpstr>Important Points</vt:lpstr>
      <vt:lpstr>Tracking and Adjusting</vt:lpstr>
      <vt:lpstr>Progress Review CFTMs</vt:lpstr>
      <vt:lpstr>Exceptions to Planning</vt:lpstr>
      <vt:lpstr>The Revised Permanency Plan </vt:lpstr>
      <vt:lpstr>Tracking to Permanency Scene 5</vt:lpstr>
      <vt:lpstr>The Williams Plan Revised</vt:lpstr>
      <vt:lpstr>Strengths-Based Feedback</vt:lpstr>
      <vt:lpstr>Unit 6</vt:lpstr>
      <vt:lpstr>Implementation and Reviewing Progress</vt:lpstr>
      <vt:lpstr>Assessing Progress</vt:lpstr>
      <vt:lpstr>Aging Out of Custody</vt:lpstr>
      <vt:lpstr>Exiting Custody</vt:lpstr>
      <vt:lpstr>Exiting Custody</vt:lpstr>
      <vt:lpstr>Unit 7</vt:lpstr>
      <vt:lpstr>PowerPoint Presentation</vt:lpstr>
      <vt:lpstr>Resources</vt:lpstr>
      <vt:lpstr>PowerPoint Presentation</vt:lpstr>
    </vt:vector>
  </TitlesOfParts>
  <Company>State of Tennessee: Finance &amp;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Wehlage</dc:creator>
  <cp:lastModifiedBy>Cindy Hensley</cp:lastModifiedBy>
  <cp:revision>298</cp:revision>
  <dcterms:created xsi:type="dcterms:W3CDTF">2015-04-23T14:03:19Z</dcterms:created>
  <dcterms:modified xsi:type="dcterms:W3CDTF">2023-06-23T17:37:58Z</dcterms:modified>
</cp:coreProperties>
</file>