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72"/>
  </p:notesMasterIdLst>
  <p:handoutMasterIdLst>
    <p:handoutMasterId r:id="rId73"/>
  </p:handoutMasterIdLst>
  <p:sldIdLst>
    <p:sldId id="256" r:id="rId5"/>
    <p:sldId id="371" r:id="rId6"/>
    <p:sldId id="351" r:id="rId7"/>
    <p:sldId id="358" r:id="rId8"/>
    <p:sldId id="263" r:id="rId9"/>
    <p:sldId id="353" r:id="rId10"/>
    <p:sldId id="356" r:id="rId11"/>
    <p:sldId id="359" r:id="rId12"/>
    <p:sldId id="372" r:id="rId13"/>
    <p:sldId id="373" r:id="rId14"/>
    <p:sldId id="374" r:id="rId15"/>
    <p:sldId id="375" r:id="rId16"/>
    <p:sldId id="360" r:id="rId17"/>
    <p:sldId id="376" r:id="rId18"/>
    <p:sldId id="377" r:id="rId19"/>
    <p:sldId id="378" r:id="rId20"/>
    <p:sldId id="379" r:id="rId21"/>
    <p:sldId id="437" r:id="rId22"/>
    <p:sldId id="261" r:id="rId23"/>
    <p:sldId id="284" r:id="rId24"/>
    <p:sldId id="381" r:id="rId25"/>
    <p:sldId id="383" r:id="rId26"/>
    <p:sldId id="382" r:id="rId27"/>
    <p:sldId id="384" r:id="rId28"/>
    <p:sldId id="385" r:id="rId29"/>
    <p:sldId id="357" r:id="rId30"/>
    <p:sldId id="418" r:id="rId31"/>
    <p:sldId id="386" r:id="rId32"/>
    <p:sldId id="387" r:id="rId33"/>
    <p:sldId id="388" r:id="rId34"/>
    <p:sldId id="389" r:id="rId35"/>
    <p:sldId id="399" r:id="rId36"/>
    <p:sldId id="361" r:id="rId37"/>
    <p:sldId id="390" r:id="rId38"/>
    <p:sldId id="391" r:id="rId39"/>
    <p:sldId id="392" r:id="rId40"/>
    <p:sldId id="393" r:id="rId41"/>
    <p:sldId id="362" r:id="rId42"/>
    <p:sldId id="394" r:id="rId43"/>
    <p:sldId id="395" r:id="rId44"/>
    <p:sldId id="396" r:id="rId45"/>
    <p:sldId id="397" r:id="rId46"/>
    <p:sldId id="420" r:id="rId47"/>
    <p:sldId id="398" r:id="rId48"/>
    <p:sldId id="416" r:id="rId49"/>
    <p:sldId id="400" r:id="rId50"/>
    <p:sldId id="419" r:id="rId51"/>
    <p:sldId id="363" r:id="rId52"/>
    <p:sldId id="401" r:id="rId53"/>
    <p:sldId id="402" r:id="rId54"/>
    <p:sldId id="403" r:id="rId55"/>
    <p:sldId id="407" r:id="rId56"/>
    <p:sldId id="405" r:id="rId57"/>
    <p:sldId id="417" r:id="rId58"/>
    <p:sldId id="364" r:id="rId59"/>
    <p:sldId id="406" r:id="rId60"/>
    <p:sldId id="404" r:id="rId61"/>
    <p:sldId id="408" r:id="rId62"/>
    <p:sldId id="365" r:id="rId63"/>
    <p:sldId id="409" r:id="rId64"/>
    <p:sldId id="410" r:id="rId65"/>
    <p:sldId id="415" r:id="rId66"/>
    <p:sldId id="366" r:id="rId67"/>
    <p:sldId id="411" r:id="rId68"/>
    <p:sldId id="412" r:id="rId69"/>
    <p:sldId id="367" r:id="rId70"/>
    <p:sldId id="37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390"/>
    <a:srgbClr val="4FB5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4" autoAdjust="0"/>
    <p:restoredTop sz="67714" autoAdjust="0"/>
  </p:normalViewPr>
  <p:slideViewPr>
    <p:cSldViewPr snapToGrid="0">
      <p:cViewPr varScale="1">
        <p:scale>
          <a:sx n="58" d="100"/>
          <a:sy n="58" d="100"/>
        </p:scale>
        <p:origin x="1651" y="53"/>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4BB3A-D59D-4E05-9BBB-ACD17B5E8DFE}" type="doc">
      <dgm:prSet loTypeId="urn:microsoft.com/office/officeart/2008/layout/VerticalCircleList" loCatId="list" qsTypeId="urn:microsoft.com/office/officeart/2005/8/quickstyle/3d4" qsCatId="3D" csTypeId="urn:microsoft.com/office/officeart/2005/8/colors/accent1_5" csCatId="accent1" phldr="1"/>
      <dgm:spPr/>
      <dgm:t>
        <a:bodyPr/>
        <a:lstStyle/>
        <a:p>
          <a:endParaRPr lang="en-US"/>
        </a:p>
      </dgm:t>
    </dgm:pt>
    <dgm:pt modelId="{AB83F3DD-5605-495A-B8E6-6A81D097AB1E}">
      <dgm:prSet phldrT="[Text]" custT="1"/>
      <dgm:spPr/>
      <dgm:t>
        <a:bodyPr/>
        <a:lstStyle/>
        <a:p>
          <a:r>
            <a:rPr lang="en-US" sz="2400" b="0" dirty="0"/>
            <a:t>Preliminary</a:t>
          </a:r>
        </a:p>
      </dgm:t>
    </dgm:pt>
    <dgm:pt modelId="{8D7D58C0-D3CC-428D-9400-04ACB5C53BE3}" type="parTrans" cxnId="{F9A96C4C-0B3A-49D1-AF78-1849BEAAE104}">
      <dgm:prSet/>
      <dgm:spPr/>
      <dgm:t>
        <a:bodyPr/>
        <a:lstStyle/>
        <a:p>
          <a:endParaRPr lang="en-US" sz="2400" b="0"/>
        </a:p>
      </dgm:t>
    </dgm:pt>
    <dgm:pt modelId="{4B71BB30-D81A-40E8-852D-6F91CB5475DB}" type="sibTrans" cxnId="{F9A96C4C-0B3A-49D1-AF78-1849BEAAE104}">
      <dgm:prSet/>
      <dgm:spPr/>
      <dgm:t>
        <a:bodyPr/>
        <a:lstStyle/>
        <a:p>
          <a:endParaRPr lang="en-US" sz="2400" b="0"/>
        </a:p>
      </dgm:t>
    </dgm:pt>
    <dgm:pt modelId="{9B6FBFB2-2F41-4D91-9E12-D86292FF7CAD}">
      <dgm:prSet phldrT="[Text]" custT="1"/>
      <dgm:spPr/>
      <dgm:t>
        <a:bodyPr/>
        <a:lstStyle/>
        <a:p>
          <a:r>
            <a:rPr lang="en-US" sz="2400" b="0" dirty="0"/>
            <a:t>Adjudicatory</a:t>
          </a:r>
        </a:p>
      </dgm:t>
    </dgm:pt>
    <dgm:pt modelId="{26FE6D7F-3064-442C-8C8B-3C6CB5D1A960}" type="parTrans" cxnId="{FFAF4067-32CF-4C98-93C9-CF3B7042FF43}">
      <dgm:prSet/>
      <dgm:spPr/>
      <dgm:t>
        <a:bodyPr/>
        <a:lstStyle/>
        <a:p>
          <a:endParaRPr lang="en-US" sz="2400" b="0"/>
        </a:p>
      </dgm:t>
    </dgm:pt>
    <dgm:pt modelId="{EC8EDC30-1B51-4C32-B8AD-5D7D2DC6B8D4}" type="sibTrans" cxnId="{FFAF4067-32CF-4C98-93C9-CF3B7042FF43}">
      <dgm:prSet/>
      <dgm:spPr/>
      <dgm:t>
        <a:bodyPr/>
        <a:lstStyle/>
        <a:p>
          <a:endParaRPr lang="en-US" sz="2400" b="0"/>
        </a:p>
      </dgm:t>
    </dgm:pt>
    <dgm:pt modelId="{59E944CA-E349-472F-B353-3096159882D8}">
      <dgm:prSet phldrT="[Text]" custT="1"/>
      <dgm:spPr/>
      <dgm:t>
        <a:bodyPr/>
        <a:lstStyle/>
        <a:p>
          <a:r>
            <a:rPr lang="en-US" sz="2400" b="0" dirty="0"/>
            <a:t>Disposition</a:t>
          </a:r>
        </a:p>
      </dgm:t>
    </dgm:pt>
    <dgm:pt modelId="{68EF8993-1421-4D57-B490-A7AC4E881826}" type="parTrans" cxnId="{9489992B-40D8-4DF8-BB06-53EA8AA31F3E}">
      <dgm:prSet/>
      <dgm:spPr/>
      <dgm:t>
        <a:bodyPr/>
        <a:lstStyle/>
        <a:p>
          <a:endParaRPr lang="en-US" sz="2400" b="0"/>
        </a:p>
      </dgm:t>
    </dgm:pt>
    <dgm:pt modelId="{FB70FD5E-0295-44C1-9E95-B891F1602D29}" type="sibTrans" cxnId="{9489992B-40D8-4DF8-BB06-53EA8AA31F3E}">
      <dgm:prSet/>
      <dgm:spPr/>
      <dgm:t>
        <a:bodyPr/>
        <a:lstStyle/>
        <a:p>
          <a:endParaRPr lang="en-US" sz="2400" b="0"/>
        </a:p>
      </dgm:t>
    </dgm:pt>
    <dgm:pt modelId="{8366B0CA-F00E-458C-AF97-97025F761A9C}">
      <dgm:prSet phldrT="[Text]" custT="1"/>
      <dgm:spPr/>
      <dgm:t>
        <a:bodyPr/>
        <a:lstStyle/>
        <a:p>
          <a:r>
            <a:rPr lang="en-US" sz="2400" b="0" dirty="0"/>
            <a:t>Permanency Hearing</a:t>
          </a:r>
        </a:p>
      </dgm:t>
    </dgm:pt>
    <dgm:pt modelId="{7990EA78-2F47-45B8-857B-32C24EC4400F}" type="parTrans" cxnId="{5C6423CB-7794-46C3-82DF-09B315BC0750}">
      <dgm:prSet/>
      <dgm:spPr/>
      <dgm:t>
        <a:bodyPr/>
        <a:lstStyle/>
        <a:p>
          <a:endParaRPr lang="en-US" sz="2400" b="0"/>
        </a:p>
      </dgm:t>
    </dgm:pt>
    <dgm:pt modelId="{D242EA2A-4BAA-4823-AFED-47B3372AADA7}" type="sibTrans" cxnId="{5C6423CB-7794-46C3-82DF-09B315BC0750}">
      <dgm:prSet/>
      <dgm:spPr/>
      <dgm:t>
        <a:bodyPr/>
        <a:lstStyle/>
        <a:p>
          <a:endParaRPr lang="en-US" sz="2400" b="0"/>
        </a:p>
      </dgm:t>
    </dgm:pt>
    <dgm:pt modelId="{98DFED94-E3E5-41A9-9DC1-697D7EC1D8B6}">
      <dgm:prSet phldrT="[Text]" custT="1"/>
      <dgm:spPr/>
      <dgm:t>
        <a:bodyPr/>
        <a:lstStyle/>
        <a:p>
          <a:r>
            <a:rPr lang="en-US" sz="2400" b="0" dirty="0"/>
            <a:t>Ratification</a:t>
          </a:r>
        </a:p>
      </dgm:t>
    </dgm:pt>
    <dgm:pt modelId="{22D6F58A-F38E-4C41-8D15-1B0E6E982E77}" type="parTrans" cxnId="{1EA20BE5-C2E1-42C5-A639-3B156FA5F315}">
      <dgm:prSet/>
      <dgm:spPr/>
      <dgm:t>
        <a:bodyPr/>
        <a:lstStyle/>
        <a:p>
          <a:endParaRPr lang="en-US" sz="2400" b="0"/>
        </a:p>
      </dgm:t>
    </dgm:pt>
    <dgm:pt modelId="{FFE55BE7-109D-447C-96B5-448166C69112}" type="sibTrans" cxnId="{1EA20BE5-C2E1-42C5-A639-3B156FA5F315}">
      <dgm:prSet/>
      <dgm:spPr/>
      <dgm:t>
        <a:bodyPr/>
        <a:lstStyle/>
        <a:p>
          <a:endParaRPr lang="en-US" sz="2400" b="0"/>
        </a:p>
      </dgm:t>
    </dgm:pt>
    <dgm:pt modelId="{459560EF-7D50-4A9D-9BF2-2B5A32AF4BE2}">
      <dgm:prSet phldrT="[Text]" custT="1"/>
      <dgm:spPr/>
      <dgm:t>
        <a:bodyPr/>
        <a:lstStyle/>
        <a:p>
          <a:r>
            <a:rPr lang="en-US" sz="2400" b="0" dirty="0"/>
            <a:t>Court Progress Review/Judicial Review</a:t>
          </a:r>
        </a:p>
      </dgm:t>
    </dgm:pt>
    <dgm:pt modelId="{EFBC5044-2847-4049-8A1B-4F401C575F9B}" type="parTrans" cxnId="{8A272955-6A33-4BC5-A041-4AE8F604FD3C}">
      <dgm:prSet/>
      <dgm:spPr/>
      <dgm:t>
        <a:bodyPr/>
        <a:lstStyle/>
        <a:p>
          <a:endParaRPr lang="en-US" sz="2400" b="0"/>
        </a:p>
      </dgm:t>
    </dgm:pt>
    <dgm:pt modelId="{28A5F585-BB3E-4195-A848-F388AD4E6E94}" type="sibTrans" cxnId="{8A272955-6A33-4BC5-A041-4AE8F604FD3C}">
      <dgm:prSet/>
      <dgm:spPr/>
      <dgm:t>
        <a:bodyPr/>
        <a:lstStyle/>
        <a:p>
          <a:endParaRPr lang="en-US" sz="2400" b="0"/>
        </a:p>
      </dgm:t>
    </dgm:pt>
    <dgm:pt modelId="{1B4E0351-4796-441A-9328-3AFC258C405E}">
      <dgm:prSet phldrT="[Text]" custT="1"/>
      <dgm:spPr/>
      <dgm:t>
        <a:bodyPr/>
        <a:lstStyle/>
        <a:p>
          <a:r>
            <a:rPr lang="en-US" sz="2400" b="0" dirty="0"/>
            <a:t>Termination of Parental Rights</a:t>
          </a:r>
        </a:p>
      </dgm:t>
    </dgm:pt>
    <dgm:pt modelId="{2531972B-4D6E-4DC9-9E48-D1D596D5B031}" type="parTrans" cxnId="{7232C5D1-C893-4489-8F4A-9C620B778660}">
      <dgm:prSet/>
      <dgm:spPr/>
      <dgm:t>
        <a:bodyPr/>
        <a:lstStyle/>
        <a:p>
          <a:endParaRPr lang="en-US"/>
        </a:p>
      </dgm:t>
    </dgm:pt>
    <dgm:pt modelId="{31B16AD0-6B63-44A6-857E-C28C2D948B8D}" type="sibTrans" cxnId="{7232C5D1-C893-4489-8F4A-9C620B778660}">
      <dgm:prSet/>
      <dgm:spPr/>
      <dgm:t>
        <a:bodyPr/>
        <a:lstStyle/>
        <a:p>
          <a:endParaRPr lang="en-US"/>
        </a:p>
      </dgm:t>
    </dgm:pt>
    <dgm:pt modelId="{36BEE5C4-163E-4A0D-9FF6-5BA5478908FD}" type="pres">
      <dgm:prSet presAssocID="{2B94BB3A-D59D-4E05-9BBB-ACD17B5E8DFE}" presName="Name0" presStyleCnt="0">
        <dgm:presLayoutVars>
          <dgm:dir/>
        </dgm:presLayoutVars>
      </dgm:prSet>
      <dgm:spPr/>
    </dgm:pt>
    <dgm:pt modelId="{A049C435-2821-4FDB-93DF-791C9E2B5FC1}" type="pres">
      <dgm:prSet presAssocID="{AB83F3DD-5605-495A-B8E6-6A81D097AB1E}" presName="noChildren" presStyleCnt="0"/>
      <dgm:spPr/>
    </dgm:pt>
    <dgm:pt modelId="{B5667032-FA5C-4FCD-B952-28561C8604AA}" type="pres">
      <dgm:prSet presAssocID="{AB83F3DD-5605-495A-B8E6-6A81D097AB1E}" presName="gap" presStyleCnt="0"/>
      <dgm:spPr/>
    </dgm:pt>
    <dgm:pt modelId="{6B510A4A-9A2C-49D0-824F-17A973DBF0FE}" type="pres">
      <dgm:prSet presAssocID="{AB83F3DD-5605-495A-B8E6-6A81D097AB1E}" presName="medCircle2" presStyleLbl="vennNode1" presStyleIdx="0" presStyleCnt="7"/>
      <dgm:spPr/>
    </dgm:pt>
    <dgm:pt modelId="{4BC6A84B-2C7C-4E7C-A1A9-AE255E6BED4C}" type="pres">
      <dgm:prSet presAssocID="{AB83F3DD-5605-495A-B8E6-6A81D097AB1E}" presName="txLvlOnly1" presStyleLbl="revTx" presStyleIdx="0" presStyleCnt="7"/>
      <dgm:spPr/>
    </dgm:pt>
    <dgm:pt modelId="{30ECAF2D-33EA-4575-BC57-0213B1F00FB7}" type="pres">
      <dgm:prSet presAssocID="{9B6FBFB2-2F41-4D91-9E12-D86292FF7CAD}" presName="noChildren" presStyleCnt="0"/>
      <dgm:spPr/>
    </dgm:pt>
    <dgm:pt modelId="{9BAC3971-24B2-4737-92E5-B1A5AD28ECA2}" type="pres">
      <dgm:prSet presAssocID="{9B6FBFB2-2F41-4D91-9E12-D86292FF7CAD}" presName="gap" presStyleCnt="0"/>
      <dgm:spPr/>
    </dgm:pt>
    <dgm:pt modelId="{0FD0330C-9288-493C-8F04-69DBFBE8A61E}" type="pres">
      <dgm:prSet presAssocID="{9B6FBFB2-2F41-4D91-9E12-D86292FF7CAD}" presName="medCircle2" presStyleLbl="vennNode1" presStyleIdx="1" presStyleCnt="7"/>
      <dgm:spPr/>
    </dgm:pt>
    <dgm:pt modelId="{30BE793B-4D9E-43E9-AED5-8FC11D46F383}" type="pres">
      <dgm:prSet presAssocID="{9B6FBFB2-2F41-4D91-9E12-D86292FF7CAD}" presName="txLvlOnly1" presStyleLbl="revTx" presStyleIdx="1" presStyleCnt="7"/>
      <dgm:spPr/>
    </dgm:pt>
    <dgm:pt modelId="{106AD813-30FA-4EE4-8560-1084B6B4DB74}" type="pres">
      <dgm:prSet presAssocID="{59E944CA-E349-472F-B353-3096159882D8}" presName="noChildren" presStyleCnt="0"/>
      <dgm:spPr/>
    </dgm:pt>
    <dgm:pt modelId="{36A9F095-A673-4D57-A5A2-D85959278D1E}" type="pres">
      <dgm:prSet presAssocID="{59E944CA-E349-472F-B353-3096159882D8}" presName="gap" presStyleCnt="0"/>
      <dgm:spPr/>
    </dgm:pt>
    <dgm:pt modelId="{0308A483-1B52-4ABF-8908-86AC4950800D}" type="pres">
      <dgm:prSet presAssocID="{59E944CA-E349-472F-B353-3096159882D8}" presName="medCircle2" presStyleLbl="vennNode1" presStyleIdx="2" presStyleCnt="7"/>
      <dgm:spPr/>
    </dgm:pt>
    <dgm:pt modelId="{76006320-4A13-42FB-A7DC-B6360992850F}" type="pres">
      <dgm:prSet presAssocID="{59E944CA-E349-472F-B353-3096159882D8}" presName="txLvlOnly1" presStyleLbl="revTx" presStyleIdx="2" presStyleCnt="7"/>
      <dgm:spPr/>
    </dgm:pt>
    <dgm:pt modelId="{0865423D-2B99-4BA7-B361-50237160BC20}" type="pres">
      <dgm:prSet presAssocID="{8366B0CA-F00E-458C-AF97-97025F761A9C}" presName="noChildren" presStyleCnt="0"/>
      <dgm:spPr/>
    </dgm:pt>
    <dgm:pt modelId="{BCCEF07A-81DA-44B7-8CF5-DE02CD913079}" type="pres">
      <dgm:prSet presAssocID="{8366B0CA-F00E-458C-AF97-97025F761A9C}" presName="gap" presStyleCnt="0"/>
      <dgm:spPr/>
    </dgm:pt>
    <dgm:pt modelId="{CC5EAD68-0CDF-4E99-A2D4-E3E5EB52229D}" type="pres">
      <dgm:prSet presAssocID="{8366B0CA-F00E-458C-AF97-97025F761A9C}" presName="medCircle2" presStyleLbl="vennNode1" presStyleIdx="3" presStyleCnt="7"/>
      <dgm:spPr/>
    </dgm:pt>
    <dgm:pt modelId="{13D7D96D-6C25-4676-9C9C-487A751526D9}" type="pres">
      <dgm:prSet presAssocID="{8366B0CA-F00E-458C-AF97-97025F761A9C}" presName="txLvlOnly1" presStyleLbl="revTx" presStyleIdx="3" presStyleCnt="7"/>
      <dgm:spPr/>
    </dgm:pt>
    <dgm:pt modelId="{D93F8F9A-B590-4343-B0E6-CCD384721D43}" type="pres">
      <dgm:prSet presAssocID="{98DFED94-E3E5-41A9-9DC1-697D7EC1D8B6}" presName="noChildren" presStyleCnt="0"/>
      <dgm:spPr/>
    </dgm:pt>
    <dgm:pt modelId="{D618E682-1AA9-4EF8-9895-40C02FD72519}" type="pres">
      <dgm:prSet presAssocID="{98DFED94-E3E5-41A9-9DC1-697D7EC1D8B6}" presName="gap" presStyleCnt="0"/>
      <dgm:spPr/>
    </dgm:pt>
    <dgm:pt modelId="{B1F5B050-6263-4E10-841F-3A0EEE01A437}" type="pres">
      <dgm:prSet presAssocID="{98DFED94-E3E5-41A9-9DC1-697D7EC1D8B6}" presName="medCircle2" presStyleLbl="vennNode1" presStyleIdx="4" presStyleCnt="7"/>
      <dgm:spPr/>
    </dgm:pt>
    <dgm:pt modelId="{3C4E242B-4EEA-4C48-B48E-9786722E85D6}" type="pres">
      <dgm:prSet presAssocID="{98DFED94-E3E5-41A9-9DC1-697D7EC1D8B6}" presName="txLvlOnly1" presStyleLbl="revTx" presStyleIdx="4" presStyleCnt="7"/>
      <dgm:spPr/>
    </dgm:pt>
    <dgm:pt modelId="{01814C61-F7CA-4B25-B789-065881612928}" type="pres">
      <dgm:prSet presAssocID="{459560EF-7D50-4A9D-9BF2-2B5A32AF4BE2}" presName="noChildren" presStyleCnt="0"/>
      <dgm:spPr/>
    </dgm:pt>
    <dgm:pt modelId="{CB4132F6-98CA-4A5A-BF7E-8B75D4841BD4}" type="pres">
      <dgm:prSet presAssocID="{459560EF-7D50-4A9D-9BF2-2B5A32AF4BE2}" presName="gap" presStyleCnt="0"/>
      <dgm:spPr/>
    </dgm:pt>
    <dgm:pt modelId="{78BE23F2-E71F-4B7A-B575-A9D6815BC4B1}" type="pres">
      <dgm:prSet presAssocID="{459560EF-7D50-4A9D-9BF2-2B5A32AF4BE2}" presName="medCircle2" presStyleLbl="vennNode1" presStyleIdx="5" presStyleCnt="7"/>
      <dgm:spPr/>
    </dgm:pt>
    <dgm:pt modelId="{E945D641-75C8-46DC-B6CF-AA4A1CB0CA14}" type="pres">
      <dgm:prSet presAssocID="{459560EF-7D50-4A9D-9BF2-2B5A32AF4BE2}" presName="txLvlOnly1" presStyleLbl="revTx" presStyleIdx="5" presStyleCnt="7"/>
      <dgm:spPr/>
    </dgm:pt>
    <dgm:pt modelId="{350BABE3-66F6-415A-8877-A3FB01EC7E8C}" type="pres">
      <dgm:prSet presAssocID="{1B4E0351-4796-441A-9328-3AFC258C405E}" presName="noChildren" presStyleCnt="0"/>
      <dgm:spPr/>
    </dgm:pt>
    <dgm:pt modelId="{8DE51A6D-C6C0-4DB6-B71F-21A3AF4F487B}" type="pres">
      <dgm:prSet presAssocID="{1B4E0351-4796-441A-9328-3AFC258C405E}" presName="gap" presStyleCnt="0"/>
      <dgm:spPr/>
    </dgm:pt>
    <dgm:pt modelId="{39EC2609-E713-420B-AE53-B97CC8C89EE8}" type="pres">
      <dgm:prSet presAssocID="{1B4E0351-4796-441A-9328-3AFC258C405E}" presName="medCircle2" presStyleLbl="vennNode1" presStyleIdx="6" presStyleCnt="7"/>
      <dgm:spPr/>
    </dgm:pt>
    <dgm:pt modelId="{07F58B49-2A2F-425F-96E8-209F54A42AA0}" type="pres">
      <dgm:prSet presAssocID="{1B4E0351-4796-441A-9328-3AFC258C405E}" presName="txLvlOnly1" presStyleLbl="revTx" presStyleIdx="6" presStyleCnt="7"/>
      <dgm:spPr/>
    </dgm:pt>
  </dgm:ptLst>
  <dgm:cxnLst>
    <dgm:cxn modelId="{9489992B-40D8-4DF8-BB06-53EA8AA31F3E}" srcId="{2B94BB3A-D59D-4E05-9BBB-ACD17B5E8DFE}" destId="{59E944CA-E349-472F-B353-3096159882D8}" srcOrd="2" destOrd="0" parTransId="{68EF8993-1421-4D57-B490-A7AC4E881826}" sibTransId="{FB70FD5E-0295-44C1-9E95-B891F1602D29}"/>
    <dgm:cxn modelId="{AECD4138-2688-451A-B981-6A63830ADDF8}" type="presOf" srcId="{459560EF-7D50-4A9D-9BF2-2B5A32AF4BE2}" destId="{E945D641-75C8-46DC-B6CF-AA4A1CB0CA14}" srcOrd="0" destOrd="0" presId="urn:microsoft.com/office/officeart/2008/layout/VerticalCircleList"/>
    <dgm:cxn modelId="{FFAF4067-32CF-4C98-93C9-CF3B7042FF43}" srcId="{2B94BB3A-D59D-4E05-9BBB-ACD17B5E8DFE}" destId="{9B6FBFB2-2F41-4D91-9E12-D86292FF7CAD}" srcOrd="1" destOrd="0" parTransId="{26FE6D7F-3064-442C-8C8B-3C6CB5D1A960}" sibTransId="{EC8EDC30-1B51-4C32-B8AD-5D7D2DC6B8D4}"/>
    <dgm:cxn modelId="{F9A96C4C-0B3A-49D1-AF78-1849BEAAE104}" srcId="{2B94BB3A-D59D-4E05-9BBB-ACD17B5E8DFE}" destId="{AB83F3DD-5605-495A-B8E6-6A81D097AB1E}" srcOrd="0" destOrd="0" parTransId="{8D7D58C0-D3CC-428D-9400-04ACB5C53BE3}" sibTransId="{4B71BB30-D81A-40E8-852D-6F91CB5475DB}"/>
    <dgm:cxn modelId="{47CDAC70-8685-4773-A797-BF7777DE2896}" type="presOf" srcId="{9B6FBFB2-2F41-4D91-9E12-D86292FF7CAD}" destId="{30BE793B-4D9E-43E9-AED5-8FC11D46F383}" srcOrd="0" destOrd="0" presId="urn:microsoft.com/office/officeart/2008/layout/VerticalCircleList"/>
    <dgm:cxn modelId="{8A272955-6A33-4BC5-A041-4AE8F604FD3C}" srcId="{2B94BB3A-D59D-4E05-9BBB-ACD17B5E8DFE}" destId="{459560EF-7D50-4A9D-9BF2-2B5A32AF4BE2}" srcOrd="5" destOrd="0" parTransId="{EFBC5044-2847-4049-8A1B-4F401C575F9B}" sibTransId="{28A5F585-BB3E-4195-A848-F388AD4E6E94}"/>
    <dgm:cxn modelId="{93EC0F7C-4399-4424-8710-B2B235CF3D46}" type="presOf" srcId="{98DFED94-E3E5-41A9-9DC1-697D7EC1D8B6}" destId="{3C4E242B-4EEA-4C48-B48E-9786722E85D6}" srcOrd="0" destOrd="0" presId="urn:microsoft.com/office/officeart/2008/layout/VerticalCircleList"/>
    <dgm:cxn modelId="{405124A4-BF23-451C-A31E-33A83F6813F4}" type="presOf" srcId="{2B94BB3A-D59D-4E05-9BBB-ACD17B5E8DFE}" destId="{36BEE5C4-163E-4A0D-9FF6-5BA5478908FD}" srcOrd="0" destOrd="0" presId="urn:microsoft.com/office/officeart/2008/layout/VerticalCircleList"/>
    <dgm:cxn modelId="{DCE1CCA4-FA37-40BD-A319-99D521EB94F3}" type="presOf" srcId="{1B4E0351-4796-441A-9328-3AFC258C405E}" destId="{07F58B49-2A2F-425F-96E8-209F54A42AA0}" srcOrd="0" destOrd="0" presId="urn:microsoft.com/office/officeart/2008/layout/VerticalCircleList"/>
    <dgm:cxn modelId="{D2FC5BB5-DE87-40D8-A4D4-0F9FE6AB51E0}" type="presOf" srcId="{8366B0CA-F00E-458C-AF97-97025F761A9C}" destId="{13D7D96D-6C25-4676-9C9C-487A751526D9}" srcOrd="0" destOrd="0" presId="urn:microsoft.com/office/officeart/2008/layout/VerticalCircleList"/>
    <dgm:cxn modelId="{5C6423CB-7794-46C3-82DF-09B315BC0750}" srcId="{2B94BB3A-D59D-4E05-9BBB-ACD17B5E8DFE}" destId="{8366B0CA-F00E-458C-AF97-97025F761A9C}" srcOrd="3" destOrd="0" parTransId="{7990EA78-2F47-45B8-857B-32C24EC4400F}" sibTransId="{D242EA2A-4BAA-4823-AFED-47B3372AADA7}"/>
    <dgm:cxn modelId="{C5EA25CB-BD46-4BEE-900F-61805ED134D1}" type="presOf" srcId="{59E944CA-E349-472F-B353-3096159882D8}" destId="{76006320-4A13-42FB-A7DC-B6360992850F}" srcOrd="0" destOrd="0" presId="urn:microsoft.com/office/officeart/2008/layout/VerticalCircleList"/>
    <dgm:cxn modelId="{7232C5D1-C893-4489-8F4A-9C620B778660}" srcId="{2B94BB3A-D59D-4E05-9BBB-ACD17B5E8DFE}" destId="{1B4E0351-4796-441A-9328-3AFC258C405E}" srcOrd="6" destOrd="0" parTransId="{2531972B-4D6E-4DC9-9E48-D1D596D5B031}" sibTransId="{31B16AD0-6B63-44A6-857E-C28C2D948B8D}"/>
    <dgm:cxn modelId="{216134DF-4A94-48CF-875F-3D1FE0DA5552}" type="presOf" srcId="{AB83F3DD-5605-495A-B8E6-6A81D097AB1E}" destId="{4BC6A84B-2C7C-4E7C-A1A9-AE255E6BED4C}" srcOrd="0" destOrd="0" presId="urn:microsoft.com/office/officeart/2008/layout/VerticalCircleList"/>
    <dgm:cxn modelId="{1EA20BE5-C2E1-42C5-A639-3B156FA5F315}" srcId="{2B94BB3A-D59D-4E05-9BBB-ACD17B5E8DFE}" destId="{98DFED94-E3E5-41A9-9DC1-697D7EC1D8B6}" srcOrd="4" destOrd="0" parTransId="{22D6F58A-F38E-4C41-8D15-1B0E6E982E77}" sibTransId="{FFE55BE7-109D-447C-96B5-448166C69112}"/>
    <dgm:cxn modelId="{1725FD4E-8555-4804-A50B-280FB83821D1}" type="presParOf" srcId="{36BEE5C4-163E-4A0D-9FF6-5BA5478908FD}" destId="{A049C435-2821-4FDB-93DF-791C9E2B5FC1}" srcOrd="0" destOrd="0" presId="urn:microsoft.com/office/officeart/2008/layout/VerticalCircleList"/>
    <dgm:cxn modelId="{91A2ADF1-1798-458A-8AE7-F256F2326B7B}" type="presParOf" srcId="{A049C435-2821-4FDB-93DF-791C9E2B5FC1}" destId="{B5667032-FA5C-4FCD-B952-28561C8604AA}" srcOrd="0" destOrd="0" presId="urn:microsoft.com/office/officeart/2008/layout/VerticalCircleList"/>
    <dgm:cxn modelId="{0DAE9C0C-0FF5-4AC3-8DD7-900CDDEF3DA6}" type="presParOf" srcId="{A049C435-2821-4FDB-93DF-791C9E2B5FC1}" destId="{6B510A4A-9A2C-49D0-824F-17A973DBF0FE}" srcOrd="1" destOrd="0" presId="urn:microsoft.com/office/officeart/2008/layout/VerticalCircleList"/>
    <dgm:cxn modelId="{49FA5D4C-1E48-4EA7-82C2-F5B74865BCB4}" type="presParOf" srcId="{A049C435-2821-4FDB-93DF-791C9E2B5FC1}" destId="{4BC6A84B-2C7C-4E7C-A1A9-AE255E6BED4C}" srcOrd="2" destOrd="0" presId="urn:microsoft.com/office/officeart/2008/layout/VerticalCircleList"/>
    <dgm:cxn modelId="{8AE46B76-E6F0-459D-BC1B-AAD6FC4977CB}" type="presParOf" srcId="{36BEE5C4-163E-4A0D-9FF6-5BA5478908FD}" destId="{30ECAF2D-33EA-4575-BC57-0213B1F00FB7}" srcOrd="1" destOrd="0" presId="urn:microsoft.com/office/officeart/2008/layout/VerticalCircleList"/>
    <dgm:cxn modelId="{D4A88582-0C02-429D-AFFA-5A27B668994E}" type="presParOf" srcId="{30ECAF2D-33EA-4575-BC57-0213B1F00FB7}" destId="{9BAC3971-24B2-4737-92E5-B1A5AD28ECA2}" srcOrd="0" destOrd="0" presId="urn:microsoft.com/office/officeart/2008/layout/VerticalCircleList"/>
    <dgm:cxn modelId="{EE495965-017C-4614-8D1D-C2414DB92C21}" type="presParOf" srcId="{30ECAF2D-33EA-4575-BC57-0213B1F00FB7}" destId="{0FD0330C-9288-493C-8F04-69DBFBE8A61E}" srcOrd="1" destOrd="0" presId="urn:microsoft.com/office/officeart/2008/layout/VerticalCircleList"/>
    <dgm:cxn modelId="{82B53DA6-D2C7-4AE7-813E-35062F5F0682}" type="presParOf" srcId="{30ECAF2D-33EA-4575-BC57-0213B1F00FB7}" destId="{30BE793B-4D9E-43E9-AED5-8FC11D46F383}" srcOrd="2" destOrd="0" presId="urn:microsoft.com/office/officeart/2008/layout/VerticalCircleList"/>
    <dgm:cxn modelId="{58FF5387-EE8B-458A-A23E-9F31C2FC541F}" type="presParOf" srcId="{36BEE5C4-163E-4A0D-9FF6-5BA5478908FD}" destId="{106AD813-30FA-4EE4-8560-1084B6B4DB74}" srcOrd="2" destOrd="0" presId="urn:microsoft.com/office/officeart/2008/layout/VerticalCircleList"/>
    <dgm:cxn modelId="{03B57DCA-1E59-4980-9431-7AA4F06C425E}" type="presParOf" srcId="{106AD813-30FA-4EE4-8560-1084B6B4DB74}" destId="{36A9F095-A673-4D57-A5A2-D85959278D1E}" srcOrd="0" destOrd="0" presId="urn:microsoft.com/office/officeart/2008/layout/VerticalCircleList"/>
    <dgm:cxn modelId="{219C4D33-3E26-47A9-996D-986140AD7745}" type="presParOf" srcId="{106AD813-30FA-4EE4-8560-1084B6B4DB74}" destId="{0308A483-1B52-4ABF-8908-86AC4950800D}" srcOrd="1" destOrd="0" presId="urn:microsoft.com/office/officeart/2008/layout/VerticalCircleList"/>
    <dgm:cxn modelId="{ADC5F221-0370-4196-9AE1-4AD4CDE4D21A}" type="presParOf" srcId="{106AD813-30FA-4EE4-8560-1084B6B4DB74}" destId="{76006320-4A13-42FB-A7DC-B6360992850F}" srcOrd="2" destOrd="0" presId="urn:microsoft.com/office/officeart/2008/layout/VerticalCircleList"/>
    <dgm:cxn modelId="{8C8CBC11-C40D-436D-B935-E5DCA8A1ADD0}" type="presParOf" srcId="{36BEE5C4-163E-4A0D-9FF6-5BA5478908FD}" destId="{0865423D-2B99-4BA7-B361-50237160BC20}" srcOrd="3" destOrd="0" presId="urn:microsoft.com/office/officeart/2008/layout/VerticalCircleList"/>
    <dgm:cxn modelId="{67CF2932-BFB7-46B1-B992-04FBEF65CC4E}" type="presParOf" srcId="{0865423D-2B99-4BA7-B361-50237160BC20}" destId="{BCCEF07A-81DA-44B7-8CF5-DE02CD913079}" srcOrd="0" destOrd="0" presId="urn:microsoft.com/office/officeart/2008/layout/VerticalCircleList"/>
    <dgm:cxn modelId="{BB1FFA1D-4C6B-448F-935D-7CF3F950F303}" type="presParOf" srcId="{0865423D-2B99-4BA7-B361-50237160BC20}" destId="{CC5EAD68-0CDF-4E99-A2D4-E3E5EB52229D}" srcOrd="1" destOrd="0" presId="urn:microsoft.com/office/officeart/2008/layout/VerticalCircleList"/>
    <dgm:cxn modelId="{C048BB38-E31F-4726-BA65-CA226326EBF4}" type="presParOf" srcId="{0865423D-2B99-4BA7-B361-50237160BC20}" destId="{13D7D96D-6C25-4676-9C9C-487A751526D9}" srcOrd="2" destOrd="0" presId="urn:microsoft.com/office/officeart/2008/layout/VerticalCircleList"/>
    <dgm:cxn modelId="{CCDAE886-268E-4CEA-A28F-7D8C4A4CD883}" type="presParOf" srcId="{36BEE5C4-163E-4A0D-9FF6-5BA5478908FD}" destId="{D93F8F9A-B590-4343-B0E6-CCD384721D43}" srcOrd="4" destOrd="0" presId="urn:microsoft.com/office/officeart/2008/layout/VerticalCircleList"/>
    <dgm:cxn modelId="{7180B83D-C160-4166-AF88-258514A2B210}" type="presParOf" srcId="{D93F8F9A-B590-4343-B0E6-CCD384721D43}" destId="{D618E682-1AA9-4EF8-9895-40C02FD72519}" srcOrd="0" destOrd="0" presId="urn:microsoft.com/office/officeart/2008/layout/VerticalCircleList"/>
    <dgm:cxn modelId="{AAB35C11-7714-4E91-B0DF-30295D17497E}" type="presParOf" srcId="{D93F8F9A-B590-4343-B0E6-CCD384721D43}" destId="{B1F5B050-6263-4E10-841F-3A0EEE01A437}" srcOrd="1" destOrd="0" presId="urn:microsoft.com/office/officeart/2008/layout/VerticalCircleList"/>
    <dgm:cxn modelId="{09CC30C7-394C-4672-97F5-D3DA6A1301F5}" type="presParOf" srcId="{D93F8F9A-B590-4343-B0E6-CCD384721D43}" destId="{3C4E242B-4EEA-4C48-B48E-9786722E85D6}" srcOrd="2" destOrd="0" presId="urn:microsoft.com/office/officeart/2008/layout/VerticalCircleList"/>
    <dgm:cxn modelId="{4C78B6C8-F5FD-4723-9347-79C145F77FCE}" type="presParOf" srcId="{36BEE5C4-163E-4A0D-9FF6-5BA5478908FD}" destId="{01814C61-F7CA-4B25-B789-065881612928}" srcOrd="5" destOrd="0" presId="urn:microsoft.com/office/officeart/2008/layout/VerticalCircleList"/>
    <dgm:cxn modelId="{40A927A8-F991-4320-B1D5-3C41F9042653}" type="presParOf" srcId="{01814C61-F7CA-4B25-B789-065881612928}" destId="{CB4132F6-98CA-4A5A-BF7E-8B75D4841BD4}" srcOrd="0" destOrd="0" presId="urn:microsoft.com/office/officeart/2008/layout/VerticalCircleList"/>
    <dgm:cxn modelId="{4A1FD13E-450B-431E-AC57-978C441C0B88}" type="presParOf" srcId="{01814C61-F7CA-4B25-B789-065881612928}" destId="{78BE23F2-E71F-4B7A-B575-A9D6815BC4B1}" srcOrd="1" destOrd="0" presId="urn:microsoft.com/office/officeart/2008/layout/VerticalCircleList"/>
    <dgm:cxn modelId="{7EC9C38D-38B0-4319-A11F-15A998DB641C}" type="presParOf" srcId="{01814C61-F7CA-4B25-B789-065881612928}" destId="{E945D641-75C8-46DC-B6CF-AA4A1CB0CA14}" srcOrd="2" destOrd="0" presId="urn:microsoft.com/office/officeart/2008/layout/VerticalCircleList"/>
    <dgm:cxn modelId="{C30993EB-DC5D-4593-AB0F-D291AFD0DA80}" type="presParOf" srcId="{36BEE5C4-163E-4A0D-9FF6-5BA5478908FD}" destId="{350BABE3-66F6-415A-8877-A3FB01EC7E8C}" srcOrd="6" destOrd="0" presId="urn:microsoft.com/office/officeart/2008/layout/VerticalCircleList"/>
    <dgm:cxn modelId="{158072B6-6131-450C-ABC8-1985FB530603}" type="presParOf" srcId="{350BABE3-66F6-415A-8877-A3FB01EC7E8C}" destId="{8DE51A6D-C6C0-4DB6-B71F-21A3AF4F487B}" srcOrd="0" destOrd="0" presId="urn:microsoft.com/office/officeart/2008/layout/VerticalCircleList"/>
    <dgm:cxn modelId="{65F72F45-DACD-49A5-945B-58D1BEE74A6E}" type="presParOf" srcId="{350BABE3-66F6-415A-8877-A3FB01EC7E8C}" destId="{39EC2609-E713-420B-AE53-B97CC8C89EE8}" srcOrd="1" destOrd="0" presId="urn:microsoft.com/office/officeart/2008/layout/VerticalCircleList"/>
    <dgm:cxn modelId="{3A8C2C12-01D7-4884-8EF4-4868B4E0F7BF}" type="presParOf" srcId="{350BABE3-66F6-415A-8877-A3FB01EC7E8C}" destId="{07F58B49-2A2F-425F-96E8-209F54A42AA0}"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94BB3A-D59D-4E05-9BBB-ACD17B5E8DFE}" type="doc">
      <dgm:prSet loTypeId="urn:microsoft.com/office/officeart/2008/layout/VerticalCircleList" loCatId="list" qsTypeId="urn:microsoft.com/office/officeart/2005/8/quickstyle/3d4" qsCatId="3D" csTypeId="urn:microsoft.com/office/officeart/2005/8/colors/accent1_5" csCatId="accent1" phldr="1"/>
      <dgm:spPr/>
      <dgm:t>
        <a:bodyPr/>
        <a:lstStyle/>
        <a:p>
          <a:endParaRPr lang="en-US"/>
        </a:p>
      </dgm:t>
    </dgm:pt>
    <dgm:pt modelId="{AB83F3DD-5605-495A-B8E6-6A81D097AB1E}">
      <dgm:prSet phldrT="[Text]" custT="1"/>
      <dgm:spPr/>
      <dgm:t>
        <a:bodyPr/>
        <a:lstStyle/>
        <a:p>
          <a:r>
            <a:rPr lang="en-US" sz="2400" b="0" dirty="0"/>
            <a:t>Preliminary</a:t>
          </a:r>
        </a:p>
      </dgm:t>
    </dgm:pt>
    <dgm:pt modelId="{8D7D58C0-D3CC-428D-9400-04ACB5C53BE3}" type="parTrans" cxnId="{F9A96C4C-0B3A-49D1-AF78-1849BEAAE104}">
      <dgm:prSet/>
      <dgm:spPr/>
      <dgm:t>
        <a:bodyPr/>
        <a:lstStyle/>
        <a:p>
          <a:endParaRPr lang="en-US" sz="2400" b="0"/>
        </a:p>
      </dgm:t>
    </dgm:pt>
    <dgm:pt modelId="{4B71BB30-D81A-40E8-852D-6F91CB5475DB}" type="sibTrans" cxnId="{F9A96C4C-0B3A-49D1-AF78-1849BEAAE104}">
      <dgm:prSet/>
      <dgm:spPr/>
      <dgm:t>
        <a:bodyPr/>
        <a:lstStyle/>
        <a:p>
          <a:endParaRPr lang="en-US" sz="2400" b="0"/>
        </a:p>
      </dgm:t>
    </dgm:pt>
    <dgm:pt modelId="{9B6FBFB2-2F41-4D91-9E12-D86292FF7CAD}">
      <dgm:prSet phldrT="[Text]" custT="1"/>
      <dgm:spPr/>
      <dgm:t>
        <a:bodyPr/>
        <a:lstStyle/>
        <a:p>
          <a:r>
            <a:rPr lang="en-US" sz="2400" b="0" dirty="0"/>
            <a:t>Adjudicatory</a:t>
          </a:r>
        </a:p>
      </dgm:t>
    </dgm:pt>
    <dgm:pt modelId="{26FE6D7F-3064-442C-8C8B-3C6CB5D1A960}" type="parTrans" cxnId="{FFAF4067-32CF-4C98-93C9-CF3B7042FF43}">
      <dgm:prSet/>
      <dgm:spPr/>
      <dgm:t>
        <a:bodyPr/>
        <a:lstStyle/>
        <a:p>
          <a:endParaRPr lang="en-US" sz="2400" b="0"/>
        </a:p>
      </dgm:t>
    </dgm:pt>
    <dgm:pt modelId="{EC8EDC30-1B51-4C32-B8AD-5D7D2DC6B8D4}" type="sibTrans" cxnId="{FFAF4067-32CF-4C98-93C9-CF3B7042FF43}">
      <dgm:prSet/>
      <dgm:spPr/>
      <dgm:t>
        <a:bodyPr/>
        <a:lstStyle/>
        <a:p>
          <a:endParaRPr lang="en-US" sz="2400" b="0"/>
        </a:p>
      </dgm:t>
    </dgm:pt>
    <dgm:pt modelId="{59E944CA-E349-472F-B353-3096159882D8}">
      <dgm:prSet phldrT="[Text]" custT="1"/>
      <dgm:spPr/>
      <dgm:t>
        <a:bodyPr/>
        <a:lstStyle/>
        <a:p>
          <a:r>
            <a:rPr lang="en-US" sz="2400" b="0" dirty="0"/>
            <a:t>Disposition</a:t>
          </a:r>
        </a:p>
      </dgm:t>
    </dgm:pt>
    <dgm:pt modelId="{68EF8993-1421-4D57-B490-A7AC4E881826}" type="parTrans" cxnId="{9489992B-40D8-4DF8-BB06-53EA8AA31F3E}">
      <dgm:prSet/>
      <dgm:spPr/>
      <dgm:t>
        <a:bodyPr/>
        <a:lstStyle/>
        <a:p>
          <a:endParaRPr lang="en-US" sz="2400" b="0"/>
        </a:p>
      </dgm:t>
    </dgm:pt>
    <dgm:pt modelId="{FB70FD5E-0295-44C1-9E95-B891F1602D29}" type="sibTrans" cxnId="{9489992B-40D8-4DF8-BB06-53EA8AA31F3E}">
      <dgm:prSet/>
      <dgm:spPr/>
      <dgm:t>
        <a:bodyPr/>
        <a:lstStyle/>
        <a:p>
          <a:endParaRPr lang="en-US" sz="2400" b="0"/>
        </a:p>
      </dgm:t>
    </dgm:pt>
    <dgm:pt modelId="{8366B0CA-F00E-458C-AF97-97025F761A9C}">
      <dgm:prSet phldrT="[Text]" custT="1"/>
      <dgm:spPr/>
      <dgm:t>
        <a:bodyPr/>
        <a:lstStyle/>
        <a:p>
          <a:r>
            <a:rPr lang="en-US" sz="2400" b="0" dirty="0"/>
            <a:t>Permanency Hearing</a:t>
          </a:r>
        </a:p>
      </dgm:t>
    </dgm:pt>
    <dgm:pt modelId="{7990EA78-2F47-45B8-857B-32C24EC4400F}" type="parTrans" cxnId="{5C6423CB-7794-46C3-82DF-09B315BC0750}">
      <dgm:prSet/>
      <dgm:spPr/>
      <dgm:t>
        <a:bodyPr/>
        <a:lstStyle/>
        <a:p>
          <a:endParaRPr lang="en-US" sz="2400" b="0"/>
        </a:p>
      </dgm:t>
    </dgm:pt>
    <dgm:pt modelId="{D242EA2A-4BAA-4823-AFED-47B3372AADA7}" type="sibTrans" cxnId="{5C6423CB-7794-46C3-82DF-09B315BC0750}">
      <dgm:prSet/>
      <dgm:spPr/>
      <dgm:t>
        <a:bodyPr/>
        <a:lstStyle/>
        <a:p>
          <a:endParaRPr lang="en-US" sz="2400" b="0"/>
        </a:p>
      </dgm:t>
    </dgm:pt>
    <dgm:pt modelId="{98DFED94-E3E5-41A9-9DC1-697D7EC1D8B6}">
      <dgm:prSet phldrT="[Text]" custT="1"/>
      <dgm:spPr/>
      <dgm:t>
        <a:bodyPr/>
        <a:lstStyle/>
        <a:p>
          <a:r>
            <a:rPr lang="en-US" sz="2400" b="0" dirty="0"/>
            <a:t>Ratification</a:t>
          </a:r>
        </a:p>
      </dgm:t>
    </dgm:pt>
    <dgm:pt modelId="{22D6F58A-F38E-4C41-8D15-1B0E6E982E77}" type="parTrans" cxnId="{1EA20BE5-C2E1-42C5-A639-3B156FA5F315}">
      <dgm:prSet/>
      <dgm:spPr/>
      <dgm:t>
        <a:bodyPr/>
        <a:lstStyle/>
        <a:p>
          <a:endParaRPr lang="en-US" sz="2400" b="0"/>
        </a:p>
      </dgm:t>
    </dgm:pt>
    <dgm:pt modelId="{FFE55BE7-109D-447C-96B5-448166C69112}" type="sibTrans" cxnId="{1EA20BE5-C2E1-42C5-A639-3B156FA5F315}">
      <dgm:prSet/>
      <dgm:spPr/>
      <dgm:t>
        <a:bodyPr/>
        <a:lstStyle/>
        <a:p>
          <a:endParaRPr lang="en-US" sz="2400" b="0"/>
        </a:p>
      </dgm:t>
    </dgm:pt>
    <dgm:pt modelId="{459560EF-7D50-4A9D-9BF2-2B5A32AF4BE2}">
      <dgm:prSet phldrT="[Text]" custT="1"/>
      <dgm:spPr>
        <a:gradFill flip="none" rotWithShape="0">
          <a:gsLst>
            <a:gs pos="0">
              <a:srgbClr val="5D9390">
                <a:shade val="30000"/>
                <a:satMod val="115000"/>
              </a:srgbClr>
            </a:gs>
            <a:gs pos="50000">
              <a:srgbClr val="5D9390">
                <a:shade val="67500"/>
                <a:satMod val="115000"/>
              </a:srgbClr>
            </a:gs>
            <a:gs pos="100000">
              <a:srgbClr val="5D9390">
                <a:shade val="100000"/>
                <a:satMod val="115000"/>
              </a:srgbClr>
            </a:gs>
          </a:gsLst>
          <a:lin ang="10800000" scaled="1"/>
          <a:tileRect/>
        </a:gradFill>
      </dgm:spPr>
      <dgm:t>
        <a:bodyPr/>
        <a:lstStyle/>
        <a:p>
          <a:r>
            <a:rPr lang="en-US" sz="2400" b="1" dirty="0"/>
            <a:t>Court Progress Review/Judicial Review</a:t>
          </a:r>
        </a:p>
      </dgm:t>
    </dgm:pt>
    <dgm:pt modelId="{EFBC5044-2847-4049-8A1B-4F401C575F9B}" type="parTrans" cxnId="{8A272955-6A33-4BC5-A041-4AE8F604FD3C}">
      <dgm:prSet/>
      <dgm:spPr/>
      <dgm:t>
        <a:bodyPr/>
        <a:lstStyle/>
        <a:p>
          <a:endParaRPr lang="en-US" sz="2400" b="0"/>
        </a:p>
      </dgm:t>
    </dgm:pt>
    <dgm:pt modelId="{28A5F585-BB3E-4195-A848-F388AD4E6E94}" type="sibTrans" cxnId="{8A272955-6A33-4BC5-A041-4AE8F604FD3C}">
      <dgm:prSet/>
      <dgm:spPr/>
      <dgm:t>
        <a:bodyPr/>
        <a:lstStyle/>
        <a:p>
          <a:endParaRPr lang="en-US" sz="2400" b="0"/>
        </a:p>
      </dgm:t>
    </dgm:pt>
    <dgm:pt modelId="{1B4E0351-4796-441A-9328-3AFC258C405E}">
      <dgm:prSet phldrT="[Text]" custT="1"/>
      <dgm:spPr/>
      <dgm:t>
        <a:bodyPr/>
        <a:lstStyle/>
        <a:p>
          <a:r>
            <a:rPr lang="en-US" sz="2400" b="0" dirty="0"/>
            <a:t>Termination of Parental Rights</a:t>
          </a:r>
        </a:p>
      </dgm:t>
    </dgm:pt>
    <dgm:pt modelId="{2531972B-4D6E-4DC9-9E48-D1D596D5B031}" type="parTrans" cxnId="{7232C5D1-C893-4489-8F4A-9C620B778660}">
      <dgm:prSet/>
      <dgm:spPr/>
      <dgm:t>
        <a:bodyPr/>
        <a:lstStyle/>
        <a:p>
          <a:endParaRPr lang="en-US"/>
        </a:p>
      </dgm:t>
    </dgm:pt>
    <dgm:pt modelId="{31B16AD0-6B63-44A6-857E-C28C2D948B8D}" type="sibTrans" cxnId="{7232C5D1-C893-4489-8F4A-9C620B778660}">
      <dgm:prSet/>
      <dgm:spPr/>
      <dgm:t>
        <a:bodyPr/>
        <a:lstStyle/>
        <a:p>
          <a:endParaRPr lang="en-US"/>
        </a:p>
      </dgm:t>
    </dgm:pt>
    <dgm:pt modelId="{36BEE5C4-163E-4A0D-9FF6-5BA5478908FD}" type="pres">
      <dgm:prSet presAssocID="{2B94BB3A-D59D-4E05-9BBB-ACD17B5E8DFE}" presName="Name0" presStyleCnt="0">
        <dgm:presLayoutVars>
          <dgm:dir/>
        </dgm:presLayoutVars>
      </dgm:prSet>
      <dgm:spPr/>
    </dgm:pt>
    <dgm:pt modelId="{A049C435-2821-4FDB-93DF-791C9E2B5FC1}" type="pres">
      <dgm:prSet presAssocID="{AB83F3DD-5605-495A-B8E6-6A81D097AB1E}" presName="noChildren" presStyleCnt="0"/>
      <dgm:spPr/>
    </dgm:pt>
    <dgm:pt modelId="{B5667032-FA5C-4FCD-B952-28561C8604AA}" type="pres">
      <dgm:prSet presAssocID="{AB83F3DD-5605-495A-B8E6-6A81D097AB1E}" presName="gap" presStyleCnt="0"/>
      <dgm:spPr/>
    </dgm:pt>
    <dgm:pt modelId="{6B510A4A-9A2C-49D0-824F-17A973DBF0FE}" type="pres">
      <dgm:prSet presAssocID="{AB83F3DD-5605-495A-B8E6-6A81D097AB1E}" presName="medCircle2" presStyleLbl="vennNode1" presStyleIdx="0" presStyleCnt="7"/>
      <dgm:spPr/>
    </dgm:pt>
    <dgm:pt modelId="{4BC6A84B-2C7C-4E7C-A1A9-AE255E6BED4C}" type="pres">
      <dgm:prSet presAssocID="{AB83F3DD-5605-495A-B8E6-6A81D097AB1E}" presName="txLvlOnly1" presStyleLbl="revTx" presStyleIdx="0" presStyleCnt="7"/>
      <dgm:spPr/>
    </dgm:pt>
    <dgm:pt modelId="{30ECAF2D-33EA-4575-BC57-0213B1F00FB7}" type="pres">
      <dgm:prSet presAssocID="{9B6FBFB2-2F41-4D91-9E12-D86292FF7CAD}" presName="noChildren" presStyleCnt="0"/>
      <dgm:spPr/>
    </dgm:pt>
    <dgm:pt modelId="{9BAC3971-24B2-4737-92E5-B1A5AD28ECA2}" type="pres">
      <dgm:prSet presAssocID="{9B6FBFB2-2F41-4D91-9E12-D86292FF7CAD}" presName="gap" presStyleCnt="0"/>
      <dgm:spPr/>
    </dgm:pt>
    <dgm:pt modelId="{0FD0330C-9288-493C-8F04-69DBFBE8A61E}" type="pres">
      <dgm:prSet presAssocID="{9B6FBFB2-2F41-4D91-9E12-D86292FF7CAD}" presName="medCircle2" presStyleLbl="vennNode1" presStyleIdx="1" presStyleCnt="7"/>
      <dgm:spPr/>
    </dgm:pt>
    <dgm:pt modelId="{30BE793B-4D9E-43E9-AED5-8FC11D46F383}" type="pres">
      <dgm:prSet presAssocID="{9B6FBFB2-2F41-4D91-9E12-D86292FF7CAD}" presName="txLvlOnly1" presStyleLbl="revTx" presStyleIdx="1" presStyleCnt="7"/>
      <dgm:spPr/>
    </dgm:pt>
    <dgm:pt modelId="{106AD813-30FA-4EE4-8560-1084B6B4DB74}" type="pres">
      <dgm:prSet presAssocID="{59E944CA-E349-472F-B353-3096159882D8}" presName="noChildren" presStyleCnt="0"/>
      <dgm:spPr/>
    </dgm:pt>
    <dgm:pt modelId="{36A9F095-A673-4D57-A5A2-D85959278D1E}" type="pres">
      <dgm:prSet presAssocID="{59E944CA-E349-472F-B353-3096159882D8}" presName="gap" presStyleCnt="0"/>
      <dgm:spPr/>
    </dgm:pt>
    <dgm:pt modelId="{0308A483-1B52-4ABF-8908-86AC4950800D}" type="pres">
      <dgm:prSet presAssocID="{59E944CA-E349-472F-B353-3096159882D8}" presName="medCircle2" presStyleLbl="vennNode1" presStyleIdx="2" presStyleCnt="7"/>
      <dgm:spPr/>
    </dgm:pt>
    <dgm:pt modelId="{76006320-4A13-42FB-A7DC-B6360992850F}" type="pres">
      <dgm:prSet presAssocID="{59E944CA-E349-472F-B353-3096159882D8}" presName="txLvlOnly1" presStyleLbl="revTx" presStyleIdx="2" presStyleCnt="7"/>
      <dgm:spPr/>
    </dgm:pt>
    <dgm:pt modelId="{0865423D-2B99-4BA7-B361-50237160BC20}" type="pres">
      <dgm:prSet presAssocID="{8366B0CA-F00E-458C-AF97-97025F761A9C}" presName="noChildren" presStyleCnt="0"/>
      <dgm:spPr/>
    </dgm:pt>
    <dgm:pt modelId="{BCCEF07A-81DA-44B7-8CF5-DE02CD913079}" type="pres">
      <dgm:prSet presAssocID="{8366B0CA-F00E-458C-AF97-97025F761A9C}" presName="gap" presStyleCnt="0"/>
      <dgm:spPr/>
    </dgm:pt>
    <dgm:pt modelId="{CC5EAD68-0CDF-4E99-A2D4-E3E5EB52229D}" type="pres">
      <dgm:prSet presAssocID="{8366B0CA-F00E-458C-AF97-97025F761A9C}" presName="medCircle2" presStyleLbl="vennNode1" presStyleIdx="3" presStyleCnt="7"/>
      <dgm:spPr/>
    </dgm:pt>
    <dgm:pt modelId="{13D7D96D-6C25-4676-9C9C-487A751526D9}" type="pres">
      <dgm:prSet presAssocID="{8366B0CA-F00E-458C-AF97-97025F761A9C}" presName="txLvlOnly1" presStyleLbl="revTx" presStyleIdx="3" presStyleCnt="7"/>
      <dgm:spPr/>
    </dgm:pt>
    <dgm:pt modelId="{D93F8F9A-B590-4343-B0E6-CCD384721D43}" type="pres">
      <dgm:prSet presAssocID="{98DFED94-E3E5-41A9-9DC1-697D7EC1D8B6}" presName="noChildren" presStyleCnt="0"/>
      <dgm:spPr/>
    </dgm:pt>
    <dgm:pt modelId="{D618E682-1AA9-4EF8-9895-40C02FD72519}" type="pres">
      <dgm:prSet presAssocID="{98DFED94-E3E5-41A9-9DC1-697D7EC1D8B6}" presName="gap" presStyleCnt="0"/>
      <dgm:spPr/>
    </dgm:pt>
    <dgm:pt modelId="{B1F5B050-6263-4E10-841F-3A0EEE01A437}" type="pres">
      <dgm:prSet presAssocID="{98DFED94-E3E5-41A9-9DC1-697D7EC1D8B6}" presName="medCircle2" presStyleLbl="vennNode1" presStyleIdx="4" presStyleCnt="7"/>
      <dgm:spPr/>
    </dgm:pt>
    <dgm:pt modelId="{3C4E242B-4EEA-4C48-B48E-9786722E85D6}" type="pres">
      <dgm:prSet presAssocID="{98DFED94-E3E5-41A9-9DC1-697D7EC1D8B6}" presName="txLvlOnly1" presStyleLbl="revTx" presStyleIdx="4" presStyleCnt="7"/>
      <dgm:spPr/>
    </dgm:pt>
    <dgm:pt modelId="{01814C61-F7CA-4B25-B789-065881612928}" type="pres">
      <dgm:prSet presAssocID="{459560EF-7D50-4A9D-9BF2-2B5A32AF4BE2}" presName="noChildren" presStyleCnt="0"/>
      <dgm:spPr/>
    </dgm:pt>
    <dgm:pt modelId="{CB4132F6-98CA-4A5A-BF7E-8B75D4841BD4}" type="pres">
      <dgm:prSet presAssocID="{459560EF-7D50-4A9D-9BF2-2B5A32AF4BE2}" presName="gap" presStyleCnt="0"/>
      <dgm:spPr/>
    </dgm:pt>
    <dgm:pt modelId="{78BE23F2-E71F-4B7A-B575-A9D6815BC4B1}" type="pres">
      <dgm:prSet presAssocID="{459560EF-7D50-4A9D-9BF2-2B5A32AF4BE2}" presName="medCircle2" presStyleLbl="vennNode1" presStyleIdx="5" presStyleCnt="7"/>
      <dgm:spPr/>
    </dgm:pt>
    <dgm:pt modelId="{E945D641-75C8-46DC-B6CF-AA4A1CB0CA14}" type="pres">
      <dgm:prSet presAssocID="{459560EF-7D50-4A9D-9BF2-2B5A32AF4BE2}" presName="txLvlOnly1" presStyleLbl="revTx" presStyleIdx="5" presStyleCnt="7"/>
      <dgm:spPr/>
    </dgm:pt>
    <dgm:pt modelId="{350BABE3-66F6-415A-8877-A3FB01EC7E8C}" type="pres">
      <dgm:prSet presAssocID="{1B4E0351-4796-441A-9328-3AFC258C405E}" presName="noChildren" presStyleCnt="0"/>
      <dgm:spPr/>
    </dgm:pt>
    <dgm:pt modelId="{8DE51A6D-C6C0-4DB6-B71F-21A3AF4F487B}" type="pres">
      <dgm:prSet presAssocID="{1B4E0351-4796-441A-9328-3AFC258C405E}" presName="gap" presStyleCnt="0"/>
      <dgm:spPr/>
    </dgm:pt>
    <dgm:pt modelId="{39EC2609-E713-420B-AE53-B97CC8C89EE8}" type="pres">
      <dgm:prSet presAssocID="{1B4E0351-4796-441A-9328-3AFC258C405E}" presName="medCircle2" presStyleLbl="vennNode1" presStyleIdx="6" presStyleCnt="7"/>
      <dgm:spPr/>
    </dgm:pt>
    <dgm:pt modelId="{07F58B49-2A2F-425F-96E8-209F54A42AA0}" type="pres">
      <dgm:prSet presAssocID="{1B4E0351-4796-441A-9328-3AFC258C405E}" presName="txLvlOnly1" presStyleLbl="revTx" presStyleIdx="6" presStyleCnt="7"/>
      <dgm:spPr/>
    </dgm:pt>
  </dgm:ptLst>
  <dgm:cxnLst>
    <dgm:cxn modelId="{9489992B-40D8-4DF8-BB06-53EA8AA31F3E}" srcId="{2B94BB3A-D59D-4E05-9BBB-ACD17B5E8DFE}" destId="{59E944CA-E349-472F-B353-3096159882D8}" srcOrd="2" destOrd="0" parTransId="{68EF8993-1421-4D57-B490-A7AC4E881826}" sibTransId="{FB70FD5E-0295-44C1-9E95-B891F1602D29}"/>
    <dgm:cxn modelId="{AECD4138-2688-451A-B981-6A63830ADDF8}" type="presOf" srcId="{459560EF-7D50-4A9D-9BF2-2B5A32AF4BE2}" destId="{E945D641-75C8-46DC-B6CF-AA4A1CB0CA14}" srcOrd="0" destOrd="0" presId="urn:microsoft.com/office/officeart/2008/layout/VerticalCircleList"/>
    <dgm:cxn modelId="{FFAF4067-32CF-4C98-93C9-CF3B7042FF43}" srcId="{2B94BB3A-D59D-4E05-9BBB-ACD17B5E8DFE}" destId="{9B6FBFB2-2F41-4D91-9E12-D86292FF7CAD}" srcOrd="1" destOrd="0" parTransId="{26FE6D7F-3064-442C-8C8B-3C6CB5D1A960}" sibTransId="{EC8EDC30-1B51-4C32-B8AD-5D7D2DC6B8D4}"/>
    <dgm:cxn modelId="{F9A96C4C-0B3A-49D1-AF78-1849BEAAE104}" srcId="{2B94BB3A-D59D-4E05-9BBB-ACD17B5E8DFE}" destId="{AB83F3DD-5605-495A-B8E6-6A81D097AB1E}" srcOrd="0" destOrd="0" parTransId="{8D7D58C0-D3CC-428D-9400-04ACB5C53BE3}" sibTransId="{4B71BB30-D81A-40E8-852D-6F91CB5475DB}"/>
    <dgm:cxn modelId="{47CDAC70-8685-4773-A797-BF7777DE2896}" type="presOf" srcId="{9B6FBFB2-2F41-4D91-9E12-D86292FF7CAD}" destId="{30BE793B-4D9E-43E9-AED5-8FC11D46F383}" srcOrd="0" destOrd="0" presId="urn:microsoft.com/office/officeart/2008/layout/VerticalCircleList"/>
    <dgm:cxn modelId="{8A272955-6A33-4BC5-A041-4AE8F604FD3C}" srcId="{2B94BB3A-D59D-4E05-9BBB-ACD17B5E8DFE}" destId="{459560EF-7D50-4A9D-9BF2-2B5A32AF4BE2}" srcOrd="5" destOrd="0" parTransId="{EFBC5044-2847-4049-8A1B-4F401C575F9B}" sibTransId="{28A5F585-BB3E-4195-A848-F388AD4E6E94}"/>
    <dgm:cxn modelId="{93EC0F7C-4399-4424-8710-B2B235CF3D46}" type="presOf" srcId="{98DFED94-E3E5-41A9-9DC1-697D7EC1D8B6}" destId="{3C4E242B-4EEA-4C48-B48E-9786722E85D6}" srcOrd="0" destOrd="0" presId="urn:microsoft.com/office/officeart/2008/layout/VerticalCircleList"/>
    <dgm:cxn modelId="{405124A4-BF23-451C-A31E-33A83F6813F4}" type="presOf" srcId="{2B94BB3A-D59D-4E05-9BBB-ACD17B5E8DFE}" destId="{36BEE5C4-163E-4A0D-9FF6-5BA5478908FD}" srcOrd="0" destOrd="0" presId="urn:microsoft.com/office/officeart/2008/layout/VerticalCircleList"/>
    <dgm:cxn modelId="{DCE1CCA4-FA37-40BD-A319-99D521EB94F3}" type="presOf" srcId="{1B4E0351-4796-441A-9328-3AFC258C405E}" destId="{07F58B49-2A2F-425F-96E8-209F54A42AA0}" srcOrd="0" destOrd="0" presId="urn:microsoft.com/office/officeart/2008/layout/VerticalCircleList"/>
    <dgm:cxn modelId="{D2FC5BB5-DE87-40D8-A4D4-0F9FE6AB51E0}" type="presOf" srcId="{8366B0CA-F00E-458C-AF97-97025F761A9C}" destId="{13D7D96D-6C25-4676-9C9C-487A751526D9}" srcOrd="0" destOrd="0" presId="urn:microsoft.com/office/officeart/2008/layout/VerticalCircleList"/>
    <dgm:cxn modelId="{5C6423CB-7794-46C3-82DF-09B315BC0750}" srcId="{2B94BB3A-D59D-4E05-9BBB-ACD17B5E8DFE}" destId="{8366B0CA-F00E-458C-AF97-97025F761A9C}" srcOrd="3" destOrd="0" parTransId="{7990EA78-2F47-45B8-857B-32C24EC4400F}" sibTransId="{D242EA2A-4BAA-4823-AFED-47B3372AADA7}"/>
    <dgm:cxn modelId="{C5EA25CB-BD46-4BEE-900F-61805ED134D1}" type="presOf" srcId="{59E944CA-E349-472F-B353-3096159882D8}" destId="{76006320-4A13-42FB-A7DC-B6360992850F}" srcOrd="0" destOrd="0" presId="urn:microsoft.com/office/officeart/2008/layout/VerticalCircleList"/>
    <dgm:cxn modelId="{7232C5D1-C893-4489-8F4A-9C620B778660}" srcId="{2B94BB3A-D59D-4E05-9BBB-ACD17B5E8DFE}" destId="{1B4E0351-4796-441A-9328-3AFC258C405E}" srcOrd="6" destOrd="0" parTransId="{2531972B-4D6E-4DC9-9E48-D1D596D5B031}" sibTransId="{31B16AD0-6B63-44A6-857E-C28C2D948B8D}"/>
    <dgm:cxn modelId="{216134DF-4A94-48CF-875F-3D1FE0DA5552}" type="presOf" srcId="{AB83F3DD-5605-495A-B8E6-6A81D097AB1E}" destId="{4BC6A84B-2C7C-4E7C-A1A9-AE255E6BED4C}" srcOrd="0" destOrd="0" presId="urn:microsoft.com/office/officeart/2008/layout/VerticalCircleList"/>
    <dgm:cxn modelId="{1EA20BE5-C2E1-42C5-A639-3B156FA5F315}" srcId="{2B94BB3A-D59D-4E05-9BBB-ACD17B5E8DFE}" destId="{98DFED94-E3E5-41A9-9DC1-697D7EC1D8B6}" srcOrd="4" destOrd="0" parTransId="{22D6F58A-F38E-4C41-8D15-1B0E6E982E77}" sibTransId="{FFE55BE7-109D-447C-96B5-448166C69112}"/>
    <dgm:cxn modelId="{1725FD4E-8555-4804-A50B-280FB83821D1}" type="presParOf" srcId="{36BEE5C4-163E-4A0D-9FF6-5BA5478908FD}" destId="{A049C435-2821-4FDB-93DF-791C9E2B5FC1}" srcOrd="0" destOrd="0" presId="urn:microsoft.com/office/officeart/2008/layout/VerticalCircleList"/>
    <dgm:cxn modelId="{91A2ADF1-1798-458A-8AE7-F256F2326B7B}" type="presParOf" srcId="{A049C435-2821-4FDB-93DF-791C9E2B5FC1}" destId="{B5667032-FA5C-4FCD-B952-28561C8604AA}" srcOrd="0" destOrd="0" presId="urn:microsoft.com/office/officeart/2008/layout/VerticalCircleList"/>
    <dgm:cxn modelId="{0DAE9C0C-0FF5-4AC3-8DD7-900CDDEF3DA6}" type="presParOf" srcId="{A049C435-2821-4FDB-93DF-791C9E2B5FC1}" destId="{6B510A4A-9A2C-49D0-824F-17A973DBF0FE}" srcOrd="1" destOrd="0" presId="urn:microsoft.com/office/officeart/2008/layout/VerticalCircleList"/>
    <dgm:cxn modelId="{49FA5D4C-1E48-4EA7-82C2-F5B74865BCB4}" type="presParOf" srcId="{A049C435-2821-4FDB-93DF-791C9E2B5FC1}" destId="{4BC6A84B-2C7C-4E7C-A1A9-AE255E6BED4C}" srcOrd="2" destOrd="0" presId="urn:microsoft.com/office/officeart/2008/layout/VerticalCircleList"/>
    <dgm:cxn modelId="{8AE46B76-E6F0-459D-BC1B-AAD6FC4977CB}" type="presParOf" srcId="{36BEE5C4-163E-4A0D-9FF6-5BA5478908FD}" destId="{30ECAF2D-33EA-4575-BC57-0213B1F00FB7}" srcOrd="1" destOrd="0" presId="urn:microsoft.com/office/officeart/2008/layout/VerticalCircleList"/>
    <dgm:cxn modelId="{D4A88582-0C02-429D-AFFA-5A27B668994E}" type="presParOf" srcId="{30ECAF2D-33EA-4575-BC57-0213B1F00FB7}" destId="{9BAC3971-24B2-4737-92E5-B1A5AD28ECA2}" srcOrd="0" destOrd="0" presId="urn:microsoft.com/office/officeart/2008/layout/VerticalCircleList"/>
    <dgm:cxn modelId="{EE495965-017C-4614-8D1D-C2414DB92C21}" type="presParOf" srcId="{30ECAF2D-33EA-4575-BC57-0213B1F00FB7}" destId="{0FD0330C-9288-493C-8F04-69DBFBE8A61E}" srcOrd="1" destOrd="0" presId="urn:microsoft.com/office/officeart/2008/layout/VerticalCircleList"/>
    <dgm:cxn modelId="{82B53DA6-D2C7-4AE7-813E-35062F5F0682}" type="presParOf" srcId="{30ECAF2D-33EA-4575-BC57-0213B1F00FB7}" destId="{30BE793B-4D9E-43E9-AED5-8FC11D46F383}" srcOrd="2" destOrd="0" presId="urn:microsoft.com/office/officeart/2008/layout/VerticalCircleList"/>
    <dgm:cxn modelId="{58FF5387-EE8B-458A-A23E-9F31C2FC541F}" type="presParOf" srcId="{36BEE5C4-163E-4A0D-9FF6-5BA5478908FD}" destId="{106AD813-30FA-4EE4-8560-1084B6B4DB74}" srcOrd="2" destOrd="0" presId="urn:microsoft.com/office/officeart/2008/layout/VerticalCircleList"/>
    <dgm:cxn modelId="{03B57DCA-1E59-4980-9431-7AA4F06C425E}" type="presParOf" srcId="{106AD813-30FA-4EE4-8560-1084B6B4DB74}" destId="{36A9F095-A673-4D57-A5A2-D85959278D1E}" srcOrd="0" destOrd="0" presId="urn:microsoft.com/office/officeart/2008/layout/VerticalCircleList"/>
    <dgm:cxn modelId="{219C4D33-3E26-47A9-996D-986140AD7745}" type="presParOf" srcId="{106AD813-30FA-4EE4-8560-1084B6B4DB74}" destId="{0308A483-1B52-4ABF-8908-86AC4950800D}" srcOrd="1" destOrd="0" presId="urn:microsoft.com/office/officeart/2008/layout/VerticalCircleList"/>
    <dgm:cxn modelId="{ADC5F221-0370-4196-9AE1-4AD4CDE4D21A}" type="presParOf" srcId="{106AD813-30FA-4EE4-8560-1084B6B4DB74}" destId="{76006320-4A13-42FB-A7DC-B6360992850F}" srcOrd="2" destOrd="0" presId="urn:microsoft.com/office/officeart/2008/layout/VerticalCircleList"/>
    <dgm:cxn modelId="{8C8CBC11-C40D-436D-B935-E5DCA8A1ADD0}" type="presParOf" srcId="{36BEE5C4-163E-4A0D-9FF6-5BA5478908FD}" destId="{0865423D-2B99-4BA7-B361-50237160BC20}" srcOrd="3" destOrd="0" presId="urn:microsoft.com/office/officeart/2008/layout/VerticalCircleList"/>
    <dgm:cxn modelId="{67CF2932-BFB7-46B1-B992-04FBEF65CC4E}" type="presParOf" srcId="{0865423D-2B99-4BA7-B361-50237160BC20}" destId="{BCCEF07A-81DA-44B7-8CF5-DE02CD913079}" srcOrd="0" destOrd="0" presId="urn:microsoft.com/office/officeart/2008/layout/VerticalCircleList"/>
    <dgm:cxn modelId="{BB1FFA1D-4C6B-448F-935D-7CF3F950F303}" type="presParOf" srcId="{0865423D-2B99-4BA7-B361-50237160BC20}" destId="{CC5EAD68-0CDF-4E99-A2D4-E3E5EB52229D}" srcOrd="1" destOrd="0" presId="urn:microsoft.com/office/officeart/2008/layout/VerticalCircleList"/>
    <dgm:cxn modelId="{C048BB38-E31F-4726-BA65-CA226326EBF4}" type="presParOf" srcId="{0865423D-2B99-4BA7-B361-50237160BC20}" destId="{13D7D96D-6C25-4676-9C9C-487A751526D9}" srcOrd="2" destOrd="0" presId="urn:microsoft.com/office/officeart/2008/layout/VerticalCircleList"/>
    <dgm:cxn modelId="{CCDAE886-268E-4CEA-A28F-7D8C4A4CD883}" type="presParOf" srcId="{36BEE5C4-163E-4A0D-9FF6-5BA5478908FD}" destId="{D93F8F9A-B590-4343-B0E6-CCD384721D43}" srcOrd="4" destOrd="0" presId="urn:microsoft.com/office/officeart/2008/layout/VerticalCircleList"/>
    <dgm:cxn modelId="{7180B83D-C160-4166-AF88-258514A2B210}" type="presParOf" srcId="{D93F8F9A-B590-4343-B0E6-CCD384721D43}" destId="{D618E682-1AA9-4EF8-9895-40C02FD72519}" srcOrd="0" destOrd="0" presId="urn:microsoft.com/office/officeart/2008/layout/VerticalCircleList"/>
    <dgm:cxn modelId="{AAB35C11-7714-4E91-B0DF-30295D17497E}" type="presParOf" srcId="{D93F8F9A-B590-4343-B0E6-CCD384721D43}" destId="{B1F5B050-6263-4E10-841F-3A0EEE01A437}" srcOrd="1" destOrd="0" presId="urn:microsoft.com/office/officeart/2008/layout/VerticalCircleList"/>
    <dgm:cxn modelId="{09CC30C7-394C-4672-97F5-D3DA6A1301F5}" type="presParOf" srcId="{D93F8F9A-B590-4343-B0E6-CCD384721D43}" destId="{3C4E242B-4EEA-4C48-B48E-9786722E85D6}" srcOrd="2" destOrd="0" presId="urn:microsoft.com/office/officeart/2008/layout/VerticalCircleList"/>
    <dgm:cxn modelId="{4C78B6C8-F5FD-4723-9347-79C145F77FCE}" type="presParOf" srcId="{36BEE5C4-163E-4A0D-9FF6-5BA5478908FD}" destId="{01814C61-F7CA-4B25-B789-065881612928}" srcOrd="5" destOrd="0" presId="urn:microsoft.com/office/officeart/2008/layout/VerticalCircleList"/>
    <dgm:cxn modelId="{40A927A8-F991-4320-B1D5-3C41F9042653}" type="presParOf" srcId="{01814C61-F7CA-4B25-B789-065881612928}" destId="{CB4132F6-98CA-4A5A-BF7E-8B75D4841BD4}" srcOrd="0" destOrd="0" presId="urn:microsoft.com/office/officeart/2008/layout/VerticalCircleList"/>
    <dgm:cxn modelId="{4A1FD13E-450B-431E-AC57-978C441C0B88}" type="presParOf" srcId="{01814C61-F7CA-4B25-B789-065881612928}" destId="{78BE23F2-E71F-4B7A-B575-A9D6815BC4B1}" srcOrd="1" destOrd="0" presId="urn:microsoft.com/office/officeart/2008/layout/VerticalCircleList"/>
    <dgm:cxn modelId="{7EC9C38D-38B0-4319-A11F-15A998DB641C}" type="presParOf" srcId="{01814C61-F7CA-4B25-B789-065881612928}" destId="{E945D641-75C8-46DC-B6CF-AA4A1CB0CA14}" srcOrd="2" destOrd="0" presId="urn:microsoft.com/office/officeart/2008/layout/VerticalCircleList"/>
    <dgm:cxn modelId="{C30993EB-DC5D-4593-AB0F-D291AFD0DA80}" type="presParOf" srcId="{36BEE5C4-163E-4A0D-9FF6-5BA5478908FD}" destId="{350BABE3-66F6-415A-8877-A3FB01EC7E8C}" srcOrd="6" destOrd="0" presId="urn:microsoft.com/office/officeart/2008/layout/VerticalCircleList"/>
    <dgm:cxn modelId="{158072B6-6131-450C-ABC8-1985FB530603}" type="presParOf" srcId="{350BABE3-66F6-415A-8877-A3FB01EC7E8C}" destId="{8DE51A6D-C6C0-4DB6-B71F-21A3AF4F487B}" srcOrd="0" destOrd="0" presId="urn:microsoft.com/office/officeart/2008/layout/VerticalCircleList"/>
    <dgm:cxn modelId="{65F72F45-DACD-49A5-945B-58D1BEE74A6E}" type="presParOf" srcId="{350BABE3-66F6-415A-8877-A3FB01EC7E8C}" destId="{39EC2609-E713-420B-AE53-B97CC8C89EE8}" srcOrd="1" destOrd="0" presId="urn:microsoft.com/office/officeart/2008/layout/VerticalCircleList"/>
    <dgm:cxn modelId="{3A8C2C12-01D7-4884-8EF4-4868B4E0F7BF}" type="presParOf" srcId="{350BABE3-66F6-415A-8877-A3FB01EC7E8C}" destId="{07F58B49-2A2F-425F-96E8-209F54A42AA0}"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10A4A-9A2C-49D0-824F-17A973DBF0FE}">
      <dsp:nvSpPr>
        <dsp:cNvPr id="0" name=""/>
        <dsp:cNvSpPr/>
      </dsp:nvSpPr>
      <dsp:spPr>
        <a:xfrm>
          <a:off x="2542607" y="3589"/>
          <a:ext cx="793165" cy="793165"/>
        </a:xfrm>
        <a:prstGeom prst="ellipse">
          <a:avLst/>
        </a:prstGeom>
        <a:solidFill>
          <a:schemeClr val="accent1">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4BC6A84B-2C7C-4E7C-A1A9-AE255E6BED4C}">
      <dsp:nvSpPr>
        <dsp:cNvPr id="0" name=""/>
        <dsp:cNvSpPr/>
      </dsp:nvSpPr>
      <dsp:spPr>
        <a:xfrm>
          <a:off x="2939190" y="3589"/>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Preliminary</a:t>
          </a:r>
        </a:p>
      </dsp:txBody>
      <dsp:txXfrm>
        <a:off x="2939190" y="3589"/>
        <a:ext cx="4231830" cy="793165"/>
      </dsp:txXfrm>
    </dsp:sp>
    <dsp:sp modelId="{0FD0330C-9288-493C-8F04-69DBFBE8A61E}">
      <dsp:nvSpPr>
        <dsp:cNvPr id="0" name=""/>
        <dsp:cNvSpPr/>
      </dsp:nvSpPr>
      <dsp:spPr>
        <a:xfrm>
          <a:off x="2542607" y="796755"/>
          <a:ext cx="793165" cy="793165"/>
        </a:xfrm>
        <a:prstGeom prst="ellipse">
          <a:avLst/>
        </a:prstGeom>
        <a:solidFill>
          <a:schemeClr val="accent1">
            <a:shade val="80000"/>
            <a:alpha val="50000"/>
            <a:hueOff val="0"/>
            <a:satOff val="136"/>
            <a:lumOff val="836"/>
            <a:alphaOff val="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30BE793B-4D9E-43E9-AED5-8FC11D46F383}">
      <dsp:nvSpPr>
        <dsp:cNvPr id="0" name=""/>
        <dsp:cNvSpPr/>
      </dsp:nvSpPr>
      <dsp:spPr>
        <a:xfrm>
          <a:off x="2939190" y="796755"/>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Adjudicatory</a:t>
          </a:r>
        </a:p>
      </dsp:txBody>
      <dsp:txXfrm>
        <a:off x="2939190" y="796755"/>
        <a:ext cx="4231830" cy="793165"/>
      </dsp:txXfrm>
    </dsp:sp>
    <dsp:sp modelId="{0308A483-1B52-4ABF-8908-86AC4950800D}">
      <dsp:nvSpPr>
        <dsp:cNvPr id="0" name=""/>
        <dsp:cNvSpPr/>
      </dsp:nvSpPr>
      <dsp:spPr>
        <a:xfrm>
          <a:off x="2542607" y="1589921"/>
          <a:ext cx="793165" cy="793165"/>
        </a:xfrm>
        <a:prstGeom prst="ellipse">
          <a:avLst/>
        </a:prstGeom>
        <a:solidFill>
          <a:schemeClr val="accent1">
            <a:shade val="80000"/>
            <a:alpha val="50000"/>
            <a:hueOff val="0"/>
            <a:satOff val="271"/>
            <a:lumOff val="1672"/>
            <a:alphaOff val="1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76006320-4A13-42FB-A7DC-B6360992850F}">
      <dsp:nvSpPr>
        <dsp:cNvPr id="0" name=""/>
        <dsp:cNvSpPr/>
      </dsp:nvSpPr>
      <dsp:spPr>
        <a:xfrm>
          <a:off x="2939190" y="1589921"/>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Disposition</a:t>
          </a:r>
        </a:p>
      </dsp:txBody>
      <dsp:txXfrm>
        <a:off x="2939190" y="1589921"/>
        <a:ext cx="4231830" cy="793165"/>
      </dsp:txXfrm>
    </dsp:sp>
    <dsp:sp modelId="{CC5EAD68-0CDF-4E99-A2D4-E3E5EB52229D}">
      <dsp:nvSpPr>
        <dsp:cNvPr id="0" name=""/>
        <dsp:cNvSpPr/>
      </dsp:nvSpPr>
      <dsp:spPr>
        <a:xfrm>
          <a:off x="2542607" y="2383087"/>
          <a:ext cx="793165" cy="793165"/>
        </a:xfrm>
        <a:prstGeom prst="ellipse">
          <a:avLst/>
        </a:prstGeom>
        <a:solidFill>
          <a:schemeClr val="accent1">
            <a:shade val="80000"/>
            <a:alpha val="50000"/>
            <a:hueOff val="0"/>
            <a:satOff val="407"/>
            <a:lumOff val="2508"/>
            <a:alphaOff val="1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13D7D96D-6C25-4676-9C9C-487A751526D9}">
      <dsp:nvSpPr>
        <dsp:cNvPr id="0" name=""/>
        <dsp:cNvSpPr/>
      </dsp:nvSpPr>
      <dsp:spPr>
        <a:xfrm>
          <a:off x="2939190" y="2383087"/>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Permanency Hearing</a:t>
          </a:r>
        </a:p>
      </dsp:txBody>
      <dsp:txXfrm>
        <a:off x="2939190" y="2383087"/>
        <a:ext cx="4231830" cy="793165"/>
      </dsp:txXfrm>
    </dsp:sp>
    <dsp:sp modelId="{B1F5B050-6263-4E10-841F-3A0EEE01A437}">
      <dsp:nvSpPr>
        <dsp:cNvPr id="0" name=""/>
        <dsp:cNvSpPr/>
      </dsp:nvSpPr>
      <dsp:spPr>
        <a:xfrm>
          <a:off x="2542607" y="3176252"/>
          <a:ext cx="793165" cy="793165"/>
        </a:xfrm>
        <a:prstGeom prst="ellipse">
          <a:avLst/>
        </a:prstGeom>
        <a:solidFill>
          <a:schemeClr val="accent1">
            <a:shade val="80000"/>
            <a:alpha val="50000"/>
            <a:hueOff val="0"/>
            <a:satOff val="542"/>
            <a:lumOff val="3343"/>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3C4E242B-4EEA-4C48-B48E-9786722E85D6}">
      <dsp:nvSpPr>
        <dsp:cNvPr id="0" name=""/>
        <dsp:cNvSpPr/>
      </dsp:nvSpPr>
      <dsp:spPr>
        <a:xfrm>
          <a:off x="2939190" y="3176252"/>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Ratification</a:t>
          </a:r>
        </a:p>
      </dsp:txBody>
      <dsp:txXfrm>
        <a:off x="2939190" y="3176252"/>
        <a:ext cx="4231830" cy="793165"/>
      </dsp:txXfrm>
    </dsp:sp>
    <dsp:sp modelId="{78BE23F2-E71F-4B7A-B575-A9D6815BC4B1}">
      <dsp:nvSpPr>
        <dsp:cNvPr id="0" name=""/>
        <dsp:cNvSpPr/>
      </dsp:nvSpPr>
      <dsp:spPr>
        <a:xfrm>
          <a:off x="2542607" y="3969418"/>
          <a:ext cx="793165" cy="793165"/>
        </a:xfrm>
        <a:prstGeom prst="ellipse">
          <a:avLst/>
        </a:prstGeom>
        <a:solidFill>
          <a:schemeClr val="accent1">
            <a:shade val="80000"/>
            <a:alpha val="50000"/>
            <a:hueOff val="0"/>
            <a:satOff val="678"/>
            <a:lumOff val="4179"/>
            <a:alphaOff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E945D641-75C8-46DC-B6CF-AA4A1CB0CA14}">
      <dsp:nvSpPr>
        <dsp:cNvPr id="0" name=""/>
        <dsp:cNvSpPr/>
      </dsp:nvSpPr>
      <dsp:spPr>
        <a:xfrm>
          <a:off x="2939190" y="3969418"/>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Court Progress Review/Judicial Review</a:t>
          </a:r>
        </a:p>
      </dsp:txBody>
      <dsp:txXfrm>
        <a:off x="2939190" y="3969418"/>
        <a:ext cx="4231830" cy="793165"/>
      </dsp:txXfrm>
    </dsp:sp>
    <dsp:sp modelId="{39EC2609-E713-420B-AE53-B97CC8C89EE8}">
      <dsp:nvSpPr>
        <dsp:cNvPr id="0" name=""/>
        <dsp:cNvSpPr/>
      </dsp:nvSpPr>
      <dsp:spPr>
        <a:xfrm>
          <a:off x="2542607" y="4762584"/>
          <a:ext cx="793165" cy="793165"/>
        </a:xfrm>
        <a:prstGeom prst="ellipse">
          <a:avLst/>
        </a:prstGeom>
        <a:solidFill>
          <a:schemeClr val="accent1">
            <a:shade val="80000"/>
            <a:alpha val="50000"/>
            <a:hueOff val="0"/>
            <a:satOff val="813"/>
            <a:lumOff val="5015"/>
            <a:alphaOff val="3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07F58B49-2A2F-425F-96E8-209F54A42AA0}">
      <dsp:nvSpPr>
        <dsp:cNvPr id="0" name=""/>
        <dsp:cNvSpPr/>
      </dsp:nvSpPr>
      <dsp:spPr>
        <a:xfrm>
          <a:off x="2939190" y="4762584"/>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Termination of Parental Rights</a:t>
          </a:r>
        </a:p>
      </dsp:txBody>
      <dsp:txXfrm>
        <a:off x="2939190" y="4762584"/>
        <a:ext cx="4231830" cy="793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10A4A-9A2C-49D0-824F-17A973DBF0FE}">
      <dsp:nvSpPr>
        <dsp:cNvPr id="0" name=""/>
        <dsp:cNvSpPr/>
      </dsp:nvSpPr>
      <dsp:spPr>
        <a:xfrm>
          <a:off x="2542607" y="3589"/>
          <a:ext cx="793165" cy="793165"/>
        </a:xfrm>
        <a:prstGeom prst="ellipse">
          <a:avLst/>
        </a:prstGeom>
        <a:solidFill>
          <a:schemeClr val="accent1">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4BC6A84B-2C7C-4E7C-A1A9-AE255E6BED4C}">
      <dsp:nvSpPr>
        <dsp:cNvPr id="0" name=""/>
        <dsp:cNvSpPr/>
      </dsp:nvSpPr>
      <dsp:spPr>
        <a:xfrm>
          <a:off x="2939190" y="3589"/>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Preliminary</a:t>
          </a:r>
        </a:p>
      </dsp:txBody>
      <dsp:txXfrm>
        <a:off x="2939190" y="3589"/>
        <a:ext cx="4231830" cy="793165"/>
      </dsp:txXfrm>
    </dsp:sp>
    <dsp:sp modelId="{0FD0330C-9288-493C-8F04-69DBFBE8A61E}">
      <dsp:nvSpPr>
        <dsp:cNvPr id="0" name=""/>
        <dsp:cNvSpPr/>
      </dsp:nvSpPr>
      <dsp:spPr>
        <a:xfrm>
          <a:off x="2542607" y="796755"/>
          <a:ext cx="793165" cy="793165"/>
        </a:xfrm>
        <a:prstGeom prst="ellipse">
          <a:avLst/>
        </a:prstGeom>
        <a:solidFill>
          <a:schemeClr val="accent1">
            <a:shade val="80000"/>
            <a:alpha val="50000"/>
            <a:hueOff val="0"/>
            <a:satOff val="136"/>
            <a:lumOff val="836"/>
            <a:alphaOff val="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30BE793B-4D9E-43E9-AED5-8FC11D46F383}">
      <dsp:nvSpPr>
        <dsp:cNvPr id="0" name=""/>
        <dsp:cNvSpPr/>
      </dsp:nvSpPr>
      <dsp:spPr>
        <a:xfrm>
          <a:off x="2939190" y="796755"/>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Adjudicatory</a:t>
          </a:r>
        </a:p>
      </dsp:txBody>
      <dsp:txXfrm>
        <a:off x="2939190" y="796755"/>
        <a:ext cx="4231830" cy="793165"/>
      </dsp:txXfrm>
    </dsp:sp>
    <dsp:sp modelId="{0308A483-1B52-4ABF-8908-86AC4950800D}">
      <dsp:nvSpPr>
        <dsp:cNvPr id="0" name=""/>
        <dsp:cNvSpPr/>
      </dsp:nvSpPr>
      <dsp:spPr>
        <a:xfrm>
          <a:off x="2542607" y="1589921"/>
          <a:ext cx="793165" cy="793165"/>
        </a:xfrm>
        <a:prstGeom prst="ellipse">
          <a:avLst/>
        </a:prstGeom>
        <a:solidFill>
          <a:schemeClr val="accent1">
            <a:shade val="80000"/>
            <a:alpha val="50000"/>
            <a:hueOff val="0"/>
            <a:satOff val="271"/>
            <a:lumOff val="1672"/>
            <a:alphaOff val="1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76006320-4A13-42FB-A7DC-B6360992850F}">
      <dsp:nvSpPr>
        <dsp:cNvPr id="0" name=""/>
        <dsp:cNvSpPr/>
      </dsp:nvSpPr>
      <dsp:spPr>
        <a:xfrm>
          <a:off x="2939190" y="1589921"/>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Disposition</a:t>
          </a:r>
        </a:p>
      </dsp:txBody>
      <dsp:txXfrm>
        <a:off x="2939190" y="1589921"/>
        <a:ext cx="4231830" cy="793165"/>
      </dsp:txXfrm>
    </dsp:sp>
    <dsp:sp modelId="{CC5EAD68-0CDF-4E99-A2D4-E3E5EB52229D}">
      <dsp:nvSpPr>
        <dsp:cNvPr id="0" name=""/>
        <dsp:cNvSpPr/>
      </dsp:nvSpPr>
      <dsp:spPr>
        <a:xfrm>
          <a:off x="2542607" y="2383087"/>
          <a:ext cx="793165" cy="793165"/>
        </a:xfrm>
        <a:prstGeom prst="ellipse">
          <a:avLst/>
        </a:prstGeom>
        <a:solidFill>
          <a:schemeClr val="accent1">
            <a:shade val="80000"/>
            <a:alpha val="50000"/>
            <a:hueOff val="0"/>
            <a:satOff val="407"/>
            <a:lumOff val="2508"/>
            <a:alphaOff val="1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13D7D96D-6C25-4676-9C9C-487A751526D9}">
      <dsp:nvSpPr>
        <dsp:cNvPr id="0" name=""/>
        <dsp:cNvSpPr/>
      </dsp:nvSpPr>
      <dsp:spPr>
        <a:xfrm>
          <a:off x="2939190" y="2383087"/>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Permanency Hearing</a:t>
          </a:r>
        </a:p>
      </dsp:txBody>
      <dsp:txXfrm>
        <a:off x="2939190" y="2383087"/>
        <a:ext cx="4231830" cy="793165"/>
      </dsp:txXfrm>
    </dsp:sp>
    <dsp:sp modelId="{B1F5B050-6263-4E10-841F-3A0EEE01A437}">
      <dsp:nvSpPr>
        <dsp:cNvPr id="0" name=""/>
        <dsp:cNvSpPr/>
      </dsp:nvSpPr>
      <dsp:spPr>
        <a:xfrm>
          <a:off x="2542607" y="3176252"/>
          <a:ext cx="793165" cy="793165"/>
        </a:xfrm>
        <a:prstGeom prst="ellipse">
          <a:avLst/>
        </a:prstGeom>
        <a:solidFill>
          <a:schemeClr val="accent1">
            <a:shade val="80000"/>
            <a:alpha val="50000"/>
            <a:hueOff val="0"/>
            <a:satOff val="542"/>
            <a:lumOff val="3343"/>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3C4E242B-4EEA-4C48-B48E-9786722E85D6}">
      <dsp:nvSpPr>
        <dsp:cNvPr id="0" name=""/>
        <dsp:cNvSpPr/>
      </dsp:nvSpPr>
      <dsp:spPr>
        <a:xfrm>
          <a:off x="2939190" y="3176252"/>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Ratification</a:t>
          </a:r>
        </a:p>
      </dsp:txBody>
      <dsp:txXfrm>
        <a:off x="2939190" y="3176252"/>
        <a:ext cx="4231830" cy="793165"/>
      </dsp:txXfrm>
    </dsp:sp>
    <dsp:sp modelId="{78BE23F2-E71F-4B7A-B575-A9D6815BC4B1}">
      <dsp:nvSpPr>
        <dsp:cNvPr id="0" name=""/>
        <dsp:cNvSpPr/>
      </dsp:nvSpPr>
      <dsp:spPr>
        <a:xfrm>
          <a:off x="2542607" y="3969418"/>
          <a:ext cx="793165" cy="793165"/>
        </a:xfrm>
        <a:prstGeom prst="ellipse">
          <a:avLst/>
        </a:prstGeom>
        <a:solidFill>
          <a:schemeClr val="accent1">
            <a:shade val="80000"/>
            <a:alpha val="50000"/>
            <a:hueOff val="0"/>
            <a:satOff val="678"/>
            <a:lumOff val="4179"/>
            <a:alphaOff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E945D641-75C8-46DC-B6CF-AA4A1CB0CA14}">
      <dsp:nvSpPr>
        <dsp:cNvPr id="0" name=""/>
        <dsp:cNvSpPr/>
      </dsp:nvSpPr>
      <dsp:spPr>
        <a:xfrm>
          <a:off x="2939190" y="3969418"/>
          <a:ext cx="4231830" cy="793165"/>
        </a:xfrm>
        <a:prstGeom prst="rect">
          <a:avLst/>
        </a:prstGeom>
        <a:gradFill flip="none" rotWithShape="0">
          <a:gsLst>
            <a:gs pos="0">
              <a:srgbClr val="5D9390">
                <a:shade val="30000"/>
                <a:satMod val="115000"/>
              </a:srgbClr>
            </a:gs>
            <a:gs pos="50000">
              <a:srgbClr val="5D9390">
                <a:shade val="67500"/>
                <a:satMod val="115000"/>
              </a:srgbClr>
            </a:gs>
            <a:gs pos="100000">
              <a:srgbClr val="5D9390">
                <a:shade val="100000"/>
                <a:satMod val="115000"/>
              </a:srgbClr>
            </a:gs>
          </a:gsLst>
          <a:lin ang="108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1" kern="1200" dirty="0"/>
            <a:t>Court Progress Review/Judicial Review</a:t>
          </a:r>
        </a:p>
      </dsp:txBody>
      <dsp:txXfrm>
        <a:off x="2939190" y="3969418"/>
        <a:ext cx="4231830" cy="793165"/>
      </dsp:txXfrm>
    </dsp:sp>
    <dsp:sp modelId="{39EC2609-E713-420B-AE53-B97CC8C89EE8}">
      <dsp:nvSpPr>
        <dsp:cNvPr id="0" name=""/>
        <dsp:cNvSpPr/>
      </dsp:nvSpPr>
      <dsp:spPr>
        <a:xfrm>
          <a:off x="2542607" y="4762584"/>
          <a:ext cx="793165" cy="793165"/>
        </a:xfrm>
        <a:prstGeom prst="ellipse">
          <a:avLst/>
        </a:prstGeom>
        <a:solidFill>
          <a:schemeClr val="accent1">
            <a:shade val="80000"/>
            <a:alpha val="50000"/>
            <a:hueOff val="0"/>
            <a:satOff val="813"/>
            <a:lumOff val="5015"/>
            <a:alphaOff val="3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07F58B49-2A2F-425F-96E8-209F54A42AA0}">
      <dsp:nvSpPr>
        <dsp:cNvPr id="0" name=""/>
        <dsp:cNvSpPr/>
      </dsp:nvSpPr>
      <dsp:spPr>
        <a:xfrm>
          <a:off x="2939190" y="4762584"/>
          <a:ext cx="4231830" cy="79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t>Termination of Parental Rights</a:t>
          </a:r>
        </a:p>
      </dsp:txBody>
      <dsp:txXfrm>
        <a:off x="2939190" y="4762584"/>
        <a:ext cx="4231830" cy="79316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26D3B-A842-4D45-852C-62BEF856D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CAC8A44-69AC-4E7F-A872-AF38C78B96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3E7A1-554A-4C4C-B50A-4CE3CCC57540}" type="datetimeFigureOut">
              <a:rPr lang="en-US" smtClean="0"/>
              <a:t>8/8/2023</a:t>
            </a:fld>
            <a:endParaRPr lang="en-US" dirty="0"/>
          </a:p>
        </p:txBody>
      </p:sp>
      <p:sp>
        <p:nvSpPr>
          <p:cNvPr id="4" name="Footer Placeholder 3">
            <a:extLst>
              <a:ext uri="{FF2B5EF4-FFF2-40B4-BE49-F238E27FC236}">
                <a16:creationId xmlns:a16="http://schemas.microsoft.com/office/drawing/2014/main" id="{2FED8AC2-4250-4798-8C65-BE81E0746B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4545EA-290A-486D-A31F-D71167BFCC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3941FD-E006-40E2-B340-6286CD553DB4}" type="slidenum">
              <a:rPr lang="en-US" smtClean="0"/>
              <a:t>‹#›</a:t>
            </a:fld>
            <a:endParaRPr lang="en-US" dirty="0"/>
          </a:p>
        </p:txBody>
      </p:sp>
    </p:spTree>
    <p:extLst>
      <p:ext uri="{BB962C8B-B14F-4D97-AF65-F5344CB8AC3E}">
        <p14:creationId xmlns:p14="http://schemas.microsoft.com/office/powerpoint/2010/main" val="31200960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63ECC-78D2-4E8A-A700-59972B31285C}" type="datetimeFigureOut">
              <a:rPr lang="en-US" smtClean="0"/>
              <a:t>8/8/2023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61EF0-BB50-46E2-AC40-CAE3182A294D}" type="slidenum">
              <a:rPr lang="en-US" smtClean="0"/>
              <a:t>‹#›</a:t>
            </a:fld>
            <a:endParaRPr lang="en-US" dirty="0"/>
          </a:p>
        </p:txBody>
      </p:sp>
    </p:spTree>
    <p:extLst>
      <p:ext uri="{BB962C8B-B14F-4D97-AF65-F5344CB8AC3E}">
        <p14:creationId xmlns:p14="http://schemas.microsoft.com/office/powerpoint/2010/main" val="168993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iles.dcs.tn.gov/policies/chap16/16.46.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files.dcs.tn.gov/intranet/forms/0664.doc" TargetMode="External"/><Relationship Id="rId4" Type="http://schemas.openxmlformats.org/officeDocument/2006/relationships/hyperlink" Target="https://files.dcs.tn.gov/policies/chap16/GuidetoPlmtExceptCat.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iles.dcs.tn.gov/policies/chap16/GuideFullDisPermOp.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iles.dcs.tn.gov/policies/chap31/ClientsRightsHandbook.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files.dcs.tn.gov/policies/chap16/ILHandbook.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iles.dcs.tn.gov/policies/chap31/CFTMFlyer.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files.dcs.tn.gov/policies/chap31/ILCFTMFlyer.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files.dcs.tn.gov/policies/chap31/CANSProtocol.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files.dcs.tn.gov/policies/chap31/CANSProtocol.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files.dcs.tn.gov/intranet/forms/0745.doc"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teamtn.gov/dcs/divisions/training/tfacts/tfacts-calendar.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n.gov/dcs/program-areas/interstate-compact/icp/contact.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eamtn.gov/content/dam/teamtn/dcs/documents/training/preservice/fpd_fc.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files.dcs.tn.gov/policies/Chap16/VisitationGuide.pdf" TargetMode="External"/><Relationship Id="rId4" Type="http://schemas.openxmlformats.org/officeDocument/2006/relationships/hyperlink" Target="https://files.dcs.tn.gov/policies/chap31/CFTMGuide.pdf"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files.dcs.tn.gov/policies/chap31/CANSProtocol.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iles.dcs.tn.gov/policies/chap31/CFTProtocol.pdf" TargetMode="External"/><Relationship Id="rId7" Type="http://schemas.openxmlformats.org/officeDocument/2006/relationships/hyperlink" Target="https://files.dcs.tn.gov/policies/Chap16/VisitationGuide.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files.dcs.tn.gov/policies/chap31/CFTMGuide.pdf" TargetMode="External"/><Relationship Id="rId5" Type="http://schemas.openxmlformats.org/officeDocument/2006/relationships/hyperlink" Target="https://www.teamtn.gov/content/dam/teamtn/dcs/documents/training/preservice/fpd_fc.pdf" TargetMode="External"/><Relationship Id="rId4" Type="http://schemas.openxmlformats.org/officeDocument/2006/relationships/hyperlink" Target="https://files.dcs.tn.gov/policies/chap16/16.38Att.pdf"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here4tn.co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drawings/d/132rdwa9NIb1dJkl0-lzfJbAhX-g1B7e8VnnhZJ0tGD8/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ocs.google.com/drawings/d/1ePaXCdZIAt1wKU1yPWc_lJQ7VqZkHul1P8wVt2gEKt8/edit?usp=sharing" TargetMode="External"/><Relationship Id="rId4" Type="http://schemas.openxmlformats.org/officeDocument/2006/relationships/hyperlink" Target="https://docs.google.com/drawings/d/1uCXaemLsXwuqopVb6IZt4akesAImVoo2D-BscCM8vEw/edit?usp=sharin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iles.dcs.tn.gov/policies/chap16/16.46.pdf" TargetMode="External"/><Relationship Id="rId7" Type="http://schemas.openxmlformats.org/officeDocument/2006/relationships/hyperlink" Target="https://files.dcs.tn.gov/policies/chap31/CFTMGuide.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files.dcs.tn.gov/policies/chap31/WACFTMPrepFacilitator.pdf" TargetMode="External"/><Relationship Id="rId5" Type="http://schemas.openxmlformats.org/officeDocument/2006/relationships/hyperlink" Target="https://files.dcs.tn.gov/policies/chap31/WACFTMPrepFam.pdf" TargetMode="External"/><Relationship Id="rId4" Type="http://schemas.openxmlformats.org/officeDocument/2006/relationships/hyperlink" Target="https://files.dcs.tn.gov/policies/chap16/GuidetoPlmtExceptCat.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iles.dcs.tn.gov/policies/chap16/16.31.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tncourts.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1</a:t>
            </a:fld>
            <a:endParaRPr lang="en-US" dirty="0"/>
          </a:p>
        </p:txBody>
      </p:sp>
    </p:spTree>
    <p:extLst>
      <p:ext uri="{BB962C8B-B14F-4D97-AF65-F5344CB8AC3E}">
        <p14:creationId xmlns:p14="http://schemas.microsoft.com/office/powerpoint/2010/main" val="29041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150" dirty="0">
                <a:effectLst/>
                <a:latin typeface="Open Sans" panose="020B0606030504020204" pitchFamily="34" charset="0"/>
                <a:ea typeface="Open Sans" panose="020B0606030504020204" pitchFamily="34" charset="0"/>
              </a:rPr>
              <a:t> </a:t>
            </a:r>
            <a:r>
              <a:rPr lang="en-US" sz="1400" b="1" dirty="0">
                <a:effectLst/>
                <a:latin typeface="Open Sans" panose="020B0606030504020204" pitchFamily="34" charset="0"/>
                <a:ea typeface="Open Sans" panose="020B0606030504020204" pitchFamily="34" charset="0"/>
              </a:rPr>
              <a:t>Lesson 3.2: FSW Roles and Responsibilities</a:t>
            </a:r>
            <a:endParaRPr lang="en-US" sz="1100" dirty="0">
              <a:effectLst/>
              <a:latin typeface="Open Sans" panose="020B0606030504020204" pitchFamily="34" charset="0"/>
              <a:ea typeface="Open Sans" panose="020B0606030504020204" pitchFamily="34" charset="0"/>
            </a:endParaRPr>
          </a:p>
          <a:p>
            <a:pPr marL="0" marR="0">
              <a:lnSpc>
                <a:spcPct val="115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Time: 35 minutes </a:t>
            </a:r>
            <a:endParaRPr lang="en-US" sz="1100" dirty="0">
              <a:effectLst/>
              <a:latin typeface="Open Sans" panose="020B0606030504020204" pitchFamily="34" charset="0"/>
              <a:ea typeface="Open Sans" panose="020B0606030504020204" pitchFamily="34" charset="0"/>
            </a:endParaRPr>
          </a:p>
          <a:p>
            <a:pPr marL="0" marR="0">
              <a:lnSpc>
                <a:spcPct val="115000"/>
              </a:lnSpc>
              <a:spcBef>
                <a:spcPts val="0"/>
              </a:spcBef>
              <a:spcAft>
                <a:spcPts val="600"/>
              </a:spcAft>
            </a:pPr>
            <a:r>
              <a:rPr lang="en-US" sz="1400" b="1" dirty="0">
                <a:effectLst/>
                <a:latin typeface="Open Sans" panose="020B0606030504020204" pitchFamily="34" charset="0"/>
                <a:ea typeface="Open Sans" panose="020B0606030504020204" pitchFamily="34" charset="0"/>
              </a:rPr>
              <a:t>Key Teaching Points</a:t>
            </a:r>
            <a:endParaRPr lang="en-US" sz="1100" dirty="0">
              <a:effectLst/>
              <a:latin typeface="Open Sans" panose="020B0606030504020204" pitchFamily="34" charset="0"/>
              <a:ea typeface="Open Sans" panose="020B0606030504020204" pitchFamily="34" charset="0"/>
            </a:endParaRPr>
          </a:p>
          <a:p>
            <a:pPr marL="0" marR="0">
              <a:lnSpc>
                <a:spcPct val="115000"/>
              </a:lnSpc>
              <a:spcBef>
                <a:spcPts val="0"/>
              </a:spcBef>
              <a:spcAft>
                <a:spcPts val="600"/>
              </a:spcAft>
            </a:pPr>
            <a:r>
              <a:rPr lang="en-US" sz="14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solidFill>
                  <a:srgbClr val="363435"/>
                </a:solidFill>
                <a:effectLst/>
                <a:latin typeface="Open Sans" panose="020B0606030504020204" pitchFamily="34" charset="0"/>
                <a:ea typeface="Calibri" panose="020F0502020204030204" pitchFamily="34" charset="0"/>
              </a:rPr>
              <a:t>EXPLORE</a:t>
            </a:r>
            <a:r>
              <a:rPr lang="en-US" sz="1200" dirty="0">
                <a:solidFill>
                  <a:srgbClr val="363435"/>
                </a:solidFill>
                <a:effectLst/>
                <a:latin typeface="Open Sans" panose="020B0606030504020204" pitchFamily="34" charset="0"/>
                <a:ea typeface="Calibri" panose="020F0502020204030204" pitchFamily="34" charset="0"/>
              </a:rPr>
              <a:t> with participants what are some of the roles and responsibilities (may include some tasks) they have once a child/youth has entered custody. </a:t>
            </a:r>
            <a:r>
              <a:rPr lang="en-US" sz="1200" b="1" dirty="0">
                <a:solidFill>
                  <a:srgbClr val="363435"/>
                </a:solidFill>
                <a:effectLst/>
                <a:latin typeface="Open Sans" panose="020B0606030504020204" pitchFamily="34" charset="0"/>
                <a:ea typeface="Calibri" panose="020F0502020204030204" pitchFamily="34" charset="0"/>
              </a:rPr>
              <a:t>ANSWERS</a:t>
            </a:r>
            <a:r>
              <a:rPr lang="en-US" sz="1200" dirty="0">
                <a:solidFill>
                  <a:srgbClr val="363435"/>
                </a:solidFill>
                <a:effectLst/>
                <a:latin typeface="Open Sans" panose="020B0606030504020204" pitchFamily="34" charset="0"/>
                <a:ea typeface="Calibri" panose="020F0502020204030204" pitchFamily="34" charset="0"/>
              </a:rPr>
              <a:t> may include:</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solidFill>
                  <a:srgbClr val="363435"/>
                </a:solidFill>
                <a:effectLst/>
                <a:latin typeface="Open Sans" panose="020B0606030504020204" pitchFamily="34" charset="0"/>
                <a:ea typeface="Calibri" panose="020F0502020204030204" pitchFamily="34" charset="0"/>
              </a:rPr>
              <a:t>Ensure immediate needs are met</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solidFill>
                  <a:srgbClr val="363435"/>
                </a:solidFill>
                <a:effectLst/>
                <a:latin typeface="Open Sans" panose="020B0606030504020204" pitchFamily="34" charset="0"/>
                <a:ea typeface="Open Sans" panose="020B0606030504020204" pitchFamily="34" charset="0"/>
              </a:rPr>
              <a:t>Quality Contacts with Child/Youth and Family to:</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Wingdings" panose="05000000000000000000" pitchFamily="2" charset="2"/>
              <a:buChar char=""/>
            </a:pPr>
            <a:r>
              <a:rPr lang="en-US" sz="1200" dirty="0">
                <a:solidFill>
                  <a:srgbClr val="363435"/>
                </a:solidFill>
                <a:effectLst/>
                <a:latin typeface="Open Sans" panose="020B0606030504020204" pitchFamily="34" charset="0"/>
                <a:ea typeface="Open Sans" panose="020B0606030504020204" pitchFamily="34" charset="0"/>
              </a:rPr>
              <a:t>Assessment of Safety, Permanency, and Well-Being and Resources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Wingdings" panose="05000000000000000000" pitchFamily="2" charset="2"/>
              <a:buChar char=""/>
            </a:pPr>
            <a:r>
              <a:rPr lang="en-US" sz="1200" dirty="0">
                <a:solidFill>
                  <a:srgbClr val="363435"/>
                </a:solidFill>
                <a:effectLst/>
                <a:latin typeface="Open Sans" panose="020B0606030504020204" pitchFamily="34" charset="0"/>
                <a:ea typeface="Calibri" panose="020F0502020204030204" pitchFamily="34" charset="0"/>
              </a:rPr>
              <a:t>Begin gathering the family story</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Wingdings" panose="05000000000000000000" pitchFamily="2" charset="2"/>
              <a:buChar char=""/>
            </a:pPr>
            <a:r>
              <a:rPr lang="en-US" sz="1200" dirty="0">
                <a:solidFill>
                  <a:srgbClr val="363435"/>
                </a:solidFill>
                <a:effectLst/>
                <a:latin typeface="Open Sans" panose="020B0606030504020204" pitchFamily="34" charset="0"/>
                <a:ea typeface="Calibri" panose="020F0502020204030204" pitchFamily="34" charset="0"/>
              </a:rPr>
              <a:t>Educate the Family on Child and Family Team Process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solidFill>
                  <a:srgbClr val="363435"/>
                </a:solidFill>
                <a:effectLst/>
                <a:latin typeface="Open Sans" panose="020B0606030504020204" pitchFamily="34" charset="0"/>
                <a:ea typeface="Calibri" panose="020F0502020204030204" pitchFamily="34" charset="0"/>
              </a:rPr>
              <a:t>Conduct Diligent Searches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dirty="0">
                <a:solidFill>
                  <a:srgbClr val="363435"/>
                </a:solidFill>
                <a:effectLst/>
                <a:latin typeface="Open Sans" panose="020B0606030504020204" pitchFamily="34" charset="0"/>
                <a:ea typeface="Calibri" panose="020F0502020204030204" pitchFamily="34" charset="0"/>
              </a:rPr>
              <a:t>Begin building the Child and Family Team</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solidFill>
                  <a:srgbClr val="363435"/>
                </a:solidFill>
                <a:effectLst/>
                <a:latin typeface="Open Sans" panose="020B0606030504020204" pitchFamily="34" charset="0"/>
                <a:ea typeface="Open Sans" panose="020B0606030504020204" pitchFamily="34" charset="0"/>
              </a:rPr>
              <a:t>ASK</a:t>
            </a:r>
            <a:r>
              <a:rPr lang="en-US" sz="1200" dirty="0">
                <a:solidFill>
                  <a:srgbClr val="363435"/>
                </a:solidFill>
                <a:effectLst/>
                <a:latin typeface="Open Sans" panose="020B0606030504020204" pitchFamily="34" charset="0"/>
                <a:ea typeface="Open Sans" panose="020B0606030504020204" pitchFamily="34" charset="0"/>
              </a:rPr>
              <a:t> What are the immediate needs of the child/youth and family following removal? </a:t>
            </a:r>
            <a:r>
              <a:rPr lang="en-US" sz="1200" b="1" dirty="0">
                <a:solidFill>
                  <a:srgbClr val="363435"/>
                </a:solidFill>
                <a:effectLst/>
                <a:latin typeface="Open Sans" panose="020B0606030504020204" pitchFamily="34" charset="0"/>
                <a:ea typeface="Open Sans" panose="020B0606030504020204" pitchFamily="34" charset="0"/>
              </a:rPr>
              <a:t>ELICIT</a:t>
            </a:r>
            <a:r>
              <a:rPr lang="en-US" sz="1200" dirty="0">
                <a:solidFill>
                  <a:srgbClr val="363435"/>
                </a:solidFill>
                <a:effectLst/>
                <a:latin typeface="Open Sans" panose="020B0606030504020204" pitchFamily="34" charset="0"/>
                <a:ea typeface="Open Sans" panose="020B0606030504020204" pitchFamily="34" charset="0"/>
              </a:rPr>
              <a:t> ideas from the group.  </a:t>
            </a:r>
            <a:r>
              <a:rPr lang="en-US" sz="1200" b="1" dirty="0">
                <a:solidFill>
                  <a:srgbClr val="363435"/>
                </a:solidFill>
                <a:effectLst/>
                <a:latin typeface="Open Sans" panose="020B0606030504020204" pitchFamily="34" charset="0"/>
                <a:ea typeface="Open Sans" panose="020B0606030504020204" pitchFamily="34" charset="0"/>
              </a:rPr>
              <a:t>ENSURE</a:t>
            </a:r>
            <a:r>
              <a:rPr lang="en-US" sz="1200" dirty="0">
                <a:solidFill>
                  <a:srgbClr val="363435"/>
                </a:solidFill>
                <a:effectLst/>
                <a:latin typeface="Open Sans" panose="020B0606030504020204" pitchFamily="34" charset="0"/>
                <a:ea typeface="Open Sans" panose="020B0606030504020204" pitchFamily="34" charset="0"/>
              </a:rPr>
              <a:t> the following are discussed:</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363435"/>
                </a:solidFill>
                <a:effectLst/>
                <a:latin typeface="Open Sans" panose="020B0606030504020204" pitchFamily="34" charset="0"/>
                <a:ea typeface="Open Sans" panose="020B0606030504020204" pitchFamily="34" charset="0"/>
              </a:rPr>
              <a:t>Shelter, healthy meals, health care (medical and dental), clothes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363435"/>
                </a:solidFill>
                <a:effectLst/>
                <a:latin typeface="Open Sans" panose="020B0606030504020204" pitchFamily="34" charset="0"/>
                <a:ea typeface="Open Sans" panose="020B0606030504020204" pitchFamily="34" charset="0"/>
              </a:rPr>
              <a:t>Safe, stable environment; adult supervision; age-appropriate information about what is happening and where the parents are; connection to family: enrollment in school, if applicable</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363435"/>
                </a:solidFill>
                <a:effectLst/>
                <a:latin typeface="Open Sans" panose="020B0606030504020204" pitchFamily="34" charset="0"/>
                <a:ea typeface="Open Sans" panose="020B0606030504020204" pitchFamily="34" charset="0"/>
              </a:rPr>
              <a:t>Trauma reduction interventions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363435"/>
                </a:solidFill>
                <a:effectLst/>
                <a:latin typeface="Open Sans" panose="020B0606030504020204" pitchFamily="34" charset="0"/>
                <a:ea typeface="Open Sans" panose="020B0606030504020204" pitchFamily="34" charset="0"/>
              </a:rPr>
              <a:t>Parents will need:</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363435"/>
                </a:solidFill>
                <a:effectLst/>
                <a:latin typeface="Open Sans" panose="020B0606030504020204" pitchFamily="34" charset="0"/>
                <a:ea typeface="Open Sans" panose="020B0606030504020204" pitchFamily="34" charset="0"/>
              </a:rPr>
              <a:t>full disclosure regarding why their child(ren) has/have been removed from the home</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363435"/>
                </a:solidFill>
                <a:effectLst/>
                <a:latin typeface="Open Sans" panose="020B0606030504020204" pitchFamily="34" charset="0"/>
                <a:ea typeface="Open Sans" panose="020B0606030504020204" pitchFamily="34" charset="0"/>
              </a:rPr>
              <a:t>a chance to tell their story</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363435"/>
                </a:solidFill>
                <a:effectLst/>
                <a:latin typeface="Open Sans" panose="020B0606030504020204" pitchFamily="34" charset="0"/>
                <a:ea typeface="Open Sans" panose="020B0606030504020204" pitchFamily="34" charset="0"/>
              </a:rPr>
              <a:t>understanding of their rights and responsibilities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363435"/>
                </a:solidFill>
                <a:effectLst/>
                <a:latin typeface="Open Sans" panose="020B0606030504020204" pitchFamily="34" charset="0"/>
                <a:ea typeface="Open Sans" panose="020B0606030504020204" pitchFamily="34" charset="0"/>
              </a:rPr>
              <a:t>an opportunity to set up visits with the child(ren), if allowed; and</a:t>
            </a:r>
            <a:endParaRPr lang="en-US" sz="1100" dirty="0">
              <a:effectLst/>
              <a:latin typeface="Open Sans" panose="020B0606030504020204" pitchFamily="34" charset="0"/>
              <a:ea typeface="Open Sans" panose="020B0606030504020204" pitchFamily="34" charset="0"/>
            </a:endParaRPr>
          </a:p>
          <a:p>
            <a:pPr marL="914400" marR="0" indent="-228600">
              <a:lnSpc>
                <a:spcPct val="150000"/>
              </a:lnSpc>
              <a:spcBef>
                <a:spcPts val="0"/>
              </a:spcBef>
              <a:spcAft>
                <a:spcPts val="0"/>
              </a:spcAft>
            </a:pPr>
            <a:r>
              <a:rPr lang="en-US" sz="1200" dirty="0">
                <a:solidFill>
                  <a:srgbClr val="363435"/>
                </a:solidFill>
                <a:effectLst/>
                <a:latin typeface="Open Sans" panose="020B0606030504020204" pitchFamily="34" charset="0"/>
                <a:ea typeface="Open Sans" panose="020B0606030504020204" pitchFamily="34" charset="0"/>
              </a:rPr>
              <a:t>to bring the child(ren)’s special toys or other items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363435"/>
                </a:solidFill>
                <a:effectLst/>
                <a:latin typeface="Open Sans" panose="020B0606030504020204" pitchFamily="34" charset="0"/>
                <a:ea typeface="Open Sans" panose="020B0606030504020204" pitchFamily="34" charset="0"/>
              </a:rPr>
              <a:t>Get child(ren)’s current medical needs, allergies, medications</a:t>
            </a:r>
            <a:endParaRPr lang="en-US" sz="1100" dirty="0">
              <a:effectLst/>
              <a:latin typeface="Open Sans" panose="020B0606030504020204" pitchFamily="34" charset="0"/>
              <a:ea typeface="Open Sans" panose="020B0606030504020204" pitchFamily="34" charset="0"/>
            </a:endParaRPr>
          </a:p>
          <a:p>
            <a:pPr marL="0" marR="0">
              <a:spcBef>
                <a:spcPts val="50"/>
              </a:spcBef>
              <a:spcAft>
                <a:spcPts val="0"/>
              </a:spcAft>
              <a:tabLst>
                <a:tab pos="457200" algn="l"/>
              </a:tabLst>
            </a:pP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52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200" b="1" dirty="0">
                <a:solidFill>
                  <a:srgbClr val="363435"/>
                </a:solidFill>
                <a:effectLst/>
                <a:latin typeface="Open Sans" panose="020B0606030504020204" pitchFamily="34" charset="0"/>
                <a:ea typeface="Open Sans" panose="020B0606030504020204" pitchFamily="34" charset="0"/>
              </a:rPr>
              <a:t>EXPLAIN </a:t>
            </a:r>
            <a:r>
              <a:rPr lang="en-US" sz="1200" dirty="0">
                <a:solidFill>
                  <a:srgbClr val="363435"/>
                </a:solidFill>
                <a:effectLst/>
                <a:latin typeface="Open Sans" panose="020B0606030504020204" pitchFamily="34" charset="0"/>
                <a:ea typeface="Open Sans" panose="020B0606030504020204" pitchFamily="34" charset="0"/>
              </a:rPr>
              <a:t>exploring placement options and making placement decisions is now a top priority, and there are several factors to consider when determining the best placement for a child/youth.</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750"/>
              </a:spcBef>
              <a:spcAft>
                <a:spcPts val="1200"/>
              </a:spcAft>
              <a:buFont typeface="Symbol" panose="05050102010706020507" pitchFamily="18" charset="2"/>
              <a:buChar char=""/>
            </a:pPr>
            <a:r>
              <a:rPr lang="en-US" sz="1200" b="1" spc="-140" dirty="0">
                <a:effectLst/>
                <a:latin typeface="Open Sans" panose="020B0606030504020204" pitchFamily="34" charset="0"/>
                <a:ea typeface="Franklin Gothic Book" panose="020B0503020102020204" pitchFamily="34" charset="0"/>
                <a:cs typeface="Franklin Gothic Book" panose="020B0503020102020204" pitchFamily="34" charset="0"/>
              </a:rPr>
              <a:t>REMIND</a:t>
            </a:r>
            <a:r>
              <a:rPr lang="en-US" sz="1200" spc="-140" dirty="0">
                <a:effectLst/>
                <a:latin typeface="Open Sans" panose="020B0606030504020204" pitchFamily="34" charset="0"/>
                <a:ea typeface="Franklin Gothic Book" panose="020B0503020102020204" pitchFamily="34" charset="0"/>
                <a:cs typeface="Franklin Gothic Book" panose="020B0503020102020204" pitchFamily="34" charset="0"/>
              </a:rPr>
              <a:t> all placements on behalf of children and youth must consider the following three principles (Policy 16.46: Child/Youth Referral and Placement, Section D):</a:t>
            </a:r>
            <a:r>
              <a:rPr lang="en-US" sz="1100" spc="-140" dirty="0">
                <a:effectLst/>
                <a:latin typeface="Open Sans" panose="020B0606030504020204" pitchFamily="34" charset="0"/>
                <a:ea typeface="Franklin Gothic Book" panose="020B0503020102020204" pitchFamily="34" charset="0"/>
                <a:cs typeface="Franklin Gothic Book" panose="020B0503020102020204" pitchFamily="34" charset="0"/>
              </a:rPr>
              <a:t> </a:t>
            </a:r>
          </a:p>
          <a:p>
            <a:pPr marL="1143000" marR="0" lvl="2" indent="-228600">
              <a:lnSpc>
                <a:spcPct val="150000"/>
              </a:lnSpc>
              <a:spcBef>
                <a:spcPts val="750"/>
              </a:spcBef>
              <a:spcAft>
                <a:spcPts val="1200"/>
              </a:spcAft>
              <a:buClr>
                <a:srgbClr val="201F1F"/>
              </a:buClr>
              <a:buSzPts val="1200"/>
              <a:buFont typeface="+mj-lt"/>
              <a:buAutoNum type="arabicPeriod"/>
            </a:pPr>
            <a:r>
              <a:rPr lang="en-US" sz="1200" spc="-10" dirty="0">
                <a:effectLst/>
                <a:latin typeface="Open Sans" panose="020B0606030504020204" pitchFamily="34" charset="0"/>
                <a:ea typeface="Open Sans" panose="020B0606030504020204" pitchFamily="34" charset="0"/>
              </a:rPr>
              <a:t>Minimizing the trauma experienced by child/youth and families during the placement process</a:t>
            </a:r>
            <a:endParaRPr lang="en-US" sz="1100" spc="-10" dirty="0">
              <a:effectLst/>
              <a:latin typeface="Open Sans" panose="020B0606030504020204" pitchFamily="34" charset="0"/>
              <a:ea typeface="Open Sans" panose="020B0606030504020204" pitchFamily="34" charset="0"/>
            </a:endParaRPr>
          </a:p>
          <a:p>
            <a:pPr marL="1143000" marR="0" lvl="2" indent="-228600">
              <a:lnSpc>
                <a:spcPct val="150000"/>
              </a:lnSpc>
              <a:spcBef>
                <a:spcPts val="750"/>
              </a:spcBef>
              <a:spcAft>
                <a:spcPts val="1200"/>
              </a:spcAft>
              <a:buClr>
                <a:srgbClr val="201F1F"/>
              </a:buClr>
              <a:buSzPts val="1200"/>
              <a:buFont typeface="+mj-lt"/>
              <a:buAutoNum type="arabicPeriod"/>
            </a:pPr>
            <a:r>
              <a:rPr lang="en-US" sz="1200" spc="-10" dirty="0">
                <a:effectLst/>
                <a:latin typeface="Open Sans" panose="020B0606030504020204" pitchFamily="34" charset="0"/>
                <a:ea typeface="Open Sans" panose="020B0606030504020204" pitchFamily="34" charset="0"/>
              </a:rPr>
              <a:t>Striving for the first placement to be the best placement within the child/youth’s home county/community or as close to home as possible</a:t>
            </a:r>
            <a:endParaRPr lang="en-US" sz="1100" spc="-10" dirty="0">
              <a:effectLst/>
              <a:latin typeface="Open Sans" panose="020B0606030504020204" pitchFamily="34" charset="0"/>
              <a:ea typeface="Open Sans" panose="020B0606030504020204" pitchFamily="34" charset="0"/>
            </a:endParaRPr>
          </a:p>
          <a:p>
            <a:pPr marL="1143000" marR="0" lvl="2" indent="-228600">
              <a:lnSpc>
                <a:spcPct val="150000"/>
              </a:lnSpc>
              <a:spcBef>
                <a:spcPts val="750"/>
              </a:spcBef>
              <a:spcAft>
                <a:spcPts val="1200"/>
              </a:spcAft>
              <a:buClr>
                <a:srgbClr val="201F1F"/>
              </a:buClr>
              <a:buSzPts val="1200"/>
              <a:buFont typeface="+mj-lt"/>
              <a:buAutoNum type="arabicPeriod"/>
            </a:pPr>
            <a:r>
              <a:rPr lang="en-US" sz="1200" spc="-10" dirty="0">
                <a:effectLst/>
                <a:latin typeface="Open Sans" panose="020B0606030504020204" pitchFamily="34" charset="0"/>
                <a:ea typeface="Open Sans" panose="020B0606030504020204" pitchFamily="34" charset="0"/>
              </a:rPr>
              <a:t>Placing the child/youth in the most appropriate, most family-like setting that meets their needs, including out of state placements subject to compliance with the ICPC (</a:t>
            </a:r>
            <a:r>
              <a:rPr lang="en-US" sz="1200" b="1" spc="-10" dirty="0">
                <a:effectLst/>
                <a:latin typeface="Open Sans" panose="020B0606030504020204" pitchFamily="34" charset="0"/>
                <a:ea typeface="Open Sans" panose="020B0606030504020204" pitchFamily="34" charset="0"/>
              </a:rPr>
              <a:t>REFER</a:t>
            </a:r>
            <a:r>
              <a:rPr lang="en-US" sz="1200" spc="-10" dirty="0">
                <a:effectLst/>
                <a:latin typeface="Open Sans" panose="020B0606030504020204" pitchFamily="34" charset="0"/>
                <a:ea typeface="Open Sans" panose="020B0606030504020204" pitchFamily="34" charset="0"/>
              </a:rPr>
              <a:t> to Policy 1.30: Interstate Compact on the Placement of Children and the Interstate Compact on the Placement of Children (ICPC) Practice and Procedure Manual).</a:t>
            </a:r>
            <a:endParaRPr lang="en-US" sz="1100" spc="-10" dirty="0">
              <a:effectLst/>
              <a:latin typeface="Open Sans" panose="020B0606030504020204" pitchFamily="34" charset="0"/>
              <a:ea typeface="Open Sans" panose="020B0606030504020204" pitchFamily="34" charset="0"/>
            </a:endParaRPr>
          </a:p>
          <a:p>
            <a:pPr marL="342900" marR="69850" lvl="0" indent="-342900">
              <a:lnSpc>
                <a:spcPct val="150000"/>
              </a:lnSpc>
              <a:spcBef>
                <a:spcPts val="815"/>
              </a:spcBef>
              <a:spcAft>
                <a:spcPts val="1200"/>
              </a:spcAft>
              <a:buFont typeface="Symbol" panose="05050102010706020507" pitchFamily="18" charset="2"/>
              <a:buChar char=""/>
              <a:tabLst>
                <a:tab pos="457200" algn="l"/>
              </a:tabLst>
            </a:pPr>
            <a:r>
              <a:rPr lang="en-US" sz="1200" b="1" spc="-140" dirty="0">
                <a:effectLst/>
                <a:latin typeface="Open Sans" panose="020B0606030504020204" pitchFamily="34" charset="0"/>
                <a:ea typeface="Franklin Gothic Book" panose="020B0503020102020204" pitchFamily="34" charset="0"/>
                <a:cs typeface="Franklin Gothic Book" panose="020B0503020102020204" pitchFamily="34" charset="0"/>
              </a:rPr>
              <a:t>ACKNOWLEDGE </a:t>
            </a:r>
            <a:r>
              <a:rPr lang="en-US" sz="1200" spc="-140" dirty="0">
                <a:effectLst/>
                <a:latin typeface="Open Sans" panose="020B0606030504020204" pitchFamily="34" charset="0"/>
                <a:ea typeface="Franklin Gothic Book" panose="020B0503020102020204" pitchFamily="34" charset="0"/>
                <a:cs typeface="Franklin Gothic Book" panose="020B0503020102020204" pitchFamily="34" charset="0"/>
              </a:rPr>
              <a:t>there may be times when an exception must be made to these best practice placement principles. </a:t>
            </a:r>
            <a:r>
              <a:rPr lang="en-US" sz="1200" b="1" spc="-140" dirty="0">
                <a:effectLst/>
                <a:latin typeface="Open Sans" panose="020B0606030504020204" pitchFamily="34" charset="0"/>
                <a:ea typeface="Franklin Gothic Book" panose="020B0503020102020204" pitchFamily="34" charset="0"/>
                <a:cs typeface="Franklin Gothic Book" panose="020B0503020102020204" pitchFamily="34" charset="0"/>
              </a:rPr>
              <a:t>REFER </a:t>
            </a:r>
            <a:r>
              <a:rPr lang="en-US" sz="1200" spc="-14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to the following resources on Placement Exception Requests (PERS):  </a:t>
            </a:r>
            <a:r>
              <a:rPr lang="en-US" sz="1200" u="sng" spc="-140" dirty="0">
                <a:solidFill>
                  <a:srgbClr val="0000FF"/>
                </a:solidFill>
                <a:effectLst/>
                <a:latin typeface="Open Sans" panose="020B0606030504020204" pitchFamily="34" charset="0"/>
                <a:ea typeface="Franklin Gothic Book" panose="020B0503020102020204" pitchFamily="34" charset="0"/>
                <a:cs typeface="Franklin Gothic Book" panose="020B0503020102020204" pitchFamily="34" charset="0"/>
                <a:hlinkClick r:id="rId3"/>
              </a:rPr>
              <a:t>Policy 16.46 Section G</a:t>
            </a:r>
            <a:r>
              <a:rPr lang="en-US" sz="1200" spc="-14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u="sng" spc="-140" dirty="0">
                <a:solidFill>
                  <a:srgbClr val="0000FF"/>
                </a:solidFill>
                <a:effectLst/>
                <a:latin typeface="Open Sans" panose="020B0606030504020204" pitchFamily="34" charset="0"/>
                <a:ea typeface="Franklin Gothic Book" panose="020B0503020102020204" pitchFamily="34" charset="0"/>
                <a:cs typeface="Franklin Gothic Book" panose="020B0503020102020204" pitchFamily="34" charset="0"/>
                <a:hlinkClick r:id="rId4"/>
              </a:rPr>
              <a:t>Guide to Placement Exception Categories</a:t>
            </a:r>
            <a:r>
              <a:rPr lang="en-US" sz="1200" spc="-140" dirty="0">
                <a:effectLst/>
                <a:latin typeface="Open Sans" panose="020B0606030504020204" pitchFamily="34" charset="0"/>
                <a:ea typeface="Franklin Gothic Book" panose="020B0503020102020204" pitchFamily="34" charset="0"/>
                <a:cs typeface="Franklin Gothic Book" panose="020B0503020102020204" pitchFamily="34" charset="0"/>
              </a:rPr>
              <a:t>, and the </a:t>
            </a:r>
            <a:r>
              <a:rPr lang="en-US" sz="1200" u="sng" spc="-140" dirty="0">
                <a:solidFill>
                  <a:srgbClr val="0000FF"/>
                </a:solidFill>
                <a:effectLst/>
                <a:latin typeface="Open Sans" panose="020B0606030504020204" pitchFamily="34" charset="0"/>
                <a:ea typeface="Franklin Gothic Book" panose="020B0503020102020204" pitchFamily="34" charset="0"/>
                <a:cs typeface="Franklin Gothic Book" panose="020B0503020102020204" pitchFamily="34" charset="0"/>
                <a:hlinkClick r:id="rId5"/>
              </a:rPr>
              <a:t>Placement Exception Request</a:t>
            </a:r>
            <a:r>
              <a:rPr lang="en-US" sz="1200" spc="-140" dirty="0">
                <a:effectLst/>
                <a:latin typeface="Open Sans" panose="020B0606030504020204" pitchFamily="34" charset="0"/>
                <a:ea typeface="Franklin Gothic Book" panose="020B0503020102020204" pitchFamily="34" charset="0"/>
                <a:cs typeface="Franklin Gothic Book" panose="020B0503020102020204" pitchFamily="34" charset="0"/>
              </a:rPr>
              <a:t> Form (CS-0664).</a:t>
            </a:r>
            <a:r>
              <a:rPr lang="en-US" sz="1200" spc="205" dirty="0">
                <a:effectLst/>
                <a:latin typeface="Open Sans" panose="020B0606030504020204" pitchFamily="34" charset="0"/>
                <a:ea typeface="Franklin Gothic Book" panose="020B0503020102020204" pitchFamily="34" charset="0"/>
                <a:cs typeface="Franklin Gothic Book" panose="020B0503020102020204" pitchFamily="34" charset="0"/>
              </a:rPr>
              <a:t> </a:t>
            </a:r>
            <a:endParaRPr lang="en-US" sz="1100" spc="-14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69850" lvl="0" indent="-342900">
              <a:lnSpc>
                <a:spcPct val="150000"/>
              </a:lnSpc>
              <a:spcBef>
                <a:spcPts val="815"/>
              </a:spcBef>
              <a:spcAft>
                <a:spcPts val="1200"/>
              </a:spcAft>
              <a:buFont typeface="Symbol" panose="05050102010706020507" pitchFamily="18" charset="2"/>
              <a:buChar char=""/>
              <a:tabLst>
                <a:tab pos="457200" algn="l"/>
              </a:tabLst>
            </a:pPr>
            <a:r>
              <a:rPr lang="en-US" sz="1200" b="1" spc="-140" dirty="0">
                <a:effectLst/>
                <a:latin typeface="Open Sans" panose="020B0606030504020204" pitchFamily="34" charset="0"/>
                <a:ea typeface="Franklin Gothic Book" panose="020B0503020102020204" pitchFamily="34" charset="0"/>
                <a:cs typeface="Franklin Gothic Book" panose="020B0503020102020204" pitchFamily="34" charset="0"/>
              </a:rPr>
              <a:t>HAVE </a:t>
            </a:r>
            <a:r>
              <a:rPr lang="en-US" sz="1200" spc="-14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review the PER Form CS-0664 and identify circumstances that warrant an exception request for the Steward case and note the justifications that are required.</a:t>
            </a:r>
            <a:r>
              <a:rPr lang="en-US" sz="1100" spc="-14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b="1" spc="-140" dirty="0">
                <a:effectLst/>
                <a:latin typeface="Open Sans" panose="020B0606030504020204" pitchFamily="34" charset="0"/>
                <a:ea typeface="Franklin Gothic Book" panose="020B0503020102020204" pitchFamily="34" charset="0"/>
                <a:cs typeface="Franklin Gothic Book" panose="020B0503020102020204" pitchFamily="34" charset="0"/>
              </a:rPr>
              <a:t>ANSWER</a:t>
            </a:r>
            <a:r>
              <a:rPr lang="en-US" sz="1200" spc="-140" dirty="0">
                <a:effectLst/>
                <a:latin typeface="Open Sans" panose="020B0606030504020204" pitchFamily="34" charset="0"/>
                <a:ea typeface="Franklin Gothic Book" panose="020B0503020102020204" pitchFamily="34" charset="0"/>
                <a:cs typeface="Franklin Gothic Book" panose="020B0503020102020204" pitchFamily="34" charset="0"/>
              </a:rPr>
              <a:t>: (D)  Separation of Siblings as Travis is placed in a residential facility and Michael is placed in Kinship Foster Care with his Maternal Grandparents.</a:t>
            </a:r>
            <a:endParaRPr lang="en-US" sz="1100" spc="-14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69850" lvl="0" indent="-342900">
              <a:lnSpc>
                <a:spcPct val="150000"/>
              </a:lnSpc>
              <a:spcBef>
                <a:spcPts val="50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POINT OUT </a:t>
            </a:r>
            <a:r>
              <a:rPr lang="en-US" sz="1200" dirty="0">
                <a:effectLst/>
                <a:latin typeface="Open Sans" panose="020B0606030504020204" pitchFamily="34" charset="0"/>
                <a:ea typeface="Open Sans" panose="020B0606030504020204" pitchFamily="34" charset="0"/>
              </a:rPr>
              <a:t>placement exceptions must be approved prior to the placement by the Regional Administrator/Regional Designee.  The form must be completed and submitted to the Regional Administrator. </a:t>
            </a:r>
            <a:r>
              <a:rPr lang="en-US" sz="1200" b="1" dirty="0">
                <a:effectLst/>
                <a:latin typeface="Open Sans" panose="020B0606030504020204" pitchFamily="34" charset="0"/>
                <a:ea typeface="Open Sans" panose="020B0606030504020204" pitchFamily="34" charset="0"/>
              </a:rPr>
              <a:t>SHARE</a:t>
            </a:r>
            <a:r>
              <a:rPr lang="en-US" sz="1200" dirty="0">
                <a:effectLst/>
                <a:latin typeface="Open Sans" panose="020B0606030504020204" pitchFamily="34" charset="0"/>
                <a:ea typeface="Open Sans" panose="020B0606030504020204" pitchFamily="34" charset="0"/>
              </a:rPr>
              <a:t> in most regions placement exception requests is completed by the Placement Case Manager.</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440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9850" lvl="0" indent="-342900">
              <a:lnSpc>
                <a:spcPct val="150000"/>
              </a:lnSpc>
              <a:spcBef>
                <a:spcPts val="500"/>
              </a:spcBef>
              <a:spcAft>
                <a:spcPts val="1200"/>
              </a:spcAft>
              <a:buFont typeface="Symbol" panose="05050102010706020507" pitchFamily="18" charset="2"/>
              <a:buChar char=""/>
              <a:tabLst>
                <a:tab pos="457200" algn="l"/>
              </a:tabLst>
            </a:pPr>
            <a:r>
              <a:rPr lang="en-US" sz="1800" b="1" dirty="0">
                <a:solidFill>
                  <a:srgbClr val="363435"/>
                </a:solidFill>
                <a:effectLst/>
                <a:latin typeface="Open Sans" panose="020B0606030504020204" pitchFamily="34" charset="0"/>
                <a:ea typeface="Calibri" panose="020F0502020204030204" pitchFamily="34" charset="0"/>
              </a:rPr>
              <a:t>TELL </a:t>
            </a:r>
            <a:r>
              <a:rPr lang="en-US" sz="1800" dirty="0">
                <a:solidFill>
                  <a:srgbClr val="363435"/>
                </a:solidFill>
                <a:effectLst/>
                <a:latin typeface="Open Sans" panose="020B0606030504020204" pitchFamily="34" charset="0"/>
                <a:ea typeface="Calibri" panose="020F0502020204030204" pitchFamily="34" charset="0"/>
              </a:rPr>
              <a:t>participants as family services workers they will need to explain the caregiving options to potential relative placement resources. </a:t>
            </a:r>
            <a:r>
              <a:rPr lang="en-US" sz="1800" b="1" dirty="0">
                <a:effectLst/>
                <a:latin typeface="Open Sans" panose="020B0606030504020204" pitchFamily="34" charset="0"/>
                <a:ea typeface="Open Sans" panose="020B0606030504020204" pitchFamily="34" charset="0"/>
              </a:rPr>
              <a:t>REMIND </a:t>
            </a:r>
            <a:r>
              <a:rPr lang="en-US" sz="1800" dirty="0">
                <a:effectLst/>
                <a:latin typeface="Open Sans" panose="020B0606030504020204" pitchFamily="34" charset="0"/>
                <a:ea typeface="Open Sans" panose="020B0606030504020204" pitchFamily="34" charset="0"/>
              </a:rPr>
              <a:t>participants they will discuss the full disclosure process if relatives are identified as a placement option. </a:t>
            </a:r>
          </a:p>
          <a:p>
            <a:pPr marL="342900" marR="69850" lvl="0" indent="-342900">
              <a:lnSpc>
                <a:spcPct val="150000"/>
              </a:lnSpc>
              <a:spcBef>
                <a:spcPts val="500"/>
              </a:spcBef>
              <a:spcAft>
                <a:spcPts val="1200"/>
              </a:spcAft>
              <a:buFont typeface="Symbol" panose="05050102010706020507" pitchFamily="18" charset="2"/>
              <a:buChar char=""/>
              <a:tabLst>
                <a:tab pos="457200" algn="l"/>
              </a:tabLst>
            </a:pPr>
            <a:r>
              <a:rPr lang="en-US" sz="1800" b="1" dirty="0">
                <a:solidFill>
                  <a:srgbClr val="363435"/>
                </a:solidFill>
                <a:effectLst/>
                <a:latin typeface="Open Sans" panose="020B0606030504020204" pitchFamily="34" charset="0"/>
                <a:ea typeface="Calibri" panose="020F0502020204030204" pitchFamily="34" charset="0"/>
              </a:rPr>
              <a:t>STATE </a:t>
            </a:r>
            <a:r>
              <a:rPr lang="en-US" sz="1800" dirty="0">
                <a:solidFill>
                  <a:srgbClr val="363435"/>
                </a:solidFill>
                <a:effectLst/>
                <a:latin typeface="Open Sans" panose="020B0606030504020204" pitchFamily="34" charset="0"/>
                <a:ea typeface="Calibri" panose="020F0502020204030204" pitchFamily="34" charset="0"/>
              </a:rPr>
              <a:t>the relative or kin caregiver and staff must sign and date Form CS-0660 Full Disclosure Statement – Permanency Options for Relative or Kin Caregivers indicating that permanency options were explained and a copy of the Guide to Full Disclosure of Permanency Options was provided.  DCS Staff must provide the relative or kin a copy of Form CS-0660 and upload the document to the electronic record.  DCS staff must document this discussion with the relative or kin in case recordings.</a:t>
            </a:r>
            <a:endParaRPr lang="en-US" sz="1800" dirty="0">
              <a:effectLst/>
              <a:latin typeface="Open Sans" panose="020B0606030504020204" pitchFamily="34" charset="0"/>
              <a:ea typeface="Open Sans" panose="020B0606030504020204" pitchFamily="34" charset="0"/>
            </a:endParaRPr>
          </a:p>
          <a:p>
            <a:pPr marL="342900" marR="69850" lvl="0" indent="-342900">
              <a:lnSpc>
                <a:spcPct val="150000"/>
              </a:lnSpc>
              <a:spcBef>
                <a:spcPts val="500"/>
              </a:spcBef>
              <a:spcAft>
                <a:spcPts val="1200"/>
              </a:spcAft>
              <a:buFont typeface="Symbol" panose="05050102010706020507" pitchFamily="18" charset="2"/>
              <a:buChar char=""/>
              <a:tabLst>
                <a:tab pos="457200" algn="l"/>
              </a:tabLst>
            </a:pPr>
            <a:r>
              <a:rPr lang="en-US" sz="1800" b="1" dirty="0">
                <a:solidFill>
                  <a:srgbClr val="363435"/>
                </a:solidFill>
                <a:effectLst/>
                <a:latin typeface="Open Sans" panose="020B0606030504020204" pitchFamily="34" charset="0"/>
                <a:ea typeface="Calibri" panose="020F0502020204030204" pitchFamily="34" charset="0"/>
              </a:rPr>
              <a:t>REFER </a:t>
            </a:r>
            <a:r>
              <a:rPr lang="en-US" sz="1800" dirty="0">
                <a:solidFill>
                  <a:srgbClr val="363435"/>
                </a:solidFill>
                <a:effectLst/>
                <a:latin typeface="Open Sans" panose="020B0606030504020204" pitchFamily="34" charset="0"/>
                <a:ea typeface="Calibri" panose="020F0502020204030204" pitchFamily="34" charset="0"/>
              </a:rPr>
              <a:t>participants to the Guide to Full Disclosure of Permanency Options at</a:t>
            </a:r>
            <a:r>
              <a:rPr lang="en-US" sz="1800" b="1" dirty="0">
                <a:solidFill>
                  <a:srgbClr val="363435"/>
                </a:solidFill>
                <a:effectLst/>
                <a:latin typeface="Open Sans" panose="020B0606030504020204" pitchFamily="34" charset="0"/>
                <a:ea typeface="Calibri" panose="020F0502020204030204" pitchFamily="34" charset="0"/>
              </a:rPr>
              <a:t> </a:t>
            </a:r>
            <a:r>
              <a:rPr lang="en-US" sz="1800" b="1" u="sng" dirty="0">
                <a:solidFill>
                  <a:srgbClr val="0000FF"/>
                </a:solidFill>
                <a:effectLst/>
                <a:latin typeface="Open Sans" panose="020B0606030504020204" pitchFamily="34" charset="0"/>
                <a:ea typeface="Calibri" panose="020F0502020204030204" pitchFamily="34" charset="0"/>
                <a:hlinkClick r:id="rId3"/>
              </a:rPr>
              <a:t>https://files.dcs.tn.gov/policies/chap16/GuideFullDisPermOp.pdf</a:t>
            </a:r>
            <a:r>
              <a:rPr lang="en-US" sz="1800" b="1" dirty="0">
                <a:solidFill>
                  <a:srgbClr val="363435"/>
                </a:solidFill>
                <a:effectLst/>
                <a:latin typeface="Open Sans" panose="020B0606030504020204" pitchFamily="34" charset="0"/>
                <a:ea typeface="Calibri" panose="020F0502020204030204" pitchFamily="34" charset="0"/>
              </a:rPr>
              <a:t>. </a:t>
            </a: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this information would need to be shared with Mr. and Mrs. Wilson, maternal grandparents of Travis and Michael, in order for them to make an informed decision about placement and potential long-term view of the case.</a:t>
            </a: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REFER </a:t>
            </a:r>
            <a:r>
              <a:rPr lang="en-US" sz="1800" dirty="0">
                <a:solidFill>
                  <a:srgbClr val="363435"/>
                </a:solidFill>
                <a:effectLst/>
                <a:latin typeface="Open Sans" panose="020B0606030504020204" pitchFamily="34" charset="0"/>
                <a:ea typeface="Open Sans" panose="020B0606030504020204" pitchFamily="34" charset="0"/>
              </a:rPr>
              <a:t>participants to DCS Policy </a:t>
            </a:r>
            <a:r>
              <a:rPr lang="en-US" sz="1800" u="sng" dirty="0">
                <a:solidFill>
                  <a:srgbClr val="363435"/>
                </a:solidFill>
                <a:effectLst/>
                <a:latin typeface="Open Sans" panose="020B0606030504020204" pitchFamily="34" charset="0"/>
                <a:ea typeface="Open Sans" panose="020B0606030504020204" pitchFamily="34" charset="0"/>
              </a:rPr>
              <a:t>16.20 Expedited Custodial Placement</a:t>
            </a:r>
            <a:r>
              <a:rPr lang="en-US" sz="1800" dirty="0">
                <a:solidFill>
                  <a:srgbClr val="363435"/>
                </a:solidFill>
                <a:effectLst/>
                <a:latin typeface="Open Sans" panose="020B0606030504020204" pitchFamily="34" charset="0"/>
                <a:ea typeface="Open Sans" panose="020B0606030504020204" pitchFamily="34" charset="0"/>
              </a:rPr>
              <a:t>. </a:t>
            </a:r>
            <a:r>
              <a:rPr lang="en-US" sz="1800" b="1" dirty="0">
                <a:solidFill>
                  <a:srgbClr val="363435"/>
                </a:solidFill>
                <a:effectLst/>
                <a:latin typeface="Open Sans" panose="020B0606030504020204" pitchFamily="34" charset="0"/>
                <a:ea typeface="Open Sans" panose="020B0606030504020204" pitchFamily="34" charset="0"/>
              </a:rPr>
              <a:t>SHARE </a:t>
            </a:r>
            <a:r>
              <a:rPr lang="en-US" sz="1800" dirty="0">
                <a:solidFill>
                  <a:srgbClr val="363435"/>
                </a:solidFill>
                <a:effectLst/>
                <a:latin typeface="Open Sans" panose="020B0606030504020204" pitchFamily="34" charset="0"/>
                <a:ea typeface="Open Sans" panose="020B0606030504020204" pitchFamily="34" charset="0"/>
              </a:rPr>
              <a:t>the Expedited Home Study completed at removal for the Maternal Grandparents Mr. and Mrs. Wilson. </a:t>
            </a:r>
            <a:r>
              <a:rPr lang="en-US" sz="1800" b="1" dirty="0">
                <a:solidFill>
                  <a:srgbClr val="363435"/>
                </a:solidFill>
                <a:effectLst/>
                <a:latin typeface="Open Sans" panose="020B0606030504020204" pitchFamily="34" charset="0"/>
                <a:ea typeface="Open Sans" panose="020B0606030504020204" pitchFamily="34" charset="0"/>
              </a:rPr>
              <a:t>ALLOW </a:t>
            </a:r>
            <a:r>
              <a:rPr lang="en-US" sz="1800" dirty="0">
                <a:solidFill>
                  <a:srgbClr val="363435"/>
                </a:solidFill>
                <a:effectLst/>
                <a:latin typeface="Open Sans" panose="020B0606030504020204" pitchFamily="34" charset="0"/>
                <a:ea typeface="Open Sans" panose="020B0606030504020204" pitchFamily="34" charset="0"/>
              </a:rPr>
              <a:t>time for participants to review the completed home study.</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ACKNOWLEDGE </a:t>
            </a:r>
            <a:r>
              <a:rPr lang="en-US" sz="1800" dirty="0">
                <a:solidFill>
                  <a:srgbClr val="363435"/>
                </a:solidFill>
                <a:effectLst/>
                <a:latin typeface="Open Sans" panose="020B0606030504020204" pitchFamily="34" charset="0"/>
                <a:ea typeface="Open Sans" panose="020B0606030504020204" pitchFamily="34" charset="0"/>
              </a:rPr>
              <a:t>caring for children/youth in custody is a tremendous responsibility whether the children are related to the family or not. </a:t>
            </a:r>
            <a:r>
              <a:rPr lang="en-US" sz="1800" b="1" dirty="0">
                <a:solidFill>
                  <a:srgbClr val="363435"/>
                </a:solidFill>
                <a:effectLst/>
                <a:latin typeface="Open Sans" panose="020B0606030504020204" pitchFamily="34" charset="0"/>
                <a:ea typeface="Open Sans" panose="020B0606030504020204" pitchFamily="34" charset="0"/>
              </a:rPr>
              <a:t>ASK </a:t>
            </a:r>
            <a:r>
              <a:rPr lang="en-US" sz="1800" dirty="0">
                <a:solidFill>
                  <a:srgbClr val="363435"/>
                </a:solidFill>
                <a:effectLst/>
                <a:latin typeface="Open Sans" panose="020B0606030504020204" pitchFamily="34" charset="0"/>
                <a:ea typeface="Open Sans" panose="020B0606030504020204" pitchFamily="34" charset="0"/>
              </a:rPr>
              <a:t>participants to identify the supports the Wilson’s might need in order to care for Michael.  As noted in the Case Family Handout and the Intake, the Wilson’s felt Travis’ needs were beyond what they could handle at this time.</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EMPHASIZE </a:t>
            </a:r>
            <a:r>
              <a:rPr lang="en-US" sz="1800" dirty="0">
                <a:solidFill>
                  <a:srgbClr val="363435"/>
                </a:solidFill>
                <a:effectLst/>
                <a:latin typeface="Open Sans" panose="020B0606030504020204" pitchFamily="34" charset="0"/>
                <a:ea typeface="Open Sans" panose="020B0606030504020204" pitchFamily="34" charset="0"/>
              </a:rPr>
              <a:t>to the group that separation is a traumatic event for the entire family and is especially difficult for children. </a:t>
            </a:r>
            <a:r>
              <a:rPr lang="en-US" sz="1800" b="1" dirty="0">
                <a:solidFill>
                  <a:srgbClr val="363435"/>
                </a:solidFill>
                <a:effectLst/>
                <a:latin typeface="Open Sans" panose="020B0606030504020204" pitchFamily="34" charset="0"/>
                <a:ea typeface="Open Sans" panose="020B0606030504020204" pitchFamily="34" charset="0"/>
              </a:rPr>
              <a:t>EMPHASIZE </a:t>
            </a:r>
            <a:r>
              <a:rPr lang="en-US" sz="1800" dirty="0">
                <a:solidFill>
                  <a:srgbClr val="363435"/>
                </a:solidFill>
                <a:effectLst/>
                <a:latin typeface="Open Sans" panose="020B0606030504020204" pitchFamily="34" charset="0"/>
                <a:ea typeface="Open Sans" panose="020B0606030504020204" pitchFamily="34" charset="0"/>
              </a:rPr>
              <a:t>placements with relatives are preferable, but they have their challenges.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ASK </a:t>
            </a:r>
            <a:r>
              <a:rPr lang="en-US" sz="1800" dirty="0">
                <a:solidFill>
                  <a:srgbClr val="363435"/>
                </a:solidFill>
                <a:effectLst/>
                <a:latin typeface="Open Sans" panose="020B0606030504020204" pitchFamily="34" charset="0"/>
                <a:ea typeface="Open Sans" panose="020B0606030504020204" pitchFamily="34" charset="0"/>
              </a:rPr>
              <a:t>the group what might be more challenging when children are placed with relatives. </a:t>
            </a:r>
            <a:r>
              <a:rPr lang="en-US" sz="1800" b="1" dirty="0">
                <a:solidFill>
                  <a:srgbClr val="363435"/>
                </a:solidFill>
                <a:effectLst/>
                <a:latin typeface="Open Sans" panose="020B0606030504020204" pitchFamily="34" charset="0"/>
                <a:ea typeface="Open Sans" panose="020B0606030504020204" pitchFamily="34" charset="0"/>
              </a:rPr>
              <a:t>FOCUS </a:t>
            </a:r>
            <a:r>
              <a:rPr lang="en-US" sz="1800" dirty="0">
                <a:solidFill>
                  <a:srgbClr val="363435"/>
                </a:solidFill>
                <a:effectLst/>
                <a:latin typeface="Open Sans" panose="020B0606030504020204" pitchFamily="34" charset="0"/>
                <a:ea typeface="Open Sans" panose="020B0606030504020204" pitchFamily="34" charset="0"/>
              </a:rPr>
              <a:t>the discussion on the Steward/Collins family and Michael’s placement with Mr. and Mrs. Wilson. </a:t>
            </a:r>
            <a:r>
              <a:rPr lang="en-US" sz="1800" b="1" dirty="0">
                <a:solidFill>
                  <a:srgbClr val="363435"/>
                </a:solidFill>
                <a:effectLst/>
                <a:latin typeface="Open Sans" panose="020B0606030504020204" pitchFamily="34" charset="0"/>
                <a:ea typeface="Open Sans" panose="020B0606030504020204" pitchFamily="34" charset="0"/>
              </a:rPr>
              <a:t>EMPHASIZE </a:t>
            </a:r>
            <a:r>
              <a:rPr lang="en-US" sz="1800" dirty="0">
                <a:solidFill>
                  <a:srgbClr val="363435"/>
                </a:solidFill>
                <a:effectLst/>
                <a:latin typeface="Open Sans" panose="020B0606030504020204" pitchFamily="34" charset="0"/>
                <a:ea typeface="Open Sans" panose="020B0606030504020204" pitchFamily="34" charset="0"/>
              </a:rPr>
              <a:t>there would be changes in family roles and relationships leading to role confusion and conflicts.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INSTRUCT </a:t>
            </a:r>
            <a:r>
              <a:rPr lang="en-US" sz="1800" dirty="0">
                <a:solidFill>
                  <a:srgbClr val="363435"/>
                </a:solidFill>
                <a:effectLst/>
                <a:latin typeface="Open Sans" panose="020B0606030504020204" pitchFamily="34" charset="0"/>
                <a:ea typeface="Open Sans" panose="020B0606030504020204" pitchFamily="34" charset="0"/>
              </a:rPr>
              <a:t>participants to take a few minutes to </a:t>
            </a:r>
            <a:r>
              <a:rPr lang="en-US" sz="1800" b="1" dirty="0">
                <a:solidFill>
                  <a:srgbClr val="363435"/>
                </a:solidFill>
                <a:effectLst/>
                <a:latin typeface="Open Sans" panose="020B0606030504020204" pitchFamily="34" charset="0"/>
                <a:ea typeface="Open Sans" panose="020B0606030504020204" pitchFamily="34" charset="0"/>
              </a:rPr>
              <a:t>REFLECT </a:t>
            </a:r>
            <a:r>
              <a:rPr lang="en-US" sz="1800" dirty="0">
                <a:solidFill>
                  <a:srgbClr val="363435"/>
                </a:solidFill>
                <a:effectLst/>
                <a:latin typeface="Open Sans" panose="020B0606030504020204" pitchFamily="34" charset="0"/>
                <a:ea typeface="Open Sans" panose="020B0606030504020204" pitchFamily="34" charset="0"/>
              </a:rPr>
              <a:t>on what Marilyn and her children most need to successfully transition (from living with their mother) to temporary placements with the Wilson’s and residential care. </a:t>
            </a:r>
            <a:r>
              <a:rPr lang="en-US" sz="1800" b="1" dirty="0">
                <a:solidFill>
                  <a:srgbClr val="231F20"/>
                </a:solidFill>
                <a:effectLst/>
                <a:latin typeface="Open Sans" panose="020B0606030504020204" pitchFamily="34" charset="0"/>
                <a:ea typeface="Open Sans" panose="020B0606030504020204" pitchFamily="34" charset="0"/>
              </a:rPr>
              <a:t>ASK</a:t>
            </a:r>
            <a:r>
              <a:rPr lang="en-US" sz="1800" dirty="0">
                <a:solidFill>
                  <a:srgbClr val="231F20"/>
                </a:solidFill>
                <a:effectLst/>
                <a:latin typeface="Open Sans" panose="020B0606030504020204" pitchFamily="34" charset="0"/>
                <a:ea typeface="Open Sans" panose="020B0606030504020204" pitchFamily="34" charset="0"/>
              </a:rPr>
              <a:t> participants the following questions: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231F20"/>
                </a:solidFill>
                <a:effectLst/>
                <a:latin typeface="Open Sans" panose="020B0606030504020204" pitchFamily="34" charset="0"/>
                <a:ea typeface="TimesNewRoman"/>
              </a:rPr>
              <a:t>What would you say or do to prepare Marilyn for Michael’s move to Mr. and Mrs. Wilson’s house?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231F20"/>
                </a:solidFill>
                <a:effectLst/>
                <a:latin typeface="Open Sans" panose="020B0606030504020204" pitchFamily="34" charset="0"/>
                <a:ea typeface="TimesNewRoman"/>
              </a:rPr>
              <a:t>What would you say or do to prepare each of the youth for the move? </a:t>
            </a:r>
            <a:r>
              <a:rPr lang="en-US" sz="1800" b="1" dirty="0">
                <a:solidFill>
                  <a:srgbClr val="231F20"/>
                </a:solidFill>
                <a:effectLst/>
                <a:latin typeface="Open Sans" panose="020B0606030504020204" pitchFamily="34" charset="0"/>
                <a:ea typeface="TimesNewRoman"/>
              </a:rPr>
              <a:t>BRAINSTORM</a:t>
            </a:r>
            <a:r>
              <a:rPr lang="en-US" sz="1800" dirty="0">
                <a:solidFill>
                  <a:srgbClr val="231F20"/>
                </a:solidFill>
                <a:effectLst/>
                <a:latin typeface="Open Sans" panose="020B0606030504020204" pitchFamily="34" charset="0"/>
                <a:ea typeface="TimesNewRoman"/>
              </a:rPr>
              <a:t>: What trauma reduction strategies would help with the moves?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231F20"/>
                </a:solidFill>
                <a:effectLst/>
                <a:latin typeface="Open Sans" panose="020B0606030504020204" pitchFamily="34" charset="0"/>
                <a:ea typeface="TimesNewRoman"/>
              </a:rPr>
              <a:t>What would you say or do to prepare Mr. and Mrs. Wilson for the move?</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TELL </a:t>
            </a:r>
            <a:r>
              <a:rPr lang="en-US" sz="1800" dirty="0">
                <a:solidFill>
                  <a:srgbClr val="363435"/>
                </a:solidFill>
                <a:effectLst/>
                <a:latin typeface="Open Sans" panose="020B0606030504020204" pitchFamily="34" charset="0"/>
                <a:ea typeface="Open Sans" panose="020B0606030504020204" pitchFamily="34" charset="0"/>
              </a:rPr>
              <a:t>participants once a child is placed, the family service worker has certain responsibilities to ensure that the child’s needs are met.</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TRANSITION </a:t>
            </a:r>
            <a:r>
              <a:rPr lang="en-US" sz="1800" dirty="0">
                <a:solidFill>
                  <a:srgbClr val="363435"/>
                </a:solidFill>
                <a:effectLst/>
                <a:latin typeface="Open Sans" panose="020B0606030504020204" pitchFamily="34" charset="0"/>
                <a:ea typeface="Open Sans" panose="020B0606030504020204" pitchFamily="34" charset="0"/>
              </a:rPr>
              <a:t>to the next unit and discuss the case process for custodial episode month 1.</a:t>
            </a:r>
            <a:endParaRPr lang="en-US" sz="1800" dirty="0">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12</a:t>
            </a:fld>
            <a:endParaRPr lang="en-US" dirty="0"/>
          </a:p>
        </p:txBody>
      </p:sp>
    </p:spTree>
    <p:extLst>
      <p:ext uri="{BB962C8B-B14F-4D97-AF65-F5344CB8AC3E}">
        <p14:creationId xmlns:p14="http://schemas.microsoft.com/office/powerpoint/2010/main" val="418346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545" marR="687070" algn="ctr">
              <a:spcBef>
                <a:spcPts val="505"/>
              </a:spcBef>
              <a:spcAft>
                <a:spcPts val="0"/>
              </a:spcAft>
            </a:pPr>
            <a:r>
              <a:rPr lang="en-US" sz="2000" b="1" dirty="0">
                <a:effectLst/>
                <a:latin typeface="Open Sans" panose="020B0606030504020204" pitchFamily="34" charset="0"/>
                <a:ea typeface="Open Sans" panose="020B0606030504020204" pitchFamily="34" charset="0"/>
              </a:rPr>
              <a:t>Unit 4: Case Process - Month 1</a:t>
            </a:r>
          </a:p>
          <a:p>
            <a:pPr marL="0" marR="38100">
              <a:lnSpc>
                <a:spcPct val="131000"/>
              </a:lnSpc>
              <a:spcBef>
                <a:spcPts val="1370"/>
              </a:spcBef>
              <a:spcAft>
                <a:spcPts val="0"/>
              </a:spcAft>
            </a:pPr>
            <a:r>
              <a:rPr lang="en-US" sz="1400" b="1" dirty="0">
                <a:effectLst/>
                <a:latin typeface="Open Sans" panose="020B0606030504020204" pitchFamily="34" charset="0"/>
                <a:ea typeface="Open Sans" panose="020B0606030504020204" pitchFamily="34" charset="0"/>
              </a:rPr>
              <a:t>Unit Time: 4 hours and 10 minutes </a:t>
            </a:r>
          </a:p>
          <a:p>
            <a:pPr marL="0" marR="38100">
              <a:lnSpc>
                <a:spcPct val="131000"/>
              </a:lnSpc>
              <a:spcBef>
                <a:spcPts val="1370"/>
              </a:spcBef>
              <a:spcAft>
                <a:spcPts val="0"/>
              </a:spcAft>
            </a:pPr>
            <a:r>
              <a:rPr lang="en-US" sz="1400" b="1" dirty="0">
                <a:effectLst/>
                <a:latin typeface="Open Sans" panose="020B0606030504020204" pitchFamily="34" charset="0"/>
                <a:ea typeface="Open Sans" panose="020B0606030504020204" pitchFamily="34" charset="0"/>
              </a:rPr>
              <a:t>Learning Objectives: </a:t>
            </a:r>
          </a:p>
          <a:p>
            <a:pPr marL="342900" marR="168275" lvl="0" indent="-342900">
              <a:lnSpc>
                <a:spcPct val="115000"/>
              </a:lnSpc>
              <a:spcBef>
                <a:spcPts val="0"/>
              </a:spcBef>
              <a:spcAft>
                <a:spcPts val="1200"/>
              </a:spcAft>
              <a:buFont typeface="Symbol" panose="05050102010706020507" pitchFamily="18" charset="2"/>
              <a:buChar char=""/>
              <a:tabLst>
                <a:tab pos="393700" algn="l"/>
                <a:tab pos="394335" algn="l"/>
              </a:tabLst>
            </a:pP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a:t>
            </a:r>
            <a:r>
              <a:rPr lang="en-US" sz="1200" spc="-4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will</a:t>
            </a:r>
            <a:r>
              <a:rPr lang="en-US" sz="1200" spc="-3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have a</a:t>
            </a:r>
            <a:r>
              <a:rPr lang="en-US" sz="1200" spc="-2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greater</a:t>
            </a:r>
            <a:r>
              <a:rPr lang="en-US" sz="1200" spc="-2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understanding</a:t>
            </a:r>
            <a:r>
              <a:rPr lang="en-US" sz="12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of</a:t>
            </a:r>
            <a:r>
              <a:rPr lang="en-US" sz="1200" spc="-3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how</a:t>
            </a:r>
            <a:r>
              <a:rPr lang="en-US" sz="1200" spc="-2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engaging</a:t>
            </a:r>
            <a:r>
              <a:rPr lang="en-US" sz="12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families</a:t>
            </a:r>
            <a:r>
              <a:rPr lang="en-US" sz="12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leads</a:t>
            </a:r>
            <a:r>
              <a:rPr lang="en-US" sz="1200" spc="-18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to quality contacts and assisting families during the custodial</a:t>
            </a:r>
            <a:r>
              <a:rPr lang="en-US" sz="1200" spc="-13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episode.</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133985" lvl="0" indent="-342900">
              <a:lnSpc>
                <a:spcPct val="115000"/>
              </a:lnSpc>
              <a:spcBef>
                <a:spcPts val="0"/>
              </a:spcBef>
              <a:spcAft>
                <a:spcPts val="1200"/>
              </a:spcAft>
              <a:buFont typeface="Symbol" panose="05050102010706020507" pitchFamily="18" charset="2"/>
              <a:buChar char=""/>
              <a:tabLst>
                <a:tab pos="368300" algn="l"/>
                <a:tab pos="368935" algn="l"/>
              </a:tabLst>
            </a:pP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a:t>
            </a:r>
            <a:r>
              <a:rPr lang="en-US" sz="12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will</a:t>
            </a:r>
            <a:r>
              <a:rPr lang="en-US" sz="12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team</a:t>
            </a:r>
            <a:r>
              <a:rPr lang="en-US" sz="12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with</a:t>
            </a:r>
            <a:r>
              <a:rPr lang="en-US" sz="12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the</a:t>
            </a:r>
            <a:r>
              <a:rPr lang="en-US" sz="1200" spc="-1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family</a:t>
            </a:r>
            <a:r>
              <a:rPr lang="en-US" sz="12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to</a:t>
            </a:r>
            <a:r>
              <a:rPr lang="en-US" sz="12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identify</a:t>
            </a:r>
            <a:r>
              <a:rPr lang="en-US" sz="1200" spc="-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informal</a:t>
            </a:r>
            <a:r>
              <a:rPr lang="en-US" sz="12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and</a:t>
            </a:r>
            <a:r>
              <a:rPr lang="en-US" sz="1200" spc="-1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formal</a:t>
            </a:r>
            <a:r>
              <a:rPr lang="en-US" sz="12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supports</a:t>
            </a:r>
            <a:r>
              <a:rPr lang="en-US" sz="1200" spc="-13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to assist the family through the custodial</a:t>
            </a:r>
            <a:r>
              <a:rPr lang="en-US" sz="1200" spc="-4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episode.</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182245" lvl="0" indent="-342900">
              <a:lnSpc>
                <a:spcPct val="115000"/>
              </a:lnSpc>
              <a:spcBef>
                <a:spcPts val="5"/>
              </a:spcBef>
              <a:spcAft>
                <a:spcPts val="1200"/>
              </a:spcAft>
              <a:buFont typeface="Symbol" panose="05050102010706020507" pitchFamily="18" charset="2"/>
              <a:buChar char=""/>
              <a:tabLst>
                <a:tab pos="368300" algn="l"/>
                <a:tab pos="368935" algn="l"/>
              </a:tabLst>
            </a:pP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demonstrate assessment skills by using the CANS to assess</a:t>
            </a:r>
            <a:r>
              <a:rPr lang="en-US" sz="1200" spc="-14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the strengths and needs of the</a:t>
            </a:r>
            <a:r>
              <a:rPr lang="en-US" sz="12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family.</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515620" lvl="0" indent="-342900">
              <a:lnSpc>
                <a:spcPct val="115000"/>
              </a:lnSpc>
              <a:spcBef>
                <a:spcPts val="0"/>
              </a:spcBef>
              <a:spcAft>
                <a:spcPts val="1200"/>
              </a:spcAft>
              <a:buFont typeface="Symbol" panose="05050102010706020507" pitchFamily="18" charset="2"/>
              <a:buChar char=""/>
              <a:tabLst>
                <a:tab pos="368300" algn="l"/>
                <a:tab pos="368935" algn="l"/>
              </a:tabLst>
            </a:pP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learn and demonstrate how to plan with the family to implement action steps which will help the family reach positive</a:t>
            </a:r>
            <a:r>
              <a:rPr lang="en-US" sz="1200" spc="-24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outcomes.</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12700" lvl="0" indent="-342900">
              <a:lnSpc>
                <a:spcPct val="115000"/>
              </a:lnSpc>
              <a:spcBef>
                <a:spcPts val="45"/>
              </a:spcBef>
              <a:spcAft>
                <a:spcPts val="1200"/>
              </a:spcAft>
              <a:buFont typeface="Symbol" panose="05050102010706020507" pitchFamily="18" charset="2"/>
              <a:buChar char=""/>
              <a:tabLst>
                <a:tab pos="622935" algn="l"/>
              </a:tabLst>
            </a:pP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become knowledgeable in ongoing tracking and adjusting in casework.</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68300" marR="0">
              <a:spcBef>
                <a:spcPts val="0"/>
              </a:spcBef>
              <a:spcAft>
                <a:spcPts val="0"/>
              </a:spcAft>
            </a:pPr>
            <a:r>
              <a:rPr lang="en-US" sz="1000" b="1" dirty="0">
                <a:effectLst/>
                <a:latin typeface="Open Sans" panose="020B0606030504020204" pitchFamily="34" charset="0"/>
                <a:ea typeface="Open Sans" panose="020B0606030504020204" pitchFamily="34" charset="0"/>
              </a:rPr>
              <a:t> </a:t>
            </a:r>
            <a:endParaRPr lang="en-US" sz="1200" dirty="0">
              <a:effectLst/>
              <a:latin typeface="Open Sans" panose="020B0606030504020204" pitchFamily="34" charset="0"/>
              <a:ea typeface="Open Sans" panose="020B0606030504020204" pitchFamily="34" charset="0"/>
            </a:endParaRPr>
          </a:p>
          <a:p>
            <a:pPr marL="139700" marR="0" indent="57150">
              <a:spcBef>
                <a:spcPts val="0"/>
              </a:spcBef>
              <a:spcAft>
                <a:spcPts val="0"/>
              </a:spcAft>
            </a:pPr>
            <a:r>
              <a:rPr lang="en-US" sz="1400" b="1" dirty="0">
                <a:effectLst/>
                <a:latin typeface="Open Sans" panose="020B0606030504020204" pitchFamily="34" charset="0"/>
                <a:ea typeface="Open Sans" panose="020B0606030504020204" pitchFamily="34" charset="0"/>
              </a:rPr>
              <a:t>Supporting Materials:</a:t>
            </a:r>
          </a:p>
          <a:p>
            <a:pPr marL="139700" marR="0" indent="57150">
              <a:spcBef>
                <a:spcPts val="0"/>
              </a:spcBef>
              <a:spcAft>
                <a:spcPts val="0"/>
              </a:spcAft>
            </a:pPr>
            <a:r>
              <a:rPr lang="en-US" sz="1400" b="1" dirty="0">
                <a:effectLst/>
                <a:latin typeface="Open Sans" panose="020B0606030504020204" pitchFamily="34" charset="0"/>
                <a:ea typeface="Open Sans" panose="020B0606030504020204" pitchFamily="34" charset="0"/>
              </a:rPr>
              <a:t> </a:t>
            </a: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Foster Care Specialty Week Two Facilitator Guide and PowerPoint</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Case Calendar Timeline  </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Client Rights Handbook</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Independent Living Handbook</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Form CS-4221 Visitation Working Agreement</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Child and Family Team Meeting Summary</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Case Family Handouts Initial Interviews with Mrs. Steward, Travis, Michael, and Mr. and Mrs. Wilson</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Form CS-4221 Visitation Working Agreement</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err="1">
                <a:effectLst/>
                <a:highlight>
                  <a:srgbClr val="FFFF00"/>
                </a:highlight>
                <a:latin typeface="Open Sans" panose="020B0606030504020204" pitchFamily="34" charset="0"/>
                <a:ea typeface="Open Sans" panose="020B0606030504020204" pitchFamily="34" charset="0"/>
              </a:rPr>
              <a:t>Vyond</a:t>
            </a:r>
            <a:r>
              <a:rPr lang="en-US" sz="1200" dirty="0">
                <a:effectLst/>
                <a:highlight>
                  <a:srgbClr val="FFFF00"/>
                </a:highlight>
                <a:latin typeface="Open Sans" panose="020B0606030504020204" pitchFamily="34" charset="0"/>
                <a:ea typeface="Open Sans" panose="020B0606030504020204" pitchFamily="34" charset="0"/>
              </a:rPr>
              <a:t> Video: Initial Child and Family Team Meeting</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Form CS-0774 Genogram Contacts Sheets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Form CS-0782 Family Eco-Map </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Steward Genogram and Ecomap</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Work Aid: Child and Family Team Meeting Preparation Tool-How DCS Workers Can Help Prepare Families for the Meeting</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Child and Family Team Meeting Flyer</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What Youth Should Know about a CFTM Flyer</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Child and Family Team Meeting Guide  </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CANS Protocol</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Steward CANS Assessment Handout </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Guide for Using CANS with Child, Caregivers, and their Families: A Tip Sheet</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Steward Initial CANS Assessment</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Permanency Plan Development Guide</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Form CS-0745 Criteria and Procedures for Termination of Parental Rights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tabLst>
                <a:tab pos="228600" algn="l"/>
              </a:tabLst>
            </a:pPr>
            <a:r>
              <a:rPr lang="en-US" sz="1100" u="none" dirty="0">
                <a:solidFill>
                  <a:srgbClr val="0000FF"/>
                </a:solidFill>
                <a:effectLst/>
                <a:latin typeface="Open Sans" panose="020B0606030504020204" pitchFamily="34" charset="0"/>
                <a:ea typeface="Open Sans" panose="020B0606030504020204" pitchFamily="34" charset="0"/>
              </a:rPr>
              <a:t>Case Service Request Handout</a:t>
            </a:r>
            <a:endParaRPr lang="en-US" sz="1100" u="none"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4.1: Case Process-Month 1</a:t>
            </a:r>
            <a:endParaRPr lang="en-US" sz="11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Time: 15 minutes </a:t>
            </a:r>
            <a:endParaRPr lang="en-US" sz="11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600"/>
              </a:spcAft>
            </a:pPr>
            <a:r>
              <a:rPr lang="en-US" sz="1400" b="1" dirty="0">
                <a:effectLst/>
                <a:latin typeface="Open Sans" panose="020B0606030504020204" pitchFamily="34" charset="0"/>
                <a:ea typeface="Open Sans" panose="020B0606030504020204" pitchFamily="34" charset="0"/>
              </a:rPr>
              <a:t>Key Teaching Points / Instructions</a:t>
            </a:r>
            <a:endParaRPr lang="en-US" sz="1100" dirty="0">
              <a:effectLst/>
              <a:latin typeface="Open Sans" panose="020B0606030504020204" pitchFamily="34" charset="0"/>
              <a:ea typeface="Open Sans" panose="020B0606030504020204" pitchFamily="34" charset="0"/>
            </a:endParaRPr>
          </a:p>
          <a:p>
            <a:pPr marL="0" marR="0">
              <a:spcBef>
                <a:spcPts val="0"/>
              </a:spcBef>
              <a:spcAft>
                <a:spcPts val="600"/>
              </a:spcAft>
            </a:pPr>
            <a:r>
              <a:rPr lang="en-US" sz="14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795"/>
              </a:spcBef>
              <a:spcAft>
                <a:spcPts val="60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STATE</a:t>
            </a:r>
            <a:r>
              <a:rPr lang="en-US" sz="1200" dirty="0">
                <a:effectLst/>
                <a:latin typeface="Open Sans" panose="020B0606030504020204" pitchFamily="34" charset="0"/>
                <a:ea typeface="Open Sans" panose="020B0606030504020204" pitchFamily="34" charset="0"/>
              </a:rPr>
              <a:t> the tasks needing to be completed when receiving a case on their caseload within the first 30 days of custody is complex. </a:t>
            </a:r>
            <a:r>
              <a:rPr lang="en-US" sz="1200" b="1" dirty="0">
                <a:effectLst/>
                <a:latin typeface="Open Sans" panose="020B0606030504020204" pitchFamily="34" charset="0"/>
                <a:ea typeface="Open Sans" panose="020B0606030504020204" pitchFamily="34" charset="0"/>
              </a:rPr>
              <a:t>TRAINER NOTE</a:t>
            </a:r>
            <a:r>
              <a:rPr lang="en-US" sz="1200" dirty="0">
                <a:effectLst/>
                <a:latin typeface="Open Sans" panose="020B0606030504020204" pitchFamily="34" charset="0"/>
                <a:ea typeface="Open Sans" panose="020B0606030504020204" pitchFamily="34" charset="0"/>
              </a:rPr>
              <a:t>: </a:t>
            </a:r>
            <a:r>
              <a:rPr lang="en-US" sz="1200" b="1" dirty="0">
                <a:effectLst/>
                <a:latin typeface="Open Sans" panose="020B0606030504020204" pitchFamily="34" charset="0"/>
                <a:ea typeface="Open Sans" panose="020B0606030504020204" pitchFamily="34" charset="0"/>
              </a:rPr>
              <a:t>EMPHASIZE</a:t>
            </a:r>
            <a:r>
              <a:rPr lang="en-US" sz="1200" dirty="0">
                <a:effectLst/>
                <a:latin typeface="Open Sans" panose="020B0606030504020204" pitchFamily="34" charset="0"/>
                <a:ea typeface="Open Sans" panose="020B0606030504020204" pitchFamily="34" charset="0"/>
              </a:rPr>
              <a:t> the tasks not included in the previous Timeline: Steward Entry into Custody activity. </a:t>
            </a:r>
            <a:r>
              <a:rPr lang="en-US" sz="1200" b="1" dirty="0">
                <a:effectLst/>
                <a:latin typeface="Open Sans" panose="020B0606030504020204" pitchFamily="34" charset="0"/>
                <a:ea typeface="Open Sans" panose="020B0606030504020204" pitchFamily="34" charset="0"/>
              </a:rPr>
              <a:t>UTILIZE</a:t>
            </a:r>
            <a:r>
              <a:rPr lang="en-US" sz="1200" dirty="0">
                <a:effectLst/>
                <a:latin typeface="Open Sans" panose="020B0606030504020204" pitchFamily="34" charset="0"/>
                <a:ea typeface="Open Sans" panose="020B0606030504020204" pitchFamily="34" charset="0"/>
              </a:rPr>
              <a:t> Case Calendar Timeline and </a:t>
            </a:r>
            <a:r>
              <a:rPr lang="en-US" sz="1200" b="1" dirty="0">
                <a:effectLst/>
                <a:latin typeface="Open Sans" panose="020B0606030504020204" pitchFamily="34" charset="0"/>
                <a:ea typeface="Open Sans" panose="020B0606030504020204" pitchFamily="34" charset="0"/>
              </a:rPr>
              <a:t>BRIEFLY REVIEW</a:t>
            </a:r>
            <a:r>
              <a:rPr lang="en-US" sz="1200" dirty="0">
                <a:effectLst/>
                <a:latin typeface="Open Sans" panose="020B0606030504020204" pitchFamily="34" charset="0"/>
                <a:ea typeface="Open Sans" panose="020B0606030504020204" pitchFamily="34" charset="0"/>
              </a:rPr>
              <a:t> the tasks below.  </a:t>
            </a:r>
            <a:r>
              <a:rPr lang="en-US" sz="1200" b="1" dirty="0">
                <a:effectLst/>
                <a:latin typeface="Open Sans" panose="020B0606030504020204" pitchFamily="34" charset="0"/>
                <a:ea typeface="Open Sans" panose="020B0606030504020204" pitchFamily="34" charset="0"/>
              </a:rPr>
              <a:t>TRAINER NOTE</a:t>
            </a:r>
            <a:r>
              <a:rPr lang="en-US" sz="1200" dirty="0">
                <a:effectLst/>
                <a:latin typeface="Open Sans" panose="020B0606030504020204" pitchFamily="34" charset="0"/>
                <a:ea typeface="Open Sans" panose="020B0606030504020204" pitchFamily="34" charset="0"/>
              </a:rPr>
              <a:t>:</a:t>
            </a:r>
            <a:r>
              <a:rPr lang="en-US" sz="1200" b="1"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some tasks are applied to the Steward case and are addressed in the following lessons. Tasks for day 1-30 will include:</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EPSD&amp;T (72 hours Health Screening or full physical to be completed/if only had Health Screening at 72 hours, then must have full physical by 30 days, EPSD&amp;T Dental by 30 days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Attend Preliminary Hearing by day 3/possible Adjudicatory and/or Dispositional Hearings by day 30 or when scheduled by Court</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Request Facilitator for Initial CFTM (if no pre-custodial CFTM)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Follow up from Kinship Exception Request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Schedule/hold Initial Custody CFTM by 7</a:t>
            </a:r>
            <a:r>
              <a:rPr lang="en-US" sz="1200" baseline="30000" dirty="0">
                <a:solidFill>
                  <a:srgbClr val="000000"/>
                </a:solidFill>
                <a:effectLst/>
                <a:latin typeface="Open Sans" panose="020B0606030504020204" pitchFamily="34" charset="0"/>
                <a:ea typeface="Calibri" panose="020F0502020204030204" pitchFamily="34" charset="0"/>
              </a:rPr>
              <a:t>th</a:t>
            </a:r>
            <a:r>
              <a:rPr lang="en-US" sz="1200" dirty="0">
                <a:solidFill>
                  <a:srgbClr val="000000"/>
                </a:solidFill>
                <a:effectLst/>
                <a:latin typeface="Open Sans" panose="020B0606030504020204" pitchFamily="34" charset="0"/>
                <a:ea typeface="Calibri" panose="020F0502020204030204" pitchFamily="34" charset="0"/>
              </a:rPr>
              <a:t> calendar day (if no pre-custodial CFTM) (best practice is to have the Initial Custody CFTM before court hearing), send CFTM Notifications within 10 days (7 days if verbal) of meeting, develop Visitation schedule/Visitation Working Agreement during the meeting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Schedule family visitation (if no court order) no less than 4 hours per month and at least twice month, Sibling visitation no less than one time per month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Visitation Guide – See Visitation Guide for specifics.  Below is for placement in DCS foster home:</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Face to face Quality Contacts – See Visitation Guide</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Assessments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Review FAST (if applicable to assist in completion of the CANS) </a:t>
            </a:r>
            <a:endParaRPr lang="en-US" sz="1200" dirty="0">
              <a:solidFill>
                <a:srgbClr val="000000"/>
              </a:solidFill>
              <a:effectLst/>
              <a:latin typeface="Arial" panose="020B0604020202020204" pitchFamily="34" charset="0"/>
              <a:ea typeface="Calibri" panose="020F0502020204030204" pitchFamily="34" charset="0"/>
            </a:endParaRPr>
          </a:p>
          <a:p>
            <a:pPr marL="742950" marR="344170" lvl="1" indent="-285750">
              <a:lnSpc>
                <a:spcPct val="150000"/>
              </a:lnSpc>
              <a:spcBef>
                <a:spcPts val="15"/>
              </a:spcBef>
              <a:spcAft>
                <a:spcPts val="0"/>
              </a:spcAft>
              <a:buFont typeface="Wingdings" panose="05000000000000000000" pitchFamily="2" charset="2"/>
              <a:buChar char=""/>
              <a:tabLst>
                <a:tab pos="914400" algn="l"/>
              </a:tabLst>
            </a:pPr>
            <a:r>
              <a:rPr lang="en-US" sz="1200" dirty="0">
                <a:effectLst/>
                <a:latin typeface="Open Sans" panose="020B0606030504020204" pitchFamily="34" charset="0"/>
                <a:ea typeface="Open Sans" panose="020B0606030504020204" pitchFamily="34" charset="0"/>
              </a:rPr>
              <a:t>CANS – The FSW administers/initiates the initial CANS within the first seven (7) business days of custody. All CANS are reviewed by the TL and submitted to the COE Assessment Consultant within the first ten (10) business days of custody.   The COE Assessment Consultant approves/finalizes the CANS within fifteen (15) business days of the child/youth entering custody and before Permanency Plan</a:t>
            </a:r>
            <a:r>
              <a:rPr lang="en-US" sz="1200" spc="1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CFTM</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Life Skills Assessment – age 14 and older - within 14 days of custody and prior to Permanency Plan CFTM)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Review Genogram and continue to update ongoing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Conduct Diligent Search (immediately and ongoing quarterly) and send Diligent Search letters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Educational Passport and School Notification Letter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Records Request: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Criminal Background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Birth/Social Security request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Mental Health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Medical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Education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Safe Measures History Pull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Child Needs: </a:t>
            </a:r>
            <a:endParaRPr lang="en-US" sz="1200" dirty="0">
              <a:solidFill>
                <a:srgbClr val="000000"/>
              </a:solidFill>
              <a:effectLst/>
              <a:latin typeface="Arial" panose="020B0604020202020204" pitchFamily="34" charset="0"/>
              <a:ea typeface="Calibri" panose="020F0502020204030204" pitchFamily="34" charset="0"/>
            </a:endParaRPr>
          </a:p>
          <a:p>
            <a:pPr marL="742950" marR="0" lvl="1" indent="-28575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Clothing allotment- Complete clothing inventory and complete CSR (Case Service Request)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TEIS referral if under 3 years old (TN Early Invention System)</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CHANT referral (Community Health Access and Navigation in TN)</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Day Care referral if needed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Ensure Life Book begins at placement and review quarterly thereafter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Monthly Documentation in TFACTS within 30 days.  Face-to-face contacts are documented in case recordings in TFACTS within ten (10) business days.</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Schedule/hold Initial Permanency Plan CFTM within 30 days (go over Criteria for TPR and Equal Access), send CFTM Notifications, include Independent Living Plan for youth over 14 and Visitation Plan.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Complete Notice of Action if child needs level 2, 3, or 4 placement, as determined by CFTM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Enter Permanency Plan into TFACTS within 48 hours of CFTM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Submit Permanency Plan to Regional Legal Counsel within 5 days of approval in TFACTS. It is then submitted by DCS to the Court and ratified within 60 calendar days.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Schedule ratification hearing if no 30-day hearing scheduled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Identify needed services and enter CSR (case service requests) (as applicable) </a:t>
            </a:r>
            <a:endParaRPr lang="en-US" sz="1200" dirty="0">
              <a:solidFill>
                <a:srgbClr val="000000"/>
              </a:solidFill>
              <a:effectLst/>
              <a:latin typeface="Arial" panose="020B0604020202020204" pitchFamily="34" charset="0"/>
              <a:ea typeface="Calibri" panose="020F0502020204030204" pitchFamily="34" charset="0"/>
            </a:endParaRPr>
          </a:p>
          <a:p>
            <a:r>
              <a:rPr lang="en-US" sz="1100" dirty="0">
                <a:effectLst/>
                <a:latin typeface="Open Sans" panose="020B0606030504020204" pitchFamily="34" charset="0"/>
                <a:ea typeface="Open Sans" panose="020B0606030504020204" pitchFamily="34" charset="0"/>
              </a:rPr>
              <a:t>Upload documents into TFACTS, on going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54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b="1" dirty="0">
                <a:effectLst/>
                <a:latin typeface="Open Sans" panose="020B0606030504020204" pitchFamily="34" charset="0"/>
                <a:ea typeface="Open Sans" panose="020B0606030504020204" pitchFamily="34" charset="0"/>
              </a:rPr>
              <a:t>Lesson 4.1: Case Process-Month 1</a:t>
            </a:r>
            <a:endParaRPr lang="en-US" sz="11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400" b="1" dirty="0">
                <a:effectLst/>
                <a:latin typeface="Open Sans" panose="020B0606030504020204" pitchFamily="34" charset="0"/>
                <a:ea typeface="Open Sans" panose="020B0606030504020204" pitchFamily="34" charset="0"/>
              </a:rPr>
              <a:t>Lesson Time: 15 minutes </a:t>
            </a:r>
            <a:endParaRPr lang="en-US" sz="1100" dirty="0">
              <a:effectLst/>
              <a:latin typeface="Open Sans" panose="020B0606030504020204" pitchFamily="34" charset="0"/>
              <a:ea typeface="Open Sans" panose="020B0606030504020204" pitchFamily="34" charset="0"/>
            </a:endParaRPr>
          </a:p>
          <a:p>
            <a:pPr marL="0" marR="0">
              <a:spcBef>
                <a:spcPts val="0"/>
              </a:spcBef>
              <a:spcAft>
                <a:spcPts val="600"/>
              </a:spcAft>
            </a:pPr>
            <a:r>
              <a:rPr lang="en-US" sz="1400" b="1" dirty="0">
                <a:effectLst/>
                <a:latin typeface="Open Sans" panose="020B0606030504020204" pitchFamily="34" charset="0"/>
                <a:ea typeface="Open Sans" panose="020B0606030504020204" pitchFamily="34" charset="0"/>
              </a:rPr>
              <a:t>Key Teaching Points</a:t>
            </a:r>
            <a:endParaRPr lang="en-US" sz="1100" dirty="0">
              <a:effectLst/>
              <a:latin typeface="Open Sans" panose="020B0606030504020204" pitchFamily="34" charset="0"/>
              <a:ea typeface="Open Sans" panose="020B0606030504020204" pitchFamily="34" charset="0"/>
            </a:endParaRPr>
          </a:p>
          <a:p>
            <a:pPr marL="0" marR="0">
              <a:spcBef>
                <a:spcPts val="0"/>
              </a:spcBef>
              <a:spcAft>
                <a:spcPts val="600"/>
              </a:spcAft>
            </a:pPr>
            <a:r>
              <a:rPr lang="en-US" sz="14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795"/>
              </a:spcBef>
              <a:spcAft>
                <a:spcPts val="600"/>
              </a:spcAft>
              <a:buFont typeface="Courier New" panose="02070309020205020404" pitchFamily="49" charset="0"/>
              <a:buChar char="o"/>
            </a:pPr>
            <a:r>
              <a:rPr lang="en-US" sz="1200" b="1" dirty="0">
                <a:effectLst/>
                <a:latin typeface="Open Sans" panose="020B0606030504020204" pitchFamily="34" charset="0"/>
                <a:ea typeface="Open Sans" panose="020B0606030504020204" pitchFamily="34" charset="0"/>
              </a:rPr>
              <a:t>STATE</a:t>
            </a:r>
            <a:r>
              <a:rPr lang="en-US" sz="1200" dirty="0">
                <a:effectLst/>
                <a:latin typeface="Open Sans" panose="020B0606030504020204" pitchFamily="34" charset="0"/>
                <a:ea typeface="Open Sans" panose="020B0606030504020204" pitchFamily="34" charset="0"/>
              </a:rPr>
              <a:t> the tasks needing to be completed when receiving a case on their caseload within the first 30 days of custody is complex. </a:t>
            </a:r>
            <a:r>
              <a:rPr lang="en-US" sz="1200" b="1" dirty="0">
                <a:effectLst/>
                <a:latin typeface="Open Sans" panose="020B0606030504020204" pitchFamily="34" charset="0"/>
                <a:ea typeface="Open Sans" panose="020B0606030504020204" pitchFamily="34" charset="0"/>
              </a:rPr>
              <a:t>UTILIZE</a:t>
            </a:r>
            <a:r>
              <a:rPr lang="en-US" sz="1200" dirty="0">
                <a:effectLst/>
                <a:latin typeface="Open Sans" panose="020B0606030504020204" pitchFamily="34" charset="0"/>
                <a:ea typeface="Open Sans" panose="020B0606030504020204" pitchFamily="34" charset="0"/>
              </a:rPr>
              <a:t> Case Calendar Timeline and </a:t>
            </a:r>
            <a:r>
              <a:rPr lang="en-US" sz="1200" b="1" dirty="0">
                <a:effectLst/>
                <a:latin typeface="Open Sans" panose="020B0606030504020204" pitchFamily="34" charset="0"/>
                <a:ea typeface="Open Sans" panose="020B0606030504020204" pitchFamily="34" charset="0"/>
              </a:rPr>
              <a:t>BRIEFLY REVIEW</a:t>
            </a:r>
            <a:r>
              <a:rPr lang="en-US" sz="1200" dirty="0">
                <a:effectLst/>
                <a:latin typeface="Open Sans" panose="020B0606030504020204" pitchFamily="34" charset="0"/>
                <a:ea typeface="Open Sans" panose="020B0606030504020204" pitchFamily="34" charset="0"/>
              </a:rPr>
              <a:t> the tasks below.  </a:t>
            </a:r>
            <a:r>
              <a:rPr lang="en-US" sz="1200" b="1" dirty="0">
                <a:effectLst/>
                <a:latin typeface="Open Sans" panose="020B0606030504020204" pitchFamily="34" charset="0"/>
                <a:ea typeface="Open Sans" panose="020B0606030504020204" pitchFamily="34" charset="0"/>
              </a:rPr>
              <a:t>TRAINER NOTE</a:t>
            </a:r>
            <a:r>
              <a:rPr lang="en-US" sz="1200" dirty="0">
                <a:effectLst/>
                <a:latin typeface="Open Sans" panose="020B0606030504020204" pitchFamily="34" charset="0"/>
                <a:ea typeface="Open Sans" panose="020B0606030504020204" pitchFamily="34" charset="0"/>
              </a:rPr>
              <a:t>:</a:t>
            </a:r>
            <a:r>
              <a:rPr lang="en-US" sz="1200" b="1"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some tasks are applied to the Steward case and are addressed in the following lessons. Tasks for day 1-30 will include:</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EPSD&amp;T (72 hours Health Screening or full physical to be completed/if only had Health Screening at 72 hours then must have full physical by 30 days, EPSD&amp;T Dental by 30 days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Attend Preliminary Hearing by day 3/possible Adjudicatory and/or Dispositional Hearings by day 30 or when scheduled by Court</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Request Facilitator for Initial CFTM (if no pre-custodial CFTM)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Follow up from Kinship Exception Request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Schedule/hold Initial CFTM by day 7 (if no pre-custodial CFTM) (best practice is to have the Initial CFTM before court hearing), send CFTM Notifications within 10 days (7 days if verbal) of meeting, develop Visitation schedule/Visitation Working Agreement during the meeting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Schedule family visitation (if no court order) no less than 4 hours per month and at least twice month, Sibling visitation no less than one time per month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Face to face Quality Contact – See Visitation Guide</a:t>
            </a: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Assessments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Review FAST (if applicable to assist in completion of the CANS)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CANS – final approval within 15 days business days of custody and prior to Permanency Plan CFTM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Life Skills Assessment – age 14 and older - within 14 days of custody and prior to Permanency Plan CFTM)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Review Genogram and continue to update ongoing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Conduct Diligent Search (immediately and ongoing quarterly) and send Diligent Search letters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Educational Passport and School Notification Letter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Records Request: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Criminal Background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Birth/Social Security request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Mental Health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Medical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Education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Safe Measures History Pull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Child Needs: </a:t>
            </a:r>
            <a:endParaRPr lang="en-US" sz="1200" dirty="0">
              <a:solidFill>
                <a:srgbClr val="000000"/>
              </a:solidFill>
              <a:effectLst/>
              <a:latin typeface="Arial" panose="020B0604020202020204" pitchFamily="34" charset="0"/>
              <a:ea typeface="Calibri" panose="020F0502020204030204" pitchFamily="34" charset="0"/>
            </a:endParaRPr>
          </a:p>
          <a:p>
            <a:pPr marL="742950" marR="0" lvl="1" indent="-28575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Clothing allotment- Complete clothing inventory and complete CSR (Case Service Request)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TEIS referral if under 3 years old (TN Early Invention System)</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CHANT referral (Community Health Access and Navigation in TN)</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solidFill>
                  <a:srgbClr val="000000"/>
                </a:solidFill>
                <a:effectLst/>
                <a:latin typeface="Open Sans" panose="020B0606030504020204" pitchFamily="34" charset="0"/>
                <a:ea typeface="Calibri" panose="020F0502020204030204" pitchFamily="34" charset="0"/>
              </a:rPr>
              <a:t>Day Care referral if needed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Ensure Life Book begins by day 30 and quarterly thereafter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Monthly Documentation in TFACTS within 30 days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Schedule/hold Permanency Plan CFTM within 30 days (go over Criteria for TPR and Equal Access), send CFTM Notifications, include Independent Living Plan for youth over 14 and Visitation Plan.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Complete Notice of Action if child needs level 2, 3, or 4 placement as determined by CFTM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Enter Permanency Plan into TFACTS within 48 hours of CFTM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Submit Permanency Plan to Regional Legal Counsel within 5 days of approval in TFACTS. It is then submitted by DCS to the Court and ratified within 60 calendar days.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Schedule ratification hearing if no 30-day hearing scheduled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Identify needed services and enter CSR (case service requests) (as applicable)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Calibri" panose="020F0502020204030204" pitchFamily="34" charset="0"/>
              </a:rPr>
              <a:t>Upload documents into TFACTS, on going </a:t>
            </a:r>
            <a:endParaRPr lang="en-US" sz="12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14</a:t>
            </a:fld>
            <a:endParaRPr lang="en-US" dirty="0"/>
          </a:p>
        </p:txBody>
      </p:sp>
    </p:spTree>
    <p:extLst>
      <p:ext uri="{BB962C8B-B14F-4D97-AF65-F5344CB8AC3E}">
        <p14:creationId xmlns:p14="http://schemas.microsoft.com/office/powerpoint/2010/main" val="2004211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4.2: Engagement</a:t>
            </a:r>
            <a:endParaRPr lang="en-US" sz="11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Time: 60 minutes </a:t>
            </a:r>
            <a:endParaRPr lang="en-US" sz="11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600"/>
              </a:spcAft>
            </a:pPr>
            <a:r>
              <a:rPr lang="en-US" sz="1400" b="1" dirty="0">
                <a:effectLst/>
                <a:latin typeface="Open Sans" panose="020B0606030504020204" pitchFamily="34" charset="0"/>
                <a:ea typeface="Open Sans" panose="020B0606030504020204" pitchFamily="34" charset="0"/>
              </a:rPr>
              <a:t>Key Teaching Points / Instructions</a:t>
            </a:r>
            <a:endParaRPr lang="en-US" sz="1100" dirty="0">
              <a:effectLst/>
              <a:latin typeface="Open Sans" panose="020B0606030504020204" pitchFamily="34" charset="0"/>
              <a:ea typeface="Open Sans" panose="020B0606030504020204" pitchFamily="34" charset="0"/>
            </a:endParaRPr>
          </a:p>
          <a:p>
            <a:pPr marL="596900" marR="0" indent="-228600" algn="ctr">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342900" marR="69850" lvl="0" indent="-342900">
              <a:lnSpc>
                <a:spcPct val="150000"/>
              </a:lnSpc>
              <a:spcBef>
                <a:spcPts val="0"/>
              </a:spcBef>
              <a:spcAft>
                <a:spcPts val="1200"/>
              </a:spcAft>
              <a:buSzPts val="1200"/>
              <a:buFont typeface="Arial" panose="020B0604020202020204" pitchFamily="34" charset="0"/>
              <a:buChar char="●"/>
              <a:tabLst>
                <a:tab pos="457200" algn="l"/>
              </a:tabLst>
            </a:pPr>
            <a:r>
              <a:rPr lang="en-US" sz="1200" b="1" spc="-25" dirty="0">
                <a:effectLst/>
                <a:latin typeface="Open Sans" panose="020B0606030504020204" pitchFamily="34" charset="0"/>
                <a:ea typeface="Arial" panose="020B0604020202020204" pitchFamily="34" charset="0"/>
              </a:rPr>
              <a:t>TELL </a:t>
            </a:r>
            <a:r>
              <a:rPr lang="en-US" sz="1200" spc="-25" dirty="0">
                <a:effectLst/>
                <a:latin typeface="Open Sans" panose="020B0606030504020204" pitchFamily="34" charset="0"/>
                <a:ea typeface="Arial" panose="020B0604020202020204" pitchFamily="34" charset="0"/>
              </a:rPr>
              <a:t>participants one of the most important case tasks after receiving a new custodial case is conducting the initial face to face contact</a:t>
            </a:r>
            <a:r>
              <a:rPr lang="en-US" sz="1200" b="1" spc="-25" dirty="0">
                <a:effectLst/>
                <a:latin typeface="Open Sans" panose="020B0606030504020204" pitchFamily="34" charset="0"/>
                <a:ea typeface="Arial" panose="020B0604020202020204" pitchFamily="34" charset="0"/>
              </a:rPr>
              <a:t> </a:t>
            </a:r>
            <a:r>
              <a:rPr lang="en-US" sz="1200" spc="-25" dirty="0">
                <a:effectLst/>
                <a:latin typeface="Open Sans" panose="020B0606030504020204" pitchFamily="34" charset="0"/>
                <a:ea typeface="Arial" panose="020B0604020202020204" pitchFamily="34" charset="0"/>
              </a:rPr>
              <a:t>with the child and parents.  </a:t>
            </a:r>
            <a:r>
              <a:rPr lang="en-US" sz="1200" b="1" spc="-25" dirty="0">
                <a:effectLst/>
                <a:latin typeface="Open Sans" panose="020B0606030504020204" pitchFamily="34" charset="0"/>
                <a:ea typeface="Arial" panose="020B0604020202020204" pitchFamily="34" charset="0"/>
              </a:rPr>
              <a:t>STATE</a:t>
            </a:r>
            <a:r>
              <a:rPr lang="en-US" sz="1200" spc="-25" dirty="0">
                <a:effectLst/>
                <a:latin typeface="Open Sans" panose="020B0606030504020204" pitchFamily="34" charset="0"/>
                <a:ea typeface="Arial" panose="020B0604020202020204" pitchFamily="34" charset="0"/>
              </a:rPr>
              <a:t> this contact may be completed by CPS or the FSW; however, the FSW will conduct the initial visit with the child</a:t>
            </a:r>
            <a:r>
              <a:rPr lang="en-US" sz="1200" b="1" spc="-25" dirty="0">
                <a:effectLst/>
                <a:latin typeface="Open Sans" panose="020B0606030504020204" pitchFamily="34" charset="0"/>
                <a:ea typeface="Arial" panose="020B0604020202020204" pitchFamily="34" charset="0"/>
              </a:rPr>
              <a:t> </a:t>
            </a:r>
            <a:r>
              <a:rPr lang="en-US" sz="1200" spc="-25" dirty="0">
                <a:effectLst/>
                <a:latin typeface="Open Sans" panose="020B0606030504020204" pitchFamily="34" charset="0"/>
                <a:ea typeface="Arial" panose="020B0604020202020204" pitchFamily="34" charset="0"/>
              </a:rPr>
              <a:t>in the placement setting within 3 business days of any new</a:t>
            </a:r>
            <a:r>
              <a:rPr lang="en-US" sz="1200" spc="-35" dirty="0">
                <a:effectLst/>
                <a:latin typeface="Open Sans" panose="020B0606030504020204" pitchFamily="34" charset="0"/>
                <a:ea typeface="Arial" panose="020B0604020202020204" pitchFamily="34" charset="0"/>
              </a:rPr>
              <a:t> </a:t>
            </a:r>
            <a:r>
              <a:rPr lang="en-US" sz="1200" spc="-25" dirty="0">
                <a:effectLst/>
                <a:latin typeface="Open Sans" panose="020B0606030504020204" pitchFamily="34" charset="0"/>
                <a:ea typeface="Arial" panose="020B0604020202020204" pitchFamily="34" charset="0"/>
              </a:rPr>
              <a:t>placement.</a:t>
            </a:r>
            <a:r>
              <a:rPr lang="en-US" sz="1100" spc="-25" dirty="0">
                <a:effectLst/>
                <a:latin typeface="Open Sans" panose="020B0606030504020204" pitchFamily="34" charset="0"/>
                <a:ea typeface="Arial" panose="020B0604020202020204" pitchFamily="34" charset="0"/>
              </a:rPr>
              <a:t> </a:t>
            </a:r>
          </a:p>
          <a:p>
            <a:pPr marL="342900" marR="0" lvl="0" indent="-342900">
              <a:lnSpc>
                <a:spcPct val="150000"/>
              </a:lnSpc>
              <a:spcBef>
                <a:spcPts val="0"/>
              </a:spcBef>
              <a:spcAft>
                <a:spcPts val="60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CONDUCT ACTIVITY: </a:t>
            </a:r>
            <a:r>
              <a:rPr lang="en-US" sz="1200" dirty="0">
                <a:effectLst/>
                <a:latin typeface="Open Sans" panose="020B0606030504020204" pitchFamily="34" charset="0"/>
                <a:ea typeface="Open Sans" panose="020B0606030504020204" pitchFamily="34" charset="0"/>
              </a:rPr>
              <a:t>Behaviors of Resistance</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US" sz="1200" b="1" u="none" strike="noStrike" dirty="0">
                <a:effectLst/>
                <a:latin typeface="Open Sans" panose="020B0606030504020204" pitchFamily="34" charset="0"/>
                <a:ea typeface="Open Sans" panose="020B0606030504020204" pitchFamily="34" charset="0"/>
              </a:rPr>
              <a:t>TRAINER</a:t>
            </a:r>
            <a:r>
              <a:rPr lang="en-US" sz="1200" u="none" strike="noStrike" dirty="0">
                <a:effectLst/>
                <a:latin typeface="Open Sans" panose="020B0606030504020204" pitchFamily="34" charset="0"/>
                <a:ea typeface="Open Sans" panose="020B0606030504020204" pitchFamily="34" charset="0"/>
              </a:rPr>
              <a:t> divide the participants into three groups.  Assign Michael, Travis, and Mrs. Steward to a group and have them draw three columns on flip chart paper: (Behavior, Feeling, Underlying Needs).</a:t>
            </a:r>
            <a:r>
              <a:rPr lang="en-US" sz="1200" b="1" u="none" strike="noStrike" dirty="0">
                <a:effectLst/>
                <a:latin typeface="Open Sans" panose="020B0606030504020204" pitchFamily="34" charset="0"/>
                <a:ea typeface="Open Sans" panose="020B0606030504020204" pitchFamily="34" charset="0"/>
              </a:rPr>
              <a:t> </a:t>
            </a:r>
            <a:endParaRPr lang="en-US" sz="1100" u="none" strike="noStrike"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Wingdings" panose="05000000000000000000" pitchFamily="2" charset="2"/>
              <a:buChar char=""/>
            </a:pPr>
            <a:r>
              <a:rPr lang="en-US" sz="1200" b="1" dirty="0">
                <a:effectLst/>
                <a:latin typeface="Open Sans" panose="020B0606030504020204" pitchFamily="34" charset="0"/>
                <a:ea typeface="Open Sans" panose="020B0606030504020204" pitchFamily="34" charset="0"/>
              </a:rPr>
              <a:t>ASK</a:t>
            </a:r>
            <a:r>
              <a:rPr lang="en-US" sz="1200" dirty="0">
                <a:effectLst/>
                <a:latin typeface="Open Sans" panose="020B0606030504020204" pitchFamily="34" charset="0"/>
                <a:ea typeface="Open Sans" panose="020B0606030504020204" pitchFamily="34" charset="0"/>
              </a:rPr>
              <a:t> group 1 to brainstorm what behaviors would you anticipate Travis demonstrating under these circumstances? </a:t>
            </a:r>
            <a:r>
              <a:rPr lang="en-US" sz="1200" b="1" dirty="0">
                <a:effectLst/>
                <a:latin typeface="Open Sans" panose="020B0606030504020204" pitchFamily="34" charset="0"/>
                <a:ea typeface="Open Sans" panose="020B0606030504020204" pitchFamily="34" charset="0"/>
              </a:rPr>
              <a:t> ASK</a:t>
            </a:r>
            <a:r>
              <a:rPr lang="en-US" sz="1200" dirty="0">
                <a:effectLst/>
                <a:latin typeface="Open Sans" panose="020B0606030504020204" pitchFamily="34" charset="0"/>
                <a:ea typeface="Open Sans" panose="020B0606030504020204" pitchFamily="34" charset="0"/>
              </a:rPr>
              <a:t> participants to identify feelings which may be causing the behaviors we see.  </a:t>
            </a:r>
            <a:r>
              <a:rPr lang="en-US" sz="1200" b="1" dirty="0">
                <a:effectLst/>
                <a:latin typeface="Open Sans" panose="020B0606030504020204" pitchFamily="34" charset="0"/>
                <a:ea typeface="Open Sans" panose="020B0606030504020204" pitchFamily="34" charset="0"/>
              </a:rPr>
              <a:t>ASK</a:t>
            </a:r>
            <a:r>
              <a:rPr lang="en-US" sz="1200" dirty="0">
                <a:effectLst/>
                <a:latin typeface="Open Sans" panose="020B0606030504020204" pitchFamily="34" charset="0"/>
                <a:ea typeface="Open Sans" panose="020B0606030504020204" pitchFamily="34" charset="0"/>
              </a:rPr>
              <a:t> participants to identify the underlying needs or what might be driving the behaviors and causing the feelings.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Wingdings" panose="05000000000000000000" pitchFamily="2" charset="2"/>
              <a:buChar char=""/>
            </a:pPr>
            <a:r>
              <a:rPr lang="en-US" sz="1200" b="1" dirty="0">
                <a:effectLst/>
                <a:latin typeface="Open Sans" panose="020B0606030504020204" pitchFamily="34" charset="0"/>
                <a:ea typeface="Open Sans" panose="020B0606030504020204" pitchFamily="34" charset="0"/>
              </a:rPr>
              <a:t>ASK</a:t>
            </a:r>
            <a:r>
              <a:rPr lang="en-US" sz="1200" dirty="0">
                <a:effectLst/>
                <a:latin typeface="Open Sans" panose="020B0606030504020204" pitchFamily="34" charset="0"/>
                <a:ea typeface="Open Sans" panose="020B0606030504020204" pitchFamily="34" charset="0"/>
              </a:rPr>
              <a:t> group 2 to brainstorm what behaviors would you anticipate Michael demonstrating under these circumstances? </a:t>
            </a:r>
            <a:r>
              <a:rPr lang="en-US" sz="1200" b="1" dirty="0">
                <a:effectLst/>
                <a:latin typeface="Open Sans" panose="020B0606030504020204" pitchFamily="34" charset="0"/>
                <a:ea typeface="Open Sans" panose="020B0606030504020204" pitchFamily="34" charset="0"/>
              </a:rPr>
              <a:t> ASK</a:t>
            </a:r>
            <a:r>
              <a:rPr lang="en-US" sz="1200" dirty="0">
                <a:effectLst/>
                <a:latin typeface="Open Sans" panose="020B0606030504020204" pitchFamily="34" charset="0"/>
                <a:ea typeface="Open Sans" panose="020B0606030504020204" pitchFamily="34" charset="0"/>
              </a:rPr>
              <a:t> participants to identify feelings which may be causing the behaviors we see.  </a:t>
            </a:r>
            <a:r>
              <a:rPr lang="en-US" sz="1200" b="1" dirty="0">
                <a:effectLst/>
                <a:latin typeface="Open Sans" panose="020B0606030504020204" pitchFamily="34" charset="0"/>
                <a:ea typeface="Open Sans" panose="020B0606030504020204" pitchFamily="34" charset="0"/>
              </a:rPr>
              <a:t>ASK</a:t>
            </a:r>
            <a:r>
              <a:rPr lang="en-US" sz="1200" dirty="0">
                <a:effectLst/>
                <a:latin typeface="Open Sans" panose="020B0606030504020204" pitchFamily="34" charset="0"/>
                <a:ea typeface="Open Sans" panose="020B0606030504020204" pitchFamily="34" charset="0"/>
              </a:rPr>
              <a:t> participants to identify the underlying needs or what might be driving the behaviors and causing the feelings.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Wingdings" panose="05000000000000000000" pitchFamily="2" charset="2"/>
              <a:buChar char=""/>
            </a:pPr>
            <a:r>
              <a:rPr lang="en-US" sz="1200" b="1" dirty="0">
                <a:effectLst/>
                <a:latin typeface="Open Sans" panose="020B0606030504020204" pitchFamily="34" charset="0"/>
                <a:ea typeface="Open Sans" panose="020B0606030504020204" pitchFamily="34" charset="0"/>
              </a:rPr>
              <a:t>ASK</a:t>
            </a:r>
            <a:r>
              <a:rPr lang="en-US" sz="1200" dirty="0">
                <a:effectLst/>
                <a:latin typeface="Open Sans" panose="020B0606030504020204" pitchFamily="34" charset="0"/>
                <a:ea typeface="Open Sans" panose="020B0606030504020204" pitchFamily="34" charset="0"/>
              </a:rPr>
              <a:t> group 3 to brainstorm what behaviors would you anticipate Mrs. Steward demonstrating under these circumstances? </a:t>
            </a:r>
            <a:r>
              <a:rPr lang="en-US" sz="1200" b="1" dirty="0">
                <a:effectLst/>
                <a:latin typeface="Open Sans" panose="020B0606030504020204" pitchFamily="34" charset="0"/>
                <a:ea typeface="Open Sans" panose="020B0606030504020204" pitchFamily="34" charset="0"/>
              </a:rPr>
              <a:t> ASK</a:t>
            </a:r>
            <a:r>
              <a:rPr lang="en-US" sz="1200" dirty="0">
                <a:effectLst/>
                <a:latin typeface="Open Sans" panose="020B0606030504020204" pitchFamily="34" charset="0"/>
                <a:ea typeface="Open Sans" panose="020B0606030504020204" pitchFamily="34" charset="0"/>
              </a:rPr>
              <a:t> participants to identify feelings which may be causing the behaviors we see.  </a:t>
            </a:r>
            <a:r>
              <a:rPr lang="en-US" sz="1200" b="1" dirty="0">
                <a:effectLst/>
                <a:latin typeface="Open Sans" panose="020B0606030504020204" pitchFamily="34" charset="0"/>
                <a:ea typeface="Open Sans" panose="020B0606030504020204" pitchFamily="34" charset="0"/>
              </a:rPr>
              <a:t>ASK</a:t>
            </a:r>
            <a:r>
              <a:rPr lang="en-US" sz="1200" dirty="0">
                <a:effectLst/>
                <a:latin typeface="Open Sans" panose="020B0606030504020204" pitchFamily="34" charset="0"/>
                <a:ea typeface="Open Sans" panose="020B0606030504020204" pitchFamily="34" charset="0"/>
              </a:rPr>
              <a:t> participants to identify the underlying needs or what might be driving the behaviors and causing the feelings.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Open Sans" panose="020B0606030504020204" pitchFamily="34" charset="0"/>
              </a:rPr>
              <a:t>ALLOW</a:t>
            </a:r>
            <a:r>
              <a:rPr lang="en-US" sz="1200" dirty="0">
                <a:effectLst/>
                <a:latin typeface="Open Sans" panose="020B0606030504020204" pitchFamily="34" charset="0"/>
                <a:ea typeface="Open Sans" panose="020B0606030504020204" pitchFamily="34" charset="0"/>
              </a:rPr>
              <a:t> each group to report out on Michael, Travis, and Mrs. Steward.</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Open Sans" panose="020B0606030504020204" pitchFamily="34" charset="0"/>
              </a:rPr>
              <a:t>DEBRIEF</a:t>
            </a:r>
            <a:r>
              <a:rPr lang="en-US" sz="1200" dirty="0">
                <a:effectLst/>
                <a:latin typeface="Open Sans" panose="020B0606030504020204" pitchFamily="34" charset="0"/>
                <a:ea typeface="Open Sans" panose="020B0606030504020204" pitchFamily="34" charset="0"/>
              </a:rPr>
              <a:t> the activity and ensure participants understand the behaviors and feelings they may experience from families can be different for all family members. When hearing the family story, it is important to collect the family story from all family members to have a better understanding of their circumstances and underlying needs.</a:t>
            </a:r>
            <a:endParaRPr lang="en-US" sz="1100" dirty="0">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15</a:t>
            </a:fld>
            <a:endParaRPr lang="en-US" dirty="0"/>
          </a:p>
        </p:txBody>
      </p:sp>
    </p:spTree>
    <p:extLst>
      <p:ext uri="{BB962C8B-B14F-4D97-AF65-F5344CB8AC3E}">
        <p14:creationId xmlns:p14="http://schemas.microsoft.com/office/powerpoint/2010/main" val="1955629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Arial" panose="020B0604020202020204" pitchFamily="34" charset="0"/>
              <a:buChar char="●"/>
            </a:pPr>
            <a:r>
              <a:rPr lang="en-US" sz="1800" b="1" u="none" strike="noStrike" dirty="0">
                <a:effectLst/>
                <a:latin typeface="Open Sans" panose="020B0606030504020204" pitchFamily="34" charset="0"/>
                <a:ea typeface="Open Sans" panose="020B0606030504020204" pitchFamily="34" charset="0"/>
              </a:rPr>
              <a:t>EXPLAIN</a:t>
            </a:r>
            <a:r>
              <a:rPr lang="en-US" sz="1800" u="none" strike="noStrike" dirty="0">
                <a:effectLst/>
                <a:latin typeface="Open Sans" panose="020B0606030504020204" pitchFamily="34" charset="0"/>
                <a:ea typeface="Open Sans" panose="020B0606030504020204" pitchFamily="34" charset="0"/>
              </a:rPr>
              <a:t> At removal, Mrs. Steward would have been explained and received a copy of the Client Rights Handbook: </a:t>
            </a:r>
            <a:r>
              <a:rPr lang="en-US" sz="1800" u="none" strike="noStrike" dirty="0">
                <a:solidFill>
                  <a:srgbClr val="0000FF"/>
                </a:solidFill>
                <a:effectLst/>
                <a:latin typeface="Open Sans" panose="020B0606030504020204" pitchFamily="34" charset="0"/>
                <a:ea typeface="Open Sans" panose="020B0606030504020204" pitchFamily="34" charset="0"/>
                <a:hlinkClick r:id="rId3"/>
              </a:rPr>
              <a:t>https://files.dcs.tn.gov/policies/chap31/ClientsRightsHandbook.pdf</a:t>
            </a:r>
            <a:r>
              <a:rPr lang="en-US" sz="1800" u="none" strike="noStrike" dirty="0">
                <a:effectLst/>
                <a:latin typeface="Open Sans" panose="020B0606030504020204" pitchFamily="34" charset="0"/>
                <a:ea typeface="Open Sans" panose="020B0606030504020204" pitchFamily="34" charset="0"/>
              </a:rPr>
              <a:t>.  This handbook explains the rights and responsibilities of DCS and the family.  </a:t>
            </a:r>
            <a:r>
              <a:rPr lang="en-US" sz="1800" b="1" u="none" strike="noStrike" dirty="0">
                <a:effectLst/>
                <a:latin typeface="Open Sans" panose="020B0606030504020204" pitchFamily="34" charset="0"/>
                <a:ea typeface="Open Sans" panose="020B0606030504020204" pitchFamily="34" charset="0"/>
              </a:rPr>
              <a:t>SHARE</a:t>
            </a:r>
            <a:r>
              <a:rPr lang="en-US" sz="1800" u="none" strike="noStrike" dirty="0">
                <a:effectLst/>
                <a:latin typeface="Open Sans" panose="020B0606030504020204" pitchFamily="34" charset="0"/>
                <a:ea typeface="Open Sans" panose="020B0606030504020204" pitchFamily="34" charset="0"/>
              </a:rPr>
              <a:t> starting on Page 8 of the handbook it covers “if your child enters DCS state custody.” Additionally, Travis and Michael would have been explained and received a copy of the Independent Living Handbook: </a:t>
            </a:r>
            <a:r>
              <a:rPr lang="en-US" sz="1800" u="none" strike="noStrike" dirty="0">
                <a:solidFill>
                  <a:srgbClr val="0000FF"/>
                </a:solidFill>
                <a:effectLst/>
                <a:latin typeface="Open Sans" panose="020B0606030504020204" pitchFamily="34" charset="0"/>
                <a:ea typeface="Open Sans" panose="020B0606030504020204" pitchFamily="34" charset="0"/>
                <a:hlinkClick r:id="rId4"/>
              </a:rPr>
              <a:t>https://files.dcs.tn.gov/policies/chap16/ILHandbook.pdf</a:t>
            </a:r>
            <a:r>
              <a:rPr lang="en-US" sz="1800" u="none" strike="noStrike" dirty="0">
                <a:effectLst/>
                <a:latin typeface="Open Sans" panose="020B0606030504020204" pitchFamily="34" charset="0"/>
                <a:ea typeface="Open Sans" panose="020B0606030504020204" pitchFamily="34" charset="0"/>
              </a:rPr>
              <a:t>.  This handbook offers many resources and websites to help them navigate life, both during and after foster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98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595"/>
              </a:spcBef>
              <a:spcAft>
                <a:spcPts val="0"/>
              </a:spcAft>
              <a:buSzPts val="1200"/>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REMIND</a:t>
            </a:r>
            <a:r>
              <a:rPr lang="en-US" sz="1200" dirty="0">
                <a:effectLst/>
                <a:latin typeface="Open Sans" panose="020B0606030504020204" pitchFamily="34" charset="0"/>
                <a:ea typeface="Open Sans" panose="020B0606030504020204" pitchFamily="34" charset="0"/>
              </a:rPr>
              <a:t> participants of interviewing skills needed to gather</a:t>
            </a:r>
            <a:r>
              <a:rPr lang="en-US" sz="1200" spc="-4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information including Motivational Interviewing and our Core Conditions of genuineness, empathy, and respect. Engagement is vital in obtaining the family story, teaming with the family, and to conduct a full global assessment.</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SzPts val="1200"/>
              <a:buFont typeface="Symbol" panose="05050102010706020507" pitchFamily="18" charset="2"/>
              <a:buChar char=""/>
              <a:tabLst>
                <a:tab pos="828675" algn="l"/>
                <a:tab pos="82931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CONDUCT ACTIVITY</a:t>
            </a:r>
            <a:r>
              <a:rPr lang="en-US" sz="1200" dirty="0">
                <a:effectLst/>
                <a:latin typeface="Open Sans" panose="020B0606030504020204" pitchFamily="34" charset="0"/>
                <a:ea typeface="Symbol" panose="05050102010706020507" pitchFamily="18" charset="2"/>
                <a:cs typeface="Symbol" panose="05050102010706020507" pitchFamily="18" charset="2"/>
              </a:rPr>
              <a:t>: Initial Face to Face Quality Contacts </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Open Sans" panose="020B0606030504020204" pitchFamily="34" charset="0"/>
              </a:rPr>
              <a:t>Case Family Handout</a:t>
            </a:r>
            <a:r>
              <a:rPr lang="en-US" sz="1200" dirty="0">
                <a:effectLst/>
                <a:latin typeface="Open Sans" panose="020B0606030504020204" pitchFamily="34" charset="0"/>
                <a:ea typeface="Open Sans" panose="020B0606030504020204" pitchFamily="34" charset="0"/>
              </a:rPr>
              <a:t>: Initial Face to Face with Travis or Michael (in placement)</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Font typeface="Wingdings" panose="05000000000000000000" pitchFamily="2" charset="2"/>
              <a:buChar char=""/>
              <a:tabLst>
                <a:tab pos="914400" algn="l"/>
              </a:tabLst>
            </a:pPr>
            <a:r>
              <a:rPr lang="en-US" sz="1200" b="1" dirty="0">
                <a:solidFill>
                  <a:srgbClr val="000000"/>
                </a:solidFill>
                <a:effectLst/>
                <a:latin typeface="Open Sans" panose="020B0606030504020204" pitchFamily="34" charset="0"/>
                <a:ea typeface="Open Sans" panose="020B0606030504020204" pitchFamily="34" charset="0"/>
              </a:rPr>
              <a:t>EXPLAIN</a:t>
            </a:r>
            <a:r>
              <a:rPr lang="en-US" sz="1200" dirty="0">
                <a:solidFill>
                  <a:srgbClr val="000000"/>
                </a:solidFill>
                <a:effectLst/>
                <a:latin typeface="Open Sans" panose="020B0606030504020204" pitchFamily="34" charset="0"/>
                <a:ea typeface="Open Sans" panose="020B0606030504020204" pitchFamily="34" charset="0"/>
              </a:rPr>
              <a:t> Participants will break up into pairs and one participant will be the Case Manager and the other will be Travis or Michael.  </a:t>
            </a:r>
            <a:r>
              <a:rPr lang="en-US" sz="1200" b="1" dirty="0">
                <a:solidFill>
                  <a:srgbClr val="000000"/>
                </a:solidFill>
                <a:effectLst/>
                <a:latin typeface="Open Sans" panose="020B0606030504020204" pitchFamily="34" charset="0"/>
                <a:ea typeface="Open Sans" panose="020B0606030504020204" pitchFamily="34" charset="0"/>
              </a:rPr>
              <a:t>TRAINER</a:t>
            </a:r>
            <a:r>
              <a:rPr lang="en-US" sz="1200" dirty="0">
                <a:solidFill>
                  <a:srgbClr val="000000"/>
                </a:solidFill>
                <a:effectLst/>
                <a:latin typeface="Open Sans" panose="020B0606030504020204" pitchFamily="34" charset="0"/>
                <a:ea typeface="Open Sans" panose="020B0606030504020204" pitchFamily="34" charset="0"/>
              </a:rPr>
              <a:t>: ensure both youth are interviewed amongst the groups.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Font typeface="Wingdings" panose="05000000000000000000" pitchFamily="2" charset="2"/>
              <a:buChar char=""/>
              <a:tabLst>
                <a:tab pos="914400" algn="l"/>
              </a:tabLst>
            </a:pPr>
            <a:r>
              <a:rPr lang="en-US" sz="1200" b="1" dirty="0">
                <a:solidFill>
                  <a:srgbClr val="000000"/>
                </a:solidFill>
                <a:effectLst/>
                <a:latin typeface="Open Sans" panose="020B0606030504020204" pitchFamily="34" charset="0"/>
                <a:ea typeface="Open Sans" panose="020B0606030504020204" pitchFamily="34" charset="0"/>
              </a:rPr>
              <a:t>ONLY SUPPLY</a:t>
            </a:r>
            <a:r>
              <a:rPr lang="en-US" sz="1200" dirty="0">
                <a:solidFill>
                  <a:srgbClr val="000000"/>
                </a:solidFill>
                <a:effectLst/>
                <a:latin typeface="Open Sans" panose="020B0606030504020204" pitchFamily="34" charset="0"/>
                <a:ea typeface="Open Sans" panose="020B0606030504020204" pitchFamily="34" charset="0"/>
              </a:rPr>
              <a:t> the participant who is Travis or Michael with additional case information/Case Family Handout: Interview with Travis or Interview with Michael.</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605"/>
              </a:spcBef>
              <a:spcAft>
                <a:spcPts val="0"/>
              </a:spcAft>
              <a:buFont typeface="Courier New" panose="02070309020205020404" pitchFamily="49" charset="0"/>
              <a:buChar char="o"/>
              <a:tabLst>
                <a:tab pos="914400" algn="l"/>
              </a:tabLst>
            </a:pPr>
            <a:r>
              <a:rPr lang="en-US" sz="1200" b="1" dirty="0">
                <a:solidFill>
                  <a:srgbClr val="000000"/>
                </a:solidFill>
                <a:effectLst/>
                <a:latin typeface="Open Sans" panose="020B0606030504020204" pitchFamily="34" charset="0"/>
                <a:ea typeface="Open Sans" panose="020B0606030504020204" pitchFamily="34" charset="0"/>
              </a:rPr>
              <a:t>CONDUCT INTERVIEW: </a:t>
            </a:r>
            <a:r>
              <a:rPr lang="en-US" sz="1200" dirty="0">
                <a:effectLst/>
                <a:latin typeface="Open Sans" panose="020B0606030504020204" pitchFamily="34" charset="0"/>
                <a:ea typeface="Open Sans" panose="020B0606030504020204" pitchFamily="34" charset="0"/>
              </a:rPr>
              <a:t>The Case Manager will conduct an interview while attempting to assess the family situation while gathering strengths and needs/risks/concerns for the family.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Font typeface="Wingdings" panose="05000000000000000000" pitchFamily="2" charset="2"/>
              <a:buChar char=""/>
              <a:tabLst>
                <a:tab pos="914400" algn="l"/>
              </a:tabLst>
            </a:pPr>
            <a:r>
              <a:rPr lang="en-US" sz="1200" b="1" dirty="0">
                <a:solidFill>
                  <a:srgbClr val="000000"/>
                </a:solidFill>
                <a:effectLst/>
                <a:latin typeface="Open Sans" panose="020B0606030504020204" pitchFamily="34" charset="0"/>
                <a:ea typeface="Open Sans" panose="020B0606030504020204" pitchFamily="34" charset="0"/>
              </a:rPr>
              <a:t>INSTRUCT </a:t>
            </a:r>
            <a:r>
              <a:rPr lang="en-US" sz="1200" dirty="0">
                <a:solidFill>
                  <a:srgbClr val="000000"/>
                </a:solidFill>
                <a:effectLst/>
                <a:latin typeface="Open Sans" panose="020B0606030504020204" pitchFamily="34" charset="0"/>
                <a:ea typeface="Open Sans" panose="020B0606030504020204" pitchFamily="34" charset="0"/>
              </a:rPr>
              <a:t>Case Manager/Interviewer to take notes during the interview as these will be used later in the process.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800"/>
              </a:spcBef>
              <a:spcAft>
                <a:spcPts val="0"/>
              </a:spcAft>
              <a:buFont typeface="Wingdings" panose="05000000000000000000" pitchFamily="2" charset="2"/>
              <a:buChar char=""/>
              <a:tabLst>
                <a:tab pos="914400" algn="l"/>
              </a:tabLst>
            </a:pPr>
            <a:r>
              <a:rPr lang="en-US" sz="1200" b="1" dirty="0">
                <a:effectLst/>
                <a:latin typeface="Open Sans" panose="020B0606030504020204" pitchFamily="34" charset="0"/>
                <a:ea typeface="Open Sans" panose="020B0606030504020204" pitchFamily="34" charset="0"/>
              </a:rPr>
              <a:t>ALLOW</a:t>
            </a:r>
            <a:r>
              <a:rPr lang="en-US" sz="1200" dirty="0">
                <a:effectLst/>
                <a:latin typeface="Open Sans" panose="020B0606030504020204" pitchFamily="34" charset="0"/>
                <a:ea typeface="Open Sans" panose="020B0606030504020204" pitchFamily="34" charset="0"/>
              </a:rPr>
              <a:t> 8 minutes for the interview.</a:t>
            </a:r>
            <a:r>
              <a:rPr lang="en-US" sz="1200" b="1" dirty="0">
                <a:effectLst/>
                <a:latin typeface="Open Sans" panose="020B0606030504020204" pitchFamily="34" charset="0"/>
                <a:ea typeface="Open Sans" panose="020B0606030504020204" pitchFamily="34" charset="0"/>
              </a:rPr>
              <a:t> ENSURE</a:t>
            </a:r>
            <a:r>
              <a:rPr lang="en-US" sz="1200" dirty="0">
                <a:effectLst/>
                <a:latin typeface="Open Sans" panose="020B0606030504020204" pitchFamily="34" charset="0"/>
                <a:ea typeface="Open Sans" panose="020B0606030504020204" pitchFamily="34" charset="0"/>
              </a:rPr>
              <a:t> feedback is given. </a:t>
            </a:r>
            <a:r>
              <a:rPr lang="en-US" sz="1200" b="1" dirty="0">
                <a:effectLst/>
                <a:latin typeface="Open Sans" panose="020B0606030504020204" pitchFamily="34" charset="0"/>
                <a:ea typeface="Open Sans" panose="020B0606030504020204" pitchFamily="34" charset="0"/>
              </a:rPr>
              <a:t>SHOW </a:t>
            </a:r>
            <a:r>
              <a:rPr lang="en-US" sz="1200" dirty="0">
                <a:effectLst/>
                <a:latin typeface="Open Sans" panose="020B0606030504020204" pitchFamily="34" charset="0"/>
                <a:ea typeface="Open Sans" panose="020B0606030504020204" pitchFamily="34" charset="0"/>
              </a:rPr>
              <a:t>next slide for format.</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585"/>
              </a:spcBef>
              <a:spcAft>
                <a:spcPts val="0"/>
              </a:spcAft>
              <a:buFont typeface="Symbol" panose="05050102010706020507" pitchFamily="18" charset="2"/>
              <a:buChar char=""/>
              <a:tabLst>
                <a:tab pos="304165" algn="l"/>
                <a:tab pos="304800" algn="l"/>
              </a:tabLst>
            </a:pPr>
            <a:r>
              <a:rPr lang="en-US" sz="1200" dirty="0">
                <a:effectLst/>
                <a:latin typeface="Open Sans" panose="020B0606030504020204" pitchFamily="34" charset="0"/>
                <a:ea typeface="Open Sans" panose="020B0606030504020204" pitchFamily="34" charset="0"/>
              </a:rPr>
              <a:t>Provide feedback following the</a:t>
            </a:r>
            <a:r>
              <a:rPr lang="en-US" sz="1200" spc="-19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conclusion of the interview and before switching partners and starting the process</a:t>
            </a:r>
            <a:r>
              <a:rPr lang="en-US" sz="1200" spc="-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over. Feedback should be given in the following format: </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800"/>
              </a:spcBef>
              <a:spcAft>
                <a:spcPts val="0"/>
              </a:spcAft>
              <a:buFont typeface="Courier New" panose="02070309020205020404" pitchFamily="49" charset="0"/>
              <a:buChar char="o"/>
              <a:tabLst>
                <a:tab pos="914400" algn="l"/>
              </a:tabLst>
            </a:pPr>
            <a:r>
              <a:rPr lang="en-US" sz="1200" dirty="0">
                <a:effectLst/>
                <a:latin typeface="Open Sans" panose="020B0606030504020204" pitchFamily="34" charset="0"/>
                <a:ea typeface="Open Sans" panose="020B0606030504020204" pitchFamily="34" charset="0"/>
              </a:rPr>
              <a:t>Interviewer: Share one thing you did</a:t>
            </a:r>
            <a:r>
              <a:rPr lang="en-US" sz="1200" spc="-4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well.</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815"/>
              </a:spcBef>
              <a:spcAft>
                <a:spcPts val="0"/>
              </a:spcAft>
              <a:buSzPts val="1200"/>
              <a:buFont typeface="Courier New" panose="02070309020205020404" pitchFamily="49" charset="0"/>
              <a:buChar char="o"/>
              <a:tabLst>
                <a:tab pos="1371600" algn="l"/>
              </a:tabLst>
            </a:pPr>
            <a:r>
              <a:rPr lang="en-US" sz="1200" dirty="0">
                <a:effectLst/>
                <a:latin typeface="Open Sans" panose="020B0606030504020204" pitchFamily="34" charset="0"/>
                <a:ea typeface="Open Sans" panose="020B0606030504020204" pitchFamily="34" charset="0"/>
              </a:rPr>
              <a:t>Interviewee: Share one thing the interviewer did/said that worked</a:t>
            </a:r>
            <a:r>
              <a:rPr lang="en-US" sz="1200" spc="-11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well.</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830"/>
              </a:spcBef>
              <a:spcAft>
                <a:spcPts val="0"/>
              </a:spcAft>
              <a:buSzPts val="1200"/>
              <a:buFont typeface="Courier New" panose="02070309020205020404" pitchFamily="49" charset="0"/>
              <a:buChar char="o"/>
              <a:tabLst>
                <a:tab pos="1371600" algn="l"/>
              </a:tabLst>
            </a:pPr>
            <a:r>
              <a:rPr lang="en-US" sz="1200" dirty="0">
                <a:effectLst/>
                <a:latin typeface="Open Sans" panose="020B0606030504020204" pitchFamily="34" charset="0"/>
                <a:ea typeface="Open Sans" panose="020B0606030504020204" pitchFamily="34" charset="0"/>
              </a:rPr>
              <a:t>Interviewer: Share one thing you would do differently next</a:t>
            </a:r>
            <a:r>
              <a:rPr lang="en-US" sz="1200" spc="-7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time.</a:t>
            </a:r>
            <a:endParaRPr lang="en-US" sz="1100" dirty="0">
              <a:effectLst/>
              <a:latin typeface="Open Sans" panose="020B0606030504020204" pitchFamily="34" charset="0"/>
              <a:ea typeface="Open Sans" panose="020B0606030504020204" pitchFamily="34" charset="0"/>
            </a:endParaRPr>
          </a:p>
          <a:p>
            <a:pPr marL="342900" marR="398780" lvl="0" indent="-342900">
              <a:lnSpc>
                <a:spcPct val="150000"/>
              </a:lnSpc>
              <a:spcBef>
                <a:spcPts val="830"/>
              </a:spcBef>
              <a:spcAft>
                <a:spcPts val="0"/>
              </a:spcAft>
              <a:buSzPts val="1200"/>
              <a:buFont typeface="Courier New" panose="02070309020205020404" pitchFamily="49" charset="0"/>
              <a:buChar char="o"/>
              <a:tabLst>
                <a:tab pos="1371600" algn="l"/>
              </a:tabLst>
            </a:pPr>
            <a:r>
              <a:rPr lang="en-US" sz="1200" dirty="0">
                <a:effectLst/>
                <a:latin typeface="Open Sans" panose="020B0606030504020204" pitchFamily="34" charset="0"/>
                <a:ea typeface="Open Sans" panose="020B0606030504020204" pitchFamily="34" charset="0"/>
              </a:rPr>
              <a:t>Interviewee: Share one thing you suggest the interviewer consider doing differently next</a:t>
            </a:r>
            <a:r>
              <a:rPr lang="en-US" sz="1200" spc="-1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time.</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110"/>
              </a:spcBef>
              <a:spcAft>
                <a:spcPts val="0"/>
              </a:spcAft>
              <a:buFont typeface="Wingdings" panose="05000000000000000000" pitchFamily="2" charset="2"/>
              <a:buChar char=""/>
              <a:tabLst>
                <a:tab pos="914400" algn="l"/>
              </a:tabLst>
            </a:pPr>
            <a:r>
              <a:rPr lang="en-US" sz="1200" b="1" dirty="0">
                <a:effectLst/>
                <a:latin typeface="Open Sans" panose="020B0606030504020204" pitchFamily="34" charset="0"/>
                <a:ea typeface="Open Sans" panose="020B0606030504020204" pitchFamily="34" charset="0"/>
              </a:rPr>
              <a:t>ENSURE</a:t>
            </a:r>
            <a:r>
              <a:rPr lang="en-US" sz="1200" dirty="0">
                <a:effectLst/>
                <a:latin typeface="Open Sans" panose="020B0606030504020204" pitchFamily="34" charset="0"/>
                <a:ea typeface="Open Sans" panose="020B0606030504020204" pitchFamily="34" charset="0"/>
              </a:rPr>
              <a:t> all participants at the end of the activity have a copy of the Steward Case Family Handouts Initial Interviews with Travis and Michael. </a:t>
            </a:r>
            <a:r>
              <a:rPr lang="en-US" sz="1200" b="1" dirty="0">
                <a:effectLst/>
                <a:latin typeface="Open Sans" panose="020B0606030504020204" pitchFamily="34" charset="0"/>
                <a:ea typeface="Open Sans" panose="020B0606030504020204" pitchFamily="34" charset="0"/>
              </a:rPr>
              <a:t>ALLOW</a:t>
            </a:r>
            <a:r>
              <a:rPr lang="en-US" sz="1200" dirty="0">
                <a:effectLst/>
                <a:latin typeface="Open Sans" panose="020B0606030504020204" pitchFamily="34" charset="0"/>
                <a:ea typeface="Open Sans" panose="020B0606030504020204" pitchFamily="34" charset="0"/>
              </a:rPr>
              <a:t> everyone time to read both interviews to ensure they have the most up to date information on the case and a full understanding of the current situation.</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800"/>
              </a:spcBef>
              <a:spcAft>
                <a:spcPts val="0"/>
              </a:spcAft>
              <a:buFont typeface="Wingdings" panose="05000000000000000000" pitchFamily="2" charset="2"/>
              <a:buChar char=""/>
              <a:tabLst>
                <a:tab pos="914400" algn="l"/>
              </a:tabLst>
            </a:pPr>
            <a:r>
              <a:rPr lang="en-US" sz="1200" b="1" dirty="0">
                <a:effectLst/>
                <a:latin typeface="Open Sans" panose="020B0606030504020204" pitchFamily="34" charset="0"/>
                <a:ea typeface="Open Sans" panose="020B0606030504020204" pitchFamily="34" charset="0"/>
              </a:rPr>
              <a:t>DEBRIEF </a:t>
            </a:r>
            <a:r>
              <a:rPr lang="en-US" sz="1200" dirty="0">
                <a:effectLst/>
                <a:latin typeface="Open Sans" panose="020B0606030504020204" pitchFamily="34" charset="0"/>
                <a:ea typeface="Open Sans" panose="020B0606030504020204" pitchFamily="34" charset="0"/>
              </a:rPr>
              <a:t>with the large group:</a:t>
            </a:r>
            <a:endParaRPr lang="en-US" sz="1100" dirty="0">
              <a:effectLst/>
              <a:latin typeface="Open Sans" panose="020B0606030504020204" pitchFamily="34" charset="0"/>
              <a:ea typeface="Open Sans" panose="020B0606030504020204" pitchFamily="34" charset="0"/>
            </a:endParaRPr>
          </a:p>
          <a:p>
            <a:pPr marL="1143000" marR="0" indent="-228600">
              <a:lnSpc>
                <a:spcPct val="150000"/>
              </a:lnSpc>
              <a:spcBef>
                <a:spcPts val="205"/>
              </a:spcBef>
              <a:spcAft>
                <a:spcPts val="0"/>
              </a:spcAft>
              <a:tabLst>
                <a:tab pos="1286510" algn="l"/>
              </a:tabLst>
            </a:pPr>
            <a:r>
              <a:rPr lang="en-US" sz="1200" dirty="0">
                <a:effectLst/>
                <a:latin typeface="Open Sans" panose="020B0606030504020204" pitchFamily="34" charset="0"/>
                <a:ea typeface="Open Sans" panose="020B0606030504020204" pitchFamily="34" charset="0"/>
              </a:rPr>
              <a:t>What more do we know about the Steward family? </a:t>
            </a:r>
            <a:r>
              <a:rPr lang="en-US" sz="1200" b="1" dirty="0">
                <a:effectLst/>
                <a:latin typeface="Open Sans" panose="020B0606030504020204" pitchFamily="34" charset="0"/>
                <a:ea typeface="Open Sans" panose="020B0606030504020204" pitchFamily="34" charset="0"/>
              </a:rPr>
              <a:t>ADD</a:t>
            </a:r>
            <a:r>
              <a:rPr lang="en-US" sz="1200" dirty="0">
                <a:effectLst/>
                <a:latin typeface="Open Sans" panose="020B0606030504020204" pitchFamily="34" charset="0"/>
                <a:ea typeface="Open Sans" panose="020B0606030504020204" pitchFamily="34" charset="0"/>
              </a:rPr>
              <a:t> these to Family Assessment Worksheet and flipchart.</a:t>
            </a:r>
            <a:endParaRPr lang="en-US" sz="1100" dirty="0">
              <a:effectLst/>
              <a:latin typeface="Open Sans" panose="020B0606030504020204" pitchFamily="34" charset="0"/>
              <a:ea typeface="Open Sans" panose="020B0606030504020204" pitchFamily="34" charset="0"/>
            </a:endParaRPr>
          </a:p>
          <a:p>
            <a:pPr marL="1143000" marR="0" indent="-228600">
              <a:lnSpc>
                <a:spcPct val="150000"/>
              </a:lnSpc>
              <a:spcBef>
                <a:spcPts val="110"/>
              </a:spcBef>
              <a:spcAft>
                <a:spcPts val="0"/>
              </a:spcAft>
              <a:tabLst>
                <a:tab pos="1286510" algn="l"/>
              </a:tabLst>
            </a:pPr>
            <a:r>
              <a:rPr lang="en-US" sz="1200" dirty="0">
                <a:effectLst/>
                <a:latin typeface="Open Sans" panose="020B0606030504020204" pitchFamily="34" charset="0"/>
                <a:ea typeface="Open Sans" panose="020B0606030504020204" pitchFamily="34" charset="0"/>
              </a:rPr>
              <a:t>What do we still need more information about? </a:t>
            </a:r>
            <a:r>
              <a:rPr lang="en-US" sz="1200" b="1" dirty="0">
                <a:effectLst/>
                <a:latin typeface="Open Sans" panose="020B0606030504020204" pitchFamily="34" charset="0"/>
                <a:ea typeface="Open Sans" panose="020B0606030504020204" pitchFamily="34" charset="0"/>
              </a:rPr>
              <a:t>ADD</a:t>
            </a:r>
            <a:r>
              <a:rPr lang="en-US" sz="1200" dirty="0">
                <a:effectLst/>
                <a:latin typeface="Open Sans" panose="020B0606030504020204" pitchFamily="34" charset="0"/>
                <a:ea typeface="Open Sans" panose="020B0606030504020204" pitchFamily="34" charset="0"/>
              </a:rPr>
              <a:t> these to the</a:t>
            </a:r>
            <a:r>
              <a:rPr lang="en-US" sz="1200" spc="-60" dirty="0">
                <a:effectLst/>
                <a:latin typeface="Open Sans" panose="020B0606030504020204" pitchFamily="34" charset="0"/>
                <a:ea typeface="Open Sans" panose="020B0606030504020204" pitchFamily="34" charset="0"/>
              </a:rPr>
              <a:t> Family Assessment Worksheet and flipc</a:t>
            </a:r>
            <a:r>
              <a:rPr lang="en-US" sz="1200" dirty="0">
                <a:effectLst/>
                <a:latin typeface="Open Sans" panose="020B0606030504020204" pitchFamily="34" charset="0"/>
                <a:ea typeface="Open Sans" panose="020B0606030504020204" pitchFamily="34" charset="0"/>
              </a:rPr>
              <a:t>hart.</a:t>
            </a:r>
            <a:endParaRPr lang="en-US" sz="1100" dirty="0">
              <a:effectLst/>
              <a:latin typeface="Open Sans" panose="020B0606030504020204" pitchFamily="34" charset="0"/>
              <a:ea typeface="Open Sans" panose="020B0606030504020204" pitchFamily="34" charset="0"/>
            </a:endParaRPr>
          </a:p>
          <a:p>
            <a:pPr marL="1143000" marR="0" indent="-228600">
              <a:lnSpc>
                <a:spcPct val="150000"/>
              </a:lnSpc>
              <a:spcBef>
                <a:spcPts val="100"/>
              </a:spcBef>
              <a:spcAft>
                <a:spcPts val="0"/>
              </a:spcAft>
              <a:tabLst>
                <a:tab pos="1286510" algn="l"/>
              </a:tabLst>
            </a:pPr>
            <a:r>
              <a:rPr lang="en-US" sz="1200" dirty="0">
                <a:effectLst/>
                <a:latin typeface="Open Sans" panose="020B0606030504020204" pitchFamily="34" charset="0"/>
                <a:ea typeface="Open Sans" panose="020B0606030504020204" pitchFamily="34" charset="0"/>
              </a:rPr>
              <a:t>What are family</a:t>
            </a:r>
            <a:r>
              <a:rPr lang="en-US" sz="1200" spc="-3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strengths?</a:t>
            </a:r>
            <a:endParaRPr lang="en-US" sz="1100" dirty="0">
              <a:effectLst/>
              <a:latin typeface="Open Sans" panose="020B0606030504020204" pitchFamily="34" charset="0"/>
              <a:ea typeface="Open Sans" panose="020B0606030504020204" pitchFamily="34" charset="0"/>
            </a:endParaRPr>
          </a:p>
          <a:p>
            <a:pPr marL="1143000" marR="0" indent="-228600">
              <a:lnSpc>
                <a:spcPct val="150000"/>
              </a:lnSpc>
              <a:spcBef>
                <a:spcPts val="100"/>
              </a:spcBef>
              <a:spcAft>
                <a:spcPts val="0"/>
              </a:spcAft>
              <a:tabLst>
                <a:tab pos="1286510" algn="l"/>
              </a:tabLst>
            </a:pPr>
            <a:r>
              <a:rPr lang="en-US" sz="1200" dirty="0">
                <a:effectLst/>
                <a:latin typeface="Open Sans" panose="020B0606030504020204" pitchFamily="34" charset="0"/>
                <a:ea typeface="Open Sans" panose="020B0606030504020204" pitchFamily="34" charset="0"/>
              </a:rPr>
              <a:t>What are signs of safety and signs of risk?</a:t>
            </a:r>
            <a:endParaRPr lang="en-US" sz="1100" dirty="0">
              <a:effectLst/>
              <a:latin typeface="Open Sans" panose="020B0606030504020204" pitchFamily="34" charset="0"/>
              <a:ea typeface="Open Sans" panose="020B0606030504020204" pitchFamily="34" charset="0"/>
            </a:endParaRPr>
          </a:p>
          <a:p>
            <a:pPr marL="1143000" marR="0" indent="-228600">
              <a:lnSpc>
                <a:spcPct val="150000"/>
              </a:lnSpc>
              <a:spcBef>
                <a:spcPts val="100"/>
              </a:spcBef>
              <a:spcAft>
                <a:spcPts val="0"/>
              </a:spcAft>
              <a:tabLst>
                <a:tab pos="1286510" algn="l"/>
              </a:tabLst>
            </a:pPr>
            <a:r>
              <a:rPr lang="en-US" sz="1200" dirty="0">
                <a:effectLst/>
                <a:latin typeface="Open Sans" panose="020B0606030504020204" pitchFamily="34" charset="0"/>
                <a:ea typeface="Open Sans" panose="020B0606030504020204" pitchFamily="34" charset="0"/>
              </a:rPr>
              <a:t>Any formal or informal supports identified?</a:t>
            </a:r>
            <a:endParaRPr lang="en-US" sz="1100" dirty="0">
              <a:effectLst/>
              <a:latin typeface="Open Sans" panose="020B0606030504020204" pitchFamily="34" charset="0"/>
              <a:ea typeface="Open Sans" panose="020B0606030504020204" pitchFamily="34" charset="0"/>
            </a:endParaRPr>
          </a:p>
          <a:p>
            <a:pPr marL="1143000" marR="0" indent="-228600">
              <a:lnSpc>
                <a:spcPct val="150000"/>
              </a:lnSpc>
              <a:spcBef>
                <a:spcPts val="100"/>
              </a:spcBef>
              <a:spcAft>
                <a:spcPts val="0"/>
              </a:spcAft>
              <a:tabLst>
                <a:tab pos="1286510" algn="l"/>
              </a:tabLst>
            </a:pPr>
            <a:r>
              <a:rPr lang="en-US" sz="1200" dirty="0">
                <a:effectLst/>
                <a:latin typeface="Open Sans" panose="020B0606030504020204" pitchFamily="34" charset="0"/>
                <a:ea typeface="Open Sans" panose="020B0606030504020204" pitchFamily="34" charset="0"/>
              </a:rPr>
              <a:t>Any cultural considerations?</a:t>
            </a:r>
            <a:endParaRPr lang="en-US" sz="1100" dirty="0">
              <a:effectLst/>
              <a:latin typeface="Open Sans" panose="020B0606030504020204" pitchFamily="34" charset="0"/>
              <a:ea typeface="Open Sans" panose="020B0606030504020204" pitchFamily="34" charset="0"/>
            </a:endParaRPr>
          </a:p>
          <a:p>
            <a:pPr marL="1143000" marR="0" indent="-228600">
              <a:lnSpc>
                <a:spcPct val="150000"/>
              </a:lnSpc>
              <a:spcBef>
                <a:spcPts val="110"/>
              </a:spcBef>
              <a:spcAft>
                <a:spcPts val="0"/>
              </a:spcAft>
              <a:tabLst>
                <a:tab pos="1286510" algn="l"/>
              </a:tabLst>
            </a:pPr>
            <a:r>
              <a:rPr lang="en-US" sz="1200" dirty="0">
                <a:effectLst/>
                <a:latin typeface="Open Sans" panose="020B0606030504020204" pitchFamily="34" charset="0"/>
                <a:ea typeface="Open Sans" panose="020B0606030504020204" pitchFamily="34" charset="0"/>
              </a:rPr>
              <a:t>Emphasize we continue to cycle through the assessment process as</a:t>
            </a:r>
            <a:r>
              <a:rPr lang="en-US" sz="1200" spc="-16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we gather more and more information. Some analysis can take place, some initial conclusions may be drawn, and then more information is gathered, adjustments are made, and the process</a:t>
            </a:r>
            <a:r>
              <a:rPr lang="en-US" sz="1200" spc="-3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continues.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Open Sans" panose="020B0606030504020204" pitchFamily="34" charset="0"/>
              </a:rPr>
              <a:t>Case Family Handout</a:t>
            </a:r>
            <a:r>
              <a:rPr lang="en-US" sz="1200" dirty="0">
                <a:effectLst/>
                <a:latin typeface="Open Sans" panose="020B0606030504020204" pitchFamily="34" charset="0"/>
                <a:ea typeface="Open Sans" panose="020B0606030504020204" pitchFamily="34" charset="0"/>
              </a:rPr>
              <a:t>: Initial Face to Face Quality Contact with Mrs. Steward or Phillip &amp; Evelyn Wilson</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SzPts val="1200"/>
              <a:buFont typeface="Wingdings" panose="05000000000000000000" pitchFamily="2" charset="2"/>
              <a:buChar char=""/>
              <a:tabLst>
                <a:tab pos="914400" algn="l"/>
              </a:tabLst>
            </a:pPr>
            <a:r>
              <a:rPr lang="en-US" sz="1200" b="1" spc="-5" dirty="0">
                <a:solidFill>
                  <a:srgbClr val="000000"/>
                </a:solidFill>
                <a:effectLst/>
                <a:latin typeface="Open Sans" panose="020B0606030504020204" pitchFamily="34" charset="0"/>
                <a:ea typeface="Open Sans" panose="020B0606030504020204" pitchFamily="34" charset="0"/>
              </a:rPr>
              <a:t>EXPLAIN</a:t>
            </a:r>
            <a:r>
              <a:rPr lang="en-US" sz="1200" spc="-5" dirty="0">
                <a:solidFill>
                  <a:srgbClr val="000000"/>
                </a:solidFill>
                <a:effectLst/>
                <a:latin typeface="Open Sans" panose="020B0606030504020204" pitchFamily="34" charset="0"/>
                <a:ea typeface="Open Sans" panose="020B0606030504020204" pitchFamily="34" charset="0"/>
              </a:rPr>
              <a:t> Participants will swap roles and one participant will be the Case Manager and the other will be Mrs. Steward or Phillip &amp; Evelyn Wilson. </a:t>
            </a:r>
            <a:r>
              <a:rPr lang="en-US" sz="1200" b="1" spc="-5" dirty="0">
                <a:solidFill>
                  <a:srgbClr val="000000"/>
                </a:solidFill>
                <a:effectLst/>
                <a:latin typeface="Open Sans" panose="020B0606030504020204" pitchFamily="34" charset="0"/>
                <a:ea typeface="Open Sans" panose="020B0606030504020204" pitchFamily="34" charset="0"/>
              </a:rPr>
              <a:t>TRAINER</a:t>
            </a:r>
            <a:r>
              <a:rPr lang="en-US" sz="1200" spc="-5" dirty="0">
                <a:solidFill>
                  <a:srgbClr val="000000"/>
                </a:solidFill>
                <a:effectLst/>
                <a:latin typeface="Open Sans" panose="020B0606030504020204" pitchFamily="34" charset="0"/>
                <a:ea typeface="Open Sans" panose="020B0606030504020204" pitchFamily="34" charset="0"/>
              </a:rPr>
              <a:t>: ensure at least one group choses to interview Phillip &amp; Evelyn Wilson.</a:t>
            </a:r>
            <a:endParaRPr lang="en-US" sz="1100" spc="-5"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SzPts val="1200"/>
              <a:buFont typeface="Wingdings" panose="05000000000000000000" pitchFamily="2" charset="2"/>
              <a:buChar char=""/>
              <a:tabLst>
                <a:tab pos="914400" algn="l"/>
              </a:tabLst>
            </a:pPr>
            <a:r>
              <a:rPr lang="en-US" sz="1200" b="1" spc="-5" dirty="0">
                <a:solidFill>
                  <a:srgbClr val="000000"/>
                </a:solidFill>
                <a:effectLst/>
                <a:latin typeface="Open Sans" panose="020B0606030504020204" pitchFamily="34" charset="0"/>
                <a:ea typeface="Open Sans" panose="020B0606030504020204" pitchFamily="34" charset="0"/>
              </a:rPr>
              <a:t>ONLY SUPPLY</a:t>
            </a:r>
            <a:r>
              <a:rPr lang="en-US" sz="1200" spc="-5" dirty="0">
                <a:solidFill>
                  <a:srgbClr val="000000"/>
                </a:solidFill>
                <a:effectLst/>
                <a:latin typeface="Open Sans" panose="020B0606030504020204" pitchFamily="34" charset="0"/>
                <a:ea typeface="Open Sans" panose="020B0606030504020204" pitchFamily="34" charset="0"/>
              </a:rPr>
              <a:t> the participant who is Mrs. Steward or Phillip &amp; Evelyn Wilson with additional case information/Case Family Handout: Interview with Mrs. Steward or Interview with Phillip &amp; Evelyn Wilson.</a:t>
            </a:r>
            <a:endParaRPr lang="en-US" sz="1100" spc="-5" dirty="0">
              <a:effectLst/>
              <a:latin typeface="Open Sans" panose="020B0606030504020204" pitchFamily="34" charset="0"/>
              <a:ea typeface="Open Sans" panose="020B0606030504020204" pitchFamily="34" charset="0"/>
            </a:endParaRPr>
          </a:p>
          <a:p>
            <a:pPr marL="742950" marR="0" lvl="1" indent="-285750">
              <a:lnSpc>
                <a:spcPct val="150000"/>
              </a:lnSpc>
              <a:spcBef>
                <a:spcPts val="805"/>
              </a:spcBef>
              <a:spcAft>
                <a:spcPts val="0"/>
              </a:spcAft>
              <a:buFont typeface="Courier New" panose="02070309020205020404" pitchFamily="49" charset="0"/>
              <a:buChar char="o"/>
              <a:tabLst>
                <a:tab pos="914400" algn="l"/>
              </a:tabLst>
            </a:pPr>
            <a:r>
              <a:rPr lang="en-US" sz="1200" b="1" dirty="0">
                <a:effectLst/>
                <a:latin typeface="Open Sans" panose="020B0606030504020204" pitchFamily="34" charset="0"/>
                <a:ea typeface="Open Sans" panose="020B0606030504020204" pitchFamily="34" charset="0"/>
              </a:rPr>
              <a:t>CONDUCT INTERVIEW:</a:t>
            </a:r>
            <a:r>
              <a:rPr lang="en-US" sz="1200" dirty="0">
                <a:effectLst/>
                <a:latin typeface="Open Sans" panose="020B0606030504020204" pitchFamily="34" charset="0"/>
                <a:ea typeface="Open Sans" panose="020B0606030504020204" pitchFamily="34" charset="0"/>
              </a:rPr>
              <a:t> The Case Manager will conduct an interview while attempting to gather information on Travis and Michael’s safety and needs/risks/concerns for the family.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Font typeface="Wingdings" panose="05000000000000000000" pitchFamily="2" charset="2"/>
              <a:buChar char=""/>
              <a:tabLst>
                <a:tab pos="914400" algn="l"/>
              </a:tabLst>
            </a:pPr>
            <a:r>
              <a:rPr lang="en-US" sz="1200" b="1" dirty="0">
                <a:solidFill>
                  <a:srgbClr val="000000"/>
                </a:solidFill>
                <a:effectLst/>
                <a:latin typeface="Open Sans" panose="020B0606030504020204" pitchFamily="34" charset="0"/>
                <a:ea typeface="Open Sans" panose="020B0606030504020204" pitchFamily="34" charset="0"/>
              </a:rPr>
              <a:t>INSTRUCT </a:t>
            </a:r>
            <a:r>
              <a:rPr lang="en-US" sz="1200" dirty="0">
                <a:solidFill>
                  <a:srgbClr val="000000"/>
                </a:solidFill>
                <a:effectLst/>
                <a:latin typeface="Open Sans" panose="020B0606030504020204" pitchFamily="34" charset="0"/>
                <a:ea typeface="Open Sans" panose="020B0606030504020204" pitchFamily="34" charset="0"/>
              </a:rPr>
              <a:t>Case Manager/Interviewer to take notes during the interview as these will be used later in the process. </a:t>
            </a:r>
            <a:endParaRPr lang="en-US" sz="1100" dirty="0">
              <a:effectLst/>
              <a:latin typeface="Open Sans" panose="020B0606030504020204" pitchFamily="34" charset="0"/>
              <a:ea typeface="Open Sans" panose="020B0606030504020204" pitchFamily="34" charset="0"/>
            </a:endParaRPr>
          </a:p>
          <a:p>
            <a:pPr marL="342900" marR="0" lvl="0" indent="-342900" algn="l" defTabSz="914400" rtl="0" eaLnBrk="1" fontAlgn="auto" latinLnBrk="0" hangingPunct="1">
              <a:lnSpc>
                <a:spcPct val="150000"/>
              </a:lnSpc>
              <a:spcBef>
                <a:spcPts val="800"/>
              </a:spcBef>
              <a:spcAft>
                <a:spcPts val="0"/>
              </a:spcAft>
              <a:buClrTx/>
              <a:buSzTx/>
              <a:buFont typeface="Wingdings" panose="05000000000000000000" pitchFamily="2" charset="2"/>
              <a:buChar char=""/>
              <a:tabLst>
                <a:tab pos="914400" algn="l"/>
              </a:tabLst>
              <a:defRPr/>
            </a:pPr>
            <a:r>
              <a:rPr lang="en-US" sz="1200" b="1" dirty="0">
                <a:effectLst/>
                <a:latin typeface="Open Sans" panose="020B0606030504020204" pitchFamily="34" charset="0"/>
                <a:ea typeface="Open Sans" panose="020B0606030504020204" pitchFamily="34" charset="0"/>
              </a:rPr>
              <a:t>ALLOW</a:t>
            </a:r>
            <a:r>
              <a:rPr lang="en-US" sz="1200" dirty="0">
                <a:effectLst/>
                <a:latin typeface="Open Sans" panose="020B0606030504020204" pitchFamily="34" charset="0"/>
                <a:ea typeface="Open Sans" panose="020B0606030504020204" pitchFamily="34" charset="0"/>
              </a:rPr>
              <a:t> 8 minutes for the interview. </a:t>
            </a:r>
            <a:r>
              <a:rPr lang="en-US" sz="1200" b="1" dirty="0">
                <a:effectLst/>
                <a:latin typeface="Open Sans" panose="020B0606030504020204" pitchFamily="34" charset="0"/>
                <a:ea typeface="Open Sans" panose="020B0606030504020204" pitchFamily="34" charset="0"/>
              </a:rPr>
              <a:t>ENSURE</a:t>
            </a:r>
            <a:r>
              <a:rPr lang="en-US" sz="1200" dirty="0">
                <a:effectLst/>
                <a:latin typeface="Open Sans" panose="020B0606030504020204" pitchFamily="34" charset="0"/>
                <a:ea typeface="Open Sans" panose="020B0606030504020204" pitchFamily="34" charset="0"/>
              </a:rPr>
              <a:t> feedback is given. </a:t>
            </a:r>
            <a:r>
              <a:rPr lang="en-US" sz="1100" b="1" dirty="0">
                <a:effectLst/>
                <a:latin typeface="Open Sans" panose="020B0606030504020204" pitchFamily="34" charset="0"/>
                <a:ea typeface="Open Sans" panose="020B0606030504020204" pitchFamily="34" charset="0"/>
              </a:rPr>
              <a:t>SHOW </a:t>
            </a:r>
            <a:r>
              <a:rPr lang="en-US" sz="1100" dirty="0">
                <a:effectLst/>
                <a:latin typeface="Open Sans" panose="020B0606030504020204" pitchFamily="34" charset="0"/>
                <a:ea typeface="Open Sans" panose="020B0606030504020204" pitchFamily="34" charset="0"/>
              </a:rPr>
              <a:t>next slide for format.</a:t>
            </a:r>
            <a:endParaRPr lang="en-US" sz="1050" dirty="0">
              <a:effectLst/>
              <a:latin typeface="Open Sans" panose="020B0606030504020204" pitchFamily="34" charset="0"/>
              <a:ea typeface="Open Sans" panose="020B0606030504020204" pitchFamily="34" charset="0"/>
            </a:endParaRPr>
          </a:p>
          <a:p>
            <a:pPr marL="342900" marR="0" lvl="0" indent="-342900">
              <a:lnSpc>
                <a:spcPct val="150000"/>
              </a:lnSpc>
              <a:spcBef>
                <a:spcPts val="800"/>
              </a:spcBef>
              <a:spcAft>
                <a:spcPts val="0"/>
              </a:spcAft>
              <a:buFont typeface="Wingdings" panose="05000000000000000000" pitchFamily="2" charset="2"/>
              <a:buChar char=""/>
              <a:tabLst>
                <a:tab pos="914400" algn="l"/>
              </a:tabLst>
            </a:pP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585"/>
              </a:spcBef>
              <a:spcAft>
                <a:spcPts val="0"/>
              </a:spcAft>
              <a:buFont typeface="Symbol" panose="05050102010706020507" pitchFamily="18" charset="2"/>
              <a:buChar char=""/>
              <a:tabLst>
                <a:tab pos="304165" algn="l"/>
                <a:tab pos="304800" algn="l"/>
              </a:tabLst>
            </a:pPr>
            <a:r>
              <a:rPr lang="en-US" sz="1200" dirty="0">
                <a:effectLst/>
                <a:latin typeface="Open Sans" panose="020B0606030504020204" pitchFamily="34" charset="0"/>
                <a:ea typeface="Open Sans" panose="020B0606030504020204" pitchFamily="34" charset="0"/>
              </a:rPr>
              <a:t>Provide feedback following the</a:t>
            </a:r>
            <a:r>
              <a:rPr lang="en-US" sz="1200" spc="-19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conclusion of the interview and before switching partners and starting the process</a:t>
            </a:r>
            <a:r>
              <a:rPr lang="en-US" sz="1200" spc="-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over. Feedback should be given in the following format: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SzPts val="1200"/>
              <a:buFont typeface="Courier New" panose="02070309020205020404" pitchFamily="49" charset="0"/>
              <a:buChar char="o"/>
              <a:tabLst>
                <a:tab pos="1371600" algn="l"/>
              </a:tabLst>
            </a:pPr>
            <a:r>
              <a:rPr lang="en-US" sz="1200" dirty="0">
                <a:effectLst/>
                <a:latin typeface="Open Sans" panose="020B0606030504020204" pitchFamily="34" charset="0"/>
                <a:ea typeface="Open Sans" panose="020B0606030504020204" pitchFamily="34" charset="0"/>
              </a:rPr>
              <a:t>Interviewer: Share one thing you did</a:t>
            </a:r>
            <a:r>
              <a:rPr lang="en-US" sz="1200" spc="-4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well.</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815"/>
              </a:spcBef>
              <a:spcAft>
                <a:spcPts val="0"/>
              </a:spcAft>
              <a:buSzPts val="1200"/>
              <a:buFont typeface="Courier New" panose="02070309020205020404" pitchFamily="49" charset="0"/>
              <a:buChar char="o"/>
              <a:tabLst>
                <a:tab pos="1371600" algn="l"/>
              </a:tabLst>
            </a:pPr>
            <a:r>
              <a:rPr lang="en-US" sz="1200" dirty="0">
                <a:effectLst/>
                <a:latin typeface="Open Sans" panose="020B0606030504020204" pitchFamily="34" charset="0"/>
                <a:ea typeface="Open Sans" panose="020B0606030504020204" pitchFamily="34" charset="0"/>
              </a:rPr>
              <a:t>Interviewee: Share one thing the interviewer did/said that worked</a:t>
            </a:r>
            <a:r>
              <a:rPr lang="en-US" sz="1200" spc="-11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well.</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830"/>
              </a:spcBef>
              <a:spcAft>
                <a:spcPts val="0"/>
              </a:spcAft>
              <a:buSzPts val="1200"/>
              <a:buFont typeface="Courier New" panose="02070309020205020404" pitchFamily="49" charset="0"/>
              <a:buChar char="o"/>
              <a:tabLst>
                <a:tab pos="1371600" algn="l"/>
              </a:tabLst>
            </a:pPr>
            <a:r>
              <a:rPr lang="en-US" sz="1200" dirty="0">
                <a:effectLst/>
                <a:latin typeface="Open Sans" panose="020B0606030504020204" pitchFamily="34" charset="0"/>
                <a:ea typeface="Open Sans" panose="020B0606030504020204" pitchFamily="34" charset="0"/>
              </a:rPr>
              <a:t>Interviewer: Share one thing you would do differently next</a:t>
            </a:r>
            <a:r>
              <a:rPr lang="en-US" sz="1200" spc="-7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time.</a:t>
            </a:r>
            <a:endParaRPr lang="en-US" sz="1100" dirty="0">
              <a:effectLst/>
              <a:latin typeface="Open Sans" panose="020B0606030504020204" pitchFamily="34" charset="0"/>
              <a:ea typeface="Open Sans" panose="020B0606030504020204" pitchFamily="34" charset="0"/>
            </a:endParaRPr>
          </a:p>
          <a:p>
            <a:pPr marL="342900" marR="398780" lvl="0" indent="-342900">
              <a:lnSpc>
                <a:spcPct val="150000"/>
              </a:lnSpc>
              <a:spcBef>
                <a:spcPts val="830"/>
              </a:spcBef>
              <a:spcAft>
                <a:spcPts val="0"/>
              </a:spcAft>
              <a:buSzPts val="1200"/>
              <a:buFont typeface="Courier New" panose="02070309020205020404" pitchFamily="49" charset="0"/>
              <a:buChar char="o"/>
              <a:tabLst>
                <a:tab pos="1371600" algn="l"/>
              </a:tabLst>
            </a:pPr>
            <a:r>
              <a:rPr lang="en-US" sz="1200" dirty="0">
                <a:effectLst/>
                <a:latin typeface="Open Sans" panose="020B0606030504020204" pitchFamily="34" charset="0"/>
                <a:ea typeface="Open Sans" panose="020B0606030504020204" pitchFamily="34" charset="0"/>
              </a:rPr>
              <a:t>Interviewee: Share one thing you suggest the interviewer consider doing differently next</a:t>
            </a:r>
            <a:r>
              <a:rPr lang="en-US" sz="1200" spc="-1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time.</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110"/>
              </a:spcBef>
              <a:spcAft>
                <a:spcPts val="0"/>
              </a:spcAft>
              <a:buFont typeface="Wingdings" panose="05000000000000000000" pitchFamily="2" charset="2"/>
              <a:buChar char=""/>
              <a:tabLst>
                <a:tab pos="914400" algn="l"/>
              </a:tabLst>
            </a:pPr>
            <a:r>
              <a:rPr lang="en-US" sz="1200" b="1" dirty="0">
                <a:effectLst/>
                <a:latin typeface="Open Sans" panose="020B0606030504020204" pitchFamily="34" charset="0"/>
                <a:ea typeface="Open Sans" panose="020B0606030504020204" pitchFamily="34" charset="0"/>
              </a:rPr>
              <a:t>ENSURE</a:t>
            </a:r>
            <a:r>
              <a:rPr lang="en-US" sz="1200" dirty="0">
                <a:effectLst/>
                <a:latin typeface="Open Sans" panose="020B0606030504020204" pitchFamily="34" charset="0"/>
                <a:ea typeface="Open Sans" panose="020B0606030504020204" pitchFamily="34" charset="0"/>
              </a:rPr>
              <a:t> all participants at the end of the activity have a copy of the Steward Case Family Handouts Initial Interviews with Mrs. Steward and Phillip &amp; Evelyn Wilson. </a:t>
            </a:r>
            <a:r>
              <a:rPr lang="en-US" sz="1200" b="1" dirty="0">
                <a:effectLst/>
                <a:latin typeface="Open Sans" panose="020B0606030504020204" pitchFamily="34" charset="0"/>
                <a:ea typeface="Open Sans" panose="020B0606030504020204" pitchFamily="34" charset="0"/>
              </a:rPr>
              <a:t>ALLOW</a:t>
            </a:r>
            <a:r>
              <a:rPr lang="en-US" sz="1200" dirty="0">
                <a:effectLst/>
                <a:latin typeface="Open Sans" panose="020B0606030504020204" pitchFamily="34" charset="0"/>
                <a:ea typeface="Open Sans" panose="020B0606030504020204" pitchFamily="34" charset="0"/>
              </a:rPr>
              <a:t> everyone time to read both interviews to ensure they have the most up to date information on the case and a full understanding of the current situation.</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800"/>
              </a:spcBef>
              <a:spcAft>
                <a:spcPts val="0"/>
              </a:spcAft>
              <a:buFont typeface="Wingdings" panose="05000000000000000000" pitchFamily="2" charset="2"/>
              <a:buChar char=""/>
              <a:tabLst>
                <a:tab pos="914400" algn="l"/>
              </a:tabLst>
            </a:pPr>
            <a:r>
              <a:rPr lang="en-US" sz="1200" b="1" dirty="0">
                <a:effectLst/>
                <a:latin typeface="Open Sans" panose="020B0606030504020204" pitchFamily="34" charset="0"/>
                <a:ea typeface="Open Sans" panose="020B0606030504020204" pitchFamily="34" charset="0"/>
              </a:rPr>
              <a:t>DEBRIEF </a:t>
            </a:r>
            <a:r>
              <a:rPr lang="en-US" sz="1200" dirty="0">
                <a:effectLst/>
                <a:latin typeface="Open Sans" panose="020B0606030504020204" pitchFamily="34" charset="0"/>
                <a:ea typeface="Open Sans" panose="020B0606030504020204" pitchFamily="34" charset="0"/>
              </a:rPr>
              <a:t>with the large group:</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205"/>
              </a:spcBef>
              <a:spcAft>
                <a:spcPts val="0"/>
              </a:spcAft>
              <a:buFont typeface="Symbol" panose="05050102010706020507" pitchFamily="18" charset="2"/>
              <a:buChar char=""/>
              <a:tabLst>
                <a:tab pos="1143000" algn="l"/>
              </a:tabLst>
            </a:pPr>
            <a:r>
              <a:rPr lang="en-US" sz="1200" dirty="0">
                <a:effectLst/>
                <a:latin typeface="Open Sans" panose="020B0606030504020204" pitchFamily="34" charset="0"/>
                <a:ea typeface="Open Sans" panose="020B0606030504020204" pitchFamily="34" charset="0"/>
              </a:rPr>
              <a:t>What more do we know about the Steward family? </a:t>
            </a:r>
            <a:r>
              <a:rPr lang="en-US" sz="1200" b="1" dirty="0">
                <a:effectLst/>
                <a:latin typeface="Open Sans" panose="020B0606030504020204" pitchFamily="34" charset="0"/>
                <a:ea typeface="Open Sans" panose="020B0606030504020204" pitchFamily="34" charset="0"/>
              </a:rPr>
              <a:t>ADD</a:t>
            </a:r>
            <a:r>
              <a:rPr lang="en-US" sz="1200" dirty="0">
                <a:effectLst/>
                <a:latin typeface="Open Sans" panose="020B0606030504020204" pitchFamily="34" charset="0"/>
                <a:ea typeface="Open Sans" panose="020B0606030504020204" pitchFamily="34" charset="0"/>
              </a:rPr>
              <a:t> these to Family Assessment Worksheet and the flipchart.</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110"/>
              </a:spcBef>
              <a:spcAft>
                <a:spcPts val="0"/>
              </a:spcAft>
              <a:buFont typeface="Symbol" panose="05050102010706020507" pitchFamily="18" charset="2"/>
              <a:buChar char=""/>
              <a:tabLst>
                <a:tab pos="1143000" algn="l"/>
              </a:tabLst>
            </a:pPr>
            <a:r>
              <a:rPr lang="en-US" sz="1200" dirty="0">
                <a:effectLst/>
                <a:latin typeface="Open Sans" panose="020B0606030504020204" pitchFamily="34" charset="0"/>
                <a:ea typeface="Open Sans" panose="020B0606030504020204" pitchFamily="34" charset="0"/>
              </a:rPr>
              <a:t>What do we still need more information about? </a:t>
            </a:r>
            <a:r>
              <a:rPr lang="en-US" sz="1200" b="1" dirty="0">
                <a:effectLst/>
                <a:latin typeface="Open Sans" panose="020B0606030504020204" pitchFamily="34" charset="0"/>
                <a:ea typeface="Open Sans" panose="020B0606030504020204" pitchFamily="34" charset="0"/>
              </a:rPr>
              <a:t>ADD </a:t>
            </a:r>
            <a:r>
              <a:rPr lang="en-US" sz="1200" dirty="0">
                <a:effectLst/>
                <a:latin typeface="Open Sans" panose="020B0606030504020204" pitchFamily="34" charset="0"/>
                <a:ea typeface="Open Sans" panose="020B0606030504020204" pitchFamily="34" charset="0"/>
              </a:rPr>
              <a:t>these to the</a:t>
            </a:r>
            <a:r>
              <a:rPr lang="en-US" sz="1200" spc="-60" dirty="0">
                <a:effectLst/>
                <a:latin typeface="Open Sans" panose="020B0606030504020204" pitchFamily="34" charset="0"/>
                <a:ea typeface="Open Sans" panose="020B0606030504020204" pitchFamily="34" charset="0"/>
              </a:rPr>
              <a:t> Family Assessment Worksheet and flip</a:t>
            </a:r>
            <a:r>
              <a:rPr lang="en-US" sz="1200" dirty="0">
                <a:effectLst/>
                <a:latin typeface="Open Sans" panose="020B0606030504020204" pitchFamily="34" charset="0"/>
                <a:ea typeface="Open Sans" panose="020B0606030504020204" pitchFamily="34" charset="0"/>
              </a:rPr>
              <a:t>chart.</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100"/>
              </a:spcBef>
              <a:spcAft>
                <a:spcPts val="0"/>
              </a:spcAft>
              <a:buFont typeface="Symbol" panose="05050102010706020507" pitchFamily="18" charset="2"/>
              <a:buChar char=""/>
              <a:tabLst>
                <a:tab pos="1143000" algn="l"/>
              </a:tabLst>
            </a:pPr>
            <a:r>
              <a:rPr lang="en-US" sz="1200" dirty="0">
                <a:effectLst/>
                <a:latin typeface="Open Sans" panose="020B0606030504020204" pitchFamily="34" charset="0"/>
                <a:ea typeface="Open Sans" panose="020B0606030504020204" pitchFamily="34" charset="0"/>
              </a:rPr>
              <a:t>What are family</a:t>
            </a:r>
            <a:r>
              <a:rPr lang="en-US" sz="1200" spc="-3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strengths?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100"/>
              </a:spcBef>
              <a:spcAft>
                <a:spcPts val="0"/>
              </a:spcAft>
              <a:buFont typeface="Symbol" panose="05050102010706020507" pitchFamily="18" charset="2"/>
              <a:buChar char=""/>
              <a:tabLst>
                <a:tab pos="1143000" algn="l"/>
              </a:tabLst>
            </a:pPr>
            <a:r>
              <a:rPr lang="en-US" sz="1200" dirty="0">
                <a:effectLst/>
                <a:latin typeface="Open Sans" panose="020B0606030504020204" pitchFamily="34" charset="0"/>
                <a:ea typeface="Open Sans" panose="020B0606030504020204" pitchFamily="34" charset="0"/>
              </a:rPr>
              <a:t>What are signs of safety and signs of risk?</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100"/>
              </a:spcBef>
              <a:spcAft>
                <a:spcPts val="0"/>
              </a:spcAft>
              <a:buFont typeface="Symbol" panose="05050102010706020507" pitchFamily="18" charset="2"/>
              <a:buChar char=""/>
              <a:tabLst>
                <a:tab pos="1143000" algn="l"/>
              </a:tabLst>
            </a:pPr>
            <a:r>
              <a:rPr lang="en-US" sz="1200" dirty="0">
                <a:effectLst/>
                <a:latin typeface="Open Sans" panose="020B0606030504020204" pitchFamily="34" charset="0"/>
                <a:ea typeface="Open Sans" panose="020B0606030504020204" pitchFamily="34" charset="0"/>
              </a:rPr>
              <a:t>Any informal or formal supports identified?</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100"/>
              </a:spcBef>
              <a:spcAft>
                <a:spcPts val="0"/>
              </a:spcAft>
              <a:buFont typeface="Symbol" panose="05050102010706020507" pitchFamily="18" charset="2"/>
              <a:buChar char=""/>
              <a:tabLst>
                <a:tab pos="1143000" algn="l"/>
              </a:tabLst>
            </a:pPr>
            <a:r>
              <a:rPr lang="en-US" sz="1200" dirty="0">
                <a:effectLst/>
                <a:latin typeface="Open Sans" panose="020B0606030504020204" pitchFamily="34" charset="0"/>
                <a:ea typeface="Open Sans" panose="020B0606030504020204" pitchFamily="34" charset="0"/>
              </a:rPr>
              <a:t>Any cultural considerations?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110"/>
              </a:spcBef>
              <a:spcAft>
                <a:spcPts val="0"/>
              </a:spcAft>
              <a:buFont typeface="Symbol" panose="05050102010706020507" pitchFamily="18" charset="2"/>
              <a:buChar char=""/>
              <a:tabLst>
                <a:tab pos="1143000" algn="l"/>
              </a:tabLst>
            </a:pPr>
            <a:r>
              <a:rPr lang="en-US" sz="1200" dirty="0">
                <a:effectLst/>
                <a:latin typeface="Open Sans" panose="020B0606030504020204" pitchFamily="34" charset="0"/>
                <a:ea typeface="Open Sans" panose="020B0606030504020204" pitchFamily="34" charset="0"/>
              </a:rPr>
              <a:t>Emphasize we continue to cycle through the assessment process as</a:t>
            </a:r>
            <a:r>
              <a:rPr lang="en-US" sz="1200" spc="-16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we gather more and more information. Some analysis can take place, some initial conclusions may be drawn, and then more information is gathered, adjustments are made, and the process</a:t>
            </a:r>
            <a:r>
              <a:rPr lang="en-US" sz="1200" spc="-3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continues.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110"/>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REMIND </a:t>
            </a:r>
            <a:r>
              <a:rPr lang="en-US" sz="1200" dirty="0">
                <a:effectLst/>
                <a:latin typeface="Open Sans" panose="020B0606030504020204" pitchFamily="34" charset="0"/>
                <a:ea typeface="Open Sans" panose="020B0606030504020204" pitchFamily="34" charset="0"/>
              </a:rPr>
              <a:t>participants of the Visitation Guide and the required face-to-face contacts for children/youth, parents, and foster parents following placement into custody. </a:t>
            </a:r>
            <a:r>
              <a:rPr lang="en-US" sz="1200" b="1" dirty="0">
                <a:effectLst/>
                <a:latin typeface="Open Sans" panose="020B0606030504020204" pitchFamily="34" charset="0"/>
                <a:ea typeface="Open Sans" panose="020B0606030504020204" pitchFamily="34" charset="0"/>
              </a:rPr>
              <a:t>QUIZ</a:t>
            </a:r>
            <a:r>
              <a:rPr lang="en-US" sz="1200" dirty="0">
                <a:effectLst/>
                <a:latin typeface="Open Sans" panose="020B0606030504020204" pitchFamily="34" charset="0"/>
                <a:ea typeface="Open Sans" panose="020B0606030504020204" pitchFamily="34" charset="0"/>
              </a:rPr>
              <a:t> participants on when these contacts must occur.</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65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383784-321B-413A-9A7E-BE85F7EFA6A5}" type="slidenum">
              <a:rPr lang="en-US" smtClean="0"/>
              <a:t>18</a:t>
            </a:fld>
            <a:endParaRPr lang="en-US"/>
          </a:p>
        </p:txBody>
      </p:sp>
    </p:spTree>
    <p:extLst>
      <p:ext uri="{BB962C8B-B14F-4D97-AF65-F5344CB8AC3E}">
        <p14:creationId xmlns:p14="http://schemas.microsoft.com/office/powerpoint/2010/main" val="4005962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4.3: Teaming</a:t>
            </a:r>
            <a:endParaRPr lang="en-US" sz="11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Time: 90 minutes</a:t>
            </a:r>
            <a:endParaRPr lang="en-US" sz="11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Key Teaching Points / Instructions</a:t>
            </a:r>
            <a:endParaRPr lang="en-US" sz="11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4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60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REMIND</a:t>
            </a:r>
            <a:r>
              <a:rPr lang="en-US" sz="1200" dirty="0">
                <a:effectLst/>
                <a:latin typeface="Open Sans" panose="020B0606030504020204" pitchFamily="34" charset="0"/>
                <a:ea typeface="Open Sans" panose="020B0606030504020204" pitchFamily="34" charset="0"/>
              </a:rPr>
              <a:t> within DCS we use teams to make decisions and develop plans with families. We use teams to get our work done. We are inclusive rather than exclusive. We value and respect the voice of all involved. Teaming also helps in fostering accountability for tasks and outcomes. In this, a balance between individual and shared responsibility for outcomes can be assumed.  Teaming with families can be informal or formal.  The formal avenue is teaming within the context of a Child and Family Team Meeting.</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60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INFORM</a:t>
            </a:r>
            <a:r>
              <a:rPr lang="en-US" sz="1200" dirty="0">
                <a:effectLst/>
                <a:latin typeface="Open Sans" panose="020B0606030504020204" pitchFamily="34" charset="0"/>
                <a:ea typeface="Open Sans" panose="020B0606030504020204" pitchFamily="34" charset="0"/>
              </a:rPr>
              <a:t> participants DCS assists all children/youth and families in careful searches for known and unknown parents, maternal and paternal grandparents, and any other adult relatives/significant kin who may provide support to both the child and family. </a:t>
            </a:r>
            <a:endParaRPr lang="en-US" sz="1200" dirty="0">
              <a:effectLst/>
              <a:latin typeface="Open Sans" panose="020B0606030504020204" pitchFamily="34" charset="0"/>
              <a:ea typeface="Times New Roman" panose="02020603050405020304" pitchFamily="18" charset="0"/>
            </a:endParaRPr>
          </a:p>
          <a:p>
            <a:pPr marL="342900" marR="0" lvl="0" indent="-342900">
              <a:lnSpc>
                <a:spcPct val="150000"/>
              </a:lnSpc>
              <a:spcBef>
                <a:spcPts val="0"/>
              </a:spcBef>
              <a:spcAft>
                <a:spcPts val="60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STATE </a:t>
            </a:r>
            <a:r>
              <a:rPr lang="en-US" sz="1200" dirty="0">
                <a:effectLst/>
                <a:latin typeface="Open Sans" panose="020B0606030504020204" pitchFamily="34" charset="0"/>
                <a:ea typeface="Open Sans" panose="020B0606030504020204" pitchFamily="34" charset="0"/>
              </a:rPr>
              <a:t>it is imperative to conduct diligent search efforts on an on-going basis.  The FSW will complete the initial diligent search within the first 30 calendar days of the custodial episode. The FSW has the responsibility of notifying all identified relatives/kin from the initial diligent search.  </a:t>
            </a:r>
            <a:r>
              <a:rPr lang="en-US" sz="1200" b="1" dirty="0">
                <a:effectLst/>
                <a:latin typeface="Open Sans" panose="020B0606030504020204" pitchFamily="34" charset="0"/>
                <a:ea typeface="Open Sans" panose="020B0606030504020204" pitchFamily="34" charset="0"/>
              </a:rPr>
              <a:t>STRESS</a:t>
            </a:r>
            <a:r>
              <a:rPr lang="en-US" sz="1200" dirty="0">
                <a:effectLst/>
                <a:latin typeface="Open Sans" panose="020B0606030504020204" pitchFamily="34" charset="0"/>
                <a:ea typeface="Open Sans" panose="020B0606030504020204" pitchFamily="34" charset="0"/>
              </a:rPr>
              <a:t> diligent searches are then completed within ninety (90) calendar days of the last search and continue throughout the life of the case.</a:t>
            </a:r>
          </a:p>
          <a:p>
            <a:pPr marL="342900" marR="69850" lvl="0" indent="-342900">
              <a:lnSpc>
                <a:spcPct val="150000"/>
              </a:lnSpc>
              <a:spcBef>
                <a:spcPts val="3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BRAINSTORM </a:t>
            </a:r>
            <a:r>
              <a:rPr lang="en-US" sz="1200" dirty="0">
                <a:effectLst/>
                <a:latin typeface="Open Sans" panose="020B0606030504020204" pitchFamily="34" charset="0"/>
                <a:ea typeface="Open Sans" panose="020B0606030504020204" pitchFamily="34" charset="0"/>
              </a:rPr>
              <a:t>with participants who additionally would be on the Genogram</a:t>
            </a:r>
            <a:r>
              <a:rPr lang="en-US" sz="1200" spc="-6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and Ecomap for the Steward/Collins family if not already presented by the group:</a:t>
            </a:r>
            <a:endParaRPr lang="en-US" sz="1100" dirty="0">
              <a:effectLst/>
              <a:latin typeface="Open Sans" panose="020B0606030504020204" pitchFamily="34" charset="0"/>
              <a:ea typeface="Open Sans" panose="020B0606030504020204" pitchFamily="34" charset="0"/>
            </a:endParaRPr>
          </a:p>
          <a:p>
            <a:pPr marL="742950" marR="149860" lvl="1" indent="-285750">
              <a:lnSpc>
                <a:spcPct val="150000"/>
              </a:lnSpc>
              <a:spcBef>
                <a:spcPts val="500"/>
              </a:spcBef>
              <a:spcAft>
                <a:spcPts val="0"/>
              </a:spcAft>
              <a:buFont typeface="Courier New" panose="02070309020205020404" pitchFamily="49" charset="0"/>
              <a:buChar char="o"/>
              <a:tabLst>
                <a:tab pos="685800" algn="l"/>
              </a:tabLst>
            </a:pPr>
            <a:r>
              <a:rPr lang="en-US" sz="1200" b="1" dirty="0">
                <a:effectLst/>
                <a:latin typeface="Open Sans" panose="020B0606030504020204" pitchFamily="34" charset="0"/>
                <a:ea typeface="Open Sans" panose="020B0606030504020204" pitchFamily="34" charset="0"/>
              </a:rPr>
              <a:t>Genogram - </a:t>
            </a:r>
            <a:r>
              <a:rPr lang="en-US" sz="1200" dirty="0">
                <a:effectLst/>
                <a:latin typeface="Open Sans" panose="020B0606030504020204" pitchFamily="34" charset="0"/>
                <a:ea typeface="Open Sans" panose="020B0606030504020204" pitchFamily="34" charset="0"/>
              </a:rPr>
              <a:t>Travis, Michael, Andrew Newel, Marilyn Steward, Jacob Steward, Richard Collins, Paula Collins, Phillip Wilson, Evelyn Wilson, Grace Wilson, Matt Newel, Maria Collins, Juan Collins, etc.</a:t>
            </a:r>
            <a:endParaRPr lang="en-US" sz="1100" dirty="0">
              <a:effectLst/>
              <a:latin typeface="Open Sans" panose="020B0606030504020204" pitchFamily="34" charset="0"/>
              <a:ea typeface="Open Sans" panose="020B0606030504020204" pitchFamily="34" charset="0"/>
            </a:endParaRPr>
          </a:p>
          <a:p>
            <a:pPr marL="742950" marR="231140" lvl="1" indent="-285750">
              <a:lnSpc>
                <a:spcPct val="150000"/>
              </a:lnSpc>
              <a:spcBef>
                <a:spcPts val="0"/>
              </a:spcBef>
              <a:spcAft>
                <a:spcPts val="0"/>
              </a:spcAft>
              <a:buFont typeface="Courier New" panose="02070309020205020404" pitchFamily="49" charset="0"/>
              <a:buChar char="o"/>
              <a:tabLst>
                <a:tab pos="685800" algn="l"/>
              </a:tabLst>
            </a:pPr>
            <a:r>
              <a:rPr lang="en-US" sz="1200" b="1" dirty="0">
                <a:effectLst/>
                <a:latin typeface="Open Sans" panose="020B0606030504020204" pitchFamily="34" charset="0"/>
                <a:ea typeface="Open Sans" panose="020B0606030504020204" pitchFamily="34" charset="0"/>
              </a:rPr>
              <a:t>Ecomap - </a:t>
            </a:r>
            <a:r>
              <a:rPr lang="en-US" sz="1200" dirty="0">
                <a:effectLst/>
                <a:latin typeface="Open Sans" panose="020B0606030504020204" pitchFamily="34" charset="0"/>
                <a:ea typeface="Open Sans" panose="020B0606030504020204" pitchFamily="34" charset="0"/>
              </a:rPr>
              <a:t>Marilyn Steward, Jacob Steward, Travis, and Michael are in the center. They may have a circle for maternal Grandparents, paternal Grandparents, Father and Stepmother, Pastor Tim Greg, School Personnel Sarah Lane, DCS, Neighbors, Extended Family, Friends,</a:t>
            </a:r>
            <a:r>
              <a:rPr lang="en-US" sz="1200" spc="5" dirty="0">
                <a:effectLst/>
                <a:latin typeface="Open Sans" panose="020B0606030504020204" pitchFamily="34" charset="0"/>
                <a:ea typeface="Open Sans" panose="020B0606030504020204" pitchFamily="34" charset="0"/>
              </a:rPr>
              <a:t> CCFT provider Courtney Shores, Counselor/Therapist, </a:t>
            </a:r>
            <a:r>
              <a:rPr lang="en-US" sz="1200" dirty="0">
                <a:effectLst/>
                <a:latin typeface="Open Sans" panose="020B0606030504020204" pitchFamily="34" charset="0"/>
                <a:ea typeface="Open Sans" panose="020B0606030504020204" pitchFamily="34" charset="0"/>
              </a:rPr>
              <a:t>etc.</a:t>
            </a:r>
            <a:endParaRPr lang="en-US" sz="1100" dirty="0">
              <a:effectLst/>
              <a:latin typeface="Open Sans" panose="020B0606030504020204" pitchFamily="34" charset="0"/>
              <a:ea typeface="Open Sans" panose="020B0606030504020204" pitchFamily="34" charset="0"/>
            </a:endParaRPr>
          </a:p>
          <a:p>
            <a:pPr marL="342900" marR="231140" lvl="0" indent="-342900">
              <a:lnSpc>
                <a:spcPct val="150000"/>
              </a:lnSpc>
              <a:spcBef>
                <a:spcPts val="0"/>
              </a:spcBef>
              <a:spcAft>
                <a:spcPts val="0"/>
              </a:spcAft>
              <a:buFont typeface="Symbol" panose="05050102010706020507" pitchFamily="18" charset="2"/>
              <a:buChar char=""/>
              <a:tabLst>
                <a:tab pos="914400" algn="l"/>
              </a:tabLst>
            </a:pPr>
            <a:r>
              <a:rPr lang="en-US" sz="1200" b="1" dirty="0">
                <a:effectLst/>
                <a:latin typeface="Open Sans" panose="020B0606030504020204" pitchFamily="34" charset="0"/>
                <a:ea typeface="Open Sans" panose="020B0606030504020204" pitchFamily="34" charset="0"/>
              </a:rPr>
              <a:t>ASK</a:t>
            </a:r>
            <a:r>
              <a:rPr lang="en-US" sz="1200" dirty="0">
                <a:effectLst/>
                <a:latin typeface="Open Sans" panose="020B0606030504020204" pitchFamily="34" charset="0"/>
                <a:ea typeface="Open Sans" panose="020B0606030504020204" pitchFamily="34" charset="0"/>
              </a:rPr>
              <a:t> participants are there any persons we need to complete a Diligent Search for currently on the Steward/Collins case. </a:t>
            </a:r>
            <a:r>
              <a:rPr lang="en-US" sz="1200" b="1" dirty="0">
                <a:effectLst/>
                <a:latin typeface="Open Sans" panose="020B0606030504020204" pitchFamily="34" charset="0"/>
                <a:ea typeface="Open Sans" panose="020B0606030504020204" pitchFamily="34" charset="0"/>
              </a:rPr>
              <a:t>ANSWER</a:t>
            </a:r>
            <a:r>
              <a:rPr lang="en-US" sz="1200" dirty="0">
                <a:effectLst/>
                <a:latin typeface="Open Sans" panose="020B0606030504020204" pitchFamily="34" charset="0"/>
                <a:ea typeface="Open Sans" panose="020B0606030504020204" pitchFamily="34" charset="0"/>
              </a:rPr>
              <a:t>: Paternal Grandparents.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600"/>
              </a:spcAft>
              <a:buFont typeface="Symbol" panose="05050102010706020507" pitchFamily="18" charset="2"/>
              <a:buChar char=""/>
            </a:pPr>
            <a:endParaRPr lang="en-US" sz="1200" dirty="0">
              <a:effectLst/>
              <a:latin typeface="Open Sans" panose="020B0606030504020204" pitchFamily="34" charset="0"/>
              <a:ea typeface="Times New Roman" panose="02020603050405020304" pitchFamily="18" charset="0"/>
            </a:endParaRPr>
          </a:p>
          <a:p>
            <a:pPr marL="342900" marR="69850" lvl="0" indent="-342900">
              <a:lnSpc>
                <a:spcPct val="150000"/>
              </a:lnSpc>
              <a:spcBef>
                <a:spcPts val="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CONDUCT ACTIVITY</a:t>
            </a:r>
            <a:r>
              <a:rPr lang="en-US" sz="1200" dirty="0">
                <a:effectLst/>
                <a:latin typeface="Open Sans" panose="020B0606030504020204" pitchFamily="34" charset="0"/>
                <a:ea typeface="Open Sans" panose="020B0606030504020204" pitchFamily="34" charset="0"/>
              </a:rPr>
              <a:t>: Steward Genogram and Eco-map </a:t>
            </a:r>
            <a:endParaRPr lang="en-US" sz="1100" dirty="0">
              <a:effectLst/>
              <a:latin typeface="Open Sans" panose="020B0606030504020204" pitchFamily="34" charset="0"/>
              <a:ea typeface="Open Sans" panose="020B0606030504020204" pitchFamily="34" charset="0"/>
            </a:endParaRPr>
          </a:p>
          <a:p>
            <a:pPr marL="342900" marR="69850" lvl="0" indent="-342900">
              <a:lnSpc>
                <a:spcPct val="150000"/>
              </a:lnSpc>
              <a:spcBef>
                <a:spcPts val="30"/>
              </a:spcBef>
              <a:spcAft>
                <a:spcPts val="1200"/>
              </a:spcAft>
              <a:buFont typeface="Courier New" panose="02070309020205020404" pitchFamily="49" charset="0"/>
              <a:buChar char="o"/>
              <a:tabLst>
                <a:tab pos="685800" algn="l"/>
              </a:tabLst>
            </a:pPr>
            <a:r>
              <a:rPr lang="en-US" sz="1200" b="1" dirty="0">
                <a:effectLst/>
                <a:latin typeface="Open Sans" panose="020B0606030504020204" pitchFamily="34" charset="0"/>
                <a:ea typeface="Calibri" panose="020F0502020204030204" pitchFamily="34" charset="0"/>
              </a:rPr>
              <a:t>DIVIDE </a:t>
            </a:r>
            <a:r>
              <a:rPr lang="en-US" sz="1200" dirty="0">
                <a:effectLst/>
                <a:latin typeface="Open Sans" panose="020B0606030504020204" pitchFamily="34" charset="0"/>
                <a:ea typeface="Calibri" panose="020F0502020204030204" pitchFamily="34" charset="0"/>
              </a:rPr>
              <a:t>the class into two (or more) small groups. </a:t>
            </a:r>
            <a:r>
              <a:rPr lang="en-US" sz="1200" b="1" dirty="0">
                <a:effectLst/>
                <a:latin typeface="Open Sans" panose="020B0606030504020204" pitchFamily="34" charset="0"/>
                <a:ea typeface="Calibri" panose="020F0502020204030204" pitchFamily="34" charset="0"/>
              </a:rPr>
              <a:t>EXPLAIN </a:t>
            </a:r>
            <a:r>
              <a:rPr lang="en-US" sz="1200" dirty="0">
                <a:effectLst/>
                <a:latin typeface="Open Sans" panose="020B0606030504020204" pitchFamily="34" charset="0"/>
                <a:ea typeface="Calibri" panose="020F0502020204030204" pitchFamily="34" charset="0"/>
              </a:rPr>
              <a:t>one group will complete a Genogram (CS-0774) and the other group will create a Family Eco-Map (</a:t>
            </a:r>
            <a:r>
              <a:rPr lang="en-US" sz="1200" dirty="0">
                <a:effectLst/>
                <a:latin typeface="Open Sans" panose="020B0606030504020204" pitchFamily="34" charset="0"/>
                <a:ea typeface="Open Sans" panose="020B0606030504020204" pitchFamily="34" charset="0"/>
              </a:rPr>
              <a:t>CS-0782) </a:t>
            </a:r>
            <a:r>
              <a:rPr lang="en-US" sz="1200" dirty="0">
                <a:effectLst/>
                <a:latin typeface="Open Sans" panose="020B0606030504020204" pitchFamily="34" charset="0"/>
                <a:ea typeface="Calibri" panose="020F0502020204030204" pitchFamily="34" charset="0"/>
              </a:rPr>
              <a:t>drawing of the Steward family on flip chart.</a:t>
            </a:r>
            <a:endParaRPr lang="en-US" sz="1100" dirty="0">
              <a:effectLst/>
              <a:latin typeface="Open Sans" panose="020B0606030504020204" pitchFamily="34" charset="0"/>
              <a:ea typeface="Open Sans" panose="020B0606030504020204" pitchFamily="34" charset="0"/>
            </a:endParaRPr>
          </a:p>
          <a:p>
            <a:pPr marL="342900" marR="69850" lvl="0" indent="-342900" algn="l" defTabSz="914400" rtl="0" eaLnBrk="1" fontAlgn="auto" latinLnBrk="0" hangingPunct="1">
              <a:lnSpc>
                <a:spcPct val="150000"/>
              </a:lnSpc>
              <a:spcBef>
                <a:spcPts val="30"/>
              </a:spcBef>
              <a:spcAft>
                <a:spcPts val="1200"/>
              </a:spcAft>
              <a:buClrTx/>
              <a:buSzTx/>
              <a:buFont typeface="Courier New" panose="02070309020205020404" pitchFamily="49" charset="0"/>
              <a:buChar char="o"/>
              <a:tabLst>
                <a:tab pos="685800" algn="l"/>
              </a:tabLst>
              <a:defRPr/>
            </a:pPr>
            <a:r>
              <a:rPr lang="en-US" sz="1800" b="1" dirty="0">
                <a:effectLst/>
                <a:latin typeface="Open Sans" panose="020B0606030504020204" pitchFamily="34" charset="0"/>
                <a:ea typeface="Open Sans" panose="020B0606030504020204" pitchFamily="34" charset="0"/>
              </a:rPr>
              <a:t>HAVE </a:t>
            </a:r>
            <a:r>
              <a:rPr lang="en-US" sz="1800" dirty="0">
                <a:effectLst/>
                <a:latin typeface="Open Sans" panose="020B0606030504020204" pitchFamily="34" charset="0"/>
                <a:ea typeface="Open Sans" panose="020B0606030504020204" pitchFamily="34" charset="0"/>
              </a:rPr>
              <a:t>participants review the Genogram Contacts Sheets CS-0774 from the Intake packet on the Steward case from their case file. </a:t>
            </a: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interviews to assess informal and formal supports would have been conducted by CPS at removal.</a:t>
            </a:r>
          </a:p>
          <a:p>
            <a:pPr marL="342900" marR="69850" lvl="0" indent="-342900">
              <a:lnSpc>
                <a:spcPct val="150000"/>
              </a:lnSpc>
              <a:spcBef>
                <a:spcPts val="30"/>
              </a:spcBef>
              <a:spcAft>
                <a:spcPts val="1200"/>
              </a:spcAft>
              <a:buFont typeface="Courier New" panose="02070309020205020404" pitchFamily="49" charset="0"/>
              <a:buChar char="o"/>
              <a:tabLst>
                <a:tab pos="685800" algn="l"/>
              </a:tabLst>
            </a:pPr>
            <a:r>
              <a:rPr lang="en-US" sz="1200" b="1" dirty="0">
                <a:effectLst/>
                <a:latin typeface="Open Sans" panose="020B0606030504020204" pitchFamily="34" charset="0"/>
                <a:ea typeface="Calibri" panose="020F0502020204030204" pitchFamily="34" charset="0"/>
              </a:rPr>
              <a:t>INSTRUCT </a:t>
            </a:r>
            <a:r>
              <a:rPr lang="en-US" sz="1200" dirty="0">
                <a:effectLst/>
                <a:latin typeface="Open Sans" panose="020B0606030504020204" pitchFamily="34" charset="0"/>
                <a:ea typeface="Calibri" panose="020F0502020204030204" pitchFamily="34" charset="0"/>
              </a:rPr>
              <a:t>the group members to elect a spokesperson to present their pictorial to the rest of the class. </a:t>
            </a:r>
            <a:r>
              <a:rPr lang="en-US" sz="1200" b="1" dirty="0">
                <a:effectLst/>
                <a:latin typeface="Open Sans" panose="020B0606030504020204" pitchFamily="34" charset="0"/>
                <a:ea typeface="Calibri" panose="020F0502020204030204" pitchFamily="34" charset="0"/>
              </a:rPr>
              <a:t>ALLOW </a:t>
            </a:r>
            <a:r>
              <a:rPr lang="en-US" sz="1200" dirty="0">
                <a:effectLst/>
                <a:latin typeface="Open Sans" panose="020B0606030504020204" pitchFamily="34" charset="0"/>
                <a:ea typeface="Calibri" panose="020F0502020204030204" pitchFamily="34" charset="0"/>
              </a:rPr>
              <a:t>10 minutes for work. </a:t>
            </a:r>
            <a:r>
              <a:rPr lang="en-US" sz="1200" b="1" dirty="0">
                <a:effectLst/>
                <a:latin typeface="Open Sans" panose="020B0606030504020204" pitchFamily="34" charset="0"/>
                <a:ea typeface="Calibri" panose="020F0502020204030204" pitchFamily="34" charset="0"/>
              </a:rPr>
              <a:t>ASK </a:t>
            </a:r>
            <a:r>
              <a:rPr lang="en-US" sz="1200" dirty="0">
                <a:effectLst/>
                <a:latin typeface="Open Sans" panose="020B0606030504020204" pitchFamily="34" charset="0"/>
                <a:ea typeface="Calibri" panose="020F0502020204030204" pitchFamily="34" charset="0"/>
              </a:rPr>
              <a:t>each group to present their pictorial tool. </a:t>
            </a:r>
            <a:endParaRPr lang="en-US" sz="1100" dirty="0">
              <a:effectLst/>
              <a:latin typeface="Open Sans" panose="020B0606030504020204" pitchFamily="34" charset="0"/>
              <a:ea typeface="Open Sans" panose="020B0606030504020204" pitchFamily="34" charset="0"/>
            </a:endParaRPr>
          </a:p>
          <a:p>
            <a:pPr marL="342900" marR="69850" lvl="0" indent="-342900">
              <a:lnSpc>
                <a:spcPct val="150000"/>
              </a:lnSpc>
              <a:spcBef>
                <a:spcPts val="0"/>
              </a:spcBef>
              <a:spcAft>
                <a:spcPts val="1200"/>
              </a:spcAft>
              <a:buFont typeface="Symbol" panose="05050102010706020507" pitchFamily="18" charset="2"/>
              <a:buChar char=""/>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REMIND</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participants the Genogram and Ecomap are to </a:t>
            </a:r>
            <a:r>
              <a:rPr lang="en-US" sz="1200" b="1" i="1" dirty="0">
                <a:effectLst/>
                <a:latin typeface="Open Sans" panose="020B0606030504020204" pitchFamily="34" charset="0"/>
                <a:ea typeface="Franklin Gothic Book" panose="020B0503020102020204" pitchFamily="34" charset="0"/>
                <a:cs typeface="Franklin Gothic Book" panose="020B0503020102020204" pitchFamily="34" charset="0"/>
              </a:rPr>
              <a:t>ALWAYS</a:t>
            </a:r>
            <a:r>
              <a:rPr lang="en-US" sz="1200" i="1"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be completed with</a:t>
            </a:r>
            <a:r>
              <a:rPr lang="en-US" sz="1200" i="1"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the family. </a:t>
            </a:r>
            <a:r>
              <a:rPr lang="en-US" sz="1200" b="1" dirty="0">
                <a:effectLst/>
                <a:latin typeface="Open Sans" panose="020B0606030504020204" pitchFamily="34" charset="0"/>
                <a:ea typeface="Calibri" panose="020F0502020204030204" pitchFamily="34" charset="0"/>
                <a:cs typeface="Franklin Gothic Book" panose="020B0503020102020204" pitchFamily="34" charset="0"/>
              </a:rPr>
              <a:t>REMIND </a:t>
            </a:r>
            <a:r>
              <a:rPr lang="en-US" sz="1200" dirty="0">
                <a:effectLst/>
                <a:latin typeface="Open Sans" panose="020B0606030504020204" pitchFamily="34" charset="0"/>
                <a:ea typeface="Calibri" panose="020F0502020204030204" pitchFamily="34" charset="0"/>
                <a:cs typeface="Franklin Gothic Book" panose="020B0503020102020204" pitchFamily="34" charset="0"/>
              </a:rPr>
              <a:t>the participants these pictorials should be updated whenever new information becomes available, but they should be created early in the case process. </a:t>
            </a:r>
            <a:r>
              <a:rPr lang="en-US" sz="1200" b="1" dirty="0">
                <a:effectLst/>
                <a:latin typeface="Open Sans" panose="020B0606030504020204" pitchFamily="34" charset="0"/>
                <a:ea typeface="Calibri" panose="020F0502020204030204" pitchFamily="34" charset="0"/>
                <a:cs typeface="Franklin Gothic Book" panose="020B0503020102020204" pitchFamily="34" charset="0"/>
              </a:rPr>
              <a:t>EXPLAIN</a:t>
            </a:r>
            <a:r>
              <a:rPr lang="en-US" sz="1200" dirty="0">
                <a:effectLst/>
                <a:latin typeface="Open Sans" panose="020B0606030504020204" pitchFamily="34" charset="0"/>
                <a:ea typeface="Calibri" panose="020F0502020204030204" pitchFamily="34" charset="0"/>
                <a:cs typeface="Franklin Gothic Book" panose="020B0503020102020204" pitchFamily="34" charset="0"/>
              </a:rPr>
              <a:t> bringing these documents to Child and Family Team Meetings is important.</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19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545" marR="0" algn="ctr">
              <a:spcBef>
                <a:spcPts val="505"/>
              </a:spcBef>
              <a:spcAft>
                <a:spcPts val="0"/>
              </a:spcAft>
            </a:pPr>
            <a:r>
              <a:rPr lang="en-US" sz="2000" b="1" dirty="0">
                <a:effectLst/>
                <a:latin typeface="Open Sans" panose="020B0606030504020204" pitchFamily="34" charset="0"/>
                <a:ea typeface="Open Sans" panose="020B0606030504020204" pitchFamily="34" charset="0"/>
              </a:rPr>
              <a:t>Unit 1: Welcome</a:t>
            </a:r>
            <a:endParaRPr lang="en-US" sz="1100" dirty="0">
              <a:effectLst/>
              <a:latin typeface="Open Sans" panose="020B0606030504020204" pitchFamily="34" charset="0"/>
              <a:ea typeface="Open Sans" panose="020B0606030504020204" pitchFamily="34" charset="0"/>
            </a:endParaRPr>
          </a:p>
          <a:p>
            <a:pPr marL="0" marR="0">
              <a:spcBef>
                <a:spcPts val="15"/>
              </a:spcBef>
              <a:spcAft>
                <a:spcPts val="0"/>
              </a:spcAft>
            </a:pPr>
            <a:r>
              <a:rPr lang="en-US" sz="2000" b="1" dirty="0">
                <a:effectLst/>
                <a:latin typeface="Open Sans" panose="020B0606030504020204" pitchFamily="34" charset="0"/>
                <a:ea typeface="Open Sans" panose="020B0606030504020204" pitchFamily="34" charset="0"/>
              </a:rPr>
              <a:t> </a:t>
            </a:r>
            <a:endParaRPr lang="en-US" sz="1200" dirty="0">
              <a:effectLst/>
              <a:latin typeface="Open Sans" panose="020B0606030504020204" pitchFamily="34" charset="0"/>
              <a:ea typeface="Open Sans" panose="020B0606030504020204" pitchFamily="34" charset="0"/>
            </a:endParaRPr>
          </a:p>
          <a:p>
            <a:pPr marL="0" marR="0">
              <a:lnSpc>
                <a:spcPct val="131000"/>
              </a:lnSpc>
              <a:spcBef>
                <a:spcPts val="5"/>
              </a:spcBef>
              <a:spcAft>
                <a:spcPts val="0"/>
              </a:spcAft>
            </a:pPr>
            <a:r>
              <a:rPr lang="en-US" sz="1400" b="1" dirty="0">
                <a:effectLst/>
                <a:latin typeface="Open Sans" panose="020B0606030504020204" pitchFamily="34" charset="0"/>
                <a:ea typeface="Open Sans" panose="020B0606030504020204" pitchFamily="34" charset="0"/>
              </a:rPr>
              <a:t>Unit Time: 25 minutes </a:t>
            </a:r>
          </a:p>
          <a:p>
            <a:pPr marL="0" marR="0">
              <a:lnSpc>
                <a:spcPct val="131000"/>
              </a:lnSpc>
              <a:spcBef>
                <a:spcPts val="5"/>
              </a:spcBef>
              <a:spcAft>
                <a:spcPts val="1200"/>
              </a:spcAft>
            </a:pPr>
            <a:r>
              <a:rPr lang="en-US" sz="1400" b="1" dirty="0">
                <a:effectLst/>
                <a:latin typeface="Open Sans" panose="020B0606030504020204" pitchFamily="34" charset="0"/>
                <a:ea typeface="Open Sans" panose="020B0606030504020204" pitchFamily="34" charset="0"/>
              </a:rPr>
              <a:t>Learning Objectives:</a:t>
            </a:r>
          </a:p>
          <a:p>
            <a:pPr marL="742950" marR="38100" lvl="1" indent="-285750">
              <a:lnSpc>
                <a:spcPct val="150000"/>
              </a:lnSpc>
              <a:spcBef>
                <a:spcPts val="0"/>
              </a:spcBef>
              <a:spcAft>
                <a:spcPts val="0"/>
              </a:spcAft>
              <a:buFont typeface="Symbol" panose="05050102010706020507" pitchFamily="18" charset="2"/>
              <a:buChar char=""/>
              <a:tabLst>
                <a:tab pos="583565" algn="l"/>
                <a:tab pos="584200" algn="l"/>
              </a:tabLst>
            </a:pPr>
            <a:r>
              <a:rPr lang="en-US" sz="1200" dirty="0">
                <a:effectLst/>
                <a:latin typeface="Open Sans" panose="020B0606030504020204" pitchFamily="34" charset="0"/>
                <a:ea typeface="Open Sans" panose="020B0606030504020204" pitchFamily="34" charset="0"/>
              </a:rPr>
              <a:t>Participants will continue to develop an understanding of</a:t>
            </a:r>
            <a:r>
              <a:rPr lang="en-US" sz="1200" spc="-11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their role working at the Department of Children’s Services.</a:t>
            </a:r>
            <a:endParaRPr lang="en-US" sz="1100" dirty="0">
              <a:effectLst/>
              <a:latin typeface="Open Sans" panose="020B0606030504020204" pitchFamily="34" charset="0"/>
              <a:ea typeface="Open Sans" panose="020B0606030504020204" pitchFamily="34" charset="0"/>
            </a:endParaRPr>
          </a:p>
          <a:p>
            <a:pPr marL="0" marR="0">
              <a:spcBef>
                <a:spcPts val="55"/>
              </a:spcBef>
              <a:spcAft>
                <a:spcPts val="0"/>
              </a:spcAft>
            </a:pPr>
            <a:r>
              <a:rPr lang="en-US" sz="1300" dirty="0">
                <a:effectLst/>
                <a:latin typeface="Open Sans" panose="020B0606030504020204" pitchFamily="34" charset="0"/>
                <a:ea typeface="Open Sans" panose="020B0606030504020204" pitchFamily="34" charset="0"/>
              </a:rPr>
              <a:t> </a:t>
            </a:r>
            <a:endParaRPr lang="en-US" sz="12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400" b="1" dirty="0">
                <a:effectLst/>
                <a:latin typeface="Open Sans" panose="020B0606030504020204" pitchFamily="34" charset="0"/>
                <a:ea typeface="Open Sans" panose="020B0606030504020204" pitchFamily="34" charset="0"/>
              </a:rPr>
              <a:t>Supporting Materials:</a:t>
            </a:r>
          </a:p>
          <a:p>
            <a:pPr marL="342900" marR="0" lvl="0" indent="-342900">
              <a:lnSpc>
                <a:spcPct val="115000"/>
              </a:lnSpc>
              <a:spcBef>
                <a:spcPts val="1200"/>
              </a:spcBef>
              <a:spcAft>
                <a:spcPts val="0"/>
              </a:spcAft>
              <a:buFont typeface="Symbol" panose="05050102010706020507" pitchFamily="18" charset="2"/>
              <a:buChar char=""/>
              <a:tabLst>
                <a:tab pos="368300" algn="l"/>
                <a:tab pos="368935" algn="l"/>
              </a:tabLst>
            </a:pP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Foster Care Specialty Week Two Facilitator Guide and PowerPoint</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0" lvl="0" indent="-342900">
              <a:lnSpc>
                <a:spcPct val="115000"/>
              </a:lnSpc>
              <a:spcBef>
                <a:spcPts val="1200"/>
              </a:spcBef>
              <a:spcAft>
                <a:spcPts val="0"/>
              </a:spcAft>
              <a:buFont typeface="Symbol" panose="05050102010706020507" pitchFamily="18" charset="2"/>
              <a:buChar char=""/>
              <a:tabLst>
                <a:tab pos="368300" algn="l"/>
                <a:tab pos="368935" algn="l"/>
              </a:tabLst>
            </a:pP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Comfort</a:t>
            </a:r>
            <a:r>
              <a:rPr lang="en-US" sz="12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Rules from Intro/Core/Foster Care Specialty</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635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57150" lvl="0" indent="-342900">
              <a:lnSpc>
                <a:spcPct val="150000"/>
              </a:lnSpc>
              <a:spcBef>
                <a:spcPts val="5"/>
              </a:spcBef>
              <a:spcAft>
                <a:spcPts val="120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INFORM </a:t>
            </a:r>
            <a:r>
              <a:rPr lang="en-US" sz="1200" dirty="0">
                <a:effectLst/>
                <a:latin typeface="Open Sans" panose="020B0606030504020204" pitchFamily="34" charset="0"/>
                <a:ea typeface="Open Sans" panose="020B0606030504020204" pitchFamily="34" charset="0"/>
              </a:rPr>
              <a:t>participants once we have helped the family identify who will be on the team, we</a:t>
            </a:r>
            <a:r>
              <a:rPr lang="en-US" sz="1200" spc="-15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will then prepare them for what being part of the team</a:t>
            </a:r>
            <a:r>
              <a:rPr lang="en-US" sz="1200" spc="-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entails.</a:t>
            </a:r>
            <a:r>
              <a:rPr lang="en-US" sz="1100" dirty="0">
                <a:effectLst/>
                <a:latin typeface="Open Sans" panose="020B0606030504020204" pitchFamily="34" charset="0"/>
                <a:ea typeface="Open Sans" panose="020B0606030504020204" pitchFamily="34" charset="0"/>
              </a:rPr>
              <a:t> </a:t>
            </a:r>
          </a:p>
          <a:p>
            <a:pPr marL="342900" marR="0" lvl="0" indent="-342900">
              <a:lnSpc>
                <a:spcPct val="150000"/>
              </a:lnSpc>
              <a:spcBef>
                <a:spcPts val="0"/>
              </a:spcBef>
              <a:spcAft>
                <a:spcPts val="600"/>
              </a:spcAft>
              <a:buFont typeface="Symbol" panose="05050102010706020507" pitchFamily="18" charset="2"/>
              <a:buChar char=""/>
              <a:tabLst>
                <a:tab pos="914400" algn="l"/>
              </a:tabLst>
            </a:pPr>
            <a:r>
              <a:rPr lang="en-US" sz="1200" b="1" dirty="0">
                <a:effectLst/>
                <a:latin typeface="Open Sans" panose="020B0606030504020204" pitchFamily="34" charset="0"/>
                <a:ea typeface="Calibri" panose="020F0502020204030204" pitchFamily="34" charset="0"/>
              </a:rPr>
              <a:t>EXPLAIN</a:t>
            </a:r>
            <a:r>
              <a:rPr lang="en-US" sz="1200" dirty="0">
                <a:effectLst/>
                <a:latin typeface="Open Sans" panose="020B0606030504020204" pitchFamily="34" charset="0"/>
                <a:ea typeface="Calibri" panose="020F0502020204030204" pitchFamily="34" charset="0"/>
              </a:rPr>
              <a:t> preparation is the key to a successful CFTM.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Open Sans" panose="020B0606030504020204" pitchFamily="34" charset="0"/>
                <a:ea typeface="Calibri" panose="020F0502020204030204" pitchFamily="34" charset="0"/>
              </a:rPr>
              <a:t>Preparation lays the foundation for a quality CFTM where each member of the team is able to have a voice to share their story.  ASK participants:</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200" dirty="0">
                <a:effectLst/>
                <a:latin typeface="Open Sans" panose="020B0606030504020204" pitchFamily="34" charset="0"/>
                <a:ea typeface="Calibri" panose="020F0502020204030204" pitchFamily="34" charset="0"/>
              </a:rPr>
              <a:t>Why is it important to prepare the team for the meeting?</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200" dirty="0">
                <a:effectLst/>
                <a:latin typeface="Open Sans" panose="020B0606030504020204" pitchFamily="34" charset="0"/>
                <a:ea typeface="Calibri" panose="020F0502020204030204" pitchFamily="34" charset="0"/>
              </a:rPr>
              <a:t>What are the consequences when the team is not prepared?</a:t>
            </a:r>
          </a:p>
          <a:p>
            <a:pPr marL="342900" marR="319405" lvl="0" indent="-342900">
              <a:lnSpc>
                <a:spcPct val="150000"/>
              </a:lnSpc>
              <a:spcBef>
                <a:spcPts val="0"/>
              </a:spcBef>
              <a:spcAft>
                <a:spcPts val="1200"/>
              </a:spcAft>
              <a:buFont typeface="Symbol" panose="05050102010706020507" pitchFamily="18" charset="2"/>
              <a:buChar char=""/>
              <a:tabLst>
                <a:tab pos="1885950" algn="l"/>
              </a:tabLst>
            </a:pPr>
            <a:r>
              <a:rPr lang="en-US" sz="1200" b="1" dirty="0">
                <a:effectLst/>
                <a:latin typeface="Open Sans" panose="020B0606030504020204" pitchFamily="34" charset="0"/>
                <a:ea typeface="Open Sans" panose="020B0606030504020204" pitchFamily="34" charset="0"/>
              </a:rPr>
              <a:t>REMIND </a:t>
            </a:r>
            <a:r>
              <a:rPr lang="en-US" sz="1200" dirty="0">
                <a:effectLst/>
                <a:latin typeface="Open Sans" panose="020B0606030504020204" pitchFamily="34" charset="0"/>
                <a:ea typeface="Open Sans" panose="020B0606030504020204" pitchFamily="34" charset="0"/>
              </a:rPr>
              <a:t>participants of the </a:t>
            </a:r>
            <a:r>
              <a:rPr lang="en-US" sz="1200" u="sng" dirty="0">
                <a:solidFill>
                  <a:srgbClr val="0000FF"/>
                </a:solidFill>
                <a:effectLst/>
                <a:latin typeface="Open Sans" panose="020B0606030504020204" pitchFamily="34" charset="0"/>
                <a:ea typeface="Open Sans" panose="020B0606030504020204" pitchFamily="34" charset="0"/>
              </a:rPr>
              <a:t>Work Aid: Child and Family Team Meeting Preparation Tool-How DCS Workers Can Help Prepare Families for the Meeting</a:t>
            </a:r>
            <a:r>
              <a:rPr lang="en-US" sz="1200" dirty="0">
                <a:effectLst/>
                <a:latin typeface="Open Sans" panose="020B0606030504020204" pitchFamily="34" charset="0"/>
                <a:ea typeface="Open Sans" panose="020B0606030504020204" pitchFamily="34" charset="0"/>
              </a:rPr>
              <a:t>, the </a:t>
            </a:r>
            <a:r>
              <a:rPr lang="en-US" sz="1200" u="sng" dirty="0">
                <a:solidFill>
                  <a:srgbClr val="0000FF"/>
                </a:solidFill>
                <a:effectLst/>
                <a:latin typeface="Open Sans" panose="020B0606030504020204" pitchFamily="34" charset="0"/>
                <a:ea typeface="Open Sans" panose="020B0606030504020204" pitchFamily="34" charset="0"/>
                <a:hlinkClick r:id="rId3"/>
              </a:rPr>
              <a:t>Child and Family Team Meeting</a:t>
            </a:r>
            <a:r>
              <a:rPr lang="en-US" sz="1200" dirty="0">
                <a:effectLst/>
                <a:latin typeface="Open Sans" panose="020B0606030504020204" pitchFamily="34" charset="0"/>
                <a:ea typeface="Open Sans" panose="020B0606030504020204" pitchFamily="34" charset="0"/>
              </a:rPr>
              <a:t> Flyer and </a:t>
            </a:r>
            <a:r>
              <a:rPr lang="en-US" sz="1200" u="sng" dirty="0">
                <a:solidFill>
                  <a:srgbClr val="0000FF"/>
                </a:solidFill>
                <a:effectLst/>
                <a:latin typeface="Open Sans" panose="020B0606030504020204" pitchFamily="34" charset="0"/>
                <a:ea typeface="Open Sans" panose="020B0606030504020204" pitchFamily="34" charset="0"/>
                <a:hlinkClick r:id="rId4"/>
              </a:rPr>
              <a:t>What Youth Should Know about a CFTM</a:t>
            </a:r>
            <a:r>
              <a:rPr lang="en-US" sz="1200" dirty="0">
                <a:effectLst/>
                <a:latin typeface="Open Sans" panose="020B0606030504020204" pitchFamily="34" charset="0"/>
                <a:ea typeface="Open Sans" panose="020B0606030504020204" pitchFamily="34" charset="0"/>
              </a:rPr>
              <a:t> Flyer.  Inform participants these flyers can be helpful in explaining the CFTM process to families.  </a:t>
            </a:r>
            <a:endParaRPr lang="en-US" sz="1100" dirty="0">
              <a:effectLst/>
              <a:latin typeface="Open Sans" panose="020B0606030504020204" pitchFamily="34" charset="0"/>
              <a:ea typeface="Open Sans" panose="020B0606030504020204" pitchFamily="34" charset="0"/>
            </a:endParaRPr>
          </a:p>
          <a:p>
            <a:pPr marL="342900" marR="255905" lvl="0" indent="-342900">
              <a:lnSpc>
                <a:spcPct val="150000"/>
              </a:lnSpc>
              <a:spcBef>
                <a:spcPts val="0"/>
              </a:spcBef>
              <a:spcAft>
                <a:spcPts val="0"/>
              </a:spcAft>
              <a:buFont typeface="Symbol" panose="05050102010706020507" pitchFamily="18" charset="2"/>
              <a:buChar char=""/>
              <a:tabLst>
                <a:tab pos="2228850" algn="l"/>
              </a:tabLst>
            </a:pPr>
            <a:r>
              <a:rPr lang="en-US" sz="1200" b="1" dirty="0">
                <a:effectLst/>
                <a:latin typeface="Open Sans" panose="020B0606030504020204" pitchFamily="34" charset="0"/>
                <a:ea typeface="Open Sans" panose="020B0606030504020204" pitchFamily="34" charset="0"/>
              </a:rPr>
              <a:t>SHARE </a:t>
            </a:r>
            <a:r>
              <a:rPr lang="en-US" sz="1200" dirty="0">
                <a:effectLst/>
                <a:latin typeface="Open Sans" panose="020B0606030504020204" pitchFamily="34" charset="0"/>
                <a:ea typeface="Open Sans" panose="020B0606030504020204" pitchFamily="34" charset="0"/>
              </a:rPr>
              <a:t>previously in class, participants were asked to write a script and to practice having these</a:t>
            </a:r>
            <a:r>
              <a:rPr lang="en-US" sz="1200" spc="-12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discussions prior to having the conversations with families. It is crucial that families understand the importance of teaming and confidence in the CFTM process. The more prepared you are to have the conversation the more trust there will be in the</a:t>
            </a:r>
            <a:r>
              <a:rPr lang="en-US" sz="1200" spc="-4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process. </a:t>
            </a:r>
            <a:endParaRPr lang="en-US" sz="1100" dirty="0">
              <a:effectLst/>
              <a:latin typeface="Open Sans" panose="020B0606030504020204" pitchFamily="34" charset="0"/>
              <a:ea typeface="Open Sans" panose="020B0606030504020204" pitchFamily="34" charset="0"/>
            </a:endParaRPr>
          </a:p>
          <a:p>
            <a:pPr marL="342900" marR="393065" lvl="0" indent="-342900">
              <a:lnSpc>
                <a:spcPct val="150000"/>
              </a:lnSpc>
              <a:spcBef>
                <a:spcPts val="0"/>
              </a:spcBef>
              <a:spcAft>
                <a:spcPts val="0"/>
              </a:spcAft>
              <a:buFont typeface="Symbol" panose="05050102010706020507" pitchFamily="18" charset="2"/>
              <a:buChar char=""/>
              <a:tabLst>
                <a:tab pos="597535" algn="l"/>
              </a:tabLst>
            </a:pPr>
            <a:r>
              <a:rPr lang="en-US" sz="1200" b="1" dirty="0">
                <a:effectLst/>
                <a:latin typeface="Open Sans" panose="020B0606030504020204" pitchFamily="34" charset="0"/>
                <a:ea typeface="Open Sans" panose="020B0606030504020204" pitchFamily="34" charset="0"/>
              </a:rPr>
              <a:t>CONDUCT ACTIVITY: </a:t>
            </a:r>
            <a:r>
              <a:rPr lang="en-US" sz="1200" dirty="0">
                <a:effectLst/>
                <a:latin typeface="Open Sans" panose="020B0606030504020204" pitchFamily="34" charset="0"/>
                <a:ea typeface="Open Sans" panose="020B0606030504020204" pitchFamily="34" charset="0"/>
              </a:rPr>
              <a:t>CFTM Preparation Conversations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tabLst>
                <a:tab pos="457200" algn="l"/>
              </a:tabLst>
            </a:pPr>
            <a:r>
              <a:rPr lang="en-US" sz="1200" b="1" dirty="0">
                <a:effectLst/>
                <a:latin typeface="Courier New" panose="02070309020205020404" pitchFamily="49" charset="0"/>
                <a:ea typeface="Courier New" panose="02070309020205020404" pitchFamily="49" charset="0"/>
                <a:cs typeface="Courier New" panose="02070309020205020404" pitchFamily="49" charset="0"/>
              </a:rPr>
              <a:t>ASK</a:t>
            </a:r>
            <a:r>
              <a:rPr lang="en-US" sz="1200" dirty="0">
                <a:effectLst/>
                <a:latin typeface="Courier New" panose="02070309020205020404" pitchFamily="49" charset="0"/>
                <a:ea typeface="Courier New" panose="02070309020205020404" pitchFamily="49" charset="0"/>
                <a:cs typeface="Courier New" panose="02070309020205020404" pitchFamily="49" charset="0"/>
              </a:rPr>
              <a:t> participants to use the Work Aid: Child and Family Team Meeting Preparation Tool-How DCS Workers Can Help Prepare Families for the Meeting and have them prepare to have a prep conversation with a family member. </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393065" lvl="1" indent="-285750">
              <a:lnSpc>
                <a:spcPct val="150000"/>
              </a:lnSpc>
              <a:spcBef>
                <a:spcPts val="0"/>
              </a:spcBef>
              <a:spcAft>
                <a:spcPts val="0"/>
              </a:spcAft>
              <a:buFont typeface="Courier New" panose="02070309020205020404" pitchFamily="49" charset="0"/>
              <a:buChar char="o"/>
              <a:tabLst>
                <a:tab pos="457200" algn="l"/>
              </a:tabLst>
            </a:pPr>
            <a:r>
              <a:rPr lang="en-US" sz="1200" b="1" dirty="0">
                <a:effectLst/>
                <a:latin typeface="Courier New" panose="02070309020205020404" pitchFamily="49" charset="0"/>
                <a:ea typeface="Courier New" panose="02070309020205020404" pitchFamily="49" charset="0"/>
                <a:cs typeface="Courier New" panose="02070309020205020404" pitchFamily="49" charset="0"/>
              </a:rPr>
              <a:t>ALLOW</a:t>
            </a:r>
            <a:r>
              <a:rPr lang="en-US" sz="1200" dirty="0">
                <a:effectLst/>
                <a:latin typeface="Courier New" panose="02070309020205020404" pitchFamily="49" charset="0"/>
                <a:ea typeface="Courier New" panose="02070309020205020404" pitchFamily="49" charset="0"/>
                <a:cs typeface="Courier New" panose="02070309020205020404" pitchFamily="49" charset="0"/>
              </a:rPr>
              <a:t> 5 minutes for participants to gather their thoughts and prepare for the conversation.</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393065" lvl="1" indent="-285750">
              <a:lnSpc>
                <a:spcPct val="150000"/>
              </a:lnSpc>
              <a:spcBef>
                <a:spcPts val="0"/>
              </a:spcBef>
              <a:spcAft>
                <a:spcPts val="0"/>
              </a:spcAft>
              <a:buFont typeface="Courier New" panose="02070309020205020404" pitchFamily="49" charset="0"/>
              <a:buChar char="o"/>
              <a:tabLst>
                <a:tab pos="457200" algn="l"/>
              </a:tabLst>
            </a:pPr>
            <a:r>
              <a:rPr lang="en-US" sz="1200" dirty="0">
                <a:effectLst/>
                <a:latin typeface="Courier New" panose="02070309020205020404" pitchFamily="49" charset="0"/>
                <a:ea typeface="Courier New" panose="02070309020205020404" pitchFamily="49" charset="0"/>
                <a:cs typeface="Courier New" panose="02070309020205020404" pitchFamily="49" charset="0"/>
              </a:rPr>
              <a:t>After the allotted time,</a:t>
            </a:r>
            <a:r>
              <a:rPr lang="en-US" sz="1200" b="1" dirty="0">
                <a:effectLst/>
                <a:latin typeface="Courier New" panose="02070309020205020404" pitchFamily="49" charset="0"/>
                <a:ea typeface="Courier New" panose="02070309020205020404" pitchFamily="49" charset="0"/>
                <a:cs typeface="Courier New" panose="02070309020205020404" pitchFamily="49" charset="0"/>
              </a:rPr>
              <a:t> INSTRUCT </a:t>
            </a:r>
            <a:r>
              <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Participants to break up into pairs and one participant will be the Case Manager and the other will be Mrs. Steward, Mr. Collins, Travis, or Michael.  </a:t>
            </a:r>
            <a:r>
              <a:rPr lang="en-US" sz="1200" b="1"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A</a:t>
            </a:r>
            <a:r>
              <a:rPr lang="en-US" sz="1200" b="1" dirty="0">
                <a:effectLst/>
                <a:latin typeface="Courier New" panose="02070309020205020404" pitchFamily="49" charset="0"/>
                <a:ea typeface="Courier New" panose="02070309020205020404" pitchFamily="49" charset="0"/>
                <a:cs typeface="Courier New" panose="02070309020205020404" pitchFamily="49" charset="0"/>
              </a:rPr>
              <a:t>LLOW</a:t>
            </a:r>
            <a:r>
              <a:rPr lang="en-US" sz="1200" dirty="0">
                <a:effectLst/>
                <a:latin typeface="Courier New" panose="02070309020205020404" pitchFamily="49" charset="0"/>
                <a:ea typeface="Courier New" panose="02070309020205020404" pitchFamily="49" charset="0"/>
                <a:cs typeface="Courier New" panose="02070309020205020404" pitchFamily="49" charset="0"/>
              </a:rPr>
              <a:t> 7 minutes for the prep conversation.</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393065" lvl="1" indent="-285750">
              <a:lnSpc>
                <a:spcPct val="150000"/>
              </a:lnSpc>
              <a:spcBef>
                <a:spcPts val="0"/>
              </a:spcBef>
              <a:spcAft>
                <a:spcPts val="0"/>
              </a:spcAft>
              <a:buFont typeface="Courier New" panose="02070309020205020404" pitchFamily="49" charset="0"/>
              <a:buChar char="o"/>
              <a:tabLst>
                <a:tab pos="457200" algn="l"/>
              </a:tabLst>
            </a:pPr>
            <a:r>
              <a:rPr lang="en-US" sz="1200" b="1"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HAVE</a:t>
            </a:r>
            <a:r>
              <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 Participants swap roles and the other participant will be the Case Manager and the other will be Mrs. Steward, Mr. Collins, Travis, or Michael.  </a:t>
            </a:r>
            <a:r>
              <a:rPr lang="en-US" sz="1200" b="1"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A</a:t>
            </a:r>
            <a:r>
              <a:rPr lang="en-US" sz="1200" b="1" dirty="0">
                <a:effectLst/>
                <a:latin typeface="Courier New" panose="02070309020205020404" pitchFamily="49" charset="0"/>
                <a:ea typeface="Courier New" panose="02070309020205020404" pitchFamily="49" charset="0"/>
                <a:cs typeface="Courier New" panose="02070309020205020404" pitchFamily="49" charset="0"/>
              </a:rPr>
              <a:t>LLOW</a:t>
            </a:r>
            <a:r>
              <a:rPr lang="en-US" sz="1200" dirty="0">
                <a:effectLst/>
                <a:latin typeface="Courier New" panose="02070309020205020404" pitchFamily="49" charset="0"/>
                <a:ea typeface="Courier New" panose="02070309020205020404" pitchFamily="49" charset="0"/>
                <a:cs typeface="Courier New" panose="02070309020205020404" pitchFamily="49" charset="0"/>
              </a:rPr>
              <a:t> 7 minutes for the prep conversation.</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393065" lvl="1" indent="-285750">
              <a:lnSpc>
                <a:spcPct val="150000"/>
              </a:lnSpc>
              <a:spcBef>
                <a:spcPts val="0"/>
              </a:spcBef>
              <a:spcAft>
                <a:spcPts val="0"/>
              </a:spcAft>
              <a:buFont typeface="Courier New" panose="02070309020205020404" pitchFamily="49" charset="0"/>
              <a:buChar char="o"/>
              <a:tabLst>
                <a:tab pos="457200" algn="l"/>
              </a:tabLst>
            </a:pPr>
            <a:r>
              <a:rPr lang="en-US" sz="1200" b="1" dirty="0">
                <a:effectLst/>
                <a:latin typeface="Courier New" panose="02070309020205020404" pitchFamily="49" charset="0"/>
                <a:ea typeface="Courier New" panose="02070309020205020404" pitchFamily="49" charset="0"/>
                <a:cs typeface="Courier New" panose="02070309020205020404" pitchFamily="49" charset="0"/>
              </a:rPr>
              <a:t>DEBRIEF </a:t>
            </a:r>
            <a:r>
              <a:rPr lang="en-US" sz="1200" dirty="0">
                <a:effectLst/>
                <a:latin typeface="Courier New" panose="02070309020205020404" pitchFamily="49" charset="0"/>
                <a:ea typeface="Courier New" panose="02070309020205020404" pitchFamily="49" charset="0"/>
                <a:cs typeface="Courier New" panose="02070309020205020404" pitchFamily="49" charset="0"/>
              </a:rPr>
              <a:t>and </a:t>
            </a:r>
            <a:r>
              <a:rPr lang="en-US" sz="1200" b="1" dirty="0">
                <a:effectLst/>
                <a:latin typeface="Courier New" panose="02070309020205020404" pitchFamily="49" charset="0"/>
                <a:ea typeface="Courier New" panose="02070309020205020404" pitchFamily="49" charset="0"/>
                <a:cs typeface="Courier New" panose="02070309020205020404" pitchFamily="49" charset="0"/>
              </a:rPr>
              <a:t>ASK </a:t>
            </a:r>
            <a:r>
              <a:rPr lang="en-US" sz="1200" dirty="0">
                <a:effectLst/>
                <a:latin typeface="Courier New" panose="02070309020205020404" pitchFamily="49" charset="0"/>
                <a:ea typeface="Courier New" panose="02070309020205020404" pitchFamily="49" charset="0"/>
                <a:cs typeface="Courier New" panose="02070309020205020404" pitchFamily="49" charset="0"/>
              </a:rPr>
              <a:t>if there are any questions after the activity.</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r>
              <a:rPr lang="en-US" sz="1100" b="1" dirty="0">
                <a:effectLst/>
                <a:latin typeface="Open Sans" panose="020B0606030504020204" pitchFamily="34" charset="0"/>
                <a:ea typeface="Open Sans" panose="020B0606030504020204" pitchFamily="34" charset="0"/>
              </a:rPr>
              <a:t>STATE</a:t>
            </a:r>
            <a:r>
              <a:rPr lang="en-US" sz="1100" dirty="0">
                <a:effectLst/>
                <a:latin typeface="Open Sans" panose="020B0606030504020204" pitchFamily="34" charset="0"/>
                <a:ea typeface="Open Sans" panose="020B0606030504020204" pitchFamily="34" charset="0"/>
              </a:rPr>
              <a:t> Foster Care Case Managers will be facilitating their own Child and Family Team Meetings except Initial Custody CFTM’s and Unplanned Placement Stability CFTM’s.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13855-738F-4C43-837B-394082BD6F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83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84810" lvl="0" indent="-342900" algn="just">
              <a:lnSpc>
                <a:spcPct val="150000"/>
              </a:lnSpc>
              <a:spcBef>
                <a:spcPts val="815"/>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ENGAGE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in a discussion of the FSW tasks to be completed before</a:t>
            </a:r>
            <a:r>
              <a:rPr lang="en-US" sz="1200" spc="-12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the initial CFTM. Answers may</a:t>
            </a:r>
            <a:r>
              <a:rPr lang="en-US" sz="12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include:</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742950" marR="0" lvl="1" indent="-285750" algn="just">
              <a:lnSpc>
                <a:spcPct val="150000"/>
              </a:lnSpc>
              <a:spcBef>
                <a:spcPts val="0"/>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Complete diligent search if</a:t>
            </a:r>
            <a:r>
              <a:rPr lang="en-US" sz="1200" spc="-3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needed</a:t>
            </a:r>
            <a:endParaRPr lang="en-US" sz="1100" dirty="0">
              <a:effectLst/>
              <a:latin typeface="Open Sans" panose="020B0606030504020204" pitchFamily="34" charset="0"/>
              <a:ea typeface="Open Sans" panose="020B0606030504020204" pitchFamily="34" charset="0"/>
            </a:endParaRPr>
          </a:p>
          <a:p>
            <a:pPr marL="742950" marR="0" lvl="1" indent="-285750" algn="just">
              <a:lnSpc>
                <a:spcPct val="150000"/>
              </a:lnSpc>
              <a:spcBef>
                <a:spcPts val="805"/>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Bring complete</a:t>
            </a:r>
            <a:r>
              <a:rPr lang="en-US" sz="1200" spc="-2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genogram</a:t>
            </a:r>
            <a:endParaRPr lang="en-US" sz="1100" dirty="0">
              <a:effectLst/>
              <a:latin typeface="Open Sans" panose="020B0606030504020204" pitchFamily="34" charset="0"/>
              <a:ea typeface="Open Sans" panose="020B0606030504020204" pitchFamily="34" charset="0"/>
            </a:endParaRPr>
          </a:p>
          <a:p>
            <a:pPr marL="742950" marR="57150" lvl="1" indent="-285750">
              <a:lnSpc>
                <a:spcPct val="150000"/>
              </a:lnSpc>
              <a:spcBef>
                <a:spcPts val="810"/>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Invite parents, TL, Facilitator, CPS, foster parents, GAL, parents’ attorneys, and</a:t>
            </a:r>
            <a:r>
              <a:rPr lang="en-US" sz="1200" spc="-14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any other</a:t>
            </a:r>
            <a:r>
              <a:rPr lang="en-US" sz="1200" spc="-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parties</a:t>
            </a:r>
            <a:endParaRPr lang="en-US" sz="1100" dirty="0">
              <a:effectLst/>
              <a:latin typeface="Open Sans" panose="020B0606030504020204" pitchFamily="34" charset="0"/>
              <a:ea typeface="Open Sans" panose="020B0606030504020204" pitchFamily="34" charset="0"/>
            </a:endParaRPr>
          </a:p>
          <a:p>
            <a:pPr marL="742950" marR="370840" lvl="1" indent="-285750">
              <a:lnSpc>
                <a:spcPct val="150000"/>
              </a:lnSpc>
              <a:spcBef>
                <a:spcPts val="65"/>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Find a location that is comfortable for the family, but large enough for</a:t>
            </a:r>
            <a:r>
              <a:rPr lang="en-US" sz="1200" spc="-25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the team</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30"/>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Case conference with your</a:t>
            </a:r>
            <a:r>
              <a:rPr lang="en-US" sz="1200" spc="-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supervisor</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795"/>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Brief case with Facilitator if</a:t>
            </a:r>
            <a:r>
              <a:rPr lang="en-US" sz="1200" spc="-1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needed</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815"/>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Review</a:t>
            </a:r>
            <a:r>
              <a:rPr lang="en-US" sz="1200" spc="-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records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795"/>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Administers/initiates CANS within the first 7 business days of custody</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790"/>
              </a:spcBef>
              <a:spcAft>
                <a:spcPts val="0"/>
              </a:spcAft>
              <a:buFont typeface="Courier New" panose="02070309020205020404" pitchFamily="49" charset="0"/>
              <a:buChar char="o"/>
            </a:pPr>
            <a:r>
              <a:rPr lang="en-US" sz="1200" dirty="0">
                <a:effectLst/>
                <a:latin typeface="Open Sans" panose="020B0606030504020204" pitchFamily="34" charset="0"/>
                <a:ea typeface="Open Sans" panose="020B0606030504020204" pitchFamily="34" charset="0"/>
              </a:rPr>
              <a:t>Child and Family Team Meeting Summary (Form 0747 under Forms</a:t>
            </a:r>
            <a:r>
              <a:rPr lang="en-US" sz="1200" spc="-13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and Documents)</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379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207010" lvl="0" indent="-342900">
              <a:lnSpc>
                <a:spcPct val="150000"/>
              </a:lnSpc>
              <a:spcBef>
                <a:spcPts val="50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ACTIVITY: SHOW </a:t>
            </a:r>
            <a:r>
              <a:rPr lang="en-US" sz="1800" dirty="0" err="1">
                <a:effectLst/>
                <a:latin typeface="Open Sans" panose="020B0606030504020204" pitchFamily="34" charset="0"/>
                <a:ea typeface="Open Sans" panose="020B0606030504020204" pitchFamily="34" charset="0"/>
              </a:rPr>
              <a:t>Vyond</a:t>
            </a:r>
            <a:r>
              <a:rPr lang="en-US" sz="1800" dirty="0">
                <a:effectLst/>
                <a:latin typeface="Open Sans" panose="020B0606030504020204" pitchFamily="34" charset="0"/>
                <a:ea typeface="Open Sans" panose="020B0606030504020204" pitchFamily="34" charset="0"/>
              </a:rPr>
              <a:t> video of the Steward Family Initial Custody Child and Family Team Meeting.  Time: 4.30. </a:t>
            </a:r>
          </a:p>
          <a:p>
            <a:pPr marL="342900" marR="207010" lvl="0" indent="-342900">
              <a:lnSpc>
                <a:spcPct val="150000"/>
              </a:lnSpc>
              <a:spcBef>
                <a:spcPts val="50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DEBRIEF </a:t>
            </a:r>
            <a:r>
              <a:rPr lang="en-US" sz="1800" dirty="0">
                <a:effectLst/>
                <a:latin typeface="Open Sans" panose="020B0606030504020204" pitchFamily="34" charset="0"/>
                <a:ea typeface="Open Sans" panose="020B0606030504020204" pitchFamily="34" charset="0"/>
              </a:rPr>
              <a:t>information gained from the meeting. </a:t>
            </a:r>
          </a:p>
          <a:p>
            <a:pPr marL="342900" marR="207010" lvl="0" indent="-342900">
              <a:lnSpc>
                <a:spcPct val="150000"/>
              </a:lnSpc>
              <a:spcBef>
                <a:spcPts val="50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UPDATE </a:t>
            </a:r>
            <a:r>
              <a:rPr lang="en-US" sz="1800" dirty="0">
                <a:effectLst/>
                <a:latin typeface="Open Sans" panose="020B0606030504020204" pitchFamily="34" charset="0"/>
                <a:ea typeface="Open Sans" panose="020B0606030504020204" pitchFamily="34" charset="0"/>
              </a:rPr>
              <a:t>Family Assessment Worksheet and flipcharts.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1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207010" lvl="0" indent="-342900">
              <a:lnSpc>
                <a:spcPct val="150000"/>
              </a:lnSpc>
              <a:spcBef>
                <a:spcPts val="500"/>
              </a:spcBef>
              <a:spcAft>
                <a:spcPts val="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STATE</a:t>
            </a:r>
            <a:r>
              <a:rPr lang="en-US" sz="1200" dirty="0">
                <a:effectLst/>
                <a:latin typeface="Open Sans" panose="020B0606030504020204" pitchFamily="34" charset="0"/>
                <a:ea typeface="Open Sans" panose="020B0606030504020204" pitchFamily="34" charset="0"/>
              </a:rPr>
              <a:t> Visitation is essential in maintaining the bond between children and their parent/caretakers while in foster care and a visitation schedule must be included in the Initial Custody CFTM.</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500"/>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CONDUCT ACTIVITY</a:t>
            </a:r>
            <a:r>
              <a:rPr lang="en-US" sz="1200" dirty="0">
                <a:effectLst/>
                <a:latin typeface="Open Sans" panose="020B0606030504020204" pitchFamily="34" charset="0"/>
                <a:ea typeface="Open Sans" panose="020B0606030504020204" pitchFamily="34" charset="0"/>
              </a:rPr>
              <a:t>: Steward/Collins Visitation Schedule </a:t>
            </a:r>
            <a:endParaRPr lang="en-US" sz="1100" dirty="0">
              <a:effectLst/>
              <a:latin typeface="Open Sans" panose="020B0606030504020204" pitchFamily="34" charset="0"/>
              <a:ea typeface="Open Sans" panose="020B0606030504020204" pitchFamily="34" charset="0"/>
            </a:endParaRPr>
          </a:p>
          <a:p>
            <a:pPr marL="742950" marR="219710" lvl="1" indent="-285750">
              <a:lnSpc>
                <a:spcPct val="150000"/>
              </a:lnSpc>
              <a:spcBef>
                <a:spcPts val="790"/>
              </a:spcBef>
              <a:spcAft>
                <a:spcPts val="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Divide the group into 3-5 participants and </a:t>
            </a:r>
            <a:r>
              <a:rPr lang="en-US" sz="1200" b="1" dirty="0">
                <a:effectLst/>
                <a:latin typeface="Open Sans" panose="020B0606030504020204" pitchFamily="34" charset="0"/>
                <a:ea typeface="Open Sans" panose="020B0606030504020204" pitchFamily="34" charset="0"/>
              </a:rPr>
              <a:t>ASK </a:t>
            </a:r>
            <a:r>
              <a:rPr lang="en-US" sz="1200" dirty="0">
                <a:effectLst/>
                <a:latin typeface="Open Sans" panose="020B0606030504020204" pitchFamily="34" charset="0"/>
                <a:ea typeface="Open Sans" panose="020B0606030504020204" pitchFamily="34" charset="0"/>
              </a:rPr>
              <a:t>participants to complete a visitation</a:t>
            </a:r>
            <a:r>
              <a:rPr lang="en-US" sz="1200" spc="-5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schedule for the Steward/Collins including: be specific about date, time, location, and who will supervise as well as visitation activities. </a:t>
            </a:r>
            <a:endParaRPr lang="en-US" sz="1100" dirty="0">
              <a:effectLst/>
              <a:latin typeface="Open Sans" panose="020B0606030504020204" pitchFamily="34" charset="0"/>
              <a:ea typeface="Open Sans" panose="020B0606030504020204" pitchFamily="34" charset="0"/>
            </a:endParaRPr>
          </a:p>
          <a:p>
            <a:pPr marL="742950" marR="299085" lvl="1" indent="-285750">
              <a:lnSpc>
                <a:spcPct val="150000"/>
              </a:lnSpc>
              <a:spcBef>
                <a:spcPts val="15"/>
              </a:spcBef>
              <a:spcAft>
                <a:spcPts val="0"/>
              </a:spcAft>
              <a:buFont typeface="Courier New" panose="02070309020205020404" pitchFamily="49" charset="0"/>
              <a:buChar char="o"/>
              <a:tabLst>
                <a:tab pos="685800" algn="l"/>
              </a:tabLst>
            </a:pPr>
            <a:r>
              <a:rPr lang="en-US" sz="1200" b="1" dirty="0">
                <a:effectLst/>
                <a:latin typeface="Open Sans" panose="020B0606030504020204" pitchFamily="34" charset="0"/>
                <a:ea typeface="Open Sans" panose="020B0606030504020204" pitchFamily="34" charset="0"/>
              </a:rPr>
              <a:t>REMIND </a:t>
            </a:r>
            <a:r>
              <a:rPr lang="en-US" sz="1200" dirty="0">
                <a:effectLst/>
                <a:latin typeface="Open Sans" panose="020B0606030504020204" pitchFamily="34" charset="0"/>
                <a:ea typeface="Open Sans" panose="020B0606030504020204" pitchFamily="34" charset="0"/>
              </a:rPr>
              <a:t>participants the schedule is always developed with the family</a:t>
            </a:r>
            <a:r>
              <a:rPr lang="en-US" sz="1200" spc="-25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and team during the Initial</a:t>
            </a:r>
            <a:r>
              <a:rPr lang="en-US" sz="1200" spc="-20" dirty="0">
                <a:effectLst/>
                <a:latin typeface="Open Sans" panose="020B0606030504020204" pitchFamily="34" charset="0"/>
                <a:ea typeface="Open Sans" panose="020B0606030504020204" pitchFamily="34" charset="0"/>
              </a:rPr>
              <a:t> Custody </a:t>
            </a:r>
            <a:r>
              <a:rPr lang="en-US" sz="1200" dirty="0">
                <a:effectLst/>
                <a:latin typeface="Open Sans" panose="020B0606030504020204" pitchFamily="34" charset="0"/>
                <a:ea typeface="Open Sans" panose="020B0606030504020204" pitchFamily="34" charset="0"/>
              </a:rPr>
              <a:t>CFTM.</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Give the group 10 minutes to develop the</a:t>
            </a:r>
            <a:r>
              <a:rPr lang="en-US" sz="1200" spc="-3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schedule.</a:t>
            </a:r>
            <a:endParaRPr lang="en-US" sz="1100" dirty="0">
              <a:effectLst/>
              <a:latin typeface="Open Sans" panose="020B0606030504020204" pitchFamily="34" charset="0"/>
              <a:ea typeface="Open Sans" panose="020B0606030504020204" pitchFamily="34" charset="0"/>
            </a:endParaRPr>
          </a:p>
          <a:p>
            <a:pPr marL="342900" marR="207010" lvl="0" indent="-342900">
              <a:lnSpc>
                <a:spcPct val="150000"/>
              </a:lnSpc>
              <a:spcBef>
                <a:spcPts val="795"/>
              </a:spcBef>
              <a:spcAft>
                <a:spcPts val="0"/>
              </a:spcAft>
              <a:buFont typeface="Symbol" panose="05050102010706020507" pitchFamily="18" charset="2"/>
              <a:buChar char=""/>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DEBRIEF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activity by having the groups to share their plans. </a:t>
            </a: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ASK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if there are any questions about the plans that were developed. </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207010" lvl="0" indent="-342900">
              <a:lnSpc>
                <a:spcPct val="150000"/>
              </a:lnSpc>
              <a:spcBef>
                <a:spcPts val="795"/>
              </a:spcBef>
              <a:spcAft>
                <a:spcPts val="0"/>
              </a:spcAft>
              <a:buFont typeface="Symbol" panose="05050102010706020507" pitchFamily="18" charset="2"/>
              <a:buChar char=""/>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EXPLAIN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develop the visitation schedule with the team and will discuss and complete a Visitation Working Agreement with the parents during the Initial Custody Child and Family Team Meeting.</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REFER</a:t>
            </a:r>
            <a:r>
              <a:rPr lang="en-US" sz="1200" dirty="0">
                <a:effectLst/>
                <a:latin typeface="Open Sans" panose="020B0606030504020204" pitchFamily="34" charset="0"/>
                <a:ea typeface="Open Sans" panose="020B0606030504020204" pitchFamily="34" charset="0"/>
              </a:rPr>
              <a:t> participants to Form CS-4221 Visitation Working Agreement. </a:t>
            </a:r>
            <a:r>
              <a:rPr lang="en-US" sz="1200" b="1" dirty="0">
                <a:effectLst/>
                <a:latin typeface="Open Sans" panose="020B0606030504020204" pitchFamily="34" charset="0"/>
                <a:ea typeface="Open Sans" panose="020B0606030504020204" pitchFamily="34" charset="0"/>
              </a:rPr>
              <a:t>STATE</a:t>
            </a:r>
            <a:r>
              <a:rPr lang="en-US" sz="1200" dirty="0">
                <a:effectLst/>
                <a:latin typeface="Open Sans" panose="020B0606030504020204" pitchFamily="34" charset="0"/>
                <a:ea typeface="Open Sans" panose="020B0606030504020204" pitchFamily="34" charset="0"/>
              </a:rPr>
              <a:t> This agreement outlines the expectations established for visitation to ensure each visit is successful.  If the agreement is not followed during visitation, the parent/caretaker risks the visitation being ended, or becoming more restricted to maintain safety and well-being of the child(ren) during visitation.  </a:t>
            </a:r>
            <a:endParaRPr lang="en-US" sz="1100" dirty="0">
              <a:effectLst/>
              <a:latin typeface="Open Sans" panose="020B0606030504020204" pitchFamily="34" charset="0"/>
              <a:ea typeface="Open Sans" panose="020B0606030504020204" pitchFamily="34" charset="0"/>
            </a:endParaRPr>
          </a:p>
          <a:p>
            <a:pPr marL="342900" marR="207010" lvl="0" indent="-342900">
              <a:lnSpc>
                <a:spcPct val="150000"/>
              </a:lnSpc>
              <a:spcBef>
                <a:spcPts val="795"/>
              </a:spcBef>
              <a:spcAft>
                <a:spcPts val="0"/>
              </a:spcAft>
              <a:buFont typeface="Symbol" panose="05050102010706020507" pitchFamily="18" charset="2"/>
              <a:buChar char=""/>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STRESS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the visitation schedule developed during the Initial CFTM may be modified/updated and then becomes a part of the Permanency Plan at the Initial Permanency Plan CFTM by day 30.</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207010" lvl="0" indent="-342900">
              <a:lnSpc>
                <a:spcPct val="150000"/>
              </a:lnSpc>
              <a:spcBef>
                <a:spcPts val="795"/>
              </a:spcBef>
              <a:spcAft>
                <a:spcPts val="0"/>
              </a:spcAft>
              <a:buFont typeface="Symbol" panose="05050102010706020507" pitchFamily="18" charset="2"/>
              <a:buChar char=""/>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SHARE</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the Steward Family Child and Family Team Meeting Summary from the Initial Custody Child and Family Team Meeting with the participants.  </a:t>
            </a: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ALLOW</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time for participants to read the summary.  </a:t>
            </a: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ASK</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if there are any questions.</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0" lvl="0" indent="-342900">
              <a:lnSpc>
                <a:spcPct val="150000"/>
              </a:lnSpc>
              <a:spcBef>
                <a:spcPts val="500"/>
              </a:spcBef>
              <a:spcAft>
                <a:spcPts val="0"/>
              </a:spcAft>
              <a:buFont typeface="Symbol" panose="05050102010706020507" pitchFamily="18" charset="2"/>
              <a:buChar char=""/>
              <a:tabLst>
                <a:tab pos="457200" algn="l"/>
              </a:tabLs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28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4.4: Global Assessment</a:t>
            </a:r>
            <a:endParaRPr lang="en-US" sz="11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Time: 45 minutes</a:t>
            </a:r>
            <a:endParaRPr lang="en-US" sz="11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400" b="1" dirty="0">
                <a:effectLst/>
                <a:latin typeface="Open Sans" panose="020B0606030504020204" pitchFamily="34" charset="0"/>
                <a:ea typeface="Open Sans" panose="020B0606030504020204" pitchFamily="34" charset="0"/>
              </a:rPr>
              <a:t>Key Teaching Points / Instructions</a:t>
            </a:r>
            <a:endParaRPr lang="en-US" sz="1100" dirty="0">
              <a:effectLst/>
              <a:latin typeface="Open Sans" panose="020B0606030504020204" pitchFamily="34" charset="0"/>
              <a:ea typeface="Open Sans" panose="020B0606030504020204" pitchFamily="34" charset="0"/>
            </a:endParaRPr>
          </a:p>
          <a:p>
            <a:pPr marL="596900" marR="0" indent="-228600" algn="ctr">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342900" marR="57150" lvl="0" indent="-342900">
              <a:lnSpc>
                <a:spcPct val="150000"/>
              </a:lnSpc>
              <a:spcBef>
                <a:spcPts val="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BEGIN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the lesson with a discussion about</a:t>
            </a:r>
            <a:r>
              <a:rPr lang="en-US" sz="1200" spc="-11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assessment integration and how we use all information gathered to inform on-going case</a:t>
            </a:r>
            <a:r>
              <a:rPr lang="en-US" sz="1200" spc="-8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planning.</a:t>
            </a:r>
            <a:r>
              <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rPr>
              <a:t> </a:t>
            </a:r>
          </a:p>
          <a:p>
            <a:pPr marL="342900" marR="57150" lvl="0" indent="-342900">
              <a:lnSpc>
                <a:spcPct val="150000"/>
              </a:lnSpc>
              <a:spcBef>
                <a:spcPts val="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REMIND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the CANS (Child Adolescent Needs and Strengths) intervention is</a:t>
            </a:r>
            <a:r>
              <a:rPr lang="en-US" sz="1200" spc="-18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used to assess the strengths and needs of the child and family.</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57150" lvl="0" indent="-342900">
              <a:lnSpc>
                <a:spcPct val="150000"/>
              </a:lnSpc>
              <a:spcBef>
                <a:spcPts val="15"/>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ASK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how they should use assessments they obtain from CPS</a:t>
            </a:r>
            <a:r>
              <a:rPr lang="en-US" sz="1200" spc="-20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into their case practice. This includes the FAST (Family Advocacy Support Tool) and any other formal assessments completed during the CPS case. </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57150" lvl="0" indent="-342900">
              <a:lnSpc>
                <a:spcPct val="150000"/>
              </a:lnSpc>
              <a:spcBef>
                <a:spcPts val="2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ASK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how they gather information for the CANS. Gathering this information may take place by:</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742950" marR="0" lvl="1" indent="-285750">
              <a:lnSpc>
                <a:spcPct val="150000"/>
              </a:lnSpc>
              <a:spcBef>
                <a:spcPts val="80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Interviews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79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Observations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80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Records</a:t>
            </a:r>
            <a:r>
              <a:rPr lang="en-US" sz="1200" spc="-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checks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79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Collateral</a:t>
            </a:r>
            <a:r>
              <a:rPr lang="en-US" sz="1200" spc="-2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reports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80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Evaluations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79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Pictorial tools (i.e., genogram, timeline, family</a:t>
            </a:r>
            <a:r>
              <a:rPr lang="en-US" sz="1200" spc="-2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map)</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79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Other DCS assessment</a:t>
            </a:r>
            <a:r>
              <a:rPr lang="en-US" sz="1200" spc="-1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tools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DISCUSS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the importance of gathering family information from multiple</a:t>
            </a:r>
            <a:r>
              <a:rPr lang="en-US" sz="1200" spc="-8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sources. </a:t>
            </a: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ASK</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participants what records they would want to collect in order to assess the family situation and prior to developing a plan with the family. </a:t>
            </a: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SHARE</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Health Confirmations for Travis and Michael for an EPSD&amp;T Physical and an EPSD&amp;T dental, </a:t>
            </a:r>
            <a:r>
              <a:rPr lang="en-US" sz="1200" dirty="0">
                <a:effectLst/>
                <a:latin typeface="Open Sans" panose="020B0606030504020204" pitchFamily="34" charset="0"/>
                <a:ea typeface="Calibri" panose="020F0502020204030204" pitchFamily="34" charset="0"/>
                <a:cs typeface="Franklin Gothic Book" panose="020B0503020102020204" pitchFamily="34" charset="0"/>
              </a:rPr>
              <a:t>Stone Bridge Psychiatric Hospital Patient Safety Plan record prior to custody,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Cedar Grove Assessment Report on Travis, and the Child Safety Plan Form CS-1044 for Travis once placed at residential facility.</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24</a:t>
            </a:fld>
            <a:endParaRPr lang="en-US" dirty="0"/>
          </a:p>
        </p:txBody>
      </p:sp>
    </p:spTree>
    <p:extLst>
      <p:ext uri="{BB962C8B-B14F-4D97-AF65-F5344CB8AC3E}">
        <p14:creationId xmlns:p14="http://schemas.microsoft.com/office/powerpoint/2010/main" val="1243971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57150" lvl="0" indent="-342900">
              <a:lnSpc>
                <a:spcPct val="150000"/>
              </a:lnSpc>
              <a:spcBef>
                <a:spcPts val="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CONDUCT ACTIVITY</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Introducing the CANS to the Steward Family</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742950" marR="57150" lvl="1" indent="-285750">
              <a:lnSpc>
                <a:spcPct val="150000"/>
              </a:lnSpc>
              <a:spcBef>
                <a:spcPts val="0"/>
              </a:spcBef>
              <a:spcAft>
                <a:spcPts val="1200"/>
              </a:spcAft>
              <a:buFont typeface="Courier New" panose="02070309020205020404" pitchFamily="49" charset="0"/>
              <a:buChar char="o"/>
              <a:tabLst>
                <a:tab pos="685800" algn="l"/>
              </a:tabLst>
            </a:pPr>
            <a:r>
              <a:rPr lang="en-US" sz="1200" b="1" dirty="0">
                <a:effectLst/>
                <a:latin typeface="Open Sans" panose="020B0606030504020204" pitchFamily="34" charset="0"/>
                <a:ea typeface="Open Sans" panose="020B0606030504020204" pitchFamily="34" charset="0"/>
              </a:rPr>
              <a:t>REFER </a:t>
            </a:r>
            <a:r>
              <a:rPr lang="en-US" sz="1200" dirty="0">
                <a:effectLst/>
                <a:latin typeface="Open Sans" panose="020B0606030504020204" pitchFamily="34" charset="0"/>
                <a:ea typeface="Open Sans" panose="020B0606030504020204" pitchFamily="34" charset="0"/>
              </a:rPr>
              <a:t>participants to the Guide for Using CANS with Child, Caregivers, and their Families: A Tip Sheet in Google Classroom. </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500"/>
              </a:spcBef>
              <a:spcAft>
                <a:spcPts val="1200"/>
              </a:spcAft>
              <a:buFont typeface="Courier New" panose="02070309020205020404" pitchFamily="49" charset="0"/>
              <a:buChar char="o"/>
              <a:tabLst>
                <a:tab pos="685800" algn="l"/>
              </a:tabLst>
            </a:pPr>
            <a:r>
              <a:rPr lang="en-US" sz="1200" b="1" dirty="0">
                <a:effectLst/>
                <a:latin typeface="Open Sans" panose="020B0606030504020204" pitchFamily="34" charset="0"/>
                <a:ea typeface="Open Sans" panose="020B0606030504020204" pitchFamily="34" charset="0"/>
              </a:rPr>
              <a:t>INFORM </a:t>
            </a:r>
            <a:r>
              <a:rPr lang="en-US" sz="1200" dirty="0">
                <a:effectLst/>
                <a:latin typeface="Open Sans" panose="020B0606030504020204" pitchFamily="34" charset="0"/>
                <a:ea typeface="Open Sans" panose="020B0606030504020204" pitchFamily="34" charset="0"/>
              </a:rPr>
              <a:t>the group they will have a conversation with the family about the CANS and how it is used to inform the case plan. The script should include:</a:t>
            </a:r>
            <a:endParaRPr lang="en-US" sz="1100" dirty="0">
              <a:effectLst/>
              <a:latin typeface="Open Sans" panose="020B0606030504020204" pitchFamily="34" charset="0"/>
              <a:ea typeface="Open Sans" panose="020B0606030504020204" pitchFamily="34" charset="0"/>
            </a:endParaRPr>
          </a:p>
          <a:p>
            <a:pPr marL="1143000" marR="0" lvl="2" indent="-228600">
              <a:lnSpc>
                <a:spcPct val="150000"/>
              </a:lnSpc>
              <a:spcBef>
                <a:spcPts val="5"/>
              </a:spcBef>
              <a:spcAft>
                <a:spcPts val="1200"/>
              </a:spcAft>
              <a:buSzPts val="1200"/>
              <a:buFont typeface="Wingdings" panose="05000000000000000000" pitchFamily="2" charset="2"/>
              <a:buChar char=""/>
              <a:tabLst>
                <a:tab pos="9144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It will communicate what families need to</a:t>
            </a:r>
            <a:r>
              <a:rPr lang="en-US" sz="1200" spc="-4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know.</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lnSpc>
                <a:spcPct val="150000"/>
              </a:lnSpc>
              <a:spcBef>
                <a:spcPts val="795"/>
              </a:spcBef>
              <a:spcAft>
                <a:spcPts val="1200"/>
              </a:spcAft>
              <a:buSzPts val="1200"/>
              <a:buFont typeface="Wingdings" panose="05000000000000000000" pitchFamily="2" charset="2"/>
              <a:buChar char=""/>
              <a:tabLst>
                <a:tab pos="9144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What we are trying to understand about family’s</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needs?</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lnSpc>
                <a:spcPct val="150000"/>
              </a:lnSpc>
              <a:spcBef>
                <a:spcPts val="790"/>
              </a:spcBef>
              <a:spcAft>
                <a:spcPts val="1200"/>
              </a:spcAft>
              <a:buSzPts val="1200"/>
              <a:buFont typeface="Wingdings" panose="05000000000000000000" pitchFamily="2" charset="2"/>
              <a:buChar char=""/>
              <a:tabLst>
                <a:tab pos="9144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How the information is</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used?</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lnSpc>
                <a:spcPct val="150000"/>
              </a:lnSpc>
              <a:spcBef>
                <a:spcPts val="805"/>
              </a:spcBef>
              <a:spcAft>
                <a:spcPts val="1200"/>
              </a:spcAft>
              <a:buSzPts val="1200"/>
              <a:buFont typeface="Wingdings" panose="05000000000000000000" pitchFamily="2" charset="2"/>
              <a:buChar char=""/>
              <a:tabLst>
                <a:tab pos="9144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What do you</a:t>
            </a:r>
            <a:r>
              <a:rPr lang="en-US" sz="1200" spc="-3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know?</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lnSpc>
                <a:spcPct val="150000"/>
              </a:lnSpc>
              <a:spcBef>
                <a:spcPts val="805"/>
              </a:spcBef>
              <a:spcAft>
                <a:spcPts val="1200"/>
              </a:spcAft>
              <a:buSzPts val="1200"/>
              <a:buFont typeface="Wingdings" panose="05000000000000000000" pitchFamily="2" charset="2"/>
              <a:buChar char=""/>
              <a:tabLst>
                <a:tab pos="9144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What do you need to</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know?</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lnSpc>
                <a:spcPct val="150000"/>
              </a:lnSpc>
              <a:spcBef>
                <a:spcPts val="810"/>
              </a:spcBef>
              <a:spcAft>
                <a:spcPts val="1200"/>
              </a:spcAft>
              <a:buSzPts val="1200"/>
              <a:buFont typeface="Wingdings" panose="05000000000000000000" pitchFamily="2" charset="2"/>
              <a:buChar char=""/>
              <a:tabLst>
                <a:tab pos="9144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How will you obtain that</a:t>
            </a:r>
            <a:r>
              <a:rPr lang="en-US" sz="1200" spc="-4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information?</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742950" marR="0" lvl="1" indent="-285750">
              <a:lnSpc>
                <a:spcPct val="150000"/>
              </a:lnSpc>
              <a:spcBef>
                <a:spcPts val="0"/>
              </a:spcBef>
              <a:spcAft>
                <a:spcPts val="1200"/>
              </a:spcAft>
              <a:buFont typeface="Courier New" panose="02070309020205020404" pitchFamily="49" charset="0"/>
              <a:buChar char="o"/>
              <a:tabLst>
                <a:tab pos="685800" algn="l"/>
              </a:tabLst>
            </a:pPr>
            <a:r>
              <a:rPr lang="en-US" sz="1200" b="1" dirty="0">
                <a:effectLst/>
                <a:latin typeface="Open Sans" panose="020B0606030504020204" pitchFamily="34" charset="0"/>
                <a:ea typeface="Open Sans" panose="020B0606030504020204" pitchFamily="34" charset="0"/>
              </a:rPr>
              <a:t>SHARE </a:t>
            </a:r>
            <a:r>
              <a:rPr lang="en-US" sz="1200" dirty="0">
                <a:effectLst/>
                <a:latin typeface="Open Sans" panose="020B0606030504020204" pitchFamily="34" charset="0"/>
                <a:ea typeface="Open Sans" panose="020B0606030504020204" pitchFamily="34" charset="0"/>
              </a:rPr>
              <a:t>it is important to have a script and to practice having these discussions prior to having the conversations with families. It is crucial that families understand the importance of the CANS and how it is used throughout the</a:t>
            </a:r>
            <a:r>
              <a:rPr lang="en-US" sz="1200" spc="-12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case process. The more prepared you are to have the conversation with the family the more trust there will be in the assessment</a:t>
            </a:r>
            <a:r>
              <a:rPr lang="en-US" sz="1200" spc="-6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process.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1200"/>
              </a:spcAft>
              <a:buFont typeface="Courier New" panose="02070309020205020404" pitchFamily="49" charset="0"/>
              <a:buChar char="o"/>
              <a:tabLst>
                <a:tab pos="685800" algn="l"/>
              </a:tabLst>
            </a:pPr>
            <a:r>
              <a:rPr lang="en-US" sz="1200" b="1" dirty="0">
                <a:effectLst/>
                <a:latin typeface="Open Sans" panose="020B0606030504020204" pitchFamily="34" charset="0"/>
                <a:ea typeface="Open Sans" panose="020B0606030504020204" pitchFamily="34" charset="0"/>
              </a:rPr>
              <a:t>INSTRUCT </a:t>
            </a:r>
            <a:r>
              <a:rPr lang="en-US" sz="1200" dirty="0">
                <a:effectLst/>
                <a:latin typeface="Open Sans" panose="020B0606030504020204" pitchFamily="34" charset="0"/>
                <a:ea typeface="Open Sans" panose="020B0606030504020204" pitchFamily="34" charset="0"/>
              </a:rPr>
              <a:t>participants to take 5-7 minutes to draft a script of how they would introduce the CANS to the Steward family.  </a:t>
            </a:r>
            <a:r>
              <a:rPr lang="en-US" sz="1200" b="1" dirty="0">
                <a:effectLst/>
                <a:latin typeface="Open Sans" panose="020B0606030504020204" pitchFamily="34" charset="0"/>
                <a:ea typeface="Open Sans" panose="020B0606030504020204" pitchFamily="34" charset="0"/>
              </a:rPr>
              <a:t>DEBRIEF</a:t>
            </a:r>
            <a:r>
              <a:rPr lang="en-US" sz="1200" dirty="0">
                <a:effectLst/>
                <a:latin typeface="Open Sans" panose="020B0606030504020204" pitchFamily="34" charset="0"/>
                <a:ea typeface="Open Sans" panose="020B0606030504020204" pitchFamily="34" charset="0"/>
              </a:rPr>
              <a:t> by asking participants to share any questions.  </a:t>
            </a:r>
            <a:r>
              <a:rPr lang="en-US" sz="1200" b="1" dirty="0">
                <a:effectLst/>
                <a:latin typeface="Open Sans" panose="020B0606030504020204" pitchFamily="34" charset="0"/>
                <a:ea typeface="Open Sans" panose="020B0606030504020204" pitchFamily="34" charset="0"/>
              </a:rPr>
              <a:t>ASK</a:t>
            </a:r>
            <a:r>
              <a:rPr lang="en-US" sz="1200" dirty="0">
                <a:effectLst/>
                <a:latin typeface="Open Sans" panose="020B0606030504020204" pitchFamily="34" charset="0"/>
                <a:ea typeface="Open Sans" panose="020B0606030504020204" pitchFamily="34" charset="0"/>
              </a:rPr>
              <a:t> for volunteers to share the script. </a:t>
            </a:r>
            <a:r>
              <a:rPr lang="en-US" sz="1200" b="1" dirty="0">
                <a:effectLst/>
                <a:latin typeface="Open Sans" panose="020B0606030504020204" pitchFamily="34" charset="0"/>
                <a:ea typeface="Open Sans" panose="020B0606030504020204" pitchFamily="34" charset="0"/>
              </a:rPr>
              <a:t>THANK </a:t>
            </a:r>
            <a:r>
              <a:rPr lang="en-US" sz="1200" dirty="0">
                <a:effectLst/>
                <a:latin typeface="Open Sans" panose="020B0606030504020204" pitchFamily="34" charset="0"/>
                <a:ea typeface="Open Sans" panose="020B0606030504020204" pitchFamily="34" charset="0"/>
              </a:rPr>
              <a:t>participants who volunteer.</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REMIND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CANS is initiated on all children/youth (ages 5 and above) when entering custody. According to the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hlinkClick r:id="rId3"/>
              </a:rPr>
              <a:t>CANS Protocol</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the FSW initiates the CANS within the first 7 business days of custody and submits it to the Assessment Consultant within the first 10 business days of custody.  It is finalized by the COE Assessment Consultant within 15 business days of the child/youth entering custody.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025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1200"/>
              </a:spcAft>
              <a:buFont typeface="Symbol" panose="05050102010706020507" pitchFamily="18" charset="2"/>
              <a:buChar char=""/>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CONDUCT ACTIVITY</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Steward Initial CANS Assessment Review </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SUPPLY</a:t>
            </a:r>
            <a:r>
              <a:rPr lang="en-US" sz="1800" dirty="0">
                <a:effectLst/>
                <a:latin typeface="Open Sans" panose="020B0606030504020204" pitchFamily="34" charset="0"/>
                <a:ea typeface="Open Sans" panose="020B0606030504020204" pitchFamily="34" charset="0"/>
              </a:rPr>
              <a:t> participants with the Steward Initial CANS Assessment completed by the Center of Excellence CANS Consultants.</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ALLOW</a:t>
            </a:r>
            <a:r>
              <a:rPr lang="en-US" sz="1800" dirty="0">
                <a:effectLst/>
                <a:latin typeface="Open Sans" panose="020B0606030504020204" pitchFamily="34" charset="0"/>
                <a:ea typeface="Open Sans" panose="020B0606030504020204" pitchFamily="34" charset="0"/>
              </a:rPr>
              <a:t> 10-15 minutes for participants to review the Initial CANS assessment completed on Travis and Michael. </a:t>
            </a:r>
            <a:r>
              <a:rPr lang="en-US" sz="1800" b="1" dirty="0">
                <a:effectLst/>
                <a:latin typeface="Open Sans" panose="020B0606030504020204" pitchFamily="34" charset="0"/>
                <a:ea typeface="Open Sans" panose="020B0606030504020204" pitchFamily="34" charset="0"/>
              </a:rPr>
              <a:t>REQUEST</a:t>
            </a:r>
            <a:r>
              <a:rPr lang="en-US" sz="1800" dirty="0">
                <a:effectLst/>
                <a:latin typeface="Open Sans" panose="020B0606030504020204" pitchFamily="34" charset="0"/>
                <a:ea typeface="Open Sans" panose="020B0606030504020204" pitchFamily="34" charset="0"/>
              </a:rPr>
              <a:t> they assess what information is known (from information gathered thus far from CPS and initial contacts) and/or what more would they want to know.  Trainer: We will </a:t>
            </a:r>
            <a:r>
              <a:rPr lang="en-US" sz="1800" b="1" dirty="0">
                <a:effectLst/>
                <a:latin typeface="Open Sans" panose="020B0606030504020204" pitchFamily="34" charset="0"/>
                <a:ea typeface="Open Sans" panose="020B0606030504020204" pitchFamily="34" charset="0"/>
              </a:rPr>
              <a:t>NOT</a:t>
            </a:r>
            <a:r>
              <a:rPr lang="en-US" sz="1800" dirty="0">
                <a:effectLst/>
                <a:latin typeface="Open Sans" panose="020B0606030504020204" pitchFamily="34" charset="0"/>
                <a:ea typeface="Open Sans" panose="020B0606030504020204" pitchFamily="34" charset="0"/>
              </a:rPr>
              <a:t> be focusing on the scoring at this time. </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RECONVENE</a:t>
            </a:r>
            <a:r>
              <a:rPr lang="en-US" sz="1800" dirty="0">
                <a:effectLst/>
                <a:latin typeface="Open Sans" panose="020B0606030504020204" pitchFamily="34" charset="0"/>
                <a:ea typeface="Open Sans" panose="020B0606030504020204" pitchFamily="34" charset="0"/>
              </a:rPr>
              <a:t> the group and </a:t>
            </a:r>
            <a:r>
              <a:rPr lang="en-US" sz="1800" b="1" dirty="0">
                <a:effectLst/>
                <a:latin typeface="Open Sans" panose="020B0606030504020204" pitchFamily="34" charset="0"/>
                <a:ea typeface="Open Sans" panose="020B0606030504020204" pitchFamily="34" charset="0"/>
              </a:rPr>
              <a:t>DEBRIEF</a:t>
            </a:r>
            <a:r>
              <a:rPr lang="en-US" sz="1800" dirty="0">
                <a:effectLst/>
                <a:latin typeface="Open Sans" panose="020B0606030504020204" pitchFamily="34" charset="0"/>
                <a:ea typeface="Open Sans" panose="020B0606030504020204" pitchFamily="34" charset="0"/>
              </a:rPr>
              <a:t> with participants by asking the following questions: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What information did you learn about the family?</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What follow-up questions would you have for the family?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How will you use this information to help you plan? </a:t>
            </a:r>
          </a:p>
          <a:p>
            <a:pPr marL="342900" marR="0" lvl="0" indent="-342900">
              <a:lnSpc>
                <a:spcPct val="150000"/>
              </a:lnSpc>
              <a:spcBef>
                <a:spcPts val="0"/>
              </a:spcBef>
              <a:spcAft>
                <a:spcPts val="120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How will you prepare the assessment to present to the family’s team? </a:t>
            </a:r>
          </a:p>
          <a:p>
            <a:pPr marL="342900" marR="139065" lvl="0" indent="-342900">
              <a:lnSpc>
                <a:spcPct val="150000"/>
              </a:lnSpc>
              <a:spcBef>
                <a:spcPts val="4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INFORM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group the CANS is an ongoing process.</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There</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are</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specific</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times</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we</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complete</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CANS</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reassessment</a:t>
            </a:r>
            <a:r>
              <a:rPr lang="en-US" sz="1800" spc="-17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throughout the life of the case. </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REMIND</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the group of the CANS Case Protocol shared during CANS training in Pre-service week 8. Link: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hlinkClick r:id="rId3"/>
              </a:rPr>
              <a:t>https://files.dcs.tn.gov/policies/chap31/CANSProtocol.pdf</a:t>
            </a:r>
            <a:endPar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218440" lvl="0" indent="-342900">
              <a:lnSpc>
                <a:spcPct val="150000"/>
              </a:lnSpc>
              <a:spcBef>
                <a:spcPts val="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SHARE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CANS is updated, reviewed, and finalized no less than every six (6) months for all CANS eligible children and youth unless there are changes in</a:t>
            </a:r>
            <a:r>
              <a:rPr lang="en-US" sz="1800" spc="-25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circumstances of the case which require an update</a:t>
            </a:r>
            <a:r>
              <a:rPr lang="en-US" sz="1800" spc="-7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sooner.</a:t>
            </a:r>
          </a:p>
          <a:p>
            <a:pPr marL="342900" marR="218440" lvl="0" indent="-342900" algn="l" defTabSz="914400" rtl="0" eaLnBrk="1" fontAlgn="auto" latinLnBrk="0" hangingPunct="1">
              <a:lnSpc>
                <a:spcPct val="150000"/>
              </a:lnSpc>
              <a:spcBef>
                <a:spcPts val="0"/>
              </a:spcBef>
              <a:spcAft>
                <a:spcPts val="1200"/>
              </a:spcAft>
              <a:buClrTx/>
              <a:buSzTx/>
              <a:buFont typeface="Symbol" panose="05050102010706020507" pitchFamily="18" charset="2"/>
              <a:buChar char=""/>
              <a:tabLst>
                <a:tab pos="457200" algn="l"/>
              </a:tabLst>
              <a:defRPr/>
            </a:pPr>
            <a:r>
              <a:rPr lang="en-US" sz="1800" b="1" dirty="0">
                <a:effectLst/>
                <a:latin typeface="Open Sans" panose="020B0606030504020204" pitchFamily="34" charset="0"/>
                <a:ea typeface="Open Sans" panose="020B0606030504020204" pitchFamily="34" charset="0"/>
              </a:rPr>
              <a:t>ADDITIONALLY</a:t>
            </a:r>
            <a:r>
              <a:rPr lang="en-US" sz="1800" dirty="0">
                <a:effectLst/>
                <a:latin typeface="Open Sans" panose="020B0606030504020204" pitchFamily="34" charset="0"/>
                <a:ea typeface="Open Sans" panose="020B0606030504020204" pitchFamily="34" charset="0"/>
              </a:rPr>
              <a:t>, The Toddler and Infant Needs and Strengths (TINS) is a specialized assessment developed to lay the foundation for individualized services of children ages zero (0)  through four (4).  The TINS creates opportunities for collaboration to guide service planning and manage outcomes for infants and toddlers in a Safe Baby Court (SBC).</a:t>
            </a:r>
            <a:r>
              <a:rPr lang="en-US" sz="1800" b="1" dirty="0">
                <a:effectLst/>
                <a:latin typeface="Open Sans" panose="020B0606030504020204" pitchFamily="34" charset="0"/>
                <a:ea typeface="Open Sans" panose="020B0606030504020204" pitchFamily="34" charset="0"/>
              </a:rPr>
              <a:t> REFER</a:t>
            </a:r>
            <a:r>
              <a:rPr lang="en-US" sz="1800" dirty="0">
                <a:effectLst/>
                <a:latin typeface="Open Sans" panose="020B0606030504020204" pitchFamily="34" charset="0"/>
                <a:ea typeface="Open Sans" panose="020B0606030504020204" pitchFamily="34" charset="0"/>
              </a:rPr>
              <a:t> to the </a:t>
            </a:r>
            <a:r>
              <a:rPr lang="en-US" sz="1800" spc="-30" dirty="0">
                <a:solidFill>
                  <a:srgbClr val="131E29"/>
                </a:solidFill>
                <a:effectLst/>
                <a:latin typeface="Open Sans" panose="020B0606030504020204" pitchFamily="34" charset="0"/>
                <a:ea typeface="Times New Roman" panose="02020603050405020304" pitchFamily="18" charset="0"/>
              </a:rPr>
              <a:t>Protocol for Completions of the Toddler and Infant Needs and Strengths (TINS) in Safe Baby Court Cases.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75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REFER </a:t>
            </a:r>
            <a:r>
              <a:rPr lang="en-US" sz="18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to Policy 16.51 Independent Living and Transition Planning.</a:t>
            </a:r>
            <a:r>
              <a:rPr lang="en-US" sz="18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 STRESS </a:t>
            </a:r>
            <a:r>
              <a:rPr lang="en-US" sz="18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to participants the Life Skills Assessment must be completed for any youth age 14 and older. Currently, the Casey Life Skills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Assessment can still be used but it has to be scored manually as they took down the assessment on the website.</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 REFER</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participants to the Casey Life Skills Assessment handout that can be used to focus on helping youth attain life skills needed for a successful transition to adulthood.</a:t>
            </a:r>
          </a:p>
          <a:p>
            <a:pPr marL="342900" marR="218440" lvl="0" indent="-342900">
              <a:lnSpc>
                <a:spcPct val="150000"/>
              </a:lnSpc>
              <a:spcBef>
                <a:spcPts val="0"/>
              </a:spcBef>
              <a:spcAft>
                <a:spcPts val="1200"/>
              </a:spcAft>
              <a:buFont typeface="Symbol" panose="05050102010706020507" pitchFamily="18" charset="2"/>
              <a:buChar char=""/>
              <a:tabLst>
                <a:tab pos="457200" algn="l"/>
              </a:tabLst>
            </a:pPr>
            <a:r>
              <a:rPr lang="en-US" sz="1800" b="1" dirty="0">
                <a:solidFill>
                  <a:srgbClr val="363435"/>
                </a:solidFill>
                <a:effectLst/>
                <a:latin typeface="Open Sans" panose="020B0606030504020204" pitchFamily="34" charset="0"/>
                <a:ea typeface="Open Sans" panose="020B0606030504020204" pitchFamily="34" charset="0"/>
              </a:rPr>
              <a:t>EXPLAIN </a:t>
            </a:r>
            <a:r>
              <a:rPr lang="en-US" sz="1800" dirty="0">
                <a:solidFill>
                  <a:srgbClr val="363435"/>
                </a:solidFill>
                <a:effectLst/>
                <a:latin typeface="Open Sans" panose="020B0606030504020204" pitchFamily="34" charset="0"/>
                <a:ea typeface="Open Sans" panose="020B0606030504020204" pitchFamily="34" charset="0"/>
              </a:rPr>
              <a:t>when we present the Life Skills Assessment to the youth it is important to inform the youth of why they are completing this assessment with you.  </a:t>
            </a:r>
            <a:endParaRPr lang="en-US" sz="1800" dirty="0">
              <a:effectLst/>
              <a:latin typeface="Open Sans" panose="020B0606030504020204" pitchFamily="34" charset="0"/>
              <a:ea typeface="Open Sans" panose="020B0606030504020204" pitchFamily="34" charset="0"/>
            </a:endParaRPr>
          </a:p>
          <a:p>
            <a:pPr marL="342900" marR="218440" lvl="0" indent="-342900">
              <a:lnSpc>
                <a:spcPct val="150000"/>
              </a:lnSpc>
              <a:spcBef>
                <a:spcPts val="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SHARE </a:t>
            </a:r>
            <a:r>
              <a:rPr lang="en-US" sz="1800" dirty="0">
                <a:effectLst/>
                <a:latin typeface="Open Sans" panose="020B0606030504020204" pitchFamily="34" charset="0"/>
                <a:ea typeface="Open Sans" panose="020B0606030504020204" pitchFamily="34" charset="0"/>
              </a:rPr>
              <a:t>Life Skills Assessment and results sheet for Travis and Michael. </a:t>
            </a:r>
            <a:r>
              <a:rPr lang="en-US" sz="1800" b="1" dirty="0">
                <a:solidFill>
                  <a:srgbClr val="363435"/>
                </a:solidFill>
                <a:effectLst/>
                <a:latin typeface="Open Sans" panose="020B0606030504020204" pitchFamily="34" charset="0"/>
                <a:ea typeface="Open Sans" panose="020B0606030504020204" pitchFamily="34" charset="0"/>
              </a:rPr>
              <a:t>HIGHLIGHT </a:t>
            </a:r>
            <a:r>
              <a:rPr lang="en-US" sz="1800" dirty="0">
                <a:solidFill>
                  <a:srgbClr val="363435"/>
                </a:solidFill>
                <a:effectLst/>
                <a:latin typeface="Open Sans" panose="020B0606030504020204" pitchFamily="34" charset="0"/>
                <a:ea typeface="Open Sans" panose="020B0606030504020204" pitchFamily="34" charset="0"/>
              </a:rPr>
              <a:t>key areas of the life skills assessment and </a:t>
            </a:r>
            <a:r>
              <a:rPr lang="en-US" sz="1800" b="1" dirty="0">
                <a:solidFill>
                  <a:srgbClr val="363435"/>
                </a:solidFill>
                <a:effectLst/>
                <a:latin typeface="Open Sans" panose="020B0606030504020204" pitchFamily="34" charset="0"/>
                <a:ea typeface="Open Sans" panose="020B0606030504020204" pitchFamily="34" charset="0"/>
              </a:rPr>
              <a:t>ALLOW </a:t>
            </a:r>
            <a:r>
              <a:rPr lang="en-US" sz="1800" dirty="0">
                <a:solidFill>
                  <a:srgbClr val="363435"/>
                </a:solidFill>
                <a:effectLst/>
                <a:latin typeface="Open Sans" panose="020B0606030504020204" pitchFamily="34" charset="0"/>
                <a:ea typeface="Open Sans" panose="020B0606030504020204" pitchFamily="34" charset="0"/>
              </a:rPr>
              <a:t>time for participants to review the results.  </a:t>
            </a:r>
            <a:endParaRPr lang="en-US" sz="1800" dirty="0">
              <a:effectLst/>
              <a:latin typeface="Open Sans" panose="020B0606030504020204" pitchFamily="34" charset="0"/>
              <a:ea typeface="Open Sans" panose="020B0606030504020204" pitchFamily="34" charset="0"/>
            </a:endParaRPr>
          </a:p>
          <a:p>
            <a:pPr marL="342900" marR="218440" lvl="0" indent="-342900">
              <a:lnSpc>
                <a:spcPct val="150000"/>
              </a:lnSpc>
              <a:spcBef>
                <a:spcPts val="0"/>
              </a:spcBef>
              <a:spcAft>
                <a:spcPts val="1200"/>
              </a:spcAft>
              <a:buFont typeface="Symbol" panose="05050102010706020507" pitchFamily="18" charset="2"/>
              <a:buChar char=""/>
              <a:tabLst>
                <a:tab pos="457200" algn="l"/>
              </a:tabLst>
            </a:pPr>
            <a:r>
              <a:rPr lang="en-US" sz="1800" b="1" dirty="0">
                <a:solidFill>
                  <a:srgbClr val="363435"/>
                </a:solidFill>
                <a:effectLst/>
                <a:latin typeface="Open Sans" panose="020B0606030504020204" pitchFamily="34" charset="0"/>
                <a:ea typeface="Open Sans" panose="020B0606030504020204" pitchFamily="34" charset="0"/>
              </a:rPr>
              <a:t>EXPLAIN </a:t>
            </a:r>
            <a:r>
              <a:rPr lang="en-US" sz="1800" dirty="0">
                <a:solidFill>
                  <a:srgbClr val="363435"/>
                </a:solidFill>
                <a:effectLst/>
                <a:latin typeface="Open Sans" panose="020B0606030504020204" pitchFamily="34" charset="0"/>
                <a:ea typeface="Open Sans" panose="020B0606030504020204" pitchFamily="34" charset="0"/>
              </a:rPr>
              <a:t>the youth’s Independent Living section is developed based on these results during the permanency planning portion of the CFTM.</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REMIND</a:t>
            </a:r>
            <a:r>
              <a:rPr lang="en-US" sz="1800" dirty="0">
                <a:effectLst/>
                <a:latin typeface="Open Sans" panose="020B0606030504020204" pitchFamily="34" charset="0"/>
                <a:ea typeface="Open Sans" panose="020B0606030504020204" pitchFamily="34" charset="0"/>
              </a:rPr>
              <a:t> participants the core IL strength and need categories required to complete an Independent Living Plan are as follows. Additional categories may be used in addition to those that are mandatory per age group.  </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For youth in custody 14 up to 16 years of age:</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Life Skills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Social Skills (including an action step that addresses mentoring)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Credit Check </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For youth in custody 16 up to 17 years of age, the above are required along with the following: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Education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Physical and Mental Health</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Employment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Finances and money management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Essential Documents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Transportation</a:t>
            </a:r>
          </a:p>
          <a:p>
            <a:pPr marL="342900" marR="165100" lvl="0" indent="-342900">
              <a:lnSpc>
                <a:spcPct val="150000"/>
              </a:lnSpc>
              <a:spcBef>
                <a:spcPts val="0"/>
              </a:spcBef>
              <a:spcAft>
                <a:spcPts val="0"/>
              </a:spcAft>
              <a:buFont typeface="Symbol" panose="05050102010706020507" pitchFamily="18" charset="2"/>
              <a:buChar char=""/>
              <a:tabLst>
                <a:tab pos="685800" algn="l"/>
                <a:tab pos="1625600" algn="l"/>
              </a:tabLst>
            </a:pPr>
            <a:r>
              <a:rPr lang="en-US" sz="1800" b="1" dirty="0">
                <a:effectLst/>
                <a:latin typeface="Open Sans" panose="020B0606030504020204" pitchFamily="34" charset="0"/>
                <a:ea typeface="Open Sans" panose="020B0606030504020204" pitchFamily="34" charset="0"/>
              </a:rPr>
              <a:t>ASK</a:t>
            </a:r>
            <a:r>
              <a:rPr lang="en-US" sz="1800" dirty="0">
                <a:effectLst/>
                <a:latin typeface="Open Sans" panose="020B0606030504020204" pitchFamily="34" charset="0"/>
                <a:ea typeface="Open Sans" panose="020B0606030504020204" pitchFamily="34" charset="0"/>
              </a:rPr>
              <a:t> participants what areas of growth would require attention in helping to enhance Travis and Michael’s independent living skills.</a:t>
            </a:r>
            <a:r>
              <a:rPr lang="en-US" sz="1800" dirty="0">
                <a:solidFill>
                  <a:srgbClr val="363435"/>
                </a:solidFill>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165100" lvl="0" indent="-342900">
              <a:lnSpc>
                <a:spcPct val="150000"/>
              </a:lnSpc>
              <a:spcBef>
                <a:spcPts val="0"/>
              </a:spcBef>
              <a:spcAft>
                <a:spcPts val="1200"/>
              </a:spcAft>
              <a:buFont typeface="Symbol" panose="05050102010706020507" pitchFamily="18" charset="2"/>
              <a:buChar char=""/>
              <a:tabLst>
                <a:tab pos="685800" algn="l"/>
                <a:tab pos="1625600" algn="l"/>
              </a:tabLst>
            </a:pPr>
            <a:r>
              <a:rPr lang="en-US" sz="1800" b="1" dirty="0">
                <a:solidFill>
                  <a:srgbClr val="363435"/>
                </a:solidFill>
                <a:effectLst/>
                <a:latin typeface="Open Sans" panose="020B0606030504020204" pitchFamily="34" charset="0"/>
                <a:ea typeface="Open Sans" panose="020B0606030504020204" pitchFamily="34" charset="0"/>
              </a:rPr>
              <a:t>REMIND</a:t>
            </a:r>
            <a:r>
              <a:rPr lang="en-US" sz="1800" dirty="0">
                <a:solidFill>
                  <a:srgbClr val="363435"/>
                </a:solidFill>
                <a:effectLst/>
                <a:latin typeface="Open Sans" panose="020B0606030504020204" pitchFamily="34" charset="0"/>
                <a:ea typeface="Open Sans" panose="020B0606030504020204" pitchFamily="34" charset="0"/>
              </a:rPr>
              <a:t> participants the youth will complete a Life Skills Assessment annually to allow us to assess their progress toward developing independent living skills. </a:t>
            </a:r>
            <a:endParaRPr lang="en-US" sz="1800" dirty="0">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26</a:t>
            </a:fld>
            <a:endParaRPr lang="en-US" dirty="0"/>
          </a:p>
        </p:txBody>
      </p:sp>
    </p:spTree>
    <p:extLst>
      <p:ext uri="{BB962C8B-B14F-4D97-AF65-F5344CB8AC3E}">
        <p14:creationId xmlns:p14="http://schemas.microsoft.com/office/powerpoint/2010/main" val="2144042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75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REFER </a:t>
            </a:r>
            <a:r>
              <a:rPr lang="en-US" sz="18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to Policy 16.51 Independent Living and Transition Planning.</a:t>
            </a:r>
            <a:r>
              <a:rPr lang="en-US" sz="18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 STRESS </a:t>
            </a:r>
            <a:r>
              <a:rPr lang="en-US" sz="18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to participants the Life Skills Assessment must be completed for any youth age 14 and older. Currently, the Casey Life Skills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Assessment can still be used but it has to be scored manually as they took down the assessment on the website.</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 REFER</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participants to the Casey Life Skills Assessment handout that can be used to focus on helping youth attain life skills needed for a successful transition to adulthood.</a:t>
            </a:r>
          </a:p>
          <a:p>
            <a:pPr marL="342900" marR="218440" lvl="0" indent="-342900">
              <a:lnSpc>
                <a:spcPct val="150000"/>
              </a:lnSpc>
              <a:spcBef>
                <a:spcPts val="0"/>
              </a:spcBef>
              <a:spcAft>
                <a:spcPts val="1200"/>
              </a:spcAft>
              <a:buFont typeface="Symbol" panose="05050102010706020507" pitchFamily="18" charset="2"/>
              <a:buChar char=""/>
              <a:tabLst>
                <a:tab pos="457200" algn="l"/>
              </a:tabLst>
            </a:pPr>
            <a:r>
              <a:rPr lang="en-US" sz="1800" b="1" dirty="0">
                <a:solidFill>
                  <a:srgbClr val="363435"/>
                </a:solidFill>
                <a:effectLst/>
                <a:latin typeface="Open Sans" panose="020B0606030504020204" pitchFamily="34" charset="0"/>
                <a:ea typeface="Open Sans" panose="020B0606030504020204" pitchFamily="34" charset="0"/>
              </a:rPr>
              <a:t>EXPLAIN </a:t>
            </a:r>
            <a:r>
              <a:rPr lang="en-US" sz="1800" dirty="0">
                <a:solidFill>
                  <a:srgbClr val="363435"/>
                </a:solidFill>
                <a:effectLst/>
                <a:latin typeface="Open Sans" panose="020B0606030504020204" pitchFamily="34" charset="0"/>
                <a:ea typeface="Open Sans" panose="020B0606030504020204" pitchFamily="34" charset="0"/>
              </a:rPr>
              <a:t>when we present the Life Skills Assessment to the youth it is important to inform the youth of why they are completing this assessment with you.  </a:t>
            </a:r>
            <a:endParaRPr lang="en-US" sz="1800" dirty="0">
              <a:effectLst/>
              <a:latin typeface="Open Sans" panose="020B0606030504020204" pitchFamily="34" charset="0"/>
              <a:ea typeface="Open Sans" panose="020B0606030504020204" pitchFamily="34" charset="0"/>
            </a:endParaRPr>
          </a:p>
          <a:p>
            <a:pPr marL="342900" marR="218440" lvl="0" indent="-342900">
              <a:lnSpc>
                <a:spcPct val="150000"/>
              </a:lnSpc>
              <a:spcBef>
                <a:spcPts val="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SHARE </a:t>
            </a:r>
            <a:r>
              <a:rPr lang="en-US" sz="1800" dirty="0">
                <a:effectLst/>
                <a:latin typeface="Open Sans" panose="020B0606030504020204" pitchFamily="34" charset="0"/>
                <a:ea typeface="Open Sans" panose="020B0606030504020204" pitchFamily="34" charset="0"/>
              </a:rPr>
              <a:t>Life Skills Assessment and results sheet for Travis and Michael. </a:t>
            </a:r>
            <a:r>
              <a:rPr lang="en-US" sz="1800" b="1" dirty="0">
                <a:solidFill>
                  <a:srgbClr val="363435"/>
                </a:solidFill>
                <a:effectLst/>
                <a:latin typeface="Open Sans" panose="020B0606030504020204" pitchFamily="34" charset="0"/>
                <a:ea typeface="Open Sans" panose="020B0606030504020204" pitchFamily="34" charset="0"/>
              </a:rPr>
              <a:t>HIGHLIGHT </a:t>
            </a:r>
            <a:r>
              <a:rPr lang="en-US" sz="1800" dirty="0">
                <a:solidFill>
                  <a:srgbClr val="363435"/>
                </a:solidFill>
                <a:effectLst/>
                <a:latin typeface="Open Sans" panose="020B0606030504020204" pitchFamily="34" charset="0"/>
                <a:ea typeface="Open Sans" panose="020B0606030504020204" pitchFamily="34" charset="0"/>
              </a:rPr>
              <a:t>key areas of the life skills assessment and </a:t>
            </a:r>
            <a:r>
              <a:rPr lang="en-US" sz="1800" b="1" dirty="0">
                <a:solidFill>
                  <a:srgbClr val="363435"/>
                </a:solidFill>
                <a:effectLst/>
                <a:latin typeface="Open Sans" panose="020B0606030504020204" pitchFamily="34" charset="0"/>
                <a:ea typeface="Open Sans" panose="020B0606030504020204" pitchFamily="34" charset="0"/>
              </a:rPr>
              <a:t>ALLOW </a:t>
            </a:r>
            <a:r>
              <a:rPr lang="en-US" sz="1800" dirty="0">
                <a:solidFill>
                  <a:srgbClr val="363435"/>
                </a:solidFill>
                <a:effectLst/>
                <a:latin typeface="Open Sans" panose="020B0606030504020204" pitchFamily="34" charset="0"/>
                <a:ea typeface="Open Sans" panose="020B0606030504020204" pitchFamily="34" charset="0"/>
              </a:rPr>
              <a:t>time for participants to review the results.  </a:t>
            </a:r>
            <a:endParaRPr lang="en-US" sz="1800" dirty="0">
              <a:effectLst/>
              <a:latin typeface="Open Sans" panose="020B0606030504020204" pitchFamily="34" charset="0"/>
              <a:ea typeface="Open Sans" panose="020B0606030504020204" pitchFamily="34" charset="0"/>
            </a:endParaRPr>
          </a:p>
          <a:p>
            <a:pPr marL="342900" marR="218440" lvl="0" indent="-342900">
              <a:lnSpc>
                <a:spcPct val="150000"/>
              </a:lnSpc>
              <a:spcBef>
                <a:spcPts val="0"/>
              </a:spcBef>
              <a:spcAft>
                <a:spcPts val="1200"/>
              </a:spcAft>
              <a:buFont typeface="Symbol" panose="05050102010706020507" pitchFamily="18" charset="2"/>
              <a:buChar char=""/>
              <a:tabLst>
                <a:tab pos="457200" algn="l"/>
              </a:tabLst>
            </a:pPr>
            <a:r>
              <a:rPr lang="en-US" sz="1800" b="1" dirty="0">
                <a:solidFill>
                  <a:srgbClr val="363435"/>
                </a:solidFill>
                <a:effectLst/>
                <a:latin typeface="Open Sans" panose="020B0606030504020204" pitchFamily="34" charset="0"/>
                <a:ea typeface="Open Sans" panose="020B0606030504020204" pitchFamily="34" charset="0"/>
              </a:rPr>
              <a:t>EXPLAIN </a:t>
            </a:r>
            <a:r>
              <a:rPr lang="en-US" sz="1800" dirty="0">
                <a:solidFill>
                  <a:srgbClr val="363435"/>
                </a:solidFill>
                <a:effectLst/>
                <a:latin typeface="Open Sans" panose="020B0606030504020204" pitchFamily="34" charset="0"/>
                <a:ea typeface="Open Sans" panose="020B0606030504020204" pitchFamily="34" charset="0"/>
              </a:rPr>
              <a:t>the youth’s Independent Living section is developed based on these results during the permanency planning portion of the CFTM.</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REMIND</a:t>
            </a:r>
            <a:r>
              <a:rPr lang="en-US" sz="1800" dirty="0">
                <a:effectLst/>
                <a:latin typeface="Open Sans" panose="020B0606030504020204" pitchFamily="34" charset="0"/>
                <a:ea typeface="Open Sans" panose="020B0606030504020204" pitchFamily="34" charset="0"/>
              </a:rPr>
              <a:t> participants the core IL strength and need categories required to complete an Independent Living Plan are as follows. Additional categories may be used in addition to those that are mandatory per age group.  </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For youth in custody 14 up to 16 years of age:</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Life Skills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Social Skills (including an action step that addresses mentoring)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Credit Check </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For youth in custody 16 up to 17 years of age, the above are required along with the following: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Education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Physical and Mental Health</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Employment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Finances and money management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Essential Documents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IL Transportation</a:t>
            </a:r>
          </a:p>
          <a:p>
            <a:pPr marL="342900" marR="165100" lvl="0" indent="-342900">
              <a:lnSpc>
                <a:spcPct val="150000"/>
              </a:lnSpc>
              <a:spcBef>
                <a:spcPts val="0"/>
              </a:spcBef>
              <a:spcAft>
                <a:spcPts val="0"/>
              </a:spcAft>
              <a:buFont typeface="Symbol" panose="05050102010706020507" pitchFamily="18" charset="2"/>
              <a:buChar char=""/>
              <a:tabLst>
                <a:tab pos="685800" algn="l"/>
                <a:tab pos="1625600" algn="l"/>
              </a:tabLst>
            </a:pPr>
            <a:r>
              <a:rPr lang="en-US" sz="1800" b="1" dirty="0">
                <a:effectLst/>
                <a:latin typeface="Open Sans" panose="020B0606030504020204" pitchFamily="34" charset="0"/>
                <a:ea typeface="Open Sans" panose="020B0606030504020204" pitchFamily="34" charset="0"/>
              </a:rPr>
              <a:t>ASK</a:t>
            </a:r>
            <a:r>
              <a:rPr lang="en-US" sz="1800" dirty="0">
                <a:effectLst/>
                <a:latin typeface="Open Sans" panose="020B0606030504020204" pitchFamily="34" charset="0"/>
                <a:ea typeface="Open Sans" panose="020B0606030504020204" pitchFamily="34" charset="0"/>
              </a:rPr>
              <a:t> participants what areas of growth would require attention in helping to enhance Travis and Michael’s independent living skills.</a:t>
            </a:r>
            <a:r>
              <a:rPr lang="en-US" sz="1800" dirty="0">
                <a:solidFill>
                  <a:srgbClr val="363435"/>
                </a:solidFill>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165100" lvl="0" indent="-342900">
              <a:lnSpc>
                <a:spcPct val="150000"/>
              </a:lnSpc>
              <a:spcBef>
                <a:spcPts val="0"/>
              </a:spcBef>
              <a:spcAft>
                <a:spcPts val="1200"/>
              </a:spcAft>
              <a:buFont typeface="Symbol" panose="05050102010706020507" pitchFamily="18" charset="2"/>
              <a:buChar char=""/>
              <a:tabLst>
                <a:tab pos="685800" algn="l"/>
                <a:tab pos="1625600" algn="l"/>
              </a:tabLst>
            </a:pPr>
            <a:r>
              <a:rPr lang="en-US" sz="1800" b="1" dirty="0">
                <a:solidFill>
                  <a:srgbClr val="363435"/>
                </a:solidFill>
                <a:effectLst/>
                <a:latin typeface="Open Sans" panose="020B0606030504020204" pitchFamily="34" charset="0"/>
                <a:ea typeface="Open Sans" panose="020B0606030504020204" pitchFamily="34" charset="0"/>
              </a:rPr>
              <a:t>REMIND</a:t>
            </a:r>
            <a:r>
              <a:rPr lang="en-US" sz="1800" dirty="0">
                <a:solidFill>
                  <a:srgbClr val="363435"/>
                </a:solidFill>
                <a:effectLst/>
                <a:latin typeface="Open Sans" panose="020B0606030504020204" pitchFamily="34" charset="0"/>
                <a:ea typeface="Open Sans" panose="020B0606030504020204" pitchFamily="34" charset="0"/>
              </a:rPr>
              <a:t> participants the youth will complete a Life Skills Assessment annually to allow us to assess their progress toward developing independent living skills. </a:t>
            </a:r>
            <a:endParaRPr lang="en-US" sz="1800" dirty="0">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27</a:t>
            </a:fld>
            <a:endParaRPr lang="en-US" dirty="0"/>
          </a:p>
        </p:txBody>
      </p:sp>
    </p:spTree>
    <p:extLst>
      <p:ext uri="{BB962C8B-B14F-4D97-AF65-F5344CB8AC3E}">
        <p14:creationId xmlns:p14="http://schemas.microsoft.com/office/powerpoint/2010/main" val="1466301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14300" lvl="0" indent="-342900">
              <a:lnSpc>
                <a:spcPct val="150000"/>
              </a:lnSpc>
              <a:spcBef>
                <a:spcPts val="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EXPLAIN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Family Permanency Plan is developed in collaboration with the child</a:t>
            </a:r>
            <a:r>
              <a:rPr lang="en-US" sz="1800" spc="-15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and family team in the context of the Initial Permanency Planning CFTM. </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REMIND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Initial Permanency Planning Child and Family Team Meeting is held within thirty (30) calendar days of the child/youth’s placement in custody.</a:t>
            </a:r>
          </a:p>
          <a:p>
            <a:pPr marL="342900" marR="114300" lvl="0" indent="-342900">
              <a:lnSpc>
                <a:spcPct val="150000"/>
              </a:lnSpc>
              <a:spcBef>
                <a:spcPts val="8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STATE</a:t>
            </a:r>
            <a:r>
              <a:rPr lang="en-US" sz="1800" b="1" spc="-3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Family</a:t>
            </a:r>
            <a:r>
              <a:rPr lang="en-US" sz="1800" spc="-4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Permanency</a:t>
            </a:r>
            <a:r>
              <a:rPr lang="en-US" sz="1800" spc="-3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Plans</a:t>
            </a:r>
            <a:r>
              <a:rPr lang="en-US" sz="1800" spc="-3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(FPP)</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are</a:t>
            </a:r>
            <a:r>
              <a:rPr lang="en-US" sz="1800" spc="-5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working</a:t>
            </a:r>
            <a:r>
              <a:rPr lang="en-US" sz="1800" spc="-2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documents</a:t>
            </a:r>
            <a:r>
              <a:rPr lang="en-US" sz="1800" spc="-3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that</a:t>
            </a:r>
            <a:r>
              <a:rPr lang="en-US" sz="1800" spc="-3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include</a:t>
            </a:r>
            <a:r>
              <a:rPr lang="en-US" sz="1800" spc="-17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entire family in addition to addressing the</a:t>
            </a:r>
            <a:r>
              <a:rPr lang="en-US" sz="1800" spc="-7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specific needs or behaviors of one or more individuals within the family, including community safety. Children/ youth within the Family Permanency Plan may have different permanency goals and action steps based upon their specific needs.</a:t>
            </a: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STRESS </a:t>
            </a:r>
            <a:r>
              <a:rPr lang="en-US" sz="18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to participants the Life Skills Assessment must be completed for any youth age 14 and older </a:t>
            </a:r>
            <a:r>
              <a:rPr lang="en-US" sz="18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PRIOR </a:t>
            </a:r>
            <a:r>
              <a:rPr lang="en-US" sz="18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to the permanency plan being developed. </a:t>
            </a:r>
            <a:r>
              <a:rPr lang="en-US" sz="18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DISCUSS </a:t>
            </a:r>
            <a:r>
              <a:rPr lang="en-US" sz="18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the youth’s Independent Living section in the permanency plan is developed based on the LSA results either at the Initial Permanency Plan CFTM or the Permanency Plan Revision CFTM. </a:t>
            </a:r>
            <a:endPar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STATE</a:t>
            </a:r>
            <a:r>
              <a:rPr lang="en-US" sz="18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 if a youth turns 14 after the Initial Permanency Plan is developed, a Life Skills Assessment will be completed and incorporated into the next Permanency Plan Revision CFTM.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youth will complete the LSA annually to allow us to assess their progress toward developing independent living skills.</a:t>
            </a: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28</a:t>
            </a:fld>
            <a:endParaRPr lang="en-US" dirty="0"/>
          </a:p>
        </p:txBody>
      </p:sp>
    </p:spTree>
    <p:extLst>
      <p:ext uri="{BB962C8B-B14F-4D97-AF65-F5344CB8AC3E}">
        <p14:creationId xmlns:p14="http://schemas.microsoft.com/office/powerpoint/2010/main" val="3602634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815"/>
              </a:spcBef>
              <a:spcAft>
                <a:spcPts val="1200"/>
              </a:spcAft>
              <a:buFont typeface="Symbol" panose="05050102010706020507" pitchFamily="18" charset="2"/>
              <a:buChar char=""/>
              <a:tabLst>
                <a:tab pos="597535"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CONDUCT ACTIVITY</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Steward/Collins Family Permanency Plan Development </a:t>
            </a:r>
          </a:p>
          <a:p>
            <a:pPr marL="342900" marR="0" lvl="0" indent="-342900">
              <a:lnSpc>
                <a:spcPct val="150000"/>
              </a:lnSpc>
              <a:spcBef>
                <a:spcPts val="0"/>
              </a:spcBef>
              <a:spcAft>
                <a:spcPts val="12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TRAINER</a:t>
            </a:r>
            <a:r>
              <a:rPr lang="en-US" sz="1800" dirty="0">
                <a:effectLst/>
                <a:latin typeface="Open Sans" panose="020B0606030504020204" pitchFamily="34" charset="0"/>
                <a:ea typeface="Open Sans" panose="020B0606030504020204" pitchFamily="34" charset="0"/>
              </a:rPr>
              <a:t>: This activity can be done as a large group or working in small teams to brainstorm ideas as would be done in a CFTM setting. Approximately 30 minutes to complete.</a:t>
            </a:r>
          </a:p>
          <a:p>
            <a:pPr marL="342900" marR="0" lvl="0" indent="-342900">
              <a:lnSpc>
                <a:spcPct val="150000"/>
              </a:lnSpc>
              <a:spcBef>
                <a:spcPts val="0"/>
              </a:spcBef>
              <a:spcAft>
                <a:spcPts val="12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INSTRUCT </a:t>
            </a:r>
            <a:r>
              <a:rPr lang="en-US" sz="1800" dirty="0">
                <a:effectLst/>
                <a:latin typeface="Open Sans" panose="020B0606030504020204" pitchFamily="34" charset="0"/>
                <a:ea typeface="Open Sans" panose="020B0606030504020204" pitchFamily="34" charset="0"/>
              </a:rPr>
              <a:t>the group or small teams to use the Initial CANS (strengths of Steward/Collins family, needs/risk/concerns of Steward/Collins family) and identify a Strengths Statement, Need/Risk/Concern Statement, and Action Steps for Steward family (Marilyn or Travis).  </a:t>
            </a:r>
          </a:p>
          <a:p>
            <a:pPr marL="342900" marR="0" lvl="0" indent="-342900">
              <a:lnSpc>
                <a:spcPct val="150000"/>
              </a:lnSpc>
              <a:spcBef>
                <a:spcPts val="0"/>
              </a:spcBef>
              <a:spcAft>
                <a:spcPts val="12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REMIND</a:t>
            </a:r>
            <a:r>
              <a:rPr lang="en-US" sz="1800" dirty="0">
                <a:effectLst/>
                <a:latin typeface="Open Sans" panose="020B0606030504020204" pitchFamily="34" charset="0"/>
                <a:ea typeface="Open Sans" panose="020B0606030504020204" pitchFamily="34" charset="0"/>
              </a:rPr>
              <a:t> the group they can use the Permanency Plan Development Guide to assist them with action steps.  Also, remind them of the SMART acronym when writing action steps: </a:t>
            </a:r>
            <a:r>
              <a:rPr lang="en-US" sz="1800" b="1" dirty="0">
                <a:effectLst/>
                <a:latin typeface="Open Sans" panose="020B0606030504020204" pitchFamily="34" charset="0"/>
                <a:ea typeface="Open Sans" panose="020B0606030504020204" pitchFamily="34" charset="0"/>
              </a:rPr>
              <a:t>Specific, Measurable, Achievable, Realistic, and Timely.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12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ALLOW </a:t>
            </a:r>
            <a:r>
              <a:rPr lang="en-US" sz="1800" dirty="0">
                <a:effectLst/>
                <a:latin typeface="Open Sans" panose="020B0606030504020204" pitchFamily="34" charset="0"/>
                <a:ea typeface="Open Sans" panose="020B0606030504020204" pitchFamily="34" charset="0"/>
              </a:rPr>
              <a:t>report out and</a:t>
            </a:r>
            <a:r>
              <a:rPr lang="en-US" sz="1800" b="1" dirty="0">
                <a:effectLst/>
                <a:latin typeface="Open Sans" panose="020B0606030504020204" pitchFamily="34" charset="0"/>
                <a:ea typeface="Open Sans" panose="020B0606030504020204" pitchFamily="34" charset="0"/>
              </a:rPr>
              <a:t> DEBRIEF</a:t>
            </a:r>
            <a:r>
              <a:rPr lang="en-US" sz="1800" dirty="0">
                <a:effectLst/>
                <a:latin typeface="Open Sans" panose="020B0606030504020204" pitchFamily="34" charset="0"/>
                <a:ea typeface="Open Sans" panose="020B0606030504020204" pitchFamily="34" charset="0"/>
              </a:rPr>
              <a:t> the Strengths Statements, Need/Risk/Concern Statements, and Action Steps created by the group or small teams. </a:t>
            </a:r>
          </a:p>
          <a:p>
            <a:pPr marL="342900" marR="0" lvl="0" indent="-342900">
              <a:lnSpc>
                <a:spcPct val="150000"/>
              </a:lnSpc>
              <a:spcBef>
                <a:spcPts val="815"/>
              </a:spcBef>
              <a:spcAft>
                <a:spcPts val="1200"/>
              </a:spcAft>
              <a:buFont typeface="Courier New" panose="02070309020205020404" pitchFamily="49" charset="0"/>
              <a:buChar char="o"/>
              <a:tabLst>
                <a:tab pos="228600" algn="l"/>
                <a:tab pos="685800" algn="l"/>
              </a:tabLst>
            </a:pPr>
            <a:r>
              <a:rPr lang="en-US" sz="1800" b="1" dirty="0">
                <a:effectLst/>
                <a:latin typeface="Open Sans" panose="020B0606030504020204" pitchFamily="34" charset="0"/>
                <a:ea typeface="Open Sans" panose="020B0606030504020204" pitchFamily="34" charset="0"/>
              </a:rPr>
              <a:t>THANK </a:t>
            </a:r>
            <a:r>
              <a:rPr lang="en-US" sz="1800" dirty="0">
                <a:effectLst/>
                <a:latin typeface="Open Sans" panose="020B0606030504020204" pitchFamily="34" charset="0"/>
                <a:ea typeface="Open Sans" panose="020B0606030504020204" pitchFamily="34" charset="0"/>
              </a:rPr>
              <a:t>the group for their hard work. </a:t>
            </a:r>
            <a:r>
              <a:rPr lang="en-US" sz="1800" b="1" dirty="0">
                <a:effectLst/>
                <a:latin typeface="Open Sans" panose="020B0606030504020204" pitchFamily="34" charset="0"/>
                <a:ea typeface="Open Sans" panose="020B0606030504020204" pitchFamily="34" charset="0"/>
              </a:rPr>
              <a:t>ENCOURAGE </a:t>
            </a:r>
            <a:r>
              <a:rPr lang="en-US" sz="1800" dirty="0">
                <a:effectLst/>
                <a:latin typeface="Open Sans" panose="020B0606030504020204" pitchFamily="34" charset="0"/>
                <a:ea typeface="Open Sans" panose="020B0606030504020204" pitchFamily="34" charset="0"/>
              </a:rPr>
              <a:t>participants to review Permanency Plans in the field, attend Permanency Plan CFTMs and ask questions about the process of using the CANS to inform the</a:t>
            </a:r>
            <a:r>
              <a:rPr lang="en-US" sz="1800" spc="-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95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38100">
              <a:lnSpc>
                <a:spcPct val="131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1.1 Welcome Back</a:t>
            </a:r>
            <a:endParaRPr lang="en-US" sz="1100" dirty="0">
              <a:effectLst/>
              <a:latin typeface="Open Sans" panose="020B0606030504020204" pitchFamily="34" charset="0"/>
              <a:ea typeface="Open Sans" panose="020B0606030504020204" pitchFamily="34" charset="0"/>
            </a:endParaRPr>
          </a:p>
          <a:p>
            <a:pPr marL="0" marR="38100">
              <a:lnSpc>
                <a:spcPct val="131000"/>
              </a:lnSpc>
              <a:spcBef>
                <a:spcPts val="0"/>
              </a:spcBef>
              <a:spcAft>
                <a:spcPts val="0"/>
              </a:spcAft>
            </a:pPr>
            <a:r>
              <a:rPr lang="en-US" sz="1400" b="1" dirty="0">
                <a:effectLst/>
                <a:latin typeface="Open Sans" panose="020B0606030504020204" pitchFamily="34" charset="0"/>
                <a:ea typeface="Open Sans" panose="020B0606030504020204" pitchFamily="34" charset="0"/>
              </a:rPr>
              <a:t>Lesson Time: 25 Minutes</a:t>
            </a:r>
            <a:endParaRPr lang="en-US" sz="1100" dirty="0">
              <a:effectLst/>
              <a:latin typeface="Open Sans" panose="020B0606030504020204" pitchFamily="34" charset="0"/>
              <a:ea typeface="Open Sans" panose="020B0606030504020204" pitchFamily="34" charset="0"/>
            </a:endParaRPr>
          </a:p>
          <a:p>
            <a:pPr marL="0" marR="0">
              <a:lnSpc>
                <a:spcPts val="1890"/>
              </a:lnSpc>
              <a:spcBef>
                <a:spcPts val="0"/>
              </a:spcBef>
              <a:spcAft>
                <a:spcPts val="0"/>
              </a:spcAft>
            </a:pPr>
            <a:r>
              <a:rPr lang="en-US" sz="1400" b="1" dirty="0">
                <a:effectLst/>
                <a:latin typeface="Open Sans" panose="020B0606030504020204" pitchFamily="34" charset="0"/>
                <a:ea typeface="Open Sans" panose="020B0606030504020204" pitchFamily="34" charset="0"/>
              </a:rPr>
              <a:t>Key Teaching Points / Instructions</a:t>
            </a:r>
            <a:endParaRPr lang="en-US" sz="11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600"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342900" marR="38100" lvl="0" indent="-342900">
              <a:lnSpc>
                <a:spcPct val="150000"/>
              </a:lnSpc>
              <a:spcBef>
                <a:spcPts val="0"/>
              </a:spcBef>
              <a:spcAft>
                <a:spcPts val="0"/>
              </a:spcAft>
              <a:buSzPts val="1200"/>
              <a:buFont typeface="Symbol" panose="05050102010706020507" pitchFamily="18" charset="2"/>
              <a:buChar char=""/>
              <a:tabLst>
                <a:tab pos="469265" algn="l"/>
                <a:tab pos="4699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PRIOR TO CLASS: POST</a:t>
            </a:r>
            <a:r>
              <a:rPr lang="en-US" sz="1200" b="1" spc="-2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the</a:t>
            </a:r>
            <a:r>
              <a:rPr lang="en-US" sz="1200" spc="-3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following</a:t>
            </a:r>
            <a:r>
              <a:rPr lang="en-US" sz="1200" spc="-2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posters</a:t>
            </a:r>
            <a:r>
              <a:rPr lang="en-US" sz="1200" spc="-2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in</a:t>
            </a:r>
            <a:r>
              <a:rPr lang="en-US" sz="1200" spc="-3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the</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training</a:t>
            </a:r>
            <a:r>
              <a:rPr lang="en-US" sz="1200" spc="-2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room</a:t>
            </a:r>
            <a:r>
              <a:rPr lang="en-US" sz="1200" spc="-2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for the duration of the week:</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600"/>
              </a:spcBef>
              <a:spcAft>
                <a:spcPts val="0"/>
              </a:spcAft>
              <a:buSzPts val="1200"/>
              <a:buFont typeface="Courier New" panose="02070309020205020404" pitchFamily="49" charset="0"/>
              <a:buChar char="o"/>
              <a:tabLst>
                <a:tab pos="698500" algn="l"/>
              </a:tabLst>
            </a:pPr>
            <a:r>
              <a:rPr lang="en-US" sz="1200" dirty="0">
                <a:effectLst/>
                <a:latin typeface="Open Sans" panose="020B0606030504020204" pitchFamily="34" charset="0"/>
                <a:ea typeface="Courier New" panose="02070309020205020404" pitchFamily="49" charset="0"/>
              </a:rPr>
              <a:t>The</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Practice</a:t>
            </a:r>
            <a:r>
              <a:rPr lang="en-US" sz="1200" spc="-15" dirty="0">
                <a:effectLst/>
                <a:latin typeface="Open Sans" panose="020B0606030504020204" pitchFamily="34" charset="0"/>
                <a:ea typeface="Courier New" panose="02070309020205020404" pitchFamily="49" charset="0"/>
              </a:rPr>
              <a:t> </a:t>
            </a:r>
            <a:r>
              <a:rPr lang="en-US" sz="1200" spc="-10" dirty="0">
                <a:effectLst/>
                <a:latin typeface="Open Sans" panose="020B0606030504020204" pitchFamily="34" charset="0"/>
                <a:ea typeface="Courier New" panose="02070309020205020404" pitchFamily="49" charset="0"/>
              </a:rPr>
              <a:t>Wheel</a:t>
            </a:r>
            <a:endParaRPr lang="en-US" sz="1100" dirty="0">
              <a:effectLst/>
              <a:latin typeface="Open Sans" panose="020B0606030504020204" pitchFamily="34" charset="0"/>
              <a:ea typeface="Courier New" panose="02070309020205020404" pitchFamily="49" charset="0"/>
            </a:endParaRPr>
          </a:p>
          <a:p>
            <a:pPr marL="0" marR="0" indent="-228600">
              <a:spcBef>
                <a:spcPts val="10"/>
              </a:spcBef>
              <a:spcAft>
                <a:spcPts val="0"/>
              </a:spcAft>
            </a:pPr>
            <a:r>
              <a:rPr lang="en-US" sz="1200"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742950" marR="0" lvl="1" indent="-285750">
              <a:spcBef>
                <a:spcPts val="5"/>
              </a:spcBef>
              <a:spcAft>
                <a:spcPts val="0"/>
              </a:spcAft>
              <a:buSzPts val="1200"/>
              <a:buFont typeface="Courier New" panose="02070309020205020404" pitchFamily="49" charset="0"/>
              <a:buChar char="o"/>
              <a:tabLst>
                <a:tab pos="698500" algn="l"/>
              </a:tabLst>
            </a:pPr>
            <a:r>
              <a:rPr lang="en-US" sz="1200" dirty="0">
                <a:effectLst/>
                <a:latin typeface="Open Sans" panose="020B0606030504020204" pitchFamily="34" charset="0"/>
                <a:ea typeface="Courier New" panose="02070309020205020404" pitchFamily="49" charset="0"/>
              </a:rPr>
              <a:t>DCS</a:t>
            </a:r>
            <a:r>
              <a:rPr lang="en-US" sz="1200" spc="-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Values:</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Strengths</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Based,</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Family</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Centered,</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Culturally</a:t>
            </a:r>
            <a:r>
              <a:rPr lang="en-US" sz="1200" spc="-20" dirty="0">
                <a:effectLst/>
                <a:latin typeface="Open Sans" panose="020B0606030504020204" pitchFamily="34" charset="0"/>
                <a:ea typeface="Courier New" panose="02070309020205020404" pitchFamily="49" charset="0"/>
              </a:rPr>
              <a:t> </a:t>
            </a:r>
            <a:r>
              <a:rPr lang="en-US" sz="1200" spc="-10" dirty="0">
                <a:effectLst/>
                <a:latin typeface="Open Sans" panose="020B0606030504020204" pitchFamily="34" charset="0"/>
                <a:ea typeface="Courier New" panose="02070309020205020404" pitchFamily="49" charset="0"/>
              </a:rPr>
              <a:t>Responsive</a:t>
            </a:r>
            <a:endParaRPr lang="en-US" sz="1100" dirty="0">
              <a:effectLst/>
              <a:latin typeface="Open Sans" panose="020B0606030504020204" pitchFamily="34" charset="0"/>
              <a:ea typeface="Courier New" panose="02070309020205020404" pitchFamily="49" charset="0"/>
            </a:endParaRPr>
          </a:p>
          <a:p>
            <a:pPr marL="742950" marR="0" lvl="1" indent="-285750">
              <a:spcBef>
                <a:spcPts val="1425"/>
              </a:spcBef>
              <a:spcAft>
                <a:spcPts val="0"/>
              </a:spcAft>
              <a:buSzPts val="1200"/>
              <a:buFont typeface="Courier New" panose="02070309020205020404" pitchFamily="49" charset="0"/>
              <a:buChar char="o"/>
              <a:tabLst>
                <a:tab pos="698500" algn="l"/>
              </a:tabLst>
            </a:pPr>
            <a:r>
              <a:rPr lang="en-US" sz="1200" dirty="0">
                <a:effectLst/>
                <a:latin typeface="Open Sans" panose="020B0606030504020204" pitchFamily="34" charset="0"/>
                <a:ea typeface="Courier New" panose="02070309020205020404" pitchFamily="49" charset="0"/>
              </a:rPr>
              <a:t>DCS</a:t>
            </a:r>
            <a:r>
              <a:rPr lang="en-US" sz="1200" spc="-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Outcomes:</a:t>
            </a:r>
            <a:r>
              <a:rPr lang="en-US" sz="1200" spc="28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Safety,</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Permanence,</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and</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Well-</a:t>
            </a:r>
            <a:r>
              <a:rPr lang="en-US" sz="1200" spc="-10" dirty="0">
                <a:effectLst/>
                <a:latin typeface="Open Sans" panose="020B0606030504020204" pitchFamily="34" charset="0"/>
                <a:ea typeface="Courier New" panose="02070309020205020404" pitchFamily="49" charset="0"/>
              </a:rPr>
              <a:t>Being</a:t>
            </a:r>
            <a:endParaRPr lang="en-US" sz="1100" dirty="0">
              <a:effectLst/>
              <a:latin typeface="Open Sans" panose="020B0606030504020204" pitchFamily="34" charset="0"/>
              <a:ea typeface="Courier New" panose="02070309020205020404" pitchFamily="49" charset="0"/>
            </a:endParaRPr>
          </a:p>
          <a:p>
            <a:pPr marL="0" marR="0" indent="-228600">
              <a:spcBef>
                <a:spcPts val="10"/>
              </a:spcBef>
              <a:spcAft>
                <a:spcPts val="0"/>
              </a:spcAft>
            </a:pPr>
            <a:r>
              <a:rPr lang="en-US" sz="1200"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742950" marR="0" lvl="1" indent="-285750">
              <a:spcBef>
                <a:spcPts val="5"/>
              </a:spcBef>
              <a:spcAft>
                <a:spcPts val="0"/>
              </a:spcAft>
              <a:buSzPts val="1200"/>
              <a:buFont typeface="Courier New" panose="02070309020205020404" pitchFamily="49" charset="0"/>
              <a:buChar char="o"/>
              <a:tabLst>
                <a:tab pos="698500" algn="l"/>
              </a:tabLst>
            </a:pPr>
            <a:r>
              <a:rPr lang="en-US" sz="1200" dirty="0">
                <a:effectLst/>
                <a:latin typeface="Open Sans" panose="020B0606030504020204" pitchFamily="34" charset="0"/>
                <a:ea typeface="Courier New" panose="02070309020205020404" pitchFamily="49" charset="0"/>
              </a:rPr>
              <a:t>Safety/Risk</a:t>
            </a:r>
            <a:r>
              <a:rPr lang="en-US" sz="1200" spc="-30" dirty="0">
                <a:effectLst/>
                <a:latin typeface="Open Sans" panose="020B0606030504020204" pitchFamily="34" charset="0"/>
                <a:ea typeface="Courier New" panose="02070309020205020404" pitchFamily="49" charset="0"/>
              </a:rPr>
              <a:t> </a:t>
            </a:r>
            <a:r>
              <a:rPr lang="en-US" sz="1200" spc="-10" dirty="0">
                <a:effectLst/>
                <a:latin typeface="Open Sans" panose="020B0606030504020204" pitchFamily="34" charset="0"/>
                <a:ea typeface="Courier New" panose="02070309020205020404" pitchFamily="49" charset="0"/>
              </a:rPr>
              <a:t>Continuum</a:t>
            </a:r>
            <a:endParaRPr lang="en-US" sz="1100" dirty="0">
              <a:effectLst/>
              <a:latin typeface="Open Sans" panose="020B0606030504020204" pitchFamily="34" charset="0"/>
              <a:ea typeface="Courier New" panose="02070309020205020404" pitchFamily="49" charset="0"/>
            </a:endParaRPr>
          </a:p>
          <a:p>
            <a:pPr marL="0" marR="0" indent="-228600">
              <a:spcBef>
                <a:spcPts val="10"/>
              </a:spcBef>
              <a:spcAft>
                <a:spcPts val="0"/>
              </a:spcAft>
            </a:pPr>
            <a:r>
              <a:rPr lang="en-US" sz="1200"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742950" marR="0" lvl="1" indent="-285750">
              <a:spcBef>
                <a:spcPts val="0"/>
              </a:spcBef>
              <a:spcAft>
                <a:spcPts val="0"/>
              </a:spcAft>
              <a:buSzPts val="1200"/>
              <a:buFont typeface="Courier New" panose="02070309020205020404" pitchFamily="49" charset="0"/>
              <a:buChar char="o"/>
              <a:tabLst>
                <a:tab pos="698500" algn="l"/>
              </a:tabLst>
            </a:pPr>
            <a:r>
              <a:rPr lang="en-US" sz="1200" dirty="0">
                <a:effectLst/>
                <a:latin typeface="Open Sans" panose="020B0606030504020204" pitchFamily="34" charset="0"/>
                <a:ea typeface="Courier New" panose="02070309020205020404" pitchFamily="49" charset="0"/>
              </a:rPr>
              <a:t>Core</a:t>
            </a:r>
            <a:r>
              <a:rPr lang="en-US" sz="1200" spc="-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Conditions:</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Empathy,</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Genuineness,</a:t>
            </a:r>
            <a:r>
              <a:rPr lang="en-US" sz="1200" spc="-15" dirty="0">
                <a:effectLst/>
                <a:latin typeface="Open Sans" panose="020B0606030504020204" pitchFamily="34" charset="0"/>
                <a:ea typeface="Courier New" panose="02070309020205020404" pitchFamily="49" charset="0"/>
              </a:rPr>
              <a:t> </a:t>
            </a:r>
            <a:r>
              <a:rPr lang="en-US" sz="1200" spc="-10" dirty="0">
                <a:effectLst/>
                <a:latin typeface="Open Sans" panose="020B0606030504020204" pitchFamily="34" charset="0"/>
                <a:ea typeface="Courier New" panose="02070309020205020404" pitchFamily="49" charset="0"/>
              </a:rPr>
              <a:t>Respect</a:t>
            </a:r>
            <a:endParaRPr lang="en-US" sz="1100" dirty="0">
              <a:effectLst/>
              <a:latin typeface="Open Sans" panose="020B0606030504020204" pitchFamily="34" charset="0"/>
              <a:ea typeface="Courier New" panose="02070309020205020404" pitchFamily="49" charset="0"/>
            </a:endParaRPr>
          </a:p>
          <a:p>
            <a:pPr marL="742950" marR="0" lvl="1" indent="-285750">
              <a:spcBef>
                <a:spcPts val="1430"/>
              </a:spcBef>
              <a:spcAft>
                <a:spcPts val="0"/>
              </a:spcAft>
              <a:buSzPts val="1200"/>
              <a:buFont typeface="Courier New" panose="02070309020205020404" pitchFamily="49" charset="0"/>
              <a:buChar char="o"/>
              <a:tabLst>
                <a:tab pos="698500" algn="l"/>
              </a:tabLst>
            </a:pPr>
            <a:r>
              <a:rPr lang="en-US" sz="1200" dirty="0">
                <a:effectLst/>
                <a:latin typeface="Open Sans" panose="020B0606030504020204" pitchFamily="34" charset="0"/>
                <a:ea typeface="Courier New" panose="02070309020205020404" pitchFamily="49" charset="0"/>
              </a:rPr>
              <a:t>DCS</a:t>
            </a:r>
            <a:r>
              <a:rPr lang="en-US" sz="1200" spc="-15" dirty="0">
                <a:effectLst/>
                <a:latin typeface="Open Sans" panose="020B0606030504020204" pitchFamily="34" charset="0"/>
                <a:ea typeface="Courier New" panose="02070309020205020404" pitchFamily="49" charset="0"/>
              </a:rPr>
              <a:t> </a:t>
            </a:r>
            <a:r>
              <a:rPr lang="en-US" sz="1200" spc="-10" dirty="0">
                <a:effectLst/>
                <a:latin typeface="Open Sans" panose="020B0606030504020204" pitchFamily="34" charset="0"/>
                <a:ea typeface="Courier New" panose="02070309020205020404" pitchFamily="49" charset="0"/>
              </a:rPr>
              <a:t>Vision</a:t>
            </a:r>
            <a:endParaRPr lang="en-US" sz="1100" dirty="0">
              <a:effectLst/>
              <a:latin typeface="Open Sans" panose="020B0606030504020204" pitchFamily="34" charset="0"/>
              <a:ea typeface="Courier New" panose="02070309020205020404" pitchFamily="49" charset="0"/>
            </a:endParaRPr>
          </a:p>
          <a:p>
            <a:pPr marL="0" marR="0" indent="-228600">
              <a:spcBef>
                <a:spcPts val="10"/>
              </a:spcBef>
              <a:spcAft>
                <a:spcPts val="0"/>
              </a:spcAft>
            </a:pPr>
            <a:r>
              <a:rPr lang="en-US" sz="1200"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742950" marR="0" lvl="1" indent="-285750">
              <a:spcBef>
                <a:spcPts val="0"/>
              </a:spcBef>
              <a:spcAft>
                <a:spcPts val="0"/>
              </a:spcAft>
              <a:buSzPts val="1200"/>
              <a:buFont typeface="Courier New" panose="02070309020205020404" pitchFamily="49" charset="0"/>
              <a:buChar char="o"/>
              <a:tabLst>
                <a:tab pos="698500" algn="l"/>
              </a:tabLst>
            </a:pPr>
            <a:r>
              <a:rPr lang="en-US" sz="1200" dirty="0">
                <a:effectLst/>
                <a:latin typeface="Open Sans" panose="020B0606030504020204" pitchFamily="34" charset="0"/>
                <a:ea typeface="Courier New" panose="02070309020205020404" pitchFamily="49" charset="0"/>
              </a:rPr>
              <a:t>DCS</a:t>
            </a:r>
            <a:r>
              <a:rPr lang="en-US" sz="1200" spc="-5" dirty="0">
                <a:effectLst/>
                <a:latin typeface="Open Sans" panose="020B0606030504020204" pitchFamily="34" charset="0"/>
                <a:ea typeface="Courier New" panose="02070309020205020404" pitchFamily="49" charset="0"/>
              </a:rPr>
              <a:t> </a:t>
            </a:r>
            <a:r>
              <a:rPr lang="en-US" sz="1200" spc="-10" dirty="0">
                <a:effectLst/>
                <a:latin typeface="Open Sans" panose="020B0606030504020204" pitchFamily="34" charset="0"/>
                <a:ea typeface="Courier New" panose="02070309020205020404" pitchFamily="49" charset="0"/>
              </a:rPr>
              <a:t>Mission</a:t>
            </a:r>
            <a:endParaRPr lang="en-US" sz="1100" dirty="0">
              <a:effectLst/>
              <a:latin typeface="Open Sans" panose="020B0606030504020204" pitchFamily="34" charset="0"/>
              <a:ea typeface="Courier New" panose="02070309020205020404" pitchFamily="49" charset="0"/>
            </a:endParaRPr>
          </a:p>
          <a:p>
            <a:pPr marL="0" marR="0" indent="-228600">
              <a:spcBef>
                <a:spcPts val="10"/>
              </a:spcBef>
              <a:spcAft>
                <a:spcPts val="0"/>
              </a:spcAft>
            </a:pPr>
            <a:r>
              <a:rPr lang="en-US" sz="1200"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742950" marR="0" lvl="1" indent="-285750">
              <a:spcBef>
                <a:spcPts val="0"/>
              </a:spcBef>
              <a:spcAft>
                <a:spcPts val="1200"/>
              </a:spcAft>
              <a:buSzPts val="1200"/>
              <a:buFont typeface="Courier New" panose="02070309020205020404" pitchFamily="49" charset="0"/>
              <a:buChar char="o"/>
              <a:tabLst>
                <a:tab pos="698500" algn="l"/>
              </a:tabLst>
            </a:pPr>
            <a:r>
              <a:rPr lang="en-US" sz="1200" dirty="0">
                <a:effectLst/>
                <a:latin typeface="Open Sans" panose="020B0606030504020204" pitchFamily="34" charset="0"/>
                <a:ea typeface="Courier New" panose="02070309020205020404" pitchFamily="49" charset="0"/>
              </a:rPr>
              <a:t>Employee</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Assistance</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Program</a:t>
            </a:r>
            <a:r>
              <a:rPr lang="en-US" sz="1200" spc="-15" dirty="0">
                <a:effectLst/>
                <a:latin typeface="Open Sans" panose="020B0606030504020204" pitchFamily="34" charset="0"/>
                <a:ea typeface="Courier New" panose="02070309020205020404" pitchFamily="49" charset="0"/>
              </a:rPr>
              <a:t> </a:t>
            </a:r>
            <a:r>
              <a:rPr lang="en-US" sz="1200" spc="-20" dirty="0">
                <a:effectLst/>
                <a:latin typeface="Open Sans" panose="020B0606030504020204" pitchFamily="34" charset="0"/>
                <a:ea typeface="Courier New" panose="02070309020205020404" pitchFamily="49" charset="0"/>
              </a:rPr>
              <a:t>(EAP)</a:t>
            </a:r>
            <a:endParaRPr lang="en-US" sz="1100" dirty="0">
              <a:effectLst/>
              <a:latin typeface="Open Sans" panose="020B0606030504020204" pitchFamily="34" charset="0"/>
              <a:ea typeface="Courier New" panose="02070309020205020404" pitchFamily="49" charset="0"/>
            </a:endParaRPr>
          </a:p>
          <a:p>
            <a:pPr marL="342900" marR="381000" lvl="0" indent="-342900">
              <a:lnSpc>
                <a:spcPct val="150000"/>
              </a:lnSpc>
              <a:spcBef>
                <a:spcPts val="600"/>
              </a:spcBef>
              <a:spcAft>
                <a:spcPts val="0"/>
              </a:spcAft>
              <a:buSzPts val="1200"/>
              <a:buFont typeface="Symbol" panose="05050102010706020507" pitchFamily="18" charset="2"/>
              <a:buChar char=""/>
              <a:tabLst>
                <a:tab pos="469265" algn="l"/>
                <a:tab pos="4699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GREET</a:t>
            </a:r>
            <a:r>
              <a:rPr lang="en-US" sz="1200" dirty="0">
                <a:effectLst/>
                <a:latin typeface="Open Sans" panose="020B0606030504020204" pitchFamily="34" charset="0"/>
                <a:ea typeface="Symbol" panose="05050102010706020507" pitchFamily="18" charset="2"/>
                <a:cs typeface="Symbol" panose="05050102010706020507" pitchFamily="18" charset="2"/>
              </a:rPr>
              <a:t> participants and </a:t>
            </a:r>
            <a:r>
              <a:rPr lang="en-US" sz="1200" b="1" dirty="0">
                <a:effectLst/>
                <a:latin typeface="Open Sans" panose="020B0606030504020204" pitchFamily="34" charset="0"/>
                <a:ea typeface="Symbol" panose="05050102010706020507" pitchFamily="18" charset="2"/>
                <a:cs typeface="Symbol" panose="05050102010706020507" pitchFamily="18" charset="2"/>
              </a:rPr>
              <a:t>WELCOME</a:t>
            </a:r>
            <a:r>
              <a:rPr lang="en-US" sz="1200" dirty="0">
                <a:effectLst/>
                <a:latin typeface="Open Sans" panose="020B0606030504020204" pitchFamily="34" charset="0"/>
                <a:ea typeface="Symbol" panose="05050102010706020507" pitchFamily="18" charset="2"/>
                <a:cs typeface="Symbol" panose="05050102010706020507" pitchFamily="18" charset="2"/>
              </a:rPr>
              <a:t> them back. </a:t>
            </a:r>
            <a:r>
              <a:rPr lang="en-US" sz="1200" b="1" dirty="0">
                <a:effectLst/>
                <a:latin typeface="Open Sans" panose="020B0606030504020204" pitchFamily="34" charset="0"/>
                <a:ea typeface="Symbol" panose="05050102010706020507" pitchFamily="18" charset="2"/>
                <a:cs typeface="Symbol" panose="05050102010706020507" pitchFamily="18" charset="2"/>
              </a:rPr>
              <a:t> </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0" lvl="0" indent="-342900">
              <a:lnSpc>
                <a:spcPct val="150000"/>
              </a:lnSpc>
              <a:spcBef>
                <a:spcPts val="0"/>
              </a:spcBef>
              <a:spcAft>
                <a:spcPts val="600"/>
              </a:spcAft>
              <a:buSzPts val="1200"/>
              <a:buFont typeface="Symbol" panose="05050102010706020507" pitchFamily="18" charset="2"/>
              <a:buChar char=""/>
              <a:tabLst>
                <a:tab pos="228600" algn="l"/>
                <a:tab pos="914400" algn="l"/>
                <a:tab pos="9144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INTRODUCE</a:t>
            </a:r>
            <a:r>
              <a:rPr lang="en-US" sz="1200" dirty="0">
                <a:effectLst/>
                <a:latin typeface="Open Sans" panose="020B0606030504020204" pitchFamily="34" charset="0"/>
                <a:ea typeface="Symbol" panose="05050102010706020507" pitchFamily="18" charset="2"/>
                <a:cs typeface="Symbol" panose="05050102010706020507" pitchFamily="18" charset="2"/>
              </a:rPr>
              <a:t> any new Trainers to the group and have them share information about their previous experiences working with children and families in the child welfare system. </a:t>
            </a:r>
          </a:p>
          <a:p>
            <a:pPr marL="342900" marR="95250" lvl="0" indent="-342900">
              <a:lnSpc>
                <a:spcPct val="150000"/>
              </a:lnSpc>
              <a:spcBef>
                <a:spcPts val="0"/>
              </a:spcBef>
              <a:spcAft>
                <a:spcPts val="0"/>
              </a:spcAft>
              <a:buSzPts val="1200"/>
              <a:buFont typeface="Symbol" panose="05050102010706020507" pitchFamily="18" charset="2"/>
              <a:buChar char=""/>
              <a:tabLst>
                <a:tab pos="469265" algn="l"/>
                <a:tab pos="469900" algn="l"/>
              </a:tabLst>
            </a:pPr>
            <a:r>
              <a:rPr lang="en-US" sz="1200" b="1"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PROVIDE</a:t>
            </a:r>
            <a:r>
              <a:rPr lang="en-US" sz="1200" b="1" spc="-25"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any</a:t>
            </a:r>
            <a:r>
              <a:rPr lang="en-US" sz="1200" spc="-2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housekeeping</a:t>
            </a:r>
            <a:r>
              <a:rPr lang="en-US" sz="1200" spc="-2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spc="-1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information for the training location i.e., restrooms, break room, safe room, closest exit, location if office emergency occurs, and smoking areas.</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b="1"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INFORM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the participants lunch and break times are flexible and may be changed if</a:t>
            </a:r>
            <a:r>
              <a:rPr lang="en-US" sz="1200" spc="-5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needed.  </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381000" lvl="0" indent="-342900">
              <a:lnSpc>
                <a:spcPct val="150000"/>
              </a:lnSpc>
              <a:spcBef>
                <a:spcPts val="600"/>
              </a:spcBef>
              <a:spcAft>
                <a:spcPts val="0"/>
              </a:spcAft>
              <a:buSzPts val="1200"/>
              <a:buFont typeface="Symbol" panose="05050102010706020507" pitchFamily="18" charset="2"/>
              <a:buChar char=""/>
              <a:tabLst>
                <a:tab pos="469265" algn="l"/>
                <a:tab pos="4699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DISTRIBUTE</a:t>
            </a:r>
            <a:r>
              <a:rPr lang="en-US" sz="1200" dirty="0">
                <a:effectLst/>
                <a:latin typeface="Open Sans" panose="020B0606030504020204" pitchFamily="34" charset="0"/>
                <a:ea typeface="Symbol" panose="05050102010706020507" pitchFamily="18" charset="2"/>
                <a:cs typeface="Symbol" panose="05050102010706020507" pitchFamily="18" charset="2"/>
              </a:rPr>
              <a:t> sign-in sheets.</a:t>
            </a:r>
            <a:r>
              <a:rPr lang="en-US" sz="1200" spc="200" dirty="0">
                <a:effectLst/>
                <a:latin typeface="Open Sans" panose="020B0606030504020204" pitchFamily="34" charset="0"/>
                <a:ea typeface="Symbol" panose="05050102010706020507" pitchFamily="18" charset="2"/>
                <a:cs typeface="Symbol" panose="05050102010706020507" pitchFamily="18" charset="2"/>
              </a:rPr>
              <a:t> </a:t>
            </a:r>
            <a:r>
              <a:rPr lang="en-US" sz="1200" b="1" dirty="0">
                <a:effectLst/>
                <a:latin typeface="Open Sans" panose="020B0606030504020204" pitchFamily="34" charset="0"/>
                <a:ea typeface="Symbol" panose="05050102010706020507" pitchFamily="18" charset="2"/>
                <a:cs typeface="Symbol" panose="05050102010706020507" pitchFamily="18" charset="2"/>
              </a:rPr>
              <a:t>ALLOW</a:t>
            </a:r>
            <a:r>
              <a:rPr lang="en-US" sz="1200" b="1" spc="-1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time</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for</a:t>
            </a:r>
            <a:r>
              <a:rPr lang="en-US" sz="1200" spc="-1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laptop/tablet</a:t>
            </a:r>
            <a:r>
              <a:rPr lang="en-US" sz="1200" spc="-1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log-in</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and</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assist</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with</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any technical issues.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0" lvl="0" indent="-342900">
              <a:lnSpc>
                <a:spcPct val="150000"/>
              </a:lnSpc>
              <a:spcBef>
                <a:spcPts val="0"/>
              </a:spcBef>
              <a:spcAft>
                <a:spcPts val="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INFORM</a:t>
            </a:r>
            <a:r>
              <a:rPr lang="en-US" sz="1200" b="1" spc="-25"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the</a:t>
            </a:r>
            <a:r>
              <a:rPr lang="en-US" sz="1200" spc="-25"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group</a:t>
            </a:r>
            <a:r>
              <a:rPr lang="en-US" sz="1200" spc="-25"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we</a:t>
            </a:r>
            <a:r>
              <a:rPr lang="en-US" sz="1200" spc="-25"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will</a:t>
            </a:r>
            <a:r>
              <a:rPr lang="en-US" sz="1200" spc="-25"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begin the</a:t>
            </a:r>
            <a:r>
              <a:rPr lang="en-US" sz="1200" spc="-25"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day</a:t>
            </a:r>
            <a:r>
              <a:rPr lang="en-US" sz="1200" spc="-25"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by answering any questions participants have from the previous week.  </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0" lvl="0" indent="-342900">
              <a:lnSpc>
                <a:spcPct val="150000"/>
              </a:lnSpc>
              <a:spcBef>
                <a:spcPts val="0"/>
              </a:spcBef>
              <a:spcAft>
                <a:spcPts val="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REVIEW </a:t>
            </a:r>
            <a:r>
              <a:rPr lang="en-US" sz="1200" dirty="0">
                <a:solidFill>
                  <a:srgbClr val="000000"/>
                </a:solidFill>
                <a:effectLst/>
                <a:latin typeface="Open Sans" panose="020B0606030504020204" pitchFamily="34" charset="0"/>
                <a:ea typeface="Symbol" panose="05050102010706020507" pitchFamily="18" charset="2"/>
                <a:cs typeface="Symbol" panose="05050102010706020507" pitchFamily="18" charset="2"/>
              </a:rPr>
              <a:t>the Foster Care Specialty Week Two Agenda: </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2057400" marR="0" lvl="4" indent="-2286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Times New Roman" panose="02020603050405020304" pitchFamily="18" charset="0"/>
              </a:rPr>
              <a:t>Case Process/Timeline</a:t>
            </a:r>
            <a:endParaRPr lang="en-US" sz="1100" dirty="0">
              <a:effectLst/>
              <a:latin typeface="Open Sans" panose="020B0606030504020204" pitchFamily="34" charset="0"/>
              <a:ea typeface="Open Sans" panose="020B0606030504020204" pitchFamily="34" charset="0"/>
            </a:endParaRPr>
          </a:p>
          <a:p>
            <a:pPr marL="2057400" marR="0" lvl="4" indent="-2286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Open Sans" panose="020B0606030504020204" pitchFamily="34" charset="0"/>
              </a:rPr>
              <a:t>Creating Normalcy through Prudent Parenting</a:t>
            </a:r>
            <a:endParaRPr lang="en-US" sz="1100" dirty="0">
              <a:effectLst/>
              <a:latin typeface="Open Sans" panose="020B0606030504020204" pitchFamily="34" charset="0"/>
              <a:ea typeface="Open Sans" panose="020B0606030504020204" pitchFamily="34" charset="0"/>
            </a:endParaRPr>
          </a:p>
          <a:p>
            <a:pPr marL="2057400" marR="0" lvl="4" indent="-2286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Open Sans" panose="020B0606030504020204" pitchFamily="34" charset="0"/>
              </a:rPr>
              <a:t>Meaningful Parent and Child Visitation </a:t>
            </a:r>
            <a:endParaRPr lang="en-US" sz="1100" dirty="0">
              <a:effectLst/>
              <a:latin typeface="Open Sans" panose="020B0606030504020204" pitchFamily="34" charset="0"/>
              <a:ea typeface="Open Sans" panose="020B0606030504020204" pitchFamily="34" charset="0"/>
            </a:endParaRPr>
          </a:p>
          <a:p>
            <a:pPr marL="2057400" marR="0" lvl="4" indent="-2286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Open Sans" panose="020B0606030504020204" pitchFamily="34" charset="0"/>
              </a:rPr>
              <a:t>Developing Quality Permanency Plans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DISCUSS </a:t>
            </a:r>
            <a:r>
              <a:rPr lang="en-US" sz="1200" dirty="0">
                <a:solidFill>
                  <a:srgbClr val="000000"/>
                </a:solidFill>
                <a:effectLst/>
                <a:latin typeface="Open Sans" panose="020B0606030504020204" pitchFamily="34" charset="0"/>
                <a:ea typeface="Open Sans" panose="020B0606030504020204" pitchFamily="34" charset="0"/>
              </a:rPr>
              <a:t>Training expectations and</a:t>
            </a:r>
            <a:r>
              <a:rPr lang="en-US" sz="1200" b="1" dirty="0">
                <a:solidFill>
                  <a:srgbClr val="000000"/>
                </a:solidFill>
                <a:effectLst/>
                <a:latin typeface="Open Sans" panose="020B0606030504020204" pitchFamily="34" charset="0"/>
                <a:ea typeface="Open Sans" panose="020B0606030504020204" pitchFamily="34" charset="0"/>
              </a:rPr>
              <a:t> REVIEW </a:t>
            </a:r>
            <a:r>
              <a:rPr lang="en-US" sz="1200" dirty="0">
                <a:solidFill>
                  <a:srgbClr val="000000"/>
                </a:solidFill>
                <a:effectLst/>
                <a:latin typeface="Open Sans" panose="020B0606030504020204" pitchFamily="34" charset="0"/>
                <a:ea typeface="Open Sans" panose="020B0606030504020204" pitchFamily="34" charset="0"/>
              </a:rPr>
              <a:t>comfort rules developed during the </a:t>
            </a:r>
            <a:r>
              <a:rPr lang="en-US" sz="1200" b="1" dirty="0">
                <a:solidFill>
                  <a:srgbClr val="000000"/>
                </a:solidFill>
                <a:effectLst/>
                <a:latin typeface="Open Sans" panose="020B0606030504020204" pitchFamily="34" charset="0"/>
                <a:ea typeface="Open Sans" panose="020B0606030504020204" pitchFamily="34" charset="0"/>
              </a:rPr>
              <a:t>INTRODUCTION</a:t>
            </a:r>
            <a:r>
              <a:rPr lang="en-US" sz="1200" dirty="0">
                <a:solidFill>
                  <a:srgbClr val="000000"/>
                </a:solidFill>
                <a:effectLst/>
                <a:latin typeface="Open Sans" panose="020B0606030504020204" pitchFamily="34" charset="0"/>
                <a:ea typeface="Open Sans" panose="020B0606030504020204" pitchFamily="34" charset="0"/>
              </a:rPr>
              <a:t> and </a:t>
            </a:r>
            <a:r>
              <a:rPr lang="en-US" sz="1200" b="1" dirty="0">
                <a:solidFill>
                  <a:srgbClr val="000000"/>
                </a:solidFill>
                <a:effectLst/>
                <a:latin typeface="Open Sans" panose="020B0606030504020204" pitchFamily="34" charset="0"/>
                <a:ea typeface="Open Sans" panose="020B0606030504020204" pitchFamily="34" charset="0"/>
              </a:rPr>
              <a:t>CORE</a:t>
            </a:r>
            <a:r>
              <a:rPr lang="en-US" sz="1200" dirty="0">
                <a:solidFill>
                  <a:srgbClr val="000000"/>
                </a:solidFill>
                <a:effectLst/>
                <a:latin typeface="Open Sans" panose="020B0606030504020204" pitchFamily="34" charset="0"/>
                <a:ea typeface="Open Sans" panose="020B0606030504020204" pitchFamily="34" charset="0"/>
              </a:rPr>
              <a:t> and </a:t>
            </a: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if any adjustments need to be made or additional rules need to be added.  </a:t>
            </a:r>
            <a:r>
              <a:rPr lang="en-US" sz="1200" b="1" dirty="0">
                <a:solidFill>
                  <a:srgbClr val="000000"/>
                </a:solidFill>
                <a:effectLst/>
                <a:latin typeface="Open Sans" panose="020B0606030504020204" pitchFamily="34" charset="0"/>
                <a:ea typeface="Open Sans" panose="020B0606030504020204" pitchFamily="34" charset="0"/>
              </a:rPr>
              <a:t>REINFORCE</a:t>
            </a:r>
            <a:r>
              <a:rPr lang="en-US" sz="1200" dirty="0">
                <a:solidFill>
                  <a:srgbClr val="000000"/>
                </a:solidFill>
                <a:effectLst/>
                <a:latin typeface="Open Sans" panose="020B0606030504020204" pitchFamily="34" charset="0"/>
                <a:ea typeface="Open Sans" panose="020B0606030504020204" pitchFamily="34" charset="0"/>
              </a:rPr>
              <a:t> the importance of genuineness, empathy, and respect in the training environment as well as the concept of Do No Harm.  </a:t>
            </a: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participants if they can continue to agree to support the comfort rules.  </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600"/>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EXPLAIN </a:t>
            </a:r>
            <a:r>
              <a:rPr lang="en-US" sz="1200" dirty="0">
                <a:effectLst/>
                <a:latin typeface="Open Sans" panose="020B0606030504020204" pitchFamily="34" charset="0"/>
                <a:ea typeface="Open Sans" panose="020B0606030504020204" pitchFamily="34" charset="0"/>
              </a:rPr>
              <a:t>the comfort rules may be revisited or revised at any point during</a:t>
            </a:r>
            <a:r>
              <a:rPr lang="en-US" sz="1200" spc="-15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the training week as needed. </a:t>
            </a:r>
            <a:endParaRPr lang="en-US" sz="1100" dirty="0">
              <a:effectLst/>
              <a:latin typeface="Open Sans" panose="020B0606030504020204" pitchFamily="34" charset="0"/>
              <a:ea typeface="Open Sans" panose="020B0606030504020204" pitchFamily="34" charset="0"/>
            </a:endParaRPr>
          </a:p>
          <a:p>
            <a:pPr marL="742950" marR="0" lvl="1" indent="-285750">
              <a:spcBef>
                <a:spcPts val="50"/>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TRANSITION </a:t>
            </a:r>
            <a:r>
              <a:rPr lang="en-US" sz="1200" dirty="0">
                <a:effectLst/>
                <a:latin typeface="Open Sans" panose="020B0606030504020204" pitchFamily="34" charset="0"/>
                <a:ea typeface="Open Sans" panose="020B0606030504020204" pitchFamily="34" charset="0"/>
              </a:rPr>
              <a:t>to Unit 2 Introduction to Custodial Episode.</a:t>
            </a:r>
            <a:endParaRPr lang="en-US" sz="1100" dirty="0">
              <a:effectLst/>
              <a:latin typeface="Open Sans" panose="020B0606030504020204" pitchFamily="34" charset="0"/>
              <a:ea typeface="Open Sans" panose="020B0606030504020204" pitchFamily="34" charset="0"/>
            </a:endParaRPr>
          </a:p>
          <a:p>
            <a:pPr marL="0" marR="0">
              <a:spcBef>
                <a:spcPts val="50"/>
              </a:spcBef>
              <a:spcAft>
                <a:spcPts val="0"/>
              </a:spcAft>
              <a:tabLst>
                <a:tab pos="457200" algn="l"/>
              </a:tabLst>
            </a:pPr>
            <a:r>
              <a:rPr lang="en-US" sz="1150"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870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415"/>
              </a:spcBef>
              <a:spcAft>
                <a:spcPts val="1200"/>
              </a:spcAft>
              <a:buFont typeface="Symbol" panose="05050102010706020507" pitchFamily="18" charset="2"/>
              <a:buChar char=""/>
              <a:tabLst>
                <a:tab pos="685800" algn="l"/>
              </a:tabLst>
            </a:pPr>
            <a:r>
              <a:rPr lang="en-US" sz="1800" b="1" dirty="0">
                <a:effectLst/>
                <a:latin typeface="Open Sans" panose="020B0606030504020204" pitchFamily="34" charset="0"/>
                <a:ea typeface="Open Sans" panose="020B0606030504020204" pitchFamily="34" charset="0"/>
              </a:rPr>
              <a:t>REMIND </a:t>
            </a:r>
            <a:r>
              <a:rPr lang="en-US" sz="1800" dirty="0">
                <a:effectLst/>
                <a:latin typeface="Open Sans" panose="020B0606030504020204" pitchFamily="34" charset="0"/>
                <a:ea typeface="Open Sans" panose="020B0606030504020204" pitchFamily="34" charset="0"/>
              </a:rPr>
              <a:t>participants the </a:t>
            </a:r>
            <a:r>
              <a:rPr lang="en-US" sz="1800" u="sng" dirty="0">
                <a:solidFill>
                  <a:srgbClr val="0000FF"/>
                </a:solidFill>
                <a:effectLst/>
                <a:latin typeface="Open Sans" panose="020B0606030504020204" pitchFamily="34" charset="0"/>
                <a:ea typeface="Open Sans" panose="020B0606030504020204" pitchFamily="34" charset="0"/>
                <a:hlinkClick r:id="rId3"/>
              </a:rPr>
              <a:t>Criteria and Procedures for Termination of Parental Rights</a:t>
            </a:r>
            <a:r>
              <a:rPr lang="en-US" sz="1800" dirty="0">
                <a:effectLst/>
                <a:latin typeface="Open Sans" panose="020B0606030504020204" pitchFamily="34" charset="0"/>
                <a:ea typeface="Open Sans" panose="020B0606030504020204" pitchFamily="34" charset="0"/>
              </a:rPr>
              <a:t> are to be reviewed with the family at every CFTM in which a Permanency Plan is written or revised.  This form is to be read to the parents, not summarized and if the parents have any questions they are to be directed to their attorneys.</a:t>
            </a:r>
          </a:p>
          <a:p>
            <a:pPr marL="342900" marR="0" lvl="0" indent="-342900">
              <a:lnSpc>
                <a:spcPct val="150000"/>
              </a:lnSpc>
              <a:spcBef>
                <a:spcPts val="0"/>
              </a:spcBef>
              <a:spcAft>
                <a:spcPts val="0"/>
              </a:spcAft>
              <a:buSzPts val="1200"/>
              <a:buFont typeface="Symbol" panose="05050102010706020507" pitchFamily="18" charset="2"/>
              <a:buChar char=""/>
              <a:tabLst>
                <a:tab pos="828675" algn="l"/>
                <a:tab pos="82931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CONDUCT ACTIVITY</a:t>
            </a:r>
            <a:r>
              <a:rPr lang="en-US" sz="1800" dirty="0">
                <a:effectLst/>
                <a:latin typeface="Open Sans" panose="020B0606030504020204" pitchFamily="34" charset="0"/>
                <a:ea typeface="Symbol" panose="05050102010706020507" pitchFamily="18" charset="2"/>
                <a:cs typeface="Symbol" panose="05050102010706020507" pitchFamily="18" charset="2"/>
              </a:rPr>
              <a:t>: How to Present Criteria and Procedures for Termination of Parental Rights </a:t>
            </a:r>
          </a:p>
          <a:p>
            <a:pPr marL="342900" marR="0" lvl="0" indent="-342900">
              <a:lnSpc>
                <a:spcPct val="150000"/>
              </a:lnSpc>
              <a:spcBef>
                <a:spcPts val="605"/>
              </a:spcBef>
              <a:spcAft>
                <a:spcPts val="0"/>
              </a:spcAft>
              <a:buFont typeface="Courier New" panose="02070309020205020404" pitchFamily="49" charset="0"/>
              <a:buChar char="o"/>
              <a:tabLst>
                <a:tab pos="914400" algn="l"/>
              </a:tabLst>
            </a:pP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Form CS-0745 Criteria and Procedures for Termination of Parental Rights.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Font typeface="Courier New" panose="02070309020205020404" pitchFamily="49" charset="0"/>
              <a:buChar char="o"/>
              <a:tabLst>
                <a:tab pos="914400" algn="l"/>
              </a:tabLst>
            </a:pPr>
            <a:r>
              <a:rPr lang="en-US" sz="1800" b="1" dirty="0">
                <a:solidFill>
                  <a:srgbClr val="000000"/>
                </a:solidFill>
                <a:effectLst/>
                <a:latin typeface="Open Sans" panose="020B0606030504020204" pitchFamily="34" charset="0"/>
                <a:ea typeface="Open Sans" panose="020B0606030504020204" pitchFamily="34" charset="0"/>
              </a:rPr>
              <a:t>EXPLAIN</a:t>
            </a:r>
            <a:r>
              <a:rPr lang="en-US" sz="1800" dirty="0">
                <a:solidFill>
                  <a:srgbClr val="000000"/>
                </a:solidFill>
                <a:effectLst/>
                <a:latin typeface="Open Sans" panose="020B0606030504020204" pitchFamily="34" charset="0"/>
                <a:ea typeface="Open Sans" panose="020B0606030504020204" pitchFamily="34" charset="0"/>
              </a:rPr>
              <a:t> Participants will break up into pairs and one participant will be the Case Manager and the other will be Mrs. Steward or Mr. Collins.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Font typeface="Courier New" panose="02070309020205020404" pitchFamily="49" charset="0"/>
              <a:buChar char="o"/>
              <a:tabLst>
                <a:tab pos="914400" algn="l"/>
              </a:tabLst>
            </a:pPr>
            <a:r>
              <a:rPr lang="en-US" sz="1800" b="1" dirty="0">
                <a:effectLst/>
                <a:latin typeface="Open Sans" panose="020B0606030504020204" pitchFamily="34" charset="0"/>
                <a:ea typeface="Open Sans" panose="020B0606030504020204" pitchFamily="34" charset="0"/>
              </a:rPr>
              <a:t>INFORM </a:t>
            </a:r>
            <a:r>
              <a:rPr lang="en-US" sz="1800" dirty="0">
                <a:effectLst/>
                <a:latin typeface="Open Sans" panose="020B0606030504020204" pitchFamily="34" charset="0"/>
                <a:ea typeface="Open Sans" panose="020B0606030504020204" pitchFamily="34" charset="0"/>
              </a:rPr>
              <a:t>the Case Manager will explain </a:t>
            </a:r>
            <a:r>
              <a:rPr lang="en-US" sz="1800" b="1" dirty="0">
                <a:effectLst/>
                <a:latin typeface="Open Sans" panose="020B0606030504020204" pitchFamily="34" charset="0"/>
                <a:ea typeface="Open Sans" panose="020B0606030504020204" pitchFamily="34" charset="0"/>
              </a:rPr>
              <a:t>HALF</a:t>
            </a:r>
            <a:r>
              <a:rPr lang="en-US" sz="1800" dirty="0">
                <a:effectLst/>
                <a:latin typeface="Open Sans" panose="020B0606030504020204" pitchFamily="34" charset="0"/>
                <a:ea typeface="Open Sans" panose="020B0606030504020204" pitchFamily="34" charset="0"/>
              </a:rPr>
              <a:t> of the TPR Criteria with the parent. The Case Manager will </a:t>
            </a:r>
            <a:r>
              <a:rPr lang="en-US" sz="1800" b="1" dirty="0">
                <a:effectLst/>
                <a:latin typeface="Open Sans" panose="020B0606030504020204" pitchFamily="34" charset="0"/>
                <a:ea typeface="Open Sans" panose="020B0606030504020204" pitchFamily="34" charset="0"/>
              </a:rPr>
              <a:t>STOP</a:t>
            </a:r>
            <a:r>
              <a:rPr lang="en-US" sz="1800" dirty="0">
                <a:effectLst/>
                <a:latin typeface="Open Sans" panose="020B0606030504020204" pitchFamily="34" charset="0"/>
                <a:ea typeface="Open Sans" panose="020B0606030504020204" pitchFamily="34" charset="0"/>
              </a:rPr>
              <a:t> at Mental Incompetence on page 3.</a:t>
            </a:r>
          </a:p>
          <a:p>
            <a:pPr marL="342900" marR="0" lvl="0" indent="-342900">
              <a:lnSpc>
                <a:spcPct val="150000"/>
              </a:lnSpc>
              <a:spcBef>
                <a:spcPts val="605"/>
              </a:spcBef>
              <a:spcAft>
                <a:spcPts val="0"/>
              </a:spcAft>
              <a:buSzPts val="1200"/>
              <a:buFont typeface="Courier New" panose="02070309020205020404" pitchFamily="49" charset="0"/>
              <a:buChar char="o"/>
              <a:tabLst>
                <a:tab pos="914400" algn="l"/>
              </a:tabLst>
            </a:pPr>
            <a:r>
              <a:rPr lang="en-US" sz="1800" b="1" spc="-5" dirty="0">
                <a:effectLst/>
                <a:latin typeface="Open Sans" panose="020B0606030504020204" pitchFamily="34" charset="0"/>
                <a:ea typeface="Open Sans" panose="020B0606030504020204" pitchFamily="34" charset="0"/>
              </a:rPr>
              <a:t>AFTER </a:t>
            </a:r>
            <a:r>
              <a:rPr lang="en-US" sz="1800" spc="-5" dirty="0">
                <a:effectLst/>
                <a:latin typeface="Open Sans" panose="020B0606030504020204" pitchFamily="34" charset="0"/>
                <a:ea typeface="Open Sans" panose="020B0606030504020204" pitchFamily="34" charset="0"/>
              </a:rPr>
              <a:t>all groups have gotten to this point (approximately 8 minutes)</a:t>
            </a:r>
            <a:r>
              <a:rPr lang="en-US" sz="1800" b="1" spc="-5" dirty="0">
                <a:effectLst/>
                <a:latin typeface="Open Sans" panose="020B0606030504020204" pitchFamily="34" charset="0"/>
                <a:ea typeface="Open Sans" panose="020B0606030504020204" pitchFamily="34" charset="0"/>
              </a:rPr>
              <a:t> </a:t>
            </a:r>
            <a:r>
              <a:rPr lang="en-US" sz="1800" b="1" spc="-5" dirty="0">
                <a:solidFill>
                  <a:srgbClr val="000000"/>
                </a:solidFill>
                <a:effectLst/>
                <a:latin typeface="Open Sans" panose="020B0606030504020204" pitchFamily="34" charset="0"/>
                <a:ea typeface="Open Sans" panose="020B0606030504020204" pitchFamily="34" charset="0"/>
              </a:rPr>
              <a:t>EXPLAIN</a:t>
            </a:r>
            <a:r>
              <a:rPr lang="en-US" sz="1800" spc="-5" dirty="0">
                <a:solidFill>
                  <a:srgbClr val="000000"/>
                </a:solidFill>
                <a:effectLst/>
                <a:latin typeface="Open Sans" panose="020B0606030504020204" pitchFamily="34" charset="0"/>
                <a:ea typeface="Open Sans" panose="020B0606030504020204" pitchFamily="34" charset="0"/>
              </a:rPr>
              <a:t> Participants will now swap roles and one participant will be the Case Manager and the other will be Mrs. Steward or Mr. Collins.  </a:t>
            </a:r>
            <a:endParaRPr lang="en-US" sz="1800" spc="-5" dirty="0">
              <a:effectLst/>
              <a:latin typeface="Open Sans" panose="020B0606030504020204" pitchFamily="34" charset="0"/>
              <a:ea typeface="Open Sans" panose="020B0606030504020204" pitchFamily="34" charset="0"/>
            </a:endParaRPr>
          </a:p>
          <a:p>
            <a:pPr marL="342900" marR="0" lvl="0" indent="-342900">
              <a:lnSpc>
                <a:spcPct val="150000"/>
              </a:lnSpc>
              <a:spcBef>
                <a:spcPts val="605"/>
              </a:spcBef>
              <a:spcAft>
                <a:spcPts val="0"/>
              </a:spcAft>
              <a:buSzPts val="1200"/>
              <a:buFont typeface="Courier New" panose="02070309020205020404" pitchFamily="49" charset="0"/>
              <a:buChar char="o"/>
              <a:tabLst>
                <a:tab pos="914400" algn="l"/>
              </a:tabLst>
            </a:pPr>
            <a:r>
              <a:rPr lang="en-US" sz="1800" b="1" spc="-5" dirty="0">
                <a:effectLst/>
                <a:latin typeface="Open Sans" panose="020B0606030504020204" pitchFamily="34" charset="0"/>
                <a:ea typeface="Open Sans" panose="020B0606030504020204" pitchFamily="34" charset="0"/>
              </a:rPr>
              <a:t>INFORM </a:t>
            </a:r>
            <a:r>
              <a:rPr lang="en-US" sz="1800" spc="-5" dirty="0">
                <a:effectLst/>
                <a:latin typeface="Open Sans" panose="020B0606030504020204" pitchFamily="34" charset="0"/>
                <a:ea typeface="Open Sans" panose="020B0606030504020204" pitchFamily="34" charset="0"/>
              </a:rPr>
              <a:t>The Case Manager will explain the </a:t>
            </a:r>
            <a:r>
              <a:rPr lang="en-US" sz="1800" b="1" spc="-5" dirty="0">
                <a:effectLst/>
                <a:latin typeface="Open Sans" panose="020B0606030504020204" pitchFamily="34" charset="0"/>
                <a:ea typeface="Open Sans" panose="020B0606030504020204" pitchFamily="34" charset="0"/>
              </a:rPr>
              <a:t>OTHER HALF</a:t>
            </a:r>
            <a:r>
              <a:rPr lang="en-US" sz="1800" spc="-5" dirty="0">
                <a:effectLst/>
                <a:latin typeface="Open Sans" panose="020B0606030504020204" pitchFamily="34" charset="0"/>
                <a:ea typeface="Open Sans" panose="020B0606030504020204" pitchFamily="34" charset="0"/>
              </a:rPr>
              <a:t> of the TPR Criteria with the parent, obtain their acknowledgment they were explained the contents of the document, and obtain their signature.</a:t>
            </a:r>
          </a:p>
          <a:p>
            <a:pPr marL="342900" marR="0" lvl="0" indent="-342900">
              <a:lnSpc>
                <a:spcPct val="150000"/>
              </a:lnSpc>
              <a:spcBef>
                <a:spcPts val="605"/>
              </a:spcBef>
              <a:spcAft>
                <a:spcPts val="0"/>
              </a:spcAft>
              <a:buSzPts val="1200"/>
              <a:buFont typeface="Courier New" panose="02070309020205020404" pitchFamily="49" charset="0"/>
              <a:buChar char="o"/>
              <a:tabLst>
                <a:tab pos="914400" algn="l"/>
              </a:tabLst>
            </a:pPr>
            <a:r>
              <a:rPr lang="en-US" sz="1800" b="1" spc="-5" dirty="0">
                <a:effectLst/>
                <a:latin typeface="Open Sans" panose="020B0606030504020204" pitchFamily="34" charset="0"/>
                <a:ea typeface="Open Sans" panose="020B0606030504020204" pitchFamily="34" charset="0"/>
              </a:rPr>
              <a:t>ALLOW </a:t>
            </a:r>
            <a:r>
              <a:rPr lang="en-US" sz="1800" spc="-5" dirty="0">
                <a:effectLst/>
                <a:latin typeface="Open Sans" panose="020B0606030504020204" pitchFamily="34" charset="0"/>
                <a:ea typeface="Open Sans" panose="020B0606030504020204" pitchFamily="34" charset="0"/>
              </a:rPr>
              <a:t>all pairs to complete this task (approximately 8 minutes).</a:t>
            </a:r>
          </a:p>
          <a:p>
            <a:pPr marL="342900" marR="0" lvl="0" indent="-342900">
              <a:lnSpc>
                <a:spcPct val="150000"/>
              </a:lnSpc>
              <a:spcBef>
                <a:spcPts val="605"/>
              </a:spcBef>
              <a:spcAft>
                <a:spcPts val="0"/>
              </a:spcAft>
              <a:buSzPts val="1200"/>
              <a:buFont typeface="Courier New" panose="02070309020205020404" pitchFamily="49" charset="0"/>
              <a:buChar char="o"/>
              <a:tabLst>
                <a:tab pos="914400" algn="l"/>
              </a:tabLst>
            </a:pPr>
            <a:r>
              <a:rPr lang="en-US" sz="1800" b="1" spc="-5" dirty="0">
                <a:effectLst/>
                <a:latin typeface="Open Sans" panose="020B0606030504020204" pitchFamily="34" charset="0"/>
                <a:ea typeface="Open Sans" panose="020B0606030504020204" pitchFamily="34" charset="0"/>
              </a:rPr>
              <a:t>DEBRIEF </a:t>
            </a:r>
            <a:r>
              <a:rPr lang="en-US" sz="1800" spc="-5" dirty="0">
                <a:effectLst/>
                <a:latin typeface="Open Sans" panose="020B0606030504020204" pitchFamily="34" charset="0"/>
                <a:ea typeface="Open Sans" panose="020B0606030504020204" pitchFamily="34" charset="0"/>
              </a:rPr>
              <a:t>with participants and</a:t>
            </a:r>
            <a:r>
              <a:rPr lang="en-US" sz="1800" b="1" spc="-5" dirty="0">
                <a:effectLst/>
                <a:latin typeface="Open Sans" panose="020B0606030504020204" pitchFamily="34" charset="0"/>
                <a:ea typeface="Open Sans" panose="020B0606030504020204" pitchFamily="34" charset="0"/>
              </a:rPr>
              <a:t> ASK </a:t>
            </a:r>
            <a:r>
              <a:rPr lang="en-US" sz="1800" spc="-5" dirty="0">
                <a:effectLst/>
                <a:latin typeface="Open Sans" panose="020B0606030504020204" pitchFamily="34" charset="0"/>
                <a:ea typeface="Open Sans" panose="020B0606030504020204" pitchFamily="34" charset="0"/>
              </a:rPr>
              <a:t>how that felt as the Case Manager in discussing TPR Criteria with a parent. Also, </a:t>
            </a:r>
            <a:r>
              <a:rPr lang="en-US" sz="1800" b="1" spc="-5" dirty="0">
                <a:effectLst/>
                <a:latin typeface="Open Sans" panose="020B0606030504020204" pitchFamily="34" charset="0"/>
                <a:ea typeface="Open Sans" panose="020B0606030504020204" pitchFamily="34" charset="0"/>
              </a:rPr>
              <a:t>ASK</a:t>
            </a:r>
            <a:r>
              <a:rPr lang="en-US" sz="1800" spc="-5" dirty="0">
                <a:effectLst/>
                <a:latin typeface="Open Sans" panose="020B0606030504020204" pitchFamily="34" charset="0"/>
                <a:ea typeface="Open Sans" panose="020B0606030504020204" pitchFamily="34" charset="0"/>
              </a:rPr>
              <a:t> how it felt as the family member in having the TPR Criteria explained to them.</a:t>
            </a:r>
          </a:p>
          <a:p>
            <a:pPr marL="342900" marR="0" lvl="0" indent="-342900">
              <a:lnSpc>
                <a:spcPct val="150000"/>
              </a:lnSpc>
              <a:spcBef>
                <a:spcPts val="605"/>
              </a:spcBef>
              <a:spcAft>
                <a:spcPts val="0"/>
              </a:spcAft>
              <a:buSzPts val="1200"/>
              <a:buFont typeface="Courier New" panose="02070309020205020404" pitchFamily="49" charset="0"/>
              <a:buChar char="o"/>
              <a:tabLst>
                <a:tab pos="914400" algn="l"/>
              </a:tabLst>
            </a:pPr>
            <a:r>
              <a:rPr lang="en-US" sz="1800" b="1" spc="-5" dirty="0">
                <a:effectLst/>
                <a:latin typeface="Open Sans" panose="020B0606030504020204" pitchFamily="34" charset="0"/>
                <a:ea typeface="Open Sans" panose="020B0606030504020204" pitchFamily="34" charset="0"/>
              </a:rPr>
              <a:t>EXPRESS </a:t>
            </a:r>
            <a:r>
              <a:rPr lang="en-US" sz="1800" spc="-5" dirty="0">
                <a:effectLst/>
                <a:latin typeface="Open Sans" panose="020B0606030504020204" pitchFamily="34" charset="0"/>
                <a:ea typeface="Open Sans" panose="020B0606030504020204" pitchFamily="34" charset="0"/>
              </a:rPr>
              <a:t>empathy is needed during this conversation.  This is a scary and confusing time for families, and we want to ensure they have all the information needed to understand this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678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57150" lvl="0" indent="-342900">
              <a:lnSpc>
                <a:spcPct val="150000"/>
              </a:lnSpc>
              <a:spcBef>
                <a:spcPts val="60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EXPLAIN</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following the Initial Permanency Plan CFTM, Case Managers will drive the Permanency Plan forward to help achieve permanency as quickly as possible.  </a:t>
            </a: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ENSURE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the</a:t>
            </a:r>
            <a:r>
              <a:rPr lang="en-US" sz="1200" spc="-18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following are discussed: </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742950" marR="57150" lvl="1" indent="-285750">
              <a:lnSpc>
                <a:spcPct val="150000"/>
              </a:lnSpc>
              <a:spcBef>
                <a:spcPts val="60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work with team to address issues</a:t>
            </a:r>
            <a:endParaRPr lang="en-US" sz="1100" dirty="0">
              <a:effectLst/>
              <a:latin typeface="Open Sans" panose="020B0606030504020204" pitchFamily="34" charset="0"/>
              <a:ea typeface="Open Sans" panose="020B0606030504020204" pitchFamily="34" charset="0"/>
            </a:endParaRPr>
          </a:p>
          <a:p>
            <a:pPr marL="742950" marR="57150" lvl="1" indent="-285750">
              <a:lnSpc>
                <a:spcPct val="150000"/>
              </a:lnSpc>
              <a:spcBef>
                <a:spcPts val="60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complete case service requests</a:t>
            </a:r>
            <a:endParaRPr lang="en-US" sz="1100" dirty="0">
              <a:effectLst/>
              <a:latin typeface="Open Sans" panose="020B0606030504020204" pitchFamily="34" charset="0"/>
              <a:ea typeface="Open Sans" panose="020B0606030504020204" pitchFamily="34" charset="0"/>
            </a:endParaRPr>
          </a:p>
          <a:p>
            <a:pPr marL="742950" marR="57150" lvl="1" indent="-285750">
              <a:lnSpc>
                <a:spcPct val="150000"/>
              </a:lnSpc>
              <a:spcBef>
                <a:spcPts val="60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update CANS throughout the case</a:t>
            </a:r>
            <a:endParaRPr lang="en-US" sz="1100" dirty="0">
              <a:effectLst/>
              <a:latin typeface="Open Sans" panose="020B0606030504020204" pitchFamily="34" charset="0"/>
              <a:ea typeface="Open Sans" panose="020B0606030504020204" pitchFamily="34" charset="0"/>
            </a:endParaRPr>
          </a:p>
          <a:p>
            <a:pPr marL="742950" marR="57150" lvl="1" indent="-285750">
              <a:lnSpc>
                <a:spcPct val="150000"/>
              </a:lnSpc>
              <a:spcBef>
                <a:spcPts val="60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update action steps as needed</a:t>
            </a:r>
            <a:endParaRPr lang="en-US" sz="1100" dirty="0">
              <a:effectLst/>
              <a:latin typeface="Open Sans" panose="020B0606030504020204" pitchFamily="34" charset="0"/>
              <a:ea typeface="Open Sans" panose="020B0606030504020204" pitchFamily="34" charset="0"/>
            </a:endParaRPr>
          </a:p>
          <a:p>
            <a:pPr marL="742950" marR="57150" lvl="1" indent="-285750">
              <a:lnSpc>
                <a:spcPct val="150000"/>
              </a:lnSpc>
              <a:spcBef>
                <a:spcPts val="60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work</a:t>
            </a:r>
            <a:r>
              <a:rPr lang="en-US" sz="1200" spc="-9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with family and providers identify functional strengths</a:t>
            </a:r>
            <a:endParaRPr lang="en-US" sz="1100" dirty="0">
              <a:effectLst/>
              <a:latin typeface="Open Sans" panose="020B0606030504020204" pitchFamily="34" charset="0"/>
              <a:ea typeface="Open Sans" panose="020B0606030504020204" pitchFamily="34" charset="0"/>
            </a:endParaRPr>
          </a:p>
          <a:p>
            <a:pPr marL="742950" marR="57150" lvl="1" indent="-285750">
              <a:lnSpc>
                <a:spcPct val="150000"/>
              </a:lnSpc>
              <a:spcBef>
                <a:spcPts val="60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track progress</a:t>
            </a:r>
            <a:endParaRPr lang="en-US" sz="1100" dirty="0">
              <a:effectLst/>
              <a:latin typeface="Open Sans" panose="020B0606030504020204" pitchFamily="34" charset="0"/>
              <a:ea typeface="Open Sans" panose="020B0606030504020204" pitchFamily="34" charset="0"/>
            </a:endParaRPr>
          </a:p>
          <a:p>
            <a:pPr marL="742950" marR="57150" lvl="1" indent="-285750">
              <a:lnSpc>
                <a:spcPct val="150000"/>
              </a:lnSpc>
              <a:spcBef>
                <a:spcPts val="60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have quality contacts with the family</a:t>
            </a:r>
            <a:endParaRPr lang="en-US" sz="1100" dirty="0">
              <a:effectLst/>
              <a:latin typeface="Open Sans" panose="020B0606030504020204" pitchFamily="34" charset="0"/>
              <a:ea typeface="Open Sans" panose="020B0606030504020204" pitchFamily="34" charset="0"/>
            </a:endParaRPr>
          </a:p>
          <a:p>
            <a:pPr marL="742950" marR="57150" lvl="1" indent="-285750">
              <a:lnSpc>
                <a:spcPct val="150000"/>
              </a:lnSpc>
              <a:spcBef>
                <a:spcPts val="60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meaningful and regular visitation</a:t>
            </a:r>
            <a:endParaRPr lang="en-US" sz="1100" dirty="0">
              <a:effectLst/>
              <a:latin typeface="Open Sans" panose="020B0606030504020204" pitchFamily="34" charset="0"/>
              <a:ea typeface="Open Sans" panose="020B0606030504020204" pitchFamily="34" charset="0"/>
            </a:endParaRPr>
          </a:p>
          <a:p>
            <a:pPr marL="742950" marR="57150" lvl="1" indent="-285750">
              <a:lnSpc>
                <a:spcPct val="150000"/>
              </a:lnSpc>
              <a:spcBef>
                <a:spcPts val="600"/>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holding Progress CFTMs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200" b="1" u="sng" dirty="0">
                <a:solidFill>
                  <a:srgbClr val="0000FF"/>
                </a:solidFill>
                <a:effectLst/>
                <a:latin typeface="Open Sans" panose="020B0606030504020204" pitchFamily="34" charset="0"/>
                <a:ea typeface="Open Sans" panose="020B0606030504020204" pitchFamily="34" charset="0"/>
              </a:rPr>
              <a:t>DISCUSS</a:t>
            </a:r>
            <a:r>
              <a:rPr lang="en-US" sz="1200" dirty="0">
                <a:effectLst/>
                <a:latin typeface="Open Sans" panose="020B0606030504020204" pitchFamily="34" charset="0"/>
                <a:ea typeface="Open Sans" panose="020B0606030504020204" pitchFamily="34" charset="0"/>
              </a:rPr>
              <a:t> Case Service Requests.  The Case Service Request must be approved for the family to receive the requested service.  FSW’s must provide a justification (reason) for the service and no other funds are available to pay for the service. </a:t>
            </a:r>
            <a:r>
              <a:rPr lang="en-US" sz="1200" b="1" dirty="0">
                <a:effectLst/>
                <a:latin typeface="Open Sans" panose="020B0606030504020204" pitchFamily="34" charset="0"/>
                <a:ea typeface="Open Sans" panose="020B0606030504020204" pitchFamily="34" charset="0"/>
              </a:rPr>
              <a:t>SHARE</a:t>
            </a:r>
            <a:r>
              <a:rPr lang="en-US" sz="1200" dirty="0">
                <a:effectLst/>
                <a:latin typeface="Open Sans" panose="020B0606030504020204" pitchFamily="34" charset="0"/>
                <a:ea typeface="Open Sans" panose="020B0606030504020204" pitchFamily="34" charset="0"/>
              </a:rPr>
              <a:t> when DCS is requesting a service and paying for the service a Case Service Request must be submitted monthly and on-going while the service is being utilized. </a:t>
            </a:r>
            <a:r>
              <a:rPr lang="en-US" sz="1200" b="1" dirty="0">
                <a:effectLst/>
                <a:latin typeface="Open Sans" panose="020B0606030504020204" pitchFamily="34" charset="0"/>
                <a:ea typeface="Open Sans" panose="020B0606030504020204" pitchFamily="34" charset="0"/>
              </a:rPr>
              <a:t>REFER </a:t>
            </a:r>
            <a:r>
              <a:rPr lang="en-US" sz="1200" dirty="0">
                <a:effectLst/>
                <a:latin typeface="Open Sans" panose="020B0606030504020204" pitchFamily="34" charset="0"/>
                <a:ea typeface="Open Sans" panose="020B0606030504020204" pitchFamily="34" charset="0"/>
              </a:rPr>
              <a:t>participants to Case Service Request Cheat Sheet Handout and how to enter requests into TFACTS.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REFER </a:t>
            </a:r>
            <a:r>
              <a:rPr lang="en-US" sz="1200" dirty="0">
                <a:effectLst/>
                <a:latin typeface="Open Sans" panose="020B0606030504020204" pitchFamily="34" charset="0"/>
                <a:ea typeface="Open Sans" panose="020B0606030504020204" pitchFamily="34" charset="0"/>
              </a:rPr>
              <a:t>participants to the TFACTS Training Calendar for specific training on Case Service Requests. Link: </a:t>
            </a:r>
            <a:r>
              <a:rPr lang="en-US" sz="1200" u="sng" dirty="0">
                <a:solidFill>
                  <a:srgbClr val="0000FF"/>
                </a:solidFill>
                <a:effectLst/>
                <a:latin typeface="Open Sans" panose="020B0606030504020204" pitchFamily="34" charset="0"/>
                <a:ea typeface="Open Sans" panose="020B0606030504020204" pitchFamily="34" charset="0"/>
                <a:hlinkClick r:id="rId3"/>
              </a:rPr>
              <a:t>https://www.teamtn.gov/dcs/divisions/training/tfacts/tfacts-calendar.html</a:t>
            </a:r>
            <a:r>
              <a:rPr lang="en-US" sz="1200" dirty="0">
                <a:effectLst/>
                <a:latin typeface="Open Sans" panose="020B0606030504020204" pitchFamily="34" charset="0"/>
                <a:ea typeface="Open Sans" panose="020B0606030504020204" pitchFamily="34" charset="0"/>
              </a:rPr>
              <a:t>.</a:t>
            </a:r>
            <a:endParaRPr lang="en-US" sz="1100" dirty="0">
              <a:effectLst/>
              <a:latin typeface="Open Sans" panose="020B0606030504020204" pitchFamily="34" charset="0"/>
              <a:ea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Open Sans" panose="020B0606030504020204" pitchFamily="34" charset="0"/>
                <a:ea typeface="Open Sans" panose="020B0606030504020204" pitchFamily="34" charset="0"/>
              </a:rPr>
              <a:t>TRANSITION </a:t>
            </a:r>
            <a:r>
              <a:rPr lang="en-US" sz="1800" dirty="0">
                <a:effectLst/>
                <a:latin typeface="Open Sans" panose="020B0606030504020204" pitchFamily="34" charset="0"/>
                <a:ea typeface="Open Sans" panose="020B0606030504020204" pitchFamily="34" charset="0"/>
              </a:rPr>
              <a:t>to Lesson 4.6 Implementation and Tracking &amp; Adjusting.</a:t>
            </a: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4.6: Implementation and Tracking &amp; Adjusting</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Time: 10 minutes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a:t>
            </a:r>
            <a:endParaRPr lang="en-US" sz="1800" dirty="0">
              <a:effectLst/>
              <a:latin typeface="Open Sans" panose="020B0606030504020204" pitchFamily="34" charset="0"/>
              <a:ea typeface="Open Sans" panose="020B0606030504020204" pitchFamily="34" charset="0"/>
            </a:endParaRPr>
          </a:p>
          <a:p>
            <a:pPr marL="0" marR="0" indent="-228600">
              <a:lnSpc>
                <a:spcPct val="150000"/>
              </a:lnSpc>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500"/>
              </a:spcBef>
              <a:spcAft>
                <a:spcPts val="1200"/>
              </a:spcAft>
              <a:buSzPts val="1200"/>
              <a:buFont typeface="Symbol" panose="05050102010706020507" pitchFamily="18" charset="2"/>
              <a:buChar char=""/>
              <a:tabLst>
                <a:tab pos="457200" algn="l"/>
              </a:tabLst>
            </a:pPr>
            <a:r>
              <a:rPr lang="en-US" sz="1800" b="1" spc="-40" dirty="0">
                <a:effectLst/>
                <a:latin typeface="Open Sans" panose="020B0606030504020204" pitchFamily="34" charset="0"/>
                <a:ea typeface="Open Sans" panose="020B0606030504020204" pitchFamily="34" charset="0"/>
              </a:rPr>
              <a:t>TELL </a:t>
            </a:r>
            <a:r>
              <a:rPr lang="en-US" sz="1800" spc="-40" dirty="0">
                <a:effectLst/>
                <a:latin typeface="Open Sans" panose="020B0606030504020204" pitchFamily="34" charset="0"/>
                <a:ea typeface="Open Sans" panose="020B0606030504020204" pitchFamily="34" charset="0"/>
              </a:rPr>
              <a:t>participants as FSWs, we are always assessing the case and tracking</a:t>
            </a:r>
            <a:r>
              <a:rPr lang="en-US" sz="1800" spc="-150" dirty="0">
                <a:effectLst/>
                <a:latin typeface="Open Sans" panose="020B0606030504020204" pitchFamily="34" charset="0"/>
                <a:ea typeface="Open Sans" panose="020B0606030504020204" pitchFamily="34" charset="0"/>
              </a:rPr>
              <a:t> </a:t>
            </a:r>
            <a:r>
              <a:rPr lang="en-US" sz="1800" spc="-40" dirty="0">
                <a:effectLst/>
                <a:latin typeface="Open Sans" panose="020B0606030504020204" pitchFamily="34" charset="0"/>
                <a:ea typeface="Open Sans" panose="020B0606030504020204" pitchFamily="34" charset="0"/>
              </a:rPr>
              <a:t>and adjusting action steps as necessary to reach permanency in a timely manner. </a:t>
            </a:r>
          </a:p>
          <a:p>
            <a:pPr marL="342900" marR="131445" lvl="0" indent="-342900">
              <a:lnSpc>
                <a:spcPct val="150000"/>
              </a:lnSpc>
              <a:spcBef>
                <a:spcPts val="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REMIND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CFTM’s to review child permanency goals and progress on the permanency plan must take place every three months. </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STRESS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this CFTM is held to ensure that everyone is following through on their responsibilities and the services are meeting the needs of the child and</a:t>
            </a:r>
            <a:r>
              <a:rPr lang="en-US" sz="1800" spc="-8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family. </a:t>
            </a:r>
          </a:p>
          <a:p>
            <a:pPr marL="342900" marR="0" lvl="0" indent="-342900">
              <a:lnSpc>
                <a:spcPct val="150000"/>
              </a:lnSpc>
              <a:spcBef>
                <a:spcPts val="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DISCUSS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we use the CANS to drive the meeting to help determine action</a:t>
            </a:r>
            <a:r>
              <a:rPr lang="en-US" sz="1800" spc="-10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steps which then in turn informs the permanency</a:t>
            </a:r>
            <a:r>
              <a:rPr lang="en-US" sz="1800" spc="-4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plan.</a:t>
            </a:r>
          </a:p>
          <a:p>
            <a:pPr marL="342900" marR="93345" lvl="0" indent="-342900">
              <a:lnSpc>
                <a:spcPct val="150000"/>
              </a:lnSpc>
              <a:spcBef>
                <a:spcPts val="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STATE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we always consider any changes in the family situation and make adjustments as needed in order to move forward with the permanency goals. In most cases, plans with a six-month achievement date are preferred to ensure that permanency is achieved within the required timelines. If it looks like the current permanency goal(s) will not be achieved and the FSW has completed Reasonable Efforts by assisting the family during the time between reviews,</a:t>
            </a:r>
            <a:r>
              <a:rPr lang="en-US" sz="1800" spc="-16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then the case will be reviewed with a supervisor and legal to determine next steps and if a change in permanency goals is</a:t>
            </a:r>
            <a:r>
              <a:rPr lang="en-US" sz="1800" spc="-5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needed.</a:t>
            </a:r>
          </a:p>
          <a:p>
            <a:pPr marL="342900" marR="208280" lvl="0" indent="-342900">
              <a:lnSpc>
                <a:spcPct val="115000"/>
              </a:lnSpc>
              <a:spcBef>
                <a:spcPts val="0"/>
              </a:spcBef>
              <a:spcAft>
                <a:spcPts val="1200"/>
              </a:spcAft>
              <a:buFont typeface="Symbol" panose="05050102010706020507" pitchFamily="18" charset="2"/>
              <a:buChar char=""/>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REMIND</a:t>
            </a:r>
            <a:r>
              <a:rPr lang="en-US" sz="1800" b="1"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tracking</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and</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monitoring</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is</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an</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important</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of</a:t>
            </a:r>
            <a:r>
              <a:rPr lang="en-US" sz="1800" spc="-1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their</a:t>
            </a:r>
            <a:r>
              <a:rPr lang="en-US" sz="1800" spc="-14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case practice and a key spoke of the practice</a:t>
            </a:r>
            <a:r>
              <a:rPr lang="en-US" sz="1800" spc="-6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wheel.</a:t>
            </a:r>
          </a:p>
          <a:p>
            <a:pPr marL="596900" marR="0" indent="-22860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TRANSITION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to Unit 5 Case Process-Months 2 and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Open Sans" panose="020B0606030504020204" pitchFamily="34" charset="0"/>
              <a:ea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31</a:t>
            </a:fld>
            <a:endParaRPr lang="en-US" dirty="0"/>
          </a:p>
        </p:txBody>
      </p:sp>
    </p:spTree>
    <p:extLst>
      <p:ext uri="{BB962C8B-B14F-4D97-AF65-F5344CB8AC3E}">
        <p14:creationId xmlns:p14="http://schemas.microsoft.com/office/powerpoint/2010/main" val="3048521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2000"/>
              </a:lnSpc>
              <a:spcBef>
                <a:spcPts val="0"/>
              </a:spcBef>
              <a:spcAft>
                <a:spcPts val="0"/>
              </a:spcAft>
            </a:pPr>
            <a:r>
              <a:rPr lang="en-US" sz="1800" b="1" dirty="0">
                <a:effectLst/>
                <a:latin typeface="Open Sans" panose="020B0606030504020204" pitchFamily="34" charset="0"/>
                <a:ea typeface="Open Sans" panose="020B0606030504020204" pitchFamily="34" charset="0"/>
              </a:rPr>
              <a:t>Lesson 4.6: Interstate Compact on the Placement of Children</a:t>
            </a:r>
            <a:endParaRPr lang="en-US" sz="18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800" b="1" dirty="0">
                <a:effectLst/>
                <a:latin typeface="Open Sans" panose="020B0606030504020204" pitchFamily="34" charset="0"/>
                <a:ea typeface="Open Sans" panose="020B0606030504020204" pitchFamily="34" charset="0"/>
              </a:rPr>
              <a:t>Lesson Time: 15 minutes</a:t>
            </a:r>
            <a:endParaRPr lang="en-US" sz="18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 / Instructions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795"/>
              </a:spcBef>
              <a:spcAft>
                <a:spcPts val="60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INFORM </a:t>
            </a:r>
            <a:r>
              <a:rPr lang="en-US" sz="1800" dirty="0">
                <a:effectLst/>
                <a:latin typeface="Open Sans" panose="020B0606030504020204" pitchFamily="34" charset="0"/>
                <a:ea typeface="Open Sans" panose="020B0606030504020204" pitchFamily="34" charset="0"/>
              </a:rPr>
              <a:t>participants at the Initial Permanency Plan CFTM the CFT’s decision to pursue an Interstate Compact on the Placement of Children (ICPC) for Michael to live with Mr. Collins in Virginia.</a:t>
            </a:r>
          </a:p>
          <a:p>
            <a:pPr marL="342900" marR="0" lvl="0" indent="-342900">
              <a:lnSpc>
                <a:spcPct val="150000"/>
              </a:lnSpc>
              <a:spcBef>
                <a:spcPts val="795"/>
              </a:spcBef>
              <a:spcAft>
                <a:spcPts val="60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REFER </a:t>
            </a:r>
            <a:r>
              <a:rPr lang="en-US" sz="1800" dirty="0">
                <a:effectLst/>
                <a:latin typeface="Open Sans" panose="020B0606030504020204" pitchFamily="34" charset="0"/>
                <a:ea typeface="Open Sans" panose="020B0606030504020204" pitchFamily="34" charset="0"/>
              </a:rPr>
              <a:t>participants to Policy 1.30: Interstate Compact on the Placement of Children and the Interstate Compact on the Placement of Children (ICPC) Practice and Procedure Manual.</a:t>
            </a: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SHARE</a:t>
            </a:r>
            <a:r>
              <a:rPr lang="en-US" sz="1800" dirty="0">
                <a:effectLst/>
                <a:latin typeface="Open Sans" panose="020B0606030504020204" pitchFamily="34" charset="0"/>
                <a:ea typeface="Open Sans" panose="020B0606030504020204" pitchFamily="34" charset="0"/>
              </a:rPr>
              <a:t> the purpose of the ICPC is to ensure protection and services to children who are placed across state lines for the purpose of foster care.  These protections and services are the same as would be provided to the child or children if they remained in their home state or jurisdiction.  All relevant federal and state child welfare laws and policies that apply to a child in Tennessee apply to that child if placed across state lines.</a:t>
            </a: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SHARE </a:t>
            </a:r>
            <a:r>
              <a:rPr lang="en-US" sz="1800" dirty="0">
                <a:effectLst/>
                <a:latin typeface="Open Sans" panose="020B0606030504020204" pitchFamily="34" charset="0"/>
                <a:ea typeface="Open Sans" panose="020B0606030504020204" pitchFamily="34" charset="0"/>
              </a:rPr>
              <a:t>ICPC Referral Packet for Michael. </a:t>
            </a:r>
            <a:r>
              <a:rPr lang="en-US" sz="1800" b="1" dirty="0">
                <a:effectLst/>
                <a:latin typeface="Open Sans" panose="020B0606030504020204" pitchFamily="34" charset="0"/>
                <a:ea typeface="Open Sans" panose="020B0606030504020204" pitchFamily="34" charset="0"/>
              </a:rPr>
              <a:t>ALLOW</a:t>
            </a:r>
            <a:r>
              <a:rPr lang="en-US" sz="1800" dirty="0">
                <a:effectLst/>
                <a:latin typeface="Open Sans" panose="020B0606030504020204" pitchFamily="34" charset="0"/>
                <a:ea typeface="Open Sans" panose="020B0606030504020204" pitchFamily="34" charset="0"/>
              </a:rPr>
              <a:t> participants to review. </a:t>
            </a:r>
            <a:r>
              <a:rPr lang="en-US" sz="1800" b="1" dirty="0">
                <a:effectLst/>
                <a:latin typeface="Open Sans" panose="020B0606030504020204" pitchFamily="34" charset="0"/>
                <a:ea typeface="Open Sans" panose="020B0606030504020204" pitchFamily="34" charset="0"/>
              </a:rPr>
              <a:t>INFORM </a:t>
            </a:r>
            <a:r>
              <a:rPr lang="en-US" sz="1800" dirty="0">
                <a:effectLst/>
                <a:latin typeface="Open Sans" panose="020B0606030504020204" pitchFamily="34" charset="0"/>
                <a:ea typeface="Open Sans" panose="020B0606030504020204" pitchFamily="34" charset="0"/>
              </a:rPr>
              <a:t>an Interstate Compact on the Placement of Children (ICPC) Packet must be submitted and approved prior to a child/youth to be placed outside of the State of Tennessee.</a:t>
            </a: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EXPLAIN </a:t>
            </a:r>
            <a:r>
              <a:rPr lang="en-US" sz="1800" dirty="0">
                <a:effectLst/>
                <a:latin typeface="Open Sans" panose="020B0606030504020204" pitchFamily="34" charset="0"/>
                <a:ea typeface="Open Sans" panose="020B0606030504020204" pitchFamily="34" charset="0"/>
              </a:rPr>
              <a:t>The TN DCS Website provides a listing and contact information on persons who administer/manage the day-to-day operations of the TN Department of Children’s Services Interstate Compact on the Placement of Children.  This same site provides information regarding processing of ICPC documents:  </a:t>
            </a:r>
            <a:r>
              <a:rPr lang="en-US" sz="1800" u="sng" dirty="0">
                <a:solidFill>
                  <a:srgbClr val="0000FF"/>
                </a:solidFill>
                <a:effectLst/>
                <a:latin typeface="Open Sans" panose="020B0606030504020204" pitchFamily="34" charset="0"/>
                <a:ea typeface="Open Sans" panose="020B0606030504020204" pitchFamily="34" charset="0"/>
                <a:hlinkClick r:id="rId3"/>
              </a:rPr>
              <a:t>https://www.tn.gov/dcs/program-areas/interstate-compact/icp/contact.html</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795"/>
              </a:spcBef>
              <a:spcAft>
                <a:spcPts val="60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ASK </a:t>
            </a:r>
            <a:r>
              <a:rPr lang="en-US" sz="1800" dirty="0">
                <a:effectLst/>
                <a:latin typeface="Open Sans" panose="020B0606030504020204" pitchFamily="34" charset="0"/>
                <a:ea typeface="Open Sans" panose="020B0606030504020204" pitchFamily="34" charset="0"/>
              </a:rPr>
              <a:t>if there are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763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6900" marR="0" indent="-228600" algn="ctr">
              <a:spcBef>
                <a:spcPts val="0"/>
              </a:spcBef>
              <a:spcAft>
                <a:spcPts val="0"/>
              </a:spcAft>
            </a:pPr>
            <a:r>
              <a:rPr lang="en-US" sz="1800" b="1" dirty="0">
                <a:effectLst/>
                <a:latin typeface="Open Sans" panose="020B0606030504020204" pitchFamily="34" charset="0"/>
                <a:ea typeface="Open Sans" panose="020B0606030504020204" pitchFamily="34" charset="0"/>
              </a:rPr>
              <a:t>Unit 5: Case Process - Months 2 and 3</a:t>
            </a:r>
            <a:endParaRPr lang="en-US" sz="1100" dirty="0">
              <a:effectLst/>
              <a:latin typeface="Open Sans" panose="020B0606030504020204" pitchFamily="34" charset="0"/>
              <a:ea typeface="Open Sans" panose="020B0606030504020204" pitchFamily="34" charset="0"/>
            </a:endParaRPr>
          </a:p>
          <a:p>
            <a:pPr marL="0" marR="0">
              <a:lnSpc>
                <a:spcPct val="150000"/>
              </a:lnSpc>
              <a:spcBef>
                <a:spcPts val="0"/>
              </a:spcBef>
              <a:spcAft>
                <a:spcPts val="0"/>
              </a:spcAft>
            </a:pPr>
            <a:r>
              <a:rPr lang="en-US" sz="14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0" marR="0">
              <a:lnSpc>
                <a:spcPct val="150000"/>
              </a:lnSpc>
              <a:spcBef>
                <a:spcPts val="0"/>
              </a:spcBef>
              <a:spcAft>
                <a:spcPts val="0"/>
              </a:spcAft>
            </a:pPr>
            <a:r>
              <a:rPr lang="en-US" sz="1400" b="1" dirty="0">
                <a:effectLst/>
                <a:latin typeface="Open Sans" panose="020B0606030504020204" pitchFamily="34" charset="0"/>
                <a:ea typeface="Open Sans" panose="020B0606030504020204" pitchFamily="34" charset="0"/>
              </a:rPr>
              <a:t>Unit Time:  2 hours and 15 minutes</a:t>
            </a:r>
            <a:endParaRPr lang="en-US" sz="1100" dirty="0">
              <a:effectLst/>
              <a:latin typeface="Open Sans" panose="020B0606030504020204" pitchFamily="34" charset="0"/>
              <a:ea typeface="Open Sans" panose="020B0606030504020204" pitchFamily="34" charset="0"/>
            </a:endParaRPr>
          </a:p>
          <a:p>
            <a:pPr marL="0" marR="38100">
              <a:lnSpc>
                <a:spcPct val="131000"/>
              </a:lnSpc>
              <a:spcBef>
                <a:spcPts val="1370"/>
              </a:spcBef>
              <a:spcAft>
                <a:spcPts val="0"/>
              </a:spcAft>
            </a:pPr>
            <a:r>
              <a:rPr lang="en-US" sz="1400" b="1" dirty="0">
                <a:effectLst/>
                <a:latin typeface="Open Sans" panose="020B0606030504020204" pitchFamily="34" charset="0"/>
                <a:ea typeface="Open Sans" panose="020B0606030504020204" pitchFamily="34" charset="0"/>
              </a:rPr>
              <a:t>Learning Objectives: </a:t>
            </a:r>
          </a:p>
          <a:p>
            <a:pPr marL="342900" marR="12700" lvl="0" indent="-342900">
              <a:lnSpc>
                <a:spcPct val="150000"/>
              </a:lnSpc>
              <a:spcBef>
                <a:spcPts val="0"/>
              </a:spcBef>
              <a:spcAft>
                <a:spcPts val="0"/>
              </a:spcAft>
              <a:buFont typeface="Symbol" panose="05050102010706020507" pitchFamily="18" charset="2"/>
              <a:buChar char=""/>
              <a:tabLst>
                <a:tab pos="622935" algn="l"/>
              </a:tabLst>
            </a:pP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understand the on-going case process throughout the life of a foster care case.</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0" marR="0">
              <a:lnSpc>
                <a:spcPct val="150000"/>
              </a:lnSpc>
              <a:spcBef>
                <a:spcPts val="0"/>
              </a:spcBef>
              <a:spcAft>
                <a:spcPts val="0"/>
              </a:spcAft>
            </a:pPr>
            <a:r>
              <a:rPr lang="en-US" sz="14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139700" marR="0" indent="57150">
              <a:spcBef>
                <a:spcPts val="0"/>
              </a:spcBef>
              <a:spcAft>
                <a:spcPts val="0"/>
              </a:spcAft>
            </a:pPr>
            <a:r>
              <a:rPr lang="en-US" sz="1400" b="1" dirty="0">
                <a:effectLst/>
                <a:latin typeface="Open Sans" panose="020B0606030504020204" pitchFamily="34" charset="0"/>
                <a:ea typeface="Open Sans" panose="020B0606030504020204" pitchFamily="34" charset="0"/>
              </a:rPr>
              <a:t>Supporting Materials:</a:t>
            </a:r>
          </a:p>
          <a:p>
            <a:pPr marL="139700" marR="0" indent="57150">
              <a:spcBef>
                <a:spcPts val="0"/>
              </a:spcBef>
              <a:spcAft>
                <a:spcPts val="0"/>
              </a:spcAft>
            </a:pPr>
            <a:r>
              <a:rPr lang="en-US" sz="1400" b="1" dirty="0">
                <a:effectLst/>
                <a:latin typeface="Open Sans" panose="020B0606030504020204" pitchFamily="34" charset="0"/>
                <a:ea typeface="Open Sans" panose="020B0606030504020204" pitchFamily="34" charset="0"/>
              </a:rPr>
              <a:t> </a:t>
            </a:r>
          </a:p>
          <a:p>
            <a:pPr marL="742950" marR="0" lvl="1" indent="-285750">
              <a:spcBef>
                <a:spcPts val="235"/>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Foster Care Specialty Week Two Facilitator Guide and PowerPoint</a:t>
            </a:r>
            <a:endParaRPr lang="en-US" sz="1100" dirty="0">
              <a:effectLst/>
              <a:latin typeface="Open Sans" panose="020B0606030504020204" pitchFamily="34" charset="0"/>
              <a:ea typeface="Open Sans" panose="020B0606030504020204" pitchFamily="34" charset="0"/>
            </a:endParaRPr>
          </a:p>
          <a:p>
            <a:pPr marL="742950" marR="0" lvl="1" indent="-285750">
              <a:spcBef>
                <a:spcPts val="235"/>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Case Calendar Timeline  </a:t>
            </a:r>
            <a:endParaRPr lang="en-US" sz="1100" dirty="0">
              <a:effectLst/>
              <a:latin typeface="Open Sans" panose="020B0606030504020204" pitchFamily="34" charset="0"/>
              <a:ea typeface="Open Sans" panose="020B0606030504020204" pitchFamily="34" charset="0"/>
            </a:endParaRPr>
          </a:p>
          <a:p>
            <a:pPr marL="742950" marR="0" lvl="1" indent="-285750">
              <a:spcBef>
                <a:spcPts val="235"/>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Policy 16.32: Foster Care Review and Progress Reports</a:t>
            </a:r>
            <a:endParaRPr lang="en-US" sz="1100" dirty="0">
              <a:effectLst/>
              <a:latin typeface="Open Sans" panose="020B0606030504020204" pitchFamily="34" charset="0"/>
              <a:ea typeface="Open Sans" panose="020B0606030504020204" pitchFamily="34" charset="0"/>
            </a:endParaRPr>
          </a:p>
          <a:p>
            <a:pPr marL="742950" marR="0" lvl="1" indent="-285750">
              <a:spcBef>
                <a:spcPts val="235"/>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Form CS-0430 Progress Report on Child in State Custody</a:t>
            </a:r>
            <a:endParaRPr lang="en-US" sz="1100" dirty="0">
              <a:effectLst/>
              <a:latin typeface="Open Sans" panose="020B0606030504020204" pitchFamily="34" charset="0"/>
              <a:ea typeface="Open Sans" panose="020B0606030504020204" pitchFamily="34" charset="0"/>
            </a:endParaRPr>
          </a:p>
          <a:p>
            <a:pPr marL="742950" marR="0" lvl="1" indent="-285750">
              <a:spcBef>
                <a:spcPts val="235"/>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Form CS-0510 Foster Care Review Summary </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157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5.1: Months 2 and 3</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Time: 45 minutes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 </a:t>
            </a:r>
          </a:p>
          <a:p>
            <a:pPr marL="342900" marR="0" lvl="0" indent="-342900">
              <a:lnSpc>
                <a:spcPct val="150000"/>
              </a:lnSpc>
              <a:spcBef>
                <a:spcPts val="795"/>
              </a:spcBef>
              <a:spcAft>
                <a:spcPts val="6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the tasks needing to be completed on a case from day 31-90 seems to slow down a little and this is where the Practice Wheel is very important. </a:t>
            </a:r>
            <a:r>
              <a:rPr lang="en-US" sz="1800" b="1" dirty="0">
                <a:effectLst/>
                <a:latin typeface="Open Sans" panose="020B0606030504020204" pitchFamily="34" charset="0"/>
                <a:ea typeface="Open Sans" panose="020B0606030504020204" pitchFamily="34" charset="0"/>
              </a:rPr>
              <a:t>UTILIZE</a:t>
            </a:r>
            <a:r>
              <a:rPr lang="en-US" sz="1800" dirty="0">
                <a:effectLst/>
                <a:latin typeface="Open Sans" panose="020B0606030504020204" pitchFamily="34" charset="0"/>
                <a:ea typeface="Open Sans" panose="020B0606030504020204" pitchFamily="34" charset="0"/>
              </a:rPr>
              <a:t> Case Calendar Timeline and </a:t>
            </a:r>
            <a:r>
              <a:rPr lang="en-US" sz="1800" b="1" dirty="0">
                <a:effectLst/>
                <a:latin typeface="Open Sans" panose="020B0606030504020204" pitchFamily="34" charset="0"/>
                <a:ea typeface="Open Sans" panose="020B0606030504020204" pitchFamily="34" charset="0"/>
              </a:rPr>
              <a:t>BRIEFLY REVIEW</a:t>
            </a:r>
            <a:r>
              <a:rPr lang="en-US" sz="1800" dirty="0">
                <a:effectLst/>
                <a:latin typeface="Open Sans" panose="020B0606030504020204" pitchFamily="34" charset="0"/>
                <a:ea typeface="Open Sans" panose="020B0606030504020204" pitchFamily="34" charset="0"/>
              </a:rPr>
              <a:t> the tasks below.  </a:t>
            </a:r>
            <a:r>
              <a:rPr lang="en-US" sz="1800" b="1" dirty="0">
                <a:effectLst/>
                <a:latin typeface="Open Sans" panose="020B0606030504020204" pitchFamily="34" charset="0"/>
                <a:ea typeface="Open Sans" panose="020B0606030504020204" pitchFamily="34" charset="0"/>
              </a:rPr>
              <a:t>TRAINER NOTE</a:t>
            </a:r>
            <a:r>
              <a:rPr lang="en-US" sz="1800" dirty="0">
                <a:effectLst/>
                <a:latin typeface="Open Sans" panose="020B0606030504020204" pitchFamily="34" charset="0"/>
                <a:ea typeface="Open Sans" panose="020B0606030504020204" pitchFamily="34" charset="0"/>
              </a:rPr>
              <a:t>:</a:t>
            </a:r>
            <a:r>
              <a:rPr lang="en-US" sz="1800" b="1"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some tasks are applied to the Steward case and are addressed in the following lessons. Tasks for day 31-90 will include:</a:t>
            </a: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Permanency Plan ratification hearing by day 60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Foster Care Review Board (if applicable) within first 90 days and every 6 months thereafter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Visitation Guide – below is for placement in DCS foster home:</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solidFill>
                  <a:srgbClr val="000000"/>
                </a:solidFill>
                <a:effectLst/>
                <a:latin typeface="Open Sans" panose="020B0606030504020204" pitchFamily="34" charset="0"/>
                <a:ea typeface="Calibri" panose="020F0502020204030204" pitchFamily="34" charset="0"/>
              </a:rPr>
              <a:t>Face to Face Quality Contacts – See Visitation Guide</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Visitation between child and parent and sibling if applicable</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Follow up appointments from the EPSD&amp;T and dental; mental health/ medication management appointment as needed/ongoing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Case Service Requests - ongoing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Referrals for services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Monthly documentation </a:t>
            </a:r>
            <a:endParaRPr lang="en-US"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410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STATE </a:t>
            </a:r>
            <a:r>
              <a:rPr lang="en-US" sz="1800" dirty="0">
                <a:effectLst/>
                <a:latin typeface="Open Sans" panose="020B0606030504020204" pitchFamily="34" charset="0"/>
                <a:ea typeface="Open Sans" panose="020B0606030504020204" pitchFamily="34" charset="0"/>
              </a:rPr>
              <a:t>FSW’s will be staffing their cases with their supervisors on-going throughout the life of the case.  Supervisors are included in CFTM’s, Court reviews, and FCRB’s</a:t>
            </a:r>
            <a:r>
              <a:rPr lang="en-US" sz="1800" b="1" dirty="0">
                <a:effectLst/>
                <a:latin typeface="Open Sans" panose="020B0606030504020204" pitchFamily="34" charset="0"/>
                <a:ea typeface="Open Sans" panose="020B0606030504020204" pitchFamily="34" charset="0"/>
              </a:rPr>
              <a:t>.</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CONDUCT ACTIVITY: </a:t>
            </a:r>
            <a:r>
              <a:rPr lang="en-US" sz="1800" dirty="0">
                <a:effectLst/>
                <a:latin typeface="Open Sans" panose="020B0606030504020204" pitchFamily="34" charset="0"/>
                <a:ea typeface="Open Sans" panose="020B0606030504020204" pitchFamily="34" charset="0"/>
              </a:rPr>
              <a:t>Case Staffing- Steward Case</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TRAINER </a:t>
            </a:r>
            <a:r>
              <a:rPr lang="en-US" sz="1800" dirty="0">
                <a:effectLst/>
                <a:latin typeface="Open Sans" panose="020B0606030504020204" pitchFamily="34" charset="0"/>
                <a:ea typeface="Open Sans" panose="020B0606030504020204" pitchFamily="34" charset="0"/>
              </a:rPr>
              <a:t>will ask questions of the participants. Trainers will accept volunteers to answer each of the questions. Depending on class size, each participant should volunteer at least once to answer a question.  </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Optional: the group can decide to do it Round Robin style where the Trainer will go around the room asking a question of each participant until all questions have been answered. </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EXPLAIN</a:t>
            </a:r>
            <a:r>
              <a:rPr lang="en-US" sz="1800" dirty="0">
                <a:effectLst/>
                <a:latin typeface="Open Sans" panose="020B0606030504020204" pitchFamily="34" charset="0"/>
                <a:ea typeface="Open Sans" panose="020B0606030504020204" pitchFamily="34" charset="0"/>
              </a:rPr>
              <a:t> participants are able to use all resources in order to answer the questions if needed.</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REFER</a:t>
            </a:r>
            <a:r>
              <a:rPr lang="en-US" sz="1800" dirty="0">
                <a:effectLst/>
                <a:latin typeface="Open Sans" panose="020B0606030504020204" pitchFamily="34" charset="0"/>
                <a:ea typeface="Open Sans" panose="020B0606030504020204" pitchFamily="34" charset="0"/>
              </a:rPr>
              <a:t> to the Case Staffing questions to conduct activity with participants.</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DEBRIEF</a:t>
            </a:r>
            <a:r>
              <a:rPr lang="en-US" sz="1800" dirty="0">
                <a:effectLst/>
                <a:latin typeface="Open Sans" panose="020B0606030504020204" pitchFamily="34" charset="0"/>
                <a:ea typeface="Open Sans" panose="020B0606030504020204" pitchFamily="34" charset="0"/>
              </a:rPr>
              <a:t> with participants. </a:t>
            </a:r>
            <a:r>
              <a:rPr lang="en-US" sz="1800" b="1" dirty="0">
                <a:effectLst/>
                <a:latin typeface="Open Sans" panose="020B0606030504020204" pitchFamily="34" charset="0"/>
                <a:ea typeface="Open Sans" panose="020B0606030504020204" pitchFamily="34" charset="0"/>
              </a:rPr>
              <a:t>ASK</a:t>
            </a:r>
            <a:r>
              <a:rPr lang="en-US" sz="1800" dirty="0">
                <a:effectLst/>
                <a:latin typeface="Open Sans" panose="020B0606030504020204" pitchFamily="34" charset="0"/>
                <a:ea typeface="Open Sans" panose="020B0606030504020204" pitchFamily="34" charset="0"/>
              </a:rPr>
              <a:t> how they felt about staffing their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059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2000"/>
              </a:lnSpc>
              <a:spcBef>
                <a:spcPts val="0"/>
              </a:spcBef>
              <a:spcAft>
                <a:spcPts val="0"/>
              </a:spcAft>
            </a:pPr>
            <a:r>
              <a:rPr lang="en-US" sz="1800" b="1" dirty="0">
                <a:effectLst/>
                <a:latin typeface="Open Sans" panose="020B0606030504020204" pitchFamily="34" charset="0"/>
                <a:ea typeface="Open Sans" panose="020B0606030504020204" pitchFamily="34" charset="0"/>
              </a:rPr>
              <a:t>Lesson 5.2: FCRB and Progress Reports</a:t>
            </a:r>
            <a:endParaRPr lang="en-US" sz="18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800" b="1" dirty="0">
                <a:effectLst/>
                <a:latin typeface="Open Sans" panose="020B0606030504020204" pitchFamily="34" charset="0"/>
                <a:ea typeface="Open Sans" panose="020B0606030504020204" pitchFamily="34" charset="0"/>
              </a:rPr>
              <a:t>Lesson Time: 90 minutes (30-min role play and 15-min debrief)</a:t>
            </a:r>
            <a:endParaRPr lang="en-US" sz="1800" dirty="0">
              <a:effectLst/>
              <a:latin typeface="Open Sans" panose="020B0606030504020204" pitchFamily="34" charset="0"/>
              <a:ea typeface="Open Sans" panose="020B0606030504020204" pitchFamily="34" charset="0"/>
            </a:endParaRPr>
          </a:p>
          <a:p>
            <a:pPr marL="0" marR="0">
              <a:lnSpc>
                <a:spcPct val="132000"/>
              </a:lnSpc>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 / Instructions</a:t>
            </a:r>
            <a:endParaRPr lang="en-US" sz="1800" dirty="0">
              <a:effectLst/>
              <a:latin typeface="Open Sans" panose="020B0606030504020204" pitchFamily="34" charset="0"/>
              <a:ea typeface="Open Sans" panose="020B0606030504020204" pitchFamily="34" charset="0"/>
            </a:endParaRPr>
          </a:p>
          <a:p>
            <a:pPr marL="685800" marR="0">
              <a:lnSpc>
                <a:spcPct val="150000"/>
              </a:lnSpc>
              <a:spcBef>
                <a:spcPts val="0"/>
              </a:spcBef>
              <a:spcAft>
                <a:spcPts val="0"/>
              </a:spcAft>
            </a:pPr>
            <a:r>
              <a:rPr lang="en-US" sz="1800" dirty="0">
                <a:solidFill>
                  <a:srgbClr val="000000"/>
                </a:solidFill>
                <a:effectLst/>
                <a:latin typeface="Open Sans" panose="020B0606030504020204" pitchFamily="34" charset="0"/>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REFER </a:t>
            </a:r>
            <a:r>
              <a:rPr lang="en-US" sz="1800" dirty="0">
                <a:solidFill>
                  <a:srgbClr val="000000"/>
                </a:solidFill>
                <a:effectLst/>
                <a:latin typeface="Open Sans" panose="020B0606030504020204" pitchFamily="34" charset="0"/>
                <a:ea typeface="Calibri" panose="020F0502020204030204" pitchFamily="34" charset="0"/>
              </a:rPr>
              <a:t>participants to DCS Policy 16.32: Foster Care Review and Progress Reports.  </a:t>
            </a:r>
            <a:r>
              <a:rPr lang="en-US" sz="1800" b="1" dirty="0">
                <a:solidFill>
                  <a:srgbClr val="000000"/>
                </a:solidFill>
                <a:effectLst/>
                <a:latin typeface="Open Sans" panose="020B0606030504020204" pitchFamily="34" charset="0"/>
                <a:ea typeface="Calibri" panose="020F0502020204030204" pitchFamily="34" charset="0"/>
              </a:rPr>
              <a:t>SHARE</a:t>
            </a:r>
            <a:r>
              <a:rPr lang="en-US" sz="1800" dirty="0">
                <a:solidFill>
                  <a:srgbClr val="000000"/>
                </a:solidFill>
                <a:effectLst/>
                <a:latin typeface="Open Sans" panose="020B0606030504020204" pitchFamily="34" charset="0"/>
                <a:ea typeface="Calibri" panose="020F0502020204030204" pitchFamily="34" charset="0"/>
              </a:rPr>
              <a:t> the FSW completes Form CS-0430 Progress Report for Children in State Custody for each children/youth on their caseload. This report provides updated information on progress and should be completed prior to Foster Care Review Board or Judicial Review.</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EXPLAIN</a:t>
            </a:r>
            <a:r>
              <a:rPr lang="en-US" sz="1800" dirty="0">
                <a:effectLst/>
                <a:latin typeface="Open Sans" panose="020B0606030504020204" pitchFamily="34" charset="0"/>
                <a:ea typeface="Open Sans" panose="020B0606030504020204" pitchFamily="34" charset="0"/>
              </a:rPr>
              <a:t> the FSW provides a copy of the Progress Report and the most recent Permanency Plan to the FCRB and all other participants. The Progress Reports for Children in State Custody (Form CS-0430) address the following:</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The current status and safety of the child/youth</a:t>
            </a: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Open Sans" panose="020B0606030504020204" pitchFamily="34" charset="0"/>
              </a:rPr>
              <a:t>Diligent search efforts to locate parents or other family members as</a:t>
            </a:r>
            <a:endParaRPr lang="en-US" sz="1800" dirty="0">
              <a:effectLst/>
              <a:latin typeface="Open Sans" panose="020B0606030504020204" pitchFamily="34" charset="0"/>
              <a:ea typeface="Open Sans" panose="020B0606030504020204" pitchFamily="34" charset="0"/>
            </a:endParaRPr>
          </a:p>
          <a:p>
            <a:pPr marL="685800" marR="0" indent="0">
              <a:lnSpc>
                <a:spcPct val="150000"/>
              </a:lnSpc>
              <a:spcBef>
                <a:spcPts val="0"/>
              </a:spcBef>
              <a:spcAft>
                <a:spcPts val="0"/>
              </a:spcAft>
            </a:pPr>
            <a:r>
              <a:rPr lang="en-US" sz="1800" dirty="0">
                <a:solidFill>
                  <a:srgbClr val="000000"/>
                </a:solidFill>
                <a:effectLst/>
                <a:latin typeface="Open Sans" panose="020B0606030504020204" pitchFamily="34" charset="0"/>
                <a:ea typeface="Open Sans" panose="020B0606030504020204" pitchFamily="34" charset="0"/>
              </a:rPr>
              <a:t>outlined in </a:t>
            </a:r>
            <a:r>
              <a:rPr lang="en-US" sz="1800" dirty="0">
                <a:effectLst/>
                <a:latin typeface="Open Sans" panose="020B0606030504020204" pitchFamily="34" charset="0"/>
                <a:ea typeface="Open Sans" panose="020B0606030504020204" pitchFamily="34" charset="0"/>
              </a:rPr>
              <a:t>DCS Policy 31.9 Conducting Diligent Searches</a:t>
            </a: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Open Sans" panose="020B0606030504020204" pitchFamily="34" charset="0"/>
              </a:rPr>
              <a:t>Compliance with activities described in the permanency plan</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Open Sans" panose="020B0606030504020204" pitchFamily="34" charset="0"/>
              </a:rPr>
              <a:t>Progress made toward alleviating or mitigating the causes necessitating placement in foster care</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a:t>
            </a:r>
            <a:r>
              <a:rPr lang="en-US" sz="1800" dirty="0">
                <a:solidFill>
                  <a:srgbClr val="000000"/>
                </a:solidFill>
                <a:effectLst/>
                <a:latin typeface="Open Sans" panose="020B0606030504020204" pitchFamily="34" charset="0"/>
                <a:ea typeface="Open Sans" panose="020B0606030504020204" pitchFamily="34" charset="0"/>
              </a:rPr>
              <a:t>FCRB or Judicial Review is scheduled within ninety (90) calendar days of the date of the child/youth’s placement in custody and no less than every six (6) months thereafter, for as long as the child/youth/young adult remains in state custody.</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EXPLAIN</a:t>
            </a:r>
            <a:r>
              <a:rPr lang="en-US" sz="1800" dirty="0">
                <a:solidFill>
                  <a:srgbClr val="000000"/>
                </a:solidFill>
                <a:effectLst/>
                <a:latin typeface="Open Sans" panose="020B0606030504020204" pitchFamily="34" charset="0"/>
                <a:ea typeface="Open Sans" panose="020B0606030504020204" pitchFamily="34" charset="0"/>
              </a:rPr>
              <a:t> Local protocol for scheduling the reviews will be followed. Court liaisons or legal staff may secure the review dates upon request of the FSW.</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b="1" dirty="0">
                <a:solidFill>
                  <a:srgbClr val="000000"/>
                </a:solidFill>
                <a:effectLst/>
                <a:latin typeface="Open Sans" panose="020B0606030504020204" pitchFamily="34" charset="0"/>
                <a:ea typeface="Open Sans" panose="020B0606030504020204" pitchFamily="34" charset="0"/>
              </a:rPr>
              <a:t>Note</a:t>
            </a:r>
            <a:r>
              <a:rPr lang="en-US" sz="1800" dirty="0">
                <a:solidFill>
                  <a:srgbClr val="000000"/>
                </a:solidFill>
                <a:effectLst/>
                <a:latin typeface="Open Sans" panose="020B0606030504020204" pitchFamily="34" charset="0"/>
                <a:ea typeface="Open Sans" panose="020B0606030504020204" pitchFamily="34" charset="0"/>
              </a:rPr>
              <a:t>: Some courts maintain control of the dockets and schedule the reviews. If a board requests reviews more frequently than required by law, DCS complies with the board’s request.</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the Department submits regular progress reports to the Court and the Court should review the progress made on the permanency plan at least every six (6) months. The six (6) month review can be held by the Court or the FCRB. If neither the Court nor the FCRB is reviewing the permanency plan of the child/youth/young adult at least every six (6) months, the FSW must make a legal referral requesting that the Progress Report be filed with the Court and that a hearing be set to review the report and the child/youth/young adult’s progress.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Juvenile Court Judges may elect to personally review each case and not appoint a FCRB or they may elect to review certain cases and leave the rest to a FCRB. If the judge holds a hearing instead of the case going before the FCRB, the hearing will be entered by the FSW in TFACTS as a “Judicial Review” or as a “Foster Care Review Board” to be </a:t>
            </a:r>
            <a:r>
              <a:rPr lang="en-US" sz="1800" dirty="0">
                <a:effectLst/>
                <a:latin typeface="Open Sans" panose="020B0606030504020204" pitchFamily="34" charset="0"/>
                <a:ea typeface="Open Sans" panose="020B0606030504020204" pitchFamily="34" charset="0"/>
              </a:rPr>
              <a:t>tracked correctly in TFACTS.</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Note: </a:t>
            </a:r>
            <a:r>
              <a:rPr lang="en-US" sz="1800" dirty="0">
                <a:effectLst/>
                <a:latin typeface="Open Sans" panose="020B0606030504020204" pitchFamily="34" charset="0"/>
                <a:ea typeface="Open Sans" panose="020B0606030504020204" pitchFamily="34" charset="0"/>
              </a:rPr>
              <a:t>Some court hearings do not take the place of FCRB, such as a Ratification Hearing or a motion before the court. However, Permanency Plan Hearings and Termination Hearings can take the place so long as permanency is reviewed and the court makes a finding specific to permanency.</a:t>
            </a: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INFORM </a:t>
            </a:r>
            <a:r>
              <a:rPr lang="en-US" sz="1800" dirty="0">
                <a:effectLst/>
                <a:latin typeface="Open Sans" panose="020B0606030504020204" pitchFamily="34" charset="0"/>
                <a:ea typeface="Open Sans" panose="020B0606030504020204" pitchFamily="34" charset="0"/>
              </a:rPr>
              <a:t>participants unless parental rights have been terminated or the review is for a young adult receiving EFC services, the FSW notifies the parents of their right to attend and participate either by telephone or in person. The FSW also notifies other applicable parties such as: the child/youth/young adult, foster parents, Guardian ad Litem, parent’s attorney, etc. and anyone else who is a member of the Child and Family Team of the date, time and location.</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Children/youth of age six (6) or over should be encouraged and supported to attend all Foster Care Review Board hearings relating to his/her case. Some courts may require all children/youth be in attendance, regardless of age.</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When children cannot be in attendance, a medical, mental health or other good cause reason is provided to the court. Children/youth/young adults may participate by video conference or conference call when necessary. Ten days prior to any Judicial Review, the FSW notifies the child/youth/young adult and his/her placement, if applicable, and facilitates a plan to get the child transported to all hearings. </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Adequate notice must be provided to all team members, at least seven (7) calendar days in advance of the hearing if done by email, phone or in person and ten (10) calendar days in advance if notice is given by mail. Staff may use CS-0746, Meeting Notification Form</a:t>
            </a:r>
            <a:r>
              <a:rPr lang="en-US" sz="1800" b="1" i="1"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to provide written notice to the team members.</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Team members can participate by video conference or conference call when their appearance is not possible. The FSW has the responsibility of setting up such arrangements prior to the FCRB review.</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The child/youth/young adult’s FSW must attend all FCRBs and present the case to the board. In the event the child/youth/young adult’s FSW is unable to attend the hearing, the FSW Team Leader or other approved designee appears to present the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473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Form CS-0510 Foster Care Review Summary is to be completed during the Foster Care Review with the participants. </a:t>
            </a:r>
            <a:r>
              <a:rPr lang="en-US" sz="1800" b="1" dirty="0">
                <a:effectLst/>
                <a:latin typeface="Open Sans" panose="020B0606030504020204" pitchFamily="34" charset="0"/>
                <a:ea typeface="Open Sans" panose="020B0606030504020204" pitchFamily="34" charset="0"/>
              </a:rPr>
              <a:t>EXPLAIN</a:t>
            </a:r>
            <a:r>
              <a:rPr lang="en-US" sz="1800" dirty="0">
                <a:effectLst/>
                <a:latin typeface="Open Sans" panose="020B0606030504020204" pitchFamily="34" charset="0"/>
                <a:ea typeface="Open Sans" panose="020B0606030504020204" pitchFamily="34" charset="0"/>
              </a:rPr>
              <a:t> The FSW secures a written report of the board’s findings of the review and includes it in the child/youth/young adult’s electronic case file. </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The FSW enters all FCRB and court review dates in the court section of TFACTS within three (3) business days of attending the review.</a:t>
            </a:r>
          </a:p>
          <a:p>
            <a:pPr marL="342900" marR="0" lvl="0" indent="-342900">
              <a:lnSpc>
                <a:spcPct val="150000"/>
              </a:lnSpc>
              <a:spcBef>
                <a:spcPts val="0"/>
              </a:spcBef>
              <a:spcAft>
                <a:spcPts val="0"/>
              </a:spcAft>
              <a:buFont typeface="Courier New" panose="02070309020205020404" pitchFamily="49" charset="0"/>
              <a:buChar char="o"/>
            </a:pPr>
            <a:r>
              <a:rPr lang="en-US" sz="1800" dirty="0">
                <a:effectLst/>
                <a:latin typeface="Open Sans" panose="020B0606030504020204" pitchFamily="34" charset="0"/>
                <a:ea typeface="Open Sans" panose="020B0606030504020204" pitchFamily="34" charset="0"/>
              </a:rPr>
              <a:t>The FSW enters documentation in case recordings including efforts to notify and assist applicable parties such as the child/youth/young adult, birth parents and resource parents to participate in the review. If there was no participation from the aforementioned parties, the documentation includes the reasons why, if known.</a:t>
            </a: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the FCRB recommendations are implemented within a reasonable timeframe. If recommendations are not followed, reasons for not doing so are documented in the case recordings and explained at the next FCRB or Permanency Hearing.</a:t>
            </a: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BRIEFLY REVIEW</a:t>
            </a:r>
            <a:r>
              <a:rPr lang="en-US" sz="1800" dirty="0">
                <a:solidFill>
                  <a:srgbClr val="000000"/>
                </a:solidFill>
                <a:effectLst/>
                <a:latin typeface="Open Sans" panose="020B0606030504020204" pitchFamily="34" charset="0"/>
                <a:ea typeface="Calibri" panose="020F0502020204030204" pitchFamily="34" charset="0"/>
              </a:rPr>
              <a:t> Form CS-0430 Progress Report on Child in State Custody and Form CS-0510 Foster Care Review Summary to familiarize participants with the forms.</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SHARE </a:t>
            </a:r>
            <a:r>
              <a:rPr lang="en-US" sz="1800" dirty="0">
                <a:solidFill>
                  <a:srgbClr val="000000"/>
                </a:solidFill>
                <a:effectLst/>
                <a:latin typeface="Open Sans" panose="020B0606030504020204" pitchFamily="34" charset="0"/>
                <a:ea typeface="Calibri" panose="020F0502020204030204" pitchFamily="34" charset="0"/>
              </a:rPr>
              <a:t>Steward/Collins Form CS-0430 Progress Report on Child in State Custody that was submitted to the FCRB.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REVIEW</a:t>
            </a:r>
            <a:r>
              <a:rPr lang="en-US" sz="1800" dirty="0">
                <a:solidFill>
                  <a:srgbClr val="000000"/>
                </a:solidFill>
                <a:effectLst/>
                <a:latin typeface="Open Sans" panose="020B0606030504020204" pitchFamily="34" charset="0"/>
                <a:ea typeface="Calibri" panose="020F0502020204030204" pitchFamily="34" charset="0"/>
              </a:rPr>
              <a:t> Form CS-0510 Foster Care Review Summary completed at the FCRB for the Steward/Collins family.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b="1" dirty="0">
                <a:solidFill>
                  <a:srgbClr val="000000"/>
                </a:solidFill>
                <a:effectLst/>
                <a:latin typeface="Open Sans" panose="020B0606030504020204" pitchFamily="34" charset="0"/>
                <a:ea typeface="Calibri" panose="020F0502020204030204" pitchFamily="34" charset="0"/>
              </a:rPr>
              <a:t>DISCUSS </a:t>
            </a:r>
            <a:r>
              <a:rPr lang="en-US" sz="1800" dirty="0">
                <a:solidFill>
                  <a:srgbClr val="000000"/>
                </a:solidFill>
                <a:effectLst/>
                <a:latin typeface="Open Sans" panose="020B0606030504020204" pitchFamily="34" charset="0"/>
                <a:ea typeface="Calibri" panose="020F0502020204030204" pitchFamily="34" charset="0"/>
              </a:rPr>
              <a:t>the Steward recommendations from FCRB including:</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solidFill>
                  <a:srgbClr val="000000"/>
                </a:solidFill>
                <a:effectLst/>
                <a:latin typeface="Open Sans" panose="020B0606030504020204" pitchFamily="34" charset="0"/>
                <a:ea typeface="Calibri" panose="020F0502020204030204" pitchFamily="34" charset="0"/>
              </a:rPr>
              <a:t>Continue treatment services for Marilyn and Travis</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solidFill>
                  <a:srgbClr val="000000"/>
                </a:solidFill>
                <a:effectLst/>
                <a:latin typeface="Open Sans" panose="020B0606030504020204" pitchFamily="34" charset="0"/>
                <a:ea typeface="Calibri" panose="020F0502020204030204" pitchFamily="34" charset="0"/>
              </a:rPr>
              <a:t>Continue to pursue ICPC for Michael</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EXPLAIN </a:t>
            </a:r>
            <a:r>
              <a:rPr lang="en-US" sz="1800" dirty="0">
                <a:solidFill>
                  <a:srgbClr val="000000"/>
                </a:solidFill>
                <a:effectLst/>
                <a:latin typeface="Open Sans" panose="020B0606030504020204" pitchFamily="34" charset="0"/>
                <a:ea typeface="Calibri" panose="020F0502020204030204" pitchFamily="34" charset="0"/>
              </a:rPr>
              <a:t>This document will be submitted to the Court which includes recommendations from the FCRB that will need to be completed by the Team.</a:t>
            </a:r>
            <a:endParaRPr lang="en-US"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83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545" marR="687070" algn="ctr">
              <a:spcBef>
                <a:spcPts val="505"/>
              </a:spcBef>
              <a:spcAft>
                <a:spcPts val="0"/>
              </a:spcAft>
            </a:pPr>
            <a:r>
              <a:rPr lang="en-US" sz="1800" b="1" dirty="0">
                <a:effectLst/>
                <a:latin typeface="Open Sans" panose="020B0606030504020204" pitchFamily="34" charset="0"/>
                <a:ea typeface="Open Sans" panose="020B0606030504020204" pitchFamily="34" charset="0"/>
              </a:rPr>
              <a:t>Unit 6: Case Process - Month 4</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Unit Time: 2 hours and 15 minutes</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Learning Objectives: </a:t>
            </a:r>
          </a:p>
          <a:p>
            <a:pPr marL="342900" marR="12700" lvl="0" indent="-342900">
              <a:lnSpc>
                <a:spcPct val="150000"/>
              </a:lnSpc>
              <a:spcBef>
                <a:spcPts val="0"/>
              </a:spcBef>
              <a:spcAft>
                <a:spcPts val="0"/>
              </a:spcAft>
              <a:buFont typeface="Symbol" panose="05050102010706020507" pitchFamily="18" charset="2"/>
              <a:buChar char=""/>
              <a:tabLst>
                <a:tab pos="622935" algn="l"/>
              </a:tabLst>
            </a:pP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understand the on-going case process throughout the life of a foster care case.</a:t>
            </a:r>
          </a:p>
          <a:p>
            <a:pPr marL="36830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139700" marR="0" indent="57150">
              <a:spcBef>
                <a:spcPts val="0"/>
              </a:spcBef>
              <a:spcAft>
                <a:spcPts val="0"/>
              </a:spcAft>
            </a:pPr>
            <a:r>
              <a:rPr lang="en-US" sz="1800" b="1" dirty="0">
                <a:effectLst/>
                <a:latin typeface="Open Sans" panose="020B0606030504020204" pitchFamily="34" charset="0"/>
                <a:ea typeface="Open Sans" panose="020B0606030504020204" pitchFamily="34" charset="0"/>
              </a:rPr>
              <a:t>Supporting Materials:</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Foster Care Specialty Week Two Facilitator Guide and PowerPoint</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Case Calendar Timeline  </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Child and Family Team Meeting Guide</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Form CS-0747 Child and Family Team Meeting Summary</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Policy 1.30: Interstate Compact on the Placement of Children</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Interstate Compact on the Placement of Children (ICPC) Practice and Procedure Manual.</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ICPC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693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6.1: Month 4</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Time: 15 minutes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795"/>
              </a:spcBef>
              <a:spcAft>
                <a:spcPts val="60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the tasks needing to be completed on a case from day 91-120 seems to slow down a little and this is where the Practice Wheel is very important. </a:t>
            </a:r>
            <a:r>
              <a:rPr lang="en-US" sz="1800" b="1" dirty="0">
                <a:effectLst/>
                <a:latin typeface="Open Sans" panose="020B0606030504020204" pitchFamily="34" charset="0"/>
                <a:ea typeface="Open Sans" panose="020B0606030504020204" pitchFamily="34" charset="0"/>
              </a:rPr>
              <a:t>UTILIZE</a:t>
            </a:r>
            <a:r>
              <a:rPr lang="en-US" sz="1800" dirty="0">
                <a:effectLst/>
                <a:latin typeface="Open Sans" panose="020B0606030504020204" pitchFamily="34" charset="0"/>
                <a:ea typeface="Open Sans" panose="020B0606030504020204" pitchFamily="34" charset="0"/>
              </a:rPr>
              <a:t> Case Calendar Timeline and </a:t>
            </a:r>
            <a:r>
              <a:rPr lang="en-US" sz="1800" b="1" dirty="0">
                <a:effectLst/>
                <a:latin typeface="Open Sans" panose="020B0606030504020204" pitchFamily="34" charset="0"/>
                <a:ea typeface="Open Sans" panose="020B0606030504020204" pitchFamily="34" charset="0"/>
              </a:rPr>
              <a:t>BRIEFLY REVIEW</a:t>
            </a:r>
            <a:r>
              <a:rPr lang="en-US" sz="1800" dirty="0">
                <a:effectLst/>
                <a:latin typeface="Open Sans" panose="020B0606030504020204" pitchFamily="34" charset="0"/>
                <a:ea typeface="Open Sans" panose="020B0606030504020204" pitchFamily="34" charset="0"/>
              </a:rPr>
              <a:t> the tasks below.  </a:t>
            </a:r>
            <a:r>
              <a:rPr lang="en-US" sz="1800" b="1" dirty="0">
                <a:effectLst/>
                <a:latin typeface="Open Sans" panose="020B0606030504020204" pitchFamily="34" charset="0"/>
                <a:ea typeface="Open Sans" panose="020B0606030504020204" pitchFamily="34" charset="0"/>
              </a:rPr>
              <a:t>TRAINER NOTE</a:t>
            </a:r>
            <a:r>
              <a:rPr lang="en-US" sz="1800" dirty="0">
                <a:effectLst/>
                <a:latin typeface="Open Sans" panose="020B0606030504020204" pitchFamily="34" charset="0"/>
                <a:ea typeface="Open Sans" panose="020B0606030504020204" pitchFamily="34" charset="0"/>
              </a:rPr>
              <a:t>:</a:t>
            </a:r>
            <a:r>
              <a:rPr lang="en-US" sz="1800" b="1"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some tasks are applied to the Steward case and are addressed in the following lessons. Tasks for day 91-120 will include:</a:t>
            </a: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Face to Face Quality Contacts – See Visitation Guide</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Visitation between child and parent / sibling visitation if applicable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Schedule Progress Review CFTM quarterly, send CFTM Notifications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Review and document Life Book check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Diligent Search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Update Genogram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Case Service Requests – ongoing if needed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Referrals for services – ongoing if needed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Monthly documentation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Follow up appointments medical, dental, mental health/medication management appointment as needed/ongoing </a:t>
            </a:r>
            <a:endParaRPr lang="en-US" sz="1800" dirty="0">
              <a:solidFill>
                <a:srgbClr val="000000"/>
              </a:solidFill>
              <a:effectLst/>
              <a:latin typeface="Arial" panose="020B060402020202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srgbClr val="000000"/>
                </a:solidFill>
                <a:effectLst/>
                <a:latin typeface="Open Sans" panose="020B0606030504020204" pitchFamily="34" charset="0"/>
                <a:ea typeface="Calibri" panose="020F0502020204030204" pitchFamily="34" charset="0"/>
              </a:rPr>
              <a:t>TRANSITION</a:t>
            </a:r>
            <a:r>
              <a:rPr lang="en-US" sz="1800" dirty="0">
                <a:solidFill>
                  <a:srgbClr val="000000"/>
                </a:solidFill>
                <a:effectLst/>
                <a:latin typeface="Open Sans" panose="020B0606030504020204" pitchFamily="34" charset="0"/>
                <a:ea typeface="Calibri" panose="020F0502020204030204" pitchFamily="34" charset="0"/>
              </a:rPr>
              <a:t> to Lesson 6.2 Progress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08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545" marR="0" algn="ctr">
              <a:spcBef>
                <a:spcPts val="505"/>
              </a:spcBef>
              <a:spcAft>
                <a:spcPts val="0"/>
              </a:spcAft>
            </a:pPr>
            <a:r>
              <a:rPr lang="en-US" sz="1800" b="1" dirty="0">
                <a:effectLst/>
                <a:latin typeface="Open Sans" panose="020B0606030504020204" pitchFamily="34" charset="0"/>
                <a:ea typeface="Open Sans" panose="020B0606030504020204" pitchFamily="34" charset="0"/>
              </a:rPr>
              <a:t>Unit 2: Introduction to Custodial Episode</a:t>
            </a:r>
            <a:endParaRPr lang="en-US" sz="1800" dirty="0">
              <a:effectLst/>
              <a:latin typeface="Open Sans" panose="020B0606030504020204" pitchFamily="34" charset="0"/>
              <a:ea typeface="Open Sans" panose="020B0606030504020204" pitchFamily="34" charset="0"/>
            </a:endParaRPr>
          </a:p>
          <a:p>
            <a:pPr marL="0" marR="0">
              <a:spcBef>
                <a:spcPts val="15"/>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0" marR="0">
              <a:lnSpc>
                <a:spcPct val="131000"/>
              </a:lnSpc>
              <a:spcBef>
                <a:spcPts val="5"/>
              </a:spcBef>
              <a:spcAft>
                <a:spcPts val="0"/>
              </a:spcAft>
            </a:pPr>
            <a:r>
              <a:rPr lang="en-US" sz="1800" b="1" u="sng" dirty="0">
                <a:solidFill>
                  <a:srgbClr val="0000FF"/>
                </a:solidFill>
                <a:effectLst/>
                <a:latin typeface="Open Sans" panose="020B0606030504020204" pitchFamily="34" charset="0"/>
                <a:ea typeface="Open Sans" panose="020B0606030504020204" pitchFamily="34" charset="0"/>
              </a:rPr>
              <a:t>Unit Time: 60 minutes </a:t>
            </a:r>
            <a:endParaRPr lang="en-US" sz="1800" b="1" dirty="0">
              <a:effectLst/>
              <a:latin typeface="Open Sans" panose="020B0606030504020204" pitchFamily="34" charset="0"/>
              <a:ea typeface="Open Sans" panose="020B0606030504020204" pitchFamily="34" charset="0"/>
            </a:endParaRPr>
          </a:p>
          <a:p>
            <a:pPr marL="0" marR="0">
              <a:lnSpc>
                <a:spcPct val="131000"/>
              </a:lnSpc>
              <a:spcBef>
                <a:spcPts val="5"/>
              </a:spcBef>
              <a:spcAft>
                <a:spcPts val="1200"/>
              </a:spcAft>
            </a:pPr>
            <a:r>
              <a:rPr lang="en-US" sz="1800" b="1" dirty="0">
                <a:effectLst/>
                <a:latin typeface="Open Sans" panose="020B0606030504020204" pitchFamily="34" charset="0"/>
                <a:ea typeface="Open Sans" panose="020B0606030504020204" pitchFamily="34" charset="0"/>
              </a:rPr>
              <a:t>Learning Objectives:</a:t>
            </a: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gain additional knowledge of the foster care casework</a:t>
            </a:r>
            <a:r>
              <a:rPr lang="en-US" sz="1800" spc="-6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process.</a:t>
            </a:r>
          </a:p>
          <a:p>
            <a:pPr marL="0" marR="0">
              <a:spcBef>
                <a:spcPts val="55"/>
              </a:spcBef>
              <a:spcAft>
                <a:spcPts val="0"/>
              </a:spcAft>
            </a:pPr>
            <a:r>
              <a:rPr lang="en-US" sz="1800" dirty="0">
                <a:effectLst/>
                <a:latin typeface="Open Sans" panose="020B0606030504020204" pitchFamily="34" charset="0"/>
                <a:ea typeface="Open Sans" panose="020B0606030504020204" pitchFamily="34" charset="0"/>
              </a:rPr>
              <a:t> </a:t>
            </a: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Supporting Materials:</a:t>
            </a: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 </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Open Sans" panose="020B0606030504020204" pitchFamily="34" charset="0"/>
                <a:ea typeface="Open Sans" panose="020B0606030504020204" pitchFamily="34" charset="0"/>
              </a:rPr>
              <a:t>Case Family Handout: Steward/Collins Foster Care Custodial Placement Update</a:t>
            </a:r>
          </a:p>
          <a:p>
            <a:pPr marL="342900" marR="101600" lvl="0" indent="-342900">
              <a:lnSpc>
                <a:spcPct val="115000"/>
              </a:lnSpc>
              <a:spcBef>
                <a:spcPts val="1200"/>
              </a:spcBef>
              <a:spcAft>
                <a:spcPts val="120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Foster Care Week Two Facilitator Guide and PowerPoint</a:t>
            </a:r>
          </a:p>
          <a:p>
            <a:pPr marL="342900" marR="101600" lvl="0" indent="-342900">
              <a:lnSpc>
                <a:spcPct val="115000"/>
              </a:lnSpc>
              <a:spcBef>
                <a:spcPts val="1200"/>
              </a:spcBef>
              <a:spcAft>
                <a:spcPts val="1200"/>
              </a:spcAft>
              <a:buFont typeface="Symbol" panose="05050102010706020507" pitchFamily="18" charset="2"/>
              <a:buChar char=""/>
              <a:tabLst>
                <a:tab pos="228600" algn="l"/>
              </a:tabLst>
            </a:pPr>
            <a:r>
              <a:rPr lang="en-US" sz="1800" u="sng" dirty="0">
                <a:solidFill>
                  <a:srgbClr val="0000FF"/>
                </a:solidFill>
                <a:effectLst/>
                <a:latin typeface="Open Sans" panose="020B0606030504020204" pitchFamily="34" charset="0"/>
                <a:ea typeface="Open Sans" panose="020B0606030504020204" pitchFamily="34" charset="0"/>
              </a:rPr>
              <a:t>Form CS-0727</a:t>
            </a:r>
            <a:r>
              <a:rPr lang="en-US" sz="1800" dirty="0">
                <a:effectLst/>
                <a:latin typeface="Open Sans" panose="020B0606030504020204" pitchFamily="34" charset="0"/>
                <a:ea typeface="Open Sans" panose="020B0606030504020204" pitchFamily="34" charset="0"/>
              </a:rPr>
              <a:t> Initial Intake, Placement and Well-Being Information and History</a:t>
            </a:r>
          </a:p>
          <a:p>
            <a:pPr marL="342900" marR="101600" lvl="0" indent="-342900">
              <a:lnSpc>
                <a:spcPct val="115000"/>
              </a:lnSpc>
              <a:spcBef>
                <a:spcPts val="0"/>
              </a:spcBef>
              <a:spcAft>
                <a:spcPts val="1200"/>
              </a:spcAft>
              <a:buFont typeface="Symbol" panose="05050102010706020507" pitchFamily="18" charset="2"/>
              <a:buChar char=""/>
              <a:tabLst>
                <a:tab pos="228600" algn="l"/>
                <a:tab pos="597535" algn="l"/>
              </a:tabLst>
            </a:pPr>
            <a:r>
              <a:rPr lang="en-US" sz="1800" dirty="0">
                <a:effectLst/>
                <a:latin typeface="Open Sans" panose="020B0606030504020204" pitchFamily="34" charset="0"/>
                <a:ea typeface="Open Sans" panose="020B0606030504020204" pitchFamily="34" charset="0"/>
              </a:rPr>
              <a:t>New Hire Guide:</a:t>
            </a:r>
            <a:r>
              <a:rPr lang="en-US" sz="1800" dirty="0">
                <a:effectLst/>
                <a:latin typeface="Courier New" panose="02070309020205020404" pitchFamily="49" charset="0"/>
                <a:ea typeface="Open Sans" panose="020B0606030504020204" pitchFamily="34" charset="0"/>
                <a:cs typeface="Open Sans" panose="020B0606030504020204" pitchFamily="34" charset="0"/>
              </a:rPr>
              <a:t> </a:t>
            </a:r>
            <a:r>
              <a:rPr lang="en-US" sz="1800" u="sng" dirty="0">
                <a:solidFill>
                  <a:srgbClr val="0000FF"/>
                </a:solidFill>
                <a:effectLst/>
                <a:latin typeface="Open Sans" panose="020B0606030504020204" pitchFamily="34" charset="0"/>
                <a:ea typeface="Open Sans" panose="020B0606030504020204" pitchFamily="34" charset="0"/>
                <a:hlinkClick r:id="rId3"/>
              </a:rPr>
              <a:t>https://www.teamtn.gov/content/dam/teamtn/dcs/documents/training/preservice/fpd_fc.pdf</a:t>
            </a:r>
            <a:endParaRPr lang="en-US" sz="1800" dirty="0">
              <a:effectLst/>
              <a:latin typeface="Open Sans" panose="020B0606030504020204" pitchFamily="34" charset="0"/>
              <a:ea typeface="Open Sans" panose="020B0606030504020204" pitchFamily="34" charset="0"/>
            </a:endParaRPr>
          </a:p>
          <a:p>
            <a:pPr marL="342900" marR="0" lvl="0" indent="-342900">
              <a:lnSpc>
                <a:spcPct val="115000"/>
              </a:lnSpc>
              <a:spcBef>
                <a:spcPts val="0"/>
              </a:spcBef>
              <a:spcAft>
                <a:spcPts val="1200"/>
              </a:spcAft>
              <a:buFont typeface="Symbol" panose="05050102010706020507" pitchFamily="18" charset="2"/>
              <a:buChar char=""/>
              <a:tabLst>
                <a:tab pos="228600" algn="l"/>
                <a:tab pos="597535" algn="l"/>
              </a:tabLst>
            </a:pPr>
            <a:r>
              <a:rPr lang="en-US" sz="1800" dirty="0">
                <a:effectLst/>
                <a:latin typeface="Open Sans" panose="020B0606030504020204" pitchFamily="34" charset="0"/>
                <a:ea typeface="Open Sans" panose="020B0606030504020204" pitchFamily="34" charset="0"/>
              </a:rPr>
              <a:t>CFTM Guide:</a:t>
            </a:r>
            <a:r>
              <a:rPr lang="en-US" sz="1800" spc="-25" dirty="0">
                <a:solidFill>
                  <a:srgbClr val="0000FF"/>
                </a:solidFill>
                <a:effectLst/>
                <a:latin typeface="Open Sans" panose="020B0606030504020204" pitchFamily="34" charset="0"/>
                <a:ea typeface="Open Sans" panose="020B0606030504020204" pitchFamily="34" charset="0"/>
              </a:rPr>
              <a:t> </a:t>
            </a:r>
            <a:r>
              <a:rPr lang="en-US" sz="1800" u="sng" dirty="0">
                <a:solidFill>
                  <a:srgbClr val="0000FF"/>
                </a:solidFill>
                <a:effectLst/>
                <a:latin typeface="Open Sans" panose="020B0606030504020204" pitchFamily="34" charset="0"/>
                <a:ea typeface="Open Sans" panose="020B0606030504020204" pitchFamily="34" charset="0"/>
                <a:hlinkClick r:id="rId4"/>
              </a:rPr>
              <a:t>https://files.dcs.tn.gov/policies/chap31/CFTMGuide.pdf</a:t>
            </a:r>
            <a:endParaRPr lang="en-US" sz="1800" dirty="0">
              <a:effectLst/>
              <a:latin typeface="Open Sans" panose="020B0606030504020204" pitchFamily="34" charset="0"/>
              <a:ea typeface="Open Sans" panose="020B0606030504020204" pitchFamily="34" charset="0"/>
            </a:endParaRPr>
          </a:p>
          <a:p>
            <a:pPr marL="342900" marR="0" lvl="0" indent="-342900">
              <a:lnSpc>
                <a:spcPct val="115000"/>
              </a:lnSpc>
              <a:spcBef>
                <a:spcPts val="0"/>
              </a:spcBef>
              <a:spcAft>
                <a:spcPts val="1200"/>
              </a:spcAft>
              <a:buFont typeface="Symbol" panose="05050102010706020507" pitchFamily="18" charset="2"/>
              <a:buChar char=""/>
              <a:tabLst>
                <a:tab pos="228600" algn="l"/>
                <a:tab pos="597535" algn="l"/>
              </a:tabLst>
            </a:pPr>
            <a:r>
              <a:rPr lang="en-US" sz="1800" dirty="0">
                <a:effectLst/>
                <a:latin typeface="Open Sans" panose="020B0606030504020204" pitchFamily="34" charset="0"/>
                <a:ea typeface="Open Sans" panose="020B0606030504020204" pitchFamily="34" charset="0"/>
              </a:rPr>
              <a:t>Visitation Guide: </a:t>
            </a:r>
            <a:r>
              <a:rPr lang="en-US" sz="1800" u="sng" spc="-40" dirty="0">
                <a:solidFill>
                  <a:srgbClr val="0000FF"/>
                </a:solidFill>
                <a:effectLst/>
                <a:latin typeface="Open Sans" panose="020B0606030504020204" pitchFamily="34" charset="0"/>
                <a:ea typeface="Open Sans" panose="020B0606030504020204" pitchFamily="34" charset="0"/>
                <a:hlinkClick r:id="rId5"/>
              </a:rPr>
              <a:t>https://files.dcs.tn.gov/policies/Chap16/VisitationGuide.pdf</a:t>
            </a:r>
            <a:endParaRPr lang="en-US" sz="1800" dirty="0">
              <a:effectLst/>
              <a:latin typeface="Open Sans" panose="020B0606030504020204" pitchFamily="34" charset="0"/>
              <a:ea typeface="Open Sans" panose="020B0606030504020204" pitchFamily="34" charset="0"/>
            </a:endParaRPr>
          </a:p>
          <a:p>
            <a:pPr marL="342900" marR="0" lvl="0" indent="-342900">
              <a:lnSpc>
                <a:spcPct val="115000"/>
              </a:lnSpc>
              <a:spcBef>
                <a:spcPts val="1200"/>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Case Calendar Timeline</a:t>
            </a:r>
          </a:p>
          <a:p>
            <a:pPr marL="596900" marR="0" indent="0">
              <a:spcBef>
                <a:spcPts val="1395"/>
              </a:spcBef>
              <a:spcAft>
                <a:spcPts val="0"/>
              </a:spcAft>
              <a:tabLst>
                <a:tab pos="368300" algn="l"/>
                <a:tab pos="368935" algn="l"/>
              </a:tabLst>
            </a:pPr>
            <a:r>
              <a:rPr lang="en-US" sz="1800" dirty="0">
                <a:effectLst/>
                <a:latin typeface="Symbol" panose="05050102010706020507" pitchFamily="18" charset="2"/>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34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effectLst/>
                <a:latin typeface="Open Sans" panose="020B0606030504020204" pitchFamily="34" charset="0"/>
                <a:ea typeface="Open Sans" panose="020B0606030504020204" pitchFamily="34" charset="0"/>
              </a:rPr>
              <a:t>Lesson 6.2: Progress Reviews</a:t>
            </a:r>
            <a:endParaRPr lang="en-US" sz="1800" dirty="0">
              <a:effectLst/>
              <a:latin typeface="Open Sans" panose="020B0606030504020204" pitchFamily="34" charset="0"/>
              <a:ea typeface="Open Sans" panose="020B0606030504020204" pitchFamily="34" charset="0"/>
            </a:endParaRPr>
          </a:p>
          <a:p>
            <a:pPr marL="0" marR="0">
              <a:lnSpc>
                <a:spcPct val="115000"/>
              </a:lnSpc>
              <a:spcBef>
                <a:spcPts val="0"/>
              </a:spcBef>
              <a:spcAft>
                <a:spcPts val="0"/>
              </a:spcAft>
            </a:pPr>
            <a:r>
              <a:rPr lang="en-US" sz="1800" b="1" dirty="0">
                <a:effectLst/>
                <a:latin typeface="Open Sans" panose="020B0606030504020204" pitchFamily="34" charset="0"/>
                <a:ea typeface="Open Sans" panose="020B0606030504020204" pitchFamily="34" charset="0"/>
              </a:rPr>
              <a:t>Lesson Time: 90 minutes (30-min role play and 15-min debrief)</a:t>
            </a:r>
            <a:endParaRPr lang="en-US" sz="1800" dirty="0">
              <a:effectLst/>
              <a:latin typeface="Open Sans" panose="020B0606030504020204" pitchFamily="34" charset="0"/>
              <a:ea typeface="Open Sans" panose="020B0606030504020204" pitchFamily="34" charset="0"/>
            </a:endParaRPr>
          </a:p>
          <a:p>
            <a:pPr marL="0" marR="0">
              <a:lnSpc>
                <a:spcPct val="115000"/>
              </a:lnSpc>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 </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500"/>
              </a:spcBef>
              <a:spcAft>
                <a:spcPts val="1200"/>
              </a:spcAft>
              <a:buFont typeface="Courier New" panose="02070309020205020404" pitchFamily="49" charset="0"/>
              <a:buChar char="o"/>
              <a:tabLst>
                <a:tab pos="457200" algn="l"/>
              </a:tabLst>
            </a:pPr>
            <a:r>
              <a:rPr lang="en-US" sz="1800" b="1" dirty="0">
                <a:effectLst/>
                <a:latin typeface="Open Sans" panose="020B0606030504020204" pitchFamily="34" charset="0"/>
                <a:ea typeface="Open Sans" panose="020B0606030504020204" pitchFamily="34" charset="0"/>
              </a:rPr>
              <a:t>SHARE</a:t>
            </a:r>
            <a:r>
              <a:rPr lang="en-US" sz="1800" dirty="0">
                <a:effectLst/>
                <a:latin typeface="Open Sans" panose="020B0606030504020204" pitchFamily="34" charset="0"/>
                <a:ea typeface="Open Sans" panose="020B0606030504020204" pitchFamily="34" charset="0"/>
              </a:rPr>
              <a:t> Progress Review CFTM’s are held no less often than every three</a:t>
            </a:r>
            <a:r>
              <a:rPr lang="en-US" sz="1800" spc="-1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(3) months. A CFTM to review progress on the Permanency Plan is</a:t>
            </a:r>
            <a:r>
              <a:rPr lang="en-US" sz="1800" spc="-20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conducted whenever there are changes needed or progress is not being made in a timely fashion. Progress is reviewed any time the Child and Family Team is together for any type of CFTM. The three (3) month time frame is measured from the last Permanency Planning CFTM or Progress Review CFTM.</a:t>
            </a:r>
          </a:p>
          <a:p>
            <a:pPr marL="342900" marR="113665" lvl="0" indent="-342900">
              <a:lnSpc>
                <a:spcPct val="150000"/>
              </a:lnSpc>
              <a:spcBef>
                <a:spcPts val="0"/>
              </a:spcBef>
              <a:spcAft>
                <a:spcPts val="1200"/>
              </a:spcAft>
              <a:buFont typeface="Courier New" panose="02070309020205020404" pitchFamily="49" charset="0"/>
              <a:buChar char="o"/>
              <a:tabLst>
                <a:tab pos="457200" algn="l"/>
              </a:tabLst>
            </a:pPr>
            <a:r>
              <a:rPr lang="en-US" sz="1800" b="1" dirty="0">
                <a:effectLst/>
                <a:latin typeface="Open Sans" panose="020B0606030504020204" pitchFamily="34" charset="0"/>
                <a:ea typeface="Open Sans" panose="020B0606030504020204" pitchFamily="34" charset="0"/>
              </a:rPr>
              <a:t>REMIND </a:t>
            </a:r>
            <a:r>
              <a:rPr lang="en-US" sz="1800" dirty="0">
                <a:effectLst/>
                <a:latin typeface="Open Sans" panose="020B0606030504020204" pitchFamily="34" charset="0"/>
                <a:ea typeface="Open Sans" panose="020B0606030504020204" pitchFamily="34" charset="0"/>
              </a:rPr>
              <a:t>participants it is important to prepare the family and team before the meeting. Before we have the meeting to discuss the progress, we should have had several discussions with the team members on their progress and if they are</a:t>
            </a:r>
            <a:r>
              <a:rPr lang="en-US" sz="1800" spc="-1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having</a:t>
            </a:r>
            <a:r>
              <a:rPr lang="en-US" sz="1800" spc="-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any</a:t>
            </a:r>
            <a:r>
              <a:rPr lang="en-US" sz="1800" spc="-1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barriers.</a:t>
            </a:r>
            <a:r>
              <a:rPr lang="en-US" sz="1800" spc="-10"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113665" lvl="0" indent="-342900">
              <a:lnSpc>
                <a:spcPct val="150000"/>
              </a:lnSpc>
              <a:spcBef>
                <a:spcPts val="0"/>
              </a:spcBef>
              <a:spcAft>
                <a:spcPts val="1200"/>
              </a:spcAft>
              <a:buFont typeface="Courier New" panose="02070309020205020404" pitchFamily="49" charset="0"/>
              <a:buChar char="o"/>
              <a:tabLst>
                <a:tab pos="457200" algn="l"/>
              </a:tabLst>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When</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discussing</a:t>
            </a:r>
            <a:r>
              <a:rPr lang="en-US" sz="1800" spc="-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lack</a:t>
            </a:r>
            <a:r>
              <a:rPr lang="en-US" sz="1800" spc="-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of</a:t>
            </a:r>
            <a:r>
              <a:rPr lang="en-US" sz="1800" spc="-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progress,</a:t>
            </a:r>
            <a:r>
              <a:rPr lang="en-US" sz="1800" spc="-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it</a:t>
            </a:r>
            <a:r>
              <a:rPr lang="en-US" sz="1800" spc="-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is</a:t>
            </a:r>
            <a:r>
              <a:rPr lang="en-US" sz="1800" spc="-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important</a:t>
            </a:r>
            <a:r>
              <a:rPr lang="en-US" sz="1800" spc="-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that</a:t>
            </a:r>
            <a:r>
              <a:rPr lang="en-US" sz="1800" spc="-14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we discuss how we can address the barriers. We should be showing reasonable efforts when addressing barriers in the plan. When these barriers come up during our progress review it is important for the team to discuss what resources or support can be offered to assist the</a:t>
            </a:r>
            <a:r>
              <a:rPr lang="en-US" sz="1800" spc="-7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family. </a:t>
            </a: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40</a:t>
            </a:fld>
            <a:endParaRPr lang="en-US" dirty="0"/>
          </a:p>
        </p:txBody>
      </p:sp>
    </p:spTree>
    <p:extLst>
      <p:ext uri="{BB962C8B-B14F-4D97-AF65-F5344CB8AC3E}">
        <p14:creationId xmlns:p14="http://schemas.microsoft.com/office/powerpoint/2010/main" val="3496935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42900" lvl="0" indent="-342900" algn="just">
              <a:lnSpc>
                <a:spcPct val="150000"/>
              </a:lnSpc>
              <a:spcBef>
                <a:spcPts val="5"/>
              </a:spcBef>
              <a:spcAft>
                <a:spcPts val="1200"/>
              </a:spcAft>
              <a:buSzPts val="1200"/>
              <a:buFont typeface="Symbol" panose="05050102010706020507" pitchFamily="18" charset="2"/>
              <a:buChar char=""/>
              <a:tabLst>
                <a:tab pos="457200" algn="l"/>
              </a:tabLst>
            </a:pPr>
            <a:r>
              <a:rPr lang="en-US" sz="1200" b="1" spc="-40" dirty="0">
                <a:effectLst/>
                <a:latin typeface="Open Sans" panose="020B0606030504020204" pitchFamily="34" charset="0"/>
                <a:ea typeface="Open Sans" panose="020B0606030504020204" pitchFamily="34" charset="0"/>
              </a:rPr>
              <a:t>REFER </a:t>
            </a:r>
            <a:r>
              <a:rPr lang="en-US" sz="1200" spc="-40" dirty="0">
                <a:effectLst/>
                <a:latin typeface="Open Sans" panose="020B0606030504020204" pitchFamily="34" charset="0"/>
                <a:ea typeface="Open Sans" panose="020B0606030504020204" pitchFamily="34" charset="0"/>
              </a:rPr>
              <a:t>participants to the Child and Family Team Meeting Guide (pages 33-41) and </a:t>
            </a:r>
            <a:r>
              <a:rPr lang="en-US" sz="1200" b="1" spc="-40" dirty="0">
                <a:effectLst/>
                <a:latin typeface="Open Sans" panose="020B0606030504020204" pitchFamily="34" charset="0"/>
                <a:ea typeface="Open Sans" panose="020B0606030504020204" pitchFamily="34" charset="0"/>
              </a:rPr>
              <a:t>DISCUSS</a:t>
            </a:r>
            <a:r>
              <a:rPr lang="en-US" sz="1200" spc="-40" dirty="0">
                <a:effectLst/>
                <a:latin typeface="Open Sans" panose="020B0606030504020204" pitchFamily="34" charset="0"/>
                <a:ea typeface="Open Sans" panose="020B0606030504020204" pitchFamily="34" charset="0"/>
              </a:rPr>
              <a:t> the CFTM’s they will be facilitating including:</a:t>
            </a:r>
            <a:endParaRPr lang="en-US" sz="1100" spc="-40" dirty="0">
              <a:effectLst/>
              <a:latin typeface="Open Sans" panose="020B0606030504020204" pitchFamily="34" charset="0"/>
              <a:ea typeface="Open Sans" panose="020B0606030504020204" pitchFamily="34" charset="0"/>
            </a:endParaRPr>
          </a:p>
          <a:p>
            <a:pPr marL="742950" marR="342900" lvl="1" indent="-285750" algn="just">
              <a:lnSpc>
                <a:spcPct val="150000"/>
              </a:lnSpc>
              <a:spcBef>
                <a:spcPts val="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Initial Permanency Plan Custody</a:t>
            </a:r>
            <a:endParaRPr lang="en-US" sz="1100" dirty="0">
              <a:effectLst/>
              <a:latin typeface="Open Sans" panose="020B0606030504020204" pitchFamily="34" charset="0"/>
              <a:ea typeface="Open Sans" panose="020B0606030504020204" pitchFamily="34" charset="0"/>
            </a:endParaRPr>
          </a:p>
          <a:p>
            <a:pPr marL="742950" marR="342900" lvl="1" indent="-285750" algn="just">
              <a:lnSpc>
                <a:spcPct val="150000"/>
              </a:lnSpc>
              <a:spcBef>
                <a:spcPts val="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Progress Review Custody</a:t>
            </a:r>
            <a:endParaRPr lang="en-US" sz="1100" dirty="0">
              <a:effectLst/>
              <a:latin typeface="Open Sans" panose="020B0606030504020204" pitchFamily="34" charset="0"/>
              <a:ea typeface="Open Sans" panose="020B0606030504020204" pitchFamily="34" charset="0"/>
            </a:endParaRPr>
          </a:p>
          <a:p>
            <a:pPr marL="742950" marR="342900" lvl="1" indent="-285750" algn="just">
              <a:lnSpc>
                <a:spcPct val="150000"/>
              </a:lnSpc>
              <a:spcBef>
                <a:spcPts val="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Permanency Plan Revision</a:t>
            </a:r>
            <a:endParaRPr lang="en-US" sz="1100" dirty="0">
              <a:effectLst/>
              <a:latin typeface="Open Sans" panose="020B0606030504020204" pitchFamily="34" charset="0"/>
              <a:ea typeface="Open Sans" panose="020B0606030504020204" pitchFamily="34" charset="0"/>
            </a:endParaRPr>
          </a:p>
          <a:p>
            <a:pPr marL="742950" marR="342900" lvl="1" indent="-285750" algn="just">
              <a:lnSpc>
                <a:spcPct val="150000"/>
              </a:lnSpc>
              <a:spcBef>
                <a:spcPts val="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Planned Placement Stability</a:t>
            </a:r>
            <a:endParaRPr lang="en-US" sz="1100" dirty="0">
              <a:effectLst/>
              <a:latin typeface="Open Sans" panose="020B0606030504020204" pitchFamily="34" charset="0"/>
              <a:ea typeface="Open Sans" panose="020B0606030504020204" pitchFamily="34" charset="0"/>
            </a:endParaRPr>
          </a:p>
          <a:p>
            <a:pPr marL="742950" marR="342900" lvl="1" indent="-285750" algn="just">
              <a:lnSpc>
                <a:spcPct val="150000"/>
              </a:lnSpc>
              <a:spcBef>
                <a:spcPts val="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Discharge/Exit Custody</a:t>
            </a:r>
            <a:endParaRPr lang="en-US" sz="1100" dirty="0">
              <a:effectLst/>
              <a:latin typeface="Open Sans" panose="020B0606030504020204" pitchFamily="34" charset="0"/>
              <a:ea typeface="Open Sans" panose="020B0606030504020204" pitchFamily="34" charset="0"/>
            </a:endParaRPr>
          </a:p>
          <a:p>
            <a:pPr marL="742950" marR="342900" lvl="1" indent="-285750" algn="just">
              <a:lnSpc>
                <a:spcPct val="150000"/>
              </a:lnSpc>
              <a:spcBef>
                <a:spcPts val="5"/>
              </a:spcBef>
              <a:spcAft>
                <a:spcPts val="1200"/>
              </a:spcAft>
              <a:buFont typeface="Courier New" panose="02070309020205020404" pitchFamily="49" charset="0"/>
              <a:buChar char="o"/>
              <a:tabLst>
                <a:tab pos="685800" algn="l"/>
              </a:tabLst>
            </a:pPr>
            <a:r>
              <a:rPr lang="en-US" sz="1200" dirty="0">
                <a:effectLst/>
                <a:latin typeface="Open Sans" panose="020B0606030504020204" pitchFamily="34" charset="0"/>
                <a:ea typeface="Open Sans" panose="020B0606030504020204" pitchFamily="34" charset="0"/>
              </a:rPr>
              <a:t>Special Called</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346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42900" lvl="0" indent="-342900" algn="just">
              <a:lnSpc>
                <a:spcPct val="150000"/>
              </a:lnSpc>
              <a:spcBef>
                <a:spcPts val="5"/>
              </a:spcBef>
              <a:spcAft>
                <a:spcPts val="1200"/>
              </a:spcAft>
              <a:buSzPts val="1200"/>
              <a:buFont typeface="Symbol" panose="05050102010706020507" pitchFamily="18" charset="2"/>
              <a:buChar char=""/>
              <a:tabLst>
                <a:tab pos="457200" algn="l"/>
              </a:tabLst>
            </a:pPr>
            <a:r>
              <a:rPr lang="en-US" sz="1800" b="1" spc="-40" dirty="0">
                <a:effectLst/>
                <a:latin typeface="Open Sans" panose="020B0606030504020204" pitchFamily="34" charset="0"/>
                <a:ea typeface="Open Sans" panose="020B0606030504020204" pitchFamily="34" charset="0"/>
              </a:rPr>
              <a:t>EXPLAIN </a:t>
            </a:r>
            <a:r>
              <a:rPr lang="en-US" sz="1800" spc="-40" dirty="0">
                <a:effectLst/>
                <a:latin typeface="Open Sans" panose="020B0606030504020204" pitchFamily="34" charset="0"/>
                <a:ea typeface="Open Sans" panose="020B0606030504020204" pitchFamily="34" charset="0"/>
              </a:rPr>
              <a:t>when Case Managers are conducting their own CFTM’s it will be important to follow the Stages of a CFTM.</a:t>
            </a:r>
            <a:r>
              <a:rPr lang="en-US" sz="1800" b="1" spc="-40" dirty="0">
                <a:effectLst/>
                <a:latin typeface="Open Sans" panose="020B0606030504020204" pitchFamily="34" charset="0"/>
                <a:ea typeface="Open Sans" panose="020B0606030504020204" pitchFamily="34" charset="0"/>
              </a:rPr>
              <a:t> REFER</a:t>
            </a:r>
            <a:r>
              <a:rPr lang="en-US" sz="1800" spc="-40" dirty="0">
                <a:effectLst/>
                <a:latin typeface="Open Sans" panose="020B0606030504020204" pitchFamily="34" charset="0"/>
                <a:ea typeface="Open Sans" panose="020B0606030504020204" pitchFamily="34" charset="0"/>
              </a:rPr>
              <a:t> participants to the CFTM Guide Pages 16-19.  </a:t>
            </a:r>
            <a:r>
              <a:rPr lang="en-US" sz="1800" b="1" spc="-40" dirty="0">
                <a:effectLst/>
                <a:latin typeface="Open Sans" panose="020B0606030504020204" pitchFamily="34" charset="0"/>
                <a:ea typeface="Open Sans" panose="020B0606030504020204" pitchFamily="34" charset="0"/>
              </a:rPr>
              <a:t>REMIND </a:t>
            </a:r>
            <a:r>
              <a:rPr lang="en-US" sz="1800" spc="-40" dirty="0">
                <a:effectLst/>
                <a:latin typeface="Open Sans" panose="020B0606030504020204" pitchFamily="34" charset="0"/>
                <a:ea typeface="Open Sans" panose="020B0606030504020204" pitchFamily="34" charset="0"/>
              </a:rPr>
              <a:t>participants of the Stages of a CFTM:</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dirty="0">
                <a:effectLst/>
                <a:latin typeface="Open Sans" panose="020B0606030504020204" pitchFamily="34" charset="0"/>
                <a:ea typeface="Calibri" panose="020F0502020204030204" pitchFamily="34" charset="0"/>
              </a:rPr>
              <a:t>Introductions</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dirty="0">
                <a:effectLst/>
                <a:latin typeface="Open Sans" panose="020B0606030504020204" pitchFamily="34" charset="0"/>
                <a:ea typeface="Calibri" panose="020F0502020204030204" pitchFamily="34" charset="0"/>
              </a:rPr>
              <a:t>Identify the situation – Family Story</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dirty="0">
                <a:effectLst/>
                <a:latin typeface="Open Sans" panose="020B0606030504020204" pitchFamily="34" charset="0"/>
                <a:ea typeface="Calibri" panose="020F0502020204030204" pitchFamily="34" charset="0"/>
              </a:rPr>
              <a:t>Assess the situation – Identify Strengths and Needs/Concerns</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dirty="0">
                <a:effectLst/>
                <a:latin typeface="Open Sans" panose="020B0606030504020204" pitchFamily="34" charset="0"/>
                <a:ea typeface="Calibri" panose="020F0502020204030204" pitchFamily="34" charset="0"/>
              </a:rPr>
              <a:t>Brainstorming Solutions</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dirty="0">
                <a:effectLst/>
                <a:latin typeface="Open Sans" panose="020B0606030504020204" pitchFamily="34" charset="0"/>
                <a:ea typeface="Calibri" panose="020F0502020204030204" pitchFamily="34" charset="0"/>
              </a:rPr>
              <a:t>Develop the Plan/Reach a Decision</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dirty="0">
                <a:effectLst/>
                <a:latin typeface="Open Sans" panose="020B0606030504020204" pitchFamily="34" charset="0"/>
                <a:ea typeface="Calibri" panose="020F0502020204030204" pitchFamily="34" charset="0"/>
              </a:rPr>
              <a:t>Closing/Recapping the Meeting</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b="1" dirty="0">
                <a:effectLst/>
                <a:latin typeface="Open Sans" panose="020B0606030504020204" pitchFamily="34" charset="0"/>
                <a:ea typeface="Calibri" panose="020F0502020204030204" pitchFamily="34" charset="0"/>
              </a:rPr>
              <a:t>REMIND</a:t>
            </a:r>
            <a:r>
              <a:rPr lang="en-US" sz="1800" dirty="0">
                <a:effectLst/>
                <a:latin typeface="Open Sans" panose="020B0606030504020204" pitchFamily="34" charset="0"/>
                <a:ea typeface="Calibri" panose="020F0502020204030204" pitchFamily="34" charset="0"/>
              </a:rPr>
              <a:t> participants the Stages of the CFTM are listed linear; however, only the first, second, and last stage should remain in sequence.  The rest of the stages may fluctuate.</a:t>
            </a:r>
          </a:p>
          <a:p>
            <a:pPr marL="342900" marR="0" lvl="0" indent="-342900">
              <a:lnSpc>
                <a:spcPct val="150000"/>
              </a:lnSpc>
              <a:spcBef>
                <a:spcPts val="0"/>
              </a:spcBef>
              <a:spcAft>
                <a:spcPts val="600"/>
              </a:spcAft>
              <a:buFont typeface="Symbol" panose="05050102010706020507" pitchFamily="18" charset="2"/>
              <a:buChar char=""/>
              <a:tabLst>
                <a:tab pos="914400" algn="l"/>
              </a:tabLst>
            </a:pPr>
            <a:r>
              <a:rPr lang="en-US" sz="1800" b="1" dirty="0">
                <a:effectLst/>
                <a:latin typeface="Open Sans" panose="020B0606030504020204" pitchFamily="34" charset="0"/>
                <a:ea typeface="Calibri" panose="020F0502020204030204" pitchFamily="34" charset="0"/>
              </a:rPr>
              <a:t>SHARE</a:t>
            </a:r>
            <a:r>
              <a:rPr lang="en-US" sz="1800" dirty="0">
                <a:effectLst/>
                <a:latin typeface="Open Sans" panose="020B0606030504020204" pitchFamily="34" charset="0"/>
                <a:ea typeface="Calibri" panose="020F0502020204030204" pitchFamily="34" charset="0"/>
              </a:rPr>
              <a:t> during the Introduction Stage the following are discussed:</a:t>
            </a:r>
          </a:p>
          <a:p>
            <a:pPr marL="342900" marR="0" lvl="0" indent="-342900">
              <a:lnSpc>
                <a:spcPct val="150000"/>
              </a:lnSpc>
              <a:spcBef>
                <a:spcPts val="0"/>
              </a:spcBef>
              <a:spcAft>
                <a:spcPts val="600"/>
              </a:spcAft>
              <a:buFont typeface="Courier New" panose="02070309020205020404" pitchFamily="49" charset="0"/>
              <a:buChar char="o"/>
              <a:tabLst>
                <a:tab pos="914400" algn="l"/>
                <a:tab pos="1143000" algn="l"/>
              </a:tabLst>
            </a:pPr>
            <a:r>
              <a:rPr lang="en-US" sz="1800" dirty="0">
                <a:effectLst/>
                <a:latin typeface="Open Sans" panose="020B0606030504020204" pitchFamily="34" charset="0"/>
                <a:ea typeface="Calibri" panose="020F0502020204030204" pitchFamily="34" charset="0"/>
              </a:rPr>
              <a:t>Welcome everyone</a:t>
            </a:r>
          </a:p>
          <a:p>
            <a:pPr marL="342900" marR="0" lvl="0" indent="-342900">
              <a:lnSpc>
                <a:spcPct val="150000"/>
              </a:lnSpc>
              <a:spcBef>
                <a:spcPts val="0"/>
              </a:spcBef>
              <a:spcAft>
                <a:spcPts val="600"/>
              </a:spcAft>
              <a:buFont typeface="Courier New" panose="02070309020205020404" pitchFamily="49" charset="0"/>
              <a:buChar char="o"/>
              <a:tabLst>
                <a:tab pos="914400" algn="l"/>
                <a:tab pos="1143000" algn="l"/>
              </a:tabLst>
            </a:pPr>
            <a:r>
              <a:rPr lang="en-US" sz="1800" dirty="0">
                <a:effectLst/>
                <a:latin typeface="Open Sans" panose="020B0606030504020204" pitchFamily="34" charset="0"/>
                <a:ea typeface="Calibri" panose="020F0502020204030204" pitchFamily="34" charset="0"/>
              </a:rPr>
              <a:t>Identify the purpose of the meeting</a:t>
            </a:r>
          </a:p>
          <a:p>
            <a:pPr marL="342900" marR="0" lvl="0" indent="-342900">
              <a:lnSpc>
                <a:spcPct val="150000"/>
              </a:lnSpc>
              <a:spcBef>
                <a:spcPts val="0"/>
              </a:spcBef>
              <a:spcAft>
                <a:spcPts val="600"/>
              </a:spcAft>
              <a:buFont typeface="Courier New" panose="02070309020205020404" pitchFamily="49" charset="0"/>
              <a:buChar char="o"/>
              <a:tabLst>
                <a:tab pos="914400" algn="l"/>
                <a:tab pos="1143000" algn="l"/>
              </a:tabLst>
            </a:pPr>
            <a:r>
              <a:rPr lang="en-US" sz="1800" dirty="0">
                <a:effectLst/>
                <a:latin typeface="Open Sans" panose="020B0606030504020204" pitchFamily="34" charset="0"/>
                <a:ea typeface="Calibri" panose="020F0502020204030204" pitchFamily="34" charset="0"/>
              </a:rPr>
              <a:t>Introduce all team members and roles</a:t>
            </a:r>
          </a:p>
          <a:p>
            <a:pPr marL="342900" marR="0" lvl="0" indent="-342900">
              <a:lnSpc>
                <a:spcPct val="150000"/>
              </a:lnSpc>
              <a:spcBef>
                <a:spcPts val="0"/>
              </a:spcBef>
              <a:spcAft>
                <a:spcPts val="600"/>
              </a:spcAft>
              <a:buFont typeface="Courier New" panose="02070309020205020404" pitchFamily="49" charset="0"/>
              <a:buChar char="o"/>
              <a:tabLst>
                <a:tab pos="914400" algn="l"/>
                <a:tab pos="1143000" algn="l"/>
              </a:tabLst>
            </a:pPr>
            <a:r>
              <a:rPr lang="en-US" sz="1800" dirty="0">
                <a:effectLst/>
                <a:latin typeface="Open Sans" panose="020B0606030504020204" pitchFamily="34" charset="0"/>
                <a:ea typeface="Calibri" panose="020F0502020204030204" pitchFamily="34" charset="0"/>
              </a:rPr>
              <a:t>Help the group develop Comfort Rules</a:t>
            </a:r>
          </a:p>
          <a:p>
            <a:pPr marL="342900" marR="0" lvl="0" indent="-342900">
              <a:lnSpc>
                <a:spcPct val="150000"/>
              </a:lnSpc>
              <a:spcBef>
                <a:spcPts val="0"/>
              </a:spcBef>
              <a:spcAft>
                <a:spcPts val="600"/>
              </a:spcAft>
              <a:buFont typeface="Courier New" panose="02070309020205020404" pitchFamily="49" charset="0"/>
              <a:buChar char="o"/>
              <a:tabLst>
                <a:tab pos="914400" algn="l"/>
                <a:tab pos="1143000" algn="l"/>
              </a:tabLst>
            </a:pPr>
            <a:r>
              <a:rPr lang="en-US" sz="1800" dirty="0">
                <a:effectLst/>
                <a:latin typeface="Open Sans" panose="020B0606030504020204" pitchFamily="34" charset="0"/>
                <a:ea typeface="Calibri" panose="020F0502020204030204" pitchFamily="34" charset="0"/>
              </a:rPr>
              <a:t>Discuss consensus</a:t>
            </a:r>
          </a:p>
          <a:p>
            <a:pPr marL="342900" marR="0" lvl="0" indent="-342900">
              <a:lnSpc>
                <a:spcPct val="150000"/>
              </a:lnSpc>
              <a:spcBef>
                <a:spcPts val="0"/>
              </a:spcBef>
              <a:spcAft>
                <a:spcPts val="600"/>
              </a:spcAft>
              <a:buFont typeface="Courier New" panose="02070309020205020404" pitchFamily="49" charset="0"/>
              <a:buChar char="o"/>
              <a:tabLst>
                <a:tab pos="914400" algn="l"/>
                <a:tab pos="1143000" algn="l"/>
              </a:tabLst>
            </a:pPr>
            <a:r>
              <a:rPr lang="en-US" sz="1800" dirty="0">
                <a:effectLst/>
                <a:latin typeface="Open Sans" panose="020B0606030504020204" pitchFamily="34" charset="0"/>
                <a:ea typeface="Calibri" panose="020F0502020204030204" pitchFamily="34" charset="0"/>
              </a:rPr>
              <a:t>Explain circumstances that can not change:  Court Orders, Laws, Policies, Child Safety</a:t>
            </a:r>
          </a:p>
          <a:p>
            <a:pPr marL="342900" marR="0" lvl="0" indent="-342900">
              <a:lnSpc>
                <a:spcPct val="150000"/>
              </a:lnSpc>
              <a:spcBef>
                <a:spcPts val="0"/>
              </a:spcBef>
              <a:spcAft>
                <a:spcPts val="600"/>
              </a:spcAft>
              <a:buFont typeface="Courier New" panose="02070309020205020404" pitchFamily="49" charset="0"/>
              <a:buChar char="o"/>
              <a:tabLst>
                <a:tab pos="914400" algn="l"/>
                <a:tab pos="1143000" algn="l"/>
              </a:tabLst>
            </a:pPr>
            <a:r>
              <a:rPr lang="en-US" sz="1800" dirty="0">
                <a:effectLst/>
                <a:latin typeface="Open Sans" panose="020B0606030504020204" pitchFamily="34" charset="0"/>
                <a:ea typeface="Calibri" panose="020F0502020204030204" pitchFamily="34" charset="0"/>
              </a:rPr>
              <a:t>Discuss Confidentiality and Privacy</a:t>
            </a:r>
          </a:p>
          <a:p>
            <a:pPr marL="342900" marR="0" lvl="0" indent="-342900">
              <a:lnSpc>
                <a:spcPct val="150000"/>
              </a:lnSpc>
              <a:spcBef>
                <a:spcPts val="0"/>
              </a:spcBef>
              <a:spcAft>
                <a:spcPts val="600"/>
              </a:spcAft>
              <a:buFont typeface="Courier New" panose="02070309020205020404" pitchFamily="49" charset="0"/>
              <a:buChar char="o"/>
              <a:tabLst>
                <a:tab pos="914400" algn="l"/>
                <a:tab pos="1143000" algn="l"/>
              </a:tabLst>
            </a:pPr>
            <a:r>
              <a:rPr lang="en-US" sz="1800" dirty="0">
                <a:effectLst/>
                <a:latin typeface="Open Sans" panose="020B0606030504020204" pitchFamily="34" charset="0"/>
                <a:ea typeface="Calibri" panose="020F0502020204030204" pitchFamily="34" charset="0"/>
              </a:rPr>
              <a:t>Encourage participants to ask questions</a:t>
            </a:r>
          </a:p>
          <a:p>
            <a:pPr marL="342900" marR="0" lvl="0" indent="-342900">
              <a:lnSpc>
                <a:spcPct val="150000"/>
              </a:lnSpc>
              <a:spcBef>
                <a:spcPts val="0"/>
              </a:spcBef>
              <a:spcAft>
                <a:spcPts val="600"/>
              </a:spcAft>
              <a:buFont typeface="Courier New" panose="02070309020205020404" pitchFamily="49" charset="0"/>
              <a:buChar char="o"/>
              <a:tabLst>
                <a:tab pos="914400" algn="l"/>
                <a:tab pos="1143000" algn="l"/>
              </a:tabLst>
            </a:pPr>
            <a:r>
              <a:rPr lang="en-US" sz="1800" dirty="0">
                <a:effectLst/>
                <a:latin typeface="Open Sans" panose="020B0606030504020204" pitchFamily="34" charset="0"/>
                <a:ea typeface="Calibri" panose="020F0502020204030204" pitchFamily="34" charset="0"/>
              </a:rPr>
              <a:t>Emphasize the family is the expert of their own needs and the team will build on strengths</a:t>
            </a:r>
          </a:p>
          <a:p>
            <a:pPr marL="342900" marR="0" lvl="0" indent="-342900">
              <a:lnSpc>
                <a:spcPct val="150000"/>
              </a:lnSpc>
              <a:spcBef>
                <a:spcPts val="0"/>
              </a:spcBef>
              <a:spcAft>
                <a:spcPts val="600"/>
              </a:spcAft>
              <a:buFont typeface="Symbol" panose="05050102010706020507" pitchFamily="18" charset="2"/>
              <a:buChar char=""/>
              <a:tabLst>
                <a:tab pos="914400" algn="l"/>
              </a:tabLst>
            </a:pPr>
            <a:r>
              <a:rPr lang="en-US" sz="1800" b="1" dirty="0">
                <a:effectLst/>
                <a:latin typeface="Open Sans" panose="020B0606030504020204" pitchFamily="34" charset="0"/>
                <a:ea typeface="Calibri" panose="020F0502020204030204" pitchFamily="34" charset="0"/>
              </a:rPr>
              <a:t>ASK</a:t>
            </a:r>
            <a:r>
              <a:rPr lang="en-US" sz="1800" dirty="0">
                <a:effectLst/>
                <a:latin typeface="Open Sans" panose="020B0606030504020204" pitchFamily="34" charset="0"/>
                <a:ea typeface="Calibri" panose="020F0502020204030204" pitchFamily="34" charset="0"/>
              </a:rPr>
              <a:t> for a volunteer who would be willing to discuss the Introductions stage with the Steward family.  </a:t>
            </a:r>
            <a:r>
              <a:rPr lang="en-US" sz="1800" b="1" dirty="0">
                <a:effectLst/>
                <a:latin typeface="Open Sans" panose="020B0606030504020204" pitchFamily="34" charset="0"/>
                <a:ea typeface="Calibri" panose="020F0502020204030204" pitchFamily="34" charset="0"/>
              </a:rPr>
              <a:t>INFORM</a:t>
            </a:r>
            <a:r>
              <a:rPr lang="en-US" sz="1800" dirty="0">
                <a:effectLst/>
                <a:latin typeface="Open Sans" panose="020B0606030504020204" pitchFamily="34" charset="0"/>
                <a:ea typeface="Calibri" panose="020F0502020204030204" pitchFamily="34" charset="0"/>
              </a:rPr>
              <a:t> participant to few moments to collect their thoughts and</a:t>
            </a:r>
            <a:r>
              <a:rPr lang="en-US" sz="1800" b="1" dirty="0">
                <a:effectLst/>
                <a:latin typeface="Open Sans" panose="020B0606030504020204" pitchFamily="34" charset="0"/>
                <a:ea typeface="Calibri" panose="020F0502020204030204" pitchFamily="34" charset="0"/>
              </a:rPr>
              <a:t> ASK</a:t>
            </a:r>
            <a:r>
              <a:rPr lang="en-US" sz="1800" dirty="0">
                <a:effectLst/>
                <a:latin typeface="Open Sans" panose="020B0606030504020204" pitchFamily="34" charset="0"/>
                <a:ea typeface="Calibri" panose="020F0502020204030204" pitchFamily="34" charset="0"/>
              </a:rPr>
              <a:t> them to share their introduction with the group. </a:t>
            </a:r>
            <a:r>
              <a:rPr lang="en-US" sz="1800" b="1" dirty="0">
                <a:effectLst/>
                <a:latin typeface="Open Sans" panose="020B0606030504020204" pitchFamily="34" charset="0"/>
                <a:ea typeface="Calibri" panose="020F0502020204030204" pitchFamily="34" charset="0"/>
              </a:rPr>
              <a:t>THANK</a:t>
            </a:r>
            <a:r>
              <a:rPr lang="en-US" sz="1800" dirty="0">
                <a:effectLst/>
                <a:latin typeface="Open Sans" panose="020B0606030504020204" pitchFamily="34" charset="0"/>
                <a:ea typeface="Calibri" panose="020F0502020204030204" pitchFamily="34" charset="0"/>
              </a:rPr>
              <a:t> the participant for sharing. </a:t>
            </a:r>
            <a:r>
              <a:rPr lang="en-US" sz="1800" b="1" dirty="0">
                <a:effectLst/>
                <a:latin typeface="Open Sans" panose="020B0606030504020204" pitchFamily="34" charset="0"/>
                <a:ea typeface="Calibri" panose="020F0502020204030204" pitchFamily="34" charset="0"/>
              </a:rPr>
              <a:t>TRAINER NOTE</a:t>
            </a:r>
            <a:r>
              <a:rPr lang="en-US" sz="1800" dirty="0">
                <a:effectLst/>
                <a:latin typeface="Open Sans" panose="020B0606030504020204" pitchFamily="34" charset="0"/>
                <a:ea typeface="Calibri" panose="020F0502020204030204" pitchFamily="34" charset="0"/>
              </a:rPr>
              <a:t>: </a:t>
            </a:r>
            <a:r>
              <a:rPr lang="en-US" sz="1800" b="1" dirty="0">
                <a:effectLst/>
                <a:latin typeface="Open Sans" panose="020B0606030504020204" pitchFamily="34" charset="0"/>
                <a:ea typeface="Calibri" panose="020F0502020204030204" pitchFamily="34" charset="0"/>
              </a:rPr>
              <a:t>SHARE</a:t>
            </a:r>
            <a:r>
              <a:rPr lang="en-US" sz="1800" dirty="0">
                <a:effectLst/>
                <a:latin typeface="Open Sans" panose="020B0606030504020204" pitchFamily="34" charset="0"/>
                <a:ea typeface="Calibri" panose="020F0502020204030204" pitchFamily="34" charset="0"/>
              </a:rPr>
              <a:t> example if needed of an Introduction to a CFTM with the group: </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b="1" dirty="0">
                <a:effectLst/>
                <a:latin typeface="Open Sans" panose="020B0606030504020204" pitchFamily="34" charset="0"/>
                <a:ea typeface="Calibri" panose="020F0502020204030204" pitchFamily="34" charset="0"/>
              </a:rPr>
              <a:t>EXAMPLE</a:t>
            </a:r>
            <a:r>
              <a:rPr lang="en-US" sz="1800" dirty="0">
                <a:effectLst/>
                <a:latin typeface="Open Sans" panose="020B0606030504020204" pitchFamily="34" charset="0"/>
                <a:ea typeface="Calibri" panose="020F0502020204030204" pitchFamily="34" charset="0"/>
              </a:rPr>
              <a:t>: “Welcome today to your family’s CFTM.  We are here to discuss a variety of issues that impact you and your family. The purpose of today’s meeting is ______________.  I will guide this team to create Comfort Rules.  These are things that would make you feel comfortable participating today and that can assist this meeting in being productive and remain on task.  Now let’s go around the table and introduce ourselves and your role with this family.  I will begin.  I am _____________ your case manager and will be facilitating the CFTM today.  That means I will help manage the meeting to keep everyone on track and to ensure everyone gets a chance to share their thoughts and ideas.  I want to encourage you to participate as you know your family best.  Please feel free to ask questions as we go through this process.  Thank you for joining us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708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b="1" dirty="0">
                <a:effectLst/>
                <a:latin typeface="Open Sans" panose="020B0606030504020204" pitchFamily="34" charset="0"/>
                <a:ea typeface="Calibri" panose="020F0502020204030204" pitchFamily="34" charset="0"/>
              </a:rPr>
              <a:t>CONDUCT ACTIVITY</a:t>
            </a:r>
            <a:r>
              <a:rPr lang="en-US" sz="1800" dirty="0">
                <a:effectLst/>
                <a:latin typeface="Open Sans" panose="020B0606030504020204" pitchFamily="34" charset="0"/>
                <a:ea typeface="Calibri" panose="020F0502020204030204" pitchFamily="34" charset="0"/>
              </a:rPr>
              <a:t>: Steward/Collins Progress Review CFTM Skills Lab </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TRAINER</a:t>
            </a:r>
            <a:r>
              <a:rPr lang="en-US" sz="1800" dirty="0">
                <a:effectLst/>
                <a:latin typeface="Open Sans" panose="020B0606030504020204" pitchFamily="34" charset="0"/>
                <a:ea typeface="Open Sans" panose="020B0606030504020204" pitchFamily="34" charset="0"/>
              </a:rPr>
              <a:t> will share the Steward Case Update. </a:t>
            </a:r>
            <a:r>
              <a:rPr lang="en-US" sz="1800" b="1" dirty="0">
                <a:effectLst/>
                <a:latin typeface="Open Sans" panose="020B0606030504020204" pitchFamily="34" charset="0"/>
                <a:ea typeface="Open Sans" panose="020B0606030504020204" pitchFamily="34" charset="0"/>
              </a:rPr>
              <a:t>EXPLAIN</a:t>
            </a:r>
            <a:r>
              <a:rPr lang="en-US" sz="1800" dirty="0">
                <a:effectLst/>
                <a:latin typeface="Open Sans" panose="020B0606030504020204" pitchFamily="34" charset="0"/>
                <a:ea typeface="Open Sans" panose="020B0606030504020204" pitchFamily="34" charset="0"/>
              </a:rPr>
              <a:t> the ICPC was approved for Michael to move to Virginia with Mr. Collins.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946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600"/>
              </a:spcAft>
              <a:buFont typeface="Courier New" panose="02070309020205020404" pitchFamily="49" charset="0"/>
              <a:buChar char="o"/>
              <a:tabLst>
                <a:tab pos="228600" algn="l"/>
                <a:tab pos="914400" algn="l"/>
                <a:tab pos="914400" algn="l"/>
              </a:tabLst>
            </a:pPr>
            <a:r>
              <a:rPr lang="en-US" sz="1800" dirty="0">
                <a:effectLst/>
                <a:latin typeface="Open Sans" panose="020B0606030504020204" pitchFamily="34" charset="0"/>
                <a:ea typeface="Calibri" panose="020F0502020204030204" pitchFamily="34" charset="0"/>
              </a:rPr>
              <a:t>Trainers will explore with the group who would need to attend the CFTM and assign specific role to the participants. </a:t>
            </a:r>
            <a:r>
              <a:rPr lang="en-US" sz="1800" b="1" dirty="0">
                <a:effectLst/>
                <a:latin typeface="Open Sans" panose="020B0606030504020204" pitchFamily="34" charset="0"/>
                <a:ea typeface="Calibri" panose="020F0502020204030204" pitchFamily="34" charset="0"/>
              </a:rPr>
              <a:t>NOTE</a:t>
            </a:r>
            <a:r>
              <a:rPr lang="en-US" sz="1800" dirty="0">
                <a:effectLst/>
                <a:latin typeface="Open Sans" panose="020B0606030504020204" pitchFamily="34" charset="0"/>
                <a:ea typeface="Calibri" panose="020F0502020204030204" pitchFamily="34" charset="0"/>
              </a:rPr>
              <a:t>: If the class is not large enough, the Trainer will assign the most pertinent roles, i.e., Mother, Father, FSW, TL, Youth, Grandparents, Attorney/GAL, Counselor, etc.</a:t>
            </a:r>
          </a:p>
          <a:p>
            <a:pPr marL="342900" marR="0" lvl="0" indent="-342900">
              <a:lnSpc>
                <a:spcPct val="150000"/>
              </a:lnSpc>
              <a:spcBef>
                <a:spcPts val="0"/>
              </a:spcBef>
              <a:spcAft>
                <a:spcPts val="600"/>
              </a:spcAft>
              <a:buFont typeface="Courier New" panose="02070309020205020404" pitchFamily="49" charset="0"/>
              <a:buChar char="o"/>
              <a:tabLst>
                <a:tab pos="228600" algn="l"/>
                <a:tab pos="914400" algn="l"/>
                <a:tab pos="914400" algn="l"/>
              </a:tabLst>
            </a:pPr>
            <a:r>
              <a:rPr lang="en-US" sz="1800" b="1" dirty="0">
                <a:effectLst/>
                <a:latin typeface="Open Sans" panose="020B0606030504020204" pitchFamily="34" charset="0"/>
                <a:ea typeface="Calibri" panose="020F0502020204030204" pitchFamily="34" charset="0"/>
              </a:rPr>
              <a:t>ASK</a:t>
            </a:r>
            <a:r>
              <a:rPr lang="en-US" sz="1800" dirty="0">
                <a:effectLst/>
                <a:latin typeface="Open Sans" panose="020B0606030504020204" pitchFamily="34" charset="0"/>
                <a:ea typeface="Calibri" panose="020F0502020204030204" pitchFamily="34" charset="0"/>
              </a:rPr>
              <a:t> for a volunteer who is willing to facilitate the Steward/Collins Progress Review CFTM. One Trainer will act as co-facilitator and document Comfort Rules/ Circumstances that cannot change, Strengths, Needs/Concerns, Brainstorm, and Action Steps on a Whiteboard or flip chart as the CFTM progresses.  The participants can refer to these during the CFTM.</a:t>
            </a:r>
          </a:p>
          <a:p>
            <a:pPr marL="342900" marR="0" lvl="0" indent="-342900">
              <a:lnSpc>
                <a:spcPct val="150000"/>
              </a:lnSpc>
              <a:spcBef>
                <a:spcPts val="0"/>
              </a:spcBef>
              <a:spcAft>
                <a:spcPts val="600"/>
              </a:spcAft>
              <a:buFont typeface="Courier New" panose="02070309020205020404" pitchFamily="49" charset="0"/>
              <a:buChar char="o"/>
              <a:tabLst>
                <a:tab pos="228600" algn="l"/>
                <a:tab pos="914400" algn="l"/>
                <a:tab pos="914400" algn="l"/>
              </a:tabLst>
            </a:pPr>
            <a:r>
              <a:rPr lang="en-US" sz="1800" b="1" dirty="0">
                <a:effectLst/>
                <a:latin typeface="Open Sans" panose="020B0606030504020204" pitchFamily="34" charset="0"/>
                <a:ea typeface="Calibri" panose="020F0502020204030204" pitchFamily="34" charset="0"/>
              </a:rPr>
              <a:t>EXPLAIN </a:t>
            </a:r>
            <a:r>
              <a:rPr lang="en-US" sz="1800" dirty="0">
                <a:effectLst/>
                <a:latin typeface="Open Sans" panose="020B0606030504020204" pitchFamily="34" charset="0"/>
                <a:ea typeface="Calibri" panose="020F0502020204030204" pitchFamily="34" charset="0"/>
              </a:rPr>
              <a:t>the “Facilitator” of the meeting should demonstrate:</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Model engagement and communication skills</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Demonstrate how to move the group through the process.</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Anyone can ask to “PAUSE” the role play to ask questions or if the facilitator is stuck on what to do next.  Participants should move on from a behavior if the facilitator addresses the behavior or attempts to move the group along</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Reiterate this is about learning to manage the Stages of the CFTM.</a:t>
            </a:r>
          </a:p>
          <a:p>
            <a:pPr marL="342900" marR="0" lvl="0" indent="-342900">
              <a:lnSpc>
                <a:spcPct val="150000"/>
              </a:lnSpc>
              <a:spcBef>
                <a:spcPts val="0"/>
              </a:spcBef>
              <a:spcAft>
                <a:spcPts val="600"/>
              </a:spcAft>
              <a:buFont typeface="Courier New" panose="02070309020205020404" pitchFamily="49" charset="0"/>
              <a:buChar char="o"/>
              <a:tabLst>
                <a:tab pos="228600" algn="l"/>
                <a:tab pos="914400" algn="l"/>
                <a:tab pos="914400" algn="l"/>
              </a:tabLst>
            </a:pPr>
            <a:r>
              <a:rPr lang="en-US" sz="1800" b="1" dirty="0">
                <a:effectLst/>
                <a:latin typeface="Open Sans" panose="020B0606030504020204" pitchFamily="34" charset="0"/>
                <a:ea typeface="Calibri" panose="020F0502020204030204" pitchFamily="34" charset="0"/>
              </a:rPr>
              <a:t>EXPLAIN</a:t>
            </a:r>
            <a:r>
              <a:rPr lang="en-US" sz="1800" dirty="0">
                <a:effectLst/>
                <a:latin typeface="Open Sans" panose="020B0606030504020204" pitchFamily="34" charset="0"/>
                <a:ea typeface="Calibri" panose="020F0502020204030204" pitchFamily="34" charset="0"/>
              </a:rPr>
              <a:t> after the CFTM, feedback will be given.  The Feedback Process: </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We will honor the risk and protect the feelings of participants</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Role players will first assess how they felt it went</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The group will give positive, strengths-based feedback</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We will explore suggestions of other ways to respond for consideration</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It is very important that people feel supported, able to take risks and safe in this process.</a:t>
            </a:r>
          </a:p>
          <a:p>
            <a:pPr marL="342900" marR="0" lvl="0" indent="-342900">
              <a:lnSpc>
                <a:spcPct val="150000"/>
              </a:lnSpc>
              <a:spcBef>
                <a:spcPts val="0"/>
              </a:spcBef>
              <a:spcAft>
                <a:spcPts val="600"/>
              </a:spcAft>
              <a:buFont typeface="Courier New" panose="02070309020205020404" pitchFamily="49" charset="0"/>
              <a:buChar char="o"/>
              <a:tabLst>
                <a:tab pos="228600" algn="l"/>
                <a:tab pos="914400" algn="l"/>
                <a:tab pos="914400" algn="l"/>
              </a:tabLst>
            </a:pPr>
            <a:r>
              <a:rPr lang="en-US" sz="1800" b="1" dirty="0">
                <a:effectLst/>
                <a:latin typeface="Open Sans" panose="020B0606030504020204" pitchFamily="34" charset="0"/>
                <a:ea typeface="Calibri" panose="020F0502020204030204" pitchFamily="34" charset="0"/>
              </a:rPr>
              <a:t>CONDUCT ACTIVITY</a:t>
            </a:r>
            <a:r>
              <a:rPr lang="en-US" sz="1800" dirty="0">
                <a:effectLst/>
                <a:latin typeface="Open Sans" panose="020B0606030504020204" pitchFamily="34" charset="0"/>
                <a:ea typeface="Calibri" panose="020F0502020204030204" pitchFamily="34" charset="0"/>
              </a:rPr>
              <a:t>: Steward/Collins Progress Review CFTM Skills Lab </a:t>
            </a:r>
          </a:p>
          <a:p>
            <a:pPr marL="342900" marR="0" lvl="0" indent="-342900">
              <a:lnSpc>
                <a:spcPct val="150000"/>
              </a:lnSpc>
              <a:spcBef>
                <a:spcPts val="0"/>
              </a:spcBef>
              <a:spcAft>
                <a:spcPts val="600"/>
              </a:spcAft>
              <a:buFont typeface="Wingdings" panose="05000000000000000000" pitchFamily="2"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The CFTM will last 30 minutes.</a:t>
            </a:r>
          </a:p>
          <a:p>
            <a:pPr marL="342900" marR="0" lvl="0" indent="-342900">
              <a:lnSpc>
                <a:spcPct val="150000"/>
              </a:lnSpc>
              <a:spcBef>
                <a:spcPts val="0"/>
              </a:spcBef>
              <a:spcAft>
                <a:spcPts val="600"/>
              </a:spcAft>
              <a:buFont typeface="Courier New" panose="02070309020205020404" pitchFamily="49" charset="0"/>
              <a:buChar char="o"/>
              <a:tabLst>
                <a:tab pos="228600" algn="l"/>
                <a:tab pos="914400" algn="l"/>
                <a:tab pos="914400" algn="l"/>
              </a:tabLst>
            </a:pPr>
            <a:r>
              <a:rPr lang="en-US" sz="1800" b="1" dirty="0">
                <a:effectLst/>
                <a:latin typeface="Open Sans" panose="020B0606030504020204" pitchFamily="34" charset="0"/>
                <a:ea typeface="Calibri" panose="020F0502020204030204" pitchFamily="34" charset="0"/>
              </a:rPr>
              <a:t>DEBRIEF</a:t>
            </a:r>
            <a:r>
              <a:rPr lang="en-US" sz="1800" dirty="0">
                <a:effectLst/>
                <a:latin typeface="Open Sans" panose="020B0606030504020204" pitchFamily="34" charset="0"/>
                <a:ea typeface="Calibri" panose="020F0502020204030204" pitchFamily="34" charset="0"/>
              </a:rPr>
              <a:t> the skills lab (15 minutes) using the Feedback process model from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997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600"/>
              </a:spcAft>
              <a:buFont typeface="Symbol" panose="05050102010706020507" pitchFamily="18" charset="2"/>
              <a:buChar char=""/>
              <a:tabLst>
                <a:tab pos="914400" algn="l"/>
              </a:tabLst>
            </a:pPr>
            <a:r>
              <a:rPr lang="en-US" sz="1800" b="1" dirty="0">
                <a:effectLst/>
                <a:latin typeface="Open Sans" panose="020B0606030504020204" pitchFamily="34" charset="0"/>
                <a:ea typeface="Calibri" panose="020F0502020204030204" pitchFamily="34" charset="0"/>
              </a:rPr>
              <a:t>CONDUCT ACTIVITY</a:t>
            </a:r>
            <a:r>
              <a:rPr lang="en-US" sz="1800" dirty="0">
                <a:effectLst/>
                <a:latin typeface="Open Sans" panose="020B0606030504020204" pitchFamily="34" charset="0"/>
                <a:ea typeface="Calibri" panose="020F0502020204030204" pitchFamily="34" charset="0"/>
              </a:rPr>
              <a:t>: Progress Review Child and Family Team Meeting Summary</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b="1" dirty="0">
                <a:effectLst/>
                <a:latin typeface="Open Sans" panose="020B0606030504020204" pitchFamily="34" charset="0"/>
                <a:ea typeface="Calibri" panose="020F0502020204030204" pitchFamily="34" charset="0"/>
              </a:rPr>
              <a:t>ASK </a:t>
            </a:r>
            <a:r>
              <a:rPr lang="en-US" sz="1800" dirty="0">
                <a:effectLst/>
                <a:latin typeface="Open Sans" panose="020B0606030504020204" pitchFamily="34" charset="0"/>
                <a:ea typeface="Calibri" panose="020F0502020204030204" pitchFamily="34" charset="0"/>
              </a:rPr>
              <a:t>participants to pull up Form CS-0747 Child and Family Team Meeting Summary. </a:t>
            </a:r>
            <a:r>
              <a:rPr lang="en-US" sz="1800" b="1" dirty="0">
                <a:effectLst/>
                <a:latin typeface="Open Sans" panose="020B0606030504020204" pitchFamily="34" charset="0"/>
                <a:ea typeface="Calibri" panose="020F0502020204030204" pitchFamily="34" charset="0"/>
              </a:rPr>
              <a:t>REVIEW</a:t>
            </a:r>
            <a:r>
              <a:rPr lang="en-US" sz="1800" dirty="0">
                <a:effectLst/>
                <a:latin typeface="Open Sans" panose="020B0606030504020204" pitchFamily="34" charset="0"/>
                <a:ea typeface="Calibri" panose="020F0502020204030204" pitchFamily="34" charset="0"/>
              </a:rPr>
              <a:t> document and the sections that require attention.</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b="1" dirty="0">
                <a:effectLst/>
                <a:latin typeface="Open Sans" panose="020B0606030504020204" pitchFamily="34" charset="0"/>
                <a:ea typeface="Calibri" panose="020F0502020204030204" pitchFamily="34" charset="0"/>
              </a:rPr>
              <a:t>OPTIONAL - ALLOW </a:t>
            </a:r>
            <a:r>
              <a:rPr lang="en-US" sz="1800" dirty="0">
                <a:effectLst/>
                <a:latin typeface="Open Sans" panose="020B0606030504020204" pitchFamily="34" charset="0"/>
                <a:ea typeface="Calibri" panose="020F0502020204030204" pitchFamily="34" charset="0"/>
              </a:rPr>
              <a:t>15 minutes for participants to complete the Progress Review CFTM Summary.</a:t>
            </a:r>
          </a:p>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1800" b="1" dirty="0">
                <a:effectLst/>
                <a:latin typeface="Open Sans" panose="020B0606030504020204" pitchFamily="34" charset="0"/>
                <a:ea typeface="Calibri" panose="020F0502020204030204" pitchFamily="34" charset="0"/>
              </a:rPr>
              <a:t>DEBRIEF </a:t>
            </a:r>
            <a:r>
              <a:rPr lang="en-US" sz="1800" dirty="0">
                <a:effectLst/>
                <a:latin typeface="Open Sans" panose="020B0606030504020204" pitchFamily="34" charset="0"/>
                <a:ea typeface="Calibri" panose="020F0502020204030204" pitchFamily="34" charset="0"/>
              </a:rPr>
              <a:t>with participants. </a:t>
            </a:r>
            <a:r>
              <a:rPr lang="en-US" sz="1800" b="1" dirty="0">
                <a:effectLst/>
                <a:latin typeface="Open Sans" panose="020B0606030504020204" pitchFamily="34" charset="0"/>
                <a:ea typeface="Calibri" panose="020F0502020204030204" pitchFamily="34" charset="0"/>
              </a:rPr>
              <a:t>ASK</a:t>
            </a:r>
            <a:r>
              <a:rPr lang="en-US" sz="1800" dirty="0">
                <a:effectLst/>
                <a:latin typeface="Open Sans" panose="020B0606030504020204" pitchFamily="34" charset="0"/>
                <a:ea typeface="Calibri" panose="020F0502020204030204" pitchFamily="34" charset="0"/>
              </a:rPr>
              <a:t> participants what would need to be captured on the CFTM Summary following the CFTM. </a:t>
            </a:r>
            <a:r>
              <a:rPr lang="en-US" sz="1800" b="1" dirty="0">
                <a:effectLst/>
                <a:latin typeface="Open Sans" panose="020B0606030504020204" pitchFamily="34" charset="0"/>
                <a:ea typeface="Calibri" panose="020F0502020204030204" pitchFamily="34" charset="0"/>
              </a:rPr>
              <a:t>TRAINERS</a:t>
            </a:r>
            <a:r>
              <a:rPr lang="en-US" sz="1800" dirty="0">
                <a:effectLst/>
                <a:latin typeface="Open Sans" panose="020B0606030504020204" pitchFamily="34" charset="0"/>
                <a:ea typeface="Calibri" panose="020F0502020204030204" pitchFamily="34" charset="0"/>
              </a:rPr>
              <a:t> ensure only accurate information would be documented on the summary (obtained from the Steward/Collins Progress Review CFTM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952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b="1" dirty="0">
                <a:effectLst/>
                <a:latin typeface="Open Sans" panose="020B0606030504020204" pitchFamily="34" charset="0"/>
                <a:ea typeface="Calibri" panose="020F0502020204030204" pitchFamily="34" charset="0"/>
              </a:rPr>
              <a:t>DISCUSS </a:t>
            </a:r>
            <a:r>
              <a:rPr lang="en-US" sz="1800" dirty="0">
                <a:effectLst/>
                <a:latin typeface="Open Sans" panose="020B0606030504020204" pitchFamily="34" charset="0"/>
                <a:ea typeface="Calibri" panose="020F0502020204030204" pitchFamily="34" charset="0"/>
              </a:rPr>
              <a:t>Michael’s transition to Virginia with his father through the ICPC process.</a:t>
            </a:r>
            <a:r>
              <a:rPr lang="en-US" sz="1800" b="1" dirty="0">
                <a:effectLst/>
                <a:latin typeface="Open Sans" panose="020B0606030504020204" pitchFamily="34" charset="0"/>
                <a:ea typeface="Calibri" panose="020F0502020204030204" pitchFamily="34" charset="0"/>
              </a:rPr>
              <a:t>  ASK </a:t>
            </a:r>
            <a:r>
              <a:rPr lang="en-US" sz="1800" dirty="0">
                <a:effectLst/>
                <a:latin typeface="Open Sans" panose="020B0606030504020204" pitchFamily="34" charset="0"/>
                <a:ea typeface="Calibri" panose="020F0502020204030204" pitchFamily="34" charset="0"/>
              </a:rPr>
              <a:t>what would need to be considered to facilitate this move. </a:t>
            </a:r>
            <a:r>
              <a:rPr lang="en-US" sz="1800" b="1" dirty="0">
                <a:effectLst/>
                <a:latin typeface="Open Sans" panose="020B0606030504020204" pitchFamily="34" charset="0"/>
                <a:ea typeface="Calibri" panose="020F0502020204030204" pitchFamily="34" charset="0"/>
              </a:rPr>
              <a:t>EXPLAIN </a:t>
            </a:r>
            <a:r>
              <a:rPr lang="en-US" sz="1800" dirty="0">
                <a:effectLst/>
                <a:latin typeface="Open Sans" panose="020B0606030504020204" pitchFamily="34" charset="0"/>
                <a:ea typeface="Calibri" panose="020F0502020204030204" pitchFamily="34" charset="0"/>
              </a:rPr>
              <a:t>the CFTM will need to make a recommendation to the Court about the monitoring of the ICPC with Virginia. The team can recommended to monitor the ICPC for 6 months or discharge custody to the father.</a:t>
            </a:r>
          </a:p>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b="1" dirty="0">
                <a:effectLst/>
                <a:latin typeface="Open Sans" panose="020B0606030504020204" pitchFamily="34" charset="0"/>
                <a:ea typeface="Calibri" panose="020F0502020204030204" pitchFamily="34" charset="0"/>
              </a:rPr>
              <a:t>IF</a:t>
            </a:r>
            <a:r>
              <a:rPr lang="en-US" sz="1800" dirty="0">
                <a:effectLst/>
                <a:latin typeface="Open Sans" panose="020B0606030504020204" pitchFamily="34" charset="0"/>
                <a:ea typeface="Calibri" panose="020F0502020204030204" pitchFamily="34" charset="0"/>
              </a:rPr>
              <a:t> the CFTM does not discuss the ICPC recommendation, </a:t>
            </a:r>
            <a:r>
              <a:rPr lang="en-US" sz="1800" b="1" dirty="0">
                <a:effectLst/>
                <a:latin typeface="Open Sans" panose="020B0606030504020204" pitchFamily="34" charset="0"/>
                <a:ea typeface="Calibri" panose="020F0502020204030204" pitchFamily="34" charset="0"/>
              </a:rPr>
              <a:t>POLL</a:t>
            </a:r>
            <a:r>
              <a:rPr lang="en-US" sz="1800" dirty="0">
                <a:effectLst/>
                <a:latin typeface="Open Sans" panose="020B0606030504020204" pitchFamily="34" charset="0"/>
                <a:ea typeface="Calibri" panose="020F0502020204030204" pitchFamily="34" charset="0"/>
              </a:rPr>
              <a:t> the group their recommendation on monitoring, i.e., monitor for 6 months or discharge to the father. </a:t>
            </a:r>
          </a:p>
          <a:p>
            <a:pPr marL="342900" marR="0" lvl="0" indent="-342900">
              <a:lnSpc>
                <a:spcPct val="150000"/>
              </a:lnSpc>
              <a:spcBef>
                <a:spcPts val="235"/>
              </a:spcBef>
              <a:spcAft>
                <a:spcPts val="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STATE </a:t>
            </a:r>
            <a:r>
              <a:rPr lang="en-US" sz="1800" dirty="0">
                <a:effectLst/>
                <a:latin typeface="Open Sans" panose="020B0606030504020204" pitchFamily="34" charset="0"/>
                <a:ea typeface="Open Sans" panose="020B0606030504020204" pitchFamily="34" charset="0"/>
              </a:rPr>
              <a:t>it will be important to staff the case with Legal and Supervision around the ICPC process and CFTM recommendations.</a:t>
            </a:r>
            <a:r>
              <a:rPr lang="en-US" sz="1800" b="1" dirty="0">
                <a:effectLst/>
                <a:latin typeface="Open Sans" panose="020B0606030504020204" pitchFamily="34" charset="0"/>
                <a:ea typeface="Open Sans" panose="020B0606030504020204" pitchFamily="34" charset="0"/>
              </a:rPr>
              <a:t> REFER </a:t>
            </a:r>
            <a:r>
              <a:rPr lang="en-US" sz="1800" dirty="0">
                <a:effectLst/>
                <a:latin typeface="Open Sans" panose="020B0606030504020204" pitchFamily="34" charset="0"/>
                <a:ea typeface="Open Sans" panose="020B0606030504020204" pitchFamily="34" charset="0"/>
              </a:rPr>
              <a:t>participants to Interstate Compact on the Placement of Children (ICPC) Practice and Procedure Manual for additional information.</a:t>
            </a:r>
          </a:p>
          <a:p>
            <a:pPr marL="342900" marR="0" lvl="0" indent="-342900">
              <a:lnSpc>
                <a:spcPct val="150000"/>
              </a:lnSpc>
              <a:spcBef>
                <a:spcPts val="235"/>
              </a:spcBef>
              <a:spcAft>
                <a:spcPts val="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INFORM </a:t>
            </a:r>
            <a:r>
              <a:rPr lang="en-US" sz="1800" dirty="0">
                <a:effectLst/>
                <a:latin typeface="Open Sans" panose="020B0606030504020204" pitchFamily="34" charset="0"/>
                <a:ea typeface="Open Sans" panose="020B0606030504020204" pitchFamily="34" charset="0"/>
              </a:rPr>
              <a:t>participants once a ICPC is approved a Court hearing must be held for final approval of the move, determination of monitoring, determine exit,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86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235"/>
              </a:spcBef>
              <a:spcAft>
                <a:spcPts val="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DISCUSS </a:t>
            </a:r>
            <a:r>
              <a:rPr lang="en-US" sz="1800" dirty="0">
                <a:effectLst/>
                <a:latin typeface="Open Sans" panose="020B0606030504020204" pitchFamily="34" charset="0"/>
                <a:ea typeface="Open Sans" panose="020B0606030504020204" pitchFamily="34" charset="0"/>
              </a:rPr>
              <a:t>the transition of Travis to Mr. and Mrs. Wilson’s home. </a:t>
            </a:r>
            <a:r>
              <a:rPr lang="en-US" sz="1800" b="1" dirty="0">
                <a:effectLst/>
                <a:latin typeface="Open Sans" panose="020B0606030504020204" pitchFamily="34" charset="0"/>
                <a:ea typeface="Open Sans" panose="020B0606030504020204" pitchFamily="34" charset="0"/>
              </a:rPr>
              <a:t>ASK</a:t>
            </a:r>
            <a:r>
              <a:rPr lang="en-US" sz="1800" dirty="0">
                <a:effectLst/>
                <a:latin typeface="Open Sans" panose="020B0606030504020204" pitchFamily="34" charset="0"/>
                <a:ea typeface="Open Sans" panose="020B0606030504020204" pitchFamily="34" charset="0"/>
              </a:rPr>
              <a:t> What would need to be considered in facilitating this move. </a:t>
            </a:r>
            <a:r>
              <a:rPr lang="en-US" sz="1800" b="1" dirty="0">
                <a:effectLst/>
                <a:latin typeface="Open Sans" panose="020B0606030504020204" pitchFamily="34" charset="0"/>
                <a:ea typeface="Open Sans" panose="020B0606030504020204" pitchFamily="34" charset="0"/>
              </a:rPr>
              <a:t>INFORM</a:t>
            </a:r>
            <a:r>
              <a:rPr lang="en-US" sz="1800" dirty="0">
                <a:effectLst/>
                <a:latin typeface="Open Sans" panose="020B0606030504020204" pitchFamily="34" charset="0"/>
                <a:ea typeface="Open Sans" panose="020B0606030504020204" pitchFamily="34" charset="0"/>
              </a:rPr>
              <a:t> The residential facility Cedar Grove will continue to provide services for Travis based on a continuum of care.</a:t>
            </a:r>
          </a:p>
          <a:p>
            <a:pPr marL="342900" marR="0" lvl="0" indent="-342900">
              <a:lnSpc>
                <a:spcPct val="150000"/>
              </a:lnSpc>
              <a:spcBef>
                <a:spcPts val="235"/>
              </a:spcBef>
              <a:spcAft>
                <a:spcPts val="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ASK </a:t>
            </a:r>
            <a:r>
              <a:rPr lang="en-US" sz="1800" dirty="0">
                <a:effectLst/>
                <a:latin typeface="Open Sans" panose="020B0606030504020204" pitchFamily="34" charset="0"/>
                <a:ea typeface="Open Sans" panose="020B0606030504020204" pitchFamily="34" charset="0"/>
              </a:rPr>
              <a:t>participants what tasks the FSW would be responsible in completing during Travis’ transition to the Wilson kinship home. </a:t>
            </a:r>
            <a:r>
              <a:rPr lang="en-US" sz="1800" b="1" dirty="0">
                <a:effectLst/>
                <a:latin typeface="Open Sans" panose="020B0606030504020204" pitchFamily="34" charset="0"/>
                <a:ea typeface="Open Sans" panose="020B0606030504020204" pitchFamily="34" charset="0"/>
              </a:rPr>
              <a:t>ANSWER</a:t>
            </a:r>
            <a:r>
              <a:rPr lang="en-US" sz="1800" dirty="0">
                <a:effectLst/>
                <a:latin typeface="Open Sans" panose="020B0606030504020204" pitchFamily="34" charset="0"/>
                <a:ea typeface="Open Sans" panose="020B0606030504020204" pitchFamily="34" charset="0"/>
              </a:rPr>
              <a:t>: See Visitation Guide for Face-to-Face contact requirements, update and provide Educational Passport and School Enrollment Letter, complete Change of Circumstance, Foster Parent Contract, Essential documents,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039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545" marR="687070" algn="ctr">
              <a:spcBef>
                <a:spcPts val="505"/>
              </a:spcBef>
              <a:spcAft>
                <a:spcPts val="0"/>
              </a:spcAft>
            </a:pPr>
            <a:r>
              <a:rPr lang="en-US" sz="1800" b="1" dirty="0">
                <a:effectLst/>
                <a:latin typeface="Open Sans" panose="020B0606030504020204" pitchFamily="34" charset="0"/>
                <a:ea typeface="Open Sans" panose="020B0606030504020204" pitchFamily="34" charset="0"/>
              </a:rPr>
              <a:t>Unit 7: Case Process - Month 5 and 6</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Unit Time: 1 hour and 15 minutes </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Learning Objectives: </a:t>
            </a:r>
          </a:p>
          <a:p>
            <a:pPr marL="342900" marR="12700" lvl="0" indent="-342900">
              <a:lnSpc>
                <a:spcPct val="150000"/>
              </a:lnSpc>
              <a:spcBef>
                <a:spcPts val="0"/>
              </a:spcBef>
              <a:spcAft>
                <a:spcPts val="0"/>
              </a:spcAft>
              <a:buFont typeface="Symbol" panose="05050102010706020507" pitchFamily="18" charset="2"/>
              <a:buChar char=""/>
              <a:tabLst>
                <a:tab pos="622935" algn="l"/>
              </a:tabLst>
            </a:pP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understand the on-going case process throughout the life of a foster care case.</a:t>
            </a:r>
          </a:p>
          <a:p>
            <a:pPr marL="36830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139700" marR="0" indent="57150">
              <a:spcBef>
                <a:spcPts val="0"/>
              </a:spcBef>
              <a:spcAft>
                <a:spcPts val="0"/>
              </a:spcAft>
            </a:pPr>
            <a:r>
              <a:rPr lang="en-US" sz="1800" b="1" dirty="0">
                <a:effectLst/>
                <a:latin typeface="Open Sans" panose="020B0606030504020204" pitchFamily="34" charset="0"/>
                <a:ea typeface="Open Sans" panose="020B0606030504020204" pitchFamily="34" charset="0"/>
              </a:rPr>
              <a:t>Supporting Materials:</a:t>
            </a:r>
          </a:p>
          <a:p>
            <a:pPr marL="139700" marR="0" indent="57150">
              <a:spcBef>
                <a:spcPts val="0"/>
              </a:spcBef>
              <a:spcAft>
                <a:spcPts val="0"/>
              </a:spcAft>
            </a:pPr>
            <a:r>
              <a:rPr lang="en-US" sz="1800" b="1" dirty="0">
                <a:effectLst/>
                <a:latin typeface="Open Sans" panose="020B0606030504020204" pitchFamily="34" charset="0"/>
                <a:ea typeface="Open Sans" panose="020B0606030504020204" pitchFamily="34" charset="0"/>
              </a:rPr>
              <a:t> </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Foster Care Specialty Week Two Facilitator Guide and PowerPoint</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Case Calendar Timeline  </a:t>
            </a:r>
          </a:p>
          <a:p>
            <a:pPr marL="342900" marR="0" lvl="0" indent="-342900">
              <a:spcBef>
                <a:spcPts val="235"/>
              </a:spcBef>
              <a:spcAft>
                <a:spcPts val="0"/>
              </a:spcAft>
              <a:buFont typeface="Symbol" panose="05050102010706020507" pitchFamily="18" charset="2"/>
              <a:buChar char=""/>
              <a:tabLst>
                <a:tab pos="228600" algn="l"/>
              </a:tabLst>
            </a:pPr>
            <a:r>
              <a:rPr lang="en-US" sz="1800" dirty="0">
                <a:solidFill>
                  <a:srgbClr val="363435"/>
                </a:solidFill>
                <a:effectLst/>
                <a:latin typeface="Open Sans" panose="020B0606030504020204" pitchFamily="34" charset="0"/>
                <a:ea typeface="Open Sans" panose="020B0606030504020204" pitchFamily="34" charset="0"/>
              </a:rPr>
              <a:t>Assessing Progress of Family Permanency Plans Handout</a:t>
            </a:r>
            <a:endParaRPr lang="en-US" sz="1800" dirty="0">
              <a:effectLst/>
              <a:latin typeface="Open Sans" panose="020B0606030504020204" pitchFamily="34" charset="0"/>
              <a:ea typeface="Open Sans" panose="020B0606030504020204" pitchFamily="34" charset="0"/>
            </a:endParaRP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Permanency Plan Development Guide</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Calibri" panose="020F0502020204030204" pitchFamily="34" charset="0"/>
              </a:rPr>
              <a:t>Form CS-0797 Affidavit of Reasonable Efforts</a:t>
            </a:r>
            <a:endParaRPr lang="en-US" sz="18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425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795"/>
              </a:spcBef>
              <a:spcAft>
                <a:spcPts val="6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the tasks needing to be completed on a case from day 121-180 seems to slow down a little and this is where the Practice Wheel is very important. </a:t>
            </a:r>
            <a:r>
              <a:rPr lang="en-US" sz="1800" b="1" dirty="0">
                <a:effectLst/>
                <a:latin typeface="Open Sans" panose="020B0606030504020204" pitchFamily="34" charset="0"/>
                <a:ea typeface="Open Sans" panose="020B0606030504020204" pitchFamily="34" charset="0"/>
              </a:rPr>
              <a:t>UTILIZE</a:t>
            </a:r>
            <a:r>
              <a:rPr lang="en-US" sz="1800" dirty="0">
                <a:effectLst/>
                <a:latin typeface="Open Sans" panose="020B0606030504020204" pitchFamily="34" charset="0"/>
                <a:ea typeface="Open Sans" panose="020B0606030504020204" pitchFamily="34" charset="0"/>
              </a:rPr>
              <a:t> Case Calendar Timeline and </a:t>
            </a:r>
            <a:r>
              <a:rPr lang="en-US" sz="1800" b="1" dirty="0">
                <a:effectLst/>
                <a:latin typeface="Open Sans" panose="020B0606030504020204" pitchFamily="34" charset="0"/>
                <a:ea typeface="Open Sans" panose="020B0606030504020204" pitchFamily="34" charset="0"/>
              </a:rPr>
              <a:t>BRIEFLY REVIEW</a:t>
            </a:r>
            <a:r>
              <a:rPr lang="en-US" sz="1800" dirty="0">
                <a:effectLst/>
                <a:latin typeface="Open Sans" panose="020B0606030504020204" pitchFamily="34" charset="0"/>
                <a:ea typeface="Open Sans" panose="020B0606030504020204" pitchFamily="34" charset="0"/>
              </a:rPr>
              <a:t> the tasks below.  </a:t>
            </a:r>
            <a:r>
              <a:rPr lang="en-US" sz="1800" b="1" dirty="0">
                <a:effectLst/>
                <a:latin typeface="Open Sans" panose="020B0606030504020204" pitchFamily="34" charset="0"/>
                <a:ea typeface="Open Sans" panose="020B0606030504020204" pitchFamily="34" charset="0"/>
              </a:rPr>
              <a:t>TRAINER NOTE</a:t>
            </a:r>
            <a:r>
              <a:rPr lang="en-US" sz="1800" dirty="0">
                <a:effectLst/>
                <a:latin typeface="Open Sans" panose="020B0606030504020204" pitchFamily="34" charset="0"/>
                <a:ea typeface="Open Sans" panose="020B0606030504020204" pitchFamily="34" charset="0"/>
              </a:rPr>
              <a:t>:</a:t>
            </a:r>
            <a:r>
              <a:rPr lang="en-US" sz="1800" b="1"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some tasks are applied to the Steward case and are addressed in the following lessons. Tasks for day 121-180 will include:</a:t>
            </a:r>
          </a:p>
          <a:p>
            <a:pPr marL="342900" marR="0" lvl="0" indent="-342900">
              <a:lnSpc>
                <a:spcPct val="150000"/>
              </a:lnSpc>
              <a:spcBef>
                <a:spcPts val="795"/>
              </a:spcBef>
              <a:spcAft>
                <a:spcPts val="60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Face to Face Quality Contacts – See Visitation Guide</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Visitation between child and parent / sibling if applicable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Schedule Permanency Plan Revision CFTM, send CFTM Notifications (go over Criteria for TPR and Equal Access)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Review and document Life Book check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Diligent Search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Update Genogram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Court Review of case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Case Service Requests - ongoing if needed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Referrals for services – ongoing if needed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Monthly documentation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Follow up appointments medical, dental, mental health/medication management appointment as needed/ongoing </a:t>
            </a:r>
            <a:endParaRPr lang="en-US" sz="1800" dirty="0">
              <a:solidFill>
                <a:srgbClr val="000000"/>
              </a:solidFill>
              <a:effectLst/>
              <a:latin typeface="Arial" panose="020B0604020202020204" pitchFamily="34" charset="0"/>
              <a:ea typeface="Calibri" panose="020F0502020204030204" pitchFamily="34" charset="0"/>
            </a:endParaRPr>
          </a:p>
          <a:p>
            <a:pPr marL="685800" marR="0">
              <a:lnSpc>
                <a:spcPct val="150000"/>
              </a:lnSpc>
              <a:spcBef>
                <a:spcPts val="0"/>
              </a:spcBef>
              <a:spcAft>
                <a:spcPts val="0"/>
              </a:spcAft>
            </a:pPr>
            <a:r>
              <a:rPr lang="en-US" sz="1800" dirty="0">
                <a:solidFill>
                  <a:srgbClr val="000000"/>
                </a:solidFill>
                <a:effectLst/>
                <a:latin typeface="Open Sans" panose="020B0606030504020204" pitchFamily="34" charset="0"/>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49</a:t>
            </a:fld>
            <a:endParaRPr lang="en-US" dirty="0"/>
          </a:p>
        </p:txBody>
      </p:sp>
    </p:spTree>
    <p:extLst>
      <p:ext uri="{BB962C8B-B14F-4D97-AF65-F5344CB8AC3E}">
        <p14:creationId xmlns:p14="http://schemas.microsoft.com/office/powerpoint/2010/main" val="31229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effectLst/>
                <a:latin typeface="Open Sans" panose="020B0606030504020204" pitchFamily="34" charset="0"/>
                <a:ea typeface="Open Sans" panose="020B0606030504020204" pitchFamily="34" charset="0"/>
              </a:rPr>
              <a:t>Lesson 2.1 Custodial Episode</a:t>
            </a:r>
            <a:endParaRPr lang="en-US" sz="1800" dirty="0">
              <a:effectLst/>
              <a:latin typeface="Open Sans" panose="020B0606030504020204" pitchFamily="34" charset="0"/>
              <a:ea typeface="Open Sans" panose="020B0606030504020204" pitchFamily="34" charset="0"/>
            </a:endParaRPr>
          </a:p>
          <a:p>
            <a:pPr marL="0" marR="0">
              <a:lnSpc>
                <a:spcPct val="115000"/>
              </a:lnSpc>
              <a:spcBef>
                <a:spcPts val="0"/>
              </a:spcBef>
              <a:spcAft>
                <a:spcPts val="0"/>
              </a:spcAft>
            </a:pPr>
            <a:r>
              <a:rPr lang="en-US" sz="1800" b="1" dirty="0">
                <a:effectLst/>
                <a:latin typeface="Open Sans" panose="020B0606030504020204" pitchFamily="34" charset="0"/>
                <a:ea typeface="Open Sans" panose="020B0606030504020204" pitchFamily="34" charset="0"/>
              </a:rPr>
              <a:t>Lesson Time: 60 minutes </a:t>
            </a:r>
            <a:endParaRPr lang="en-US" sz="1800" dirty="0">
              <a:effectLst/>
              <a:latin typeface="Open Sans" panose="020B0606030504020204" pitchFamily="34" charset="0"/>
              <a:ea typeface="Open Sans" panose="020B0606030504020204" pitchFamily="34" charset="0"/>
            </a:endParaRPr>
          </a:p>
          <a:p>
            <a:pPr marL="0" marR="0">
              <a:lnSpc>
                <a:spcPct val="115000"/>
              </a:lnSpc>
              <a:spcBef>
                <a:spcPts val="0"/>
              </a:spcBef>
              <a:spcAft>
                <a:spcPts val="600"/>
              </a:spcAft>
            </a:pPr>
            <a:r>
              <a:rPr lang="en-US" sz="1800" b="1" dirty="0">
                <a:effectLst/>
                <a:latin typeface="Open Sans" panose="020B0606030504020204" pitchFamily="34" charset="0"/>
                <a:ea typeface="Open Sans" panose="020B0606030504020204" pitchFamily="34" charset="0"/>
              </a:rPr>
              <a:t>Key Teaching Points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60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6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EXPLAIN </a:t>
            </a:r>
            <a:r>
              <a:rPr lang="en-US" sz="1800" dirty="0">
                <a:effectLst/>
                <a:latin typeface="Open Sans" panose="020B0606030504020204" pitchFamily="34" charset="0"/>
                <a:ea typeface="Open Sans" panose="020B0606030504020204" pitchFamily="34" charset="0"/>
              </a:rPr>
              <a:t>getting a new case on your caseload can be overwhelming at first.  </a:t>
            </a:r>
            <a:r>
              <a:rPr lang="en-US" sz="1800" b="1" dirty="0">
                <a:effectLst/>
                <a:latin typeface="Open Sans" panose="020B0606030504020204" pitchFamily="34" charset="0"/>
                <a:ea typeface="Open Sans" panose="020B0606030504020204" pitchFamily="34" charset="0"/>
              </a:rPr>
              <a:t>STATE </a:t>
            </a:r>
            <a:r>
              <a:rPr lang="en-US" sz="1800" dirty="0">
                <a:effectLst/>
                <a:latin typeface="Open Sans" panose="020B0606030504020204" pitchFamily="34" charset="0"/>
                <a:ea typeface="Open Sans" panose="020B0606030504020204" pitchFamily="34" charset="0"/>
              </a:rPr>
              <a:t>preparing and planning will be key in managing the case from beginning to end.</a:t>
            </a:r>
          </a:p>
          <a:p>
            <a:pPr marL="342900" marR="0" lvl="0" indent="-342900">
              <a:lnSpc>
                <a:spcPct val="150000"/>
              </a:lnSpc>
              <a:spcBef>
                <a:spcPts val="0"/>
              </a:spcBef>
              <a:spcAft>
                <a:spcPts val="6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REMIND </a:t>
            </a:r>
            <a:r>
              <a:rPr lang="en-US" sz="1800" dirty="0">
                <a:effectLst/>
                <a:latin typeface="Open Sans" panose="020B0606030504020204" pitchFamily="34" charset="0"/>
                <a:ea typeface="Open Sans" panose="020B0606030504020204" pitchFamily="34" charset="0"/>
              </a:rPr>
              <a:t>participants of the importance of time management and organizational skills necessary, in order to meet the needs of children/youth and families.</a:t>
            </a:r>
          </a:p>
          <a:p>
            <a:pPr marL="342900" marR="0" lvl="0" indent="-342900">
              <a:lnSpc>
                <a:spcPct val="150000"/>
              </a:lnSpc>
              <a:spcBef>
                <a:spcPts val="1405"/>
              </a:spcBef>
              <a:spcAft>
                <a:spcPts val="1200"/>
              </a:spcAft>
              <a:buFont typeface="Symbol" panose="05050102010706020507" pitchFamily="18" charset="2"/>
              <a:buChar char=""/>
            </a:pPr>
            <a:r>
              <a:rPr lang="en-US" sz="1800" b="1" dirty="0">
                <a:effectLst/>
                <a:latin typeface="Open Sans" panose="020B0606030504020204" pitchFamily="34" charset="0"/>
                <a:ea typeface="Open Sans" panose="020B0606030504020204" pitchFamily="34" charset="0"/>
              </a:rPr>
              <a:t>SHARE</a:t>
            </a:r>
            <a:r>
              <a:rPr lang="en-US" sz="1800" dirty="0">
                <a:effectLst/>
                <a:latin typeface="Open Sans" panose="020B0606030504020204" pitchFamily="34" charset="0"/>
                <a:ea typeface="Open Sans" panose="020B0606030504020204" pitchFamily="34" charset="0"/>
              </a:rPr>
              <a:t> each participant will have their own way of conducting case work. </a:t>
            </a: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learning skills from their Mentor, Peers, and Team Leader will allow them to begin developing their own system of tracking their casework.  </a:t>
            </a: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Calibri" panose="020F0502020204030204" pitchFamily="34" charset="0"/>
                <a:cs typeface="Franklin Gothic Book" panose="020B0503020102020204" pitchFamily="34" charset="0"/>
              </a:rPr>
              <a:t>STATE</a:t>
            </a:r>
            <a:r>
              <a:rPr lang="en-US" sz="1800" dirty="0">
                <a:solidFill>
                  <a:srgbClr val="363435"/>
                </a:solidFill>
                <a:effectLst/>
                <a:latin typeface="Open Sans" panose="020B0606030504020204" pitchFamily="34" charset="0"/>
                <a:ea typeface="Calibri" panose="020F0502020204030204" pitchFamily="34" charset="0"/>
                <a:cs typeface="Franklin Gothic Book" panose="020B0503020102020204" pitchFamily="34" charset="0"/>
              </a:rPr>
              <a:t> we will now focus on how to ensure a smooth case transition from CPS to foster care and we will review the tasks required for family service workers to successfully prepare for the initial contact with the family after a child enters custody.</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 EMPHASIZE</a:t>
            </a:r>
            <a:r>
              <a:rPr lang="en-US" sz="1800" b="1" spc="-3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importance of internal teaming within DCS program</a:t>
            </a:r>
            <a:r>
              <a:rPr lang="en-US" sz="1800" spc="-5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areas.</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 </a:t>
            </a:r>
            <a:endPar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ASK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to get out the Steward case file from INTRO and CORE.  </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TRAINERS</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SUPPLY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materials to participants if needed. </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EXPLAIN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this information is typically gained from the non-custodial Child Protective Services case work and information from TFACTS upon entry into care.</a:t>
            </a:r>
          </a:p>
          <a:p>
            <a:pPr marL="342900" marR="227330" lvl="0" indent="-342900">
              <a:lnSpc>
                <a:spcPct val="150000"/>
              </a:lnSpc>
              <a:spcBef>
                <a:spcPts val="575"/>
              </a:spcBef>
              <a:spcAft>
                <a:spcPts val="1200"/>
              </a:spcAft>
              <a:buFont typeface="Arial" panose="020B0604020202020204" pitchFamily="34" charset="0"/>
              <a:buChar char="●"/>
              <a:tabLst>
                <a:tab pos="457200" algn="l"/>
              </a:tabLst>
            </a:pPr>
            <a:r>
              <a:rPr lang="en-US" sz="1800" b="1" dirty="0">
                <a:effectLst/>
                <a:latin typeface="Open Sans" panose="020B0606030504020204" pitchFamily="34" charset="0"/>
                <a:ea typeface="Open Sans" panose="020B0606030504020204" pitchFamily="34" charset="0"/>
              </a:rPr>
              <a:t>EXPLAIN </a:t>
            </a:r>
            <a:r>
              <a:rPr lang="en-US" sz="1800" dirty="0">
                <a:effectLst/>
                <a:latin typeface="Open Sans" panose="020B0606030504020204" pitchFamily="34" charset="0"/>
                <a:ea typeface="Open Sans" panose="020B0606030504020204" pitchFamily="34" charset="0"/>
              </a:rPr>
              <a:t>Steward Intake Packet will either come from CPS or the Court Liaison.</a:t>
            </a:r>
            <a:r>
              <a:rPr lang="en-US" sz="1800" b="1"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They complete the Intake Packet with the information provided at the time of removal with the family.</a:t>
            </a: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b="1" dirty="0">
                <a:effectLst/>
                <a:latin typeface="Open Sans" panose="020B0606030504020204" pitchFamily="34" charset="0"/>
                <a:ea typeface="Open Sans" panose="020B0606030504020204" pitchFamily="34" charset="0"/>
              </a:rPr>
              <a:t>SHARE </a:t>
            </a:r>
            <a:r>
              <a:rPr lang="en-US" sz="1800" dirty="0">
                <a:effectLst/>
                <a:latin typeface="Open Sans" panose="020B0606030504020204" pitchFamily="34" charset="0"/>
                <a:ea typeface="Open Sans" panose="020B0606030504020204" pitchFamily="34" charset="0"/>
              </a:rPr>
              <a:t>and</a:t>
            </a:r>
            <a:r>
              <a:rPr lang="en-US" sz="1800" b="1"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have participants</a:t>
            </a:r>
            <a:r>
              <a:rPr lang="en-US" sz="1800" b="1" dirty="0">
                <a:effectLst/>
                <a:latin typeface="Open Sans" panose="020B0606030504020204" pitchFamily="34" charset="0"/>
                <a:ea typeface="Open Sans" panose="020B0606030504020204" pitchFamily="34" charset="0"/>
              </a:rPr>
              <a:t> REVIEW </a:t>
            </a:r>
            <a:r>
              <a:rPr lang="en-US" sz="1800" dirty="0">
                <a:effectLst/>
                <a:latin typeface="Open Sans" panose="020B0606030504020204" pitchFamily="34" charset="0"/>
                <a:ea typeface="Open Sans" panose="020B0606030504020204" pitchFamily="34" charset="0"/>
              </a:rPr>
              <a:t>Steward Intake Packet Form CS-0727 (Initial Intake, Placement and Well-Being Information and History) and the FAST (Family Advocacy Support Tool) completed by CPS at removal. </a:t>
            </a:r>
          </a:p>
          <a:p>
            <a:pPr marL="342900" marR="0" lvl="0" indent="-342900">
              <a:lnSpc>
                <a:spcPct val="150000"/>
              </a:lnSpc>
              <a:spcBef>
                <a:spcPts val="0"/>
              </a:spcBef>
              <a:spcAft>
                <a:spcPts val="0"/>
              </a:spcAft>
              <a:buFont typeface="Arial" panose="020B0604020202020204" pitchFamily="34" charset="0"/>
              <a:buChar char="●"/>
            </a:pPr>
            <a:r>
              <a:rPr lang="en-US" sz="1800" b="1" dirty="0">
                <a:effectLst/>
                <a:latin typeface="Open Sans" panose="020B0606030504020204" pitchFamily="34" charset="0"/>
                <a:ea typeface="Open Sans" panose="020B0606030504020204" pitchFamily="34" charset="0"/>
              </a:rPr>
              <a:t>ADDITIONALLY, SUPPLY</a:t>
            </a:r>
            <a:r>
              <a:rPr lang="en-US" sz="1800" dirty="0">
                <a:effectLst/>
                <a:latin typeface="Open Sans" panose="020B0606030504020204" pitchFamily="34" charset="0"/>
                <a:ea typeface="Open Sans" panose="020B0606030504020204" pitchFamily="34" charset="0"/>
              </a:rPr>
              <a:t> participants with the Case Family Handout: Steward/Collins Foster Care Custodial Placement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430F0-8867-43F1-BE0E-9E09EAF19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27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200" b="1" dirty="0">
                <a:solidFill>
                  <a:srgbClr val="363435"/>
                </a:solidFill>
                <a:effectLst/>
                <a:latin typeface="Open Sans" panose="020B0606030504020204" pitchFamily="34" charset="0"/>
                <a:ea typeface="Open Sans" panose="020B0606030504020204" pitchFamily="34" charset="0"/>
              </a:rPr>
              <a:t>DISCUSS</a:t>
            </a:r>
            <a:r>
              <a:rPr lang="en-US" sz="1200" dirty="0">
                <a:solidFill>
                  <a:srgbClr val="363435"/>
                </a:solidFill>
                <a:effectLst/>
                <a:latin typeface="Open Sans" panose="020B0606030504020204" pitchFamily="34" charset="0"/>
                <a:ea typeface="Open Sans" panose="020B0606030504020204" pitchFamily="34" charset="0"/>
              </a:rPr>
              <a:t> the importance of initiating conversations about permanency and concurrent planning with parents and youth.</a:t>
            </a:r>
            <a:endParaRPr lang="en-US" sz="1100" dirty="0">
              <a:effectLst/>
              <a:latin typeface="Open Sans" panose="020B0606030504020204" pitchFamily="34" charset="0"/>
              <a:ea typeface="Open Sans" panose="020B0606030504020204" pitchFamily="34" charset="0"/>
            </a:endParaRPr>
          </a:p>
          <a:p>
            <a:pPr marL="342900" marR="514350" lvl="0" indent="-342900">
              <a:lnSpc>
                <a:spcPct val="115000"/>
              </a:lnSpc>
              <a:spcBef>
                <a:spcPts val="5"/>
              </a:spcBef>
              <a:spcAft>
                <a:spcPts val="1200"/>
              </a:spcAft>
              <a:buFont typeface="Symbol" panose="05050102010706020507" pitchFamily="18" charset="2"/>
              <a:buChar char=""/>
              <a:tabLst>
                <a:tab pos="228600" algn="l"/>
                <a:tab pos="3200400" algn="l"/>
              </a:tabLst>
            </a:pPr>
            <a:r>
              <a:rPr lang="en-US" sz="1200" b="1" dirty="0">
                <a:effectLst/>
                <a:latin typeface="Open Sans" panose="020B0606030504020204" pitchFamily="34" charset="0"/>
                <a:ea typeface="Open Sans" panose="020B0606030504020204" pitchFamily="34" charset="0"/>
              </a:rPr>
              <a:t>REMIND </a:t>
            </a:r>
            <a:r>
              <a:rPr lang="en-US" sz="1200" dirty="0">
                <a:effectLst/>
                <a:latin typeface="Open Sans" panose="020B0606030504020204" pitchFamily="34" charset="0"/>
                <a:ea typeface="Open Sans" panose="020B0606030504020204" pitchFamily="34" charset="0"/>
              </a:rPr>
              <a:t>the available</a:t>
            </a:r>
            <a:r>
              <a:rPr lang="en-US" sz="1200" b="1"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permanency options including:</a:t>
            </a:r>
            <a:r>
              <a:rPr lang="en-US" sz="1100" dirty="0">
                <a:effectLst/>
                <a:latin typeface="Open Sans" panose="020B0606030504020204" pitchFamily="34" charset="0"/>
                <a:ea typeface="Open Sans" panose="020B0606030504020204" pitchFamily="34" charset="0"/>
              </a:rPr>
              <a:t> </a:t>
            </a:r>
          </a:p>
          <a:p>
            <a:pPr marL="742950" marR="0" lvl="1" indent="-285750">
              <a:lnSpc>
                <a:spcPct val="115000"/>
              </a:lnSpc>
              <a:spcBef>
                <a:spcPts val="15"/>
              </a:spcBef>
              <a:spcAft>
                <a:spcPts val="1200"/>
              </a:spcAft>
              <a:buFont typeface="Courier New" panose="02070309020205020404" pitchFamily="49" charset="0"/>
              <a:buChar char="o"/>
              <a:tabLst>
                <a:tab pos="457200" algn="l"/>
              </a:tabLst>
            </a:pPr>
            <a:r>
              <a:rPr lang="en-US" sz="1200" dirty="0">
                <a:effectLst/>
                <a:latin typeface="Open Sans" panose="020B0606030504020204" pitchFamily="34" charset="0"/>
                <a:ea typeface="Open Sans" panose="020B0606030504020204" pitchFamily="34" charset="0"/>
              </a:rPr>
              <a:t>Return to</a:t>
            </a:r>
            <a:r>
              <a:rPr lang="en-US" sz="1200" spc="-2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Parent</a:t>
            </a:r>
            <a:endParaRPr lang="en-US" sz="1100" dirty="0">
              <a:effectLst/>
              <a:latin typeface="Open Sans" panose="020B0606030504020204" pitchFamily="34" charset="0"/>
              <a:ea typeface="Open Sans" panose="020B0606030504020204" pitchFamily="34" charset="0"/>
            </a:endParaRPr>
          </a:p>
          <a:p>
            <a:pPr marL="742950" marR="0" lvl="1" indent="-285750">
              <a:lnSpc>
                <a:spcPct val="115000"/>
              </a:lnSpc>
              <a:spcBef>
                <a:spcPts val="795"/>
              </a:spcBef>
              <a:spcAft>
                <a:spcPts val="1200"/>
              </a:spcAft>
              <a:buFont typeface="Courier New" panose="02070309020205020404" pitchFamily="49" charset="0"/>
              <a:buChar char="o"/>
              <a:tabLst>
                <a:tab pos="457200" algn="l"/>
              </a:tabLst>
            </a:pPr>
            <a:r>
              <a:rPr lang="en-US" sz="1200" dirty="0">
                <a:effectLst/>
                <a:latin typeface="Open Sans" panose="020B0606030504020204" pitchFamily="34" charset="0"/>
                <a:ea typeface="Open Sans" panose="020B0606030504020204" pitchFamily="34" charset="0"/>
              </a:rPr>
              <a:t>Exit Custody to Live with Relative or</a:t>
            </a:r>
            <a:r>
              <a:rPr lang="en-US" sz="1200" spc="-6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Kin</a:t>
            </a:r>
            <a:endParaRPr lang="en-US" sz="1100" dirty="0">
              <a:effectLst/>
              <a:latin typeface="Open Sans" panose="020B0606030504020204" pitchFamily="34" charset="0"/>
              <a:ea typeface="Open Sans" panose="020B0606030504020204" pitchFamily="34" charset="0"/>
            </a:endParaRPr>
          </a:p>
          <a:p>
            <a:pPr marL="742950" marR="0" lvl="1" indent="-285750">
              <a:lnSpc>
                <a:spcPct val="115000"/>
              </a:lnSpc>
              <a:spcBef>
                <a:spcPts val="790"/>
              </a:spcBef>
              <a:spcAft>
                <a:spcPts val="1200"/>
              </a:spcAft>
              <a:buFont typeface="Courier New" panose="02070309020205020404" pitchFamily="49" charset="0"/>
              <a:buChar char="o"/>
              <a:tabLst>
                <a:tab pos="457200" algn="l"/>
              </a:tabLst>
            </a:pPr>
            <a:r>
              <a:rPr lang="en-US" sz="1200" dirty="0">
                <a:effectLst/>
                <a:latin typeface="Open Sans" panose="020B0606030504020204" pitchFamily="34" charset="0"/>
                <a:ea typeface="Open Sans" panose="020B0606030504020204" pitchFamily="34" charset="0"/>
              </a:rPr>
              <a:t>Adoption</a:t>
            </a:r>
            <a:endParaRPr lang="en-US" sz="1100" dirty="0">
              <a:effectLst/>
              <a:latin typeface="Open Sans" panose="020B0606030504020204" pitchFamily="34" charset="0"/>
              <a:ea typeface="Open Sans" panose="020B0606030504020204" pitchFamily="34" charset="0"/>
            </a:endParaRPr>
          </a:p>
          <a:p>
            <a:pPr marL="742950" marR="0" lvl="1" indent="-285750">
              <a:lnSpc>
                <a:spcPct val="115000"/>
              </a:lnSpc>
              <a:spcBef>
                <a:spcPts val="795"/>
              </a:spcBef>
              <a:spcAft>
                <a:spcPts val="1200"/>
              </a:spcAft>
              <a:buFont typeface="Courier New" panose="02070309020205020404" pitchFamily="49" charset="0"/>
              <a:buChar char="o"/>
              <a:tabLst>
                <a:tab pos="457200" algn="l"/>
              </a:tabLst>
            </a:pPr>
            <a:r>
              <a:rPr lang="en-US" sz="1200" dirty="0">
                <a:effectLst/>
                <a:latin typeface="Open Sans" panose="020B0606030504020204" pitchFamily="34" charset="0"/>
                <a:ea typeface="Open Sans" panose="020B0606030504020204" pitchFamily="34" charset="0"/>
              </a:rPr>
              <a:t>Permanent Guardianship (or</a:t>
            </a:r>
            <a:r>
              <a:rPr lang="en-US" sz="1200" spc="-1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SPG)</a:t>
            </a:r>
            <a:endParaRPr lang="en-US" sz="1100" dirty="0">
              <a:effectLst/>
              <a:latin typeface="Open Sans" panose="020B0606030504020204" pitchFamily="34" charset="0"/>
              <a:ea typeface="Open Sans" panose="020B0606030504020204" pitchFamily="34" charset="0"/>
            </a:endParaRPr>
          </a:p>
          <a:p>
            <a:pPr marL="742950" marR="0" lvl="1" indent="-285750">
              <a:lnSpc>
                <a:spcPct val="115000"/>
              </a:lnSpc>
              <a:spcBef>
                <a:spcPts val="815"/>
              </a:spcBef>
              <a:spcAft>
                <a:spcPts val="1200"/>
              </a:spcAft>
              <a:buFont typeface="Courier New" panose="02070309020205020404" pitchFamily="49" charset="0"/>
              <a:buChar char="o"/>
              <a:tabLst>
                <a:tab pos="457200" algn="l"/>
              </a:tabLst>
            </a:pPr>
            <a:r>
              <a:rPr lang="en-US" sz="1200" dirty="0">
                <a:effectLst/>
                <a:latin typeface="Open Sans" panose="020B0606030504020204" pitchFamily="34" charset="0"/>
                <a:ea typeface="Open Sans" panose="020B0606030504020204" pitchFamily="34" charset="0"/>
              </a:rPr>
              <a:t>Planned Permanent Living</a:t>
            </a:r>
            <a:r>
              <a:rPr lang="en-US" sz="1200" spc="-1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Arrangement</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5"/>
              </a:spcBef>
              <a:spcAft>
                <a:spcPts val="1200"/>
              </a:spcAft>
              <a:buFont typeface="Symbol" panose="05050102010706020507" pitchFamily="18" charset="2"/>
              <a:buChar char=""/>
              <a:tabLst>
                <a:tab pos="228600" algn="l"/>
              </a:tabLst>
            </a:pPr>
            <a:r>
              <a:rPr lang="en-US" sz="1200" b="1" dirty="0">
                <a:effectLst/>
                <a:latin typeface="Open Sans" panose="020B0606030504020204" pitchFamily="34" charset="0"/>
                <a:ea typeface="Open Sans" panose="020B0606030504020204" pitchFamily="34" charset="0"/>
              </a:rPr>
              <a:t>EXPLAIN </a:t>
            </a:r>
            <a:r>
              <a:rPr lang="en-US" sz="1200" dirty="0">
                <a:effectLst/>
                <a:latin typeface="Open Sans" panose="020B0606030504020204" pitchFamily="34" charset="0"/>
                <a:ea typeface="Open Sans" panose="020B0606030504020204" pitchFamily="34" charset="0"/>
              </a:rPr>
              <a:t>there are times when it is uncertain if a permanency goal will</a:t>
            </a:r>
            <a:r>
              <a:rPr lang="en-US" sz="1200" spc="-26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be feasible. </a:t>
            </a:r>
            <a:r>
              <a:rPr lang="en-US" sz="1200" b="1" dirty="0">
                <a:effectLst/>
                <a:latin typeface="Open Sans" panose="020B0606030504020204" pitchFamily="34" charset="0"/>
                <a:ea typeface="Open Sans" panose="020B0606030504020204" pitchFamily="34" charset="0"/>
              </a:rPr>
              <a:t>POINT OUT </a:t>
            </a:r>
            <a:r>
              <a:rPr lang="en-US" sz="1200" dirty="0">
                <a:effectLst/>
                <a:latin typeface="Open Sans" panose="020B0606030504020204" pitchFamily="34" charset="0"/>
                <a:ea typeface="Open Sans" panose="020B0606030504020204" pitchFamily="34" charset="0"/>
              </a:rPr>
              <a:t>in such cases it is appropriate to be thinking of and planning for an alternative permanency goal;</a:t>
            </a:r>
            <a:r>
              <a:rPr lang="en-US" sz="1200" spc="-35"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that also, will be in the best interests of the child if the primary goal cannot be realized.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REMIND</a:t>
            </a:r>
            <a:r>
              <a:rPr lang="en-US" sz="1200" dirty="0">
                <a:effectLst/>
                <a:latin typeface="Open Sans" panose="020B0606030504020204" pitchFamily="34" charset="0"/>
                <a:ea typeface="Open Sans" panose="020B0606030504020204" pitchFamily="34" charset="0"/>
              </a:rPr>
              <a:t> concurrent planning – a method of case planning in which</a:t>
            </a:r>
            <a:r>
              <a:rPr lang="en-US" sz="1200" spc="-2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two permanency plan goals are implemented simultaneously in order to ensure the most expeditious permanence for children.</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EXPLAIN </a:t>
            </a:r>
            <a:r>
              <a:rPr lang="en-US" sz="1200" dirty="0">
                <a:effectLst/>
                <a:latin typeface="Open Sans" panose="020B0606030504020204" pitchFamily="34" charset="0"/>
                <a:ea typeface="Open Sans" panose="020B0606030504020204" pitchFamily="34" charset="0"/>
              </a:rPr>
              <a:t>concurrent planning is required at least by the Permanency Plan Revision CFTM if not already included in the Initial Permanency Plan at day 30.</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984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CONDUCT ACTIVITY</a:t>
            </a:r>
            <a:r>
              <a:rPr lang="en-US" sz="1800" dirty="0">
                <a:solidFill>
                  <a:srgbClr val="363435"/>
                </a:solidFill>
                <a:effectLst/>
                <a:latin typeface="Open Sans" panose="020B0606030504020204" pitchFamily="34" charset="0"/>
                <a:ea typeface="Open Sans" panose="020B0606030504020204" pitchFamily="34" charset="0"/>
              </a:rPr>
              <a:t>: Permanency Options and Concurrent Planning</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b="1" dirty="0">
                <a:solidFill>
                  <a:srgbClr val="363435"/>
                </a:solidFill>
                <a:effectLst/>
                <a:latin typeface="Open Sans" panose="020B0606030504020204" pitchFamily="34" charset="0"/>
                <a:ea typeface="Open Sans" panose="020B0606030504020204" pitchFamily="34" charset="0"/>
              </a:rPr>
              <a:t>INSTRUCT </a:t>
            </a:r>
            <a:r>
              <a:rPr lang="en-US" sz="1800" dirty="0">
                <a:solidFill>
                  <a:srgbClr val="363435"/>
                </a:solidFill>
                <a:effectLst/>
                <a:latin typeface="Open Sans" panose="020B0606030504020204" pitchFamily="34" charset="0"/>
                <a:ea typeface="Open Sans" panose="020B0606030504020204" pitchFamily="34" charset="0"/>
              </a:rPr>
              <a:t>the family service worker to explain the various permanency options with Marilyn and assess Marilyn’s understanding of each option. </a:t>
            </a:r>
            <a:r>
              <a:rPr lang="en-US" sz="1800" b="1" dirty="0">
                <a:solidFill>
                  <a:srgbClr val="363435"/>
                </a:solidFill>
                <a:effectLst/>
                <a:latin typeface="Open Sans" panose="020B0606030504020204" pitchFamily="34" charset="0"/>
                <a:ea typeface="Open Sans" panose="020B0606030504020204" pitchFamily="34" charset="0"/>
              </a:rPr>
              <a:t>REMIND </a:t>
            </a:r>
            <a:r>
              <a:rPr lang="en-US" sz="1800" dirty="0">
                <a:solidFill>
                  <a:srgbClr val="363435"/>
                </a:solidFill>
                <a:effectLst/>
                <a:latin typeface="Open Sans" panose="020B0606030504020204" pitchFamily="34" charset="0"/>
                <a:ea typeface="Open Sans" panose="020B0606030504020204" pitchFamily="34" charset="0"/>
              </a:rPr>
              <a:t>the family service worker this may be a difficult situation, but we must discuss progress or lack of progress with families.  There should be no surprises when we are discussing permanency options and concurrent planning.</a:t>
            </a:r>
            <a:endParaRPr lang="en-US" sz="1800" dirty="0">
              <a:effectLst/>
              <a:latin typeface="Open Sans" panose="020B0606030504020204" pitchFamily="34" charset="0"/>
              <a:ea typeface="Open Sans" panose="020B0606030504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1800" b="1" dirty="0">
                <a:solidFill>
                  <a:srgbClr val="363435"/>
                </a:solidFill>
                <a:effectLst/>
                <a:highlight>
                  <a:srgbClr val="FFFF00"/>
                </a:highlight>
                <a:latin typeface="Open Sans" panose="020B0606030504020204" pitchFamily="34" charset="0"/>
                <a:ea typeface="Open Sans" panose="020B0606030504020204" pitchFamily="34" charset="0"/>
              </a:rPr>
              <a:t>ALTERNATE DELIVERY: </a:t>
            </a:r>
            <a:r>
              <a:rPr lang="en-US" sz="1800" dirty="0">
                <a:solidFill>
                  <a:srgbClr val="363435"/>
                </a:solidFill>
                <a:effectLst/>
                <a:latin typeface="Open Sans" panose="020B0606030504020204" pitchFamily="34" charset="0"/>
                <a:ea typeface="Open Sans" panose="020B0606030504020204" pitchFamily="34" charset="0"/>
              </a:rPr>
              <a:t>Conduct a fishbowl with a participant as the Case Manager and another participant as Mrs. Steward.</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b="1" dirty="0">
                <a:solidFill>
                  <a:srgbClr val="363435"/>
                </a:solidFill>
                <a:effectLst/>
                <a:latin typeface="Open Sans" panose="020B0606030504020204" pitchFamily="34" charset="0"/>
                <a:ea typeface="Open Sans" panose="020B0606030504020204" pitchFamily="34" charset="0"/>
              </a:rPr>
              <a:t>DIVIDE </a:t>
            </a:r>
            <a:r>
              <a:rPr lang="en-US" sz="1800" dirty="0">
                <a:solidFill>
                  <a:srgbClr val="363435"/>
                </a:solidFill>
                <a:effectLst/>
                <a:latin typeface="Open Sans" panose="020B0606030504020204" pitchFamily="34" charset="0"/>
                <a:ea typeface="Open Sans" panose="020B0606030504020204" pitchFamily="34" charset="0"/>
              </a:rPr>
              <a:t>participants into small groups and </a:t>
            </a:r>
            <a:r>
              <a:rPr lang="en-US" sz="1800" b="1" dirty="0">
                <a:solidFill>
                  <a:srgbClr val="363435"/>
                </a:solidFill>
                <a:effectLst/>
                <a:latin typeface="Open Sans" panose="020B0606030504020204" pitchFamily="34" charset="0"/>
                <a:ea typeface="Open Sans" panose="020B0606030504020204" pitchFamily="34" charset="0"/>
              </a:rPr>
              <a:t>INSTRUCT </a:t>
            </a:r>
            <a:r>
              <a:rPr lang="en-US" sz="1800" dirty="0">
                <a:solidFill>
                  <a:srgbClr val="363435"/>
                </a:solidFill>
                <a:effectLst/>
                <a:latin typeface="Open Sans" panose="020B0606030504020204" pitchFamily="34" charset="0"/>
                <a:ea typeface="Open Sans" panose="020B0606030504020204" pitchFamily="34" charset="0"/>
              </a:rPr>
              <a:t>the groups to designate someone in each group to play the roles of Marilyn and the FSW, explaining that others in the group will be observers. </a:t>
            </a:r>
            <a:r>
              <a:rPr lang="en-US" sz="1800" b="1" dirty="0">
                <a:solidFill>
                  <a:srgbClr val="363435"/>
                </a:solidFill>
                <a:effectLst/>
                <a:latin typeface="Open Sans" panose="020B0606030504020204" pitchFamily="34" charset="0"/>
                <a:ea typeface="Open Sans" panose="020B0606030504020204" pitchFamily="34" charset="0"/>
              </a:rPr>
              <a:t>EMPHASIZE</a:t>
            </a:r>
            <a:r>
              <a:rPr lang="en-US" sz="1800" dirty="0">
                <a:solidFill>
                  <a:srgbClr val="363435"/>
                </a:solidFill>
                <a:effectLst/>
                <a:latin typeface="Open Sans" panose="020B0606030504020204" pitchFamily="34" charset="0"/>
                <a:ea typeface="Open Sans" panose="020B0606030504020204" pitchFamily="34" charset="0"/>
              </a:rPr>
              <a:t> for the purpose of this activity the primary interaction will be between the family service worker and Marilyn.</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b="1" dirty="0">
                <a:solidFill>
                  <a:srgbClr val="363435"/>
                </a:solidFill>
                <a:effectLst/>
                <a:latin typeface="Open Sans" panose="020B0606030504020204" pitchFamily="34" charset="0"/>
                <a:ea typeface="Open Sans" panose="020B0606030504020204" pitchFamily="34" charset="0"/>
              </a:rPr>
              <a:t>ALLOW </a:t>
            </a:r>
            <a:r>
              <a:rPr lang="en-US" sz="1800" dirty="0">
                <a:solidFill>
                  <a:srgbClr val="363435"/>
                </a:solidFill>
                <a:effectLst/>
                <a:latin typeface="Open Sans" panose="020B0606030504020204" pitchFamily="34" charset="0"/>
                <a:ea typeface="Open Sans" panose="020B0606030504020204" pitchFamily="34" charset="0"/>
              </a:rPr>
              <a:t>a couple of minutes for the group to decide on roles and prepare. </a:t>
            </a:r>
            <a:r>
              <a:rPr lang="en-US" sz="1800" b="1" dirty="0">
                <a:solidFill>
                  <a:srgbClr val="363435"/>
                </a:solidFill>
                <a:effectLst/>
                <a:latin typeface="Open Sans" panose="020B0606030504020204" pitchFamily="34" charset="0"/>
                <a:ea typeface="Open Sans" panose="020B0606030504020204" pitchFamily="34" charset="0"/>
              </a:rPr>
              <a:t>TELL </a:t>
            </a:r>
            <a:r>
              <a:rPr lang="en-US" sz="1800" dirty="0">
                <a:solidFill>
                  <a:srgbClr val="363435"/>
                </a:solidFill>
                <a:effectLst/>
                <a:latin typeface="Open Sans" panose="020B0606030504020204" pitchFamily="34" charset="0"/>
                <a:ea typeface="Open Sans" panose="020B0606030504020204" pitchFamily="34" charset="0"/>
              </a:rPr>
              <a:t>participants they will have 15 minutes to complete the skill lab and 5 minutes to conduct strengths-based feedback.</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363435"/>
                </a:solidFill>
                <a:effectLst/>
                <a:latin typeface="Open Sans" panose="020B0606030504020204" pitchFamily="34" charset="0"/>
                <a:ea typeface="Open Sans" panose="020B0606030504020204" pitchFamily="34" charset="0"/>
              </a:rPr>
              <a:t>After all interviews have been completed, </a:t>
            </a:r>
            <a:r>
              <a:rPr lang="en-US" sz="1800" b="1" dirty="0">
                <a:solidFill>
                  <a:srgbClr val="363435"/>
                </a:solidFill>
                <a:effectLst/>
                <a:latin typeface="Open Sans" panose="020B0606030504020204" pitchFamily="34" charset="0"/>
                <a:ea typeface="Open Sans" panose="020B0606030504020204" pitchFamily="34" charset="0"/>
              </a:rPr>
              <a:t>DEBRIEF </a:t>
            </a:r>
            <a:r>
              <a:rPr lang="en-US" sz="1800" dirty="0">
                <a:solidFill>
                  <a:srgbClr val="363435"/>
                </a:solidFill>
                <a:effectLst/>
                <a:latin typeface="Open Sans" panose="020B0606030504020204" pitchFamily="34" charset="0"/>
                <a:ea typeface="Open Sans" panose="020B0606030504020204" pitchFamily="34" charset="0"/>
              </a:rPr>
              <a:t>the exercise with the large group by asking the following questions: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solidFill>
                  <a:srgbClr val="363435"/>
                </a:solidFill>
                <a:effectLst/>
                <a:latin typeface="Open Sans" panose="020B0606030504020204" pitchFamily="34" charset="0"/>
                <a:ea typeface="Open Sans" panose="020B0606030504020204" pitchFamily="34" charset="0"/>
              </a:rPr>
              <a:t>What were your strengths in discussing permanency options with a parent?</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solidFill>
                  <a:srgbClr val="363435"/>
                </a:solidFill>
                <a:effectLst/>
                <a:latin typeface="Open Sans" panose="020B0606030504020204" pitchFamily="34" charset="0"/>
                <a:ea typeface="Open Sans" panose="020B0606030504020204" pitchFamily="34" charset="0"/>
              </a:rPr>
              <a:t>What were some areas for improvement?</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solidFill>
                  <a:srgbClr val="363435"/>
                </a:solidFill>
                <a:effectLst/>
                <a:latin typeface="Open Sans" panose="020B0606030504020204" pitchFamily="34" charset="0"/>
                <a:ea typeface="Open Sans" panose="020B0606030504020204" pitchFamily="34" charset="0"/>
              </a:rPr>
              <a:t>What was it like for you to discuss permanency options with a parent who is not progressing well?</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solidFill>
                  <a:srgbClr val="363435"/>
                </a:solidFill>
                <a:effectLst/>
                <a:latin typeface="Open Sans" panose="020B0606030504020204" pitchFamily="34" charset="0"/>
                <a:ea typeface="Open Sans" panose="020B0606030504020204" pitchFamily="34" charset="0"/>
              </a:rPr>
              <a:t>On a scale of one to ten, where one is not comfortable at all and ten is totally comfortable, how comfortable are you with discussing permanency options with a parent not progressing well?</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ASK </a:t>
            </a:r>
            <a:r>
              <a:rPr lang="en-US" sz="1800" dirty="0">
                <a:solidFill>
                  <a:srgbClr val="363435"/>
                </a:solidFill>
                <a:effectLst/>
                <a:latin typeface="Open Sans" panose="020B0606030504020204" pitchFamily="34" charset="0"/>
                <a:ea typeface="Open Sans" panose="020B0606030504020204" pitchFamily="34" charset="0"/>
              </a:rPr>
              <a:t>for questions or comments on discussing permanency options and assessing parents’ understanding.</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latin typeface="Open Sans" panose="020B0606030504020204" pitchFamily="34" charset="0"/>
                <a:ea typeface="Open Sans" panose="020B0606030504020204" pitchFamily="34" charset="0"/>
              </a:rPr>
              <a:t>REFER </a:t>
            </a:r>
            <a:r>
              <a:rPr lang="en-US" sz="1800" dirty="0">
                <a:solidFill>
                  <a:srgbClr val="363435"/>
                </a:solidFill>
                <a:effectLst/>
                <a:latin typeface="Open Sans" panose="020B0606030504020204" pitchFamily="34" charset="0"/>
                <a:ea typeface="Open Sans" panose="020B0606030504020204" pitchFamily="34" charset="0"/>
              </a:rPr>
              <a:t>participants to the Assessing Progress of Family Permanency Plans Handout and</a:t>
            </a:r>
            <a:r>
              <a:rPr lang="en-US" sz="1800" b="1" dirty="0">
                <a:solidFill>
                  <a:srgbClr val="363435"/>
                </a:solidFill>
                <a:effectLst/>
                <a:latin typeface="Open Sans" panose="020B0606030504020204" pitchFamily="34" charset="0"/>
                <a:ea typeface="Open Sans" panose="020B0606030504020204" pitchFamily="34" charset="0"/>
              </a:rPr>
              <a:t> REVIEW.</a:t>
            </a:r>
            <a:endParaRPr lang="en-US" sz="1800" dirty="0">
              <a:effectLst/>
              <a:latin typeface="Open Sans" panose="020B0606030504020204" pitchFamily="34" charset="0"/>
              <a:ea typeface="Open Sans" panose="020B0606030504020204" pitchFamily="34" charset="0"/>
            </a:endParaRPr>
          </a:p>
          <a:p>
            <a:pPr marL="342900" marR="37465" lvl="0" indent="-342900">
              <a:lnSpc>
                <a:spcPct val="150000"/>
              </a:lnSpc>
              <a:spcBef>
                <a:spcPts val="0"/>
              </a:spcBef>
              <a:spcAft>
                <a:spcPts val="1200"/>
              </a:spcAft>
              <a:buFont typeface="Symbol" panose="05050102010706020507" pitchFamily="18" charset="2"/>
              <a:buChar char=""/>
              <a:tabLst>
                <a:tab pos="685800" algn="l"/>
                <a:tab pos="1574800" algn="l"/>
              </a:tabLst>
            </a:pPr>
            <a:r>
              <a:rPr lang="en-US" sz="1800" b="1" dirty="0">
                <a:solidFill>
                  <a:srgbClr val="363435"/>
                </a:solidFill>
                <a:effectLst/>
                <a:latin typeface="Open Sans" panose="020B0606030504020204" pitchFamily="34" charset="0"/>
                <a:ea typeface="Open Sans" panose="020B0606030504020204" pitchFamily="34" charset="0"/>
              </a:rPr>
              <a:t>ASK </a:t>
            </a:r>
            <a:r>
              <a:rPr lang="en-US" sz="1800" dirty="0">
                <a:solidFill>
                  <a:srgbClr val="363435"/>
                </a:solidFill>
                <a:effectLst/>
                <a:latin typeface="Open Sans" panose="020B0606030504020204" pitchFamily="34" charset="0"/>
                <a:ea typeface="Open Sans" panose="020B0606030504020204" pitchFamily="34" charset="0"/>
              </a:rPr>
              <a:t>participants for their thoughts about planning, concurrent planning and the permanency options for the Steward case family. </a:t>
            </a:r>
            <a:endParaRPr lang="en-US" sz="1800" dirty="0">
              <a:effectLst/>
              <a:latin typeface="Open Sans" panose="020B0606030504020204" pitchFamily="34" charset="0"/>
              <a:ea typeface="Open Sans" panose="020B0606030504020204" pitchFamily="34" charset="0"/>
            </a:endParaRPr>
          </a:p>
          <a:p>
            <a:pPr marL="342900" marR="0" lvl="0" indent="-342900" algn="l" defTabSz="914400" rtl="0" eaLnBrk="1" fontAlgn="auto" latinLnBrk="0" hangingPunct="1">
              <a:lnSpc>
                <a:spcPct val="150000"/>
              </a:lnSpc>
              <a:spcBef>
                <a:spcPts val="500"/>
              </a:spcBef>
              <a:spcAft>
                <a:spcPts val="1200"/>
              </a:spcAft>
              <a:buClrTx/>
              <a:buSzTx/>
              <a:buFont typeface="Symbol" panose="05050102010706020507" pitchFamily="18" charset="2"/>
              <a:buChar char=""/>
              <a:tabLst>
                <a:tab pos="457200" algn="l"/>
              </a:tabLst>
              <a:defRPr/>
            </a:pPr>
            <a:r>
              <a:rPr lang="en-US" sz="1800" b="1" dirty="0">
                <a:effectLst/>
                <a:latin typeface="Open Sans" panose="020B0606030504020204" pitchFamily="34" charset="0"/>
                <a:ea typeface="Open Sans" panose="020B0606030504020204" pitchFamily="34" charset="0"/>
              </a:rPr>
              <a:t>EMPHASIZE </a:t>
            </a:r>
            <a:r>
              <a:rPr lang="en-US" sz="1800" dirty="0">
                <a:effectLst/>
                <a:latin typeface="Open Sans" panose="020B0606030504020204" pitchFamily="34" charset="0"/>
                <a:ea typeface="Open Sans" panose="020B0606030504020204" pitchFamily="34" charset="0"/>
              </a:rPr>
              <a:t>the importance of preparing the family for any discussion about changing the goal from reunification. </a:t>
            </a:r>
            <a:r>
              <a:rPr lang="en-US" sz="1800" b="1" dirty="0">
                <a:effectLst/>
                <a:latin typeface="Open Sans" panose="020B0606030504020204" pitchFamily="34" charset="0"/>
                <a:ea typeface="Open Sans" panose="020B0606030504020204" pitchFamily="34" charset="0"/>
              </a:rPr>
              <a:t>STRESS </a:t>
            </a:r>
            <a:r>
              <a:rPr lang="en-US" sz="1800" dirty="0">
                <a:effectLst/>
                <a:latin typeface="Open Sans" panose="020B0606030504020204" pitchFamily="34" charset="0"/>
                <a:ea typeface="Open Sans" panose="020B0606030504020204" pitchFamily="34" charset="0"/>
              </a:rPr>
              <a:t>there should be no surprises during the upcoming Permanency Plan Revision CFTM and that emotionally charged issues need to be discussed</a:t>
            </a:r>
            <a:r>
              <a:rPr lang="en-US" sz="1800" spc="-11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with the</a:t>
            </a:r>
            <a:r>
              <a:rPr lang="en-US" sz="1800" spc="-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family</a:t>
            </a:r>
            <a:r>
              <a:rPr lang="en-US" sz="1800" spc="-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prior</a:t>
            </a:r>
            <a:r>
              <a:rPr lang="en-US" sz="1800" spc="-1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to</a:t>
            </a:r>
            <a:r>
              <a:rPr lang="en-US" sz="1800" spc="-1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the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F7217-DCD2-4464-83F8-20BAF65FF1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21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39065" lvl="0" indent="-342900">
              <a:lnSpc>
                <a:spcPct val="150000"/>
              </a:lnSpc>
              <a:spcBef>
                <a:spcPts val="4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REMIND </a:t>
            </a:r>
            <a:r>
              <a:rPr lang="en-US" sz="1800" dirty="0">
                <a:effectLst/>
                <a:latin typeface="Open Sans" panose="020B0606030504020204" pitchFamily="34" charset="0"/>
                <a:ea typeface="Open Sans" panose="020B0606030504020204" pitchFamily="34" charset="0"/>
              </a:rPr>
              <a:t>the group the CANS is an ongoing process.</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There</a:t>
            </a:r>
            <a:r>
              <a:rPr lang="en-US" sz="1800" spc="-1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are</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specific</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times</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we</a:t>
            </a:r>
            <a:r>
              <a:rPr lang="en-US" sz="1800" spc="-1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complete</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a</a:t>
            </a:r>
            <a:r>
              <a:rPr lang="en-US" sz="1800" spc="-1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CANS</a:t>
            </a:r>
            <a:r>
              <a:rPr lang="en-US" sz="1800" spc="-1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reassessment</a:t>
            </a:r>
            <a:r>
              <a:rPr lang="en-US" sz="1800" spc="-17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throughout the life of the case. </a:t>
            </a:r>
          </a:p>
          <a:p>
            <a:pPr marL="342900" marR="139065" lvl="0" indent="-342900">
              <a:lnSpc>
                <a:spcPct val="150000"/>
              </a:lnSpc>
              <a:spcBef>
                <a:spcPts val="4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REFER</a:t>
            </a:r>
            <a:r>
              <a:rPr lang="en-US" sz="1800" dirty="0">
                <a:effectLst/>
                <a:latin typeface="Open Sans" panose="020B0606030504020204" pitchFamily="34" charset="0"/>
                <a:ea typeface="Open Sans" panose="020B0606030504020204" pitchFamily="34" charset="0"/>
              </a:rPr>
              <a:t> the group of the CANS Case Protocol </a:t>
            </a:r>
            <a:r>
              <a:rPr lang="en-US" sz="1800" dirty="0">
                <a:effectLst/>
                <a:latin typeface="Open Sans" panose="020B0606030504020204" pitchFamily="34" charset="0"/>
                <a:ea typeface="Open Sans" panose="020B0606030504020204" pitchFamily="34" charset="0"/>
                <a:hlinkClick r:id="rId3"/>
              </a:rPr>
              <a:t>https://files.dcs.tn.gov/policies/chap31/CANSProtocol.pdf</a:t>
            </a:r>
            <a:r>
              <a:rPr lang="en-US" sz="1800" u="sng" dirty="0">
                <a:solidFill>
                  <a:srgbClr val="0000FF"/>
                </a:solidFill>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shared during CANS training in Pre-service week 8. There are mandatory event triggering updates and periodic updates that are required. </a:t>
            </a:r>
          </a:p>
          <a:p>
            <a:pPr marL="342900" marR="218440" lvl="0" indent="-342900" algn="just">
              <a:lnSpc>
                <a:spcPct val="150000"/>
              </a:lnSpc>
              <a:spcBef>
                <a:spcPts val="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STATE </a:t>
            </a:r>
            <a:r>
              <a:rPr lang="en-US" sz="1800" dirty="0">
                <a:effectLst/>
                <a:latin typeface="Open Sans" panose="020B0606030504020204" pitchFamily="34" charset="0"/>
                <a:ea typeface="Open Sans" panose="020B0606030504020204" pitchFamily="34" charset="0"/>
              </a:rPr>
              <a:t>the CANS is updated, reviewed, and finalized no less than every six (6) months for all CANS eligible children and youth unless there are changes in the circumstances of the case which require an update</a:t>
            </a:r>
            <a:r>
              <a:rPr lang="en-US" sz="1800" spc="-7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sooner.</a:t>
            </a:r>
          </a:p>
          <a:p>
            <a:pPr marL="342900" marR="218440" lvl="0" indent="-342900" algn="just">
              <a:lnSpc>
                <a:spcPct val="150000"/>
              </a:lnSpc>
              <a:spcBef>
                <a:spcPts val="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EXPLAIN </a:t>
            </a:r>
            <a:r>
              <a:rPr lang="en-US" sz="1800" dirty="0">
                <a:effectLst/>
                <a:latin typeface="Open Sans" panose="020B0606030504020204" pitchFamily="34" charset="0"/>
                <a:ea typeface="Open Sans" panose="020B0606030504020204" pitchFamily="34" charset="0"/>
              </a:rPr>
              <a:t>the CANS is utilized to help the CFT to discuss progress or lack of progress.  The CANS will be used in the Permanency Plan Revision CFTM to ensure all strengths and need/risk/concerns are addressed on going. </a:t>
            </a:r>
            <a:r>
              <a:rPr lang="en-US" sz="1800" b="1" dirty="0">
                <a:effectLst/>
                <a:latin typeface="Open Sans" panose="020B0606030504020204" pitchFamily="34" charset="0"/>
                <a:ea typeface="Open Sans" panose="020B0606030504020204" pitchFamily="34" charset="0"/>
              </a:rPr>
              <a:t>REMIND</a:t>
            </a:r>
            <a:r>
              <a:rPr lang="en-US" sz="1800" dirty="0">
                <a:effectLst/>
                <a:latin typeface="Open Sans" panose="020B0606030504020204" pitchFamily="34" charset="0"/>
                <a:ea typeface="Open Sans" panose="020B0606030504020204" pitchFamily="34" charset="0"/>
              </a:rPr>
              <a:t> participants the CANS Reassessment is completed with the family.</a:t>
            </a:r>
          </a:p>
          <a:p>
            <a:pPr marL="342900" marR="218440" lvl="0" indent="-342900" algn="just" defTabSz="914400" rtl="0" eaLnBrk="1" fontAlgn="auto" latinLnBrk="0" hangingPunct="1">
              <a:lnSpc>
                <a:spcPct val="150000"/>
              </a:lnSpc>
              <a:spcBef>
                <a:spcPts val="0"/>
              </a:spcBef>
              <a:spcAft>
                <a:spcPts val="1200"/>
              </a:spcAft>
              <a:buClrTx/>
              <a:buSzTx/>
              <a:buFont typeface="Symbol" panose="05050102010706020507" pitchFamily="18" charset="2"/>
              <a:buChar char=""/>
              <a:tabLst>
                <a:tab pos="457200" algn="l"/>
              </a:tabLst>
              <a:defRPr/>
            </a:pPr>
            <a:r>
              <a:rPr lang="en-US" sz="1800" b="1" dirty="0">
                <a:effectLst/>
                <a:latin typeface="Open Sans" panose="020B0606030504020204" pitchFamily="34" charset="0"/>
                <a:ea typeface="Open Sans" panose="020B0606030504020204" pitchFamily="34" charset="0"/>
              </a:rPr>
              <a:t>EXPLAIN </a:t>
            </a:r>
            <a:r>
              <a:rPr lang="en-US" sz="1800" dirty="0">
                <a:effectLst/>
                <a:latin typeface="Open Sans" panose="020B0606030504020204" pitchFamily="34" charset="0"/>
                <a:ea typeface="Open Sans" panose="020B0606030504020204" pitchFamily="34" charset="0"/>
              </a:rPr>
              <a:t>preparing for the upcoming Permanency Plan Revision CFTM is very important.  Case Managers will have the permanency options and concurrent planning discussion with families prior to the CFTM so as there will be no surprises at the meeting.  </a:t>
            </a:r>
            <a:r>
              <a:rPr lang="en-US" sz="1800" b="1" dirty="0">
                <a:effectLst/>
                <a:latin typeface="Open Sans" panose="020B0606030504020204" pitchFamily="34" charset="0"/>
                <a:ea typeface="Open Sans" panose="020B0606030504020204" pitchFamily="34" charset="0"/>
              </a:rPr>
              <a:t>ADDITIONALLY</a:t>
            </a:r>
            <a:r>
              <a:rPr lang="en-US" sz="1800" dirty="0">
                <a:effectLst/>
                <a:latin typeface="Open Sans" panose="020B0606030504020204" pitchFamily="34" charset="0"/>
                <a:ea typeface="Open Sans" panose="020B0606030504020204" pitchFamily="34" charset="0"/>
              </a:rPr>
              <a:t>, updating the CANS is required and it helps guide the conversation in that progress and lack of progress will be discussed.</a:t>
            </a: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1200"/>
              </a:spcAft>
              <a:buFont typeface="Symbol" panose="05050102010706020507" pitchFamily="18" charset="2"/>
              <a:buChar char=""/>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CONDUCT ACTIVITY</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Steward CANS Reassessment Review </a:t>
            </a:r>
          </a:p>
          <a:p>
            <a:pPr marL="342900" marR="0" lvl="0" indent="-342900">
              <a:lnSpc>
                <a:spcPct val="150000"/>
              </a:lnSpc>
              <a:spcBef>
                <a:spcPts val="0"/>
              </a:spcBef>
              <a:spcAft>
                <a:spcPts val="12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SUPPLY</a:t>
            </a:r>
            <a:r>
              <a:rPr lang="en-US" sz="1800" dirty="0">
                <a:effectLst/>
                <a:latin typeface="Open Sans" panose="020B0606030504020204" pitchFamily="34" charset="0"/>
                <a:ea typeface="Open Sans" panose="020B0606030504020204" pitchFamily="34" charset="0"/>
              </a:rPr>
              <a:t> participants with the Reassessment CANS for Travis and Michael (would have been completed at discharge) completed by the Center of Excellence CANS Consultants. </a:t>
            </a:r>
            <a:r>
              <a:rPr lang="en-US" sz="1800" b="1" dirty="0">
                <a:effectLst/>
                <a:latin typeface="Open Sans" panose="020B0606030504020204" pitchFamily="34" charset="0"/>
                <a:ea typeface="Open Sans" panose="020B0606030504020204" pitchFamily="34" charset="0"/>
              </a:rPr>
              <a:t>HAVE </a:t>
            </a:r>
            <a:r>
              <a:rPr lang="en-US" sz="1800" dirty="0">
                <a:effectLst/>
                <a:latin typeface="Open Sans" panose="020B0606030504020204" pitchFamily="34" charset="0"/>
                <a:ea typeface="Open Sans" panose="020B0606030504020204" pitchFamily="34" charset="0"/>
              </a:rPr>
              <a:t>participants to compare the Initial CANS.</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ALLOW</a:t>
            </a:r>
            <a:r>
              <a:rPr lang="en-US" sz="1800" dirty="0">
                <a:effectLst/>
                <a:latin typeface="Open Sans" panose="020B0606030504020204" pitchFamily="34" charset="0"/>
                <a:ea typeface="Open Sans" panose="020B0606030504020204" pitchFamily="34" charset="0"/>
              </a:rPr>
              <a:t> 10 minutes for participants to review the CANS Reassessment completed on Travis. </a:t>
            </a:r>
          </a:p>
          <a:p>
            <a:pPr marL="342900" marR="0" lvl="0" indent="-342900">
              <a:lnSpc>
                <a:spcPct val="150000"/>
              </a:lnSpc>
              <a:spcBef>
                <a:spcPts val="0"/>
              </a:spcBef>
              <a:spcAft>
                <a:spcPts val="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RECONVENE</a:t>
            </a:r>
            <a:r>
              <a:rPr lang="en-US" sz="1800" dirty="0">
                <a:effectLst/>
                <a:latin typeface="Open Sans" panose="020B0606030504020204" pitchFamily="34" charset="0"/>
                <a:ea typeface="Open Sans" panose="020B0606030504020204" pitchFamily="34" charset="0"/>
              </a:rPr>
              <a:t> the group and </a:t>
            </a:r>
            <a:r>
              <a:rPr lang="en-US" sz="1800" b="1" dirty="0">
                <a:effectLst/>
                <a:latin typeface="Open Sans" panose="020B0606030504020204" pitchFamily="34" charset="0"/>
                <a:ea typeface="Open Sans" panose="020B0606030504020204" pitchFamily="34" charset="0"/>
              </a:rPr>
              <a:t>DEBRIEF</a:t>
            </a:r>
            <a:r>
              <a:rPr lang="en-US" sz="1800" dirty="0">
                <a:effectLst/>
                <a:latin typeface="Open Sans" panose="020B0606030504020204" pitchFamily="34" charset="0"/>
                <a:ea typeface="Open Sans" panose="020B0606030504020204" pitchFamily="34" charset="0"/>
              </a:rPr>
              <a:t> with participants. </a:t>
            </a:r>
            <a:r>
              <a:rPr lang="en-US" sz="1800" b="1" dirty="0">
                <a:effectLst/>
                <a:latin typeface="Open Sans" panose="020B0606030504020204" pitchFamily="34" charset="0"/>
                <a:ea typeface="Open Sans" panose="020B0606030504020204" pitchFamily="34" charset="0"/>
              </a:rPr>
              <a:t>ASK </a:t>
            </a:r>
            <a:r>
              <a:rPr lang="en-US" sz="1800" dirty="0">
                <a:effectLst/>
                <a:latin typeface="Open Sans" panose="020B0606030504020204" pitchFamily="34" charset="0"/>
                <a:ea typeface="Open Sans" panose="020B0606030504020204" pitchFamily="34" charset="0"/>
              </a:rPr>
              <a:t>participants</a:t>
            </a:r>
            <a:r>
              <a:rPr lang="en-US" sz="1800" b="1"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what has changed. Answer: Michael has exited to ICPC with father, Travis has stepdown to foster care with his grandparents, and charges are pending on Marilyn. </a:t>
            </a:r>
            <a:r>
              <a:rPr lang="en-US" sz="1800" b="1" dirty="0">
                <a:effectLst/>
                <a:latin typeface="Open Sans" panose="020B0606030504020204" pitchFamily="34" charset="0"/>
                <a:ea typeface="Open Sans" panose="020B0606030504020204" pitchFamily="34" charset="0"/>
              </a:rPr>
              <a:t>ASK</a:t>
            </a:r>
            <a:r>
              <a:rPr lang="en-US" sz="1800" dirty="0">
                <a:effectLst/>
                <a:latin typeface="Open Sans" panose="020B0606030504020204" pitchFamily="34" charset="0"/>
                <a:ea typeface="Open Sans" panose="020B0606030504020204" pitchFamily="34" charset="0"/>
              </a:rPr>
              <a:t> the following questions: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What information did you learn about the family?</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What follow-up questions would you have for the family? </a:t>
            </a: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Open Sans" panose="020B0606030504020204" pitchFamily="34" charset="0"/>
              </a:rPr>
              <a:t>How will you use this information to help you plan? </a:t>
            </a:r>
          </a:p>
          <a:p>
            <a:pPr marL="342900" marR="139065" lvl="0" indent="-342900">
              <a:lnSpc>
                <a:spcPct val="150000"/>
              </a:lnSpc>
              <a:spcBef>
                <a:spcPts val="40"/>
              </a:spcBef>
              <a:spcAft>
                <a:spcPts val="1200"/>
              </a:spcAft>
              <a:buFont typeface="Symbol" panose="05050102010706020507" pitchFamily="18" charset="2"/>
              <a:buChar char=""/>
              <a:tabLst>
                <a:tab pos="457200" algn="l"/>
              </a:tabLs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5980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2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DISCUSS </a:t>
            </a:r>
            <a:r>
              <a:rPr lang="en-US" sz="12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with participants</a:t>
            </a:r>
            <a:r>
              <a:rPr lang="en-US" sz="1200" b="1"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solidFill>
                  <a:srgbClr val="363435"/>
                </a:solidFill>
                <a:effectLst/>
                <a:latin typeface="Open Sans" panose="020B0606030504020204" pitchFamily="34" charset="0"/>
                <a:ea typeface="Franklin Gothic Book" panose="020B0503020102020204" pitchFamily="34" charset="0"/>
                <a:cs typeface="Franklin Gothic Book" panose="020B0503020102020204" pitchFamily="34" charset="0"/>
              </a:rPr>
              <a:t>Court Reviews of cases. As mentioned previously, Courts conduct reviews on cases.  Each Court is different and all participants will need to consult with Regional Counsel on what Court Reviews happen in the Court jurisdictions in their areas.</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742950" marR="0" lvl="1" indent="-285750">
              <a:lnSpc>
                <a:spcPct val="150000"/>
              </a:lnSpc>
              <a:spcBef>
                <a:spcPts val="590"/>
              </a:spcBef>
              <a:spcAft>
                <a:spcPts val="0"/>
              </a:spcAft>
              <a:buSzPts val="1200"/>
              <a:buFont typeface="Courier New" panose="02070309020205020404" pitchFamily="49" charset="0"/>
              <a:buChar char="o"/>
              <a:tabLst>
                <a:tab pos="685800" algn="l"/>
              </a:tabLst>
            </a:pPr>
            <a:r>
              <a:rPr lang="en-US" sz="1200" b="1" dirty="0">
                <a:effectLst/>
                <a:latin typeface="Open Sans" panose="020B0606030504020204" pitchFamily="34" charset="0"/>
                <a:ea typeface="Courier New" panose="02070309020205020404" pitchFamily="49" charset="0"/>
              </a:rPr>
              <a:t>Court Progress Review/Judicial Review</a:t>
            </a:r>
            <a:endParaRPr lang="en-US" sz="1100" dirty="0">
              <a:effectLst/>
              <a:latin typeface="Open Sans" panose="020B0606030504020204" pitchFamily="34" charset="0"/>
              <a:ea typeface="Courier New" panose="02070309020205020404" pitchFamily="49"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Calibri" panose="020F0502020204030204" pitchFamily="34" charset="0"/>
              </a:rPr>
              <a:t>The Department submits regular progress reports to the Court and the Court should review the progress made on the permanency plan at least every six (6) months. The six (6) month review can be held by the Court or the FCRB.  Court expectations can be different, and staff will follow each Courts requirements for reviews.</a:t>
            </a:r>
            <a:endParaRPr lang="en-US" sz="1100" dirty="0">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53</a:t>
            </a:fld>
            <a:endParaRPr lang="en-US" dirty="0"/>
          </a:p>
        </p:txBody>
      </p:sp>
    </p:spTree>
    <p:extLst>
      <p:ext uri="{BB962C8B-B14F-4D97-AF65-F5344CB8AC3E}">
        <p14:creationId xmlns:p14="http://schemas.microsoft.com/office/powerpoint/2010/main" val="1911814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tabLst>
                <a:tab pos="685800" algn="l"/>
              </a:tabLst>
            </a:pPr>
            <a:r>
              <a:rPr lang="en-US" sz="1800" b="1" dirty="0">
                <a:effectLst/>
                <a:latin typeface="Open Sans" panose="020B0606030504020204" pitchFamily="34" charset="0"/>
                <a:ea typeface="Calibri" panose="020F0502020204030204" pitchFamily="34" charset="0"/>
              </a:rPr>
              <a:t>STATE</a:t>
            </a:r>
            <a:r>
              <a:rPr lang="en-US" sz="1800" dirty="0">
                <a:effectLst/>
                <a:latin typeface="Open Sans" panose="020B0606030504020204" pitchFamily="34" charset="0"/>
                <a:ea typeface="Calibri" panose="020F0502020204030204" pitchFamily="34" charset="0"/>
              </a:rPr>
              <a:t> Form CS-0798 Affidavit of Reasonable Efforts </a:t>
            </a:r>
            <a:r>
              <a:rPr lang="en-US" sz="1800" dirty="0">
                <a:effectLst/>
                <a:latin typeface="Open Sans" panose="020B0606030504020204" pitchFamily="34" charset="0"/>
                <a:ea typeface="Open Sans" panose="020B0606030504020204" pitchFamily="34" charset="0"/>
              </a:rPr>
              <a:t>is used during reviews to describe the support the department has provided to help reunify the family. It asks specifically: </a:t>
            </a:r>
          </a:p>
          <a:p>
            <a:pPr marL="342900" marR="0" lvl="0" indent="-342900">
              <a:lnSpc>
                <a:spcPct val="150000"/>
              </a:lnSpc>
              <a:spcBef>
                <a:spcPts val="0"/>
              </a:spcBef>
              <a:spcAft>
                <a:spcPts val="0"/>
              </a:spcAft>
              <a:buFont typeface="Courier New" panose="02070309020205020404" pitchFamily="49" charset="0"/>
              <a:buChar char="o"/>
              <a:tabLst>
                <a:tab pos="914400" algn="l"/>
              </a:tabLst>
            </a:pPr>
            <a:r>
              <a:rPr lang="en-US" sz="1800" dirty="0">
                <a:effectLst/>
                <a:latin typeface="Open Sans" panose="020B0606030504020204" pitchFamily="34" charset="0"/>
                <a:ea typeface="Open Sans" panose="020B0606030504020204" pitchFamily="34" charset="0"/>
              </a:rPr>
              <a:t>What specific services are necessary to allow the child(ren) to remain in the home or to be returned to the home?  </a:t>
            </a:r>
          </a:p>
          <a:p>
            <a:pPr marL="342900" marR="0" lvl="0" indent="-342900">
              <a:lnSpc>
                <a:spcPct val="150000"/>
              </a:lnSpc>
              <a:spcBef>
                <a:spcPts val="0"/>
              </a:spcBef>
              <a:spcAft>
                <a:spcPts val="0"/>
              </a:spcAft>
              <a:buFont typeface="Courier New" panose="02070309020205020404" pitchFamily="49" charset="0"/>
              <a:buChar char="o"/>
              <a:tabLst>
                <a:tab pos="914400" algn="l"/>
              </a:tabLst>
            </a:pPr>
            <a:r>
              <a:rPr lang="en-US" sz="1800" dirty="0">
                <a:effectLst/>
                <a:latin typeface="Open Sans" panose="020B0606030504020204" pitchFamily="34" charset="0"/>
                <a:ea typeface="Open Sans" panose="020B0606030504020204" pitchFamily="34" charset="0"/>
              </a:rPr>
              <a:t>What services have been provided to assist the family and child(ren) so as to prevent removal or to reunify the family?  </a:t>
            </a:r>
          </a:p>
          <a:p>
            <a:pPr marL="342900" marR="0" lvl="0" indent="-342900">
              <a:lnSpc>
                <a:spcPct val="150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CONDUCT ACTIVITY</a:t>
            </a:r>
            <a:r>
              <a:rPr lang="en-US" sz="1200" dirty="0">
                <a:effectLst/>
                <a:latin typeface="Open Sans" panose="020B0606030504020204" pitchFamily="34" charset="0"/>
                <a:ea typeface="Open Sans" panose="020B0606030504020204" pitchFamily="34" charset="0"/>
              </a:rPr>
              <a:t>: Affidavit of Reasonable Efforts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Open Sans" panose="020B0606030504020204" pitchFamily="34" charset="0"/>
              </a:rPr>
              <a:t>REQUEST</a:t>
            </a:r>
            <a:r>
              <a:rPr lang="en-US" sz="1200" dirty="0">
                <a:effectLst/>
                <a:latin typeface="Open Sans" panose="020B0606030504020204" pitchFamily="34" charset="0"/>
                <a:ea typeface="Open Sans" panose="020B0606030504020204" pitchFamily="34" charset="0"/>
              </a:rPr>
              <a:t> participants to pull up Form CS-0798 Affidavit of Reasonable Efforts from the Forms and Documents drive. </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Open Sans" panose="020B0606030504020204" pitchFamily="34" charset="0"/>
              </a:rPr>
              <a:t>ALLOW</a:t>
            </a:r>
            <a:r>
              <a:rPr lang="en-US" sz="1200" dirty="0">
                <a:effectLst/>
                <a:latin typeface="Open Sans" panose="020B0606030504020204" pitchFamily="34" charset="0"/>
                <a:ea typeface="Open Sans" panose="020B0606030504020204" pitchFamily="34" charset="0"/>
              </a:rPr>
              <a:t> 10 minutes for participants to complete the document for the Steward family. </a:t>
            </a:r>
            <a:r>
              <a:rPr lang="en-US" sz="1200" b="1" dirty="0">
                <a:effectLst/>
                <a:latin typeface="Open Sans" panose="020B0606030504020204" pitchFamily="34" charset="0"/>
                <a:ea typeface="Open Sans" panose="020B0606030504020204" pitchFamily="34" charset="0"/>
              </a:rPr>
              <a:t>EXPLAIN </a:t>
            </a:r>
            <a:r>
              <a:rPr lang="en-US" sz="1200" dirty="0">
                <a:effectLst/>
                <a:latin typeface="Open Sans" panose="020B0606030504020204" pitchFamily="34" charset="0"/>
                <a:ea typeface="Open Sans" panose="020B0606030504020204" pitchFamily="34" charset="0"/>
              </a:rPr>
              <a:t>they can include what they think they would do on this case if needed. They will answer the following questions to complete the Affidavit:</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Calibri" panose="020F0502020204030204" pitchFamily="34" charset="0"/>
              </a:rPr>
              <a:t>Child(ren)’s condition</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Calibri" panose="020F0502020204030204" pitchFamily="34" charset="0"/>
              </a:rPr>
              <a:t>Parent progress on the Permanency Plan</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Calibri" panose="020F0502020204030204" pitchFamily="34" charset="0"/>
              </a:rPr>
              <a:t>Visitation</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Open Sans" panose="020B0606030504020204" pitchFamily="34" charset="0"/>
                <a:ea typeface="Calibri" panose="020F0502020204030204" pitchFamily="34" charset="0"/>
              </a:rPr>
              <a:t>Case Manager Contact</a:t>
            </a:r>
            <a:endParaRPr lang="en-US" sz="18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0"/>
              </a:spcAft>
              <a:buFont typeface="Courier New" panose="02070309020205020404" pitchFamily="49" charset="0"/>
              <a:buChar char="o"/>
            </a:pPr>
            <a:r>
              <a:rPr lang="en-US" sz="1200" b="1" dirty="0">
                <a:effectLst/>
                <a:latin typeface="Open Sans" panose="020B0606030504020204" pitchFamily="34" charset="0"/>
                <a:ea typeface="Calibri" panose="020F0502020204030204" pitchFamily="34" charset="0"/>
              </a:rPr>
              <a:t>ASK</a:t>
            </a:r>
            <a:r>
              <a:rPr lang="en-US" sz="1200" dirty="0">
                <a:effectLst/>
                <a:latin typeface="Open Sans" panose="020B0606030504020204" pitchFamily="34" charset="0"/>
                <a:ea typeface="Calibri" panose="020F0502020204030204" pitchFamily="34" charset="0"/>
              </a:rPr>
              <a:t> for a volunteer to share their Affidavit of Reasonable Efforts answers about the Steward family.</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SHARE</a:t>
            </a:r>
            <a:r>
              <a:rPr lang="en-US" sz="1200" dirty="0">
                <a:effectLst/>
                <a:latin typeface="Open Sans" panose="020B0606030504020204" pitchFamily="34" charset="0"/>
                <a:ea typeface="Open Sans" panose="020B0606030504020204" pitchFamily="34" charset="0"/>
              </a:rPr>
              <a:t> example of Steward CS-0798 Affidavit of Reasonable Efforts and ask if there are any questions.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INFORM</a:t>
            </a:r>
            <a:r>
              <a:rPr lang="en-US" sz="1200" dirty="0">
                <a:effectLst/>
                <a:latin typeface="Open Sans" panose="020B0606030504020204" pitchFamily="34" charset="0"/>
                <a:ea typeface="Open Sans" panose="020B0606030504020204" pitchFamily="34" charset="0"/>
              </a:rPr>
              <a:t> participants to check with your Regional Counsel to determine the forms preferred by the local courts and what must be submitted prior to the Court Reviews.  </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425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545" marR="687070" algn="ctr">
              <a:spcBef>
                <a:spcPts val="505"/>
              </a:spcBef>
              <a:spcAft>
                <a:spcPts val="0"/>
              </a:spcAft>
            </a:pPr>
            <a:r>
              <a:rPr lang="en-US" sz="1800" b="1" dirty="0">
                <a:effectLst/>
                <a:latin typeface="Open Sans" panose="020B0606030504020204" pitchFamily="34" charset="0"/>
                <a:ea typeface="Open Sans" panose="020B0606030504020204" pitchFamily="34" charset="0"/>
              </a:rPr>
              <a:t>Unit 8: Case Process - Months 7, 8, &amp; 9</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Unit Time: 30 minutes</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Learning Objectives: </a:t>
            </a:r>
          </a:p>
          <a:p>
            <a:pPr marL="342900" marR="12700" lvl="0" indent="-342900">
              <a:lnSpc>
                <a:spcPct val="150000"/>
              </a:lnSpc>
              <a:spcBef>
                <a:spcPts val="0"/>
              </a:spcBef>
              <a:spcAft>
                <a:spcPts val="0"/>
              </a:spcAft>
              <a:buFont typeface="Symbol" panose="05050102010706020507" pitchFamily="18" charset="2"/>
              <a:buChar char=""/>
              <a:tabLst>
                <a:tab pos="622935" algn="l"/>
              </a:tabLst>
            </a:pP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understand the on-going case process throughout the life of a foster care case.</a:t>
            </a:r>
          </a:p>
          <a:p>
            <a:pPr marL="36830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139700" marR="0" indent="57150">
              <a:spcBef>
                <a:spcPts val="0"/>
              </a:spcBef>
              <a:spcAft>
                <a:spcPts val="0"/>
              </a:spcAft>
            </a:pPr>
            <a:r>
              <a:rPr lang="en-US" sz="1800" b="1" dirty="0">
                <a:effectLst/>
                <a:latin typeface="Open Sans" panose="020B0606030504020204" pitchFamily="34" charset="0"/>
                <a:ea typeface="Open Sans" panose="020B0606030504020204" pitchFamily="34" charset="0"/>
              </a:rPr>
              <a:t>Supporting Materials:</a:t>
            </a:r>
          </a:p>
          <a:p>
            <a:pPr marL="139700" marR="0" indent="57150">
              <a:spcBef>
                <a:spcPts val="0"/>
              </a:spcBef>
              <a:spcAft>
                <a:spcPts val="0"/>
              </a:spcAft>
            </a:pPr>
            <a:r>
              <a:rPr lang="en-US" sz="1800" b="1" dirty="0">
                <a:effectLst/>
                <a:latin typeface="Open Sans" panose="020B0606030504020204" pitchFamily="34" charset="0"/>
                <a:ea typeface="Open Sans" panose="020B0606030504020204" pitchFamily="34" charset="0"/>
              </a:rPr>
              <a:t> </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Foster Care Specialty Week Two Facilitator Guide and PowerPoint</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Case Calendar Timeline  </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CANS Case Protocol</a:t>
            </a:r>
          </a:p>
          <a:p>
            <a:pPr marL="342900" marR="0" lvl="0" indent="-342900">
              <a:spcBef>
                <a:spcPts val="235"/>
              </a:spcBef>
              <a:spcAft>
                <a:spcPts val="0"/>
              </a:spcAft>
              <a:buFont typeface="Symbol" panose="05050102010706020507" pitchFamily="18" charset="2"/>
              <a:buChar char=""/>
              <a:tabLst>
                <a:tab pos="228600" algn="l"/>
              </a:tabLst>
            </a:pPr>
            <a:r>
              <a:rPr lang="en-US" sz="1800" dirty="0">
                <a:solidFill>
                  <a:srgbClr val="363435"/>
                </a:solidFill>
                <a:effectLst/>
                <a:latin typeface="Open Sans" panose="020B0606030504020204" pitchFamily="34" charset="0"/>
                <a:ea typeface="Open Sans" panose="020B0606030504020204" pitchFamily="34" charset="0"/>
              </a:rPr>
              <a:t>Form CS-1091 Termination of Parental Rights Referral</a:t>
            </a:r>
            <a:endParaRPr lang="en-US" sz="18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1412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8.1: Months 7, 8 and 9</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Time: 30 minutes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795"/>
              </a:spcBef>
              <a:spcAft>
                <a:spcPts val="6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the tasks needing to be completed on a case from day 181-270 seems to slow down a little and this is where the Practice Wheel is very important. </a:t>
            </a:r>
            <a:r>
              <a:rPr lang="en-US" sz="1800" b="1" dirty="0">
                <a:effectLst/>
                <a:latin typeface="Open Sans" panose="020B0606030504020204" pitchFamily="34" charset="0"/>
                <a:ea typeface="Open Sans" panose="020B0606030504020204" pitchFamily="34" charset="0"/>
              </a:rPr>
              <a:t>UTILIZE</a:t>
            </a:r>
            <a:r>
              <a:rPr lang="en-US" sz="1800" dirty="0">
                <a:effectLst/>
                <a:latin typeface="Open Sans" panose="020B0606030504020204" pitchFamily="34" charset="0"/>
                <a:ea typeface="Open Sans" panose="020B0606030504020204" pitchFamily="34" charset="0"/>
              </a:rPr>
              <a:t> Case Calendar Timeline and </a:t>
            </a:r>
            <a:r>
              <a:rPr lang="en-US" sz="1800" b="1" dirty="0">
                <a:effectLst/>
                <a:latin typeface="Open Sans" panose="020B0606030504020204" pitchFamily="34" charset="0"/>
                <a:ea typeface="Open Sans" panose="020B0606030504020204" pitchFamily="34" charset="0"/>
              </a:rPr>
              <a:t>BRIEFLY REVIEW</a:t>
            </a:r>
            <a:r>
              <a:rPr lang="en-US" sz="1800" dirty="0">
                <a:effectLst/>
                <a:latin typeface="Open Sans" panose="020B0606030504020204" pitchFamily="34" charset="0"/>
                <a:ea typeface="Open Sans" panose="020B0606030504020204" pitchFamily="34" charset="0"/>
              </a:rPr>
              <a:t> the tasks below.  </a:t>
            </a:r>
            <a:r>
              <a:rPr lang="en-US" sz="1800" b="1" dirty="0">
                <a:effectLst/>
                <a:latin typeface="Open Sans" panose="020B0606030504020204" pitchFamily="34" charset="0"/>
                <a:ea typeface="Open Sans" panose="020B0606030504020204" pitchFamily="34" charset="0"/>
              </a:rPr>
              <a:t>TRAINER NOTE</a:t>
            </a:r>
            <a:r>
              <a:rPr lang="en-US" sz="1800" dirty="0">
                <a:effectLst/>
                <a:latin typeface="Open Sans" panose="020B0606030504020204" pitchFamily="34" charset="0"/>
                <a:ea typeface="Open Sans" panose="020B0606030504020204" pitchFamily="34" charset="0"/>
              </a:rPr>
              <a:t>:</a:t>
            </a:r>
            <a:r>
              <a:rPr lang="en-US" sz="1800" b="1"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some tasks are applied to the Steward case and are addressed in the following lessons. Tasks for day 181-270 will include:</a:t>
            </a: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EPSD&amp;T Dental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Face to Face Quality Contacts – See Visitation Guide</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Visitation between child and parent / sibling visitation if applicable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Foster Care Review Board (if applicable) every 6 months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Reassessment CANS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Schedule Permanency Plan Revision CFTM, send CFTM Notifications, Progress Review CFTM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Permanency Plan ratification hearing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Review and document Life Book check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Diligent Search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Update Genogram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DCS Legal Review of case due by 9-month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Case Service Requests - ongoing if needed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Referrals for services – ongoing if needed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Monthly documentation </a:t>
            </a:r>
            <a:endParaRPr lang="en-US" sz="1800" dirty="0">
              <a:effectLst/>
              <a:latin typeface="Open Sans" panose="020B0606030504020204" pitchFamily="34" charset="0"/>
              <a:ea typeface="Open Sans" panose="020B0606030504020204" pitchFamily="34" charset="0"/>
            </a:endParaRPr>
          </a:p>
          <a:p>
            <a:r>
              <a:rPr lang="en-US" sz="1800" dirty="0">
                <a:solidFill>
                  <a:srgbClr val="000000"/>
                </a:solidFill>
                <a:effectLst/>
                <a:latin typeface="Open Sans" panose="020B0606030504020204" pitchFamily="34" charset="0"/>
                <a:ea typeface="Calibri" panose="020F0502020204030204" pitchFamily="34" charset="0"/>
              </a:rPr>
              <a:t>Follow up appointments medical, dental, mental health/medication management appointment as needed/ongoing </a:t>
            </a:r>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56</a:t>
            </a:fld>
            <a:endParaRPr lang="en-US" dirty="0"/>
          </a:p>
        </p:txBody>
      </p:sp>
    </p:spTree>
    <p:extLst>
      <p:ext uri="{BB962C8B-B14F-4D97-AF65-F5344CB8AC3E}">
        <p14:creationId xmlns:p14="http://schemas.microsoft.com/office/powerpoint/2010/main" val="3441932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600"/>
              </a:spcAft>
              <a:buFont typeface="Symbol" panose="05050102010706020507" pitchFamily="18" charset="2"/>
              <a:buChar char=""/>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EMPHASIZE</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the Family Permanency Plans are updated before the goal achievement date expires, so in most cases this would be at least every six (6) months. Family Permanency Plans are reviewed through the quarterly progress review process, so the opportunity to update and refine activities and outcomes are revisited on a regular basis.  </a:t>
            </a:r>
          </a:p>
          <a:p>
            <a:pPr marL="342900" marR="0" lvl="0" indent="-342900">
              <a:lnSpc>
                <a:spcPct val="150000"/>
              </a:lnSpc>
              <a:spcBef>
                <a:spcPts val="815"/>
              </a:spcBef>
              <a:spcAft>
                <a:spcPts val="1200"/>
              </a:spcAft>
              <a:buFont typeface="Symbol" panose="05050102010706020507" pitchFamily="18" charset="2"/>
              <a:buChar char=""/>
              <a:tabLst>
                <a:tab pos="597535"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TRANSITION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into a group discussion about revising the Steward/Collins family permanency plan based on the updated CANS assessments and strengths and needs.  </a:t>
            </a: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ASK</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participants what items will be considered when revising the permanency plan for the Steward/Collins family.</a:t>
            </a:r>
          </a:p>
          <a:p>
            <a:pPr marL="342900" marR="0" lvl="0" indent="-342900">
              <a:lnSpc>
                <a:spcPct val="150000"/>
              </a:lnSpc>
              <a:spcBef>
                <a:spcPts val="815"/>
              </a:spcBef>
              <a:spcAft>
                <a:spcPts val="1200"/>
              </a:spcAft>
              <a:buFont typeface="Symbol" panose="05050102010706020507" pitchFamily="18" charset="2"/>
              <a:buChar char=""/>
              <a:tabLst>
                <a:tab pos="597535"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CONDUCT ACTIVITY</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Steward/Collins Family Permanency Plan Revision </a:t>
            </a:r>
          </a:p>
          <a:p>
            <a:pPr marL="342900" marR="0" lvl="0" indent="-342900">
              <a:lnSpc>
                <a:spcPct val="150000"/>
              </a:lnSpc>
              <a:spcBef>
                <a:spcPts val="0"/>
              </a:spcBef>
              <a:spcAft>
                <a:spcPts val="12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TRAINER</a:t>
            </a:r>
            <a:r>
              <a:rPr lang="en-US" sz="1800" dirty="0">
                <a:effectLst/>
                <a:latin typeface="Open Sans" panose="020B0606030504020204" pitchFamily="34" charset="0"/>
                <a:ea typeface="Open Sans" panose="020B0606030504020204" pitchFamily="34" charset="0"/>
              </a:rPr>
              <a:t>: This activity can be done as a large group or working in small teams to brainstorm ideas as would be done in a CFTM setting. Approximately 30 minutes to complete.</a:t>
            </a:r>
          </a:p>
          <a:p>
            <a:pPr marL="342900" marR="0" lvl="0" indent="-342900">
              <a:lnSpc>
                <a:spcPct val="150000"/>
              </a:lnSpc>
              <a:spcBef>
                <a:spcPts val="0"/>
              </a:spcBef>
              <a:spcAft>
                <a:spcPts val="12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INSTRUCT </a:t>
            </a:r>
            <a:r>
              <a:rPr lang="en-US" sz="1800" dirty="0">
                <a:effectLst/>
                <a:latin typeface="Open Sans" panose="020B0606030504020204" pitchFamily="34" charset="0"/>
                <a:ea typeface="Open Sans" panose="020B0606030504020204" pitchFamily="34" charset="0"/>
              </a:rPr>
              <a:t>the group or small teams to use the Reassessment CANS (strengths and needs/risk/concerns of Steward/Collins family) and update/revise their previous Strengths Statement, Need/Risk/Concern Statement, and Action Steps for Steward family (Marilyn or Travis).  </a:t>
            </a:r>
          </a:p>
          <a:p>
            <a:pPr marL="342900" marR="0" lvl="0" indent="-342900">
              <a:lnSpc>
                <a:spcPct val="150000"/>
              </a:lnSpc>
              <a:spcBef>
                <a:spcPts val="0"/>
              </a:spcBef>
              <a:spcAft>
                <a:spcPts val="12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REMIND</a:t>
            </a:r>
            <a:r>
              <a:rPr lang="en-US" sz="1800" dirty="0">
                <a:effectLst/>
                <a:latin typeface="Open Sans" panose="020B0606030504020204" pitchFamily="34" charset="0"/>
                <a:ea typeface="Open Sans" panose="020B0606030504020204" pitchFamily="34" charset="0"/>
              </a:rPr>
              <a:t> the group they can use the Permanency Plan Development Guide to assist them with action steps.  Also, remind them of the SMART acronym when writing action steps: </a:t>
            </a:r>
            <a:r>
              <a:rPr lang="en-US" sz="1800" b="1" dirty="0">
                <a:effectLst/>
                <a:latin typeface="Open Sans" panose="020B0606030504020204" pitchFamily="34" charset="0"/>
                <a:ea typeface="Open Sans" panose="020B0606030504020204" pitchFamily="34" charset="0"/>
              </a:rPr>
              <a:t>Specific, Measurable, Achievable, Realistic, and Timely.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12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ALLOW </a:t>
            </a:r>
            <a:r>
              <a:rPr lang="en-US" sz="1800" dirty="0">
                <a:effectLst/>
                <a:latin typeface="Open Sans" panose="020B0606030504020204" pitchFamily="34" charset="0"/>
                <a:ea typeface="Open Sans" panose="020B0606030504020204" pitchFamily="34" charset="0"/>
              </a:rPr>
              <a:t>report out and</a:t>
            </a:r>
            <a:r>
              <a:rPr lang="en-US" sz="1800" b="1" dirty="0">
                <a:effectLst/>
                <a:latin typeface="Open Sans" panose="020B0606030504020204" pitchFamily="34" charset="0"/>
                <a:ea typeface="Open Sans" panose="020B0606030504020204" pitchFamily="34" charset="0"/>
              </a:rPr>
              <a:t> DEBRIEF</a:t>
            </a:r>
            <a:r>
              <a:rPr lang="en-US" sz="1800" dirty="0">
                <a:effectLst/>
                <a:latin typeface="Open Sans" panose="020B0606030504020204" pitchFamily="34" charset="0"/>
                <a:ea typeface="Open Sans" panose="020B0606030504020204" pitchFamily="34" charset="0"/>
              </a:rPr>
              <a:t> the revisions to the Strengths Statements, Need/Risk/Concern Statements, and Action Steps created by the group or small teams. </a:t>
            </a:r>
          </a:p>
          <a:p>
            <a:pPr marL="342900" marR="0" lvl="0" indent="-342900">
              <a:lnSpc>
                <a:spcPct val="150000"/>
              </a:lnSpc>
              <a:spcBef>
                <a:spcPts val="815"/>
              </a:spcBef>
              <a:spcAft>
                <a:spcPts val="1200"/>
              </a:spcAft>
              <a:buFont typeface="Courier New" panose="02070309020205020404" pitchFamily="49" charset="0"/>
              <a:buChar char="o"/>
              <a:tabLst>
                <a:tab pos="228600" algn="l"/>
                <a:tab pos="685800" algn="l"/>
              </a:tabLst>
            </a:pPr>
            <a:r>
              <a:rPr lang="en-US" sz="1800" b="1" dirty="0">
                <a:effectLst/>
                <a:latin typeface="Open Sans" panose="020B0606030504020204" pitchFamily="34" charset="0"/>
                <a:ea typeface="Open Sans" panose="020B0606030504020204" pitchFamily="34" charset="0"/>
              </a:rPr>
              <a:t>THANK </a:t>
            </a:r>
            <a:r>
              <a:rPr lang="en-US" sz="1800" dirty="0">
                <a:effectLst/>
                <a:latin typeface="Open Sans" panose="020B0606030504020204" pitchFamily="34" charset="0"/>
                <a:ea typeface="Open Sans" panose="020B0606030504020204" pitchFamily="34" charset="0"/>
              </a:rPr>
              <a:t>the group for their hard work. </a:t>
            </a:r>
            <a:r>
              <a:rPr lang="en-US" sz="1800" b="1" dirty="0">
                <a:effectLst/>
                <a:latin typeface="Open Sans" panose="020B0606030504020204" pitchFamily="34" charset="0"/>
                <a:ea typeface="Open Sans" panose="020B0606030504020204" pitchFamily="34" charset="0"/>
              </a:rPr>
              <a:t>ENCOURAGE </a:t>
            </a:r>
            <a:r>
              <a:rPr lang="en-US" sz="1800" dirty="0">
                <a:effectLst/>
                <a:latin typeface="Open Sans" panose="020B0606030504020204" pitchFamily="34" charset="0"/>
                <a:ea typeface="Open Sans" panose="020B0606030504020204" pitchFamily="34" charset="0"/>
              </a:rPr>
              <a:t>participants to review Permanency Plans in the field, attend Permanency Plan Revision CFTMs and ask questions about the process of using the CANS to inform the</a:t>
            </a:r>
            <a:r>
              <a:rPr lang="en-US" sz="1800" spc="-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plan.</a:t>
            </a:r>
          </a:p>
          <a:p>
            <a:pPr marL="342900" marR="0" lvl="0" indent="-342900">
              <a:lnSpc>
                <a:spcPct val="150000"/>
              </a:lnSpc>
              <a:spcBef>
                <a:spcPts val="500"/>
              </a:spcBef>
              <a:spcAft>
                <a:spcPts val="120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EMPHASIZE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if progress has not been made in the first nine months, the family should be made aware that the Department could recommend a change in one or more of their permanency options. The FSW will have a discussion with Legal prior to the CFTM to discuss the status of the case and if any changes to the</a:t>
            </a:r>
            <a:r>
              <a:rPr lang="en-US" sz="1800" spc="-1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plan are</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needed.</a:t>
            </a: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57</a:t>
            </a:fld>
            <a:endParaRPr lang="en-US" dirty="0"/>
          </a:p>
        </p:txBody>
      </p:sp>
    </p:spTree>
    <p:extLst>
      <p:ext uri="{BB962C8B-B14F-4D97-AF65-F5344CB8AC3E}">
        <p14:creationId xmlns:p14="http://schemas.microsoft.com/office/powerpoint/2010/main" val="17152804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highlight>
                  <a:srgbClr val="FFFF00"/>
                </a:highlight>
                <a:latin typeface="Open Sans" panose="020B0606030504020204" pitchFamily="34" charset="0"/>
                <a:ea typeface="Open Sans" panose="020B0606030504020204" pitchFamily="34" charset="0"/>
              </a:rPr>
              <a:t>STATE </a:t>
            </a:r>
            <a:r>
              <a:rPr lang="en-US" sz="1800" dirty="0">
                <a:solidFill>
                  <a:srgbClr val="363435"/>
                </a:solidFill>
                <a:effectLst/>
                <a:highlight>
                  <a:srgbClr val="FFFF00"/>
                </a:highlight>
                <a:latin typeface="Open Sans" panose="020B0606030504020204" pitchFamily="34" charset="0"/>
                <a:ea typeface="Open Sans" panose="020B0606030504020204" pitchFamily="34" charset="0"/>
              </a:rPr>
              <a:t>at the 9 month mark of a case a DCS Legal Review must take place. This is where the FSW has a conversation with DCS Legal sharing case specifics of progress or lack of progress on the permanency plan.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highlight>
                  <a:srgbClr val="FFFF00"/>
                </a:highlight>
                <a:latin typeface="Open Sans" panose="020B0606030504020204" pitchFamily="34" charset="0"/>
                <a:ea typeface="Open Sans" panose="020B0606030504020204" pitchFamily="34" charset="0"/>
              </a:rPr>
              <a:t>EXPLAIN </a:t>
            </a:r>
            <a:r>
              <a:rPr lang="en-US" sz="1800" dirty="0">
                <a:solidFill>
                  <a:srgbClr val="363435"/>
                </a:solidFill>
                <a:effectLst/>
                <a:highlight>
                  <a:srgbClr val="FFFF00"/>
                </a:highlight>
                <a:latin typeface="Open Sans" panose="020B0606030504020204" pitchFamily="34" charset="0"/>
                <a:ea typeface="Open Sans" panose="020B0606030504020204" pitchFamily="34" charset="0"/>
              </a:rPr>
              <a:t>Regional Counsel will discuss any grounds of termination present and if DCS should pursue termination of parental rights.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highlight>
                  <a:srgbClr val="FFFF00"/>
                </a:highlight>
                <a:latin typeface="Open Sans" panose="020B0606030504020204" pitchFamily="34" charset="0"/>
                <a:ea typeface="Open Sans" panose="020B0606030504020204" pitchFamily="34" charset="0"/>
              </a:rPr>
              <a:t>STATE </a:t>
            </a:r>
            <a:r>
              <a:rPr lang="en-US" sz="1800" dirty="0">
                <a:solidFill>
                  <a:srgbClr val="363435"/>
                </a:solidFill>
                <a:effectLst/>
                <a:highlight>
                  <a:srgbClr val="FFFF00"/>
                </a:highlight>
                <a:latin typeface="Open Sans" panose="020B0606030504020204" pitchFamily="34" charset="0"/>
                <a:ea typeface="Open Sans" panose="020B0606030504020204" pitchFamily="34" charset="0"/>
              </a:rPr>
              <a:t>Form CS-1091 Termination of Parental Rights Referral would be completed and submitted to legal seeking TPR.</a:t>
            </a: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363435"/>
                </a:solidFill>
                <a:effectLst/>
                <a:highlight>
                  <a:srgbClr val="FFFF00"/>
                </a:highlight>
                <a:latin typeface="Open Sans" panose="020B0606030504020204" pitchFamily="34" charset="0"/>
                <a:ea typeface="Open Sans" panose="020B0606030504020204" pitchFamily="34" charset="0"/>
              </a:rPr>
              <a:t>TRANSITION</a:t>
            </a:r>
            <a:r>
              <a:rPr lang="en-US" sz="1800" dirty="0">
                <a:solidFill>
                  <a:srgbClr val="363435"/>
                </a:solidFill>
                <a:effectLst/>
                <a:highlight>
                  <a:srgbClr val="FFFF00"/>
                </a:highlight>
                <a:latin typeface="Open Sans" panose="020B0606030504020204" pitchFamily="34" charset="0"/>
                <a:ea typeface="Open Sans" panose="020B0606030504020204" pitchFamily="34" charset="0"/>
              </a:rPr>
              <a:t> to Unit 9 Case Process Months 10 and 11.</a:t>
            </a:r>
            <a:endParaRPr lang="en-US" sz="1800" dirty="0">
              <a:effectLst/>
              <a:latin typeface="Open Sans" panose="020B0606030504020204" pitchFamily="34" charset="0"/>
              <a:ea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58</a:t>
            </a:fld>
            <a:endParaRPr lang="en-US" dirty="0"/>
          </a:p>
        </p:txBody>
      </p:sp>
    </p:spTree>
    <p:extLst>
      <p:ext uri="{BB962C8B-B14F-4D97-AF65-F5344CB8AC3E}">
        <p14:creationId xmlns:p14="http://schemas.microsoft.com/office/powerpoint/2010/main" val="2226622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545" marR="687070" algn="ctr">
              <a:spcBef>
                <a:spcPts val="505"/>
              </a:spcBef>
              <a:spcAft>
                <a:spcPts val="0"/>
              </a:spcAft>
            </a:pPr>
            <a:r>
              <a:rPr lang="en-US" sz="1800" b="1" dirty="0">
                <a:effectLst/>
                <a:latin typeface="Open Sans" panose="020B0606030504020204" pitchFamily="34" charset="0"/>
                <a:ea typeface="Open Sans" panose="020B0606030504020204" pitchFamily="34" charset="0"/>
              </a:rPr>
              <a:t>Unit 9: Months 10 and 11</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Unit Time: 20 minutes</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Learning Objectives: </a:t>
            </a:r>
          </a:p>
          <a:p>
            <a:pPr marL="342900" marR="12700" lvl="0" indent="-342900">
              <a:lnSpc>
                <a:spcPct val="150000"/>
              </a:lnSpc>
              <a:spcBef>
                <a:spcPts val="0"/>
              </a:spcBef>
              <a:spcAft>
                <a:spcPts val="0"/>
              </a:spcAft>
              <a:buFont typeface="Symbol" panose="05050102010706020507" pitchFamily="18" charset="2"/>
              <a:buChar char=""/>
              <a:tabLst>
                <a:tab pos="622935" algn="l"/>
              </a:tabLst>
            </a:pP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understand the on-going case process throughout the life of a foster care case.</a:t>
            </a:r>
          </a:p>
          <a:p>
            <a:pPr marL="36830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139700" marR="0" indent="57150">
              <a:spcBef>
                <a:spcPts val="0"/>
              </a:spcBef>
              <a:spcAft>
                <a:spcPts val="0"/>
              </a:spcAft>
            </a:pPr>
            <a:r>
              <a:rPr lang="en-US" sz="1800" b="1" dirty="0">
                <a:effectLst/>
                <a:latin typeface="Open Sans" panose="020B0606030504020204" pitchFamily="34" charset="0"/>
                <a:ea typeface="Open Sans" panose="020B0606030504020204" pitchFamily="34" charset="0"/>
              </a:rPr>
              <a:t>Supporting Materials:</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Foster Care Specialty Week Two Facilitator Guide and PowerPoint</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Case Calendar Timeline  </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Child and Family Team Meeting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74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Arial" panose="020B0604020202020204" pitchFamily="34" charset="0"/>
              <a:buChar char="●"/>
            </a:pPr>
            <a:r>
              <a:rPr lang="en-US" sz="1200" b="1" dirty="0">
                <a:effectLst/>
                <a:latin typeface="Open Sans" panose="020B0606030504020204" pitchFamily="34" charset="0"/>
                <a:ea typeface="Open Sans" panose="020B0606030504020204" pitchFamily="34" charset="0"/>
              </a:rPr>
              <a:t>ASK </a:t>
            </a:r>
            <a:r>
              <a:rPr lang="en-US" sz="1200" dirty="0">
                <a:effectLst/>
                <a:latin typeface="Open Sans" panose="020B0606030504020204" pitchFamily="34" charset="0"/>
                <a:ea typeface="Open Sans" panose="020B0606030504020204" pitchFamily="34" charset="0"/>
              </a:rPr>
              <a:t>participants what is their understanding of why the youth entered foster care (custodial placement). </a:t>
            </a:r>
            <a:r>
              <a:rPr lang="en-US" sz="1200" b="1" dirty="0">
                <a:effectLst/>
                <a:latin typeface="Open Sans" panose="020B0606030504020204" pitchFamily="34" charset="0"/>
                <a:ea typeface="Open Sans" panose="020B0606030504020204" pitchFamily="34" charset="0"/>
              </a:rPr>
              <a:t>ANSWER</a:t>
            </a:r>
            <a:r>
              <a:rPr lang="en-US" sz="1200" dirty="0">
                <a:effectLst/>
                <a:latin typeface="Open Sans" panose="020B0606030504020204" pitchFamily="34" charset="0"/>
                <a:ea typeface="Open Sans" panose="020B0606030504020204" pitchFamily="34" charset="0"/>
              </a:rPr>
              <a:t>: Lack of supervision by Mrs. Steward and her being unwilling to be protective of the youth from Andrew. </a:t>
            </a:r>
            <a:r>
              <a:rPr lang="en-US" sz="1200" b="1" dirty="0">
                <a:effectLst/>
                <a:latin typeface="Open Sans" panose="020B0606030504020204" pitchFamily="34" charset="0"/>
                <a:ea typeface="Open Sans" panose="020B0606030504020204" pitchFamily="34" charset="0"/>
              </a:rPr>
              <a:t> DISCUSS </a:t>
            </a:r>
            <a:r>
              <a:rPr lang="en-US" sz="1200" dirty="0">
                <a:effectLst/>
                <a:latin typeface="Open Sans" panose="020B0606030504020204" pitchFamily="34" charset="0"/>
                <a:ea typeface="Open Sans" panose="020B0606030504020204" pitchFamily="34" charset="0"/>
              </a:rPr>
              <a:t>additional details of what brought Travis and Michael into custody.</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600"/>
              </a:spcAft>
              <a:buFont typeface="Courier New" panose="02070309020205020404" pitchFamily="49" charset="0"/>
              <a:buChar char="o"/>
            </a:pPr>
            <a:r>
              <a:rPr lang="en-US" sz="1200" b="1" dirty="0">
                <a:effectLst/>
                <a:latin typeface="Open Sans" panose="020B0606030504020204" pitchFamily="34" charset="0"/>
                <a:ea typeface="Open Sans" panose="020B0606030504020204" pitchFamily="34" charset="0"/>
              </a:rPr>
              <a:t>STATE </a:t>
            </a:r>
            <a:r>
              <a:rPr lang="en-US" sz="1200" dirty="0">
                <a:effectLst/>
                <a:latin typeface="Open Sans" panose="020B0606030504020204" pitchFamily="34" charset="0"/>
                <a:ea typeface="Open Sans" panose="020B0606030504020204" pitchFamily="34" charset="0"/>
              </a:rPr>
              <a:t>foster care case managers are responsible for reviewing and updating information in the intake packet following removal. </a:t>
            </a:r>
            <a:r>
              <a:rPr lang="en-US" sz="1200" b="1" dirty="0">
                <a:effectLst/>
                <a:latin typeface="Open Sans" panose="020B0606030504020204" pitchFamily="34" charset="0"/>
                <a:ea typeface="Open Sans" panose="020B0606030504020204" pitchFamily="34" charset="0"/>
              </a:rPr>
              <a:t>EXPLAIN</a:t>
            </a:r>
            <a:r>
              <a:rPr lang="en-US" sz="1200" dirty="0">
                <a:effectLst/>
                <a:latin typeface="Open Sans" panose="020B0606030504020204" pitchFamily="34" charset="0"/>
                <a:ea typeface="Open Sans" panose="020B0606030504020204" pitchFamily="34" charset="0"/>
              </a:rPr>
              <a:t> We want to supply foster parents and Child Welfare Benefits with the most up to date information on the children/youth.</a:t>
            </a:r>
            <a:endParaRPr lang="en-US" sz="1100" dirty="0">
              <a:effectLst/>
              <a:latin typeface="Open Sans" panose="020B0606030504020204" pitchFamily="34" charset="0"/>
              <a:ea typeface="Open Sans" panose="020B0606030504020204" pitchFamily="34" charset="0"/>
            </a:endParaRPr>
          </a:p>
          <a:p>
            <a:pPr marL="342900" marR="203200" lvl="0" indent="-342900">
              <a:lnSpc>
                <a:spcPct val="150000"/>
              </a:lnSpc>
              <a:spcBef>
                <a:spcPts val="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REMIND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of the Foundations of Professional Development: Foster Care</a:t>
            </a:r>
            <a:r>
              <a:rPr lang="en-US" sz="1200" spc="-14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New Hire Guide</a:t>
            </a:r>
            <a:r>
              <a:rPr lang="en-US" sz="1200" u="none" strike="noStrike" dirty="0">
                <a:solidFill>
                  <a:srgbClr val="0000FF"/>
                </a:solidFill>
                <a:effectLst/>
                <a:latin typeface="Open Sans" panose="020B0606030504020204" pitchFamily="34" charset="0"/>
                <a:ea typeface="Franklin Gothic Book" panose="020B0503020102020204" pitchFamily="34" charset="0"/>
                <a:cs typeface="Franklin Gothic Book" panose="020B0503020102020204" pitchFamily="34" charset="0"/>
                <a:hlinkClick r:id="rId3"/>
              </a:rPr>
              <a:t>, Child and Family Team Meeting Guide,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and </a:t>
            </a:r>
            <a:r>
              <a:rPr lang="en-US" sz="1200" u="none" strike="noStrike" dirty="0">
                <a:solidFill>
                  <a:srgbClr val="0000FF"/>
                </a:solidFill>
                <a:effectLst/>
                <a:latin typeface="Open Sans" panose="020B0606030504020204" pitchFamily="34" charset="0"/>
                <a:ea typeface="Franklin Gothic Book" panose="020B0503020102020204" pitchFamily="34" charset="0"/>
                <a:cs typeface="Franklin Gothic Book" panose="020B0503020102020204" pitchFamily="34" charset="0"/>
                <a:hlinkClick r:id="rId4"/>
              </a:rPr>
              <a:t>Visitation Guide. </a:t>
            </a: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SHARE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these documents will assist with casework practice and help with a visual timeline of</a:t>
            </a:r>
            <a:r>
              <a:rPr lang="en-US" sz="1200" spc="-5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responsibilities.</a:t>
            </a:r>
            <a:r>
              <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rPr>
              <a:t> </a:t>
            </a:r>
          </a:p>
          <a:p>
            <a:pPr marL="742950" marR="101600" lvl="1" indent="-285750">
              <a:lnSpc>
                <a:spcPct val="150000"/>
              </a:lnSpc>
              <a:spcBef>
                <a:spcPts val="0"/>
              </a:spcBef>
              <a:spcAft>
                <a:spcPts val="1200"/>
              </a:spcAft>
              <a:buFont typeface="Courier New" panose="02070309020205020404" pitchFamily="49" charset="0"/>
              <a:buChar char="o"/>
              <a:tabLst>
                <a:tab pos="597535" algn="l"/>
              </a:tabLst>
            </a:pPr>
            <a:r>
              <a:rPr lang="en-US" sz="1200" dirty="0">
                <a:effectLst/>
                <a:latin typeface="Open Sans" panose="020B0606030504020204" pitchFamily="34" charset="0"/>
                <a:ea typeface="Open Sans" panose="020B0606030504020204" pitchFamily="34" charset="0"/>
              </a:rPr>
              <a:t>New Hire Guide:</a:t>
            </a:r>
            <a:r>
              <a:rPr lang="en-US" sz="1200" dirty="0">
                <a:effectLst/>
                <a:latin typeface="Courier New" panose="02070309020205020404" pitchFamily="49" charset="0"/>
                <a:ea typeface="Open Sans" panose="020B0606030504020204" pitchFamily="34" charset="0"/>
                <a:cs typeface="Open Sans" panose="020B0606030504020204" pitchFamily="34" charset="0"/>
              </a:rPr>
              <a:t> </a:t>
            </a:r>
            <a:r>
              <a:rPr lang="en-US" sz="1200" u="sng" dirty="0">
                <a:solidFill>
                  <a:srgbClr val="0000FF"/>
                </a:solidFill>
                <a:effectLst/>
                <a:latin typeface="Open Sans" panose="020B0606030504020204" pitchFamily="34" charset="0"/>
                <a:ea typeface="Open Sans" panose="020B0606030504020204" pitchFamily="34" charset="0"/>
                <a:hlinkClick r:id="rId5"/>
              </a:rPr>
              <a:t>https://www.teamtn.gov/content/dam/teamtn/dcs/documents/training/preservice/fpd_fc.pdf</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1200"/>
              </a:spcAft>
              <a:buFont typeface="Courier New" panose="02070309020205020404" pitchFamily="49" charset="0"/>
              <a:buChar char="o"/>
              <a:tabLst>
                <a:tab pos="597535" algn="l"/>
              </a:tabLst>
            </a:pPr>
            <a:r>
              <a:rPr lang="en-US" sz="1200" dirty="0">
                <a:effectLst/>
                <a:latin typeface="Open Sans" panose="020B0606030504020204" pitchFamily="34" charset="0"/>
                <a:ea typeface="Open Sans" panose="020B0606030504020204" pitchFamily="34" charset="0"/>
              </a:rPr>
              <a:t>CFTM Guide:</a:t>
            </a:r>
            <a:r>
              <a:rPr lang="en-US" sz="1200" spc="-25" dirty="0">
                <a:solidFill>
                  <a:srgbClr val="0000FF"/>
                </a:solidFill>
                <a:effectLst/>
                <a:latin typeface="Open Sans" panose="020B0606030504020204" pitchFamily="34" charset="0"/>
                <a:ea typeface="Open Sans" panose="020B0606030504020204" pitchFamily="34" charset="0"/>
              </a:rPr>
              <a:t> </a:t>
            </a:r>
            <a:r>
              <a:rPr lang="en-US" sz="1100" u="sng" dirty="0">
                <a:solidFill>
                  <a:srgbClr val="0000FF"/>
                </a:solidFill>
                <a:effectLst/>
                <a:latin typeface="Open Sans" panose="020B0606030504020204" pitchFamily="34" charset="0"/>
                <a:ea typeface="Open Sans" panose="020B0606030504020204" pitchFamily="34" charset="0"/>
                <a:hlinkClick r:id="rId6"/>
              </a:rPr>
              <a:t>https://files.dcs.tn.gov/policies/chap31/CFTMGuide.pdf</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1200"/>
              </a:spcAft>
              <a:buFont typeface="Courier New" panose="02070309020205020404" pitchFamily="49" charset="0"/>
              <a:buChar char="o"/>
              <a:tabLst>
                <a:tab pos="597535" algn="l"/>
              </a:tabLst>
            </a:pPr>
            <a:r>
              <a:rPr lang="en-US" sz="1200" dirty="0">
                <a:effectLst/>
                <a:latin typeface="Open Sans" panose="020B0606030504020204" pitchFamily="34" charset="0"/>
                <a:ea typeface="Open Sans" panose="020B0606030504020204" pitchFamily="34" charset="0"/>
              </a:rPr>
              <a:t>Visitation Guide:</a:t>
            </a:r>
            <a:r>
              <a:rPr lang="en-US" sz="1100" dirty="0">
                <a:effectLst/>
                <a:latin typeface="Open Sans" panose="020B0606030504020204" pitchFamily="34" charset="0"/>
                <a:ea typeface="Open Sans" panose="020B0606030504020204" pitchFamily="34" charset="0"/>
              </a:rPr>
              <a:t> </a:t>
            </a:r>
            <a:r>
              <a:rPr lang="en-US" sz="1200" u="sng" spc="-40" dirty="0">
                <a:solidFill>
                  <a:srgbClr val="0000FF"/>
                </a:solidFill>
                <a:effectLst/>
                <a:latin typeface="Open Sans" panose="020B0606030504020204" pitchFamily="34" charset="0"/>
                <a:ea typeface="Open Sans" panose="020B0606030504020204" pitchFamily="34" charset="0"/>
                <a:hlinkClick r:id="rId7"/>
              </a:rPr>
              <a:t>https://files.dcs.tn.gov/policies/Chap16/VisitationGuide.pdf</a:t>
            </a:r>
            <a:endParaRPr lang="en-US" sz="1100" dirty="0">
              <a:effectLst/>
              <a:latin typeface="Open Sans" panose="020B0606030504020204" pitchFamily="34" charset="0"/>
              <a:ea typeface="Open Sans" panose="020B0606030504020204" pitchFamily="34" charset="0"/>
            </a:endParaRPr>
          </a:p>
          <a:p>
            <a:pPr marL="342900" marR="423545" lvl="0" indent="-342900">
              <a:lnSpc>
                <a:spcPct val="150000"/>
              </a:lnSpc>
              <a:spcBef>
                <a:spcPts val="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INFORM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these documents explain many of the important tasks involved in effectively working a custodial case from start to finish. </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57150" lvl="0" indent="-342900">
              <a:lnSpc>
                <a:spcPct val="150000"/>
              </a:lnSpc>
              <a:spcBef>
                <a:spcPts val="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STATE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we </a:t>
            </a:r>
            <a:r>
              <a:rPr lang="en-US" sz="1200" spc="10" dirty="0">
                <a:effectLst/>
                <a:latin typeface="Open Sans" panose="020B0606030504020204" pitchFamily="34" charset="0"/>
                <a:ea typeface="Franklin Gothic Book" panose="020B0503020102020204" pitchFamily="34" charset="0"/>
                <a:cs typeface="Franklin Gothic Book" panose="020B0503020102020204" pitchFamily="34" charset="0"/>
              </a:rPr>
              <a:t>will now</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put all the pieces together and map out the first month of a custodial episode for Steward/Collins family. </a:t>
            </a: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REMIND</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 participants of the Williams case from Foster Care Specialty Week One and the calendar activity at the end of class which included all of the casework needed at the beginning of the case.</a:t>
            </a:r>
            <a:endPar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0" lvl="0" indent="-342900">
              <a:lnSpc>
                <a:spcPct val="150000"/>
              </a:lnSpc>
              <a:spcBef>
                <a:spcPts val="10"/>
              </a:spcBef>
              <a:spcAft>
                <a:spcPts val="1200"/>
              </a:spcAft>
              <a:buFont typeface="Symbol" panose="05050102010706020507" pitchFamily="18" charset="2"/>
              <a:buChar char=""/>
              <a:tabLst>
                <a:tab pos="457200" algn="l"/>
              </a:tabLst>
            </a:pPr>
            <a:r>
              <a:rPr lang="en-US" sz="1200" b="1" dirty="0">
                <a:effectLst/>
                <a:latin typeface="Open Sans" panose="020B0606030504020204" pitchFamily="34" charset="0"/>
                <a:ea typeface="Franklin Gothic Book" panose="020B0503020102020204" pitchFamily="34" charset="0"/>
                <a:cs typeface="Franklin Gothic Book" panose="020B0503020102020204" pitchFamily="34" charset="0"/>
              </a:rPr>
              <a:t>REFER </a:t>
            </a:r>
            <a:r>
              <a:rPr lang="en-US" sz="12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to use the New Hire Guide, Visitation Guide, and Child and Family Team Guide to assist in this activity.</a:t>
            </a:r>
            <a:r>
              <a:rPr lang="en-US" sz="1100" dirty="0">
                <a:effectLst/>
                <a:latin typeface="Open Sans" panose="020B0606030504020204" pitchFamily="34" charset="0"/>
                <a:ea typeface="Franklin Gothic Book" panose="020B0503020102020204" pitchFamily="34" charset="0"/>
                <a:cs typeface="Franklin Gothic Book" panose="020B0503020102020204" pitchFamily="34" charset="0"/>
              </a:rPr>
              <a:t> </a:t>
            </a: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6</a:t>
            </a:fld>
            <a:endParaRPr lang="en-US" dirty="0"/>
          </a:p>
        </p:txBody>
      </p:sp>
    </p:spTree>
    <p:extLst>
      <p:ext uri="{BB962C8B-B14F-4D97-AF65-F5344CB8AC3E}">
        <p14:creationId xmlns:p14="http://schemas.microsoft.com/office/powerpoint/2010/main" val="41205032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9.1: Months 10 and 11</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Time: 20 minutes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795"/>
              </a:spcBef>
              <a:spcAft>
                <a:spcPts val="6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the tasks needing to be completed on a case from day 271-330 seems to slow down a little and this is where the Practice Wheel is very important. </a:t>
            </a:r>
            <a:r>
              <a:rPr lang="en-US" sz="1800" b="1" dirty="0">
                <a:effectLst/>
                <a:latin typeface="Open Sans" panose="020B0606030504020204" pitchFamily="34" charset="0"/>
                <a:ea typeface="Open Sans" panose="020B0606030504020204" pitchFamily="34" charset="0"/>
              </a:rPr>
              <a:t>UTILIZE</a:t>
            </a:r>
            <a:r>
              <a:rPr lang="en-US" sz="1800" dirty="0">
                <a:effectLst/>
                <a:latin typeface="Open Sans" panose="020B0606030504020204" pitchFamily="34" charset="0"/>
                <a:ea typeface="Open Sans" panose="020B0606030504020204" pitchFamily="34" charset="0"/>
              </a:rPr>
              <a:t> Case Calendar Timeline and </a:t>
            </a:r>
            <a:r>
              <a:rPr lang="en-US" sz="1800" b="1" dirty="0">
                <a:effectLst/>
                <a:latin typeface="Open Sans" panose="020B0606030504020204" pitchFamily="34" charset="0"/>
                <a:ea typeface="Open Sans" panose="020B0606030504020204" pitchFamily="34" charset="0"/>
              </a:rPr>
              <a:t>BRIEFLY REVIEW</a:t>
            </a:r>
            <a:r>
              <a:rPr lang="en-US" sz="1800" dirty="0">
                <a:effectLst/>
                <a:latin typeface="Open Sans" panose="020B0606030504020204" pitchFamily="34" charset="0"/>
                <a:ea typeface="Open Sans" panose="020B0606030504020204" pitchFamily="34" charset="0"/>
              </a:rPr>
              <a:t> the tasks below.  </a:t>
            </a:r>
            <a:r>
              <a:rPr lang="en-US" sz="1800" b="1" dirty="0">
                <a:effectLst/>
                <a:latin typeface="Open Sans" panose="020B0606030504020204" pitchFamily="34" charset="0"/>
                <a:ea typeface="Open Sans" panose="020B0606030504020204" pitchFamily="34" charset="0"/>
              </a:rPr>
              <a:t>TRAINER NOTE</a:t>
            </a:r>
            <a:r>
              <a:rPr lang="en-US" sz="1800" dirty="0">
                <a:effectLst/>
                <a:latin typeface="Open Sans" panose="020B0606030504020204" pitchFamily="34" charset="0"/>
                <a:ea typeface="Open Sans" panose="020B0606030504020204" pitchFamily="34" charset="0"/>
              </a:rPr>
              <a:t>:</a:t>
            </a:r>
            <a:r>
              <a:rPr lang="en-US" sz="1800" b="1"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some tasks are applied to the Steward case and are addressed in the following lessons. Tasks for day 271-330 will include:</a:t>
            </a: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Request Annual Permanency Plan Hearing-must be held within year of the date of custody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Face to Face Quality Contacts – See Visitation Guide</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Visitation between child and parent /sibling visitation if applicable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Schedule Progress Review CFTM quarterly, send CFTM Notifications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Review and document Life Book check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Diligent Search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Update Genogram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Case Service Requests - ongoing if needed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Referrals for services – ongoing if needed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Monthly documentation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Follow up appointments medical, dental, mental health/medication management appointment as needed/ongoing </a:t>
            </a:r>
            <a:endParaRPr lang="en-US" sz="1800" dirty="0">
              <a:solidFill>
                <a:srgbClr val="000000"/>
              </a:solidFill>
              <a:effectLst/>
              <a:latin typeface="Arial" panose="020B0604020202020204" pitchFamily="34" charset="0"/>
              <a:ea typeface="Calibri" panose="020F0502020204030204" pitchFamily="34" charset="0"/>
            </a:endParaRPr>
          </a:p>
          <a:p>
            <a:pPr marL="685800" marR="0">
              <a:lnSpc>
                <a:spcPct val="150000"/>
              </a:lnSpc>
              <a:spcBef>
                <a:spcPts val="0"/>
              </a:spcBef>
              <a:spcAft>
                <a:spcPts val="0"/>
              </a:spcAft>
            </a:pPr>
            <a:r>
              <a:rPr lang="en-US" sz="1800" dirty="0">
                <a:solidFill>
                  <a:srgbClr val="000000"/>
                </a:solidFill>
                <a:effectLst/>
                <a:latin typeface="Open Sans" panose="020B0606030504020204" pitchFamily="34" charset="0"/>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60</a:t>
            </a:fld>
            <a:endParaRPr lang="en-US" dirty="0"/>
          </a:p>
        </p:txBody>
      </p:sp>
    </p:spTree>
    <p:extLst>
      <p:ext uri="{BB962C8B-B14F-4D97-AF65-F5344CB8AC3E}">
        <p14:creationId xmlns:p14="http://schemas.microsoft.com/office/powerpoint/2010/main" val="2858577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200" b="1" dirty="0">
                <a:solidFill>
                  <a:srgbClr val="000000"/>
                </a:solidFill>
                <a:effectLst/>
                <a:latin typeface="Open Sans" panose="020B0606030504020204" pitchFamily="34" charset="0"/>
                <a:ea typeface="Calibri" panose="020F0502020204030204" pitchFamily="34" charset="0"/>
              </a:rPr>
              <a:t>SHARE</a:t>
            </a:r>
            <a:r>
              <a:rPr lang="en-US" sz="1200" dirty="0">
                <a:solidFill>
                  <a:srgbClr val="000000"/>
                </a:solidFill>
                <a:effectLst/>
                <a:latin typeface="Open Sans" panose="020B0606030504020204" pitchFamily="34" charset="0"/>
                <a:ea typeface="Calibri" panose="020F0502020204030204" pitchFamily="34" charset="0"/>
              </a:rPr>
              <a:t> A Discharge CFTM will be held prior to the child/youth’s exit from foster care to ensure the family has any continued services needed in place and that the team feels the family is ready for discharge.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STATE </a:t>
            </a:r>
            <a:r>
              <a:rPr lang="en-US" sz="1200" dirty="0">
                <a:effectLst/>
                <a:latin typeface="Open Sans" panose="020B0606030504020204" pitchFamily="34" charset="0"/>
                <a:ea typeface="Open Sans" panose="020B0606030504020204" pitchFamily="34" charset="0"/>
              </a:rPr>
              <a:t>the purpose of the Discharge/Exit CFTM is: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430"/>
              </a:spcAft>
              <a:buFont typeface="Courier New" panose="02070309020205020404" pitchFamily="49" charset="0"/>
              <a:buChar char="o"/>
            </a:pPr>
            <a:r>
              <a:rPr lang="en-US" sz="1200" dirty="0">
                <a:solidFill>
                  <a:srgbClr val="000000"/>
                </a:solidFill>
                <a:effectLst/>
                <a:latin typeface="Open Sans" panose="020B0606030504020204" pitchFamily="34" charset="0"/>
                <a:ea typeface="Open Sans" panose="020B0606030504020204" pitchFamily="34" charset="0"/>
              </a:rPr>
              <a:t>To make sure that all safety and risk issues that resulted in custody have been adequately addressed and resolved.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430"/>
              </a:spcAft>
              <a:buFont typeface="Courier New" panose="02070309020205020404" pitchFamily="49" charset="0"/>
              <a:buChar char="o"/>
            </a:pPr>
            <a:r>
              <a:rPr lang="en-US" sz="1200" dirty="0">
                <a:solidFill>
                  <a:srgbClr val="000000"/>
                </a:solidFill>
                <a:effectLst/>
                <a:latin typeface="Open Sans" panose="020B0606030504020204" pitchFamily="34" charset="0"/>
                <a:ea typeface="Open Sans" panose="020B0606030504020204" pitchFamily="34" charset="0"/>
              </a:rPr>
              <a:t>To ensure that there is a concrete plan for any needed services to be in place. This includes information about continued health care coverage for those receiving </a:t>
            </a:r>
            <a:r>
              <a:rPr lang="en-US" sz="1200" dirty="0" err="1">
                <a:solidFill>
                  <a:srgbClr val="000000"/>
                </a:solidFill>
                <a:effectLst/>
                <a:latin typeface="Open Sans" panose="020B0606030504020204" pitchFamily="34" charset="0"/>
                <a:ea typeface="Open Sans" panose="020B0606030504020204" pitchFamily="34" charset="0"/>
              </a:rPr>
              <a:t>TennCare</a:t>
            </a:r>
            <a:r>
              <a:rPr lang="en-US" sz="1200" dirty="0">
                <a:solidFill>
                  <a:srgbClr val="000000"/>
                </a:solidFill>
                <a:effectLst/>
                <a:latin typeface="Open Sans" panose="020B0606030504020204" pitchFamily="34" charset="0"/>
                <a:ea typeface="Open Sans" panose="020B0606030504020204" pitchFamily="34" charset="0"/>
              </a:rPr>
              <a:t> benefits.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430"/>
              </a:spcAft>
              <a:buFont typeface="Courier New" panose="02070309020205020404" pitchFamily="49" charset="0"/>
              <a:buChar char="o"/>
            </a:pPr>
            <a:r>
              <a:rPr lang="en-US" sz="1200" dirty="0">
                <a:solidFill>
                  <a:srgbClr val="000000"/>
                </a:solidFill>
                <a:effectLst/>
                <a:latin typeface="Open Sans" panose="020B0606030504020204" pitchFamily="34" charset="0"/>
                <a:ea typeface="Open Sans" panose="020B0606030504020204" pitchFamily="34" charset="0"/>
              </a:rPr>
              <a:t>To assess if the child/youth and family are ready to proceed with a trial home visit, release or exit from custody.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430"/>
              </a:spcAft>
              <a:buFont typeface="Courier New" panose="02070309020205020404" pitchFamily="49" charset="0"/>
              <a:buChar char="o"/>
            </a:pPr>
            <a:r>
              <a:rPr lang="en-US" sz="1200" dirty="0">
                <a:solidFill>
                  <a:srgbClr val="000000"/>
                </a:solidFill>
                <a:effectLst/>
                <a:latin typeface="Open Sans" panose="020B0606030504020204" pitchFamily="34" charset="0"/>
                <a:ea typeface="Open Sans" panose="020B0606030504020204" pitchFamily="34" charset="0"/>
              </a:rPr>
              <a:t>To anticipate and address any issues that could compromise a successful discharge, reunification, or exit from custody.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200" dirty="0">
                <a:solidFill>
                  <a:srgbClr val="000000"/>
                </a:solidFill>
                <a:effectLst/>
                <a:latin typeface="Open Sans" panose="020B0606030504020204" pitchFamily="34" charset="0"/>
                <a:ea typeface="Open Sans" panose="020B0606030504020204" pitchFamily="34" charset="0"/>
              </a:rPr>
              <a:t>To ensure that there are community supports in place to sustain the child/youth and family after DCS is no longer involved.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EXPLAIN</a:t>
            </a:r>
            <a:r>
              <a:rPr lang="en-US" sz="1200" dirty="0">
                <a:solidFill>
                  <a:srgbClr val="000000"/>
                </a:solidFill>
                <a:effectLst/>
                <a:latin typeface="Open Sans" panose="020B0606030504020204" pitchFamily="34" charset="0"/>
                <a:ea typeface="Open Sans" panose="020B0606030504020204" pitchFamily="34" charset="0"/>
              </a:rPr>
              <a:t> This meeting is critical to ensure that the services and supports are in place to make the discharge successful and prevent re-entry. A Transition CANS needs to be completed prior to this CFTM and the CANS consultant is engaged to recommend appropriate services for the needs identified by the CANS.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Educational Stability is considered when children/youth are transitioning home. For more information on what is required in this assessment see DCS Policy </a:t>
            </a:r>
            <a:r>
              <a:rPr lang="en-US" sz="1200" dirty="0">
                <a:effectLst/>
                <a:latin typeface="Open Sans" panose="020B0606030504020204" pitchFamily="34" charset="0"/>
                <a:ea typeface="Open Sans" panose="020B0606030504020204" pitchFamily="34" charset="0"/>
              </a:rPr>
              <a:t>21.14, Serving the Educational Needs of the Child/Youth.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The supervisor for the case is required to attend Discharge Planning CFTMs. This ensures all safety and risk concerns are being adequately addressed and that appropriate preparation has taken place to ensure a successful discharge.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panose="020B0606030504020204" pitchFamily="34" charset="0"/>
                <a:ea typeface="Calibri" panose="020F0502020204030204" pitchFamily="34" charset="0"/>
              </a:rPr>
              <a:t>SHARE </a:t>
            </a:r>
            <a:r>
              <a:rPr lang="en-US" sz="1800" dirty="0">
                <a:solidFill>
                  <a:srgbClr val="000000"/>
                </a:solidFill>
                <a:effectLst/>
                <a:latin typeface="Open Sans" panose="020B0606030504020204" pitchFamily="34" charset="0"/>
                <a:ea typeface="Calibri" panose="020F0502020204030204" pitchFamily="34" charset="0"/>
              </a:rPr>
              <a:t>at this time, The CFT decided Travis will exit custody to live with Mr. and Mrs. Wilson. </a:t>
            </a:r>
            <a:r>
              <a:rPr lang="en-US" sz="1800" b="1" dirty="0">
                <a:solidFill>
                  <a:srgbClr val="000000"/>
                </a:solidFill>
                <a:effectLst/>
                <a:latin typeface="Open Sans" panose="020B0606030504020204" pitchFamily="34" charset="0"/>
                <a:ea typeface="Calibri" panose="020F0502020204030204" pitchFamily="34" charset="0"/>
              </a:rPr>
              <a:t>STATE </a:t>
            </a:r>
            <a:r>
              <a:rPr lang="en-US" sz="1800" dirty="0">
                <a:solidFill>
                  <a:srgbClr val="000000"/>
                </a:solidFill>
                <a:effectLst/>
                <a:latin typeface="Open Sans" panose="020B0606030504020204" pitchFamily="34" charset="0"/>
                <a:ea typeface="Calibri" panose="020F0502020204030204" pitchFamily="34" charset="0"/>
              </a:rPr>
              <a:t>the Steward case is now ready for closure. A Trial Home Visit is not required when the youth exits custody to live with a relative.</a:t>
            </a:r>
            <a:endParaRPr lang="en-US" sz="18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61</a:t>
            </a:fld>
            <a:endParaRPr lang="en-US" dirty="0"/>
          </a:p>
        </p:txBody>
      </p:sp>
    </p:spTree>
    <p:extLst>
      <p:ext uri="{BB962C8B-B14F-4D97-AF65-F5344CB8AC3E}">
        <p14:creationId xmlns:p14="http://schemas.microsoft.com/office/powerpoint/2010/main" val="25826950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REFER </a:t>
            </a:r>
            <a:r>
              <a:rPr lang="en-US" sz="1800" dirty="0">
                <a:solidFill>
                  <a:srgbClr val="000000"/>
                </a:solidFill>
                <a:effectLst/>
                <a:latin typeface="Open Sans" panose="020B0606030504020204" pitchFamily="34" charset="0"/>
                <a:ea typeface="Calibri" panose="020F0502020204030204" pitchFamily="34" charset="0"/>
              </a:rPr>
              <a:t>participants to the Case Closure Protocol and </a:t>
            </a:r>
            <a:r>
              <a:rPr lang="en-US" sz="1800" b="1" dirty="0">
                <a:solidFill>
                  <a:srgbClr val="000000"/>
                </a:solidFill>
                <a:effectLst/>
                <a:latin typeface="Open Sans" panose="020B0606030504020204" pitchFamily="34" charset="0"/>
                <a:ea typeface="Calibri" panose="020F0502020204030204" pitchFamily="34" charset="0"/>
              </a:rPr>
              <a:t>DISCUSS</a:t>
            </a:r>
            <a:r>
              <a:rPr lang="en-US" sz="1800" dirty="0">
                <a:solidFill>
                  <a:srgbClr val="000000"/>
                </a:solidFill>
                <a:effectLst/>
                <a:latin typeface="Open Sans" panose="020B0606030504020204" pitchFamily="34" charset="0"/>
                <a:ea typeface="Calibri" panose="020F0502020204030204" pitchFamily="34" charset="0"/>
              </a:rPr>
              <a:t> the following:</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When the Child and Family Team (CFTM) identifies a child/youth is ready to exit custody, a discharge CFTM is held.  The discharge CANS is completed prior to the meeting and utilized in discharge planning.  During this meeting the plan for the child to exit is developed.  The DCS worker ensures that any ongoing services or necessary supports are in place for the child/youth to be successful following the custodial episode.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The DCS Worker provides the parent/caretaker/youth with their essential documents prior to closure.  Refer to Case Closure Protocol for Case Closing Essential Documents section.</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The DCS worker conducts and documents the required monthly face to face contacts with the child/youth during the calendar month of the case closure and prior to child/youth exiting custody.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The court gives permission for the child/youth to exit custody, and this is reflected in a court order.  The DCS Worker provides the parent/caretaker(s) a copy of the court order and uploads the order into the electronic case record.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The DCS Worker provides the family with contact information for DCS should the family need assistance in the future.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The DCS Worker sends form CS-0476, Child Welfare Benefits Determination Notification of Change of Circumstance to the Child Welfare Benefits Worker within one (1) business day, and other necessary units, as appropriate.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The DCS Worker notifies all collaborating service providers using DCS form, CS-1126, Notification to Service Provider of a DCS Case Closure prior to closing all cases.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EXPLAIN </a:t>
            </a:r>
            <a:r>
              <a:rPr lang="en-US" sz="1800" dirty="0">
                <a:solidFill>
                  <a:srgbClr val="000000"/>
                </a:solidFill>
                <a:effectLst/>
                <a:latin typeface="Open Sans" panose="020B0606030504020204" pitchFamily="34" charset="0"/>
                <a:ea typeface="Calibri" panose="020F0502020204030204" pitchFamily="34" charset="0"/>
              </a:rPr>
              <a:t>if a case requires a Trial Home Visit, the Visitation Guide will be followed to ensure safety, face to face quality contacts, and support required for a successful transition.</a:t>
            </a:r>
            <a:endParaRPr lang="en-US" sz="18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62</a:t>
            </a:fld>
            <a:endParaRPr lang="en-US" dirty="0"/>
          </a:p>
        </p:txBody>
      </p:sp>
    </p:spTree>
    <p:extLst>
      <p:ext uri="{BB962C8B-B14F-4D97-AF65-F5344CB8AC3E}">
        <p14:creationId xmlns:p14="http://schemas.microsoft.com/office/powerpoint/2010/main" val="4832250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800" b="1" dirty="0">
                <a:solidFill>
                  <a:srgbClr val="000000"/>
                </a:solidFill>
                <a:effectLst/>
                <a:latin typeface="Open Sans" panose="020B0606030504020204" pitchFamily="34" charset="0"/>
                <a:ea typeface="Calibri" panose="020F0502020204030204" pitchFamily="34" charset="0"/>
              </a:rPr>
              <a:t>Unit 10:  Year mark of custodial episode – </a:t>
            </a:r>
            <a:endParaRPr lang="en-US" sz="1800" dirty="0">
              <a:solidFill>
                <a:srgbClr val="000000"/>
              </a:solidFill>
              <a:effectLst/>
              <a:latin typeface="Arial" panose="020B0604020202020204" pitchFamily="34" charset="0"/>
              <a:ea typeface="Calibri" panose="020F0502020204030204" pitchFamily="34" charset="0"/>
            </a:endParaRPr>
          </a:p>
          <a:p>
            <a:pPr marL="0" marR="0" algn="ctr">
              <a:spcBef>
                <a:spcPts val="0"/>
              </a:spcBef>
              <a:spcAft>
                <a:spcPts val="0"/>
              </a:spcAft>
            </a:pPr>
            <a:r>
              <a:rPr lang="en-US" sz="1800" b="1" dirty="0">
                <a:solidFill>
                  <a:srgbClr val="000000"/>
                </a:solidFill>
                <a:effectLst/>
                <a:latin typeface="Open Sans" panose="020B0606030504020204" pitchFamily="34" charset="0"/>
                <a:ea typeface="Calibri" panose="020F0502020204030204" pitchFamily="34" charset="0"/>
              </a:rPr>
              <a:t>Month 12 </a:t>
            </a:r>
            <a:endParaRPr lang="en-US" sz="1800" dirty="0">
              <a:solidFill>
                <a:srgbClr val="000000"/>
              </a:solidFill>
              <a:effectLst/>
              <a:latin typeface="Arial" panose="020B0604020202020204" pitchFamily="34" charset="0"/>
              <a:ea typeface="Calibri" panose="020F0502020204030204" pitchFamily="34" charset="0"/>
            </a:endParaRPr>
          </a:p>
          <a:p>
            <a:pPr marL="296545" marR="687070" algn="ctr">
              <a:spcBef>
                <a:spcPts val="505"/>
              </a:spcBef>
              <a:spcAft>
                <a:spcPts val="0"/>
              </a:spcAft>
            </a:pPr>
            <a:r>
              <a:rPr lang="en-US" sz="1800" b="1" dirty="0">
                <a:effectLst/>
                <a:latin typeface="Open Sans" panose="020B0606030504020204" pitchFamily="34" charset="0"/>
                <a:ea typeface="Open Sans" panose="020B0606030504020204" pitchFamily="34" charset="0"/>
              </a:rPr>
              <a:t> </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Unit Time: 20 minutes </a:t>
            </a:r>
          </a:p>
          <a:p>
            <a:pPr marL="0" marR="38100">
              <a:lnSpc>
                <a:spcPct val="131000"/>
              </a:lnSpc>
              <a:spcBef>
                <a:spcPts val="1370"/>
              </a:spcBef>
              <a:spcAft>
                <a:spcPts val="0"/>
              </a:spcAft>
            </a:pPr>
            <a:r>
              <a:rPr lang="en-US" sz="1800" b="1" dirty="0">
                <a:effectLst/>
                <a:latin typeface="Open Sans" panose="020B0606030504020204" pitchFamily="34" charset="0"/>
                <a:ea typeface="Open Sans" panose="020B0606030504020204" pitchFamily="34" charset="0"/>
              </a:rPr>
              <a:t>Learning Objectives: </a:t>
            </a:r>
          </a:p>
          <a:p>
            <a:pPr marL="342900" marR="12700" lvl="0" indent="-342900">
              <a:lnSpc>
                <a:spcPct val="150000"/>
              </a:lnSpc>
              <a:spcBef>
                <a:spcPts val="0"/>
              </a:spcBef>
              <a:spcAft>
                <a:spcPts val="0"/>
              </a:spcAft>
              <a:buFont typeface="Symbol" panose="05050102010706020507" pitchFamily="18" charset="2"/>
              <a:buChar char=""/>
              <a:tabLst>
                <a:tab pos="622935" algn="l"/>
              </a:tabLst>
            </a:pP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understand the on-going case process throughout the life of a foster care case.</a:t>
            </a:r>
          </a:p>
          <a:p>
            <a:pPr marL="36830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139700" marR="0" indent="57150">
              <a:spcBef>
                <a:spcPts val="0"/>
              </a:spcBef>
              <a:spcAft>
                <a:spcPts val="0"/>
              </a:spcAft>
            </a:pPr>
            <a:r>
              <a:rPr lang="en-US" sz="1800" b="1" dirty="0">
                <a:effectLst/>
                <a:latin typeface="Open Sans" panose="020B0606030504020204" pitchFamily="34" charset="0"/>
                <a:ea typeface="Open Sans" panose="020B0606030504020204" pitchFamily="34" charset="0"/>
              </a:rPr>
              <a:t>Supporting Materials:</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Foster Care Specialty Week Two Facilitator Guide and PowerPoint</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Case Calendar Timeline  </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Policy 16.31: Permanency Planning for Children/Youth in the Department of Children’s Custody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7032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10.1: Month 12</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Lesson Time: 20 minutes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a:t>
            </a:r>
            <a:endParaRPr lang="en-US" sz="18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795"/>
              </a:spcBef>
              <a:spcAft>
                <a:spcPts val="600"/>
              </a:spcAft>
              <a:buFont typeface="Courier New" panose="02070309020205020404" pitchFamily="49" charset="0"/>
              <a:buChar char="o"/>
            </a:pPr>
            <a:r>
              <a:rPr lang="en-US" sz="1800" b="1" dirty="0">
                <a:effectLst/>
                <a:latin typeface="Open Sans" panose="020B0606030504020204" pitchFamily="34" charset="0"/>
                <a:ea typeface="Open Sans" panose="020B0606030504020204" pitchFamily="34" charset="0"/>
              </a:rPr>
              <a:t>STATE</a:t>
            </a:r>
            <a:r>
              <a:rPr lang="en-US" sz="1800" dirty="0">
                <a:effectLst/>
                <a:latin typeface="Open Sans" panose="020B0606030504020204" pitchFamily="34" charset="0"/>
                <a:ea typeface="Open Sans" panose="020B0606030504020204" pitchFamily="34" charset="0"/>
              </a:rPr>
              <a:t> the tasks needing to be completed on a case at the year mark. </a:t>
            </a:r>
            <a:r>
              <a:rPr lang="en-US" sz="1800" b="1" dirty="0">
                <a:effectLst/>
                <a:latin typeface="Open Sans" panose="020B0606030504020204" pitchFamily="34" charset="0"/>
                <a:ea typeface="Open Sans" panose="020B0606030504020204" pitchFamily="34" charset="0"/>
              </a:rPr>
              <a:t>UTILIZE</a:t>
            </a:r>
            <a:r>
              <a:rPr lang="en-US" sz="1800" dirty="0">
                <a:effectLst/>
                <a:latin typeface="Open Sans" panose="020B0606030504020204" pitchFamily="34" charset="0"/>
                <a:ea typeface="Open Sans" panose="020B0606030504020204" pitchFamily="34" charset="0"/>
              </a:rPr>
              <a:t> Case Calendar Timeline and </a:t>
            </a:r>
            <a:r>
              <a:rPr lang="en-US" sz="1800" b="1" dirty="0">
                <a:effectLst/>
                <a:latin typeface="Open Sans" panose="020B0606030504020204" pitchFamily="34" charset="0"/>
                <a:ea typeface="Open Sans" panose="020B0606030504020204" pitchFamily="34" charset="0"/>
              </a:rPr>
              <a:t>BRIEFLY REVIEW</a:t>
            </a:r>
            <a:r>
              <a:rPr lang="en-US" sz="1800" dirty="0">
                <a:effectLst/>
                <a:latin typeface="Open Sans" panose="020B0606030504020204" pitchFamily="34" charset="0"/>
                <a:ea typeface="Open Sans" panose="020B0606030504020204" pitchFamily="34" charset="0"/>
              </a:rPr>
              <a:t> the tasks below.  Tasks for the year mark will include:</a:t>
            </a: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EPSD&amp;T physical and dental (physical can be scheduled early; however, dental has to be more than 6 months from last cleaning)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Face to Face Quality Contacts – See Visitation Guide</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Visitation between child and parent / sibling visitation if applicable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Update CANS and Life Skills Assessment (14+ and older)</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Schedule Permanency Plan Revision CFTM, send CFTM Notifications, Progress Review CFTM (go over Criteria for TPR and Equal Access)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Life Book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Diligent Search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Update Genogram quarterly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Case Service Requests - ongoing if needed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Referrals for services – ongoing if needed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Monthly documentation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Follow up appointments medical, dental, mental health/medication management appointment as needed/ongoing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Update yearly forms/consents/psychotropic consents/signatures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Update picture of child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Update Educational Passport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Annual Permanency Plan hearing </a:t>
            </a:r>
          </a:p>
          <a:p>
            <a:pPr marL="342900" marR="0" lvl="0" indent="-342900">
              <a:lnSpc>
                <a:spcPct val="150000"/>
              </a:lnSpc>
              <a:spcBef>
                <a:spcPts val="0"/>
              </a:spcBef>
              <a:spcAft>
                <a:spcPts val="0"/>
              </a:spcAft>
              <a:buFont typeface="Courier New" panose="02070309020205020404" pitchFamily="49" charset="0"/>
              <a:buChar char="o"/>
            </a:pP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EXPLAIN</a:t>
            </a:r>
            <a:r>
              <a:rPr lang="en-US" sz="1800" dirty="0">
                <a:solidFill>
                  <a:srgbClr val="000000"/>
                </a:solidFill>
                <a:effectLst/>
                <a:latin typeface="Open Sans" panose="020B0606030504020204" pitchFamily="34" charset="0"/>
                <a:ea typeface="Calibri" panose="020F0502020204030204" pitchFamily="34" charset="0"/>
              </a:rPr>
              <a:t> if the Steward case extended beyond the year mark the FSW would be responsible for the yearly updates.</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DISCUSS </a:t>
            </a:r>
            <a:r>
              <a:rPr lang="en-US" sz="1800" dirty="0">
                <a:solidFill>
                  <a:srgbClr val="000000"/>
                </a:solidFill>
                <a:effectLst/>
                <a:latin typeface="Open Sans" panose="020B0606030504020204" pitchFamily="34" charset="0"/>
                <a:ea typeface="Calibri" panose="020F0502020204030204" pitchFamily="34" charset="0"/>
              </a:rPr>
              <a:t>all the tasks that are due at the year mark if a case has not achieved permanency. Many updates are required to maintain the case file yearly.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STATE</a:t>
            </a:r>
            <a:r>
              <a:rPr lang="en-US" sz="1800" dirty="0">
                <a:solidFill>
                  <a:srgbClr val="000000"/>
                </a:solidFill>
                <a:effectLst/>
                <a:latin typeface="Open Sans" panose="020B0606030504020204" pitchFamily="34" charset="0"/>
                <a:ea typeface="Calibri" panose="020F0502020204030204" pitchFamily="34" charset="0"/>
              </a:rPr>
              <a:t> Every child in state custody has an identified permanency plan goal or concurrent permanency goals. The juvenile court uses the permanency hearing for the purpose of reviewing the appropriateness of the established goal(s) and to review progress that has been made toward achieving the permanency goal(s). Services provided to the child and/or family are also reviewed.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64</a:t>
            </a:fld>
            <a:endParaRPr lang="en-US" dirty="0"/>
          </a:p>
        </p:txBody>
      </p:sp>
    </p:spTree>
    <p:extLst>
      <p:ext uri="{BB962C8B-B14F-4D97-AF65-F5344CB8AC3E}">
        <p14:creationId xmlns:p14="http://schemas.microsoft.com/office/powerpoint/2010/main" val="39623853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STATE</a:t>
            </a:r>
            <a:r>
              <a:rPr lang="en-US" sz="1800" dirty="0">
                <a:solidFill>
                  <a:srgbClr val="000000"/>
                </a:solidFill>
                <a:effectLst/>
                <a:latin typeface="Open Sans" panose="020B0606030504020204" pitchFamily="34" charset="0"/>
                <a:ea typeface="Calibri" panose="020F0502020204030204" pitchFamily="34" charset="0"/>
              </a:rPr>
              <a:t> following the ratification of the Permanency Plan at 60 days, the court will hold a permanency hearing within twelve (12) months of the date of a child’s placement</a:t>
            </a:r>
            <a:r>
              <a:rPr lang="en-US" sz="1800" spc="-35"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in</a:t>
            </a:r>
            <a:r>
              <a:rPr lang="en-US" sz="1800" spc="-30"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state</a:t>
            </a:r>
            <a:r>
              <a:rPr lang="en-US" sz="1800" spc="-30"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custody</a:t>
            </a:r>
            <a:r>
              <a:rPr lang="en-US" sz="1800" spc="-30"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and</a:t>
            </a:r>
            <a:r>
              <a:rPr lang="en-US" sz="1800" spc="-25"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every</a:t>
            </a:r>
            <a:r>
              <a:rPr lang="en-US" sz="1800" spc="-25"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twelve</a:t>
            </a:r>
            <a:r>
              <a:rPr lang="en-US" sz="1800" spc="-20"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(12)</a:t>
            </a:r>
            <a:r>
              <a:rPr lang="en-US" sz="1800" spc="-5"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months</a:t>
            </a:r>
            <a:r>
              <a:rPr lang="en-US" sz="1800" spc="-15"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thereafter</a:t>
            </a:r>
            <a:r>
              <a:rPr lang="en-US" sz="1800" spc="-170" dirty="0">
                <a:solidFill>
                  <a:srgbClr val="000000"/>
                </a:solidFill>
                <a:effectLst/>
                <a:latin typeface="Open Sans" panose="020B0606030504020204" pitchFamily="34" charset="0"/>
                <a:ea typeface="Calibri" panose="020F0502020204030204" pitchFamily="34" charset="0"/>
              </a:rPr>
              <a:t> </a:t>
            </a:r>
            <a:r>
              <a:rPr lang="en-US" sz="1800" dirty="0">
                <a:solidFill>
                  <a:srgbClr val="000000"/>
                </a:solidFill>
                <a:effectLst/>
                <a:latin typeface="Open Sans" panose="020B0606030504020204" pitchFamily="34" charset="0"/>
                <a:ea typeface="Calibri" panose="020F0502020204030204" pitchFamily="34" charset="0"/>
              </a:rPr>
              <a:t>until permanency is achieved or until the child reaches the age of majority.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SHARE</a:t>
            </a:r>
            <a:r>
              <a:rPr lang="en-US" sz="1800" dirty="0">
                <a:solidFill>
                  <a:srgbClr val="000000"/>
                </a:solidFill>
                <a:effectLst/>
                <a:latin typeface="Open Sans" panose="020B0606030504020204" pitchFamily="34" charset="0"/>
                <a:ea typeface="Calibri" panose="020F0502020204030204" pitchFamily="34" charset="0"/>
              </a:rPr>
              <a:t> Policy 16.31: Permanency Planning for Children/Youth in the Department of Children’s Custody Section M states at each permanency hearing DCS requests the court determine the appropriateness of the goal, in addition to the following: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In cases of a child/youth in an out-of-state placement, whether the placement remains appropriate and in the best interest of the child.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In cases where the youth is sixteen (16) years or older, the services needed to assist the child in making the transition from foster care to independent living are appropriate and in the best interest of the child.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In cases where the youth is seventeen (17), the FSW has provided and explained all available services the youth is eligible for upon turning eighteen (18) including Extension of Foster Care Services and any other opportunities available.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The extent of compliance of all parties with the terms of the permanency plan.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If the Department exercised reasonable efforts in assisting the family in accomplishing the tasks on the Permanency Plan.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If the Department and resource family follow the “reasonable and prudent parent standard” in ensuring that children/ youth in their care are allowed to participate in normal childhood activities that include, but are not limited to, extracurricular, enrichment and social activities.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800" dirty="0">
                <a:solidFill>
                  <a:srgbClr val="000000"/>
                </a:solidFill>
                <a:effectLst/>
                <a:latin typeface="Open Sans" panose="020B0606030504020204" pitchFamily="34" charset="0"/>
                <a:ea typeface="Calibri" panose="020F0502020204030204" pitchFamily="34" charset="0"/>
              </a:rPr>
              <a:t>The continued best interest of the use of Permanent Planned Living Arrangement (PPLA) as a sole or concurrent goal for youth where this goal is identified and the youth’s ongoing desire for this goal.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EXPLAIN</a:t>
            </a:r>
            <a:r>
              <a:rPr lang="en-US" sz="1800" dirty="0">
                <a:solidFill>
                  <a:srgbClr val="000000"/>
                </a:solidFill>
                <a:effectLst/>
                <a:latin typeface="Open Sans" panose="020B0606030504020204" pitchFamily="34" charset="0"/>
                <a:ea typeface="Calibri" panose="020F0502020204030204" pitchFamily="34" charset="0"/>
              </a:rPr>
              <a:t> The FSW is prepared to provide testimony at the hearing regarding the progress of all parties toward accomplishing the permanency goal(s). A copy of the most recent form CS-0430, Progress Report on Child in State Custody, may be requested by the court.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INFORM</a:t>
            </a:r>
            <a:r>
              <a:rPr lang="en-US" sz="1800" dirty="0">
                <a:solidFill>
                  <a:srgbClr val="000000"/>
                </a:solidFill>
                <a:effectLst/>
                <a:latin typeface="Open Sans" panose="020B0606030504020204" pitchFamily="34" charset="0"/>
                <a:ea typeface="Calibri" panose="020F0502020204030204" pitchFamily="34" charset="0"/>
              </a:rPr>
              <a:t> A copy of the court order reflecting the hearing’s outcome is obtained and filed in the child’s case record. DCS ensures that parents receive a copy of the court order. For children/youth who are in out-of-state placement, copies of the hearing outcome are submitted to the Tennessee Office of the Interstate Compact. </a:t>
            </a:r>
            <a:endParaRPr lang="en-US" sz="18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solidFill>
                  <a:srgbClr val="000000"/>
                </a:solidFill>
                <a:effectLst/>
                <a:latin typeface="Open Sans" panose="020B0606030504020204" pitchFamily="34" charset="0"/>
                <a:ea typeface="Calibri" panose="020F0502020204030204" pitchFamily="34" charset="0"/>
              </a:rPr>
              <a:t>EXPLAIN </a:t>
            </a:r>
            <a:r>
              <a:rPr lang="en-US" sz="1800" dirty="0">
                <a:solidFill>
                  <a:srgbClr val="000000"/>
                </a:solidFill>
                <a:effectLst/>
                <a:latin typeface="Open Sans" panose="020B0606030504020204" pitchFamily="34" charset="0"/>
                <a:ea typeface="Calibri" panose="020F0502020204030204" pitchFamily="34" charset="0"/>
              </a:rPr>
              <a:t>DCS will continue to work the case and offer ongoing reasonable efforts with the family toward reunification or until Permanency is achieved through other permanency options. The case will continue to be reviewed by the Court until Permanency is achieved on an annual basis.</a:t>
            </a:r>
            <a:endParaRPr lang="en-US" sz="1800" dirty="0">
              <a:solidFill>
                <a:srgbClr val="000000"/>
              </a:solidFill>
              <a:effectLst/>
              <a:latin typeface="Arial" panose="020B0604020202020204" pitchFamily="34" charset="0"/>
              <a:ea typeface="Calibri" panose="020F0502020204030204" pitchFamily="34" charset="0"/>
            </a:endParaRPr>
          </a:p>
          <a:p>
            <a:pPr marL="296545" marR="687070" algn="ctr">
              <a:spcBef>
                <a:spcPts val="505"/>
              </a:spcBef>
              <a:spcAft>
                <a:spcPts val="0"/>
              </a:spcAft>
            </a:pPr>
            <a:r>
              <a:rPr lang="en-US" sz="1800" b="1" dirty="0">
                <a:effectLst/>
                <a:latin typeface="Open Sans" panose="020B0606030504020204" pitchFamily="34" charset="0"/>
                <a:ea typeface="Open Sans" panose="020B0606030504020204" pitchFamily="34" charset="0"/>
              </a:rPr>
              <a:t> </a:t>
            </a:r>
          </a:p>
          <a:p>
            <a:pPr marL="342900" marR="139065" lvl="0" indent="-342900">
              <a:lnSpc>
                <a:spcPct val="150000"/>
              </a:lnSpc>
              <a:spcBef>
                <a:spcPts val="40"/>
              </a:spcBef>
              <a:spcAft>
                <a:spcPts val="1200"/>
              </a:spcAft>
              <a:buFont typeface="Symbol" panose="05050102010706020507" pitchFamily="18" charset="2"/>
              <a:buChar char=""/>
              <a:tabLst>
                <a:tab pos="457200" algn="l"/>
              </a:tabLs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0507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545" marR="687070" algn="ctr">
              <a:spcBef>
                <a:spcPts val="505"/>
              </a:spcBef>
              <a:spcAft>
                <a:spcPts val="0"/>
              </a:spcAft>
            </a:pPr>
            <a:r>
              <a:rPr lang="en-US" sz="2000" b="1" dirty="0">
                <a:effectLst/>
                <a:latin typeface="Open Sans" panose="020B0606030504020204" pitchFamily="34" charset="0"/>
                <a:ea typeface="Open Sans" panose="020B0606030504020204" pitchFamily="34" charset="0"/>
              </a:rPr>
              <a:t>Unit 11: Creating Normalcy through Prudent Parenting</a:t>
            </a:r>
          </a:p>
          <a:p>
            <a:pPr marL="0" marR="38100">
              <a:lnSpc>
                <a:spcPct val="131000"/>
              </a:lnSpc>
              <a:spcBef>
                <a:spcPts val="1370"/>
              </a:spcBef>
              <a:spcAft>
                <a:spcPts val="0"/>
              </a:spcAft>
            </a:pPr>
            <a:r>
              <a:rPr lang="en-US" sz="1400" b="1" dirty="0">
                <a:effectLst/>
                <a:latin typeface="Open Sans" panose="020B0606030504020204" pitchFamily="34" charset="0"/>
                <a:ea typeface="Open Sans" panose="020B0606030504020204" pitchFamily="34" charset="0"/>
              </a:rPr>
              <a:t>Unit Time: 3 hours </a:t>
            </a:r>
          </a:p>
          <a:p>
            <a:pPr marL="0" marR="38100">
              <a:lnSpc>
                <a:spcPct val="131000"/>
              </a:lnSpc>
              <a:spcBef>
                <a:spcPts val="1370"/>
              </a:spcBef>
              <a:spcAft>
                <a:spcPts val="0"/>
              </a:spcAft>
            </a:pPr>
            <a:r>
              <a:rPr lang="en-US" sz="1400" b="1" dirty="0">
                <a:effectLst/>
                <a:latin typeface="Open Sans" panose="020B0606030504020204" pitchFamily="34" charset="0"/>
                <a:ea typeface="Open Sans" panose="020B0606030504020204" pitchFamily="34" charset="0"/>
              </a:rPr>
              <a:t>Learning Objectives: </a:t>
            </a:r>
          </a:p>
          <a:p>
            <a:pPr marL="342900" marR="0" lvl="0" indent="-342900" fontAlgn="base">
              <a:lnSpc>
                <a:spcPct val="150000"/>
              </a:lnSpc>
              <a:spcBef>
                <a:spcPts val="0"/>
              </a:spcBef>
              <a:spcAft>
                <a:spcPts val="0"/>
              </a:spcAft>
              <a:buFont typeface="Symbol" panose="05050102010706020507" pitchFamily="18" charset="2"/>
              <a:buChar char=""/>
              <a:tabLst>
                <a:tab pos="228600" algn="l"/>
              </a:tabLst>
            </a:pPr>
            <a:r>
              <a:rPr lang="en-US" sz="1200" kern="1200" dirty="0">
                <a:effectLst/>
                <a:latin typeface="Open Sans" panose="020B0606030504020204" pitchFamily="34" charset="0"/>
                <a:ea typeface="Open Sans" panose="020B0606030504020204" pitchFamily="34" charset="0"/>
              </a:rPr>
              <a:t>Parents will understand the basic concepts of the reasonable and prudent parenting standard.</a:t>
            </a:r>
            <a:endParaRPr lang="en-US" sz="1100" dirty="0">
              <a:effectLst/>
              <a:latin typeface="Open Sans" panose="020B0606030504020204" pitchFamily="34" charset="0"/>
              <a:ea typeface="Open Sans" panose="020B0606030504020204" pitchFamily="34" charset="0"/>
            </a:endParaRPr>
          </a:p>
          <a:p>
            <a:pPr marL="342900" marR="0" lvl="0" indent="-342900" fontAlgn="base">
              <a:lnSpc>
                <a:spcPct val="150000"/>
              </a:lnSpc>
              <a:spcBef>
                <a:spcPts val="0"/>
              </a:spcBef>
              <a:spcAft>
                <a:spcPts val="0"/>
              </a:spcAft>
              <a:buFont typeface="Symbol" panose="05050102010706020507" pitchFamily="18" charset="2"/>
              <a:buChar char=""/>
              <a:tabLst>
                <a:tab pos="228600" algn="l"/>
              </a:tabLst>
            </a:pPr>
            <a:r>
              <a:rPr lang="en-US" sz="1200" kern="1200" dirty="0">
                <a:effectLst/>
                <a:latin typeface="Open Sans" panose="020B0606030504020204" pitchFamily="34" charset="0"/>
                <a:ea typeface="Open Sans" panose="020B0606030504020204" pitchFamily="34" charset="0"/>
              </a:rPr>
              <a:t>Participants will recognize the importance of normalcy for foster children.</a:t>
            </a:r>
            <a:endParaRPr lang="en-US" sz="1100" dirty="0">
              <a:effectLst/>
              <a:latin typeface="Open Sans" panose="020B0606030504020204" pitchFamily="34" charset="0"/>
              <a:ea typeface="Open Sans" panose="020B0606030504020204" pitchFamily="34" charset="0"/>
            </a:endParaRPr>
          </a:p>
          <a:p>
            <a:pPr marL="342900" marR="0" lvl="0" indent="-342900" fontAlgn="base">
              <a:lnSpc>
                <a:spcPct val="150000"/>
              </a:lnSpc>
              <a:spcBef>
                <a:spcPts val="0"/>
              </a:spcBef>
              <a:spcAft>
                <a:spcPts val="0"/>
              </a:spcAft>
              <a:buFont typeface="Symbol" panose="05050102010706020507" pitchFamily="18" charset="2"/>
              <a:buChar char=""/>
              <a:tabLst>
                <a:tab pos="228600" algn="l"/>
              </a:tabLst>
            </a:pPr>
            <a:r>
              <a:rPr lang="en-US" sz="1200" kern="1200" dirty="0">
                <a:effectLst/>
                <a:latin typeface="Open Sans" panose="020B0606030504020204" pitchFamily="34" charset="0"/>
                <a:ea typeface="Open Sans" panose="020B0606030504020204" pitchFamily="34" charset="0"/>
              </a:rPr>
              <a:t>Participants will implement the reasonable and prudent parent standard.</a:t>
            </a:r>
            <a:endParaRPr lang="en-US" sz="1100" dirty="0">
              <a:effectLst/>
              <a:latin typeface="Open Sans" panose="020B0606030504020204" pitchFamily="34" charset="0"/>
              <a:ea typeface="Open Sans" panose="020B0606030504020204" pitchFamily="34" charset="0"/>
            </a:endParaRPr>
          </a:p>
          <a:p>
            <a:pPr marL="342900" marR="0" lvl="0" indent="-342900" fontAlgn="base">
              <a:lnSpc>
                <a:spcPct val="150000"/>
              </a:lnSpc>
              <a:spcBef>
                <a:spcPts val="0"/>
              </a:spcBef>
              <a:spcAft>
                <a:spcPts val="0"/>
              </a:spcAft>
              <a:buFont typeface="Symbol" panose="05050102010706020507" pitchFamily="18" charset="2"/>
              <a:buChar char=""/>
              <a:tabLst>
                <a:tab pos="228600" algn="l"/>
              </a:tabLst>
            </a:pPr>
            <a:r>
              <a:rPr lang="en-US" sz="1200" kern="1200" dirty="0">
                <a:effectLst/>
                <a:latin typeface="Open Sans" panose="020B0606030504020204" pitchFamily="34" charset="0"/>
                <a:ea typeface="Open Sans" panose="020B0606030504020204" pitchFamily="34" charset="0"/>
              </a:rPr>
              <a:t>Participants will encourage access to age-appropriate activities.</a:t>
            </a:r>
            <a:endParaRPr lang="en-US" sz="1100" dirty="0">
              <a:effectLst/>
              <a:latin typeface="Open Sans" panose="020B0606030504020204" pitchFamily="34" charset="0"/>
              <a:ea typeface="Open Sans" panose="020B0606030504020204" pitchFamily="34" charset="0"/>
            </a:endParaRPr>
          </a:p>
          <a:p>
            <a:pPr marL="342900" marR="0" lvl="0" indent="-342900" eaLnBrk="0" fontAlgn="base" hangingPunct="0">
              <a:lnSpc>
                <a:spcPct val="150000"/>
              </a:lnSpc>
              <a:spcBef>
                <a:spcPts val="0"/>
              </a:spcBef>
              <a:spcAft>
                <a:spcPts val="0"/>
              </a:spcAft>
              <a:buFont typeface="Symbol" panose="05050102010706020507" pitchFamily="18" charset="2"/>
              <a:buChar char=""/>
              <a:tabLst>
                <a:tab pos="228600" algn="l"/>
              </a:tabLst>
            </a:pPr>
            <a:r>
              <a:rPr lang="en-US" sz="1200" kern="1200" dirty="0">
                <a:effectLst/>
                <a:latin typeface="Open Sans" panose="020B0606030504020204" pitchFamily="34" charset="0"/>
                <a:ea typeface="Open Sans" panose="020B0606030504020204" pitchFamily="34" charset="0"/>
              </a:rPr>
              <a:t>Participants will promote “normalcy” with foster youth.</a:t>
            </a:r>
            <a:endParaRPr lang="en-US" sz="1100" dirty="0">
              <a:effectLst/>
              <a:latin typeface="Open Sans" panose="020B0606030504020204" pitchFamily="34" charset="0"/>
              <a:ea typeface="Open Sans" panose="020B0606030504020204" pitchFamily="34" charset="0"/>
            </a:endParaRPr>
          </a:p>
          <a:p>
            <a:pPr marL="342900" marR="0" lvl="0" indent="-342900" eaLnBrk="0" fontAlgn="base" hangingPunct="0">
              <a:lnSpc>
                <a:spcPct val="150000"/>
              </a:lnSpc>
              <a:spcBef>
                <a:spcPts val="0"/>
              </a:spcBef>
              <a:spcAft>
                <a:spcPts val="0"/>
              </a:spcAft>
              <a:buFont typeface="Symbol" panose="05050102010706020507" pitchFamily="18" charset="2"/>
              <a:buChar char=""/>
              <a:tabLst>
                <a:tab pos="228600" algn="l"/>
              </a:tabLst>
            </a:pPr>
            <a:r>
              <a:rPr lang="en-US" sz="1200" kern="1200" dirty="0">
                <a:effectLst/>
                <a:latin typeface="Open Sans" panose="020B0606030504020204" pitchFamily="34" charset="0"/>
                <a:ea typeface="Open Sans" panose="020B0606030504020204" pitchFamily="34" charset="0"/>
              </a:rPr>
              <a:t>Participants will eliminate barriers to prudent parenting.</a:t>
            </a:r>
            <a:endParaRPr lang="en-US" sz="1100" dirty="0">
              <a:effectLst/>
              <a:latin typeface="Open Sans" panose="020B0606030504020204" pitchFamily="34" charset="0"/>
              <a:ea typeface="Open Sans" panose="020B0606030504020204" pitchFamily="34" charset="0"/>
            </a:endParaRPr>
          </a:p>
          <a:p>
            <a:pPr marL="228600" marR="0" indent="-228600">
              <a:spcBef>
                <a:spcPts val="0"/>
              </a:spcBef>
              <a:spcAft>
                <a:spcPts val="0"/>
              </a:spcAft>
            </a:pPr>
            <a:r>
              <a:rPr lang="en-US" sz="1000" b="1" dirty="0">
                <a:effectLst/>
                <a:latin typeface="Open Sans" panose="020B0606030504020204" pitchFamily="34" charset="0"/>
                <a:ea typeface="Open Sans" panose="020B0606030504020204" pitchFamily="34" charset="0"/>
              </a:rPr>
              <a:t> </a:t>
            </a:r>
            <a:endParaRPr lang="en-US" sz="1200" dirty="0">
              <a:effectLst/>
              <a:latin typeface="Open Sans" panose="020B0606030504020204" pitchFamily="34" charset="0"/>
              <a:ea typeface="Open Sans" panose="020B0606030504020204" pitchFamily="34" charset="0"/>
            </a:endParaRPr>
          </a:p>
          <a:p>
            <a:pPr marL="139700" marR="0" indent="57150">
              <a:spcBef>
                <a:spcPts val="0"/>
              </a:spcBef>
              <a:spcAft>
                <a:spcPts val="0"/>
              </a:spcAft>
            </a:pPr>
            <a:r>
              <a:rPr lang="en-US" sz="1400" b="1" dirty="0">
                <a:effectLst/>
                <a:latin typeface="Open Sans" panose="020B0606030504020204" pitchFamily="34" charset="0"/>
                <a:ea typeface="Open Sans" panose="020B0606030504020204" pitchFamily="34" charset="0"/>
              </a:rPr>
              <a:t>Supporting Materials:</a:t>
            </a:r>
          </a:p>
          <a:p>
            <a:pPr marL="742950" marR="0" lvl="1" indent="-285750">
              <a:spcBef>
                <a:spcPts val="235"/>
              </a:spcBef>
              <a:spcAft>
                <a:spcPts val="0"/>
              </a:spcAft>
              <a:buFont typeface="Symbol" panose="05050102010706020507" pitchFamily="18" charset="2"/>
              <a:buChar char=""/>
              <a:tabLst>
                <a:tab pos="228600" algn="l"/>
              </a:tabLst>
            </a:pPr>
            <a:r>
              <a:rPr lang="en-US" sz="1200" dirty="0">
                <a:effectLst/>
                <a:latin typeface="Open Sans" panose="020B0606030504020204" pitchFamily="34" charset="0"/>
                <a:ea typeface="Open Sans" panose="020B0606030504020204" pitchFamily="34" charset="0"/>
              </a:rPr>
              <a:t>Creating Normalcy through Prudent Parenting FG and PowerPoint  </a:t>
            </a:r>
            <a:endParaRPr lang="en-US" sz="1100" dirty="0">
              <a:effectLst/>
              <a:latin typeface="Open Sans" panose="020B0606030504020204" pitchFamily="34" charset="0"/>
              <a:ea typeface="Open Sans" panose="020B0606030504020204" pitchFamily="34" charset="0"/>
            </a:endParaRPr>
          </a:p>
          <a:p>
            <a:pPr marL="368300" marR="0">
              <a:spcBef>
                <a:spcPts val="0"/>
              </a:spcBef>
              <a:spcAft>
                <a:spcPts val="0"/>
              </a:spcAft>
            </a:pPr>
            <a:r>
              <a:rPr lang="en-US" sz="2000" dirty="0">
                <a:effectLst/>
                <a:latin typeface="Open Sans" panose="020B0606030504020204" pitchFamily="34" charset="0"/>
                <a:ea typeface="Open Sans" panose="020B0606030504020204" pitchFamily="34" charset="0"/>
              </a:rPr>
              <a:t> </a:t>
            </a:r>
            <a:endParaRPr lang="en-US" sz="12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400" b="1" dirty="0">
                <a:effectLst/>
                <a:latin typeface="Open Sans" panose="020B0606030504020204" pitchFamily="34" charset="0"/>
                <a:ea typeface="Open Sans" panose="020B0606030504020204" pitchFamily="34" charset="0"/>
              </a:rPr>
              <a:t>Key Teaching Points / Instructions</a:t>
            </a:r>
          </a:p>
          <a:p>
            <a:pPr marL="368300" marR="0">
              <a:spcBef>
                <a:spcPts val="40"/>
              </a:spcBef>
              <a:spcAft>
                <a:spcPts val="0"/>
              </a:spcAft>
            </a:pPr>
            <a:r>
              <a:rPr lang="en-US" sz="1300" b="1" dirty="0">
                <a:effectLst/>
                <a:latin typeface="Open Sans" panose="020B0606030504020204" pitchFamily="34" charset="0"/>
                <a:ea typeface="Open Sans" panose="020B0606030504020204" pitchFamily="34" charset="0"/>
              </a:rPr>
              <a:t> </a:t>
            </a:r>
            <a:endParaRPr lang="en-US" sz="1200" dirty="0">
              <a:effectLst/>
              <a:latin typeface="Open Sans" panose="020B0606030504020204" pitchFamily="34" charset="0"/>
              <a:ea typeface="Open Sans" panose="020B0606030504020204" pitchFamily="34" charset="0"/>
            </a:endParaRPr>
          </a:p>
          <a:p>
            <a:pPr marL="342900" marR="0" lvl="0" indent="-342900" fontAlgn="base">
              <a:lnSpc>
                <a:spcPct val="150000"/>
              </a:lnSpc>
              <a:spcBef>
                <a:spcPts val="0"/>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TRAINER NOTE</a:t>
            </a:r>
            <a:r>
              <a:rPr lang="en-US" sz="1200" dirty="0">
                <a:effectLst/>
                <a:latin typeface="Open Sans" panose="020B0606030504020204" pitchFamily="34" charset="0"/>
                <a:ea typeface="Open Sans" panose="020B0606030504020204" pitchFamily="34" charset="0"/>
              </a:rPr>
              <a:t>: Refer to the Creating Normalcy through Prudent Parenting Facilitator Guide and PowerPoint for the needed materials for this</a:t>
            </a:r>
            <a:r>
              <a:rPr lang="en-US" sz="1200" spc="-30"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Unit.</a:t>
            </a:r>
          </a:p>
          <a:p>
            <a:pPr marL="342900" marR="0" lvl="0" indent="-342900" fontAlgn="base">
              <a:lnSpc>
                <a:spcPct val="150000"/>
              </a:lnSpc>
              <a:spcBef>
                <a:spcPts val="0"/>
              </a:spcBef>
              <a:spcAft>
                <a:spcPts val="0"/>
              </a:spcAft>
              <a:buFont typeface="Symbol" panose="05050102010706020507" pitchFamily="18" charset="2"/>
              <a:buChar char=""/>
              <a:tabLst>
                <a:tab pos="457200" algn="l"/>
              </a:tabLst>
            </a:pPr>
            <a:r>
              <a:rPr lang="en-US" sz="1200" dirty="0">
                <a:effectLst/>
                <a:latin typeface="Open Sans" panose="020B0606030504020204" pitchFamily="34" charset="0"/>
                <a:ea typeface="Open Sans" panose="020B0606030504020204" pitchFamily="34" charset="0"/>
              </a:rPr>
              <a:t>FG:  https://public.3.basecamp.com/p/1NY9ZXPSpWxzBwMKAv1PWBDy </a:t>
            </a:r>
          </a:p>
          <a:p>
            <a:pPr marL="342900" marR="0" lvl="0" indent="-342900" fontAlgn="base">
              <a:lnSpc>
                <a:spcPct val="150000"/>
              </a:lnSpc>
              <a:spcBef>
                <a:spcPts val="0"/>
              </a:spcBef>
              <a:spcAft>
                <a:spcPts val="0"/>
              </a:spcAft>
              <a:buFont typeface="Symbol" panose="05050102010706020507" pitchFamily="18" charset="2"/>
              <a:buChar char=""/>
              <a:tabLst>
                <a:tab pos="457200" algn="l"/>
              </a:tabLst>
            </a:pPr>
            <a:r>
              <a:rPr lang="en-US" sz="1200" dirty="0">
                <a:effectLst/>
                <a:latin typeface="Open Sans" panose="020B0606030504020204" pitchFamily="34" charset="0"/>
                <a:ea typeface="Open Sans" panose="020B0606030504020204" pitchFamily="34" charset="0"/>
              </a:rPr>
              <a:t>PG:  https://public.3.basecamp.com/p/TZ66JE9tvK2VF2JH5sa1taZb</a:t>
            </a:r>
          </a:p>
          <a:p>
            <a:pPr marL="342900" marR="0" lvl="0" indent="-342900" fontAlgn="base">
              <a:lnSpc>
                <a:spcPct val="150000"/>
              </a:lnSpc>
              <a:spcBef>
                <a:spcPts val="0"/>
              </a:spcBef>
              <a:spcAft>
                <a:spcPts val="0"/>
              </a:spcAft>
              <a:buFont typeface="Symbol" panose="05050102010706020507" pitchFamily="18" charset="2"/>
              <a:buChar char=""/>
              <a:tabLst>
                <a:tab pos="457200" algn="l"/>
              </a:tabLst>
            </a:pPr>
            <a:r>
              <a:rPr lang="en-US" sz="1200" dirty="0">
                <a:effectLst/>
                <a:latin typeface="Open Sans" panose="020B0606030504020204" pitchFamily="34" charset="0"/>
                <a:ea typeface="Open Sans" panose="020B0606030504020204" pitchFamily="34" charset="0"/>
              </a:rPr>
              <a:t>PPT:  https://public.3.basecamp.com/p/Jxnio53qkapcTbrz6omNroou</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1080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50"/>
              </a:spcBef>
              <a:spcAft>
                <a:spcPts val="1200"/>
              </a:spcAft>
              <a:tabLst>
                <a:tab pos="955675" algn="l"/>
              </a:tabLst>
            </a:pPr>
            <a:r>
              <a:rPr lang="en-US" sz="1800" b="1" kern="0" dirty="0">
                <a:effectLst/>
                <a:latin typeface="Calibri" panose="020F0502020204030204" pitchFamily="34" charset="0"/>
                <a:ea typeface="Open Sans" panose="020B0606030504020204" pitchFamily="34" charset="0"/>
                <a:cs typeface="Open Sans" panose="020B0606030504020204" pitchFamily="34" charset="0"/>
              </a:rPr>
              <a:t>Unit</a:t>
            </a:r>
            <a:r>
              <a:rPr lang="en-US" sz="1800" b="1" kern="0" spc="-40" dirty="0">
                <a:effectLst/>
                <a:latin typeface="Calibri" panose="020F0502020204030204" pitchFamily="34" charset="0"/>
                <a:ea typeface="Open Sans" panose="020B0606030504020204" pitchFamily="34" charset="0"/>
                <a:cs typeface="Open Sans" panose="020B0606030504020204" pitchFamily="34" charset="0"/>
              </a:rPr>
              <a:t> </a:t>
            </a:r>
            <a:r>
              <a:rPr lang="en-US" sz="1800" b="1" kern="0" dirty="0">
                <a:effectLst/>
                <a:latin typeface="Calibri" panose="020F0502020204030204" pitchFamily="34" charset="0"/>
                <a:ea typeface="Open Sans" panose="020B0606030504020204" pitchFamily="34" charset="0"/>
                <a:cs typeface="Open Sans" panose="020B0606030504020204" pitchFamily="34" charset="0"/>
              </a:rPr>
              <a:t>12: Closing/Wrap-Up</a:t>
            </a:r>
            <a:endParaRPr lang="en-US" sz="1800" b="1" kern="0" dirty="0">
              <a:effectLst/>
              <a:latin typeface="Open Sans" panose="020B0606030504020204" pitchFamily="34" charset="0"/>
              <a:ea typeface="Open Sans" panose="020B0606030504020204" pitchFamily="34" charset="0"/>
            </a:endParaRPr>
          </a:p>
          <a:p>
            <a:pPr marL="228600" marR="0" indent="-228600">
              <a:lnSpc>
                <a:spcPct val="115000"/>
              </a:lnSpc>
              <a:spcBef>
                <a:spcPts val="795"/>
              </a:spcBef>
              <a:spcAft>
                <a:spcPts val="1200"/>
              </a:spcAft>
            </a:pPr>
            <a:r>
              <a:rPr lang="en-US" sz="1800" b="1" dirty="0">
                <a:effectLst/>
                <a:latin typeface="Open Sans" panose="020B0606030504020204" pitchFamily="34" charset="0"/>
                <a:ea typeface="Open Sans" panose="020B0606030504020204" pitchFamily="34" charset="0"/>
              </a:rPr>
              <a:t>Unit Time: 20 minutes </a:t>
            </a:r>
            <a:endParaRPr lang="en-US" sz="1800" dirty="0">
              <a:effectLst/>
              <a:latin typeface="Open Sans" panose="020B0606030504020204" pitchFamily="34" charset="0"/>
              <a:ea typeface="Open Sans" panose="020B0606030504020204" pitchFamily="34" charset="0"/>
            </a:endParaRPr>
          </a:p>
          <a:p>
            <a:pPr marL="228600" marR="0" indent="-228600">
              <a:lnSpc>
                <a:spcPct val="115000"/>
              </a:lnSpc>
              <a:spcBef>
                <a:spcPts val="795"/>
              </a:spcBef>
              <a:spcAft>
                <a:spcPts val="1200"/>
              </a:spcAft>
            </a:pPr>
            <a:r>
              <a:rPr lang="en-US" sz="1800" b="1" dirty="0">
                <a:effectLst/>
                <a:latin typeface="Open Sans" panose="020B0606030504020204" pitchFamily="34" charset="0"/>
                <a:ea typeface="Open Sans" panose="020B0606030504020204" pitchFamily="34" charset="0"/>
              </a:rPr>
              <a:t>Learning Objectives: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Participants will be empowered for the next steps in the Pre-Service</a:t>
            </a:r>
            <a:r>
              <a:rPr lang="en-US" sz="1800" spc="-6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Process.</a:t>
            </a:r>
          </a:p>
          <a:p>
            <a:pPr marL="228600" marR="0" indent="-228600">
              <a:spcBef>
                <a:spcPts val="0"/>
              </a:spcBef>
              <a:spcAft>
                <a:spcPts val="0"/>
              </a:spcAft>
            </a:pPr>
            <a:r>
              <a:rPr lang="en-US" sz="1800" b="1" dirty="0">
                <a:effectLst/>
                <a:latin typeface="Open Sans" panose="020B0606030504020204" pitchFamily="34" charset="0"/>
                <a:ea typeface="Open Sans" panose="020B0606030504020204" pitchFamily="34" charset="0"/>
              </a:rPr>
              <a:t> </a:t>
            </a:r>
          </a:p>
          <a:p>
            <a:pPr marL="228600" marR="0" indent="-228600">
              <a:spcBef>
                <a:spcPts val="0"/>
              </a:spcBef>
              <a:spcAft>
                <a:spcPts val="0"/>
              </a:spcAft>
            </a:pPr>
            <a:r>
              <a:rPr lang="en-US" sz="1800" b="1" dirty="0">
                <a:effectLst/>
                <a:latin typeface="Open Sans" panose="020B0606030504020204" pitchFamily="34" charset="0"/>
                <a:ea typeface="Open Sans" panose="020B0606030504020204" pitchFamily="34" charset="0"/>
              </a:rPr>
              <a:t>Supporting Materials:</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Foster Care Specialty Week Two Facilitator Guide and PowerPoint</a:t>
            </a:r>
          </a:p>
          <a:p>
            <a:pPr marL="342900" marR="0" lvl="0" indent="-342900">
              <a:spcBef>
                <a:spcPts val="23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Basic Principles to Assure Personal Safety</a:t>
            </a:r>
          </a:p>
          <a:p>
            <a:pPr marL="0" marR="0">
              <a:lnSpc>
                <a:spcPct val="115000"/>
              </a:lnSpc>
              <a:spcBef>
                <a:spcPts val="505"/>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0" marR="0">
              <a:lnSpc>
                <a:spcPct val="115000"/>
              </a:lnSpc>
              <a:spcBef>
                <a:spcPts val="505"/>
              </a:spcBef>
              <a:spcAft>
                <a:spcPts val="0"/>
              </a:spcAft>
            </a:pPr>
            <a:r>
              <a:rPr lang="en-US" sz="1800" b="1" dirty="0">
                <a:effectLst/>
                <a:latin typeface="Open Sans" panose="020B0606030504020204" pitchFamily="34" charset="0"/>
                <a:ea typeface="Open Sans" panose="020B0606030504020204" pitchFamily="34" charset="0"/>
              </a:rPr>
              <a:t>Lesson 12.1: Closing/Wrap-Up </a:t>
            </a:r>
            <a:endParaRPr lang="en-US" sz="1800" dirty="0">
              <a:effectLst/>
              <a:latin typeface="Open Sans" panose="020B0606030504020204" pitchFamily="34" charset="0"/>
              <a:ea typeface="Open Sans" panose="020B0606030504020204" pitchFamily="34" charset="0"/>
            </a:endParaRPr>
          </a:p>
          <a:p>
            <a:pPr marL="0" marR="0">
              <a:lnSpc>
                <a:spcPct val="115000"/>
              </a:lnSpc>
              <a:spcBef>
                <a:spcPts val="505"/>
              </a:spcBef>
              <a:spcAft>
                <a:spcPts val="0"/>
              </a:spcAft>
            </a:pPr>
            <a:r>
              <a:rPr lang="en-US" sz="1800" b="1" dirty="0">
                <a:effectLst/>
                <a:latin typeface="Open Sans" panose="020B0606030504020204" pitchFamily="34" charset="0"/>
                <a:ea typeface="Open Sans" panose="020B0606030504020204" pitchFamily="34" charset="0"/>
              </a:rPr>
              <a:t>Lesson Time: 20 minutes</a:t>
            </a:r>
            <a:endParaRPr lang="en-US" sz="1800" dirty="0">
              <a:effectLst/>
              <a:latin typeface="Open Sans" panose="020B0606030504020204" pitchFamily="34" charset="0"/>
              <a:ea typeface="Open Sans" panose="020B0606030504020204" pitchFamily="34" charset="0"/>
            </a:endParaRPr>
          </a:p>
          <a:p>
            <a:pPr marL="0" marR="0">
              <a:lnSpc>
                <a:spcPct val="115000"/>
              </a:lnSpc>
              <a:spcBef>
                <a:spcPts val="0"/>
              </a:spcBef>
              <a:spcAft>
                <a:spcPts val="1200"/>
              </a:spcAft>
            </a:pPr>
            <a:r>
              <a:rPr lang="en-US" sz="1800" b="1" dirty="0">
                <a:effectLst/>
                <a:latin typeface="Open Sans" panose="020B0606030504020204" pitchFamily="34" charset="0"/>
                <a:ea typeface="Open Sans" panose="020B0606030504020204" pitchFamily="34" charset="0"/>
              </a:rPr>
              <a:t>Key Teaching Points / Instructions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1405"/>
              </a:spcBef>
              <a:spcAft>
                <a:spcPts val="0"/>
              </a:spcAft>
              <a:buFont typeface="Symbol" panose="05050102010706020507" pitchFamily="18" charset="2"/>
              <a:buChar char=""/>
              <a:tabLst>
                <a:tab pos="393700" algn="l"/>
                <a:tab pos="394335"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SHARE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positive outcomes for children and families involved with the Department is often due to the strong commitment of the dedicated staff.</a:t>
            </a:r>
            <a:r>
              <a:rPr lang="en-US" sz="1800" spc="-13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Department is only as good as the staff who provide services to children and families and those who manage service</a:t>
            </a:r>
            <a:r>
              <a:rPr lang="en-US" sz="1800" spc="-4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delivery. </a:t>
            </a:r>
          </a:p>
          <a:p>
            <a:pPr marL="342900" marR="57150" lvl="0" indent="-342900">
              <a:lnSpc>
                <a:spcPct val="150000"/>
              </a:lnSpc>
              <a:spcBef>
                <a:spcPts val="600"/>
              </a:spcBef>
              <a:spcAft>
                <a:spcPts val="0"/>
              </a:spcAft>
              <a:buFont typeface="Symbol" panose="05050102010706020507" pitchFamily="18" charset="2"/>
              <a:buChar char=""/>
              <a:tabLst>
                <a:tab pos="368300" algn="l"/>
                <a:tab pos="368935" algn="l"/>
              </a:tabLst>
            </a:pPr>
            <a:r>
              <a:rPr lang="en-US" sz="1800" b="1" dirty="0">
                <a:effectLst/>
                <a:latin typeface="Open Sans" panose="020B0606030504020204" pitchFamily="34" charset="0"/>
                <a:ea typeface="Open Sans" panose="020B0606030504020204" pitchFamily="34" charset="0"/>
              </a:rPr>
              <a:t>STATE </a:t>
            </a:r>
            <a:r>
              <a:rPr lang="en-US" sz="1800" dirty="0">
                <a:effectLst/>
                <a:latin typeface="Open Sans" panose="020B0606030504020204" pitchFamily="34" charset="0"/>
                <a:ea typeface="Open Sans" panose="020B0606030504020204" pitchFamily="34" charset="0"/>
              </a:rPr>
              <a:t>your well-being is important to the Department. </a:t>
            </a:r>
            <a:r>
              <a:rPr lang="en-US" sz="1800" b="1" dirty="0">
                <a:effectLst/>
                <a:latin typeface="Open Sans" panose="020B0606030504020204" pitchFamily="34" charset="0"/>
                <a:ea typeface="Open Sans" panose="020B0606030504020204" pitchFamily="34" charset="0"/>
              </a:rPr>
              <a:t>REMIND </a:t>
            </a:r>
            <a:r>
              <a:rPr lang="en-US" sz="1800" dirty="0">
                <a:effectLst/>
                <a:latin typeface="Open Sans" panose="020B0606030504020204" pitchFamily="34" charset="0"/>
                <a:ea typeface="Open Sans" panose="020B0606030504020204" pitchFamily="34" charset="0"/>
              </a:rPr>
              <a:t>participants we have resources at their disposal to help</a:t>
            </a:r>
            <a:r>
              <a:rPr lang="en-US" sz="1800" spc="-3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alleviate some of the stress and help prevent burnout. </a:t>
            </a:r>
          </a:p>
          <a:p>
            <a:pPr marL="342900" marR="57150" lvl="0" indent="-342900">
              <a:lnSpc>
                <a:spcPct val="150000"/>
              </a:lnSpc>
              <a:spcBef>
                <a:spcPts val="600"/>
              </a:spcBef>
              <a:spcAft>
                <a:spcPts val="0"/>
              </a:spcAft>
              <a:buFont typeface="Symbol" panose="05050102010706020507" pitchFamily="18" charset="2"/>
              <a:buChar char=""/>
              <a:tabLst>
                <a:tab pos="368300" algn="l"/>
                <a:tab pos="368935" algn="l"/>
              </a:tabLst>
            </a:pPr>
            <a:r>
              <a:rPr lang="en-US" sz="1800" b="1" dirty="0">
                <a:effectLst/>
                <a:latin typeface="Open Sans" panose="020B0606030504020204" pitchFamily="34" charset="0"/>
                <a:ea typeface="Open Sans" panose="020B0606030504020204" pitchFamily="34" charset="0"/>
              </a:rPr>
              <a:t>REFER </a:t>
            </a:r>
            <a:r>
              <a:rPr lang="en-US" sz="1800" dirty="0">
                <a:effectLst/>
                <a:latin typeface="Open Sans" panose="020B0606030504020204" pitchFamily="34" charset="0"/>
                <a:ea typeface="Open Sans" panose="020B0606030504020204" pitchFamily="34" charset="0"/>
              </a:rPr>
              <a:t>participants to Basic Principles to Assure Personal Safety Handout and </a:t>
            </a:r>
            <a:r>
              <a:rPr lang="en-US" sz="1800" b="1" dirty="0">
                <a:effectLst/>
                <a:latin typeface="Open Sans" panose="020B0606030504020204" pitchFamily="34" charset="0"/>
                <a:ea typeface="Open Sans" panose="020B0606030504020204" pitchFamily="34" charset="0"/>
              </a:rPr>
              <a:t>REMIND </a:t>
            </a:r>
            <a:r>
              <a:rPr lang="en-US" sz="1800" dirty="0">
                <a:effectLst/>
                <a:latin typeface="Open Sans" panose="020B0606030504020204" pitchFamily="34" charset="0"/>
                <a:ea typeface="Open Sans" panose="020B0606030504020204" pitchFamily="34" charset="0"/>
              </a:rPr>
              <a:t>them always to be aware while working in the field.  </a:t>
            </a:r>
          </a:p>
          <a:p>
            <a:pPr marL="342900" marR="57150" lvl="0" indent="-342900">
              <a:lnSpc>
                <a:spcPct val="150000"/>
              </a:lnSpc>
              <a:spcBef>
                <a:spcPts val="600"/>
              </a:spcBef>
              <a:spcAft>
                <a:spcPts val="0"/>
              </a:spcAft>
              <a:buFont typeface="Symbol" panose="05050102010706020507" pitchFamily="18" charset="2"/>
              <a:buChar char=""/>
              <a:tabLst>
                <a:tab pos="368300" algn="l"/>
                <a:tab pos="368935" algn="l"/>
              </a:tabLst>
            </a:pPr>
            <a:r>
              <a:rPr lang="en-US" sz="1800" b="1" dirty="0">
                <a:effectLst/>
                <a:latin typeface="Open Sans" panose="020B0606030504020204" pitchFamily="34" charset="0"/>
                <a:ea typeface="Open Sans" panose="020B0606030504020204" pitchFamily="34" charset="0"/>
              </a:rPr>
              <a:t>ADVISE</a:t>
            </a:r>
            <a:r>
              <a:rPr lang="en-US" sz="1800" dirty="0">
                <a:effectLst/>
                <a:latin typeface="Open Sans" panose="020B0606030504020204" pitchFamily="34" charset="0"/>
                <a:ea typeface="Open Sans" panose="020B0606030504020204" pitchFamily="34" charset="0"/>
              </a:rPr>
              <a:t> participants they can utilize their DCS support system which includes their Supervisor, PDC, Mentor, Trainer, and any other DCS peers they choose if they have questions or need someone to talk to about the job or a difficult situation and/or case they may see. In addition, the state provides training opportunities that</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address</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self-care,</a:t>
            </a:r>
            <a:r>
              <a:rPr lang="en-US" sz="1800" spc="-3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and</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each</a:t>
            </a:r>
            <a:r>
              <a:rPr lang="en-US" sz="1800" spc="-2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region</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promotes</a:t>
            </a:r>
            <a:r>
              <a:rPr lang="en-US" sz="1800" spc="-1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varying</a:t>
            </a:r>
            <a:r>
              <a:rPr lang="en-US" sz="1800" spc="-2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self-care</a:t>
            </a:r>
            <a:r>
              <a:rPr lang="en-US" sz="1800" spc="-19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opportunities.</a:t>
            </a:r>
          </a:p>
          <a:p>
            <a:pPr marL="342900" marR="0" lvl="0" indent="-342900">
              <a:lnSpc>
                <a:spcPct val="150000"/>
              </a:lnSpc>
              <a:spcBef>
                <a:spcPts val="600"/>
              </a:spcBef>
              <a:spcAft>
                <a:spcPts val="0"/>
              </a:spcAft>
              <a:buFont typeface="Symbol" panose="05050102010706020507" pitchFamily="18" charset="2"/>
              <a:buChar char=""/>
              <a:tabLst>
                <a:tab pos="457200" algn="l"/>
              </a:tabLst>
            </a:pPr>
            <a:r>
              <a:rPr lang="en-US" sz="1800" dirty="0">
                <a:effectLst/>
                <a:latin typeface="Open Sans" panose="020B0606030504020204" pitchFamily="34" charset="0"/>
                <a:ea typeface="Open Sans" panose="020B0606030504020204" pitchFamily="34" charset="0"/>
              </a:rPr>
              <a:t>Lastly, the State offers EAP (Employee Assistance Program) services. </a:t>
            </a:r>
            <a:r>
              <a:rPr lang="en-US" sz="1800" b="1" dirty="0">
                <a:effectLst/>
                <a:latin typeface="Open Sans" panose="020B0606030504020204" pitchFamily="34" charset="0"/>
                <a:ea typeface="Open Sans" panose="020B0606030504020204" pitchFamily="34" charset="0"/>
              </a:rPr>
              <a:t>SHARE </a:t>
            </a:r>
            <a:r>
              <a:rPr lang="en-US" sz="1800" dirty="0">
                <a:effectLst/>
                <a:latin typeface="Open Sans" panose="020B0606030504020204" pitchFamily="34" charset="0"/>
                <a:ea typeface="Open Sans" panose="020B0606030504020204" pitchFamily="34" charset="0"/>
              </a:rPr>
              <a:t>Optum contact information with the group including: 855.437.3486 or</a:t>
            </a:r>
            <a:r>
              <a:rPr lang="en-US" sz="1800" u="sng"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hlinkClick r:id="rId3"/>
              </a:rPr>
              <a:t>Here4TN.com</a:t>
            </a:r>
            <a:r>
              <a:rPr lang="en-US" sz="1800" u="none" strike="noStrike" dirty="0">
                <a:effectLst/>
                <a:latin typeface="Open Sans" panose="020B0606030504020204" pitchFamily="34" charset="0"/>
                <a:ea typeface="Open Sans" panose="020B0606030504020204" pitchFamily="34" charset="0"/>
                <a:hlinkClick r:id="rId3"/>
              </a:rPr>
              <a:t> </a:t>
            </a:r>
            <a:r>
              <a:rPr lang="en-US" sz="1800" dirty="0">
                <a:effectLst/>
                <a:latin typeface="Open Sans" panose="020B0606030504020204" pitchFamily="34" charset="0"/>
                <a:ea typeface="Open Sans" panose="020B0606030504020204" pitchFamily="34" charset="0"/>
              </a:rPr>
              <a:t>to obtain your</a:t>
            </a:r>
            <a:r>
              <a:rPr lang="en-US" sz="1800" spc="-3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preauthorization.</a:t>
            </a:r>
          </a:p>
          <a:p>
            <a:pPr marL="342900" marR="0" lvl="0" indent="-342900">
              <a:lnSpc>
                <a:spcPct val="150000"/>
              </a:lnSpc>
              <a:spcBef>
                <a:spcPts val="5"/>
              </a:spcBef>
              <a:spcAft>
                <a:spcPts val="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ASK </a:t>
            </a:r>
            <a:r>
              <a:rPr lang="en-US" sz="1800" dirty="0">
                <a:effectLst/>
                <a:latin typeface="Open Sans" panose="020B0606030504020204" pitchFamily="34" charset="0"/>
                <a:ea typeface="Open Sans" panose="020B0606030504020204" pitchFamily="34" charset="0"/>
              </a:rPr>
              <a:t>participants for any final thoughts or questions from Intro, Core or Foster Care Specialty Trainings.  </a:t>
            </a:r>
            <a:r>
              <a:rPr lang="en-US" sz="1800" b="1" dirty="0">
                <a:effectLst/>
                <a:latin typeface="Open Sans" panose="020B0606030504020204" pitchFamily="34" charset="0"/>
                <a:ea typeface="Open Sans" panose="020B0606030504020204" pitchFamily="34" charset="0"/>
              </a:rPr>
              <a:t>GIVE</a:t>
            </a:r>
            <a:r>
              <a:rPr lang="en-US" sz="1800" dirty="0">
                <a:effectLst/>
                <a:latin typeface="Open Sans" panose="020B0606030504020204" pitchFamily="34" charset="0"/>
                <a:ea typeface="Open Sans" panose="020B0606030504020204" pitchFamily="34" charset="0"/>
              </a:rPr>
              <a:t> participants an overview of what they will be doing the remaining weeks</a:t>
            </a:r>
            <a:r>
              <a:rPr lang="en-US" sz="1800" spc="-35"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of Pre-Service.</a:t>
            </a:r>
          </a:p>
          <a:p>
            <a:pPr marL="342900" marR="142240" lvl="0" indent="-342900">
              <a:lnSpc>
                <a:spcPct val="150000"/>
              </a:lnSpc>
              <a:spcBef>
                <a:spcPts val="795"/>
              </a:spcBef>
              <a:spcAft>
                <a:spcPts val="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SHARE </a:t>
            </a:r>
            <a:r>
              <a:rPr lang="en-US" sz="1800" dirty="0">
                <a:effectLst/>
                <a:latin typeface="Open Sans" panose="020B0606030504020204" pitchFamily="34" charset="0"/>
                <a:ea typeface="Open Sans" panose="020B0606030504020204" pitchFamily="34" charset="0"/>
              </a:rPr>
              <a:t>the next steps of the Pre-service certification</a:t>
            </a:r>
            <a:r>
              <a:rPr lang="en-US" sz="1800" spc="-7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Open Sans" panose="020B0606030504020204" pitchFamily="34" charset="0"/>
              </a:rPr>
              <a:t>process with the participants .</a:t>
            </a:r>
          </a:p>
          <a:p>
            <a:pPr marL="342900" marR="142240" lvl="0" indent="-342900">
              <a:lnSpc>
                <a:spcPct val="150000"/>
              </a:lnSpc>
              <a:spcBef>
                <a:spcPts val="795"/>
              </a:spcBef>
              <a:spcAft>
                <a:spcPts val="0"/>
              </a:spcAft>
              <a:buFont typeface="Symbol" panose="05050102010706020507" pitchFamily="18" charset="2"/>
              <a:buChar char=""/>
              <a:tabLst>
                <a:tab pos="457200" algn="l"/>
              </a:tabLst>
            </a:pPr>
            <a:r>
              <a:rPr lang="en-US" sz="1800" b="1" dirty="0">
                <a:effectLst/>
                <a:latin typeface="Open Sans" panose="020B0606030504020204" pitchFamily="34" charset="0"/>
                <a:ea typeface="Open Sans" panose="020B0606030504020204" pitchFamily="34" charset="0"/>
              </a:rPr>
              <a:t>THANK</a:t>
            </a:r>
            <a:r>
              <a:rPr lang="en-US" sz="1800" dirty="0">
                <a:effectLst/>
                <a:latin typeface="Open Sans" panose="020B0606030504020204" pitchFamily="34" charset="0"/>
                <a:ea typeface="Open Sans" panose="020B0606030504020204" pitchFamily="34" charset="0"/>
              </a:rPr>
              <a:t> participants for their time and their commitment to children and families and </a:t>
            </a:r>
            <a:r>
              <a:rPr lang="en-US" sz="1800" b="1" dirty="0">
                <a:effectLst/>
                <a:latin typeface="Open Sans" panose="020B0606030504020204" pitchFamily="34" charset="0"/>
                <a:ea typeface="Open Sans" panose="020B0606030504020204" pitchFamily="34" charset="0"/>
              </a:rPr>
              <a:t>REQUEST</a:t>
            </a:r>
            <a:r>
              <a:rPr lang="en-US" sz="1800" dirty="0">
                <a:effectLst/>
                <a:latin typeface="Open Sans" panose="020B0606030504020204" pitchFamily="34" charset="0"/>
                <a:ea typeface="Open Sans" panose="020B0606030504020204" pitchFamily="34" charset="0"/>
              </a:rPr>
              <a:t> participants to complete the course reaction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19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5"/>
              </a:spcBef>
              <a:spcAft>
                <a:spcPts val="1200"/>
              </a:spcAft>
              <a:buFont typeface="Wingdings" panose="05000000000000000000" pitchFamily="2" charset="2"/>
              <a:buChar char=""/>
              <a:tabLst>
                <a:tab pos="457200" algn="l"/>
              </a:tabLst>
            </a:pPr>
            <a:r>
              <a:rPr lang="en-US" sz="1200" b="1" dirty="0">
                <a:effectLst/>
                <a:latin typeface="Open Sans" panose="020B0606030504020204" pitchFamily="34" charset="0"/>
                <a:ea typeface="Open Sans" panose="020B0606030504020204" pitchFamily="34" charset="0"/>
              </a:rPr>
              <a:t>CONDUCT ACTIVITY: </a:t>
            </a:r>
            <a:r>
              <a:rPr lang="en-US" sz="1200" dirty="0">
                <a:effectLst/>
                <a:latin typeface="Open Sans" panose="020B0606030504020204" pitchFamily="34" charset="0"/>
                <a:ea typeface="Open Sans" panose="020B0606030504020204" pitchFamily="34" charset="0"/>
              </a:rPr>
              <a:t>Timeline: Steward Entry into Custody</a:t>
            </a:r>
            <a:endParaRPr lang="en-US" sz="1100" dirty="0">
              <a:effectLst/>
              <a:latin typeface="Open Sans" panose="020B0606030504020204" pitchFamily="34" charset="0"/>
              <a:ea typeface="Open Sans" panose="020B0606030504020204" pitchFamily="34" charset="0"/>
            </a:endParaRPr>
          </a:p>
          <a:p>
            <a:pPr marL="228600" marR="0" indent="-228600">
              <a:lnSpc>
                <a:spcPct val="150000"/>
              </a:lnSpc>
              <a:spcBef>
                <a:spcPts val="25"/>
              </a:spcBef>
              <a:spcAft>
                <a:spcPts val="1200"/>
              </a:spcAft>
              <a:tabLst>
                <a:tab pos="622935" algn="l"/>
              </a:tabLst>
            </a:pPr>
            <a:r>
              <a:rPr lang="en-US" sz="1200" b="1" i="1" dirty="0">
                <a:solidFill>
                  <a:srgbClr val="000000"/>
                </a:solidFill>
                <a:effectLst/>
                <a:latin typeface="Open Sans" panose="020B0606030504020204" pitchFamily="34" charset="0"/>
                <a:ea typeface="Open Sans" panose="020B0606030504020204" pitchFamily="34" charset="0"/>
              </a:rPr>
              <a:t>TRAINER NOTE</a:t>
            </a:r>
            <a:r>
              <a:rPr lang="en-US" sz="1200" i="1" dirty="0">
                <a:solidFill>
                  <a:srgbClr val="000000"/>
                </a:solidFill>
                <a:effectLst/>
                <a:latin typeface="Open Sans" panose="020B0606030504020204" pitchFamily="34" charset="0"/>
                <a:ea typeface="Open Sans" panose="020B0606030504020204" pitchFamily="34" charset="0"/>
              </a:rPr>
              <a:t>: The Trainer will share their screen/desktop with</a:t>
            </a:r>
            <a:r>
              <a:rPr lang="en-US" sz="1200" i="1" spc="-185" dirty="0">
                <a:solidFill>
                  <a:srgbClr val="000000"/>
                </a:solidFill>
                <a:effectLst/>
                <a:latin typeface="Open Sans" panose="020B0606030504020204" pitchFamily="34" charset="0"/>
                <a:ea typeface="Open Sans" panose="020B0606030504020204" pitchFamily="34" charset="0"/>
              </a:rPr>
              <a:t> </a:t>
            </a:r>
            <a:r>
              <a:rPr lang="en-US" sz="1200" i="1" dirty="0">
                <a:solidFill>
                  <a:srgbClr val="000000"/>
                </a:solidFill>
                <a:effectLst/>
                <a:latin typeface="Open Sans" panose="020B0606030504020204" pitchFamily="34" charset="0"/>
                <a:ea typeface="Open Sans" panose="020B0606030504020204" pitchFamily="34" charset="0"/>
              </a:rPr>
              <a:t>participants and conduct the activity. The Trainer will drag and drop the case tasks/responsibilities to the appropriate date on the calendar by asking participants the order of tasks </a:t>
            </a:r>
            <a:r>
              <a:rPr lang="en-US" sz="1200" i="1" dirty="0">
                <a:solidFill>
                  <a:srgbClr val="000000"/>
                </a:solidFill>
                <a:effectLst/>
                <a:highlight>
                  <a:srgbClr val="FFFF00"/>
                </a:highlight>
                <a:latin typeface="Open Sans" panose="020B0606030504020204" pitchFamily="34" charset="0"/>
                <a:ea typeface="Open Sans" panose="020B0606030504020204" pitchFamily="34" charset="0"/>
              </a:rPr>
              <a:t>(the youth are removed on the first day of the month).</a:t>
            </a:r>
            <a:r>
              <a:rPr lang="en-US" sz="1200" i="1" dirty="0">
                <a:solidFill>
                  <a:srgbClr val="000000"/>
                </a:solidFill>
                <a:effectLst/>
                <a:latin typeface="Open Sans" panose="020B0606030504020204" pitchFamily="34" charset="0"/>
                <a:ea typeface="Open Sans" panose="020B0606030504020204" pitchFamily="34" charset="0"/>
              </a:rPr>
              <a:t> The Trainer will allow the cursor to show on the right side of the tile in order to drag and drop onto the date on the calendar.</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0"/>
              </a:spcBef>
              <a:spcAft>
                <a:spcPts val="1200"/>
              </a:spcAft>
              <a:buSzPts val="1200"/>
              <a:buFont typeface="Courier New" panose="02070309020205020404" pitchFamily="49" charset="0"/>
              <a:buChar char="o"/>
              <a:tabLst>
                <a:tab pos="685800" algn="l"/>
              </a:tabLst>
            </a:pPr>
            <a:r>
              <a:rPr lang="en-US" sz="1800" b="1" dirty="0">
                <a:effectLst/>
                <a:latin typeface="Open Sans" panose="020B0606030504020204" pitchFamily="34" charset="0"/>
                <a:ea typeface="Courier New" panose="02070309020205020404" pitchFamily="49" charset="0"/>
              </a:rPr>
              <a:t>ASK</a:t>
            </a:r>
            <a:r>
              <a:rPr lang="en-US" sz="1800" b="1" spc="-30"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participants what</a:t>
            </a:r>
            <a:r>
              <a:rPr lang="en-US" sz="1800" spc="-20"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task would</a:t>
            </a:r>
            <a:r>
              <a:rPr lang="en-US" sz="1800" spc="-25"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go</a:t>
            </a:r>
            <a:r>
              <a:rPr lang="en-US" sz="1800" spc="-20"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first</a:t>
            </a:r>
            <a:r>
              <a:rPr lang="en-US" sz="1800" spc="-20"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and</a:t>
            </a:r>
            <a:r>
              <a:rPr lang="en-US" sz="1800" spc="-20"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so</a:t>
            </a:r>
            <a:r>
              <a:rPr lang="en-US" sz="1800" spc="-25"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on</a:t>
            </a:r>
            <a:r>
              <a:rPr lang="en-US" sz="1800" spc="-10"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until</a:t>
            </a:r>
            <a:r>
              <a:rPr lang="en-US" sz="1800" spc="-20"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the</a:t>
            </a:r>
            <a:r>
              <a:rPr lang="en-US" sz="1800" spc="-20"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calendar</a:t>
            </a:r>
            <a:r>
              <a:rPr lang="en-US" sz="1800" spc="-5"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is</a:t>
            </a:r>
            <a:r>
              <a:rPr lang="en-US" sz="1800" spc="-155"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full. There is a task for each day of the week on the calendar. </a:t>
            </a:r>
            <a:r>
              <a:rPr lang="en-US" sz="1800" b="1" dirty="0">
                <a:effectLst/>
                <a:latin typeface="Open Sans" panose="020B0606030504020204" pitchFamily="34" charset="0"/>
                <a:ea typeface="Courier New" panose="02070309020205020404" pitchFamily="49" charset="0"/>
              </a:rPr>
              <a:t>LINK</a:t>
            </a:r>
            <a:r>
              <a:rPr lang="en-US" sz="1800" u="none" strike="noStrike" dirty="0">
                <a:solidFill>
                  <a:srgbClr val="0000FF"/>
                </a:solidFill>
                <a:effectLst/>
                <a:latin typeface="Open Sans" panose="020B0606030504020204" pitchFamily="34" charset="0"/>
                <a:ea typeface="Courier New" panose="02070309020205020404" pitchFamily="49" charset="0"/>
                <a:hlinkClick r:id="rId3"/>
              </a:rPr>
              <a:t>:</a:t>
            </a:r>
            <a:r>
              <a:rPr lang="en-US" sz="1800" dirty="0">
                <a:effectLst/>
                <a:latin typeface="Open Sans" panose="020B0606030504020204" pitchFamily="34" charset="0"/>
                <a:ea typeface="Courier New" panose="02070309020205020404" pitchFamily="49" charset="0"/>
              </a:rPr>
              <a:t> </a:t>
            </a:r>
            <a:r>
              <a:rPr lang="en-US" sz="1800" u="sng" dirty="0">
                <a:solidFill>
                  <a:srgbClr val="0000FF"/>
                </a:solidFill>
                <a:effectLst/>
                <a:latin typeface="Open Sans" panose="020B0606030504020204" pitchFamily="34" charset="0"/>
                <a:ea typeface="Courier New" panose="02070309020205020404" pitchFamily="49" charset="0"/>
                <a:hlinkClick r:id="rId4"/>
              </a:rPr>
              <a:t>https://docs.google.com/drawings/d/1uCXaemLsXwuqopVb6IZt4akesAImVoo2D-BscCM8vEw/edit?usp=sharing</a:t>
            </a:r>
            <a:r>
              <a:rPr lang="en-US" sz="1800" dirty="0">
                <a:effectLst/>
                <a:latin typeface="Open Sans" panose="020B0606030504020204" pitchFamily="34" charset="0"/>
                <a:ea typeface="Courier New" panose="02070309020205020404" pitchFamily="49" charset="0"/>
              </a:rPr>
              <a:t> </a:t>
            </a:r>
            <a:r>
              <a:rPr lang="en-US" sz="1800" b="1" dirty="0">
                <a:effectLst/>
                <a:latin typeface="Open Sans" panose="020B0606030504020204" pitchFamily="34" charset="0"/>
                <a:ea typeface="Courier New" panose="02070309020205020404" pitchFamily="49" charset="0"/>
              </a:rPr>
              <a:t>LINK </a:t>
            </a:r>
            <a:r>
              <a:rPr lang="en-US" sz="1800" dirty="0">
                <a:effectLst/>
                <a:latin typeface="Open Sans" panose="020B0606030504020204" pitchFamily="34" charset="0"/>
                <a:ea typeface="Courier New" panose="02070309020205020404" pitchFamily="49" charset="0"/>
              </a:rPr>
              <a:t>number 2: </a:t>
            </a:r>
            <a:r>
              <a:rPr lang="en-US" sz="1800" u="sng" dirty="0">
                <a:solidFill>
                  <a:srgbClr val="0000FF"/>
                </a:solidFill>
                <a:effectLst/>
                <a:latin typeface="Open Sans" panose="020B0606030504020204" pitchFamily="34" charset="0"/>
                <a:ea typeface="Courier New" panose="02070309020205020404" pitchFamily="49" charset="0"/>
                <a:hlinkClick r:id="rId5"/>
              </a:rPr>
              <a:t>https://docs.google.com/drawings/d/1ePaXCdZIAt1wKU1yPWc_lJQ7VqZkHul1P8wVt2gEKt8/edit?usp=sharing</a:t>
            </a:r>
            <a:r>
              <a:rPr lang="en-US" sz="1800" dirty="0">
                <a:effectLst/>
                <a:latin typeface="Open Sans" panose="020B0606030504020204" pitchFamily="34" charset="0"/>
                <a:ea typeface="Courier New" panose="02070309020205020404" pitchFamily="49" charset="0"/>
              </a:rPr>
              <a:t>.</a:t>
            </a:r>
          </a:p>
          <a:p>
            <a:pPr marL="742950" marR="0" lvl="1" indent="-285750">
              <a:lnSpc>
                <a:spcPct val="150000"/>
              </a:lnSpc>
              <a:spcBef>
                <a:spcPts val="1405"/>
              </a:spcBef>
              <a:spcAft>
                <a:spcPts val="1200"/>
              </a:spcAft>
              <a:buSzPts val="1200"/>
              <a:buFont typeface="Courier New" panose="02070309020205020404" pitchFamily="49" charset="0"/>
              <a:buChar char="o"/>
              <a:tabLst>
                <a:tab pos="393700" algn="l"/>
                <a:tab pos="394335" algn="l"/>
                <a:tab pos="685800" algn="l"/>
                <a:tab pos="5657850" algn="l"/>
              </a:tabLst>
            </a:pPr>
            <a:r>
              <a:rPr lang="en-US" sz="1200" b="1" dirty="0">
                <a:effectLst/>
                <a:latin typeface="Open Sans" panose="020B0606030504020204" pitchFamily="34" charset="0"/>
                <a:ea typeface="Courier New" panose="02070309020205020404" pitchFamily="49" charset="0"/>
              </a:rPr>
              <a:t>DEBRIEF</a:t>
            </a:r>
            <a:r>
              <a:rPr lang="en-US" sz="1200" b="1"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the</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activity</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by</a:t>
            </a:r>
            <a:r>
              <a:rPr lang="en-US" sz="1200" spc="-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sharing</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this</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activity</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was</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intended</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to</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be</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a:t>
            </a:r>
            <a:r>
              <a:rPr lang="en-US" sz="1200" spc="-16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guide; however, there could be slight variations in casework depending on regions/counties.</a:t>
            </a:r>
            <a:endParaRPr lang="en-US" sz="1100" dirty="0">
              <a:effectLst/>
              <a:latin typeface="Open Sans" panose="020B0606030504020204" pitchFamily="34" charset="0"/>
              <a:ea typeface="Courier New" panose="02070309020205020404" pitchFamily="49" charset="0"/>
            </a:endParaRPr>
          </a:p>
          <a:p>
            <a:pPr marL="342900" marR="0" lvl="0" indent="-342900">
              <a:lnSpc>
                <a:spcPct val="150000"/>
              </a:lnSpc>
              <a:spcBef>
                <a:spcPts val="795"/>
              </a:spcBef>
              <a:spcAft>
                <a:spcPts val="600"/>
              </a:spcAft>
              <a:buFont typeface="Courier New" panose="02070309020205020404" pitchFamily="49" charset="0"/>
              <a:buChar char="o"/>
            </a:pPr>
            <a:r>
              <a:rPr lang="en-US" sz="1200" b="1" dirty="0">
                <a:effectLst/>
                <a:latin typeface="Open Sans" panose="020B0606030504020204" pitchFamily="34" charset="0"/>
                <a:ea typeface="Open Sans" panose="020B0606030504020204" pitchFamily="34" charset="0"/>
              </a:rPr>
              <a:t>SHARE </a:t>
            </a:r>
            <a:r>
              <a:rPr lang="en-US" sz="1200" dirty="0">
                <a:effectLst/>
                <a:latin typeface="Open Sans" panose="020B0606030504020204" pitchFamily="34" charset="0"/>
                <a:ea typeface="Open Sans" panose="020B0606030504020204" pitchFamily="34" charset="0"/>
              </a:rPr>
              <a:t>Case Calendar Timeline Handout with the group following the activity.</a:t>
            </a:r>
            <a:r>
              <a:rPr lang="en-US" sz="1200" b="1" dirty="0">
                <a:effectLst/>
                <a:latin typeface="Open Sans" panose="020B0606030504020204" pitchFamily="34" charset="0"/>
                <a:ea typeface="Open Sans" panose="020B0606030504020204" pitchFamily="34" charset="0"/>
              </a:rPr>
              <a:t> DISCUSS </a:t>
            </a:r>
            <a:r>
              <a:rPr lang="en-US" sz="1200" dirty="0">
                <a:effectLst/>
                <a:latin typeface="Open Sans" panose="020B0606030504020204" pitchFamily="34" charset="0"/>
                <a:ea typeface="Open Sans" panose="020B0606030504020204" pitchFamily="34" charset="0"/>
              </a:rPr>
              <a:t>how the timeline is broken down into timeframes.</a:t>
            </a:r>
            <a:r>
              <a:rPr lang="en-US" sz="1200" b="1" dirty="0">
                <a:effectLst/>
                <a:latin typeface="Open Sans" panose="020B0606030504020204" pitchFamily="34" charset="0"/>
                <a:ea typeface="Open Sans" panose="020B0606030504020204" pitchFamily="34" charset="0"/>
              </a:rPr>
              <a:t>  STATE </a:t>
            </a:r>
            <a:r>
              <a:rPr lang="en-US" sz="1200" dirty="0">
                <a:effectLst/>
                <a:latin typeface="Open Sans" panose="020B0606030504020204" pitchFamily="34" charset="0"/>
                <a:ea typeface="Open Sans" panose="020B0606030504020204" pitchFamily="34" charset="0"/>
              </a:rPr>
              <a:t>we will be using this timeline as a basis for our training this week. </a:t>
            </a:r>
            <a:r>
              <a:rPr lang="en-US" sz="1200" b="1" dirty="0">
                <a:effectLst/>
                <a:latin typeface="Open Sans" panose="020B0606030504020204" pitchFamily="34" charset="0"/>
                <a:ea typeface="Open Sans" panose="020B0606030504020204" pitchFamily="34" charset="0"/>
              </a:rPr>
              <a:t>EXPLAIN </a:t>
            </a:r>
            <a:r>
              <a:rPr lang="en-US" sz="1200" dirty="0">
                <a:effectLst/>
                <a:latin typeface="Open Sans" panose="020B0606030504020204" pitchFamily="34" charset="0"/>
                <a:ea typeface="Open Sans" panose="020B0606030504020204" pitchFamily="34" charset="0"/>
              </a:rPr>
              <a:t>this document is an addendum to the New Hire Guide for quick reference only and not meant for a check off worksheet.  The New Hire guide provides custodial case process specifics, on-going case tasks, and samples along with forms and policies attached to each task. </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effectLst/>
                <a:latin typeface="Open Sans" panose="020B0606030504020204" pitchFamily="34" charset="0"/>
                <a:ea typeface="Open Sans" panose="020B0606030504020204" pitchFamily="34" charset="0"/>
              </a:rPr>
              <a:t>ASK </a:t>
            </a:r>
            <a:r>
              <a:rPr lang="en-US" sz="1200" dirty="0">
                <a:effectLst/>
                <a:latin typeface="Open Sans" panose="020B0606030504020204" pitchFamily="34" charset="0"/>
                <a:ea typeface="Open Sans" panose="020B0606030504020204" pitchFamily="34" charset="0"/>
              </a:rPr>
              <a:t>participants if they have any questions. </a:t>
            </a:r>
            <a:r>
              <a:rPr lang="en-US" sz="1200" b="1" dirty="0">
                <a:effectLst/>
                <a:latin typeface="Open Sans" panose="020B0606030504020204" pitchFamily="34" charset="0"/>
                <a:ea typeface="Open Sans" panose="020B0606030504020204" pitchFamily="34" charset="0"/>
              </a:rPr>
              <a:t>REITERATE</a:t>
            </a:r>
            <a:r>
              <a:rPr lang="en-US" sz="1200" dirty="0">
                <a:effectLst/>
                <a:latin typeface="Open Sans" panose="020B0606030504020204" pitchFamily="34" charset="0"/>
                <a:ea typeface="Open Sans" panose="020B0606030504020204" pitchFamily="34" charset="0"/>
              </a:rPr>
              <a:t> the first 30 days of custody can be challenging to meet the needs of the children and families, however, there are supports in place that will assist in meeting those needs.</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1800" b="1" dirty="0">
                <a:effectLst/>
                <a:latin typeface="Open Sans" panose="020B0606030504020204" pitchFamily="34" charset="0"/>
                <a:ea typeface="Open Sans" panose="020B0606030504020204" pitchFamily="34" charset="0"/>
              </a:rPr>
              <a:t>BEGIN </a:t>
            </a:r>
            <a:r>
              <a:rPr lang="en-US" sz="1800" dirty="0">
                <a:effectLst/>
                <a:latin typeface="Open Sans" panose="020B0606030504020204" pitchFamily="34" charset="0"/>
                <a:ea typeface="Open Sans" panose="020B0606030504020204" pitchFamily="34" charset="0"/>
              </a:rPr>
              <a:t>gathering initial strengths and needs for the Steward family from the group at this time.</a:t>
            </a:r>
            <a:r>
              <a:rPr lang="en-US" sz="1800" b="1" dirty="0">
                <a:effectLst/>
                <a:latin typeface="Open Sans" panose="020B0606030504020204" pitchFamily="34" charset="0"/>
                <a:ea typeface="Open Sans" panose="020B0606030504020204" pitchFamily="34" charset="0"/>
              </a:rPr>
              <a:t> UTILIZE </a:t>
            </a:r>
            <a:r>
              <a:rPr lang="en-US" sz="1800" dirty="0">
                <a:effectLst/>
                <a:latin typeface="Open Sans" panose="020B0606030504020204" pitchFamily="34" charset="0"/>
                <a:ea typeface="Open Sans" panose="020B0606030504020204" pitchFamily="34" charset="0"/>
              </a:rPr>
              <a:t>the Case Family Handout: Steward/Collins Foster Care Custodial Placement Update and Intake packet.</a:t>
            </a:r>
            <a:r>
              <a:rPr lang="en-US" sz="1800" b="1" dirty="0">
                <a:effectLst/>
                <a:latin typeface="Open Sans" panose="020B0606030504020204" pitchFamily="34" charset="0"/>
                <a:ea typeface="Open Sans" panose="020B0606030504020204" pitchFamily="34" charset="0"/>
              </a:rPr>
              <a:t> RECORD </a:t>
            </a:r>
            <a:r>
              <a:rPr lang="en-US" sz="1800" dirty="0">
                <a:effectLst/>
                <a:latin typeface="Open Sans" panose="020B0606030504020204" pitchFamily="34" charset="0"/>
                <a:ea typeface="Open Sans" panose="020B0606030504020204" pitchFamily="34" charset="0"/>
              </a:rPr>
              <a:t>these on flip chart paper.</a:t>
            </a:r>
          </a:p>
          <a:p>
            <a:pPr marL="742950" marR="0" lvl="1" indent="-285750">
              <a:lnSpc>
                <a:spcPct val="150000"/>
              </a:lnSpc>
              <a:spcBef>
                <a:spcPts val="600"/>
              </a:spcBef>
              <a:spcAft>
                <a:spcPts val="1200"/>
              </a:spcAft>
              <a:buFont typeface="Symbol" panose="05050102010706020507" pitchFamily="18" charset="2"/>
              <a:buChar char=""/>
              <a:tabLst>
                <a:tab pos="457200" algn="l"/>
              </a:tabLst>
            </a:pPr>
            <a:r>
              <a:rPr lang="en-US" sz="1200" dirty="0">
                <a:effectLst/>
                <a:latin typeface="Open Sans" panose="020B0606030504020204" pitchFamily="34" charset="0"/>
                <a:ea typeface="Open Sans" panose="020B0606030504020204" pitchFamily="34" charset="0"/>
              </a:rPr>
              <a:t>Briefly</a:t>
            </a:r>
            <a:r>
              <a:rPr lang="en-US" sz="1200" b="1" dirty="0">
                <a:effectLst/>
                <a:latin typeface="Open Sans" panose="020B0606030504020204" pitchFamily="34" charset="0"/>
                <a:ea typeface="Open Sans" panose="020B0606030504020204" pitchFamily="34" charset="0"/>
              </a:rPr>
              <a:t> REMIND </a:t>
            </a:r>
            <a:r>
              <a:rPr lang="en-US" sz="1200" dirty="0">
                <a:effectLst/>
                <a:latin typeface="Open Sans" panose="020B0606030504020204" pitchFamily="34" charset="0"/>
                <a:ea typeface="Open Sans" panose="020B0606030504020204" pitchFamily="34" charset="0"/>
              </a:rPr>
              <a:t>participants of the DCS Practice Wheel and </a:t>
            </a:r>
            <a:r>
              <a:rPr lang="en-US" sz="1200" b="1" dirty="0">
                <a:effectLst/>
                <a:latin typeface="Open Sans" panose="020B0606030504020204" pitchFamily="34" charset="0"/>
                <a:ea typeface="Open Sans" panose="020B0606030504020204" pitchFamily="34" charset="0"/>
              </a:rPr>
              <a:t>REFER</a:t>
            </a:r>
            <a:r>
              <a:rPr lang="en-US" sz="1200" dirty="0">
                <a:effectLst/>
                <a:latin typeface="Open Sans" panose="020B0606030504020204" pitchFamily="34" charset="0"/>
                <a:ea typeface="Open Sans" panose="020B0606030504020204" pitchFamily="34" charset="0"/>
              </a:rPr>
              <a:t> participants to DCS Case Tasks that are related to the Practice Wheel.  This sets the stage for the remainder of Specialty week.</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600"/>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TRANSITION</a:t>
            </a:r>
            <a:r>
              <a:rPr lang="en-US" sz="1200" dirty="0">
                <a:effectLst/>
                <a:latin typeface="Open Sans" panose="020B0606030504020204" pitchFamily="34" charset="0"/>
                <a:ea typeface="Open Sans" panose="020B0606030504020204" pitchFamily="34" charset="0"/>
              </a:rPr>
              <a:t> to the Foster Care Unit.</a:t>
            </a:r>
            <a:endParaRPr lang="en-US" sz="1100" dirty="0">
              <a:effectLst/>
              <a:latin typeface="Open Sans" panose="020B0606030504020204" pitchFamily="34" charset="0"/>
              <a:ea typeface="Open Sans" panose="020B0606030504020204" pitchFamily="34" charset="0"/>
            </a:endParaRPr>
          </a:p>
          <a:p>
            <a:pPr marL="596900" marR="0" indent="-228600" algn="ctr">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08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6900" marR="0" indent="-228600" algn="ctr">
              <a:spcBef>
                <a:spcPts val="0"/>
              </a:spcBef>
              <a:spcAft>
                <a:spcPts val="0"/>
              </a:spcAft>
            </a:pPr>
            <a:r>
              <a:rPr lang="en-US" sz="1800" b="1" dirty="0">
                <a:effectLst/>
                <a:latin typeface="Open Sans" panose="020B0606030504020204" pitchFamily="34" charset="0"/>
                <a:ea typeface="Open Sans" panose="020B0606030504020204" pitchFamily="34" charset="0"/>
              </a:rPr>
              <a:t>Unit 3: Foster Care </a:t>
            </a:r>
            <a:endParaRPr lang="en-US" sz="1800" dirty="0">
              <a:effectLst/>
              <a:latin typeface="Open Sans" panose="020B0606030504020204" pitchFamily="34" charset="0"/>
              <a:ea typeface="Open Sans" panose="020B0606030504020204" pitchFamily="34" charset="0"/>
            </a:endParaRPr>
          </a:p>
          <a:p>
            <a:pPr marL="0" marR="0">
              <a:lnSpc>
                <a:spcPct val="150000"/>
              </a:lnSpc>
              <a:spcBef>
                <a:spcPts val="0"/>
              </a:spcBef>
              <a:spcAft>
                <a:spcPts val="0"/>
              </a:spcAft>
            </a:pPr>
            <a:r>
              <a:rPr lang="en-US" sz="1800" b="1" dirty="0">
                <a:effectLst/>
                <a:latin typeface="Open Sans" panose="020B0606030504020204" pitchFamily="34" charset="0"/>
                <a:ea typeface="Open Sans" panose="020B0606030504020204" pitchFamily="34" charset="0"/>
              </a:rPr>
              <a:t> </a:t>
            </a:r>
            <a:endParaRPr lang="en-US" sz="1800" dirty="0">
              <a:effectLst/>
              <a:latin typeface="Open Sans" panose="020B0606030504020204" pitchFamily="34" charset="0"/>
              <a:ea typeface="Open Sans" panose="020B0606030504020204" pitchFamily="34" charset="0"/>
            </a:endParaRPr>
          </a:p>
          <a:p>
            <a:pPr marL="228600" marR="0" indent="-228600">
              <a:lnSpc>
                <a:spcPct val="131000"/>
              </a:lnSpc>
              <a:spcBef>
                <a:spcPts val="5"/>
              </a:spcBef>
              <a:spcAft>
                <a:spcPts val="0"/>
              </a:spcAft>
            </a:pPr>
            <a:r>
              <a:rPr lang="en-US" sz="1800" b="1" dirty="0">
                <a:effectLst/>
                <a:latin typeface="Open Sans" panose="020B0606030504020204" pitchFamily="34" charset="0"/>
                <a:ea typeface="Open Sans" panose="020B0606030504020204" pitchFamily="34" charset="0"/>
              </a:rPr>
              <a:t>Unit Time: 1 hour</a:t>
            </a:r>
          </a:p>
          <a:p>
            <a:pPr marL="228600" marR="0" indent="-228600">
              <a:lnSpc>
                <a:spcPct val="131000"/>
              </a:lnSpc>
              <a:spcBef>
                <a:spcPts val="5"/>
              </a:spcBef>
              <a:spcAft>
                <a:spcPts val="1200"/>
              </a:spcAft>
            </a:pPr>
            <a:r>
              <a:rPr lang="en-US" sz="1800" b="1" dirty="0">
                <a:effectLst/>
                <a:latin typeface="Open Sans" panose="020B0606030504020204" pitchFamily="34" charset="0"/>
                <a:ea typeface="Open Sans" panose="020B0606030504020204" pitchFamily="34" charset="0"/>
              </a:rPr>
              <a:t>Learning Objectives:</a:t>
            </a:r>
          </a:p>
          <a:p>
            <a:pPr marL="342900" marR="0" lvl="0" indent="-342900">
              <a:lnSpc>
                <a:spcPct val="115000"/>
              </a:lnSpc>
              <a:spcBef>
                <a:spcPts val="0"/>
              </a:spcBef>
              <a:spcAft>
                <a:spcPts val="1200"/>
              </a:spcAft>
              <a:buFont typeface="Symbol" panose="05050102010706020507" pitchFamily="18" charset="2"/>
              <a:buChar char=""/>
              <a:tabLst>
                <a:tab pos="368300" algn="l"/>
                <a:tab pos="368935" algn="l"/>
              </a:tabLst>
            </a:pP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Participants will apply knowledge learned from the foster care casework</a:t>
            </a:r>
            <a:r>
              <a:rPr lang="en-US" sz="1800" spc="-14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process and demonstrate application in skills labs.</a:t>
            </a:r>
          </a:p>
          <a:p>
            <a:pPr marL="228600" marR="0" indent="0">
              <a:spcBef>
                <a:spcPts val="55"/>
              </a:spcBef>
              <a:spcAft>
                <a:spcPts val="0"/>
              </a:spcAft>
              <a:tabLst>
                <a:tab pos="368300" algn="l"/>
                <a:tab pos="368935" algn="l"/>
              </a:tabLst>
            </a:pPr>
            <a:r>
              <a:rPr lang="en-US" sz="1800" dirty="0">
                <a:effectLst/>
                <a:latin typeface="Open Sans" panose="020B0606030504020204" pitchFamily="34" charset="0"/>
                <a:ea typeface="Open Sans" panose="020B0606030504020204" pitchFamily="34" charset="0"/>
              </a:rPr>
              <a:t> </a:t>
            </a:r>
          </a:p>
          <a:p>
            <a:pPr marL="228600" marR="0" indent="-228600">
              <a:spcBef>
                <a:spcPts val="0"/>
              </a:spcBef>
              <a:spcAft>
                <a:spcPts val="0"/>
              </a:spcAft>
            </a:pPr>
            <a:r>
              <a:rPr lang="en-US" sz="1800" b="1" dirty="0">
                <a:effectLst/>
                <a:latin typeface="Open Sans" panose="020B0606030504020204" pitchFamily="34" charset="0"/>
                <a:ea typeface="Open Sans" panose="020B0606030504020204" pitchFamily="34" charset="0"/>
              </a:rPr>
              <a:t>Supporting Materials:</a:t>
            </a:r>
          </a:p>
          <a:p>
            <a:pPr marL="228600" marR="0" indent="-228600">
              <a:spcBef>
                <a:spcPts val="0"/>
              </a:spcBef>
              <a:spcAft>
                <a:spcPts val="0"/>
              </a:spcAft>
            </a:pPr>
            <a:r>
              <a:rPr lang="en-US" sz="1800" b="0" dirty="0">
                <a:effectLst/>
                <a:latin typeface="Open Sans" panose="020B0606030504020204" pitchFamily="34" charset="0"/>
                <a:ea typeface="Open Sans" panose="020B0606030504020204" pitchFamily="34" charset="0"/>
              </a:rPr>
              <a:t> </a:t>
            </a:r>
            <a:endParaRPr lang="en-US" sz="1800" b="1"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Foster Care Specialty Week Two Facilitator Guide and PowerPoint</a:t>
            </a:r>
          </a:p>
          <a:p>
            <a:pPr marL="342900" marR="0" lvl="0" indent="-342900">
              <a:lnSpc>
                <a:spcPct val="150000"/>
              </a:lnSpc>
              <a:spcBef>
                <a:spcPts val="0"/>
              </a:spcBef>
              <a:spcAft>
                <a:spcPts val="0"/>
              </a:spcAft>
              <a:buFont typeface="Symbol" panose="05050102010706020507" pitchFamily="18" charset="2"/>
              <a:buChar char=""/>
            </a:pPr>
            <a:r>
              <a:rPr lang="en-US" sz="1800" u="sng" dirty="0">
                <a:solidFill>
                  <a:srgbClr val="0000FF"/>
                </a:solidFill>
                <a:effectLst/>
                <a:latin typeface="Open Sans" panose="020B0606030504020204" pitchFamily="34" charset="0"/>
                <a:ea typeface="Open Sans" panose="020B0606030504020204" pitchFamily="34" charset="0"/>
                <a:hlinkClick r:id="rId3"/>
              </a:rPr>
              <a:t>Policy 16.46 </a:t>
            </a:r>
            <a:r>
              <a:rPr lang="en-US" sz="1800" u="sng" dirty="0">
                <a:solidFill>
                  <a:srgbClr val="0000FF"/>
                </a:solidFill>
                <a:effectLst/>
                <a:latin typeface="Open Sans" panose="020B0606030504020204" pitchFamily="34" charset="0"/>
                <a:ea typeface="Open Sans" panose="020B0606030504020204" pitchFamily="34" charset="0"/>
              </a:rPr>
              <a:t>Child/Youth Referral and Placement</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u="sng" dirty="0">
                <a:solidFill>
                  <a:srgbClr val="0000FF"/>
                </a:solidFill>
                <a:effectLst/>
                <a:latin typeface="Open Sans" panose="020B0606030504020204" pitchFamily="34" charset="0"/>
                <a:ea typeface="Open Sans" panose="020B0606030504020204" pitchFamily="34" charset="0"/>
              </a:rPr>
              <a:t>Interstate Compact on the Placement of Children (ICPC) Practice and Procedure Manual</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u="sng" dirty="0">
                <a:solidFill>
                  <a:srgbClr val="0000FF"/>
                </a:solidFill>
                <a:effectLst/>
                <a:latin typeface="Open Sans" panose="020B0606030504020204" pitchFamily="34" charset="0"/>
                <a:ea typeface="Open Sans" panose="020B0606030504020204" pitchFamily="34" charset="0"/>
                <a:hlinkClick r:id="rId4"/>
              </a:rPr>
              <a:t>Guide to Placement Exception Categories</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Open Sans" panose="020B0606030504020204" pitchFamily="34" charset="0"/>
                <a:ea typeface="Open Sans" panose="020B0606030504020204" pitchFamily="34" charset="0"/>
              </a:rPr>
              <a:t>Form CS-0664 Placement Exception Request</a:t>
            </a:r>
          </a:p>
          <a:p>
            <a:pPr marL="342900" marR="0" lvl="0" indent="-342900">
              <a:lnSpc>
                <a:spcPct val="150000"/>
              </a:lnSpc>
              <a:spcBef>
                <a:spcPts val="0"/>
              </a:spcBef>
              <a:spcAft>
                <a:spcPts val="0"/>
              </a:spcAft>
              <a:buFont typeface="Symbol" panose="05050102010706020507" pitchFamily="18" charset="2"/>
              <a:buChar char=""/>
            </a:pPr>
            <a:r>
              <a:rPr lang="en-US" sz="1800" dirty="0">
                <a:solidFill>
                  <a:srgbClr val="363435"/>
                </a:solidFill>
                <a:effectLst/>
                <a:latin typeface="Open Sans" panose="020B0606030504020204" pitchFamily="34" charset="0"/>
                <a:ea typeface="Open Sans" panose="020B0606030504020204" pitchFamily="34" charset="0"/>
              </a:rPr>
              <a:t>Policy 16.20 Expedited Custodial Placement</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Open Sans" panose="020B0606030504020204" pitchFamily="34" charset="0"/>
                <a:ea typeface="Open Sans" panose="020B0606030504020204" pitchFamily="34" charset="0"/>
              </a:rPr>
              <a:t>Case Family Handout: </a:t>
            </a:r>
            <a:r>
              <a:rPr lang="en-US" sz="1800" u="sng" dirty="0">
                <a:solidFill>
                  <a:srgbClr val="0000FF"/>
                </a:solidFill>
                <a:effectLst/>
                <a:latin typeface="Open Sans" panose="020B0606030504020204" pitchFamily="34" charset="0"/>
                <a:ea typeface="Open Sans" panose="020B0606030504020204" pitchFamily="34" charset="0"/>
              </a:rPr>
              <a:t>Steward/Collins Foster Care Custodial Placement Update</a:t>
            </a:r>
            <a:endParaRPr lang="en-US" sz="1800" dirty="0">
              <a:effectLst/>
              <a:latin typeface="Open Sans" panose="020B0606030504020204" pitchFamily="34" charset="0"/>
              <a:ea typeface="Open Sans" panose="020B0606030504020204" pitchFamily="34" charset="0"/>
            </a:endParaRPr>
          </a:p>
          <a:p>
            <a:pPr marL="342900" marR="0" lvl="0" indent="-342900">
              <a:lnSpc>
                <a:spcPct val="150000"/>
              </a:lnSpc>
              <a:spcBef>
                <a:spcPts val="585"/>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Case Family Handout: Initial Face to Face with Travis (in placement) </a:t>
            </a:r>
          </a:p>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Case Family Handout: Initial Face to Face Quality Contact with Mrs. Steward</a:t>
            </a:r>
          </a:p>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dirty="0">
                <a:effectLst/>
                <a:latin typeface="Open Sans" panose="020B0606030504020204" pitchFamily="34" charset="0"/>
                <a:ea typeface="Open Sans" panose="020B0606030504020204" pitchFamily="34" charset="0"/>
              </a:rPr>
              <a:t>Forms: Genogram Contacts Sheets </a:t>
            </a:r>
            <a:r>
              <a:rPr lang="en-US" sz="1800" i="1" dirty="0">
                <a:effectLst/>
                <a:latin typeface="Open Sans" panose="020B0606030504020204" pitchFamily="34" charset="0"/>
                <a:ea typeface="Open Sans" panose="020B0606030504020204" pitchFamily="34" charset="0"/>
              </a:rPr>
              <a:t>CS-0774</a:t>
            </a:r>
            <a:r>
              <a:rPr lang="en-US" sz="1800" dirty="0">
                <a:effectLst/>
                <a:latin typeface="Open Sans" panose="020B0606030504020204" pitchFamily="34" charset="0"/>
                <a:ea typeface="Open Sans" panose="020B0606030504020204" pitchFamily="34" charset="0"/>
              </a:rPr>
              <a:t> and Family Eco-Map </a:t>
            </a:r>
            <a:r>
              <a:rPr lang="en-US" sz="1800" i="1" dirty="0">
                <a:effectLst/>
                <a:latin typeface="Open Sans" panose="020B0606030504020204" pitchFamily="34" charset="0"/>
                <a:ea typeface="Open Sans" panose="020B0606030504020204" pitchFamily="34" charset="0"/>
              </a:rPr>
              <a:t>CS-0782</a:t>
            </a:r>
            <a:r>
              <a:rPr lang="en-US" sz="1800" dirty="0">
                <a:effectLst/>
                <a:latin typeface="Open Sans" panose="020B0606030504020204" pitchFamily="34" charset="0"/>
                <a:ea typeface="Open Sans" panose="020B0606030504020204" pitchFamily="34" charset="0"/>
              </a:rPr>
              <a:t> </a:t>
            </a:r>
            <a:r>
              <a:rPr lang="en-US" sz="1800" dirty="0">
                <a:effectLst/>
                <a:latin typeface="Open Sans" panose="020B0606030504020204" pitchFamily="34" charset="0"/>
                <a:ea typeface="Calibri" panose="020F0502020204030204" pitchFamily="34" charset="0"/>
              </a:rPr>
              <a:t>CFTM Tool: How DCS Workers Can Help Prepare the Family for the Meeting </a:t>
            </a:r>
            <a:r>
              <a:rPr lang="en-US" sz="1800" b="1" u="sng" dirty="0">
                <a:solidFill>
                  <a:srgbClr val="0000FF"/>
                </a:solidFill>
                <a:effectLst/>
                <a:latin typeface="Open Sans" panose="020B0606030504020204" pitchFamily="34" charset="0"/>
                <a:ea typeface="Calibri" panose="020F0502020204030204" pitchFamily="34" charset="0"/>
                <a:hlinkClick r:id="rId5"/>
              </a:rPr>
              <a:t>https://files.dcs.tn.gov/policies/chap31/WACFTMPrepFam.pdf</a:t>
            </a:r>
            <a:endParaRPr lang="en-US" sz="1800" dirty="0">
              <a:effectLst/>
              <a:latin typeface="Open Sans" panose="020B0606030504020204" pitchFamily="34" charset="0"/>
              <a:ea typeface="Calibri" panose="020F0502020204030204" pitchFamily="34" charset="0"/>
            </a:endParaRPr>
          </a:p>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CFTM Tool: Preparing the Facilitator for the Meeting </a:t>
            </a:r>
            <a:r>
              <a:rPr lang="en-US" sz="1800" b="1" u="sng" dirty="0">
                <a:solidFill>
                  <a:srgbClr val="0000FF"/>
                </a:solidFill>
                <a:effectLst/>
                <a:latin typeface="Open Sans" panose="020B0606030504020204" pitchFamily="34" charset="0"/>
                <a:ea typeface="Calibri" panose="020F0502020204030204" pitchFamily="34" charset="0"/>
                <a:hlinkClick r:id="rId6"/>
              </a:rPr>
              <a:t>https://files.dcs.tn.gov/policies/chap31/WACFTMPrepFacilitator.pdf</a:t>
            </a:r>
            <a:endParaRPr lang="en-US" sz="1800" dirty="0">
              <a:effectLst/>
              <a:latin typeface="Open Sans" panose="020B0606030504020204" pitchFamily="34" charset="0"/>
              <a:ea typeface="Calibri" panose="020F0502020204030204" pitchFamily="34" charset="0"/>
            </a:endParaRPr>
          </a:p>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CFTM Guide </a:t>
            </a:r>
            <a:r>
              <a:rPr lang="en-US" sz="1800" b="1" u="sng" dirty="0">
                <a:solidFill>
                  <a:srgbClr val="0000FF"/>
                </a:solidFill>
                <a:effectLst/>
                <a:latin typeface="Open Sans" panose="020B0606030504020204" pitchFamily="34" charset="0"/>
                <a:ea typeface="Calibri" panose="020F0502020204030204" pitchFamily="34" charset="0"/>
                <a:hlinkClick r:id="rId7"/>
              </a:rPr>
              <a:t>https://files.dcs.tn.gov/policies/chap31/CFTMGuide.pdf</a:t>
            </a:r>
            <a:endParaRPr lang="en-US" sz="1800" dirty="0">
              <a:effectLst/>
              <a:latin typeface="Open Sans" panose="020B0606030504020204" pitchFamily="34" charset="0"/>
              <a:ea typeface="Calibri" panose="020F0502020204030204" pitchFamily="34" charset="0"/>
            </a:endParaRPr>
          </a:p>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Form CS-4221 Visitation Working Agreement</a:t>
            </a:r>
          </a:p>
          <a:p>
            <a:pPr marL="342900" marR="0" lvl="0" indent="-342900">
              <a:lnSpc>
                <a:spcPct val="150000"/>
              </a:lnSpc>
              <a:spcBef>
                <a:spcPts val="0"/>
              </a:spcBef>
              <a:spcAft>
                <a:spcPts val="600"/>
              </a:spcAft>
              <a:buFont typeface="Symbol" panose="05050102010706020507" pitchFamily="18" charset="2"/>
              <a:buChar char=""/>
              <a:tabLst>
                <a:tab pos="228600" algn="l"/>
                <a:tab pos="914400" algn="l"/>
                <a:tab pos="914400" algn="l"/>
              </a:tabLst>
            </a:pPr>
            <a:r>
              <a:rPr lang="en-US" sz="1800" dirty="0">
                <a:effectLst/>
                <a:latin typeface="Open Sans" panose="020B0606030504020204" pitchFamily="34" charset="0"/>
                <a:ea typeface="Calibri" panose="020F0502020204030204" pitchFamily="34" charset="0"/>
              </a:rPr>
              <a:t>Steward/Collins Interviews with Travis, Michael, and Marilyn</a:t>
            </a:r>
          </a:p>
          <a:p>
            <a:pPr marL="342900" marR="0" lvl="0" indent="-342900">
              <a:lnSpc>
                <a:spcPct val="150000"/>
              </a:lnSpc>
              <a:spcBef>
                <a:spcPts val="0"/>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CANS Protocol</a:t>
            </a:r>
          </a:p>
          <a:p>
            <a:pPr marL="342900" marR="0" lvl="0" indent="-342900">
              <a:lnSpc>
                <a:spcPct val="150000"/>
              </a:lnSpc>
              <a:spcBef>
                <a:spcPts val="0"/>
              </a:spcBef>
              <a:spcAft>
                <a:spcPts val="0"/>
              </a:spcAft>
              <a:buFont typeface="Symbol" panose="05050102010706020507" pitchFamily="18" charset="2"/>
              <a:buChar char=""/>
              <a:tabLst>
                <a:tab pos="228600" algn="l"/>
              </a:tabLst>
            </a:pPr>
            <a:r>
              <a:rPr lang="en-US" sz="1800" dirty="0">
                <a:effectLst/>
                <a:latin typeface="Open Sans" panose="020B0606030504020204" pitchFamily="34" charset="0"/>
                <a:ea typeface="Open Sans" panose="020B0606030504020204" pitchFamily="34" charset="0"/>
              </a:rPr>
              <a:t>A Guide for Using CANS with Child, Caregivers, and their families:  A Tip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58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b="1" dirty="0">
                <a:effectLst/>
                <a:latin typeface="Open Sans" panose="020B0606030504020204" pitchFamily="34" charset="0"/>
                <a:ea typeface="Open Sans" panose="020B0606030504020204" pitchFamily="34" charset="0"/>
              </a:rPr>
              <a:t>Lesson 3.1: Court Involvement</a:t>
            </a:r>
            <a:endParaRPr lang="en-US" sz="1100" dirty="0">
              <a:effectLst/>
              <a:latin typeface="Open Sans" panose="020B0606030504020204" pitchFamily="34" charset="0"/>
              <a:ea typeface="Open Sans" panose="020B0606030504020204" pitchFamily="34" charset="0"/>
            </a:endParaRPr>
          </a:p>
          <a:p>
            <a:pPr marL="0" marR="0">
              <a:spcBef>
                <a:spcPts val="0"/>
              </a:spcBef>
              <a:spcAft>
                <a:spcPts val="0"/>
              </a:spcAft>
            </a:pPr>
            <a:r>
              <a:rPr lang="en-US" sz="1400" b="1" dirty="0">
                <a:effectLst/>
                <a:latin typeface="Open Sans" panose="020B0606030504020204" pitchFamily="34" charset="0"/>
                <a:ea typeface="Open Sans" panose="020B0606030504020204" pitchFamily="34" charset="0"/>
              </a:rPr>
              <a:t>Lesson Time: 25 minutes </a:t>
            </a:r>
            <a:endParaRPr lang="en-US" sz="1100" dirty="0">
              <a:effectLst/>
              <a:latin typeface="Open Sans" panose="020B0606030504020204" pitchFamily="34" charset="0"/>
              <a:ea typeface="Open Sans" panose="020B0606030504020204" pitchFamily="34" charset="0"/>
            </a:endParaRPr>
          </a:p>
          <a:p>
            <a:pPr marL="0" marR="0">
              <a:spcBef>
                <a:spcPts val="0"/>
              </a:spcBef>
              <a:spcAft>
                <a:spcPts val="600"/>
              </a:spcAft>
            </a:pPr>
            <a:r>
              <a:rPr lang="en-US" sz="1400" b="1" dirty="0">
                <a:effectLst/>
                <a:latin typeface="Open Sans" panose="020B0606030504020204" pitchFamily="34" charset="0"/>
                <a:ea typeface="Open Sans" panose="020B0606030504020204" pitchFamily="34" charset="0"/>
              </a:rPr>
              <a:t>Key Teaching Points</a:t>
            </a:r>
            <a:endParaRPr lang="en-US" sz="1100" dirty="0">
              <a:effectLst/>
              <a:latin typeface="Open Sans" panose="020B0606030504020204" pitchFamily="34" charset="0"/>
              <a:ea typeface="Open Sans" panose="020B0606030504020204" pitchFamily="34" charset="0"/>
            </a:endParaRPr>
          </a:p>
          <a:p>
            <a:pPr marL="342900" marR="0" lvl="0" indent="-342900">
              <a:lnSpc>
                <a:spcPct val="150000"/>
              </a:lnSpc>
              <a:spcBef>
                <a:spcPts val="1415"/>
              </a:spcBef>
              <a:spcAft>
                <a:spcPts val="0"/>
              </a:spcAft>
              <a:buFont typeface="Symbol" panose="05050102010706020507" pitchFamily="18" charset="2"/>
              <a:buChar char=""/>
              <a:tabLst>
                <a:tab pos="457200" algn="l"/>
              </a:tabLst>
            </a:pPr>
            <a:r>
              <a:rPr lang="en-US" sz="1200" b="1" dirty="0">
                <a:effectLst/>
                <a:latin typeface="Open Sans" panose="020B0606030504020204" pitchFamily="34" charset="0"/>
                <a:ea typeface="Open Sans" panose="020B0606030504020204" pitchFamily="34" charset="0"/>
              </a:rPr>
              <a:t>STATE </a:t>
            </a:r>
            <a:r>
              <a:rPr lang="en-US" sz="1200" dirty="0">
                <a:effectLst/>
                <a:latin typeface="Open Sans" panose="020B0606030504020204" pitchFamily="34" charset="0"/>
                <a:ea typeface="Open Sans" panose="020B0606030504020204" pitchFamily="34" charset="0"/>
              </a:rPr>
              <a:t>for a child/youth to enter state custody a Court made the decision that removal was in the best interest of the child/youth.  </a:t>
            </a:r>
            <a:r>
              <a:rPr lang="en-US" sz="1200" b="1" dirty="0">
                <a:effectLst/>
                <a:latin typeface="Open Sans" panose="020B0606030504020204" pitchFamily="34" charset="0"/>
                <a:ea typeface="Open Sans" panose="020B0606030504020204" pitchFamily="34" charset="0"/>
              </a:rPr>
              <a:t>REMIND</a:t>
            </a:r>
            <a:r>
              <a:rPr lang="en-US" sz="1200" dirty="0">
                <a:effectLst/>
                <a:latin typeface="Open Sans" panose="020B0606030504020204" pitchFamily="34" charset="0"/>
                <a:ea typeface="Open Sans" panose="020B0606030504020204" pitchFamily="34" charset="0"/>
              </a:rPr>
              <a:t> participants children/youth enter care either by a bench order or the Department shared concerns with the Court and the Judge made the decision that removal was necessary. The Court makes the final decisions about safety and permanency</a:t>
            </a:r>
            <a:r>
              <a:rPr lang="en-US" sz="1200" b="1" dirty="0">
                <a:effectLst/>
                <a:latin typeface="Open Sans" panose="020B0606030504020204" pitchFamily="34" charset="0"/>
                <a:ea typeface="Open Sans" panose="020B0606030504020204" pitchFamily="34" charset="0"/>
              </a:rPr>
              <a:t>.  REMIND </a:t>
            </a:r>
            <a:r>
              <a:rPr lang="en-US" sz="1200" dirty="0">
                <a:effectLst/>
                <a:latin typeface="Open Sans" panose="020B0606030504020204" pitchFamily="34" charset="0"/>
                <a:ea typeface="Open Sans" panose="020B0606030504020204" pitchFamily="34" charset="0"/>
              </a:rPr>
              <a:t>participants of the</a:t>
            </a:r>
            <a:r>
              <a:rPr lang="en-US" sz="1200" b="1" dirty="0">
                <a:effectLst/>
                <a:latin typeface="Open Sans" panose="020B0606030504020204" pitchFamily="34" charset="0"/>
                <a:ea typeface="Open Sans" panose="020B0606030504020204" pitchFamily="34" charset="0"/>
              </a:rPr>
              <a:t> </a:t>
            </a:r>
            <a:r>
              <a:rPr lang="en-US" sz="1200" dirty="0">
                <a:effectLst/>
                <a:latin typeface="Open Sans" panose="020B0606030504020204" pitchFamily="34" charset="0"/>
                <a:ea typeface="Open Sans" panose="020B0606030504020204" pitchFamily="34" charset="0"/>
              </a:rPr>
              <a:t>types of hearings in removal cases including:</a:t>
            </a:r>
            <a:r>
              <a:rPr lang="en-US" sz="12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1415"/>
              </a:spcBef>
              <a:spcAft>
                <a:spcPts val="0"/>
              </a:spcAft>
              <a:buSzPts val="1200"/>
              <a:buFont typeface="Courier New" panose="02070309020205020404" pitchFamily="49" charset="0"/>
              <a:buChar char="o"/>
              <a:tabLst>
                <a:tab pos="685800" algn="l"/>
              </a:tabLst>
            </a:pPr>
            <a:r>
              <a:rPr lang="en-US" sz="1200" b="1" dirty="0">
                <a:effectLst/>
                <a:latin typeface="Open Sans" panose="020B0606030504020204" pitchFamily="34" charset="0"/>
                <a:ea typeface="Courier New" panose="02070309020205020404" pitchFamily="49" charset="0"/>
              </a:rPr>
              <a:t>Preliminary</a:t>
            </a:r>
            <a:endParaRPr lang="en-US" sz="1100" dirty="0">
              <a:effectLst/>
              <a:latin typeface="Open Sans" panose="020B0606030504020204" pitchFamily="34" charset="0"/>
              <a:ea typeface="Courier New" panose="02070309020205020404" pitchFamily="49" charset="0"/>
            </a:endParaRPr>
          </a:p>
          <a:p>
            <a:pPr marL="1143000" marR="114935" lvl="2" indent="-228600">
              <a:lnSpc>
                <a:spcPct val="150000"/>
              </a:lnSpc>
              <a:spcBef>
                <a:spcPts val="30"/>
              </a:spcBef>
              <a:spcAft>
                <a:spcPts val="0"/>
              </a:spcAft>
              <a:buSzPts val="1200"/>
              <a:buFont typeface="Calibri" panose="020F0502020204030204" pitchFamily="34" charset="0"/>
              <a:buChar char="▪"/>
              <a:tabLst>
                <a:tab pos="5828665" algn="l"/>
              </a:tabLst>
            </a:pPr>
            <a:r>
              <a:rPr lang="en-US" sz="1200" spc="-35" dirty="0">
                <a:effectLst/>
                <a:latin typeface="Open Sans" panose="020B0606030504020204" pitchFamily="34" charset="0"/>
                <a:ea typeface="Calibri" panose="020F0502020204030204" pitchFamily="34" charset="0"/>
              </a:rPr>
              <a:t>After an emergency removal, a</a:t>
            </a:r>
            <a:r>
              <a:rPr lang="en-US" sz="1200" spc="-85" dirty="0">
                <a:effectLst/>
                <a:latin typeface="Open Sans" panose="020B0606030504020204" pitchFamily="34" charset="0"/>
                <a:ea typeface="Calibri" panose="020F0502020204030204" pitchFamily="34" charset="0"/>
              </a:rPr>
              <a:t> </a:t>
            </a:r>
            <a:r>
              <a:rPr lang="en-US" sz="1200" spc="-35" dirty="0">
                <a:effectLst/>
                <a:latin typeface="Open Sans" panose="020B0606030504020204" pitchFamily="34" charset="0"/>
                <a:ea typeface="Calibri" panose="020F0502020204030204" pitchFamily="34" charset="0"/>
              </a:rPr>
              <a:t>preliminary hearing on the removal must be held within 72 hours. The standard, or burden of proof, at a preliminary hearing</a:t>
            </a:r>
            <a:r>
              <a:rPr lang="en-US" sz="1200" spc="-60" dirty="0">
                <a:effectLst/>
                <a:latin typeface="Open Sans" panose="020B0606030504020204" pitchFamily="34" charset="0"/>
                <a:ea typeface="Calibri" panose="020F0502020204030204" pitchFamily="34" charset="0"/>
              </a:rPr>
              <a:t> </a:t>
            </a:r>
            <a:r>
              <a:rPr lang="en-US" sz="1200" spc="-35" dirty="0">
                <a:effectLst/>
                <a:latin typeface="Open Sans" panose="020B0606030504020204" pitchFamily="34" charset="0"/>
                <a:ea typeface="Calibri" panose="020F0502020204030204" pitchFamily="34" charset="0"/>
              </a:rPr>
              <a:t>is probable cause, which roughly means that there are reasonable grounds to believe that the emergency removal of the child was justified. </a:t>
            </a:r>
            <a:endParaRPr lang="en-US" sz="1100" spc="-35" dirty="0">
              <a:effectLst/>
              <a:latin typeface="Open Sans" panose="020B0606030504020204" pitchFamily="34" charset="0"/>
              <a:ea typeface="Calibri" panose="020F0502020204030204" pitchFamily="34" charset="0"/>
            </a:endParaRPr>
          </a:p>
          <a:p>
            <a:pPr marL="742950" marR="0" lvl="1" indent="-285750">
              <a:lnSpc>
                <a:spcPct val="150000"/>
              </a:lnSpc>
              <a:spcBef>
                <a:spcPts val="585"/>
              </a:spcBef>
              <a:spcAft>
                <a:spcPts val="0"/>
              </a:spcAft>
              <a:buSzPts val="1200"/>
              <a:buFont typeface="Courier New" panose="02070309020205020404" pitchFamily="49" charset="0"/>
              <a:buChar char="o"/>
            </a:pPr>
            <a:r>
              <a:rPr lang="en-US" sz="1200" b="1" dirty="0">
                <a:effectLst/>
                <a:latin typeface="Open Sans" panose="020B0606030504020204" pitchFamily="34" charset="0"/>
                <a:ea typeface="Courier New" panose="02070309020205020404" pitchFamily="49" charset="0"/>
              </a:rPr>
              <a:t>Adjudicatory</a:t>
            </a:r>
            <a:endParaRPr lang="en-US" sz="1100" dirty="0">
              <a:effectLst/>
              <a:latin typeface="Open Sans" panose="020B0606030504020204" pitchFamily="34" charset="0"/>
              <a:ea typeface="Courier New" panose="02070309020205020404" pitchFamily="49" charset="0"/>
            </a:endParaRPr>
          </a:p>
          <a:p>
            <a:pPr marL="1143000" marR="0" lvl="2" indent="-228600">
              <a:lnSpc>
                <a:spcPct val="150000"/>
              </a:lnSpc>
              <a:spcBef>
                <a:spcPts val="805"/>
              </a:spcBef>
              <a:spcAft>
                <a:spcPts val="0"/>
              </a:spcAft>
              <a:buSzPts val="1200"/>
              <a:buFont typeface="Calibri" panose="020F0502020204030204" pitchFamily="34" charset="0"/>
              <a:buChar char="▪"/>
              <a:tabLst>
                <a:tab pos="914400" algn="l"/>
              </a:tabLst>
            </a:pPr>
            <a:r>
              <a:rPr lang="en-US" sz="1200" spc="-35" dirty="0">
                <a:effectLst/>
                <a:latin typeface="Open Sans" panose="020B0606030504020204" pitchFamily="34" charset="0"/>
                <a:ea typeface="Calibri" panose="020F0502020204030204" pitchFamily="34" charset="0"/>
              </a:rPr>
              <a:t>At the adjudicatory hearing, the court (the judge) determines whether</a:t>
            </a:r>
            <a:r>
              <a:rPr lang="en-US" sz="1200" spc="-125" dirty="0">
                <a:effectLst/>
                <a:latin typeface="Open Sans" panose="020B0606030504020204" pitchFamily="34" charset="0"/>
                <a:ea typeface="Calibri" panose="020F0502020204030204" pitchFamily="34" charset="0"/>
              </a:rPr>
              <a:t> </a:t>
            </a:r>
            <a:r>
              <a:rPr lang="en-US" sz="1200" spc="-35" dirty="0">
                <a:effectLst/>
                <a:latin typeface="Open Sans" panose="020B0606030504020204" pitchFamily="34" charset="0"/>
                <a:ea typeface="Calibri" panose="020F0502020204030204" pitchFamily="34" charset="0"/>
              </a:rPr>
              <a:t>the factual allegations of the petition are true and whether the evidence supports a finding that the child is dependent and neglected. The standard of proof for the adjudicatory hearing is clear and convincing. </a:t>
            </a:r>
            <a:endParaRPr lang="en-US" sz="1100" spc="-35" dirty="0">
              <a:effectLst/>
              <a:latin typeface="Open Sans" panose="020B0606030504020204" pitchFamily="34" charset="0"/>
              <a:ea typeface="Calibri" panose="020F0502020204030204" pitchFamily="34" charset="0"/>
            </a:endParaRPr>
          </a:p>
          <a:p>
            <a:pPr marL="742950" marR="0" lvl="1" indent="-285750">
              <a:lnSpc>
                <a:spcPct val="150000"/>
              </a:lnSpc>
              <a:spcBef>
                <a:spcPts val="15"/>
              </a:spcBef>
              <a:spcAft>
                <a:spcPts val="0"/>
              </a:spcAft>
              <a:buSzPts val="1200"/>
              <a:buFont typeface="Courier New" panose="02070309020205020404" pitchFamily="49" charset="0"/>
              <a:buChar char="o"/>
              <a:tabLst>
                <a:tab pos="685800" algn="l"/>
              </a:tabLst>
            </a:pPr>
            <a:r>
              <a:rPr lang="en-US" sz="1200" b="1" dirty="0">
                <a:effectLst/>
                <a:latin typeface="Open Sans" panose="020B0606030504020204" pitchFamily="34" charset="0"/>
                <a:ea typeface="Courier New" panose="02070309020205020404" pitchFamily="49" charset="0"/>
              </a:rPr>
              <a:t>Disposition</a:t>
            </a:r>
            <a:endParaRPr lang="en-US" sz="1100" dirty="0">
              <a:effectLst/>
              <a:latin typeface="Open Sans" panose="020B0606030504020204" pitchFamily="34" charset="0"/>
              <a:ea typeface="Courier New" panose="02070309020205020404" pitchFamily="49" charset="0"/>
            </a:endParaRPr>
          </a:p>
          <a:p>
            <a:pPr marL="1143000" marR="0" lvl="2" indent="-228600">
              <a:lnSpc>
                <a:spcPct val="150000"/>
              </a:lnSpc>
              <a:spcBef>
                <a:spcPts val="785"/>
              </a:spcBef>
              <a:spcAft>
                <a:spcPts val="0"/>
              </a:spcAft>
              <a:buSzPts val="1200"/>
              <a:buFont typeface="Calibri" panose="020F0502020204030204" pitchFamily="34" charset="0"/>
              <a:buChar char="▪"/>
              <a:tabLst>
                <a:tab pos="914400" algn="l"/>
              </a:tabLst>
            </a:pPr>
            <a:r>
              <a:rPr lang="en-US" sz="1200" spc="-35" dirty="0">
                <a:effectLst/>
                <a:latin typeface="Open Sans" panose="020B0606030504020204" pitchFamily="34" charset="0"/>
                <a:ea typeface="Calibri" panose="020F0502020204030204" pitchFamily="34" charset="0"/>
              </a:rPr>
              <a:t>If, at the adjudication stage, the court finds dependent and neglect, it</a:t>
            </a:r>
            <a:r>
              <a:rPr lang="en-US" sz="1200" spc="-110" dirty="0">
                <a:effectLst/>
                <a:latin typeface="Open Sans" panose="020B0606030504020204" pitchFamily="34" charset="0"/>
                <a:ea typeface="Calibri" panose="020F0502020204030204" pitchFamily="34" charset="0"/>
              </a:rPr>
              <a:t> </a:t>
            </a:r>
            <a:r>
              <a:rPr lang="en-US" sz="1200" spc="-35" dirty="0">
                <a:effectLst/>
                <a:latin typeface="Open Sans" panose="020B0606030504020204" pitchFamily="34" charset="0"/>
                <a:ea typeface="Calibri" panose="020F0502020204030204" pitchFamily="34" charset="0"/>
              </a:rPr>
              <a:t>may proceed directly to the disposition, or it can conduct the disposition hearing within 15 days. The disposition hearing is supposed to design an appropriate plan to meet the needs of the child. Often, the disposition follows the adjudication directly. </a:t>
            </a:r>
            <a:endParaRPr lang="en-US" sz="1100" spc="-35" dirty="0">
              <a:effectLst/>
              <a:latin typeface="Open Sans" panose="020B0606030504020204" pitchFamily="34" charset="0"/>
              <a:ea typeface="Calibri" panose="020F0502020204030204" pitchFamily="34" charset="0"/>
            </a:endParaRPr>
          </a:p>
          <a:p>
            <a:pPr marL="742950" marR="0" lvl="1" indent="-285750">
              <a:lnSpc>
                <a:spcPct val="150000"/>
              </a:lnSpc>
              <a:spcBef>
                <a:spcPts val="600"/>
              </a:spcBef>
              <a:spcAft>
                <a:spcPts val="0"/>
              </a:spcAft>
              <a:buSzPts val="1200"/>
              <a:buFont typeface="Courier New" panose="02070309020205020404" pitchFamily="49" charset="0"/>
              <a:buChar char="o"/>
              <a:tabLst>
                <a:tab pos="685800" algn="l"/>
              </a:tabLst>
            </a:pPr>
            <a:r>
              <a:rPr lang="en-US" sz="1200" b="1" dirty="0">
                <a:effectLst/>
                <a:latin typeface="Open Sans" panose="020B0606030504020204" pitchFamily="34" charset="0"/>
                <a:ea typeface="Courier New" panose="02070309020205020404" pitchFamily="49" charset="0"/>
              </a:rPr>
              <a:t>Permanency</a:t>
            </a:r>
            <a:r>
              <a:rPr lang="en-US" sz="1200" b="1" spc="-35" dirty="0">
                <a:effectLst/>
                <a:latin typeface="Open Sans" panose="020B0606030504020204" pitchFamily="34" charset="0"/>
                <a:ea typeface="Courier New" panose="02070309020205020404" pitchFamily="49" charset="0"/>
              </a:rPr>
              <a:t> </a:t>
            </a:r>
            <a:r>
              <a:rPr lang="en-US" sz="1200" b="1" dirty="0">
                <a:effectLst/>
                <a:latin typeface="Open Sans" panose="020B0606030504020204" pitchFamily="34" charset="0"/>
                <a:ea typeface="Courier New" panose="02070309020205020404" pitchFamily="49" charset="0"/>
              </a:rPr>
              <a:t>Hearing</a:t>
            </a:r>
            <a:endParaRPr lang="en-US" sz="1100" dirty="0">
              <a:effectLst/>
              <a:latin typeface="Open Sans" panose="020B0606030504020204" pitchFamily="34" charset="0"/>
              <a:ea typeface="Courier New" panose="02070309020205020404" pitchFamily="49" charset="0"/>
            </a:endParaRPr>
          </a:p>
          <a:p>
            <a:pPr marL="342900" marR="0" lvl="0" indent="-342900">
              <a:lnSpc>
                <a:spcPct val="150000"/>
              </a:lnSpc>
              <a:spcBef>
                <a:spcPts val="1395"/>
              </a:spcBef>
              <a:spcAft>
                <a:spcPts val="0"/>
              </a:spcAft>
              <a:buSzPts val="1200"/>
              <a:buFont typeface="Wingdings" panose="05000000000000000000" pitchFamily="2" charset="2"/>
              <a:buChar char=""/>
              <a:tabLst>
                <a:tab pos="914400" algn="l"/>
              </a:tabLst>
            </a:pPr>
            <a:r>
              <a:rPr lang="en-US" sz="1200" b="1" dirty="0">
                <a:effectLst/>
                <a:latin typeface="Open Sans" panose="020B0606030504020204" pitchFamily="34" charset="0"/>
                <a:ea typeface="Wingdings" panose="05000000000000000000" pitchFamily="2" charset="2"/>
                <a:cs typeface="Wingdings" panose="05000000000000000000" pitchFamily="2" charset="2"/>
              </a:rPr>
              <a:t>REFER</a:t>
            </a:r>
            <a:r>
              <a:rPr lang="en-US" sz="1200" dirty="0">
                <a:effectLst/>
                <a:latin typeface="Open Sans" panose="020B0606030504020204" pitchFamily="34" charset="0"/>
                <a:ea typeface="Wingdings" panose="05000000000000000000" pitchFamily="2" charset="2"/>
                <a:cs typeface="Wingdings" panose="05000000000000000000" pitchFamily="2" charset="2"/>
              </a:rPr>
              <a:t> participants to </a:t>
            </a:r>
            <a:r>
              <a:rPr lang="en-US" sz="1200" dirty="0">
                <a:effectLst/>
                <a:latin typeface="Open Sans" panose="020B0606030504020204" pitchFamily="34" charset="0"/>
                <a:ea typeface="Wingdings" panose="05000000000000000000" pitchFamily="2" charset="2"/>
                <a:cs typeface="Wingdings" panose="05000000000000000000" pitchFamily="2" charset="2"/>
                <a:hlinkClick r:id="rId3"/>
              </a:rPr>
              <a:t>Policy 16.31 Sections K, L, M</a:t>
            </a:r>
            <a:r>
              <a:rPr lang="en-US" sz="1200" dirty="0">
                <a:effectLst/>
                <a:latin typeface="Open Sans" panose="020B0606030504020204" pitchFamily="34" charset="0"/>
                <a:ea typeface="Wingdings" panose="05000000000000000000" pitchFamily="2" charset="2"/>
                <a:cs typeface="Wingdings" panose="05000000000000000000" pitchFamily="2" charset="2"/>
              </a:rPr>
              <a:t> for information on Permanency Hearing.  </a:t>
            </a:r>
            <a:r>
              <a:rPr lang="en-US" sz="1200" b="1" dirty="0">
                <a:effectLst/>
                <a:latin typeface="Open Sans" panose="020B0606030504020204" pitchFamily="34" charset="0"/>
                <a:ea typeface="Wingdings" panose="05000000000000000000" pitchFamily="2" charset="2"/>
                <a:cs typeface="Wingdings" panose="05000000000000000000" pitchFamily="2" charset="2"/>
              </a:rPr>
              <a:t>STATE</a:t>
            </a:r>
            <a:r>
              <a:rPr lang="en-US" sz="1200" dirty="0">
                <a:effectLst/>
                <a:latin typeface="Open Sans" panose="020B0606030504020204" pitchFamily="34" charset="0"/>
                <a:ea typeface="Wingdings" panose="05000000000000000000" pitchFamily="2" charset="2"/>
                <a:cs typeface="Wingdings" panose="05000000000000000000" pitchFamily="2" charset="2"/>
              </a:rPr>
              <a:t> following the ratification of the Permanency Plan, the court will hold a permanency hearing within twelve (12) months of the date of a child’s placement</a:t>
            </a:r>
            <a:r>
              <a:rPr lang="en-US" sz="1200" spc="-3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in</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state</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custody</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and</a:t>
            </a:r>
            <a:r>
              <a:rPr lang="en-US" sz="1200" spc="-2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every</a:t>
            </a:r>
            <a:r>
              <a:rPr lang="en-US" sz="1200" spc="-2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twelve</a:t>
            </a:r>
            <a:r>
              <a:rPr lang="en-US" sz="1200" spc="-2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(12)</a:t>
            </a:r>
            <a:r>
              <a:rPr lang="en-US" sz="1200" spc="-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months</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thereafter</a:t>
            </a:r>
            <a:r>
              <a:rPr lang="en-US" sz="1200" spc="-17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until permanency is achieved or until the child reaches the age of majority. Trainer Note: Per </a:t>
            </a:r>
            <a:r>
              <a:rPr lang="en-US" sz="1200" dirty="0">
                <a:effectLst/>
                <a:latin typeface="Open Sans" panose="020B0606030504020204" pitchFamily="34" charset="0"/>
                <a:ea typeface="Wingdings" panose="05000000000000000000" pitchFamily="2" charset="2"/>
                <a:cs typeface="Wingdings" panose="05000000000000000000" pitchFamily="2" charset="2"/>
                <a:hlinkClick r:id="rId3"/>
              </a:rPr>
              <a:t>Policy 16.31 Family Permanency Plans</a:t>
            </a:r>
            <a:r>
              <a:rPr lang="en-US" sz="1200" dirty="0">
                <a:effectLst/>
                <a:latin typeface="Open Sans" panose="020B0606030504020204" pitchFamily="34" charset="0"/>
                <a:ea typeface="Wingdings" panose="05000000000000000000" pitchFamily="2" charset="2"/>
                <a:cs typeface="Wingdings" panose="05000000000000000000" pitchFamily="2" charset="2"/>
              </a:rPr>
              <a:t> are updated before the goal achievement date expires, so in most cases this would</a:t>
            </a:r>
            <a:r>
              <a:rPr lang="en-US" sz="1200" spc="-11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be at least every six (6)</a:t>
            </a:r>
            <a:r>
              <a:rPr lang="en-US" sz="1200" spc="-6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months.  </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742950" marR="0" lvl="1" indent="-285750">
              <a:lnSpc>
                <a:spcPct val="150000"/>
              </a:lnSpc>
              <a:spcBef>
                <a:spcPts val="600"/>
              </a:spcBef>
              <a:spcAft>
                <a:spcPts val="0"/>
              </a:spcAft>
              <a:buSzPts val="1200"/>
              <a:buFont typeface="Courier New" panose="02070309020205020404" pitchFamily="49" charset="0"/>
              <a:buChar char="o"/>
              <a:tabLst>
                <a:tab pos="685800" algn="l"/>
              </a:tabLst>
            </a:pPr>
            <a:r>
              <a:rPr lang="en-US" sz="1200" b="1" dirty="0">
                <a:effectLst/>
                <a:latin typeface="Open Sans" panose="020B0606030504020204" pitchFamily="34" charset="0"/>
                <a:ea typeface="Courier New" panose="02070309020205020404" pitchFamily="49" charset="0"/>
              </a:rPr>
              <a:t>Ratification</a:t>
            </a:r>
            <a:endParaRPr lang="en-US" sz="1100" dirty="0">
              <a:effectLst/>
              <a:latin typeface="Open Sans" panose="020B0606030504020204" pitchFamily="34" charset="0"/>
              <a:ea typeface="Courier New" panose="02070309020205020404" pitchFamily="49" charset="0"/>
            </a:endParaRPr>
          </a:p>
          <a:p>
            <a:pPr marL="342900" marR="0" lvl="0" indent="-342900">
              <a:lnSpc>
                <a:spcPct val="150000"/>
              </a:lnSpc>
              <a:spcBef>
                <a:spcPts val="1395"/>
              </a:spcBef>
              <a:spcAft>
                <a:spcPts val="0"/>
              </a:spcAft>
              <a:buSzPts val="1200"/>
              <a:buFont typeface="Wingdings" panose="05000000000000000000" pitchFamily="2" charset="2"/>
              <a:buChar char=""/>
              <a:tabLst>
                <a:tab pos="9144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One of the biggest responsibilities of the Juvenile court in a custodial case is presiding over permanency plans ratification hearings. This process is how we ratify the permanency plan, making them a legal document. The CFT presents the plan to the court and at that time the court decides if the plan is an efficient plan to reach permanency for </a:t>
            </a:r>
            <a:r>
              <a:rPr lang="en-US" sz="1200" spc="-26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the child/youth. </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742950" marR="0" lvl="1" indent="-285750">
              <a:lnSpc>
                <a:spcPct val="150000"/>
              </a:lnSpc>
              <a:spcBef>
                <a:spcPts val="590"/>
              </a:spcBef>
              <a:spcAft>
                <a:spcPts val="0"/>
              </a:spcAft>
              <a:buSzPts val="1200"/>
              <a:buFont typeface="Courier New" panose="02070309020205020404" pitchFamily="49" charset="0"/>
              <a:buChar char="o"/>
              <a:tabLst>
                <a:tab pos="685800" algn="l"/>
              </a:tabLst>
            </a:pPr>
            <a:r>
              <a:rPr lang="en-US" sz="1200" b="1" dirty="0">
                <a:effectLst/>
                <a:latin typeface="Open Sans" panose="020B0606030504020204" pitchFamily="34" charset="0"/>
                <a:ea typeface="Courier New" panose="02070309020205020404" pitchFamily="49" charset="0"/>
              </a:rPr>
              <a:t>Court Progress Review/Judicial Review</a:t>
            </a:r>
            <a:endParaRPr lang="en-US" sz="1100" dirty="0">
              <a:effectLst/>
              <a:latin typeface="Open Sans" panose="020B0606030504020204" pitchFamily="34" charset="0"/>
              <a:ea typeface="Courier New" panose="02070309020205020404" pitchFamily="49" charset="0"/>
            </a:endParaRPr>
          </a:p>
          <a:p>
            <a:pPr marL="342900" marR="0" lvl="0" indent="-342900">
              <a:lnSpc>
                <a:spcPct val="150000"/>
              </a:lnSpc>
              <a:spcBef>
                <a:spcPts val="0"/>
              </a:spcBef>
              <a:spcAft>
                <a:spcPts val="0"/>
              </a:spcAft>
              <a:buFont typeface="Wingdings" panose="05000000000000000000" pitchFamily="2" charset="2"/>
              <a:buChar char=""/>
            </a:pPr>
            <a:r>
              <a:rPr lang="en-US" sz="1200" dirty="0">
                <a:effectLst/>
                <a:latin typeface="Open Sans" panose="020B0606030504020204" pitchFamily="34" charset="0"/>
                <a:ea typeface="Calibri" panose="020F0502020204030204" pitchFamily="34" charset="0"/>
              </a:rPr>
              <a:t>The Department submits regular progress reports to the Court and the Court should review the progress made on the permanency plan at least every six (6) months. The six (6) month review can be held by the Court or the FCRB.  Court expectations can be different and staff will follow each Courts requirements for reviews.</a:t>
            </a:r>
            <a:endParaRPr lang="en-US" sz="1100" dirty="0">
              <a:effectLst/>
              <a:latin typeface="Open Sans" panose="020B0606030504020204" pitchFamily="34" charset="0"/>
              <a:ea typeface="Open Sans" panose="020B0606030504020204" pitchFamily="34" charset="0"/>
            </a:endParaRPr>
          </a:p>
          <a:p>
            <a:pPr marL="742950" marR="0" lvl="1" indent="-285750">
              <a:lnSpc>
                <a:spcPct val="150000"/>
              </a:lnSpc>
              <a:spcBef>
                <a:spcPts val="590"/>
              </a:spcBef>
              <a:spcAft>
                <a:spcPts val="0"/>
              </a:spcAft>
              <a:buSzPts val="1200"/>
              <a:buFont typeface="Courier New" panose="02070309020205020404" pitchFamily="49" charset="0"/>
              <a:buChar char="o"/>
              <a:tabLst>
                <a:tab pos="685800" algn="l"/>
              </a:tabLst>
            </a:pPr>
            <a:r>
              <a:rPr lang="en-US" sz="1200" b="1" dirty="0">
                <a:effectLst/>
                <a:latin typeface="Open Sans" panose="020B0606030504020204" pitchFamily="34" charset="0"/>
                <a:ea typeface="Courier New" panose="02070309020205020404" pitchFamily="49" charset="0"/>
              </a:rPr>
              <a:t>Termination of Parental Rights</a:t>
            </a:r>
            <a:r>
              <a:rPr lang="en-US" sz="1200" b="1" spc="-30" dirty="0">
                <a:effectLst/>
                <a:latin typeface="Open Sans" panose="020B0606030504020204" pitchFamily="34" charset="0"/>
                <a:ea typeface="Courier New" panose="02070309020205020404" pitchFamily="49" charset="0"/>
              </a:rPr>
              <a:t> </a:t>
            </a:r>
            <a:r>
              <a:rPr lang="en-US" sz="1200" b="1" dirty="0">
                <a:effectLst/>
                <a:latin typeface="Open Sans" panose="020B0606030504020204" pitchFamily="34" charset="0"/>
                <a:ea typeface="Courier New" panose="02070309020205020404" pitchFamily="49" charset="0"/>
              </a:rPr>
              <a:t>(TPR)</a:t>
            </a:r>
            <a:endParaRPr lang="en-US" sz="1100" dirty="0">
              <a:effectLst/>
              <a:latin typeface="Open Sans" panose="020B0606030504020204" pitchFamily="34" charset="0"/>
              <a:ea typeface="Courier New" panose="02070309020205020404" pitchFamily="49" charset="0"/>
            </a:endParaRPr>
          </a:p>
          <a:p>
            <a:pPr marL="342900" marR="0" lvl="0" indent="-342900">
              <a:lnSpc>
                <a:spcPct val="150000"/>
              </a:lnSpc>
              <a:spcBef>
                <a:spcPts val="1405"/>
              </a:spcBef>
              <a:spcAft>
                <a:spcPts val="0"/>
              </a:spcAft>
              <a:buSzPts val="1200"/>
              <a:buFont typeface="Wingdings" panose="05000000000000000000" pitchFamily="2" charset="2"/>
              <a:buChar char=""/>
              <a:tabLst>
                <a:tab pos="9144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A</a:t>
            </a:r>
            <a:r>
              <a:rPr lang="en-US" sz="1200" spc="-3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formal</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proceeding</a:t>
            </a:r>
            <a:r>
              <a:rPr lang="en-US" sz="1200" spc="-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usually</a:t>
            </a:r>
            <a:r>
              <a:rPr lang="en-US" sz="1200" spc="-2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sought</a:t>
            </a:r>
            <a:r>
              <a:rPr lang="en-US" sz="1200" spc="-2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by</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a</a:t>
            </a:r>
            <a:r>
              <a:rPr lang="en-US" sz="1200" spc="-2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state</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agency</a:t>
            </a:r>
            <a:r>
              <a:rPr lang="en-US" sz="1200" spc="-2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at</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the</a:t>
            </a:r>
            <a:r>
              <a:rPr lang="en-US" sz="1200" spc="-2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conclusion</a:t>
            </a:r>
            <a:r>
              <a:rPr lang="en-US" sz="1200" spc="-16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of dependency proceedings in which severance of all legal ties between parent and child is sought against the will of one or both parents, and in which the burden of proof must be by clear and convincing</a:t>
            </a:r>
            <a:r>
              <a:rPr lang="en-US" sz="1200" spc="-20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evidence. (</a:t>
            </a:r>
            <a:r>
              <a:rPr lang="en-US" sz="1200" dirty="0">
                <a:solidFill>
                  <a:srgbClr val="1152CC"/>
                </a:solidFill>
                <a:effectLst/>
                <a:latin typeface="Open Sans" panose="020B0606030504020204" pitchFamily="34" charset="0"/>
                <a:ea typeface="Wingdings" panose="05000000000000000000" pitchFamily="2" charset="2"/>
                <a:cs typeface="Wingdings" panose="05000000000000000000" pitchFamily="2" charset="2"/>
                <a:hlinkClick r:id="rId4"/>
              </a:rPr>
              <a:t>www.tncourts.gov</a:t>
            </a:r>
            <a:r>
              <a:rPr lang="en-US" sz="1200" dirty="0">
                <a:effectLst/>
                <a:latin typeface="Open Sans" panose="020B0606030504020204" pitchFamily="34" charset="0"/>
                <a:ea typeface="Wingdings" panose="05000000000000000000" pitchFamily="2" charset="2"/>
                <a:cs typeface="Wingdings" panose="05000000000000000000" pitchFamily="2" charset="2"/>
              </a:rPr>
              <a:t>)</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342900" marR="0" lvl="0" indent="-342900">
              <a:lnSpc>
                <a:spcPct val="150000"/>
              </a:lnSpc>
              <a:spcBef>
                <a:spcPts val="810"/>
              </a:spcBef>
              <a:spcAft>
                <a:spcPts val="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DISCUSS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Case Family Handout: Steward/Collins Foster Care Custodial Placement Update where CPS staffed the case with DCS legal and a removal was approved based on Marilyn’s lack of supervision and being unwilling to be protective of the children from Andrew.  The removal petition was submitted to the local Court and removal was granted; the removal will be discussed at the Preliminary Hearing within 3 days.</a:t>
            </a:r>
          </a:p>
          <a:p>
            <a:pPr marL="342900" marR="203200" lvl="0" indent="-342900">
              <a:lnSpc>
                <a:spcPct val="150000"/>
              </a:lnSpc>
              <a:spcBef>
                <a:spcPts val="1365"/>
              </a:spcBef>
              <a:spcAft>
                <a:spcPts val="0"/>
              </a:spcAft>
              <a:buFont typeface="Symbol" panose="05050102010706020507" pitchFamily="18" charset="2"/>
              <a:buChar char=""/>
              <a:tabLst>
                <a:tab pos="825500" algn="l"/>
                <a:tab pos="826135"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REMIND</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 participants Reasonable efforts are efforts </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made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by DCS to provide the assistance and services needed to preserve and reunify families. In Tennessee, TCA 37-1-166 is the basis for determining, whether or not, DCS has exercised reasonable efforts. According to this statute,</a:t>
            </a:r>
            <a:r>
              <a:rPr lang="en-US" sz="1800" spc="-13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reasonable efforts</a:t>
            </a:r>
            <a:r>
              <a:rPr lang="en-US" sz="1800" spc="-7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mean</a:t>
            </a:r>
            <a:r>
              <a:rPr lang="en-US" sz="1800" spc="-6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a:t>
            </a:r>
            <a:r>
              <a:rPr lang="en-US" sz="1800" spc="-7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exercise</a:t>
            </a:r>
            <a:r>
              <a:rPr lang="en-US" sz="1800" spc="-7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of</a:t>
            </a:r>
            <a:r>
              <a:rPr lang="en-US" sz="1800" spc="-7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reasonable</a:t>
            </a:r>
            <a:r>
              <a:rPr lang="en-US" sz="1800" spc="-10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care</a:t>
            </a:r>
            <a:r>
              <a:rPr lang="en-US" sz="1800" spc="-6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and</a:t>
            </a:r>
            <a:r>
              <a:rPr lang="en-US" sz="1800" spc="-7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diligence</a:t>
            </a:r>
            <a:r>
              <a:rPr lang="en-US" sz="1800" spc="-7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by</a:t>
            </a:r>
            <a:r>
              <a:rPr lang="en-US" sz="1800" spc="-6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a:t>
            </a:r>
            <a:r>
              <a:rPr lang="en-US" sz="1800" spc="-6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department to</a:t>
            </a:r>
            <a:r>
              <a:rPr lang="en-US" sz="1800" spc="6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provide</a:t>
            </a:r>
            <a:r>
              <a:rPr lang="en-US" sz="1800" spc="-5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services</a:t>
            </a:r>
            <a:r>
              <a:rPr lang="en-US" sz="1800" spc="-6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related</a:t>
            </a:r>
            <a:r>
              <a:rPr lang="en-US" sz="1800" spc="-6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to</a:t>
            </a:r>
            <a:r>
              <a:rPr lang="en-US" sz="1800" spc="-5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meeting</a:t>
            </a:r>
            <a:r>
              <a:rPr lang="en-US" sz="1800" spc="-8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a:t>
            </a:r>
            <a:r>
              <a:rPr lang="en-US" sz="1800" spc="-3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needs</a:t>
            </a:r>
            <a:r>
              <a:rPr lang="en-US" sz="1800" spc="-4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of</a:t>
            </a:r>
            <a:r>
              <a:rPr lang="en-US" sz="1800" spc="-4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a:t>
            </a:r>
            <a:r>
              <a:rPr lang="en-US" sz="1800" spc="-3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child</a:t>
            </a:r>
            <a:r>
              <a:rPr lang="en-US" sz="1800" spc="-5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and</a:t>
            </a:r>
            <a:r>
              <a:rPr lang="en-US" sz="1800" spc="-5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a:t>
            </a:r>
            <a:r>
              <a:rPr lang="en-US" sz="1800" spc="-3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spc="-25" dirty="0">
                <a:effectLst/>
                <a:latin typeface="Open Sans" panose="020B0606030504020204" pitchFamily="34" charset="0"/>
                <a:ea typeface="Franklin Gothic Book" panose="020B0503020102020204" pitchFamily="34" charset="0"/>
                <a:cs typeface="Franklin Gothic Book" panose="020B0503020102020204" pitchFamily="34" charset="0"/>
              </a:rPr>
              <a:t>family.</a:t>
            </a:r>
            <a:endPar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endParaRPr>
          </a:p>
          <a:p>
            <a:pPr marL="342900" marR="0" lvl="0" indent="-342900">
              <a:lnSpc>
                <a:spcPct val="150000"/>
              </a:lnSpc>
              <a:spcBef>
                <a:spcPts val="810"/>
              </a:spcBef>
              <a:spcAft>
                <a:spcPts val="0"/>
              </a:spcAft>
              <a:buFont typeface="Symbol" panose="05050102010706020507" pitchFamily="18" charset="2"/>
              <a:buChar char=""/>
              <a:tabLst>
                <a:tab pos="457200" algn="l"/>
              </a:tabLst>
            </a:pPr>
            <a:r>
              <a:rPr lang="en-US" sz="1800" b="1" dirty="0">
                <a:effectLst/>
                <a:latin typeface="Open Sans" panose="020B0606030504020204" pitchFamily="34" charset="0"/>
                <a:ea typeface="Franklin Gothic Book" panose="020B0503020102020204" pitchFamily="34" charset="0"/>
                <a:cs typeface="Franklin Gothic Book" panose="020B0503020102020204" pitchFamily="34" charset="0"/>
              </a:rPr>
              <a:t>EMPHASIZE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 importance of consulting with DCS legal staff (and supervisors) and</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gaining</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court</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approval</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whenever</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it</a:t>
            </a:r>
            <a:r>
              <a:rPr lang="en-US" sz="1800" spc="-1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is</a:t>
            </a:r>
            <a:r>
              <a:rPr lang="en-US" sz="1800" spc="-15"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believed</a:t>
            </a:r>
            <a:r>
              <a:rPr lang="en-US" sz="1800" spc="-1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that</a:t>
            </a:r>
            <a:r>
              <a:rPr lang="en-US" sz="1800" spc="-10" dirty="0">
                <a:effectLst/>
                <a:latin typeface="Open Sans" panose="020B0606030504020204" pitchFamily="34" charset="0"/>
                <a:ea typeface="Franklin Gothic Book" panose="020B0503020102020204" pitchFamily="34" charset="0"/>
                <a:cs typeface="Franklin Gothic Book" panose="020B0503020102020204" pitchFamily="34" charset="0"/>
              </a:rPr>
              <a:t> r</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easonable</a:t>
            </a:r>
            <a:r>
              <a:rPr lang="en-US" sz="1800" spc="-2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efforts</a:t>
            </a:r>
            <a:r>
              <a:rPr lang="en-US" sz="1800" spc="-16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might not apply. Only after the court has relieved us of these reasonable efforts, are we allowed to discontinue</a:t>
            </a:r>
            <a:r>
              <a:rPr lang="en-US" sz="1800" spc="-10" dirty="0">
                <a:effectLst/>
                <a:latin typeface="Open Sans" panose="020B0606030504020204" pitchFamily="34" charset="0"/>
                <a:ea typeface="Franklin Gothic Book" panose="020B0503020102020204" pitchFamily="34" charset="0"/>
                <a:cs typeface="Franklin Gothic Book" panose="020B0503020102020204" pitchFamily="34" charset="0"/>
              </a:rPr>
              <a:t> </a:t>
            </a:r>
            <a:r>
              <a:rPr lang="en-US" sz="1800" dirty="0">
                <a:effectLst/>
                <a:latin typeface="Open Sans" panose="020B0606030504020204" pitchFamily="34" charset="0"/>
                <a:ea typeface="Franklin Gothic Book" panose="020B0503020102020204" pitchFamily="34" charset="0"/>
                <a:cs typeface="Franklin Gothic Book" panose="020B0503020102020204" pitchFamily="34" charset="0"/>
              </a:rPr>
              <a:t>them.</a:t>
            </a:r>
          </a:p>
          <a:p>
            <a:endParaRPr lang="en-US" dirty="0"/>
          </a:p>
        </p:txBody>
      </p:sp>
      <p:sp>
        <p:nvSpPr>
          <p:cNvPr id="4" name="Slide Number Placeholder 3"/>
          <p:cNvSpPr>
            <a:spLocks noGrp="1"/>
          </p:cNvSpPr>
          <p:nvPr>
            <p:ph type="sldNum" sz="quarter" idx="5"/>
          </p:nvPr>
        </p:nvSpPr>
        <p:spPr/>
        <p:txBody>
          <a:bodyPr/>
          <a:lstStyle/>
          <a:p>
            <a:fld id="{FB661EF0-BB50-46E2-AC40-CAE3182A294D}" type="slidenum">
              <a:rPr lang="en-US" smtClean="0"/>
              <a:t>9</a:t>
            </a:fld>
            <a:endParaRPr lang="en-US" dirty="0"/>
          </a:p>
        </p:txBody>
      </p:sp>
    </p:spTree>
    <p:extLst>
      <p:ext uri="{BB962C8B-B14F-4D97-AF65-F5344CB8AC3E}">
        <p14:creationId xmlns:p14="http://schemas.microsoft.com/office/powerpoint/2010/main" val="249463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56E4E501-35F4-4853-B201-F5B8E672304F}"/>
              </a:ext>
            </a:extLst>
          </p:cNvPr>
          <p:cNvSpPr/>
          <p:nvPr userDrawn="1"/>
        </p:nvSpPr>
        <p:spPr>
          <a:xfrm>
            <a:off x="-2"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E06E6322-04D4-4AF7-B9D8-27972C61BF01}"/>
              </a:ext>
              <a:ext uri="{C183D7F6-B498-43B3-948B-1728B52AA6E4}">
                <adec:decorative xmlns:adec="http://schemas.microsoft.com/office/drawing/2017/decorative" val="1"/>
              </a:ext>
            </a:extLst>
          </p:cNvPr>
          <p:cNvSpPr/>
          <p:nvPr userDrawn="1"/>
        </p:nvSpPr>
        <p:spPr>
          <a:xfrm>
            <a:off x="4716797" y="5064781"/>
            <a:ext cx="5311" cy="1673"/>
          </a:xfrm>
          <a:custGeom>
            <a:avLst/>
            <a:gdLst>
              <a:gd name="connsiteX0" fmla="*/ 5040 w 5311"/>
              <a:gd name="connsiteY0" fmla="*/ 0 h 1673"/>
              <a:gd name="connsiteX1" fmla="*/ 5311 w 5311"/>
              <a:gd name="connsiteY1" fmla="*/ 504 h 1673"/>
              <a:gd name="connsiteX2" fmla="*/ 633 w 5311"/>
              <a:gd name="connsiteY2" fmla="*/ 1238 h 1673"/>
              <a:gd name="connsiteX3" fmla="*/ 5040 w 5311"/>
              <a:gd name="connsiteY3" fmla="*/ 0 h 1673"/>
            </a:gdLst>
            <a:ahLst/>
            <a:cxnLst>
              <a:cxn ang="0">
                <a:pos x="connsiteX0" y="connsiteY0"/>
              </a:cxn>
              <a:cxn ang="0">
                <a:pos x="connsiteX1" y="connsiteY1"/>
              </a:cxn>
              <a:cxn ang="0">
                <a:pos x="connsiteX2" y="connsiteY2"/>
              </a:cxn>
              <a:cxn ang="0">
                <a:pos x="connsiteX3" y="connsiteY3"/>
              </a:cxn>
            </a:cxnLst>
            <a:rect l="l" t="t" r="r" b="b"/>
            <a:pathLst>
              <a:path w="5311" h="1673">
                <a:moveTo>
                  <a:pt x="5040" y="0"/>
                </a:moveTo>
                <a:lnTo>
                  <a:pt x="5311" y="504"/>
                </a:lnTo>
                <a:cubicBezTo>
                  <a:pt x="3865" y="1390"/>
                  <a:pt x="-1892" y="2201"/>
                  <a:pt x="633" y="1238"/>
                </a:cubicBezTo>
                <a:lnTo>
                  <a:pt x="5040" y="0"/>
                </a:lnTo>
                <a:close/>
              </a:path>
            </a:pathLst>
          </a:custGeom>
          <a:solidFill>
            <a:srgbClr val="8276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7" name="Freeform: Shape 56">
            <a:extLst>
              <a:ext uri="{FF2B5EF4-FFF2-40B4-BE49-F238E27FC236}">
                <a16:creationId xmlns:a16="http://schemas.microsoft.com/office/drawing/2014/main" id="{D14F34EE-2765-4E68-817F-8FACFF30FD39}"/>
              </a:ext>
              <a:ext uri="{C183D7F6-B498-43B3-948B-1728B52AA6E4}">
                <adec:decorative xmlns:adec="http://schemas.microsoft.com/office/drawing/2017/decorative" val="1"/>
              </a:ext>
            </a:extLst>
          </p:cNvPr>
          <p:cNvSpPr/>
          <p:nvPr userDrawn="1"/>
        </p:nvSpPr>
        <p:spPr>
          <a:xfrm>
            <a:off x="-2" y="4906504"/>
            <a:ext cx="12192000" cy="1951997"/>
          </a:xfrm>
          <a:custGeom>
            <a:avLst/>
            <a:gdLst>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285754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74735 w 12192002"/>
              <a:gd name="connsiteY94" fmla="*/ 1132363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12382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2" h="2122526">
                <a:moveTo>
                  <a:pt x="5626960" y="0"/>
                </a:moveTo>
                <a:lnTo>
                  <a:pt x="5758918" y="1023"/>
                </a:lnTo>
                <a:lnTo>
                  <a:pt x="5957375" y="16715"/>
                </a:lnTo>
                <a:cubicBezTo>
                  <a:pt x="5970127" y="20033"/>
                  <a:pt x="5998679" y="20946"/>
                  <a:pt x="6010090" y="20359"/>
                </a:cubicBezTo>
                <a:lnTo>
                  <a:pt x="6041282" y="15266"/>
                </a:lnTo>
                <a:lnTo>
                  <a:pt x="6048637" y="6917"/>
                </a:lnTo>
                <a:lnTo>
                  <a:pt x="6068529" y="7600"/>
                </a:lnTo>
                <a:lnTo>
                  <a:pt x="6073847" y="6063"/>
                </a:lnTo>
                <a:cubicBezTo>
                  <a:pt x="6090539" y="9219"/>
                  <a:pt x="6128055" y="22767"/>
                  <a:pt x="6168673" y="26525"/>
                </a:cubicBezTo>
                <a:cubicBezTo>
                  <a:pt x="6209291" y="30283"/>
                  <a:pt x="6297550" y="13090"/>
                  <a:pt x="6317559" y="28612"/>
                </a:cubicBezTo>
                <a:cubicBezTo>
                  <a:pt x="6409695" y="55045"/>
                  <a:pt x="6472153" y="31322"/>
                  <a:pt x="6549454" y="75412"/>
                </a:cubicBezTo>
                <a:cubicBezTo>
                  <a:pt x="6628105" y="80632"/>
                  <a:pt x="6649105" y="94733"/>
                  <a:pt x="6708221" y="104188"/>
                </a:cubicBezTo>
                <a:cubicBezTo>
                  <a:pt x="6787988" y="118277"/>
                  <a:pt x="6871921" y="137351"/>
                  <a:pt x="6904145" y="132143"/>
                </a:cubicBezTo>
                <a:cubicBezTo>
                  <a:pt x="6943644" y="126545"/>
                  <a:pt x="6937527" y="150711"/>
                  <a:pt x="7018495" y="161649"/>
                </a:cubicBezTo>
                <a:cubicBezTo>
                  <a:pt x="7050188" y="159320"/>
                  <a:pt x="7061147" y="160297"/>
                  <a:pt x="7096987" y="161275"/>
                </a:cubicBezTo>
                <a:lnTo>
                  <a:pt x="7170807" y="173503"/>
                </a:lnTo>
                <a:cubicBezTo>
                  <a:pt x="7184505" y="172489"/>
                  <a:pt x="7192111" y="174628"/>
                  <a:pt x="7197003" y="178151"/>
                </a:cubicBezTo>
                <a:lnTo>
                  <a:pt x="7201101" y="183509"/>
                </a:lnTo>
                <a:lnTo>
                  <a:pt x="7218559" y="188059"/>
                </a:lnTo>
                <a:lnTo>
                  <a:pt x="7310852" y="213308"/>
                </a:lnTo>
                <a:lnTo>
                  <a:pt x="7312179" y="211866"/>
                </a:lnTo>
                <a:cubicBezTo>
                  <a:pt x="7333989" y="206326"/>
                  <a:pt x="7374788" y="205221"/>
                  <a:pt x="7405390" y="202271"/>
                </a:cubicBezTo>
                <a:cubicBezTo>
                  <a:pt x="7422527" y="207464"/>
                  <a:pt x="7476985" y="190048"/>
                  <a:pt x="7495794" y="194166"/>
                </a:cubicBezTo>
                <a:lnTo>
                  <a:pt x="7507039" y="196118"/>
                </a:lnTo>
                <a:lnTo>
                  <a:pt x="7507411" y="195791"/>
                </a:lnTo>
                <a:cubicBezTo>
                  <a:pt x="7510172" y="195437"/>
                  <a:pt x="7513992" y="195787"/>
                  <a:pt x="7519570" y="197126"/>
                </a:cubicBezTo>
                <a:lnTo>
                  <a:pt x="7527542" y="199679"/>
                </a:lnTo>
                <a:lnTo>
                  <a:pt x="7614346" y="205507"/>
                </a:lnTo>
                <a:lnTo>
                  <a:pt x="7718744" y="202036"/>
                </a:lnTo>
                <a:cubicBezTo>
                  <a:pt x="7780965" y="210608"/>
                  <a:pt x="7835119" y="212839"/>
                  <a:pt x="7905407" y="227751"/>
                </a:cubicBezTo>
                <a:cubicBezTo>
                  <a:pt x="7967070" y="225346"/>
                  <a:pt x="8025467" y="246582"/>
                  <a:pt x="8090271" y="269724"/>
                </a:cubicBezTo>
                <a:cubicBezTo>
                  <a:pt x="8147130" y="284670"/>
                  <a:pt x="8181827" y="318792"/>
                  <a:pt x="8245834" y="315885"/>
                </a:cubicBezTo>
                <a:cubicBezTo>
                  <a:pt x="8246647" y="320745"/>
                  <a:pt x="8248859" y="325027"/>
                  <a:pt x="8252033" y="328877"/>
                </a:cubicBezTo>
                <a:lnTo>
                  <a:pt x="8263376" y="338720"/>
                </a:lnTo>
                <a:lnTo>
                  <a:pt x="8266075" y="338490"/>
                </a:lnTo>
                <a:cubicBezTo>
                  <a:pt x="8276151" y="339772"/>
                  <a:pt x="8280845" y="342420"/>
                  <a:pt x="8283149" y="345665"/>
                </a:cubicBezTo>
                <a:lnTo>
                  <a:pt x="8284276" y="350108"/>
                </a:lnTo>
                <a:lnTo>
                  <a:pt x="8295173" y="355931"/>
                </a:lnTo>
                <a:lnTo>
                  <a:pt x="8314432" y="369826"/>
                </a:lnTo>
                <a:lnTo>
                  <a:pt x="8320104" y="370152"/>
                </a:lnTo>
                <a:lnTo>
                  <a:pt x="8352372" y="387570"/>
                </a:lnTo>
                <a:lnTo>
                  <a:pt x="8353799" y="386730"/>
                </a:lnTo>
                <a:cubicBezTo>
                  <a:pt x="8357733" y="385247"/>
                  <a:pt x="8362024" y="384899"/>
                  <a:pt x="8367182" y="386924"/>
                </a:cubicBezTo>
                <a:lnTo>
                  <a:pt x="8490249" y="400966"/>
                </a:lnTo>
                <a:lnTo>
                  <a:pt x="8497594" y="404016"/>
                </a:lnTo>
                <a:lnTo>
                  <a:pt x="8497968" y="403837"/>
                </a:lnTo>
                <a:cubicBezTo>
                  <a:pt x="8500048" y="403987"/>
                  <a:pt x="8502649" y="404798"/>
                  <a:pt x="8506167" y="406575"/>
                </a:cubicBezTo>
                <a:lnTo>
                  <a:pt x="8510983" y="409576"/>
                </a:lnTo>
                <a:lnTo>
                  <a:pt x="8525230" y="415491"/>
                </a:lnTo>
                <a:lnTo>
                  <a:pt x="8596071" y="400649"/>
                </a:lnTo>
                <a:cubicBezTo>
                  <a:pt x="8639145" y="406126"/>
                  <a:pt x="8671609" y="389686"/>
                  <a:pt x="8707847" y="409221"/>
                </a:cubicBezTo>
                <a:cubicBezTo>
                  <a:pt x="8748197" y="414263"/>
                  <a:pt x="8719822" y="400602"/>
                  <a:pt x="8752444" y="411322"/>
                </a:cubicBezTo>
                <a:cubicBezTo>
                  <a:pt x="8789303" y="414879"/>
                  <a:pt x="8898034" y="429534"/>
                  <a:pt x="8928988" y="430554"/>
                </a:cubicBezTo>
                <a:cubicBezTo>
                  <a:pt x="8955520" y="410467"/>
                  <a:pt x="8954693" y="419415"/>
                  <a:pt x="8963048" y="427366"/>
                </a:cubicBezTo>
                <a:lnTo>
                  <a:pt x="8968011" y="425141"/>
                </a:lnTo>
                <a:lnTo>
                  <a:pt x="8974337" y="424441"/>
                </a:lnTo>
                <a:lnTo>
                  <a:pt x="8990394" y="427667"/>
                </a:lnTo>
                <a:lnTo>
                  <a:pt x="8996232" y="429728"/>
                </a:lnTo>
                <a:cubicBezTo>
                  <a:pt x="9000327" y="430831"/>
                  <a:pt x="9003146" y="431159"/>
                  <a:pt x="9005201" y="430939"/>
                </a:cubicBezTo>
                <a:lnTo>
                  <a:pt x="9005486" y="430699"/>
                </a:lnTo>
                <a:lnTo>
                  <a:pt x="9053453" y="433984"/>
                </a:lnTo>
                <a:cubicBezTo>
                  <a:pt x="9068117" y="420419"/>
                  <a:pt x="9112391" y="454853"/>
                  <a:pt x="9113812" y="425670"/>
                </a:cubicBezTo>
                <a:cubicBezTo>
                  <a:pt x="9130955" y="430499"/>
                  <a:pt x="9138865" y="443788"/>
                  <a:pt x="9137318" y="424304"/>
                </a:cubicBezTo>
                <a:cubicBezTo>
                  <a:pt x="9143084" y="425358"/>
                  <a:pt x="9147048" y="424266"/>
                  <a:pt x="9150210" y="422135"/>
                </a:cubicBezTo>
                <a:lnTo>
                  <a:pt x="9151232" y="421070"/>
                </a:lnTo>
                <a:lnTo>
                  <a:pt x="9189246" y="432272"/>
                </a:lnTo>
                <a:lnTo>
                  <a:pt x="9194810" y="441511"/>
                </a:lnTo>
                <a:lnTo>
                  <a:pt x="9231370" y="451590"/>
                </a:lnTo>
                <a:lnTo>
                  <a:pt x="9343052" y="503495"/>
                </a:lnTo>
                <a:cubicBezTo>
                  <a:pt x="9415432" y="508795"/>
                  <a:pt x="9518955" y="534921"/>
                  <a:pt x="9584507" y="549197"/>
                </a:cubicBezTo>
                <a:cubicBezTo>
                  <a:pt x="9602038" y="561809"/>
                  <a:pt x="9675059" y="570203"/>
                  <a:pt x="9728309" y="560617"/>
                </a:cubicBezTo>
                <a:lnTo>
                  <a:pt x="9847792" y="580824"/>
                </a:lnTo>
                <a:cubicBezTo>
                  <a:pt x="9888744" y="590649"/>
                  <a:pt x="9918983" y="587450"/>
                  <a:pt x="9960019" y="587592"/>
                </a:cubicBezTo>
                <a:cubicBezTo>
                  <a:pt x="9984397" y="592516"/>
                  <a:pt x="9998461" y="593006"/>
                  <a:pt x="10039240" y="603107"/>
                </a:cubicBezTo>
                <a:cubicBezTo>
                  <a:pt x="10046863" y="602184"/>
                  <a:pt x="10074570" y="603512"/>
                  <a:pt x="10082169" y="601443"/>
                </a:cubicBezTo>
                <a:lnTo>
                  <a:pt x="10126500" y="603538"/>
                </a:lnTo>
                <a:lnTo>
                  <a:pt x="10261101" y="615053"/>
                </a:lnTo>
                <a:cubicBezTo>
                  <a:pt x="10274744" y="622448"/>
                  <a:pt x="10323589" y="631514"/>
                  <a:pt x="10336855" y="624804"/>
                </a:cubicBezTo>
                <a:cubicBezTo>
                  <a:pt x="10347867" y="624959"/>
                  <a:pt x="10374830" y="633622"/>
                  <a:pt x="10383868" y="625415"/>
                </a:cubicBezTo>
                <a:cubicBezTo>
                  <a:pt x="10409284" y="632493"/>
                  <a:pt x="10436539" y="633300"/>
                  <a:pt x="10445984" y="629262"/>
                </a:cubicBezTo>
                <a:cubicBezTo>
                  <a:pt x="10473833" y="619395"/>
                  <a:pt x="10495464" y="632839"/>
                  <a:pt x="10519280" y="631320"/>
                </a:cubicBezTo>
                <a:cubicBezTo>
                  <a:pt x="10558606" y="636140"/>
                  <a:pt x="10616449" y="646751"/>
                  <a:pt x="10644619" y="651566"/>
                </a:cubicBezTo>
                <a:cubicBezTo>
                  <a:pt x="10707078" y="667239"/>
                  <a:pt x="10806649" y="700317"/>
                  <a:pt x="10857724" y="712684"/>
                </a:cubicBezTo>
                <a:cubicBezTo>
                  <a:pt x="10915291" y="725495"/>
                  <a:pt x="10885368" y="688933"/>
                  <a:pt x="10951063" y="725767"/>
                </a:cubicBezTo>
                <a:cubicBezTo>
                  <a:pt x="10982008" y="727705"/>
                  <a:pt x="11007787" y="723528"/>
                  <a:pt x="11030956" y="721011"/>
                </a:cubicBezTo>
                <a:cubicBezTo>
                  <a:pt x="11029909" y="706023"/>
                  <a:pt x="11057496" y="724188"/>
                  <a:pt x="11085938" y="723892"/>
                </a:cubicBezTo>
                <a:cubicBezTo>
                  <a:pt x="11102606" y="725362"/>
                  <a:pt x="11125909" y="729502"/>
                  <a:pt x="11143411" y="733141"/>
                </a:cubicBezTo>
                <a:cubicBezTo>
                  <a:pt x="11171652" y="736317"/>
                  <a:pt x="11164089" y="762276"/>
                  <a:pt x="11195087" y="732494"/>
                </a:cubicBezTo>
                <a:cubicBezTo>
                  <a:pt x="11221976" y="745071"/>
                  <a:pt x="11231916" y="754905"/>
                  <a:pt x="11273972" y="753513"/>
                </a:cubicBezTo>
                <a:cubicBezTo>
                  <a:pt x="11288331" y="764337"/>
                  <a:pt x="11354320" y="819231"/>
                  <a:pt x="11369715" y="813181"/>
                </a:cubicBezTo>
                <a:cubicBezTo>
                  <a:pt x="11408024" y="821140"/>
                  <a:pt x="11417570" y="873027"/>
                  <a:pt x="11462695" y="874654"/>
                </a:cubicBezTo>
                <a:cubicBezTo>
                  <a:pt x="11507338" y="891120"/>
                  <a:pt x="11468277" y="926374"/>
                  <a:pt x="11516473" y="928206"/>
                </a:cubicBezTo>
                <a:lnTo>
                  <a:pt x="11585369" y="1004898"/>
                </a:lnTo>
                <a:cubicBezTo>
                  <a:pt x="11627915" y="1047460"/>
                  <a:pt x="11688670" y="1023969"/>
                  <a:pt x="11712382" y="1047864"/>
                </a:cubicBezTo>
                <a:cubicBezTo>
                  <a:pt x="11736094" y="1071759"/>
                  <a:pt x="11860362" y="1135225"/>
                  <a:pt x="11894613" y="1148265"/>
                </a:cubicBezTo>
                <a:cubicBezTo>
                  <a:pt x="11928864" y="1161305"/>
                  <a:pt x="11872782" y="1124390"/>
                  <a:pt x="11917888" y="1126105"/>
                </a:cubicBezTo>
                <a:cubicBezTo>
                  <a:pt x="11967364" y="1138091"/>
                  <a:pt x="11978191" y="1115038"/>
                  <a:pt x="12080164" y="1090885"/>
                </a:cubicBezTo>
                <a:cubicBezTo>
                  <a:pt x="12093592" y="1092452"/>
                  <a:pt x="12126659" y="1037250"/>
                  <a:pt x="12140863" y="1035036"/>
                </a:cubicBezTo>
                <a:lnTo>
                  <a:pt x="12192002" y="1015838"/>
                </a:lnTo>
                <a:lnTo>
                  <a:pt x="12192002" y="1955549"/>
                </a:lnTo>
                <a:lnTo>
                  <a:pt x="12192000" y="1955549"/>
                </a:lnTo>
                <a:lnTo>
                  <a:pt x="12192000" y="2122526"/>
                </a:lnTo>
                <a:lnTo>
                  <a:pt x="0" y="2122526"/>
                </a:lnTo>
                <a:lnTo>
                  <a:pt x="0" y="1348327"/>
                </a:lnTo>
                <a:lnTo>
                  <a:pt x="2" y="1348327"/>
                </a:lnTo>
                <a:lnTo>
                  <a:pt x="2" y="592017"/>
                </a:lnTo>
                <a:lnTo>
                  <a:pt x="15526" y="586548"/>
                </a:lnTo>
                <a:cubicBezTo>
                  <a:pt x="35255" y="585160"/>
                  <a:pt x="72229" y="592802"/>
                  <a:pt x="118381" y="583692"/>
                </a:cubicBezTo>
                <a:lnTo>
                  <a:pt x="292435" y="531887"/>
                </a:lnTo>
                <a:cubicBezTo>
                  <a:pt x="333820" y="524854"/>
                  <a:pt x="366418" y="510849"/>
                  <a:pt x="404015" y="511191"/>
                </a:cubicBezTo>
                <a:cubicBezTo>
                  <a:pt x="415660" y="502454"/>
                  <a:pt x="428065" y="497716"/>
                  <a:pt x="445099" y="505368"/>
                </a:cubicBezTo>
                <a:cubicBezTo>
                  <a:pt x="473049" y="498059"/>
                  <a:pt x="549479" y="473644"/>
                  <a:pt x="571717" y="467338"/>
                </a:cubicBezTo>
                <a:lnTo>
                  <a:pt x="578535" y="467527"/>
                </a:lnTo>
                <a:cubicBezTo>
                  <a:pt x="582714" y="467117"/>
                  <a:pt x="586282" y="465474"/>
                  <a:pt x="596792" y="464875"/>
                </a:cubicBezTo>
                <a:cubicBezTo>
                  <a:pt x="618517" y="457289"/>
                  <a:pt x="688384" y="430106"/>
                  <a:pt x="708875" y="422017"/>
                </a:cubicBezTo>
                <a:cubicBezTo>
                  <a:pt x="714996" y="421315"/>
                  <a:pt x="718074" y="419183"/>
                  <a:pt x="719742" y="416340"/>
                </a:cubicBezTo>
                <a:cubicBezTo>
                  <a:pt x="719843" y="415919"/>
                  <a:pt x="719947" y="415498"/>
                  <a:pt x="720047" y="415078"/>
                </a:cubicBezTo>
                <a:lnTo>
                  <a:pt x="763053" y="414307"/>
                </a:lnTo>
                <a:lnTo>
                  <a:pt x="767901" y="412086"/>
                </a:lnTo>
                <a:lnTo>
                  <a:pt x="797041" y="414293"/>
                </a:lnTo>
                <a:lnTo>
                  <a:pt x="811506" y="413988"/>
                </a:lnTo>
                <a:lnTo>
                  <a:pt x="816809" y="416882"/>
                </a:lnTo>
                <a:cubicBezTo>
                  <a:pt x="821862" y="418352"/>
                  <a:pt x="828232" y="418327"/>
                  <a:pt x="837540" y="414918"/>
                </a:cubicBezTo>
                <a:lnTo>
                  <a:pt x="858269" y="416131"/>
                </a:lnTo>
                <a:cubicBezTo>
                  <a:pt x="864622" y="417683"/>
                  <a:pt x="943264" y="400945"/>
                  <a:pt x="948732" y="404293"/>
                </a:cubicBezTo>
                <a:cubicBezTo>
                  <a:pt x="1007438" y="402718"/>
                  <a:pt x="1078958" y="412604"/>
                  <a:pt x="1149979" y="406698"/>
                </a:cubicBezTo>
                <a:cubicBezTo>
                  <a:pt x="1264076" y="391985"/>
                  <a:pt x="1418281" y="371972"/>
                  <a:pt x="1496110" y="357263"/>
                </a:cubicBezTo>
                <a:cubicBezTo>
                  <a:pt x="1524373" y="323194"/>
                  <a:pt x="1569686" y="343349"/>
                  <a:pt x="1608669" y="331673"/>
                </a:cubicBezTo>
                <a:cubicBezTo>
                  <a:pt x="1628634" y="319376"/>
                  <a:pt x="1652708" y="325981"/>
                  <a:pt x="1675071" y="324776"/>
                </a:cubicBezTo>
                <a:cubicBezTo>
                  <a:pt x="1696661" y="320902"/>
                  <a:pt x="1719608" y="311993"/>
                  <a:pt x="1738204" y="308427"/>
                </a:cubicBezTo>
                <a:lnTo>
                  <a:pt x="1786655" y="303376"/>
                </a:lnTo>
                <a:cubicBezTo>
                  <a:pt x="1814690" y="308462"/>
                  <a:pt x="1843563" y="316239"/>
                  <a:pt x="1873080" y="330998"/>
                </a:cubicBezTo>
                <a:cubicBezTo>
                  <a:pt x="1885328" y="340074"/>
                  <a:pt x="1907076" y="340787"/>
                  <a:pt x="1921650" y="332593"/>
                </a:cubicBezTo>
                <a:cubicBezTo>
                  <a:pt x="1924160" y="331181"/>
                  <a:pt x="1926358" y="329554"/>
                  <a:pt x="1928172" y="327762"/>
                </a:cubicBezTo>
                <a:cubicBezTo>
                  <a:pt x="1964849" y="349443"/>
                  <a:pt x="1978703" y="334060"/>
                  <a:pt x="1997356" y="349707"/>
                </a:cubicBezTo>
                <a:cubicBezTo>
                  <a:pt x="2045552" y="350382"/>
                  <a:pt x="2077539" y="328078"/>
                  <a:pt x="2094665" y="341687"/>
                </a:cubicBezTo>
                <a:cubicBezTo>
                  <a:pt x="2129868" y="337565"/>
                  <a:pt x="2171836" y="328633"/>
                  <a:pt x="2208578" y="324976"/>
                </a:cubicBezTo>
                <a:cubicBezTo>
                  <a:pt x="2233182" y="323400"/>
                  <a:pt x="2276000" y="319205"/>
                  <a:pt x="2315112" y="319743"/>
                </a:cubicBezTo>
                <a:cubicBezTo>
                  <a:pt x="2354027" y="341739"/>
                  <a:pt x="2411581" y="311650"/>
                  <a:pt x="2443255" y="328210"/>
                </a:cubicBezTo>
                <a:lnTo>
                  <a:pt x="2568028" y="342111"/>
                </a:lnTo>
                <a:cubicBezTo>
                  <a:pt x="2608701" y="337537"/>
                  <a:pt x="2582516" y="375805"/>
                  <a:pt x="2646527" y="315870"/>
                </a:cubicBezTo>
                <a:cubicBezTo>
                  <a:pt x="2717602" y="329320"/>
                  <a:pt x="2719299" y="298751"/>
                  <a:pt x="2781569" y="326406"/>
                </a:cubicBezTo>
                <a:lnTo>
                  <a:pt x="3030291" y="348227"/>
                </a:lnTo>
                <a:cubicBezTo>
                  <a:pt x="3072289" y="343635"/>
                  <a:pt x="3082691" y="349641"/>
                  <a:pt x="3142556" y="350870"/>
                </a:cubicBezTo>
                <a:cubicBezTo>
                  <a:pt x="3203390" y="348332"/>
                  <a:pt x="3209724" y="356304"/>
                  <a:pt x="3262356" y="358645"/>
                </a:cubicBezTo>
                <a:cubicBezTo>
                  <a:pt x="3295546" y="360921"/>
                  <a:pt x="3336380" y="362051"/>
                  <a:pt x="3341698" y="364522"/>
                </a:cubicBezTo>
                <a:lnTo>
                  <a:pt x="3344026" y="363547"/>
                </a:lnTo>
                <a:cubicBezTo>
                  <a:pt x="3353997" y="361853"/>
                  <a:pt x="3359859" y="362931"/>
                  <a:pt x="3363888" y="365229"/>
                </a:cubicBezTo>
                <a:lnTo>
                  <a:pt x="3400728" y="382181"/>
                </a:lnTo>
                <a:lnTo>
                  <a:pt x="3473223" y="370133"/>
                </a:lnTo>
                <a:cubicBezTo>
                  <a:pt x="3488625" y="364503"/>
                  <a:pt x="3513943" y="370768"/>
                  <a:pt x="3536135" y="366472"/>
                </a:cubicBezTo>
                <a:cubicBezTo>
                  <a:pt x="3549392" y="369181"/>
                  <a:pt x="3571626" y="354982"/>
                  <a:pt x="3585978" y="356773"/>
                </a:cubicBezTo>
                <a:lnTo>
                  <a:pt x="3594501" y="357463"/>
                </a:lnTo>
                <a:lnTo>
                  <a:pt x="3594736" y="357194"/>
                </a:lnTo>
                <a:cubicBezTo>
                  <a:pt x="3596729" y="356739"/>
                  <a:pt x="3599583" y="356739"/>
                  <a:pt x="3603855" y="357358"/>
                </a:cubicBezTo>
                <a:lnTo>
                  <a:pt x="3610035" y="358720"/>
                </a:lnTo>
                <a:lnTo>
                  <a:pt x="3682513" y="326449"/>
                </a:lnTo>
                <a:cubicBezTo>
                  <a:pt x="3725132" y="319209"/>
                  <a:pt x="3741010" y="317232"/>
                  <a:pt x="3789760" y="302526"/>
                </a:cubicBezTo>
                <a:cubicBezTo>
                  <a:pt x="3829631" y="295662"/>
                  <a:pt x="3861095" y="281792"/>
                  <a:pt x="3897275" y="282288"/>
                </a:cubicBezTo>
                <a:cubicBezTo>
                  <a:pt x="3908538" y="273598"/>
                  <a:pt x="3920509" y="268909"/>
                  <a:pt x="3936846" y="276633"/>
                </a:cubicBezTo>
                <a:cubicBezTo>
                  <a:pt x="3972980" y="267440"/>
                  <a:pt x="3976670" y="252111"/>
                  <a:pt x="4004538" y="259176"/>
                </a:cubicBezTo>
                <a:cubicBezTo>
                  <a:pt x="4016877" y="233368"/>
                  <a:pt x="4021427" y="241744"/>
                  <a:pt x="4033778" y="246608"/>
                </a:cubicBezTo>
                <a:lnTo>
                  <a:pt x="4035363" y="246843"/>
                </a:lnTo>
                <a:lnTo>
                  <a:pt x="4036996" y="243176"/>
                </a:lnTo>
                <a:lnTo>
                  <a:pt x="4042364" y="240742"/>
                </a:lnTo>
                <a:lnTo>
                  <a:pt x="4058954" y="239121"/>
                </a:lnTo>
                <a:lnTo>
                  <a:pt x="4065510" y="239339"/>
                </a:lnTo>
                <a:cubicBezTo>
                  <a:pt x="4069909" y="239180"/>
                  <a:pt x="4072681" y="238679"/>
                  <a:pt x="4074427" y="237895"/>
                </a:cubicBezTo>
                <a:cubicBezTo>
                  <a:pt x="4074466" y="237796"/>
                  <a:pt x="4074507" y="237697"/>
                  <a:pt x="4074546" y="237596"/>
                </a:cubicBezTo>
                <a:lnTo>
                  <a:pt x="4083097" y="236761"/>
                </a:lnTo>
                <a:cubicBezTo>
                  <a:pt x="4099102" y="230874"/>
                  <a:pt x="4124720" y="217294"/>
                  <a:pt x="4142745" y="210228"/>
                </a:cubicBezTo>
                <a:cubicBezTo>
                  <a:pt x="4161277" y="209757"/>
                  <a:pt x="4204215" y="211652"/>
                  <a:pt x="4191248" y="194363"/>
                </a:cubicBezTo>
                <a:cubicBezTo>
                  <a:pt x="4197143" y="193685"/>
                  <a:pt x="4200119" y="191566"/>
                  <a:pt x="4201744" y="188729"/>
                </a:cubicBezTo>
                <a:cubicBezTo>
                  <a:pt x="4201845" y="188309"/>
                  <a:pt x="4201947" y="187890"/>
                  <a:pt x="4202048" y="187470"/>
                </a:cubicBezTo>
                <a:lnTo>
                  <a:pt x="4248116" y="184675"/>
                </a:lnTo>
                <a:lnTo>
                  <a:pt x="4276141" y="186999"/>
                </a:lnTo>
                <a:lnTo>
                  <a:pt x="4290062" y="186753"/>
                </a:lnTo>
                <a:lnTo>
                  <a:pt x="4295143" y="189670"/>
                </a:lnTo>
                <a:cubicBezTo>
                  <a:pt x="4299996" y="191161"/>
                  <a:pt x="4306126" y="191162"/>
                  <a:pt x="4315108" y="187791"/>
                </a:cubicBezTo>
                <a:lnTo>
                  <a:pt x="4316965" y="186450"/>
                </a:lnTo>
                <a:lnTo>
                  <a:pt x="4362875" y="193065"/>
                </a:lnTo>
                <a:cubicBezTo>
                  <a:pt x="4368977" y="194642"/>
                  <a:pt x="4423306" y="188348"/>
                  <a:pt x="4428542" y="191719"/>
                </a:cubicBezTo>
                <a:cubicBezTo>
                  <a:pt x="4462662" y="194921"/>
                  <a:pt x="4457822" y="194180"/>
                  <a:pt x="4515813" y="181068"/>
                </a:cubicBezTo>
                <a:cubicBezTo>
                  <a:pt x="4524746" y="178930"/>
                  <a:pt x="4680151" y="178122"/>
                  <a:pt x="4715526" y="171166"/>
                </a:cubicBezTo>
                <a:cubicBezTo>
                  <a:pt x="4741916" y="171832"/>
                  <a:pt x="4677963" y="180680"/>
                  <a:pt x="4762447" y="162678"/>
                </a:cubicBezTo>
                <a:cubicBezTo>
                  <a:pt x="4784109" y="162698"/>
                  <a:pt x="4806742" y="151552"/>
                  <a:pt x="4840439" y="134910"/>
                </a:cubicBezTo>
                <a:cubicBezTo>
                  <a:pt x="4916356" y="97503"/>
                  <a:pt x="4937025" y="110510"/>
                  <a:pt x="5011513" y="110893"/>
                </a:cubicBezTo>
                <a:cubicBezTo>
                  <a:pt x="5038947" y="76939"/>
                  <a:pt x="5028196" y="106028"/>
                  <a:pt x="5065790" y="94512"/>
                </a:cubicBezTo>
                <a:cubicBezTo>
                  <a:pt x="5064856" y="121900"/>
                  <a:pt x="5108319" y="72464"/>
                  <a:pt x="5121659" y="101083"/>
                </a:cubicBezTo>
                <a:cubicBezTo>
                  <a:pt x="5128079" y="98081"/>
                  <a:pt x="5133876" y="94270"/>
                  <a:pt x="5139595" y="90230"/>
                </a:cubicBezTo>
                <a:lnTo>
                  <a:pt x="5142598" y="88129"/>
                </a:lnTo>
                <a:lnTo>
                  <a:pt x="5156554" y="84729"/>
                </a:lnTo>
                <a:lnTo>
                  <a:pt x="5174660" y="77506"/>
                </a:lnTo>
                <a:lnTo>
                  <a:pt x="5222961" y="74516"/>
                </a:lnTo>
                <a:cubicBezTo>
                  <a:pt x="5230550" y="71886"/>
                  <a:pt x="5251598" y="63576"/>
                  <a:pt x="5261763" y="63392"/>
                </a:cubicBezTo>
                <a:lnTo>
                  <a:pt x="5381667" y="42975"/>
                </a:lnTo>
                <a:cubicBezTo>
                  <a:pt x="5391827" y="39989"/>
                  <a:pt x="5429368" y="35305"/>
                  <a:pt x="5432760" y="25273"/>
                </a:cubicBezTo>
                <a:cubicBezTo>
                  <a:pt x="5439009" y="12982"/>
                  <a:pt x="5478134" y="27048"/>
                  <a:pt x="5470905" y="14020"/>
                </a:cubicBezTo>
                <a:lnTo>
                  <a:pt x="562696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5" name="Picture Placeholder 54">
            <a:extLst>
              <a:ext uri="{FF2B5EF4-FFF2-40B4-BE49-F238E27FC236}">
                <a16:creationId xmlns:a16="http://schemas.microsoft.com/office/drawing/2014/main" id="{F3CA1D1D-8AC9-4DC2-B4AE-56AEBDEFC7BA}"/>
              </a:ext>
            </a:extLst>
          </p:cNvPr>
          <p:cNvSpPr>
            <a:spLocks noGrp="1"/>
          </p:cNvSpPr>
          <p:nvPr>
            <p:ph type="pic" sz="quarter" idx="10" hasCustomPrompt="1"/>
          </p:nvPr>
        </p:nvSpPr>
        <p:spPr>
          <a:xfrm>
            <a:off x="1" y="0"/>
            <a:ext cx="12191999" cy="6062663"/>
          </a:xfrm>
          <a:custGeom>
            <a:avLst/>
            <a:gdLst>
              <a:gd name="connsiteX0" fmla="*/ 0 w 12191999"/>
              <a:gd name="connsiteY0" fmla="*/ 0 h 6062663"/>
              <a:gd name="connsiteX1" fmla="*/ 12191999 w 12191999"/>
              <a:gd name="connsiteY1" fmla="*/ 0 h 6062663"/>
              <a:gd name="connsiteX2" fmla="*/ 12191999 w 12191999"/>
              <a:gd name="connsiteY2" fmla="*/ 6062663 h 6062663"/>
              <a:gd name="connsiteX3" fmla="*/ 12191998 w 12191999"/>
              <a:gd name="connsiteY3" fmla="*/ 6062663 h 6062663"/>
              <a:gd name="connsiteX4" fmla="*/ 12191998 w 12191999"/>
              <a:gd name="connsiteY4" fmla="*/ 5840727 h 6062663"/>
              <a:gd name="connsiteX5" fmla="*/ 12140859 w 12191999"/>
              <a:gd name="connsiteY5" fmla="*/ 5858383 h 6062663"/>
              <a:gd name="connsiteX6" fmla="*/ 12080160 w 12191999"/>
              <a:gd name="connsiteY6" fmla="*/ 5909745 h 6062663"/>
              <a:gd name="connsiteX7" fmla="*/ 11917884 w 12191999"/>
              <a:gd name="connsiteY7" fmla="*/ 5942135 h 6062663"/>
              <a:gd name="connsiteX8" fmla="*/ 11894609 w 12191999"/>
              <a:gd name="connsiteY8" fmla="*/ 5962515 h 6062663"/>
              <a:gd name="connsiteX9" fmla="*/ 11712378 w 12191999"/>
              <a:gd name="connsiteY9" fmla="*/ 5870180 h 6062663"/>
              <a:gd name="connsiteX10" fmla="*/ 11585365 w 12191999"/>
              <a:gd name="connsiteY10" fmla="*/ 5830666 h 6062663"/>
              <a:gd name="connsiteX11" fmla="*/ 11516469 w 12191999"/>
              <a:gd name="connsiteY11" fmla="*/ 5760136 h 6062663"/>
              <a:gd name="connsiteX12" fmla="*/ 11462691 w 12191999"/>
              <a:gd name="connsiteY12" fmla="*/ 5710886 h 6062663"/>
              <a:gd name="connsiteX13" fmla="*/ 11369711 w 12191999"/>
              <a:gd name="connsiteY13" fmla="*/ 5654352 h 6062663"/>
              <a:gd name="connsiteX14" fmla="*/ 11273968 w 12191999"/>
              <a:gd name="connsiteY14" fmla="*/ 5599478 h 6062663"/>
              <a:gd name="connsiteX15" fmla="*/ 11195083 w 12191999"/>
              <a:gd name="connsiteY15" fmla="*/ 5580148 h 6062663"/>
              <a:gd name="connsiteX16" fmla="*/ 11143407 w 12191999"/>
              <a:gd name="connsiteY16" fmla="*/ 5580743 h 6062663"/>
              <a:gd name="connsiteX17" fmla="*/ 11085934 w 12191999"/>
              <a:gd name="connsiteY17" fmla="*/ 5572237 h 6062663"/>
              <a:gd name="connsiteX18" fmla="*/ 11030952 w 12191999"/>
              <a:gd name="connsiteY18" fmla="*/ 5569587 h 6062663"/>
              <a:gd name="connsiteX19" fmla="*/ 10951059 w 12191999"/>
              <a:gd name="connsiteY19" fmla="*/ 5573961 h 6062663"/>
              <a:gd name="connsiteX20" fmla="*/ 10857720 w 12191999"/>
              <a:gd name="connsiteY20" fmla="*/ 5561929 h 6062663"/>
              <a:gd name="connsiteX21" fmla="*/ 10644615 w 12191999"/>
              <a:gd name="connsiteY21" fmla="*/ 5505722 h 6062663"/>
              <a:gd name="connsiteX22" fmla="*/ 10519276 w 12191999"/>
              <a:gd name="connsiteY22" fmla="*/ 5487102 h 6062663"/>
              <a:gd name="connsiteX23" fmla="*/ 10445980 w 12191999"/>
              <a:gd name="connsiteY23" fmla="*/ 5485210 h 6062663"/>
              <a:gd name="connsiteX24" fmla="*/ 10383864 w 12191999"/>
              <a:gd name="connsiteY24" fmla="*/ 5481672 h 6062663"/>
              <a:gd name="connsiteX25" fmla="*/ 10336851 w 12191999"/>
              <a:gd name="connsiteY25" fmla="*/ 5481110 h 6062663"/>
              <a:gd name="connsiteX26" fmla="*/ 10261097 w 12191999"/>
              <a:gd name="connsiteY26" fmla="*/ 5472142 h 6062663"/>
              <a:gd name="connsiteX27" fmla="*/ 10126496 w 12191999"/>
              <a:gd name="connsiteY27" fmla="*/ 5461552 h 6062663"/>
              <a:gd name="connsiteX28" fmla="*/ 10082165 w 12191999"/>
              <a:gd name="connsiteY28" fmla="*/ 5459626 h 6062663"/>
              <a:gd name="connsiteX29" fmla="*/ 10039236 w 12191999"/>
              <a:gd name="connsiteY29" fmla="*/ 5461156 h 6062663"/>
              <a:gd name="connsiteX30" fmla="*/ 9960015 w 12191999"/>
              <a:gd name="connsiteY30" fmla="*/ 5446888 h 6062663"/>
              <a:gd name="connsiteX31" fmla="*/ 9847788 w 12191999"/>
              <a:gd name="connsiteY31" fmla="*/ 5440663 h 6062663"/>
              <a:gd name="connsiteX32" fmla="*/ 9728305 w 12191999"/>
              <a:gd name="connsiteY32" fmla="*/ 5422080 h 6062663"/>
              <a:gd name="connsiteX33" fmla="*/ 9584503 w 12191999"/>
              <a:gd name="connsiteY33" fmla="*/ 5411577 h 6062663"/>
              <a:gd name="connsiteX34" fmla="*/ 9343048 w 12191999"/>
              <a:gd name="connsiteY34" fmla="*/ 5369547 h 6062663"/>
              <a:gd name="connsiteX35" fmla="*/ 9231366 w 12191999"/>
              <a:gd name="connsiteY35" fmla="*/ 5321812 h 6062663"/>
              <a:gd name="connsiteX36" fmla="*/ 9194806 w 12191999"/>
              <a:gd name="connsiteY36" fmla="*/ 5312543 h 6062663"/>
              <a:gd name="connsiteX37" fmla="*/ 9189242 w 12191999"/>
              <a:gd name="connsiteY37" fmla="*/ 5304046 h 6062663"/>
              <a:gd name="connsiteX38" fmla="*/ 9151228 w 12191999"/>
              <a:gd name="connsiteY38" fmla="*/ 5293744 h 6062663"/>
              <a:gd name="connsiteX39" fmla="*/ 9150206 w 12191999"/>
              <a:gd name="connsiteY39" fmla="*/ 5294724 h 6062663"/>
              <a:gd name="connsiteX40" fmla="*/ 9137315 w 12191999"/>
              <a:gd name="connsiteY40" fmla="*/ 5296719 h 6062663"/>
              <a:gd name="connsiteX41" fmla="*/ 9113809 w 12191999"/>
              <a:gd name="connsiteY41" fmla="*/ 5297975 h 6062663"/>
              <a:gd name="connsiteX42" fmla="*/ 9053450 w 12191999"/>
              <a:gd name="connsiteY42" fmla="*/ 5305621 h 6062663"/>
              <a:gd name="connsiteX43" fmla="*/ 9005483 w 12191999"/>
              <a:gd name="connsiteY43" fmla="*/ 5302600 h 6062663"/>
              <a:gd name="connsiteX44" fmla="*/ 9005198 w 12191999"/>
              <a:gd name="connsiteY44" fmla="*/ 5302821 h 6062663"/>
              <a:gd name="connsiteX45" fmla="*/ 8996229 w 12191999"/>
              <a:gd name="connsiteY45" fmla="*/ 5301707 h 6062663"/>
              <a:gd name="connsiteX46" fmla="*/ 8990391 w 12191999"/>
              <a:gd name="connsiteY46" fmla="*/ 5299811 h 6062663"/>
              <a:gd name="connsiteX47" fmla="*/ 8974334 w 12191999"/>
              <a:gd name="connsiteY47" fmla="*/ 5296845 h 6062663"/>
              <a:gd name="connsiteX48" fmla="*/ 8968008 w 12191999"/>
              <a:gd name="connsiteY48" fmla="*/ 5297488 h 6062663"/>
              <a:gd name="connsiteX49" fmla="*/ 8963045 w 12191999"/>
              <a:gd name="connsiteY49" fmla="*/ 5299535 h 6062663"/>
              <a:gd name="connsiteX50" fmla="*/ 8928985 w 12191999"/>
              <a:gd name="connsiteY50" fmla="*/ 5302466 h 6062663"/>
              <a:gd name="connsiteX51" fmla="*/ 8752441 w 12191999"/>
              <a:gd name="connsiteY51" fmla="*/ 5284780 h 6062663"/>
              <a:gd name="connsiteX52" fmla="*/ 8707844 w 12191999"/>
              <a:gd name="connsiteY52" fmla="*/ 5282847 h 6062663"/>
              <a:gd name="connsiteX53" fmla="*/ 8596068 w 12191999"/>
              <a:gd name="connsiteY53" fmla="*/ 5274964 h 6062663"/>
              <a:gd name="connsiteX54" fmla="*/ 8525227 w 12191999"/>
              <a:gd name="connsiteY54" fmla="*/ 5288614 h 6062663"/>
              <a:gd name="connsiteX55" fmla="*/ 8510980 w 12191999"/>
              <a:gd name="connsiteY55" fmla="*/ 5283174 h 6062663"/>
              <a:gd name="connsiteX56" fmla="*/ 8506164 w 12191999"/>
              <a:gd name="connsiteY56" fmla="*/ 5280414 h 6062663"/>
              <a:gd name="connsiteX57" fmla="*/ 8497965 w 12191999"/>
              <a:gd name="connsiteY57" fmla="*/ 5277896 h 6062663"/>
              <a:gd name="connsiteX58" fmla="*/ 8497591 w 12191999"/>
              <a:gd name="connsiteY58" fmla="*/ 5278061 h 6062663"/>
              <a:gd name="connsiteX59" fmla="*/ 8490246 w 12191999"/>
              <a:gd name="connsiteY59" fmla="*/ 5275256 h 6062663"/>
              <a:gd name="connsiteX60" fmla="*/ 8367179 w 12191999"/>
              <a:gd name="connsiteY60" fmla="*/ 5262342 h 6062663"/>
              <a:gd name="connsiteX61" fmla="*/ 8353796 w 12191999"/>
              <a:gd name="connsiteY61" fmla="*/ 5262163 h 6062663"/>
              <a:gd name="connsiteX62" fmla="*/ 8352369 w 12191999"/>
              <a:gd name="connsiteY62" fmla="*/ 5262936 h 6062663"/>
              <a:gd name="connsiteX63" fmla="*/ 8320101 w 12191999"/>
              <a:gd name="connsiteY63" fmla="*/ 5246917 h 6062663"/>
              <a:gd name="connsiteX64" fmla="*/ 8314429 w 12191999"/>
              <a:gd name="connsiteY64" fmla="*/ 5246617 h 6062663"/>
              <a:gd name="connsiteX65" fmla="*/ 8295170 w 12191999"/>
              <a:gd name="connsiteY65" fmla="*/ 5233839 h 6062663"/>
              <a:gd name="connsiteX66" fmla="*/ 8284273 w 12191999"/>
              <a:gd name="connsiteY66" fmla="*/ 5228484 h 6062663"/>
              <a:gd name="connsiteX67" fmla="*/ 8283146 w 12191999"/>
              <a:gd name="connsiteY67" fmla="*/ 5224398 h 6062663"/>
              <a:gd name="connsiteX68" fmla="*/ 8266072 w 12191999"/>
              <a:gd name="connsiteY68" fmla="*/ 5217799 h 6062663"/>
              <a:gd name="connsiteX69" fmla="*/ 8263373 w 12191999"/>
              <a:gd name="connsiteY69" fmla="*/ 5218011 h 6062663"/>
              <a:gd name="connsiteX70" fmla="*/ 8252030 w 12191999"/>
              <a:gd name="connsiteY70" fmla="*/ 5208958 h 6062663"/>
              <a:gd name="connsiteX71" fmla="*/ 8245831 w 12191999"/>
              <a:gd name="connsiteY71" fmla="*/ 5197010 h 6062663"/>
              <a:gd name="connsiteX72" fmla="*/ 8090268 w 12191999"/>
              <a:gd name="connsiteY72" fmla="*/ 5154558 h 6062663"/>
              <a:gd name="connsiteX73" fmla="*/ 7905404 w 12191999"/>
              <a:gd name="connsiteY73" fmla="*/ 5115957 h 6062663"/>
              <a:gd name="connsiteX74" fmla="*/ 7718741 w 12191999"/>
              <a:gd name="connsiteY74" fmla="*/ 5092308 h 6062663"/>
              <a:gd name="connsiteX75" fmla="*/ 7614343 w 12191999"/>
              <a:gd name="connsiteY75" fmla="*/ 5095500 h 6062663"/>
              <a:gd name="connsiteX76" fmla="*/ 7527539 w 12191999"/>
              <a:gd name="connsiteY76" fmla="*/ 5090141 h 6062663"/>
              <a:gd name="connsiteX77" fmla="*/ 7519567 w 12191999"/>
              <a:gd name="connsiteY77" fmla="*/ 5087793 h 6062663"/>
              <a:gd name="connsiteX78" fmla="*/ 7507408 w 12191999"/>
              <a:gd name="connsiteY78" fmla="*/ 5086565 h 6062663"/>
              <a:gd name="connsiteX79" fmla="*/ 7507036 w 12191999"/>
              <a:gd name="connsiteY79" fmla="*/ 5086866 h 6062663"/>
              <a:gd name="connsiteX80" fmla="*/ 7495791 w 12191999"/>
              <a:gd name="connsiteY80" fmla="*/ 5085070 h 6062663"/>
              <a:gd name="connsiteX81" fmla="*/ 7405387 w 12191999"/>
              <a:gd name="connsiteY81" fmla="*/ 5092524 h 6062663"/>
              <a:gd name="connsiteX82" fmla="*/ 7312176 w 12191999"/>
              <a:gd name="connsiteY82" fmla="*/ 5101348 h 6062663"/>
              <a:gd name="connsiteX83" fmla="*/ 7310849 w 12191999"/>
              <a:gd name="connsiteY83" fmla="*/ 5102675 h 6062663"/>
              <a:gd name="connsiteX84" fmla="*/ 7218556 w 12191999"/>
              <a:gd name="connsiteY84" fmla="*/ 5079454 h 6062663"/>
              <a:gd name="connsiteX85" fmla="*/ 7201098 w 12191999"/>
              <a:gd name="connsiteY85" fmla="*/ 5075270 h 6062663"/>
              <a:gd name="connsiteX86" fmla="*/ 7197000 w 12191999"/>
              <a:gd name="connsiteY86" fmla="*/ 5070342 h 6062663"/>
              <a:gd name="connsiteX87" fmla="*/ 7170804 w 12191999"/>
              <a:gd name="connsiteY87" fmla="*/ 5066068 h 6062663"/>
              <a:gd name="connsiteX88" fmla="*/ 7096984 w 12191999"/>
              <a:gd name="connsiteY88" fmla="*/ 5054822 h 6062663"/>
              <a:gd name="connsiteX89" fmla="*/ 7018492 w 12191999"/>
              <a:gd name="connsiteY89" fmla="*/ 5055166 h 6062663"/>
              <a:gd name="connsiteX90" fmla="*/ 6904142 w 12191999"/>
              <a:gd name="connsiteY90" fmla="*/ 5028031 h 6062663"/>
              <a:gd name="connsiteX91" fmla="*/ 6708218 w 12191999"/>
              <a:gd name="connsiteY91" fmla="*/ 5002322 h 6062663"/>
              <a:gd name="connsiteX92" fmla="*/ 6549451 w 12191999"/>
              <a:gd name="connsiteY92" fmla="*/ 4975857 h 6062663"/>
              <a:gd name="connsiteX93" fmla="*/ 6317556 w 12191999"/>
              <a:gd name="connsiteY93" fmla="*/ 4932817 h 6062663"/>
              <a:gd name="connsiteX94" fmla="*/ 6168670 w 12191999"/>
              <a:gd name="connsiteY94" fmla="*/ 4930898 h 6062663"/>
              <a:gd name="connsiteX95" fmla="*/ 6073844 w 12191999"/>
              <a:gd name="connsiteY95" fmla="*/ 4912080 h 6062663"/>
              <a:gd name="connsiteX96" fmla="*/ 6068526 w 12191999"/>
              <a:gd name="connsiteY96" fmla="*/ 4913494 h 6062663"/>
              <a:gd name="connsiteX97" fmla="*/ 6048634 w 12191999"/>
              <a:gd name="connsiteY97" fmla="*/ 4912866 h 6062663"/>
              <a:gd name="connsiteX98" fmla="*/ 6041279 w 12191999"/>
              <a:gd name="connsiteY98" fmla="*/ 4920544 h 6062663"/>
              <a:gd name="connsiteX99" fmla="*/ 6010087 w 12191999"/>
              <a:gd name="connsiteY99" fmla="*/ 4925228 h 6062663"/>
              <a:gd name="connsiteX100" fmla="*/ 5957372 w 12191999"/>
              <a:gd name="connsiteY100" fmla="*/ 4921876 h 6062663"/>
              <a:gd name="connsiteX101" fmla="*/ 5758915 w 12191999"/>
              <a:gd name="connsiteY101" fmla="*/ 4907445 h 6062663"/>
              <a:gd name="connsiteX102" fmla="*/ 5626957 w 12191999"/>
              <a:gd name="connsiteY102" fmla="*/ 4906504 h 6062663"/>
              <a:gd name="connsiteX103" fmla="*/ 5470902 w 12191999"/>
              <a:gd name="connsiteY103" fmla="*/ 4919398 h 6062663"/>
              <a:gd name="connsiteX104" fmla="*/ 5432757 w 12191999"/>
              <a:gd name="connsiteY104" fmla="*/ 4929747 h 6062663"/>
              <a:gd name="connsiteX105" fmla="*/ 5381664 w 12191999"/>
              <a:gd name="connsiteY105" fmla="*/ 4946027 h 6062663"/>
              <a:gd name="connsiteX106" fmla="*/ 5261760 w 12191999"/>
              <a:gd name="connsiteY106" fmla="*/ 4964803 h 6062663"/>
              <a:gd name="connsiteX107" fmla="*/ 5222958 w 12191999"/>
              <a:gd name="connsiteY107" fmla="*/ 4975033 h 6062663"/>
              <a:gd name="connsiteX108" fmla="*/ 5174658 w 12191999"/>
              <a:gd name="connsiteY108" fmla="*/ 4977783 h 6062663"/>
              <a:gd name="connsiteX109" fmla="*/ 5156551 w 12191999"/>
              <a:gd name="connsiteY109" fmla="*/ 4984426 h 6062663"/>
              <a:gd name="connsiteX110" fmla="*/ 5142596 w 12191999"/>
              <a:gd name="connsiteY110" fmla="*/ 4987553 h 6062663"/>
              <a:gd name="connsiteX111" fmla="*/ 5139592 w 12191999"/>
              <a:gd name="connsiteY111" fmla="*/ 4989485 h 6062663"/>
              <a:gd name="connsiteX112" fmla="*/ 5121656 w 12191999"/>
              <a:gd name="connsiteY112" fmla="*/ 4999466 h 6062663"/>
              <a:gd name="connsiteX113" fmla="*/ 5065787 w 12191999"/>
              <a:gd name="connsiteY113" fmla="*/ 4993423 h 6062663"/>
              <a:gd name="connsiteX114" fmla="*/ 5011510 w 12191999"/>
              <a:gd name="connsiteY114" fmla="*/ 5008488 h 6062663"/>
              <a:gd name="connsiteX115" fmla="*/ 4840436 w 12191999"/>
              <a:gd name="connsiteY115" fmla="*/ 5030575 h 6062663"/>
              <a:gd name="connsiteX116" fmla="*/ 4762444 w 12191999"/>
              <a:gd name="connsiteY116" fmla="*/ 5056112 h 6062663"/>
              <a:gd name="connsiteX117" fmla="*/ 4723182 w 12191999"/>
              <a:gd name="connsiteY117" fmla="*/ 5064402 h 6062663"/>
              <a:gd name="connsiteX118" fmla="*/ 4721836 w 12191999"/>
              <a:gd name="connsiteY118" fmla="*/ 5064781 h 6062663"/>
              <a:gd name="connsiteX119" fmla="*/ 4721651 w 12191999"/>
              <a:gd name="connsiteY119" fmla="*/ 5064438 h 6062663"/>
              <a:gd name="connsiteX120" fmla="*/ 4715523 w 12191999"/>
              <a:gd name="connsiteY120" fmla="*/ 5063918 h 6062663"/>
              <a:gd name="connsiteX121" fmla="*/ 4515811 w 12191999"/>
              <a:gd name="connsiteY121" fmla="*/ 5073025 h 6062663"/>
              <a:gd name="connsiteX122" fmla="*/ 4428540 w 12191999"/>
              <a:gd name="connsiteY122" fmla="*/ 5082820 h 6062663"/>
              <a:gd name="connsiteX123" fmla="*/ 4362873 w 12191999"/>
              <a:gd name="connsiteY123" fmla="*/ 5084058 h 6062663"/>
              <a:gd name="connsiteX124" fmla="*/ 4316963 w 12191999"/>
              <a:gd name="connsiteY124" fmla="*/ 5077974 h 6062663"/>
              <a:gd name="connsiteX125" fmla="*/ 4315106 w 12191999"/>
              <a:gd name="connsiteY125" fmla="*/ 5079208 h 6062663"/>
              <a:gd name="connsiteX126" fmla="*/ 4295141 w 12191999"/>
              <a:gd name="connsiteY126" fmla="*/ 5080936 h 6062663"/>
              <a:gd name="connsiteX127" fmla="*/ 4290060 w 12191999"/>
              <a:gd name="connsiteY127" fmla="*/ 5078253 h 6062663"/>
              <a:gd name="connsiteX128" fmla="*/ 4276139 w 12191999"/>
              <a:gd name="connsiteY128" fmla="*/ 5078479 h 6062663"/>
              <a:gd name="connsiteX129" fmla="*/ 4248114 w 12191999"/>
              <a:gd name="connsiteY129" fmla="*/ 5076342 h 6062663"/>
              <a:gd name="connsiteX130" fmla="*/ 4202046 w 12191999"/>
              <a:gd name="connsiteY130" fmla="*/ 5078912 h 6062663"/>
              <a:gd name="connsiteX131" fmla="*/ 4201742 w 12191999"/>
              <a:gd name="connsiteY131" fmla="*/ 5080070 h 6062663"/>
              <a:gd name="connsiteX132" fmla="*/ 4191245 w 12191999"/>
              <a:gd name="connsiteY132" fmla="*/ 5085252 h 6062663"/>
              <a:gd name="connsiteX133" fmla="*/ 4142742 w 12191999"/>
              <a:gd name="connsiteY133" fmla="*/ 5099842 h 6062663"/>
              <a:gd name="connsiteX134" fmla="*/ 4083094 w 12191999"/>
              <a:gd name="connsiteY134" fmla="*/ 5124243 h 6062663"/>
              <a:gd name="connsiteX135" fmla="*/ 4074543 w 12191999"/>
              <a:gd name="connsiteY135" fmla="*/ 5125011 h 6062663"/>
              <a:gd name="connsiteX136" fmla="*/ 4074424 w 12191999"/>
              <a:gd name="connsiteY136" fmla="*/ 5125286 h 6062663"/>
              <a:gd name="connsiteX137" fmla="*/ 4065507 w 12191999"/>
              <a:gd name="connsiteY137" fmla="*/ 5126614 h 6062663"/>
              <a:gd name="connsiteX138" fmla="*/ 4058951 w 12191999"/>
              <a:gd name="connsiteY138" fmla="*/ 5126414 h 6062663"/>
              <a:gd name="connsiteX139" fmla="*/ 4042361 w 12191999"/>
              <a:gd name="connsiteY139" fmla="*/ 5127904 h 6062663"/>
              <a:gd name="connsiteX140" fmla="*/ 4036993 w 12191999"/>
              <a:gd name="connsiteY140" fmla="*/ 5130143 h 6062663"/>
              <a:gd name="connsiteX141" fmla="*/ 4035360 w 12191999"/>
              <a:gd name="connsiteY141" fmla="*/ 5133515 h 6062663"/>
              <a:gd name="connsiteX142" fmla="*/ 4033775 w 12191999"/>
              <a:gd name="connsiteY142" fmla="*/ 5133299 h 6062663"/>
              <a:gd name="connsiteX143" fmla="*/ 4004535 w 12191999"/>
              <a:gd name="connsiteY143" fmla="*/ 5144857 h 6062663"/>
              <a:gd name="connsiteX144" fmla="*/ 3936843 w 12191999"/>
              <a:gd name="connsiteY144" fmla="*/ 5160912 h 6062663"/>
              <a:gd name="connsiteX145" fmla="*/ 3897272 w 12191999"/>
              <a:gd name="connsiteY145" fmla="*/ 5166113 h 6062663"/>
              <a:gd name="connsiteX146" fmla="*/ 3789758 w 12191999"/>
              <a:gd name="connsiteY146" fmla="*/ 5184725 h 6062663"/>
              <a:gd name="connsiteX147" fmla="*/ 3682511 w 12191999"/>
              <a:gd name="connsiteY147" fmla="*/ 5206726 h 6062663"/>
              <a:gd name="connsiteX148" fmla="*/ 3610033 w 12191999"/>
              <a:gd name="connsiteY148" fmla="*/ 5236404 h 6062663"/>
              <a:gd name="connsiteX149" fmla="*/ 3603853 w 12191999"/>
              <a:gd name="connsiteY149" fmla="*/ 5235151 h 6062663"/>
              <a:gd name="connsiteX150" fmla="*/ 3594734 w 12191999"/>
              <a:gd name="connsiteY150" fmla="*/ 5235000 h 6062663"/>
              <a:gd name="connsiteX151" fmla="*/ 3594499 w 12191999"/>
              <a:gd name="connsiteY151" fmla="*/ 5235248 h 6062663"/>
              <a:gd name="connsiteX152" fmla="*/ 3585976 w 12191999"/>
              <a:gd name="connsiteY152" fmla="*/ 5234613 h 6062663"/>
              <a:gd name="connsiteX153" fmla="*/ 3536133 w 12191999"/>
              <a:gd name="connsiteY153" fmla="*/ 5243533 h 6062663"/>
              <a:gd name="connsiteX154" fmla="*/ 3473221 w 12191999"/>
              <a:gd name="connsiteY154" fmla="*/ 5246900 h 6062663"/>
              <a:gd name="connsiteX155" fmla="*/ 3400726 w 12191999"/>
              <a:gd name="connsiteY155" fmla="*/ 5257980 h 6062663"/>
              <a:gd name="connsiteX156" fmla="*/ 3363886 w 12191999"/>
              <a:gd name="connsiteY156" fmla="*/ 5242390 h 6062663"/>
              <a:gd name="connsiteX157" fmla="*/ 3344024 w 12191999"/>
              <a:gd name="connsiteY157" fmla="*/ 5240843 h 6062663"/>
              <a:gd name="connsiteX158" fmla="*/ 3341696 w 12191999"/>
              <a:gd name="connsiteY158" fmla="*/ 5241740 h 6062663"/>
              <a:gd name="connsiteX159" fmla="*/ 3262354 w 12191999"/>
              <a:gd name="connsiteY159" fmla="*/ 5236335 h 6062663"/>
              <a:gd name="connsiteX160" fmla="*/ 3142554 w 12191999"/>
              <a:gd name="connsiteY160" fmla="*/ 5229184 h 6062663"/>
              <a:gd name="connsiteX161" fmla="*/ 3030289 w 12191999"/>
              <a:gd name="connsiteY161" fmla="*/ 5226754 h 6062663"/>
              <a:gd name="connsiteX162" fmla="*/ 2781567 w 12191999"/>
              <a:gd name="connsiteY162" fmla="*/ 5206686 h 6062663"/>
              <a:gd name="connsiteX163" fmla="*/ 2646525 w 12191999"/>
              <a:gd name="connsiteY163" fmla="*/ 5196996 h 6062663"/>
              <a:gd name="connsiteX164" fmla="*/ 2568026 w 12191999"/>
              <a:gd name="connsiteY164" fmla="*/ 5221129 h 6062663"/>
              <a:gd name="connsiteX165" fmla="*/ 2443253 w 12191999"/>
              <a:gd name="connsiteY165" fmla="*/ 5208345 h 6062663"/>
              <a:gd name="connsiteX166" fmla="*/ 2315110 w 12191999"/>
              <a:gd name="connsiteY166" fmla="*/ 5200558 h 6062663"/>
              <a:gd name="connsiteX167" fmla="*/ 2208576 w 12191999"/>
              <a:gd name="connsiteY167" fmla="*/ 5205371 h 6062663"/>
              <a:gd name="connsiteX168" fmla="*/ 2094663 w 12191999"/>
              <a:gd name="connsiteY168" fmla="*/ 5220739 h 6062663"/>
              <a:gd name="connsiteX169" fmla="*/ 1997354 w 12191999"/>
              <a:gd name="connsiteY169" fmla="*/ 5228115 h 6062663"/>
              <a:gd name="connsiteX170" fmla="*/ 1928170 w 12191999"/>
              <a:gd name="connsiteY170" fmla="*/ 5207933 h 6062663"/>
              <a:gd name="connsiteX171" fmla="*/ 1921648 w 12191999"/>
              <a:gd name="connsiteY171" fmla="*/ 5212376 h 6062663"/>
              <a:gd name="connsiteX172" fmla="*/ 1873078 w 12191999"/>
              <a:gd name="connsiteY172" fmla="*/ 5210909 h 6062663"/>
              <a:gd name="connsiteX173" fmla="*/ 1786653 w 12191999"/>
              <a:gd name="connsiteY173" fmla="*/ 5185506 h 6062663"/>
              <a:gd name="connsiteX174" fmla="*/ 1738202 w 12191999"/>
              <a:gd name="connsiteY174" fmla="*/ 5190151 h 6062663"/>
              <a:gd name="connsiteX175" fmla="*/ 1675069 w 12191999"/>
              <a:gd name="connsiteY175" fmla="*/ 5205187 h 6062663"/>
              <a:gd name="connsiteX176" fmla="*/ 1608667 w 12191999"/>
              <a:gd name="connsiteY176" fmla="*/ 5211530 h 6062663"/>
              <a:gd name="connsiteX177" fmla="*/ 1496108 w 12191999"/>
              <a:gd name="connsiteY177" fmla="*/ 5235064 h 6062663"/>
              <a:gd name="connsiteX178" fmla="*/ 1149977 w 12191999"/>
              <a:gd name="connsiteY178" fmla="*/ 5280527 h 6062663"/>
              <a:gd name="connsiteX179" fmla="*/ 948730 w 12191999"/>
              <a:gd name="connsiteY179" fmla="*/ 5278315 h 6062663"/>
              <a:gd name="connsiteX180" fmla="*/ 858267 w 12191999"/>
              <a:gd name="connsiteY180" fmla="*/ 5289202 h 6062663"/>
              <a:gd name="connsiteX181" fmla="*/ 837538 w 12191999"/>
              <a:gd name="connsiteY181" fmla="*/ 5288087 h 6062663"/>
              <a:gd name="connsiteX182" fmla="*/ 816807 w 12191999"/>
              <a:gd name="connsiteY182" fmla="*/ 5289893 h 6062663"/>
              <a:gd name="connsiteX183" fmla="*/ 811504 w 12191999"/>
              <a:gd name="connsiteY183" fmla="*/ 5287231 h 6062663"/>
              <a:gd name="connsiteX184" fmla="*/ 797039 w 12191999"/>
              <a:gd name="connsiteY184" fmla="*/ 5287512 h 6062663"/>
              <a:gd name="connsiteX185" fmla="*/ 767899 w 12191999"/>
              <a:gd name="connsiteY185" fmla="*/ 5285482 h 6062663"/>
              <a:gd name="connsiteX186" fmla="*/ 763051 w 12191999"/>
              <a:gd name="connsiteY186" fmla="*/ 5287525 h 6062663"/>
              <a:gd name="connsiteX187" fmla="*/ 720045 w 12191999"/>
              <a:gd name="connsiteY187" fmla="*/ 5288234 h 6062663"/>
              <a:gd name="connsiteX188" fmla="*/ 719740 w 12191999"/>
              <a:gd name="connsiteY188" fmla="*/ 5289394 h 6062663"/>
              <a:gd name="connsiteX189" fmla="*/ 708873 w 12191999"/>
              <a:gd name="connsiteY189" fmla="*/ 5294615 h 6062663"/>
              <a:gd name="connsiteX190" fmla="*/ 596790 w 12191999"/>
              <a:gd name="connsiteY190" fmla="*/ 5334030 h 6062663"/>
              <a:gd name="connsiteX191" fmla="*/ 578533 w 12191999"/>
              <a:gd name="connsiteY191" fmla="*/ 5336469 h 6062663"/>
              <a:gd name="connsiteX192" fmla="*/ 571715 w 12191999"/>
              <a:gd name="connsiteY192" fmla="*/ 5336295 h 6062663"/>
              <a:gd name="connsiteX193" fmla="*/ 445097 w 12191999"/>
              <a:gd name="connsiteY193" fmla="*/ 5371270 h 6062663"/>
              <a:gd name="connsiteX194" fmla="*/ 404013 w 12191999"/>
              <a:gd name="connsiteY194" fmla="*/ 5376625 h 6062663"/>
              <a:gd name="connsiteX195" fmla="*/ 292433 w 12191999"/>
              <a:gd name="connsiteY195" fmla="*/ 5395658 h 6062663"/>
              <a:gd name="connsiteX196" fmla="*/ 118379 w 12191999"/>
              <a:gd name="connsiteY196" fmla="*/ 5443301 h 6062663"/>
              <a:gd name="connsiteX197" fmla="*/ 15524 w 12191999"/>
              <a:gd name="connsiteY197" fmla="*/ 5445927 h 6062663"/>
              <a:gd name="connsiteX198" fmla="*/ 0 w 12191999"/>
              <a:gd name="connsiteY198" fmla="*/ 5450957 h 606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1999" h="6062663">
                <a:moveTo>
                  <a:pt x="0" y="0"/>
                </a:moveTo>
                <a:lnTo>
                  <a:pt x="12191999" y="0"/>
                </a:lnTo>
                <a:lnTo>
                  <a:pt x="12191999" y="6062663"/>
                </a:lnTo>
                <a:lnTo>
                  <a:pt x="12191998" y="6062663"/>
                </a:lnTo>
                <a:lnTo>
                  <a:pt x="12191998" y="5840727"/>
                </a:lnTo>
                <a:lnTo>
                  <a:pt x="12140859" y="5858383"/>
                </a:lnTo>
                <a:cubicBezTo>
                  <a:pt x="12126655" y="5860419"/>
                  <a:pt x="12093588" y="5911186"/>
                  <a:pt x="12080160" y="5909745"/>
                </a:cubicBezTo>
                <a:cubicBezTo>
                  <a:pt x="11978187" y="5931957"/>
                  <a:pt x="11967360" y="5953158"/>
                  <a:pt x="11917884" y="5942135"/>
                </a:cubicBezTo>
                <a:cubicBezTo>
                  <a:pt x="11872778" y="5940558"/>
                  <a:pt x="11928860" y="5974507"/>
                  <a:pt x="11894609" y="5962515"/>
                </a:cubicBezTo>
                <a:cubicBezTo>
                  <a:pt x="11860358" y="5950522"/>
                  <a:pt x="11736090" y="5892155"/>
                  <a:pt x="11712378" y="5870180"/>
                </a:cubicBezTo>
                <a:cubicBezTo>
                  <a:pt x="11688666" y="5848205"/>
                  <a:pt x="11627911" y="5869809"/>
                  <a:pt x="11585365" y="5830666"/>
                </a:cubicBezTo>
                <a:lnTo>
                  <a:pt x="11516469" y="5760136"/>
                </a:lnTo>
                <a:cubicBezTo>
                  <a:pt x="11468273" y="5758451"/>
                  <a:pt x="11507334" y="5726029"/>
                  <a:pt x="11462691" y="5710886"/>
                </a:cubicBezTo>
                <a:cubicBezTo>
                  <a:pt x="11417566" y="5709390"/>
                  <a:pt x="11408020" y="5661672"/>
                  <a:pt x="11369711" y="5654352"/>
                </a:cubicBezTo>
                <a:cubicBezTo>
                  <a:pt x="11354316" y="5659916"/>
                  <a:pt x="11288327" y="5609432"/>
                  <a:pt x="11273968" y="5599478"/>
                </a:cubicBezTo>
                <a:cubicBezTo>
                  <a:pt x="11231912" y="5600758"/>
                  <a:pt x="11221972" y="5591714"/>
                  <a:pt x="11195083" y="5580148"/>
                </a:cubicBezTo>
                <a:cubicBezTo>
                  <a:pt x="11164085" y="5607537"/>
                  <a:pt x="11171648" y="5583664"/>
                  <a:pt x="11143407" y="5580743"/>
                </a:cubicBezTo>
                <a:cubicBezTo>
                  <a:pt x="11125905" y="5577396"/>
                  <a:pt x="11102602" y="5573589"/>
                  <a:pt x="11085934" y="5572237"/>
                </a:cubicBezTo>
                <a:cubicBezTo>
                  <a:pt x="11057492" y="5572509"/>
                  <a:pt x="11029905" y="5555804"/>
                  <a:pt x="11030952" y="5569587"/>
                </a:cubicBezTo>
                <a:cubicBezTo>
                  <a:pt x="11007783" y="5571902"/>
                  <a:pt x="10982004" y="5575744"/>
                  <a:pt x="10951059" y="5573961"/>
                </a:cubicBezTo>
                <a:cubicBezTo>
                  <a:pt x="10885364" y="5540087"/>
                  <a:pt x="10915287" y="5573711"/>
                  <a:pt x="10857720" y="5561929"/>
                </a:cubicBezTo>
                <a:cubicBezTo>
                  <a:pt x="10806645" y="5550556"/>
                  <a:pt x="10707074" y="5520136"/>
                  <a:pt x="10644615" y="5505722"/>
                </a:cubicBezTo>
                <a:cubicBezTo>
                  <a:pt x="10616445" y="5501294"/>
                  <a:pt x="10558602" y="5491535"/>
                  <a:pt x="10519276" y="5487102"/>
                </a:cubicBezTo>
                <a:cubicBezTo>
                  <a:pt x="10495460" y="5488499"/>
                  <a:pt x="10473829" y="5476135"/>
                  <a:pt x="10445980" y="5485210"/>
                </a:cubicBezTo>
                <a:cubicBezTo>
                  <a:pt x="10436535" y="5488923"/>
                  <a:pt x="10409280" y="5488181"/>
                  <a:pt x="10383864" y="5481672"/>
                </a:cubicBezTo>
                <a:cubicBezTo>
                  <a:pt x="10374826" y="5489219"/>
                  <a:pt x="10347863" y="5481252"/>
                  <a:pt x="10336851" y="5481110"/>
                </a:cubicBezTo>
                <a:cubicBezTo>
                  <a:pt x="10323585" y="5487281"/>
                  <a:pt x="10274740" y="5478943"/>
                  <a:pt x="10261097" y="5472142"/>
                </a:cubicBezTo>
                <a:lnTo>
                  <a:pt x="10126496" y="5461552"/>
                </a:lnTo>
                <a:lnTo>
                  <a:pt x="10082165" y="5459626"/>
                </a:lnTo>
                <a:cubicBezTo>
                  <a:pt x="10074566" y="5461529"/>
                  <a:pt x="10046859" y="5460307"/>
                  <a:pt x="10039236" y="5461156"/>
                </a:cubicBezTo>
                <a:cubicBezTo>
                  <a:pt x="9998457" y="5451867"/>
                  <a:pt x="9984393" y="5451416"/>
                  <a:pt x="9960015" y="5446888"/>
                </a:cubicBezTo>
                <a:cubicBezTo>
                  <a:pt x="9918979" y="5446757"/>
                  <a:pt x="9888740" y="5449699"/>
                  <a:pt x="9847788" y="5440663"/>
                </a:cubicBezTo>
                <a:lnTo>
                  <a:pt x="9728305" y="5422080"/>
                </a:lnTo>
                <a:cubicBezTo>
                  <a:pt x="9675055" y="5430896"/>
                  <a:pt x="9602034" y="5423176"/>
                  <a:pt x="9584503" y="5411577"/>
                </a:cubicBezTo>
                <a:cubicBezTo>
                  <a:pt x="9518951" y="5398448"/>
                  <a:pt x="9415428" y="5374421"/>
                  <a:pt x="9343048" y="5369547"/>
                </a:cubicBezTo>
                <a:lnTo>
                  <a:pt x="9231366" y="5321812"/>
                </a:lnTo>
                <a:lnTo>
                  <a:pt x="9194806" y="5312543"/>
                </a:lnTo>
                <a:lnTo>
                  <a:pt x="9189242" y="5304046"/>
                </a:lnTo>
                <a:lnTo>
                  <a:pt x="9151228" y="5293744"/>
                </a:lnTo>
                <a:lnTo>
                  <a:pt x="9150206" y="5294724"/>
                </a:lnTo>
                <a:cubicBezTo>
                  <a:pt x="9147044" y="5296684"/>
                  <a:pt x="9143081" y="5297688"/>
                  <a:pt x="9137315" y="5296719"/>
                </a:cubicBezTo>
                <a:cubicBezTo>
                  <a:pt x="9138862" y="5314637"/>
                  <a:pt x="9130952" y="5302416"/>
                  <a:pt x="9113809" y="5297975"/>
                </a:cubicBezTo>
                <a:cubicBezTo>
                  <a:pt x="9112388" y="5324813"/>
                  <a:pt x="9068114" y="5293146"/>
                  <a:pt x="9053450" y="5305621"/>
                </a:cubicBezTo>
                <a:lnTo>
                  <a:pt x="9005483" y="5302600"/>
                </a:lnTo>
                <a:lnTo>
                  <a:pt x="9005198" y="5302821"/>
                </a:lnTo>
                <a:cubicBezTo>
                  <a:pt x="9003143" y="5303023"/>
                  <a:pt x="9000324" y="5302721"/>
                  <a:pt x="8996229" y="5301707"/>
                </a:cubicBezTo>
                <a:lnTo>
                  <a:pt x="8990391" y="5299811"/>
                </a:lnTo>
                <a:lnTo>
                  <a:pt x="8974334" y="5296845"/>
                </a:lnTo>
                <a:lnTo>
                  <a:pt x="8968008" y="5297488"/>
                </a:lnTo>
                <a:lnTo>
                  <a:pt x="8963045" y="5299535"/>
                </a:lnTo>
                <a:cubicBezTo>
                  <a:pt x="8954690" y="5292222"/>
                  <a:pt x="8955517" y="5283993"/>
                  <a:pt x="8928985" y="5302466"/>
                </a:cubicBezTo>
                <a:cubicBezTo>
                  <a:pt x="8898031" y="5301528"/>
                  <a:pt x="8789300" y="5288051"/>
                  <a:pt x="8752441" y="5284780"/>
                </a:cubicBezTo>
                <a:cubicBezTo>
                  <a:pt x="8719819" y="5274921"/>
                  <a:pt x="8748194" y="5287484"/>
                  <a:pt x="8707844" y="5282847"/>
                </a:cubicBezTo>
                <a:cubicBezTo>
                  <a:pt x="8671606" y="5264882"/>
                  <a:pt x="8639142" y="5280001"/>
                  <a:pt x="8596068" y="5274964"/>
                </a:cubicBezTo>
                <a:lnTo>
                  <a:pt x="8525227" y="5288614"/>
                </a:lnTo>
                <a:lnTo>
                  <a:pt x="8510980" y="5283174"/>
                </a:lnTo>
                <a:lnTo>
                  <a:pt x="8506164" y="5280414"/>
                </a:lnTo>
                <a:cubicBezTo>
                  <a:pt x="8502646" y="5278780"/>
                  <a:pt x="8500045" y="5278034"/>
                  <a:pt x="8497965" y="5277896"/>
                </a:cubicBezTo>
                <a:lnTo>
                  <a:pt x="8497591" y="5278061"/>
                </a:lnTo>
                <a:lnTo>
                  <a:pt x="8490246" y="5275256"/>
                </a:lnTo>
                <a:lnTo>
                  <a:pt x="8367179" y="5262342"/>
                </a:lnTo>
                <a:cubicBezTo>
                  <a:pt x="8362021" y="5260479"/>
                  <a:pt x="8357730" y="5260800"/>
                  <a:pt x="8353796" y="5262163"/>
                </a:cubicBezTo>
                <a:lnTo>
                  <a:pt x="8352369" y="5262936"/>
                </a:lnTo>
                <a:lnTo>
                  <a:pt x="8320101" y="5246917"/>
                </a:lnTo>
                <a:lnTo>
                  <a:pt x="8314429" y="5246617"/>
                </a:lnTo>
                <a:lnTo>
                  <a:pt x="8295170" y="5233839"/>
                </a:lnTo>
                <a:lnTo>
                  <a:pt x="8284273" y="5228484"/>
                </a:lnTo>
                <a:lnTo>
                  <a:pt x="8283146" y="5224398"/>
                </a:lnTo>
                <a:cubicBezTo>
                  <a:pt x="8280842" y="5221413"/>
                  <a:pt x="8276148" y="5218978"/>
                  <a:pt x="8266072" y="5217799"/>
                </a:cubicBezTo>
                <a:lnTo>
                  <a:pt x="8263373" y="5218011"/>
                </a:lnTo>
                <a:lnTo>
                  <a:pt x="8252030" y="5208958"/>
                </a:lnTo>
                <a:cubicBezTo>
                  <a:pt x="8248856" y="5205418"/>
                  <a:pt x="8246644" y="5201480"/>
                  <a:pt x="8245831" y="5197010"/>
                </a:cubicBezTo>
                <a:cubicBezTo>
                  <a:pt x="8181824" y="5199684"/>
                  <a:pt x="8147127" y="5168303"/>
                  <a:pt x="8090268" y="5154558"/>
                </a:cubicBezTo>
                <a:cubicBezTo>
                  <a:pt x="8025464" y="5133275"/>
                  <a:pt x="7967067" y="5113745"/>
                  <a:pt x="7905404" y="5115957"/>
                </a:cubicBezTo>
                <a:cubicBezTo>
                  <a:pt x="7835116" y="5102243"/>
                  <a:pt x="7780962" y="5100191"/>
                  <a:pt x="7718741" y="5092308"/>
                </a:cubicBezTo>
                <a:lnTo>
                  <a:pt x="7614343" y="5095500"/>
                </a:lnTo>
                <a:lnTo>
                  <a:pt x="7527539" y="5090141"/>
                </a:lnTo>
                <a:lnTo>
                  <a:pt x="7519567" y="5087793"/>
                </a:lnTo>
                <a:cubicBezTo>
                  <a:pt x="7513989" y="5086561"/>
                  <a:pt x="7510169" y="5086239"/>
                  <a:pt x="7507408" y="5086565"/>
                </a:cubicBezTo>
                <a:lnTo>
                  <a:pt x="7507036" y="5086866"/>
                </a:lnTo>
                <a:lnTo>
                  <a:pt x="7495791" y="5085070"/>
                </a:lnTo>
                <a:cubicBezTo>
                  <a:pt x="7476982" y="5081283"/>
                  <a:pt x="7422524" y="5097300"/>
                  <a:pt x="7405387" y="5092524"/>
                </a:cubicBezTo>
                <a:cubicBezTo>
                  <a:pt x="7374785" y="5095237"/>
                  <a:pt x="7333986" y="5096253"/>
                  <a:pt x="7312176" y="5101348"/>
                </a:cubicBezTo>
                <a:lnTo>
                  <a:pt x="7310849" y="5102675"/>
                </a:lnTo>
                <a:lnTo>
                  <a:pt x="7218556" y="5079454"/>
                </a:lnTo>
                <a:lnTo>
                  <a:pt x="7201098" y="5075270"/>
                </a:lnTo>
                <a:lnTo>
                  <a:pt x="7197000" y="5070342"/>
                </a:lnTo>
                <a:cubicBezTo>
                  <a:pt x="7192108" y="5067102"/>
                  <a:pt x="7184502" y="5065135"/>
                  <a:pt x="7170804" y="5066068"/>
                </a:cubicBezTo>
                <a:lnTo>
                  <a:pt x="7096984" y="5054822"/>
                </a:lnTo>
                <a:cubicBezTo>
                  <a:pt x="7061144" y="5053923"/>
                  <a:pt x="7050185" y="5053024"/>
                  <a:pt x="7018492" y="5055166"/>
                </a:cubicBezTo>
                <a:cubicBezTo>
                  <a:pt x="6937524" y="5045107"/>
                  <a:pt x="6943641" y="5022882"/>
                  <a:pt x="6904142" y="5028031"/>
                </a:cubicBezTo>
                <a:cubicBezTo>
                  <a:pt x="6871918" y="5032820"/>
                  <a:pt x="6787985" y="5015279"/>
                  <a:pt x="6708218" y="5002322"/>
                </a:cubicBezTo>
                <a:cubicBezTo>
                  <a:pt x="6649102" y="4993626"/>
                  <a:pt x="6628102" y="4980658"/>
                  <a:pt x="6549451" y="4975857"/>
                </a:cubicBezTo>
                <a:cubicBezTo>
                  <a:pt x="6472150" y="4935310"/>
                  <a:pt x="6409692" y="4957127"/>
                  <a:pt x="6317556" y="4932817"/>
                </a:cubicBezTo>
                <a:cubicBezTo>
                  <a:pt x="6297547" y="4918543"/>
                  <a:pt x="6209288" y="4934354"/>
                  <a:pt x="6168670" y="4930898"/>
                </a:cubicBezTo>
                <a:cubicBezTo>
                  <a:pt x="6128052" y="4927442"/>
                  <a:pt x="6090536" y="4914983"/>
                  <a:pt x="6073844" y="4912080"/>
                </a:cubicBezTo>
                <a:lnTo>
                  <a:pt x="6068526" y="4913494"/>
                </a:lnTo>
                <a:lnTo>
                  <a:pt x="6048634" y="4912866"/>
                </a:lnTo>
                <a:lnTo>
                  <a:pt x="6041279" y="4920544"/>
                </a:lnTo>
                <a:lnTo>
                  <a:pt x="6010087" y="4925228"/>
                </a:lnTo>
                <a:cubicBezTo>
                  <a:pt x="5998676" y="4925767"/>
                  <a:pt x="5970124" y="4924928"/>
                  <a:pt x="5957372" y="4921876"/>
                </a:cubicBezTo>
                <a:lnTo>
                  <a:pt x="5758915" y="4907445"/>
                </a:lnTo>
                <a:lnTo>
                  <a:pt x="5626957" y="4906504"/>
                </a:lnTo>
                <a:lnTo>
                  <a:pt x="5470902" y="4919398"/>
                </a:lnTo>
                <a:cubicBezTo>
                  <a:pt x="5478131" y="4931379"/>
                  <a:pt x="5439006" y="4918443"/>
                  <a:pt x="5432757" y="4929747"/>
                </a:cubicBezTo>
                <a:cubicBezTo>
                  <a:pt x="5429365" y="4938973"/>
                  <a:pt x="5391824" y="4943280"/>
                  <a:pt x="5381664" y="4946027"/>
                </a:cubicBezTo>
                <a:lnTo>
                  <a:pt x="5261760" y="4964803"/>
                </a:lnTo>
                <a:cubicBezTo>
                  <a:pt x="5251595" y="4964972"/>
                  <a:pt x="5230547" y="4972615"/>
                  <a:pt x="5222958" y="4975033"/>
                </a:cubicBezTo>
                <a:lnTo>
                  <a:pt x="5174658" y="4977783"/>
                </a:lnTo>
                <a:lnTo>
                  <a:pt x="5156551" y="4984426"/>
                </a:lnTo>
                <a:lnTo>
                  <a:pt x="5142596" y="4987553"/>
                </a:lnTo>
                <a:lnTo>
                  <a:pt x="5139592" y="4989485"/>
                </a:lnTo>
                <a:cubicBezTo>
                  <a:pt x="5133873" y="4993200"/>
                  <a:pt x="5128076" y="4996705"/>
                  <a:pt x="5121656" y="4999466"/>
                </a:cubicBezTo>
                <a:cubicBezTo>
                  <a:pt x="5108317" y="4973146"/>
                  <a:pt x="5064853" y="5018610"/>
                  <a:pt x="5065787" y="4993423"/>
                </a:cubicBezTo>
                <a:cubicBezTo>
                  <a:pt x="5028193" y="5004014"/>
                  <a:pt x="5038944" y="4977262"/>
                  <a:pt x="5011510" y="5008488"/>
                </a:cubicBezTo>
                <a:cubicBezTo>
                  <a:pt x="4937022" y="5008136"/>
                  <a:pt x="4916353" y="4996174"/>
                  <a:pt x="4840436" y="5030575"/>
                </a:cubicBezTo>
                <a:cubicBezTo>
                  <a:pt x="4806739" y="5045880"/>
                  <a:pt x="4784106" y="5056131"/>
                  <a:pt x="4762444" y="5056112"/>
                </a:cubicBezTo>
                <a:cubicBezTo>
                  <a:pt x="4741323" y="5060251"/>
                  <a:pt x="4729480" y="5062847"/>
                  <a:pt x="4723182" y="5064402"/>
                </a:cubicBezTo>
                <a:lnTo>
                  <a:pt x="4721836" y="5064781"/>
                </a:lnTo>
                <a:lnTo>
                  <a:pt x="4721651" y="5064438"/>
                </a:lnTo>
                <a:cubicBezTo>
                  <a:pt x="4720709" y="5064189"/>
                  <a:pt x="4718822" y="5063995"/>
                  <a:pt x="4715523" y="5063918"/>
                </a:cubicBezTo>
                <a:cubicBezTo>
                  <a:pt x="4680149" y="5070315"/>
                  <a:pt x="4524744" y="5071059"/>
                  <a:pt x="4515811" y="5073025"/>
                </a:cubicBezTo>
                <a:cubicBezTo>
                  <a:pt x="4457820" y="5085083"/>
                  <a:pt x="4462660" y="5085765"/>
                  <a:pt x="4428540" y="5082820"/>
                </a:cubicBezTo>
                <a:cubicBezTo>
                  <a:pt x="4423304" y="5079720"/>
                  <a:pt x="4368975" y="5085508"/>
                  <a:pt x="4362873" y="5084058"/>
                </a:cubicBezTo>
                <a:lnTo>
                  <a:pt x="4316963" y="5077974"/>
                </a:lnTo>
                <a:lnTo>
                  <a:pt x="4315106" y="5079208"/>
                </a:lnTo>
                <a:cubicBezTo>
                  <a:pt x="4306124" y="5082308"/>
                  <a:pt x="4299994" y="5082307"/>
                  <a:pt x="4295141" y="5080936"/>
                </a:cubicBezTo>
                <a:lnTo>
                  <a:pt x="4290060" y="5078253"/>
                </a:lnTo>
                <a:lnTo>
                  <a:pt x="4276139" y="5078479"/>
                </a:lnTo>
                <a:lnTo>
                  <a:pt x="4248114" y="5076342"/>
                </a:lnTo>
                <a:lnTo>
                  <a:pt x="4202046" y="5078912"/>
                </a:lnTo>
                <a:cubicBezTo>
                  <a:pt x="4201945" y="5079299"/>
                  <a:pt x="4201843" y="5079684"/>
                  <a:pt x="4201742" y="5080070"/>
                </a:cubicBezTo>
                <a:cubicBezTo>
                  <a:pt x="4200117" y="5082679"/>
                  <a:pt x="4197141" y="5084628"/>
                  <a:pt x="4191245" y="5085252"/>
                </a:cubicBezTo>
                <a:cubicBezTo>
                  <a:pt x="4204213" y="5101152"/>
                  <a:pt x="4161274" y="5099409"/>
                  <a:pt x="4142742" y="5099842"/>
                </a:cubicBezTo>
                <a:cubicBezTo>
                  <a:pt x="4124717" y="5106340"/>
                  <a:pt x="4099099" y="5118829"/>
                  <a:pt x="4083094" y="5124243"/>
                </a:cubicBezTo>
                <a:lnTo>
                  <a:pt x="4074543" y="5125011"/>
                </a:lnTo>
                <a:cubicBezTo>
                  <a:pt x="4074504" y="5125104"/>
                  <a:pt x="4074463" y="5125195"/>
                  <a:pt x="4074424" y="5125286"/>
                </a:cubicBezTo>
                <a:cubicBezTo>
                  <a:pt x="4072678" y="5126007"/>
                  <a:pt x="4069906" y="5126468"/>
                  <a:pt x="4065507" y="5126614"/>
                </a:cubicBezTo>
                <a:lnTo>
                  <a:pt x="4058951" y="5126414"/>
                </a:lnTo>
                <a:lnTo>
                  <a:pt x="4042361" y="5127904"/>
                </a:lnTo>
                <a:lnTo>
                  <a:pt x="4036993" y="5130143"/>
                </a:lnTo>
                <a:lnTo>
                  <a:pt x="4035360" y="5133515"/>
                </a:lnTo>
                <a:lnTo>
                  <a:pt x="4033775" y="5133299"/>
                </a:lnTo>
                <a:cubicBezTo>
                  <a:pt x="4021424" y="5128826"/>
                  <a:pt x="4016874" y="5121123"/>
                  <a:pt x="4004535" y="5144857"/>
                </a:cubicBezTo>
                <a:cubicBezTo>
                  <a:pt x="3976667" y="5138360"/>
                  <a:pt x="3972977" y="5152457"/>
                  <a:pt x="3936843" y="5160912"/>
                </a:cubicBezTo>
                <a:cubicBezTo>
                  <a:pt x="3920506" y="5153808"/>
                  <a:pt x="3908535" y="5158121"/>
                  <a:pt x="3897272" y="5166113"/>
                </a:cubicBezTo>
                <a:cubicBezTo>
                  <a:pt x="3861092" y="5165656"/>
                  <a:pt x="3829628" y="5178412"/>
                  <a:pt x="3789758" y="5184725"/>
                </a:cubicBezTo>
                <a:cubicBezTo>
                  <a:pt x="3741008" y="5198249"/>
                  <a:pt x="3725130" y="5200067"/>
                  <a:pt x="3682511" y="5206726"/>
                </a:cubicBezTo>
                <a:lnTo>
                  <a:pt x="3610033" y="5236404"/>
                </a:lnTo>
                <a:lnTo>
                  <a:pt x="3603853" y="5235151"/>
                </a:lnTo>
                <a:cubicBezTo>
                  <a:pt x="3599581" y="5234582"/>
                  <a:pt x="3596727" y="5234582"/>
                  <a:pt x="3594734" y="5235000"/>
                </a:cubicBezTo>
                <a:lnTo>
                  <a:pt x="3594499" y="5235248"/>
                </a:lnTo>
                <a:lnTo>
                  <a:pt x="3585976" y="5234613"/>
                </a:lnTo>
                <a:cubicBezTo>
                  <a:pt x="3571624" y="5232966"/>
                  <a:pt x="3549390" y="5246024"/>
                  <a:pt x="3536133" y="5243533"/>
                </a:cubicBezTo>
                <a:cubicBezTo>
                  <a:pt x="3513941" y="5247484"/>
                  <a:pt x="3488623" y="5241722"/>
                  <a:pt x="3473221" y="5246900"/>
                </a:cubicBezTo>
                <a:lnTo>
                  <a:pt x="3400726" y="5257980"/>
                </a:lnTo>
                <a:lnTo>
                  <a:pt x="3363886" y="5242390"/>
                </a:lnTo>
                <a:cubicBezTo>
                  <a:pt x="3359857" y="5240276"/>
                  <a:pt x="3353995" y="5239285"/>
                  <a:pt x="3344024" y="5240843"/>
                </a:cubicBezTo>
                <a:lnTo>
                  <a:pt x="3341696" y="5241740"/>
                </a:lnTo>
                <a:cubicBezTo>
                  <a:pt x="3336378" y="5239467"/>
                  <a:pt x="3295544" y="5238428"/>
                  <a:pt x="3262354" y="5236335"/>
                </a:cubicBezTo>
                <a:cubicBezTo>
                  <a:pt x="3209722" y="5234182"/>
                  <a:pt x="3203388" y="5226850"/>
                  <a:pt x="3142554" y="5229184"/>
                </a:cubicBezTo>
                <a:cubicBezTo>
                  <a:pt x="3082689" y="5228054"/>
                  <a:pt x="3072287" y="5222531"/>
                  <a:pt x="3030289" y="5226754"/>
                </a:cubicBezTo>
                <a:lnTo>
                  <a:pt x="2781567" y="5206686"/>
                </a:lnTo>
                <a:cubicBezTo>
                  <a:pt x="2719297" y="5181253"/>
                  <a:pt x="2717600" y="5209366"/>
                  <a:pt x="2646525" y="5196996"/>
                </a:cubicBezTo>
                <a:cubicBezTo>
                  <a:pt x="2582514" y="5252116"/>
                  <a:pt x="2608699" y="5216923"/>
                  <a:pt x="2568026" y="5221129"/>
                </a:cubicBezTo>
                <a:lnTo>
                  <a:pt x="2443253" y="5208345"/>
                </a:lnTo>
                <a:cubicBezTo>
                  <a:pt x="2411579" y="5193116"/>
                  <a:pt x="2354025" y="5220787"/>
                  <a:pt x="2315110" y="5200558"/>
                </a:cubicBezTo>
                <a:cubicBezTo>
                  <a:pt x="2275998" y="5200064"/>
                  <a:pt x="2233180" y="5203921"/>
                  <a:pt x="2208576" y="5205371"/>
                </a:cubicBezTo>
                <a:cubicBezTo>
                  <a:pt x="2171834" y="5208734"/>
                  <a:pt x="2129866" y="5216948"/>
                  <a:pt x="2094663" y="5220739"/>
                </a:cubicBezTo>
                <a:cubicBezTo>
                  <a:pt x="2077537" y="5208224"/>
                  <a:pt x="2045550" y="5228736"/>
                  <a:pt x="1997354" y="5228115"/>
                </a:cubicBezTo>
                <a:cubicBezTo>
                  <a:pt x="1978701" y="5213725"/>
                  <a:pt x="1964847" y="5227872"/>
                  <a:pt x="1928170" y="5207933"/>
                </a:cubicBezTo>
                <a:cubicBezTo>
                  <a:pt x="1926356" y="5209581"/>
                  <a:pt x="1924158" y="5211077"/>
                  <a:pt x="1921648" y="5212376"/>
                </a:cubicBezTo>
                <a:cubicBezTo>
                  <a:pt x="1907074" y="5219912"/>
                  <a:pt x="1885326" y="5219256"/>
                  <a:pt x="1873078" y="5210909"/>
                </a:cubicBezTo>
                <a:cubicBezTo>
                  <a:pt x="1843561" y="5197336"/>
                  <a:pt x="1814688" y="5190184"/>
                  <a:pt x="1786653" y="5185506"/>
                </a:cubicBezTo>
                <a:lnTo>
                  <a:pt x="1738202" y="5190151"/>
                </a:lnTo>
                <a:cubicBezTo>
                  <a:pt x="1719606" y="5193431"/>
                  <a:pt x="1696659" y="5201624"/>
                  <a:pt x="1675069" y="5205187"/>
                </a:cubicBezTo>
                <a:cubicBezTo>
                  <a:pt x="1652706" y="5206295"/>
                  <a:pt x="1628632" y="5200221"/>
                  <a:pt x="1608667" y="5211530"/>
                </a:cubicBezTo>
                <a:cubicBezTo>
                  <a:pt x="1569684" y="5222268"/>
                  <a:pt x="1524371" y="5203732"/>
                  <a:pt x="1496108" y="5235064"/>
                </a:cubicBezTo>
                <a:cubicBezTo>
                  <a:pt x="1418279" y="5248591"/>
                  <a:pt x="1264074" y="5266996"/>
                  <a:pt x="1149977" y="5280527"/>
                </a:cubicBezTo>
                <a:cubicBezTo>
                  <a:pt x="1078956" y="5285959"/>
                  <a:pt x="1007436" y="5276867"/>
                  <a:pt x="948730" y="5278315"/>
                </a:cubicBezTo>
                <a:cubicBezTo>
                  <a:pt x="943262" y="5275236"/>
                  <a:pt x="864620" y="5290630"/>
                  <a:pt x="858267" y="5289202"/>
                </a:cubicBezTo>
                <a:lnTo>
                  <a:pt x="837538" y="5288087"/>
                </a:lnTo>
                <a:cubicBezTo>
                  <a:pt x="828230" y="5291222"/>
                  <a:pt x="821860" y="5291245"/>
                  <a:pt x="816807" y="5289893"/>
                </a:cubicBezTo>
                <a:lnTo>
                  <a:pt x="811504" y="5287231"/>
                </a:lnTo>
                <a:lnTo>
                  <a:pt x="797039" y="5287512"/>
                </a:lnTo>
                <a:lnTo>
                  <a:pt x="767899" y="5285482"/>
                </a:lnTo>
                <a:lnTo>
                  <a:pt x="763051" y="5287525"/>
                </a:lnTo>
                <a:lnTo>
                  <a:pt x="720045" y="5288234"/>
                </a:lnTo>
                <a:cubicBezTo>
                  <a:pt x="719945" y="5288620"/>
                  <a:pt x="719841" y="5289007"/>
                  <a:pt x="719740" y="5289394"/>
                </a:cubicBezTo>
                <a:cubicBezTo>
                  <a:pt x="718072" y="5292009"/>
                  <a:pt x="714994" y="5293970"/>
                  <a:pt x="708873" y="5294615"/>
                </a:cubicBezTo>
                <a:cubicBezTo>
                  <a:pt x="688382" y="5302054"/>
                  <a:pt x="618515" y="5327054"/>
                  <a:pt x="596790" y="5334030"/>
                </a:cubicBezTo>
                <a:cubicBezTo>
                  <a:pt x="586280" y="5334581"/>
                  <a:pt x="582712" y="5336092"/>
                  <a:pt x="578533" y="5336469"/>
                </a:cubicBezTo>
                <a:lnTo>
                  <a:pt x="571715" y="5336295"/>
                </a:lnTo>
                <a:cubicBezTo>
                  <a:pt x="549477" y="5342095"/>
                  <a:pt x="473047" y="5364548"/>
                  <a:pt x="445097" y="5371270"/>
                </a:cubicBezTo>
                <a:cubicBezTo>
                  <a:pt x="428063" y="5364232"/>
                  <a:pt x="415658" y="5368590"/>
                  <a:pt x="404013" y="5376625"/>
                </a:cubicBezTo>
                <a:cubicBezTo>
                  <a:pt x="366416" y="5376310"/>
                  <a:pt x="333818" y="5389190"/>
                  <a:pt x="292433" y="5395658"/>
                </a:cubicBezTo>
                <a:lnTo>
                  <a:pt x="118379" y="5443301"/>
                </a:lnTo>
                <a:cubicBezTo>
                  <a:pt x="72227" y="5451679"/>
                  <a:pt x="35253" y="5444651"/>
                  <a:pt x="15524" y="5445927"/>
                </a:cubicBezTo>
                <a:lnTo>
                  <a:pt x="0" y="5450957"/>
                </a:lnTo>
                <a:close/>
              </a:path>
            </a:pathLst>
          </a:custGeom>
        </p:spPr>
        <p:txBody>
          <a:bodyPr wrap="square">
            <a:noAutofit/>
          </a:bodyPr>
          <a:lstStyle>
            <a:lvl1pPr marL="0" indent="0" algn="ctr">
              <a:buNone/>
              <a:defRPr/>
            </a:lvl1pPr>
          </a:lstStyle>
          <a:p>
            <a:r>
              <a:rPr lang="en-US" dirty="0"/>
              <a:t>Click to add photo</a:t>
            </a:r>
          </a:p>
        </p:txBody>
      </p:sp>
      <p:sp>
        <p:nvSpPr>
          <p:cNvPr id="24" name="Title 1">
            <a:extLst>
              <a:ext uri="{FF2B5EF4-FFF2-40B4-BE49-F238E27FC236}">
                <a16:creationId xmlns:a16="http://schemas.microsoft.com/office/drawing/2014/main" id="{1D6E0D65-9776-491D-8E3D-8FD9375B26D1}"/>
              </a:ext>
            </a:extLst>
          </p:cNvPr>
          <p:cNvSpPr>
            <a:spLocks noGrp="1"/>
          </p:cNvSpPr>
          <p:nvPr>
            <p:ph type="ctrTitle"/>
          </p:nvPr>
        </p:nvSpPr>
        <p:spPr>
          <a:xfrm>
            <a:off x="723900" y="5492887"/>
            <a:ext cx="10750253" cy="632588"/>
          </a:xfrm>
        </p:spPr>
        <p:txBody>
          <a:bodyPr/>
          <a:lstStyle>
            <a:lvl1pPr algn="ctr">
              <a:defRPr/>
            </a:lvl1pPr>
          </a:lstStyle>
          <a:p>
            <a:r>
              <a:rPr lang="en-US"/>
              <a:t>Click to edit Master title style</a:t>
            </a:r>
            <a:endParaRPr lang="en-US" dirty="0"/>
          </a:p>
        </p:txBody>
      </p:sp>
      <p:sp>
        <p:nvSpPr>
          <p:cNvPr id="25" name="Subtitle 2">
            <a:extLst>
              <a:ext uri="{FF2B5EF4-FFF2-40B4-BE49-F238E27FC236}">
                <a16:creationId xmlns:a16="http://schemas.microsoft.com/office/drawing/2014/main" id="{B1E8DB09-DDC5-4A27-9DF1-7FCD28BEBA36}"/>
              </a:ext>
            </a:extLst>
          </p:cNvPr>
          <p:cNvSpPr>
            <a:spLocks noGrp="1"/>
          </p:cNvSpPr>
          <p:nvPr>
            <p:ph type="subTitle" idx="1"/>
          </p:nvPr>
        </p:nvSpPr>
        <p:spPr>
          <a:xfrm>
            <a:off x="1697411" y="6137069"/>
            <a:ext cx="8803231" cy="494419"/>
          </a:xfrm>
        </p:spPr>
        <p:txBody>
          <a:bodyPr>
            <a:normAutofit/>
          </a:bodyPr>
          <a:lstStyle>
            <a:lvl1pPr marL="0" indent="0" algn="ctr">
              <a:buNone/>
              <a:defRPr/>
            </a:lvl1pPr>
          </a:lstStyle>
          <a:p>
            <a:r>
              <a:rPr lang="en-US"/>
              <a:t>Click to edit Master subtitle style</a:t>
            </a:r>
            <a:endParaRPr lang="en-US" dirty="0"/>
          </a:p>
        </p:txBody>
      </p:sp>
    </p:spTree>
    <p:extLst>
      <p:ext uri="{BB962C8B-B14F-4D97-AF65-F5344CB8AC3E}">
        <p14:creationId xmlns:p14="http://schemas.microsoft.com/office/powerpoint/2010/main" val="313276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2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674CD2-0113-4C47-91D3-14BC669D469F}"/>
              </a:ext>
            </a:extLst>
          </p:cNvPr>
          <p:cNvSpPr>
            <a:spLocks noGrp="1"/>
          </p:cNvSpPr>
          <p:nvPr>
            <p:ph type="title"/>
          </p:nvPr>
        </p:nvSpPr>
        <p:spPr>
          <a:xfrm>
            <a:off x="1054681" y="609601"/>
            <a:ext cx="9810604" cy="422365"/>
          </a:xfrm>
        </p:spPr>
        <p:txBody>
          <a:bodyPr/>
          <a:lstStyle>
            <a:lvl1pPr algn="ctr">
              <a:defRPr/>
            </a:lvl1pPr>
          </a:lstStyle>
          <a:p>
            <a:pPr algn="ctr"/>
            <a:r>
              <a:rPr lang="en-US"/>
              <a:t>Click to edit Master title style</a:t>
            </a:r>
            <a:endParaRPr lang="en-US" dirty="0"/>
          </a:p>
        </p:txBody>
      </p:sp>
      <p:sp>
        <p:nvSpPr>
          <p:cNvPr id="13" name="Freeform: Shape 12">
            <a:extLst>
              <a:ext uri="{FF2B5EF4-FFF2-40B4-BE49-F238E27FC236}">
                <a16:creationId xmlns:a16="http://schemas.microsoft.com/office/drawing/2014/main" id="{E58C4B7E-8AD2-4DB7-8297-2C077FA87BB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5" name="Text Placeholder 14">
            <a:extLst>
              <a:ext uri="{FF2B5EF4-FFF2-40B4-BE49-F238E27FC236}">
                <a16:creationId xmlns:a16="http://schemas.microsoft.com/office/drawing/2014/main" id="{FDBEDC39-0C40-4877-A8FE-73980FE6D05B}"/>
              </a:ext>
            </a:extLst>
          </p:cNvPr>
          <p:cNvSpPr>
            <a:spLocks noGrp="1"/>
          </p:cNvSpPr>
          <p:nvPr>
            <p:ph type="body" sz="quarter" idx="13" hasCustomPrompt="1"/>
          </p:nvPr>
        </p:nvSpPr>
        <p:spPr>
          <a:xfrm>
            <a:off x="1054890" y="1619250"/>
            <a:ext cx="4736448" cy="422365"/>
          </a:xfrm>
        </p:spPr>
        <p:txBody>
          <a:bodyPr>
            <a:normAutofit/>
          </a:bodyPr>
          <a:lstStyle>
            <a:lvl1pPr marL="0" indent="0" algn="l">
              <a:buNone/>
              <a:defRPr sz="2400" b="0" i="0"/>
            </a:lvl1pPr>
          </a:lstStyle>
          <a:p>
            <a:pPr lvl="0"/>
            <a:r>
              <a:rPr lang="en-US" dirty="0"/>
              <a:t>Click to add subtitle here </a:t>
            </a:r>
          </a:p>
        </p:txBody>
      </p:sp>
      <p:sp>
        <p:nvSpPr>
          <p:cNvPr id="18" name="Text Placeholder 17">
            <a:extLst>
              <a:ext uri="{FF2B5EF4-FFF2-40B4-BE49-F238E27FC236}">
                <a16:creationId xmlns:a16="http://schemas.microsoft.com/office/drawing/2014/main" id="{A2AC0395-26DE-46D5-86B5-74E575713D45}"/>
              </a:ext>
            </a:extLst>
          </p:cNvPr>
          <p:cNvSpPr>
            <a:spLocks noGrp="1"/>
          </p:cNvSpPr>
          <p:nvPr>
            <p:ph type="body" sz="quarter" idx="15" hasCustomPrompt="1"/>
          </p:nvPr>
        </p:nvSpPr>
        <p:spPr>
          <a:xfrm>
            <a:off x="1054682" y="2142535"/>
            <a:ext cx="4735966" cy="3748087"/>
          </a:xfrm>
        </p:spPr>
        <p:txBody>
          <a:bodyPr/>
          <a:lstStyle>
            <a:lvl1pPr>
              <a:defRPr/>
            </a:lvl1pPr>
          </a:lstStyle>
          <a:p>
            <a:pPr lvl="0"/>
            <a:r>
              <a:rPr lang="en-US" dirty="0"/>
              <a:t>Click to add text</a:t>
            </a:r>
          </a:p>
        </p:txBody>
      </p:sp>
      <p:sp>
        <p:nvSpPr>
          <p:cNvPr id="16" name="Text Placeholder 14">
            <a:extLst>
              <a:ext uri="{FF2B5EF4-FFF2-40B4-BE49-F238E27FC236}">
                <a16:creationId xmlns:a16="http://schemas.microsoft.com/office/drawing/2014/main" id="{DD04A74F-DEC1-4C2F-BA56-2223DDF66670}"/>
              </a:ext>
            </a:extLst>
          </p:cNvPr>
          <p:cNvSpPr>
            <a:spLocks noGrp="1"/>
          </p:cNvSpPr>
          <p:nvPr>
            <p:ph type="body" sz="quarter" idx="14" hasCustomPrompt="1"/>
          </p:nvPr>
        </p:nvSpPr>
        <p:spPr>
          <a:xfrm>
            <a:off x="6128839" y="1619249"/>
            <a:ext cx="4736447" cy="422365"/>
          </a:xfrm>
        </p:spPr>
        <p:txBody>
          <a:bodyPr>
            <a:normAutofit/>
          </a:bodyPr>
          <a:lstStyle>
            <a:lvl1pPr marL="0" indent="0" algn="l">
              <a:buNone/>
              <a:defRPr sz="2400" b="0"/>
            </a:lvl1pPr>
          </a:lstStyle>
          <a:p>
            <a:pPr lvl="0"/>
            <a:r>
              <a:rPr lang="en-US" dirty="0"/>
              <a:t>Click to add subtitle here </a:t>
            </a:r>
          </a:p>
        </p:txBody>
      </p:sp>
      <p:sp>
        <p:nvSpPr>
          <p:cNvPr id="19" name="Text Placeholder 17">
            <a:extLst>
              <a:ext uri="{FF2B5EF4-FFF2-40B4-BE49-F238E27FC236}">
                <a16:creationId xmlns:a16="http://schemas.microsoft.com/office/drawing/2014/main" id="{5C05E3C7-9158-43D2-9CE3-55BE738A7CB5}"/>
              </a:ext>
            </a:extLst>
          </p:cNvPr>
          <p:cNvSpPr>
            <a:spLocks noGrp="1"/>
          </p:cNvSpPr>
          <p:nvPr>
            <p:ph type="body" sz="quarter" idx="16" hasCustomPrompt="1"/>
          </p:nvPr>
        </p:nvSpPr>
        <p:spPr>
          <a:xfrm>
            <a:off x="6129319" y="2142534"/>
            <a:ext cx="4735966" cy="3748087"/>
          </a:xfrm>
        </p:spPr>
        <p:txBody>
          <a:bodyPr/>
          <a:lstStyle>
            <a:lvl1pPr>
              <a:defRPr/>
            </a:lvl1pPr>
          </a:lstStyle>
          <a:p>
            <a:pPr lvl="0"/>
            <a:r>
              <a:rPr lang="en-US" dirty="0"/>
              <a:t>Click to add text</a:t>
            </a:r>
          </a:p>
        </p:txBody>
      </p:sp>
      <p:sp>
        <p:nvSpPr>
          <p:cNvPr id="11" name="Footer Placeholder 4">
            <a:extLst>
              <a:ext uri="{FF2B5EF4-FFF2-40B4-BE49-F238E27FC236}">
                <a16:creationId xmlns:a16="http://schemas.microsoft.com/office/drawing/2014/main" id="{539C1417-80EF-4E64-9656-5EEF1E94C4D9}"/>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2" name="Slide Number Placeholder 5">
            <a:extLst>
              <a:ext uri="{FF2B5EF4-FFF2-40B4-BE49-F238E27FC236}">
                <a16:creationId xmlns:a16="http://schemas.microsoft.com/office/drawing/2014/main" id="{523C6CB9-7FD6-4D73-82C8-320B10A2F3CA}"/>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57B47E85-DD05-4BF2-9AC7-35668D9BA751}"/>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31526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17A3ED9-579C-4A5D-B4F3-340A9F2A2C1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Title 1">
            <a:extLst>
              <a:ext uri="{FF2B5EF4-FFF2-40B4-BE49-F238E27FC236}">
                <a16:creationId xmlns:a16="http://schemas.microsoft.com/office/drawing/2014/main" id="{FBEAF734-C04F-44B0-B015-EC5E97167254}"/>
              </a:ext>
            </a:extLst>
          </p:cNvPr>
          <p:cNvSpPr>
            <a:spLocks noGrp="1"/>
          </p:cNvSpPr>
          <p:nvPr>
            <p:ph type="title"/>
          </p:nvPr>
        </p:nvSpPr>
        <p:spPr>
          <a:xfrm>
            <a:off x="873706" y="609601"/>
            <a:ext cx="9810604" cy="422365"/>
          </a:xfrm>
        </p:spPr>
        <p:txBody>
          <a:bodyPr/>
          <a:lstStyle>
            <a:lvl1pPr algn="ctr">
              <a:defRPr/>
            </a:lvl1pPr>
          </a:lstStyle>
          <a:p>
            <a:pPr algn="ctr"/>
            <a:r>
              <a:rPr lang="en-US"/>
              <a:t>Click to edit Master title style</a:t>
            </a:r>
            <a:endParaRPr lang="en-US" dirty="0"/>
          </a:p>
        </p:txBody>
      </p:sp>
      <p:sp>
        <p:nvSpPr>
          <p:cNvPr id="18" name="Text Placeholder 14">
            <a:extLst>
              <a:ext uri="{FF2B5EF4-FFF2-40B4-BE49-F238E27FC236}">
                <a16:creationId xmlns:a16="http://schemas.microsoft.com/office/drawing/2014/main" id="{A7DE670C-FEBB-43A3-903F-5D3C1665AEB6}"/>
              </a:ext>
            </a:extLst>
          </p:cNvPr>
          <p:cNvSpPr>
            <a:spLocks noGrp="1"/>
          </p:cNvSpPr>
          <p:nvPr>
            <p:ph type="body" sz="quarter" idx="13" hasCustomPrompt="1"/>
          </p:nvPr>
        </p:nvSpPr>
        <p:spPr>
          <a:xfrm>
            <a:off x="454758" y="1619250"/>
            <a:ext cx="3424321" cy="422365"/>
          </a:xfrm>
        </p:spPr>
        <p:txBody>
          <a:bodyPr>
            <a:normAutofit/>
          </a:bodyPr>
          <a:lstStyle>
            <a:lvl1pPr marL="0" indent="0" algn="l">
              <a:buNone/>
              <a:defRPr sz="2400" b="0" i="0"/>
            </a:lvl1pPr>
          </a:lstStyle>
          <a:p>
            <a:pPr lvl="0"/>
            <a:r>
              <a:rPr lang="en-US" dirty="0"/>
              <a:t>Click to add subtitle here </a:t>
            </a:r>
          </a:p>
        </p:txBody>
      </p:sp>
      <p:sp>
        <p:nvSpPr>
          <p:cNvPr id="20" name="Text Placeholder 17">
            <a:extLst>
              <a:ext uri="{FF2B5EF4-FFF2-40B4-BE49-F238E27FC236}">
                <a16:creationId xmlns:a16="http://schemas.microsoft.com/office/drawing/2014/main" id="{2D4CFDE6-CB59-458A-8642-CB7F271A2051}"/>
              </a:ext>
            </a:extLst>
          </p:cNvPr>
          <p:cNvSpPr>
            <a:spLocks noGrp="1"/>
          </p:cNvSpPr>
          <p:nvPr>
            <p:ph type="body" sz="quarter" idx="15" hasCustomPrompt="1"/>
          </p:nvPr>
        </p:nvSpPr>
        <p:spPr>
          <a:xfrm>
            <a:off x="454550" y="2142535"/>
            <a:ext cx="3423973" cy="3748087"/>
          </a:xfrm>
        </p:spPr>
        <p:txBody>
          <a:bodyPr/>
          <a:lstStyle>
            <a:lvl1pPr>
              <a:defRPr/>
            </a:lvl1pPr>
          </a:lstStyle>
          <a:p>
            <a:pPr lvl="0"/>
            <a:r>
              <a:rPr lang="en-US" dirty="0"/>
              <a:t>Click to add text</a:t>
            </a:r>
          </a:p>
        </p:txBody>
      </p:sp>
      <p:sp>
        <p:nvSpPr>
          <p:cNvPr id="19" name="Text Placeholder 14">
            <a:extLst>
              <a:ext uri="{FF2B5EF4-FFF2-40B4-BE49-F238E27FC236}">
                <a16:creationId xmlns:a16="http://schemas.microsoft.com/office/drawing/2014/main" id="{9BA9E954-2475-443B-9BDD-0835ED4F845C}"/>
              </a:ext>
            </a:extLst>
          </p:cNvPr>
          <p:cNvSpPr>
            <a:spLocks noGrp="1"/>
          </p:cNvSpPr>
          <p:nvPr>
            <p:ph type="body" sz="quarter" idx="14" hasCustomPrompt="1"/>
          </p:nvPr>
        </p:nvSpPr>
        <p:spPr>
          <a:xfrm>
            <a:off x="4115018" y="1619249"/>
            <a:ext cx="3424320" cy="422365"/>
          </a:xfrm>
        </p:spPr>
        <p:txBody>
          <a:bodyPr>
            <a:normAutofit/>
          </a:bodyPr>
          <a:lstStyle>
            <a:lvl1pPr marL="0" indent="0" algn="l">
              <a:buNone/>
              <a:defRPr sz="2400" b="0"/>
            </a:lvl1pPr>
          </a:lstStyle>
          <a:p>
            <a:pPr lvl="0"/>
            <a:r>
              <a:rPr lang="en-US" dirty="0"/>
              <a:t>Click to add subtitle here </a:t>
            </a:r>
          </a:p>
        </p:txBody>
      </p:sp>
      <p:sp>
        <p:nvSpPr>
          <p:cNvPr id="21" name="Text Placeholder 17">
            <a:extLst>
              <a:ext uri="{FF2B5EF4-FFF2-40B4-BE49-F238E27FC236}">
                <a16:creationId xmlns:a16="http://schemas.microsoft.com/office/drawing/2014/main" id="{8DCA3A4B-8BE0-4372-9A95-C23F7388BC83}"/>
              </a:ext>
            </a:extLst>
          </p:cNvPr>
          <p:cNvSpPr>
            <a:spLocks noGrp="1"/>
          </p:cNvSpPr>
          <p:nvPr>
            <p:ph type="body" sz="quarter" idx="16" hasCustomPrompt="1"/>
          </p:nvPr>
        </p:nvSpPr>
        <p:spPr>
          <a:xfrm>
            <a:off x="4115497" y="2142534"/>
            <a:ext cx="3423973" cy="3748087"/>
          </a:xfrm>
        </p:spPr>
        <p:txBody>
          <a:bodyPr/>
          <a:lstStyle>
            <a:lvl1pPr>
              <a:defRPr/>
            </a:lvl1pPr>
          </a:lstStyle>
          <a:p>
            <a:pPr lvl="0"/>
            <a:r>
              <a:rPr lang="en-US" dirty="0"/>
              <a:t>Click to add text</a:t>
            </a:r>
          </a:p>
        </p:txBody>
      </p:sp>
      <p:sp>
        <p:nvSpPr>
          <p:cNvPr id="24" name="Text Placeholder 14">
            <a:extLst>
              <a:ext uri="{FF2B5EF4-FFF2-40B4-BE49-F238E27FC236}">
                <a16:creationId xmlns:a16="http://schemas.microsoft.com/office/drawing/2014/main" id="{83814004-56EB-4A4E-AB1E-98855CE440F4}"/>
              </a:ext>
            </a:extLst>
          </p:cNvPr>
          <p:cNvSpPr>
            <a:spLocks noGrp="1"/>
          </p:cNvSpPr>
          <p:nvPr>
            <p:ph type="body" sz="quarter" idx="17" hasCustomPrompt="1"/>
          </p:nvPr>
        </p:nvSpPr>
        <p:spPr>
          <a:xfrm>
            <a:off x="7775277" y="1619249"/>
            <a:ext cx="3424320" cy="422365"/>
          </a:xfrm>
        </p:spPr>
        <p:txBody>
          <a:bodyPr>
            <a:normAutofit/>
          </a:bodyPr>
          <a:lstStyle>
            <a:lvl1pPr marL="0" indent="0" algn="l">
              <a:buNone/>
              <a:defRPr sz="2400" b="0"/>
            </a:lvl1pPr>
          </a:lstStyle>
          <a:p>
            <a:pPr lvl="0"/>
            <a:r>
              <a:rPr lang="en-US" dirty="0"/>
              <a:t>Click to add subtitle here </a:t>
            </a:r>
          </a:p>
        </p:txBody>
      </p:sp>
      <p:sp>
        <p:nvSpPr>
          <p:cNvPr id="25" name="Text Placeholder 17">
            <a:extLst>
              <a:ext uri="{FF2B5EF4-FFF2-40B4-BE49-F238E27FC236}">
                <a16:creationId xmlns:a16="http://schemas.microsoft.com/office/drawing/2014/main" id="{0B306CC8-2ACB-4500-A7C7-453E36674B96}"/>
              </a:ext>
            </a:extLst>
          </p:cNvPr>
          <p:cNvSpPr>
            <a:spLocks noGrp="1"/>
          </p:cNvSpPr>
          <p:nvPr>
            <p:ph type="body" sz="quarter" idx="18" hasCustomPrompt="1"/>
          </p:nvPr>
        </p:nvSpPr>
        <p:spPr>
          <a:xfrm>
            <a:off x="7775756" y="2142534"/>
            <a:ext cx="3423973" cy="3748087"/>
          </a:xfrm>
        </p:spPr>
        <p:txBody>
          <a:bodyPr/>
          <a:lstStyle>
            <a:lvl1pPr>
              <a:defRPr/>
            </a:lvl1pPr>
          </a:lstStyle>
          <a:p>
            <a:pPr lvl="0"/>
            <a:r>
              <a:rPr lang="en-US" dirty="0"/>
              <a:t>Click to add text</a:t>
            </a:r>
          </a:p>
        </p:txBody>
      </p:sp>
      <p:sp>
        <p:nvSpPr>
          <p:cNvPr id="9" name="Footer Placeholder 4">
            <a:extLst>
              <a:ext uri="{FF2B5EF4-FFF2-40B4-BE49-F238E27FC236}">
                <a16:creationId xmlns:a16="http://schemas.microsoft.com/office/drawing/2014/main" id="{FAEEA5FB-A25B-4356-85A4-FF41A9F28587}"/>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0" name="Slide Number Placeholder 5">
            <a:extLst>
              <a:ext uri="{FF2B5EF4-FFF2-40B4-BE49-F238E27FC236}">
                <a16:creationId xmlns:a16="http://schemas.microsoft.com/office/drawing/2014/main" id="{747C945D-F288-4F1A-BB40-8FE634FE2D1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2" name="Date Placeholder 3">
            <a:extLst>
              <a:ext uri="{FF2B5EF4-FFF2-40B4-BE49-F238E27FC236}">
                <a16:creationId xmlns:a16="http://schemas.microsoft.com/office/drawing/2014/main" id="{C09D8AE7-A672-4CAA-9DBC-4EAAD377B0C0}"/>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03105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ummary">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DED3827-9034-4290-9283-5879482F34FF}"/>
              </a:ext>
            </a:extLst>
          </p:cNvPr>
          <p:cNvSpPr>
            <a:spLocks noGrp="1"/>
          </p:cNvSpPr>
          <p:nvPr>
            <p:ph type="title"/>
          </p:nvPr>
        </p:nvSpPr>
        <p:spPr>
          <a:xfrm>
            <a:off x="6095491" y="609601"/>
            <a:ext cx="5190969" cy="1216024"/>
          </a:xfrm>
        </p:spPr>
        <p:txBody>
          <a:bodyPr>
            <a:normAutofit/>
          </a:bodyPr>
          <a:lstStyle/>
          <a:p>
            <a:r>
              <a:rPr lang="en-US"/>
              <a:t>Click to edit Master title style</a:t>
            </a:r>
            <a:endParaRPr lang="en-US" dirty="0"/>
          </a:p>
        </p:txBody>
      </p:sp>
      <p:sp>
        <p:nvSpPr>
          <p:cNvPr id="9" name="Freeform: Shape 8">
            <a:extLst>
              <a:ext uri="{FF2B5EF4-FFF2-40B4-BE49-F238E27FC236}">
                <a16:creationId xmlns:a16="http://schemas.microsoft.com/office/drawing/2014/main" id="{E9EAE860-AA99-4AA2-AF58-8DB185C79452}"/>
              </a:ext>
              <a:ext uri="{C183D7F6-B498-43B3-948B-1728B52AA6E4}">
                <adec:decorative xmlns:adec="http://schemas.microsoft.com/office/drawing/2017/decorative" val="1"/>
              </a:ext>
            </a:extLst>
          </p:cNvPr>
          <p:cNvSpPr/>
          <p:nvPr userDrawn="1"/>
        </p:nvSpPr>
        <p:spPr>
          <a:xfrm rot="10800000">
            <a:off x="-2" y="0"/>
            <a:ext cx="5462338" cy="6858000"/>
          </a:xfrm>
          <a:custGeom>
            <a:avLst/>
            <a:gdLst>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78560 w 7853120"/>
              <a:gd name="connsiteY135" fmla="*/ 362621 h 6858000"/>
              <a:gd name="connsiteX136" fmla="*/ 1482961 w 7853120"/>
              <a:gd name="connsiteY136" fmla="*/ 287474 h 6858000"/>
              <a:gd name="connsiteX137" fmla="*/ 1500474 w 7853120"/>
              <a:gd name="connsiteY137" fmla="*/ 198977 h 6858000"/>
              <a:gd name="connsiteX138" fmla="*/ 1494568 w 7853120"/>
              <a:gd name="connsiteY138" fmla="*/ 35011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78560 w 7853120"/>
              <a:gd name="connsiteY135" fmla="*/ 362621 h 6858000"/>
              <a:gd name="connsiteX136" fmla="*/ 1482961 w 7853120"/>
              <a:gd name="connsiteY136" fmla="*/ 2874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78560 w 7853120"/>
              <a:gd name="connsiteY135" fmla="*/ 36262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80510 w 7853120"/>
              <a:gd name="connsiteY134" fmla="*/ 3698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80495 w 7853120"/>
              <a:gd name="connsiteY133" fmla="*/ 380505 h 6858000"/>
              <a:gd name="connsiteX134" fmla="*/ 1423503 w 7853120"/>
              <a:gd name="connsiteY134" fmla="*/ 3571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23503 w 7853120"/>
              <a:gd name="connsiteY134" fmla="*/ 3571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84735 w 7853120"/>
              <a:gd name="connsiteY11" fmla="*/ 66053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68656 w 7853120"/>
              <a:gd name="connsiteY10" fmla="*/ 6687779 h 6858000"/>
              <a:gd name="connsiteX11" fmla="*/ 18227 w 7853120"/>
              <a:gd name="connsiteY11" fmla="*/ 65926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43523 w 7853120"/>
              <a:gd name="connsiteY9" fmla="*/ 6727697 h 6858000"/>
              <a:gd name="connsiteX10" fmla="*/ 87659 w 7853120"/>
              <a:gd name="connsiteY10" fmla="*/ 6662379 h 6858000"/>
              <a:gd name="connsiteX11" fmla="*/ 18227 w 7853120"/>
              <a:gd name="connsiteY11" fmla="*/ 65926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497437 w 7853120"/>
              <a:gd name="connsiteY0" fmla="*/ 0 h 6858000"/>
              <a:gd name="connsiteX1" fmla="*/ 7853120 w 7853120"/>
              <a:gd name="connsiteY1" fmla="*/ 0 h 6858000"/>
              <a:gd name="connsiteX2" fmla="*/ 7853120 w 7853120"/>
              <a:gd name="connsiteY2" fmla="*/ 6858000 h 6858000"/>
              <a:gd name="connsiteX3" fmla="*/ 0 w 7853120"/>
              <a:gd name="connsiteY3" fmla="*/ 6858000 h 6858000"/>
              <a:gd name="connsiteX4" fmla="*/ 5229 w 7853120"/>
              <a:gd name="connsiteY4" fmla="*/ 6806542 h 6858000"/>
              <a:gd name="connsiteX5" fmla="*/ 10944 w 7853120"/>
              <a:gd name="connsiteY5" fmla="*/ 6810337 h 6858000"/>
              <a:gd name="connsiteX6" fmla="*/ 17801 w 7853120"/>
              <a:gd name="connsiteY6" fmla="*/ 6811393 h 6858000"/>
              <a:gd name="connsiteX7" fmla="*/ 17165 w 7853120"/>
              <a:gd name="connsiteY7" fmla="*/ 6788723 h 6858000"/>
              <a:gd name="connsiteX8" fmla="*/ 53020 w 7853120"/>
              <a:gd name="connsiteY8" fmla="*/ 6763669 h 6858000"/>
              <a:gd name="connsiteX9" fmla="*/ 15019 w 7853120"/>
              <a:gd name="connsiteY9" fmla="*/ 6721347 h 6858000"/>
              <a:gd name="connsiteX10" fmla="*/ 87659 w 7853120"/>
              <a:gd name="connsiteY10" fmla="*/ 6662379 h 6858000"/>
              <a:gd name="connsiteX11" fmla="*/ 18227 w 7853120"/>
              <a:gd name="connsiteY11" fmla="*/ 6592697 h 6858000"/>
              <a:gd name="connsiteX12" fmla="*/ 101825 w 7853120"/>
              <a:gd name="connsiteY12" fmla="*/ 6469566 h 6858000"/>
              <a:gd name="connsiteX13" fmla="*/ 157145 w 7853120"/>
              <a:gd name="connsiteY13" fmla="*/ 6398679 h 6858000"/>
              <a:gd name="connsiteX14" fmla="*/ 208605 w 7853120"/>
              <a:gd name="connsiteY14" fmla="*/ 6353596 h 6858000"/>
              <a:gd name="connsiteX15" fmla="*/ 218764 w 7853120"/>
              <a:gd name="connsiteY15" fmla="*/ 6282376 h 6858000"/>
              <a:gd name="connsiteX16" fmla="*/ 264734 w 7853120"/>
              <a:gd name="connsiteY16" fmla="*/ 6245603 h 6858000"/>
              <a:gd name="connsiteX17" fmla="*/ 275384 w 7853120"/>
              <a:gd name="connsiteY17" fmla="*/ 6231382 h 6858000"/>
              <a:gd name="connsiteX18" fmla="*/ 311833 w 7853120"/>
              <a:gd name="connsiteY18" fmla="*/ 6150483 h 6858000"/>
              <a:gd name="connsiteX19" fmla="*/ 347835 w 7853120"/>
              <a:gd name="connsiteY19" fmla="*/ 6135150 h 6858000"/>
              <a:gd name="connsiteX20" fmla="*/ 349344 w 7853120"/>
              <a:gd name="connsiteY20" fmla="*/ 6135117 h 6858000"/>
              <a:gd name="connsiteX21" fmla="*/ 334978 w 7853120"/>
              <a:gd name="connsiteY21" fmla="*/ 6094992 h 6858000"/>
              <a:gd name="connsiteX22" fmla="*/ 359006 w 7853120"/>
              <a:gd name="connsiteY22" fmla="*/ 6094804 h 6858000"/>
              <a:gd name="connsiteX23" fmla="*/ 360190 w 7853120"/>
              <a:gd name="connsiteY23" fmla="*/ 6069532 h 6858000"/>
              <a:gd name="connsiteX24" fmla="*/ 362414 w 7853120"/>
              <a:gd name="connsiteY24" fmla="*/ 6057240 h 6858000"/>
              <a:gd name="connsiteX25" fmla="*/ 359723 w 7853120"/>
              <a:gd name="connsiteY25" fmla="*/ 6052194 h 6858000"/>
              <a:gd name="connsiteX26" fmla="*/ 364687 w 7853120"/>
              <a:gd name="connsiteY26" fmla="*/ 6034848 h 6858000"/>
              <a:gd name="connsiteX27" fmla="*/ 365947 w 7853120"/>
              <a:gd name="connsiteY27" fmla="*/ 6016934 h 6858000"/>
              <a:gd name="connsiteX28" fmla="*/ 391417 w 7853120"/>
              <a:gd name="connsiteY28" fmla="*/ 5941839 h 6858000"/>
              <a:gd name="connsiteX29" fmla="*/ 414571 w 7853120"/>
              <a:gd name="connsiteY29" fmla="*/ 5769612 h 6858000"/>
              <a:gd name="connsiteX30" fmla="*/ 516857 w 7853120"/>
              <a:gd name="connsiteY30" fmla="*/ 5483024 h 6858000"/>
              <a:gd name="connsiteX31" fmla="*/ 577709 w 7853120"/>
              <a:gd name="connsiteY31" fmla="*/ 5386836 h 6858000"/>
              <a:gd name="connsiteX32" fmla="*/ 577819 w 7853120"/>
              <a:gd name="connsiteY32" fmla="*/ 5336094 h 6858000"/>
              <a:gd name="connsiteX33" fmla="*/ 592956 w 7853120"/>
              <a:gd name="connsiteY33" fmla="*/ 5322215 h 6858000"/>
              <a:gd name="connsiteX34" fmla="*/ 595821 w 7853120"/>
              <a:gd name="connsiteY34" fmla="*/ 5319945 h 6858000"/>
              <a:gd name="connsiteX35" fmla="*/ 601722 w 7853120"/>
              <a:gd name="connsiteY35" fmla="*/ 5308206 h 6858000"/>
              <a:gd name="connsiteX36" fmla="*/ 610348 w 7853120"/>
              <a:gd name="connsiteY36" fmla="*/ 5308204 h 6858000"/>
              <a:gd name="connsiteX37" fmla="*/ 617165 w 7853120"/>
              <a:gd name="connsiteY37" fmla="*/ 5244688 h 6858000"/>
              <a:gd name="connsiteX38" fmla="*/ 596104 w 7853120"/>
              <a:gd name="connsiteY38" fmla="*/ 5165945 h 6858000"/>
              <a:gd name="connsiteX39" fmla="*/ 600511 w 7853120"/>
              <a:gd name="connsiteY39" fmla="*/ 5124196 h 6858000"/>
              <a:gd name="connsiteX40" fmla="*/ 606983 w 7853120"/>
              <a:gd name="connsiteY40" fmla="*/ 5119497 h 6858000"/>
              <a:gd name="connsiteX41" fmla="*/ 590320 w 7853120"/>
              <a:gd name="connsiteY41" fmla="*/ 5056494 h 6858000"/>
              <a:gd name="connsiteX42" fmla="*/ 612224 w 7853120"/>
              <a:gd name="connsiteY42" fmla="*/ 4974868 h 6858000"/>
              <a:gd name="connsiteX43" fmla="*/ 636178 w 7853120"/>
              <a:gd name="connsiteY43" fmla="*/ 4914948 h 6858000"/>
              <a:gd name="connsiteX44" fmla="*/ 646402 w 7853120"/>
              <a:gd name="connsiteY44" fmla="*/ 4880631 h 6858000"/>
              <a:gd name="connsiteX45" fmla="*/ 666243 w 7853120"/>
              <a:gd name="connsiteY45" fmla="*/ 4790628 h 6858000"/>
              <a:gd name="connsiteX46" fmla="*/ 672899 w 7853120"/>
              <a:gd name="connsiteY46" fmla="*/ 4679718 h 6858000"/>
              <a:gd name="connsiteX47" fmla="*/ 698527 w 7853120"/>
              <a:gd name="connsiteY47" fmla="*/ 4557310 h 6858000"/>
              <a:gd name="connsiteX48" fmla="*/ 713507 w 7853120"/>
              <a:gd name="connsiteY48" fmla="*/ 4508412 h 6858000"/>
              <a:gd name="connsiteX49" fmla="*/ 718639 w 7853120"/>
              <a:gd name="connsiteY49" fmla="*/ 4391240 h 6858000"/>
              <a:gd name="connsiteX50" fmla="*/ 725279 w 7853120"/>
              <a:gd name="connsiteY50" fmla="*/ 4174996 h 6858000"/>
              <a:gd name="connsiteX51" fmla="*/ 736676 w 7853120"/>
              <a:gd name="connsiteY51" fmla="*/ 4078684 h 6858000"/>
              <a:gd name="connsiteX52" fmla="*/ 761051 w 7853120"/>
              <a:gd name="connsiteY52" fmla="*/ 3934323 h 6858000"/>
              <a:gd name="connsiteX53" fmla="*/ 751044 w 7853120"/>
              <a:gd name="connsiteY53" fmla="*/ 3921099 h 6858000"/>
              <a:gd name="connsiteX54" fmla="*/ 746446 w 7853120"/>
              <a:gd name="connsiteY54" fmla="*/ 3906233 h 6858000"/>
              <a:gd name="connsiteX55" fmla="*/ 747883 w 7853120"/>
              <a:gd name="connsiteY55" fmla="*/ 3904422 h 6858000"/>
              <a:gd name="connsiteX56" fmla="*/ 748483 w 7853120"/>
              <a:gd name="connsiteY56" fmla="*/ 3887163 h 6858000"/>
              <a:gd name="connsiteX57" fmla="*/ 744615 w 7853120"/>
              <a:gd name="connsiteY57" fmla="*/ 3883366 h 6858000"/>
              <a:gd name="connsiteX58" fmla="*/ 738297 w 7853120"/>
              <a:gd name="connsiteY58" fmla="*/ 3808615 h 6858000"/>
              <a:gd name="connsiteX59" fmla="*/ 763511 w 7853120"/>
              <a:gd name="connsiteY59" fmla="*/ 3801218 h 6858000"/>
              <a:gd name="connsiteX60" fmla="*/ 789602 w 7853120"/>
              <a:gd name="connsiteY60" fmla="*/ 3735794 h 6858000"/>
              <a:gd name="connsiteX61" fmla="*/ 786990 w 7853120"/>
              <a:gd name="connsiteY61" fmla="*/ 3699097 h 6858000"/>
              <a:gd name="connsiteX62" fmla="*/ 787284 w 7853120"/>
              <a:gd name="connsiteY62" fmla="*/ 3691697 h 6858000"/>
              <a:gd name="connsiteX63" fmla="*/ 787628 w 7853120"/>
              <a:gd name="connsiteY63" fmla="*/ 3691546 h 6858000"/>
              <a:gd name="connsiteX64" fmla="*/ 788614 w 7853120"/>
              <a:gd name="connsiteY64" fmla="*/ 3683730 h 6858000"/>
              <a:gd name="connsiteX65" fmla="*/ 787821 w 7853120"/>
              <a:gd name="connsiteY65" fmla="*/ 3678210 h 6858000"/>
              <a:gd name="connsiteX66" fmla="*/ 834798 w 7853120"/>
              <a:gd name="connsiteY66" fmla="*/ 3622140 h 6858000"/>
              <a:gd name="connsiteX67" fmla="*/ 876525 w 7853120"/>
              <a:gd name="connsiteY67" fmla="*/ 3534890 h 6858000"/>
              <a:gd name="connsiteX68" fmla="*/ 913991 w 7853120"/>
              <a:gd name="connsiteY68" fmla="*/ 3446748 h 6858000"/>
              <a:gd name="connsiteX69" fmla="*/ 925688 w 7853120"/>
              <a:gd name="connsiteY69" fmla="*/ 3413985 h 6858000"/>
              <a:gd name="connsiteX70" fmla="*/ 954774 w 7853120"/>
              <a:gd name="connsiteY70" fmla="*/ 3359338 h 6858000"/>
              <a:gd name="connsiteX71" fmla="*/ 973199 w 7853120"/>
              <a:gd name="connsiteY71" fmla="*/ 3336636 h 6858000"/>
              <a:gd name="connsiteX72" fmla="*/ 973129 w 7853120"/>
              <a:gd name="connsiteY72" fmla="*/ 3335242 h 6858000"/>
              <a:gd name="connsiteX73" fmla="*/ 977616 w 7853120"/>
              <a:gd name="connsiteY73" fmla="*/ 3334506 h 6858000"/>
              <a:gd name="connsiteX74" fmla="*/ 981146 w 7853120"/>
              <a:gd name="connsiteY74" fmla="*/ 3330362 h 6858000"/>
              <a:gd name="connsiteX75" fmla="*/ 985176 w 7853120"/>
              <a:gd name="connsiteY75" fmla="*/ 3316492 h 6858000"/>
              <a:gd name="connsiteX76" fmla="*/ 985767 w 7853120"/>
              <a:gd name="connsiteY76" fmla="*/ 3310855 h 6858000"/>
              <a:gd name="connsiteX77" fmla="*/ 988601 w 7853120"/>
              <a:gd name="connsiteY77" fmla="*/ 3303502 h 6858000"/>
              <a:gd name="connsiteX78" fmla="*/ 988965 w 7853120"/>
              <a:gd name="connsiteY78" fmla="*/ 3303456 h 6858000"/>
              <a:gd name="connsiteX79" fmla="*/ 991042 w 7853120"/>
              <a:gd name="connsiteY79" fmla="*/ 3296306 h 6858000"/>
              <a:gd name="connsiteX80" fmla="*/ 997492 w 7853120"/>
              <a:gd name="connsiteY80" fmla="*/ 3259631 h 6858000"/>
              <a:gd name="connsiteX81" fmla="*/ 1042534 w 7853120"/>
              <a:gd name="connsiteY81" fmla="*/ 3227829 h 6858000"/>
              <a:gd name="connsiteX82" fmla="*/ 1054427 w 7853120"/>
              <a:gd name="connsiteY82" fmla="*/ 3211605 h 6858000"/>
              <a:gd name="connsiteX83" fmla="*/ 1062349 w 7853120"/>
              <a:gd name="connsiteY83" fmla="*/ 3203657 h 6858000"/>
              <a:gd name="connsiteX84" fmla="*/ 1063857 w 7853120"/>
              <a:gd name="connsiteY84" fmla="*/ 3203625 h 6858000"/>
              <a:gd name="connsiteX85" fmla="*/ 1073059 w 7853120"/>
              <a:gd name="connsiteY85" fmla="*/ 3164801 h 6858000"/>
              <a:gd name="connsiteX86" fmla="*/ 1073964 w 7853120"/>
              <a:gd name="connsiteY86" fmla="*/ 3140459 h 6858000"/>
              <a:gd name="connsiteX87" fmla="*/ 1076046 w 7853120"/>
              <a:gd name="connsiteY87" fmla="*/ 3128619 h 6858000"/>
              <a:gd name="connsiteX88" fmla="*/ 1073302 w 7853120"/>
              <a:gd name="connsiteY88" fmla="*/ 3123757 h 6858000"/>
              <a:gd name="connsiteX89" fmla="*/ 1078067 w 7853120"/>
              <a:gd name="connsiteY89" fmla="*/ 3107053 h 6858000"/>
              <a:gd name="connsiteX90" fmla="*/ 1079870 w 7853120"/>
              <a:gd name="connsiteY90" fmla="*/ 3105708 h 6858000"/>
              <a:gd name="connsiteX91" fmla="*/ 1079125 w 7853120"/>
              <a:gd name="connsiteY91" fmla="*/ 3089798 h 6858000"/>
              <a:gd name="connsiteX92" fmla="*/ 1072850 w 7853120"/>
              <a:gd name="connsiteY92" fmla="*/ 3073892 h 6858000"/>
              <a:gd name="connsiteX93" fmla="*/ 1131074 w 7853120"/>
              <a:gd name="connsiteY93" fmla="*/ 2939902 h 6858000"/>
              <a:gd name="connsiteX94" fmla="*/ 1132181 w 7853120"/>
              <a:gd name="connsiteY94" fmla="*/ 2801843 h 6858000"/>
              <a:gd name="connsiteX95" fmla="*/ 1165048 w 7853120"/>
              <a:gd name="connsiteY95" fmla="*/ 2729696 h 6858000"/>
              <a:gd name="connsiteX96" fmla="*/ 1209200 w 7853120"/>
              <a:gd name="connsiteY96" fmla="*/ 2682866 h 6858000"/>
              <a:gd name="connsiteX97" fmla="*/ 1257554 w 7853120"/>
              <a:gd name="connsiteY97" fmla="*/ 2526390 h 6858000"/>
              <a:gd name="connsiteX98" fmla="*/ 1283655 w 7853120"/>
              <a:gd name="connsiteY98" fmla="*/ 2483002 h 6858000"/>
              <a:gd name="connsiteX99" fmla="*/ 1283200 w 7853120"/>
              <a:gd name="connsiteY99" fmla="*/ 2434127 h 6858000"/>
              <a:gd name="connsiteX100" fmla="*/ 1298167 w 7853120"/>
              <a:gd name="connsiteY100" fmla="*/ 2420768 h 6858000"/>
              <a:gd name="connsiteX101" fmla="*/ 1301005 w 7853120"/>
              <a:gd name="connsiteY101" fmla="*/ 2418582 h 6858000"/>
              <a:gd name="connsiteX102" fmla="*/ 1306769 w 7853120"/>
              <a:gd name="connsiteY102" fmla="*/ 2407279 h 6858000"/>
              <a:gd name="connsiteX103" fmla="*/ 1315386 w 7853120"/>
              <a:gd name="connsiteY103" fmla="*/ 2407282 h 6858000"/>
              <a:gd name="connsiteX104" fmla="*/ 1329071 w 7853120"/>
              <a:gd name="connsiteY104" fmla="*/ 2392557 h 6858000"/>
              <a:gd name="connsiteX105" fmla="*/ 1337727 w 7853120"/>
              <a:gd name="connsiteY105" fmla="*/ 2370864 h 6858000"/>
              <a:gd name="connsiteX106" fmla="*/ 1395411 w 7853120"/>
              <a:gd name="connsiteY106" fmla="*/ 2202566 h 6858000"/>
              <a:gd name="connsiteX107" fmla="*/ 1411720 w 7853120"/>
              <a:gd name="connsiteY107" fmla="*/ 2182184 h 6858000"/>
              <a:gd name="connsiteX108" fmla="*/ 1429760 w 7853120"/>
              <a:gd name="connsiteY108" fmla="*/ 2151646 h 6858000"/>
              <a:gd name="connsiteX109" fmla="*/ 1473415 w 7853120"/>
              <a:gd name="connsiteY109" fmla="*/ 2025678 h 6858000"/>
              <a:gd name="connsiteX110" fmla="*/ 1482064 w 7853120"/>
              <a:gd name="connsiteY110" fmla="*/ 1908118 h 6858000"/>
              <a:gd name="connsiteX111" fmla="*/ 1491505 w 7853120"/>
              <a:gd name="connsiteY111" fmla="*/ 1721725 h 6858000"/>
              <a:gd name="connsiteX112" fmla="*/ 1491916 w 7853120"/>
              <a:gd name="connsiteY112" fmla="*/ 1690229 h 6858000"/>
              <a:gd name="connsiteX113" fmla="*/ 1501876 w 7853120"/>
              <a:gd name="connsiteY113" fmla="*/ 1664519 h 6858000"/>
              <a:gd name="connsiteX114" fmla="*/ 1512561 w 7853120"/>
              <a:gd name="connsiteY114" fmla="*/ 1659741 h 6858000"/>
              <a:gd name="connsiteX115" fmla="*/ 1514330 w 7853120"/>
              <a:gd name="connsiteY115" fmla="*/ 1642638 h 6858000"/>
              <a:gd name="connsiteX116" fmla="*/ 1516807 w 7853120"/>
              <a:gd name="connsiteY116" fmla="*/ 1638374 h 6858000"/>
              <a:gd name="connsiteX117" fmla="*/ 1505181 w 7853120"/>
              <a:gd name="connsiteY117" fmla="*/ 1553747 h 6858000"/>
              <a:gd name="connsiteX118" fmla="*/ 1516893 w 7853120"/>
              <a:gd name="connsiteY118" fmla="*/ 1485881 h 6858000"/>
              <a:gd name="connsiteX119" fmla="*/ 1497294 w 7853120"/>
              <a:gd name="connsiteY119" fmla="*/ 1219904 h 6858000"/>
              <a:gd name="connsiteX120" fmla="*/ 1484222 w 7853120"/>
              <a:gd name="connsiteY120" fmla="*/ 1079200 h 6858000"/>
              <a:gd name="connsiteX121" fmla="*/ 1476898 w 7853120"/>
              <a:gd name="connsiteY121" fmla="*/ 906926 h 6858000"/>
              <a:gd name="connsiteX122" fmla="*/ 1469968 w 7853120"/>
              <a:gd name="connsiteY122" fmla="*/ 693671 h 6858000"/>
              <a:gd name="connsiteX123" fmla="*/ 1461472 w 7853120"/>
              <a:gd name="connsiteY123" fmla="*/ 674509 h 6858000"/>
              <a:gd name="connsiteX124" fmla="*/ 1463069 w 7853120"/>
              <a:gd name="connsiteY124" fmla="*/ 671854 h 6858000"/>
              <a:gd name="connsiteX125" fmla="*/ 1461026 w 7853120"/>
              <a:gd name="connsiteY125" fmla="*/ 648655 h 6858000"/>
              <a:gd name="connsiteX126" fmla="*/ 1455308 w 7853120"/>
              <a:gd name="connsiteY126" fmla="*/ 644194 h 6858000"/>
              <a:gd name="connsiteX127" fmla="*/ 1452254 w 7853120"/>
              <a:gd name="connsiteY127" fmla="*/ 628473 h 6858000"/>
              <a:gd name="connsiteX128" fmla="*/ 1434719 w 7853120"/>
              <a:gd name="connsiteY128" fmla="*/ 545150 h 6858000"/>
              <a:gd name="connsiteX129" fmla="*/ 1436573 w 7853120"/>
              <a:gd name="connsiteY129" fmla="*/ 544275 h 6858000"/>
              <a:gd name="connsiteX130" fmla="*/ 1459782 w 7853120"/>
              <a:gd name="connsiteY130" fmla="*/ 466430 h 6858000"/>
              <a:gd name="connsiteX131" fmla="*/ 1480894 w 7853120"/>
              <a:gd name="connsiteY131" fmla="*/ 390714 h 6858000"/>
              <a:gd name="connsiteX132" fmla="*/ 1480067 w 7853120"/>
              <a:gd name="connsiteY132" fmla="*/ 380764 h 6858000"/>
              <a:gd name="connsiteX133" fmla="*/ 1413987 w 7853120"/>
              <a:gd name="connsiteY133" fmla="*/ 399555 h 6858000"/>
              <a:gd name="connsiteX134" fmla="*/ 1414002 w 7853120"/>
              <a:gd name="connsiteY134" fmla="*/ 382586 h 6858000"/>
              <a:gd name="connsiteX135" fmla="*/ 1402551 w 7853120"/>
              <a:gd name="connsiteY135" fmla="*/ 305471 h 6858000"/>
              <a:gd name="connsiteX136" fmla="*/ 1444956 w 7853120"/>
              <a:gd name="connsiteY136" fmla="*/ 211274 h 6858000"/>
              <a:gd name="connsiteX137" fmla="*/ 1452969 w 7853120"/>
              <a:gd name="connsiteY137" fmla="*/ 135477 h 6858000"/>
              <a:gd name="connsiteX138" fmla="*/ 1494568 w 7853120"/>
              <a:gd name="connsiteY138" fmla="*/ 35011 h 6858000"/>
              <a:gd name="connsiteX139" fmla="*/ 1497437 w 7853120"/>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26358 w 7864459"/>
              <a:gd name="connsiteY9" fmla="*/ 6721347 h 6858000"/>
              <a:gd name="connsiteX10" fmla="*/ 98998 w 7864459"/>
              <a:gd name="connsiteY10" fmla="*/ 66623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26358 w 7864459"/>
              <a:gd name="connsiteY9" fmla="*/ 6721347 h 6858000"/>
              <a:gd name="connsiteX10" fmla="*/ 98998 w 7864459"/>
              <a:gd name="connsiteY10" fmla="*/ 66623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26358 w 7864459"/>
              <a:gd name="connsiteY9" fmla="*/ 6721347 h 6858000"/>
              <a:gd name="connsiteX10" fmla="*/ 70494 w 7864459"/>
              <a:gd name="connsiteY10" fmla="*/ 66496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29566 w 7864459"/>
              <a:gd name="connsiteY11" fmla="*/ 6592697 h 6858000"/>
              <a:gd name="connsiteX12" fmla="*/ 113164 w 7864459"/>
              <a:gd name="connsiteY12" fmla="*/ 6469566 h 6858000"/>
              <a:gd name="connsiteX13" fmla="*/ 168484 w 7864459"/>
              <a:gd name="connsiteY13" fmla="*/ 639867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29566 w 7864459"/>
              <a:gd name="connsiteY11" fmla="*/ 6592697 h 6858000"/>
              <a:gd name="connsiteX12" fmla="*/ 113164 w 7864459"/>
              <a:gd name="connsiteY12" fmla="*/ 646956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29566 w 7864459"/>
              <a:gd name="connsiteY11" fmla="*/ 6592697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70494 w 7864459"/>
              <a:gd name="connsiteY10" fmla="*/ 6649679 h 6858000"/>
              <a:gd name="connsiteX11" fmla="*/ 50944 w 7864459"/>
              <a:gd name="connsiteY11" fmla="*/ 6578410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64359 w 7864459"/>
              <a:gd name="connsiteY8" fmla="*/ 6763669 h 6858000"/>
              <a:gd name="connsiteX9" fmla="*/ 35859 w 7864459"/>
              <a:gd name="connsiteY9" fmla="*/ 6695947 h 6858000"/>
              <a:gd name="connsiteX10" fmla="*/ 63367 w 7864459"/>
              <a:gd name="connsiteY10" fmla="*/ 6630629 h 6858000"/>
              <a:gd name="connsiteX11" fmla="*/ 50944 w 7864459"/>
              <a:gd name="connsiteY11" fmla="*/ 6578410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08776 w 7864459"/>
              <a:gd name="connsiteY0" fmla="*/ 0 h 6858000"/>
              <a:gd name="connsiteX1" fmla="*/ 7864459 w 7864459"/>
              <a:gd name="connsiteY1" fmla="*/ 0 h 6858000"/>
              <a:gd name="connsiteX2" fmla="*/ 7864459 w 7864459"/>
              <a:gd name="connsiteY2" fmla="*/ 6858000 h 6858000"/>
              <a:gd name="connsiteX3" fmla="*/ 11339 w 7864459"/>
              <a:gd name="connsiteY3" fmla="*/ 6858000 h 6858000"/>
              <a:gd name="connsiteX4" fmla="*/ 16568 w 7864459"/>
              <a:gd name="connsiteY4" fmla="*/ 6806542 h 6858000"/>
              <a:gd name="connsiteX5" fmla="*/ 22283 w 7864459"/>
              <a:gd name="connsiteY5" fmla="*/ 6810337 h 6858000"/>
              <a:gd name="connsiteX6" fmla="*/ 29140 w 7864459"/>
              <a:gd name="connsiteY6" fmla="*/ 6811393 h 6858000"/>
              <a:gd name="connsiteX7" fmla="*/ 0 w 7864459"/>
              <a:gd name="connsiteY7" fmla="*/ 6782373 h 6858000"/>
              <a:gd name="connsiteX8" fmla="*/ 35856 w 7864459"/>
              <a:gd name="connsiteY8" fmla="*/ 6763669 h 6858000"/>
              <a:gd name="connsiteX9" fmla="*/ 35859 w 7864459"/>
              <a:gd name="connsiteY9" fmla="*/ 6695947 h 6858000"/>
              <a:gd name="connsiteX10" fmla="*/ 63367 w 7864459"/>
              <a:gd name="connsiteY10" fmla="*/ 6630629 h 6858000"/>
              <a:gd name="connsiteX11" fmla="*/ 50944 w 7864459"/>
              <a:gd name="connsiteY11" fmla="*/ 6578410 h 6858000"/>
              <a:gd name="connsiteX12" fmla="*/ 84661 w 7864459"/>
              <a:gd name="connsiteY12" fmla="*/ 6501316 h 6858000"/>
              <a:gd name="connsiteX13" fmla="*/ 101977 w 7864459"/>
              <a:gd name="connsiteY13" fmla="*/ 6405029 h 6858000"/>
              <a:gd name="connsiteX14" fmla="*/ 219944 w 7864459"/>
              <a:gd name="connsiteY14" fmla="*/ 6353596 h 6858000"/>
              <a:gd name="connsiteX15" fmla="*/ 230103 w 7864459"/>
              <a:gd name="connsiteY15" fmla="*/ 6282376 h 6858000"/>
              <a:gd name="connsiteX16" fmla="*/ 276073 w 7864459"/>
              <a:gd name="connsiteY16" fmla="*/ 6245603 h 6858000"/>
              <a:gd name="connsiteX17" fmla="*/ 286723 w 7864459"/>
              <a:gd name="connsiteY17" fmla="*/ 6231382 h 6858000"/>
              <a:gd name="connsiteX18" fmla="*/ 323172 w 7864459"/>
              <a:gd name="connsiteY18" fmla="*/ 6150483 h 6858000"/>
              <a:gd name="connsiteX19" fmla="*/ 359174 w 7864459"/>
              <a:gd name="connsiteY19" fmla="*/ 6135150 h 6858000"/>
              <a:gd name="connsiteX20" fmla="*/ 360683 w 7864459"/>
              <a:gd name="connsiteY20" fmla="*/ 6135117 h 6858000"/>
              <a:gd name="connsiteX21" fmla="*/ 346317 w 7864459"/>
              <a:gd name="connsiteY21" fmla="*/ 6094992 h 6858000"/>
              <a:gd name="connsiteX22" fmla="*/ 370345 w 7864459"/>
              <a:gd name="connsiteY22" fmla="*/ 6094804 h 6858000"/>
              <a:gd name="connsiteX23" fmla="*/ 371529 w 7864459"/>
              <a:gd name="connsiteY23" fmla="*/ 6069532 h 6858000"/>
              <a:gd name="connsiteX24" fmla="*/ 373753 w 7864459"/>
              <a:gd name="connsiteY24" fmla="*/ 6057240 h 6858000"/>
              <a:gd name="connsiteX25" fmla="*/ 371062 w 7864459"/>
              <a:gd name="connsiteY25" fmla="*/ 6052194 h 6858000"/>
              <a:gd name="connsiteX26" fmla="*/ 376026 w 7864459"/>
              <a:gd name="connsiteY26" fmla="*/ 6034848 h 6858000"/>
              <a:gd name="connsiteX27" fmla="*/ 377286 w 7864459"/>
              <a:gd name="connsiteY27" fmla="*/ 6016934 h 6858000"/>
              <a:gd name="connsiteX28" fmla="*/ 402756 w 7864459"/>
              <a:gd name="connsiteY28" fmla="*/ 5941839 h 6858000"/>
              <a:gd name="connsiteX29" fmla="*/ 425910 w 7864459"/>
              <a:gd name="connsiteY29" fmla="*/ 5769612 h 6858000"/>
              <a:gd name="connsiteX30" fmla="*/ 528196 w 7864459"/>
              <a:gd name="connsiteY30" fmla="*/ 5483024 h 6858000"/>
              <a:gd name="connsiteX31" fmla="*/ 589048 w 7864459"/>
              <a:gd name="connsiteY31" fmla="*/ 5386836 h 6858000"/>
              <a:gd name="connsiteX32" fmla="*/ 589158 w 7864459"/>
              <a:gd name="connsiteY32" fmla="*/ 5336094 h 6858000"/>
              <a:gd name="connsiteX33" fmla="*/ 604295 w 7864459"/>
              <a:gd name="connsiteY33" fmla="*/ 5322215 h 6858000"/>
              <a:gd name="connsiteX34" fmla="*/ 607160 w 7864459"/>
              <a:gd name="connsiteY34" fmla="*/ 5319945 h 6858000"/>
              <a:gd name="connsiteX35" fmla="*/ 613061 w 7864459"/>
              <a:gd name="connsiteY35" fmla="*/ 5308206 h 6858000"/>
              <a:gd name="connsiteX36" fmla="*/ 621687 w 7864459"/>
              <a:gd name="connsiteY36" fmla="*/ 5308204 h 6858000"/>
              <a:gd name="connsiteX37" fmla="*/ 628504 w 7864459"/>
              <a:gd name="connsiteY37" fmla="*/ 5244688 h 6858000"/>
              <a:gd name="connsiteX38" fmla="*/ 607443 w 7864459"/>
              <a:gd name="connsiteY38" fmla="*/ 5165945 h 6858000"/>
              <a:gd name="connsiteX39" fmla="*/ 611850 w 7864459"/>
              <a:gd name="connsiteY39" fmla="*/ 5124196 h 6858000"/>
              <a:gd name="connsiteX40" fmla="*/ 618322 w 7864459"/>
              <a:gd name="connsiteY40" fmla="*/ 5119497 h 6858000"/>
              <a:gd name="connsiteX41" fmla="*/ 601659 w 7864459"/>
              <a:gd name="connsiteY41" fmla="*/ 5056494 h 6858000"/>
              <a:gd name="connsiteX42" fmla="*/ 623563 w 7864459"/>
              <a:gd name="connsiteY42" fmla="*/ 4974868 h 6858000"/>
              <a:gd name="connsiteX43" fmla="*/ 647517 w 7864459"/>
              <a:gd name="connsiteY43" fmla="*/ 4914948 h 6858000"/>
              <a:gd name="connsiteX44" fmla="*/ 657741 w 7864459"/>
              <a:gd name="connsiteY44" fmla="*/ 4880631 h 6858000"/>
              <a:gd name="connsiteX45" fmla="*/ 677582 w 7864459"/>
              <a:gd name="connsiteY45" fmla="*/ 4790628 h 6858000"/>
              <a:gd name="connsiteX46" fmla="*/ 684238 w 7864459"/>
              <a:gd name="connsiteY46" fmla="*/ 4679718 h 6858000"/>
              <a:gd name="connsiteX47" fmla="*/ 709866 w 7864459"/>
              <a:gd name="connsiteY47" fmla="*/ 4557310 h 6858000"/>
              <a:gd name="connsiteX48" fmla="*/ 724846 w 7864459"/>
              <a:gd name="connsiteY48" fmla="*/ 4508412 h 6858000"/>
              <a:gd name="connsiteX49" fmla="*/ 729978 w 7864459"/>
              <a:gd name="connsiteY49" fmla="*/ 4391240 h 6858000"/>
              <a:gd name="connsiteX50" fmla="*/ 736618 w 7864459"/>
              <a:gd name="connsiteY50" fmla="*/ 4174996 h 6858000"/>
              <a:gd name="connsiteX51" fmla="*/ 748015 w 7864459"/>
              <a:gd name="connsiteY51" fmla="*/ 4078684 h 6858000"/>
              <a:gd name="connsiteX52" fmla="*/ 772390 w 7864459"/>
              <a:gd name="connsiteY52" fmla="*/ 3934323 h 6858000"/>
              <a:gd name="connsiteX53" fmla="*/ 762383 w 7864459"/>
              <a:gd name="connsiteY53" fmla="*/ 3921099 h 6858000"/>
              <a:gd name="connsiteX54" fmla="*/ 757785 w 7864459"/>
              <a:gd name="connsiteY54" fmla="*/ 3906233 h 6858000"/>
              <a:gd name="connsiteX55" fmla="*/ 759222 w 7864459"/>
              <a:gd name="connsiteY55" fmla="*/ 3904422 h 6858000"/>
              <a:gd name="connsiteX56" fmla="*/ 759822 w 7864459"/>
              <a:gd name="connsiteY56" fmla="*/ 3887163 h 6858000"/>
              <a:gd name="connsiteX57" fmla="*/ 755954 w 7864459"/>
              <a:gd name="connsiteY57" fmla="*/ 3883366 h 6858000"/>
              <a:gd name="connsiteX58" fmla="*/ 749636 w 7864459"/>
              <a:gd name="connsiteY58" fmla="*/ 3808615 h 6858000"/>
              <a:gd name="connsiteX59" fmla="*/ 774850 w 7864459"/>
              <a:gd name="connsiteY59" fmla="*/ 3801218 h 6858000"/>
              <a:gd name="connsiteX60" fmla="*/ 800941 w 7864459"/>
              <a:gd name="connsiteY60" fmla="*/ 3735794 h 6858000"/>
              <a:gd name="connsiteX61" fmla="*/ 798329 w 7864459"/>
              <a:gd name="connsiteY61" fmla="*/ 3699097 h 6858000"/>
              <a:gd name="connsiteX62" fmla="*/ 798623 w 7864459"/>
              <a:gd name="connsiteY62" fmla="*/ 3691697 h 6858000"/>
              <a:gd name="connsiteX63" fmla="*/ 798967 w 7864459"/>
              <a:gd name="connsiteY63" fmla="*/ 3691546 h 6858000"/>
              <a:gd name="connsiteX64" fmla="*/ 799953 w 7864459"/>
              <a:gd name="connsiteY64" fmla="*/ 3683730 h 6858000"/>
              <a:gd name="connsiteX65" fmla="*/ 799160 w 7864459"/>
              <a:gd name="connsiteY65" fmla="*/ 3678210 h 6858000"/>
              <a:gd name="connsiteX66" fmla="*/ 846137 w 7864459"/>
              <a:gd name="connsiteY66" fmla="*/ 3622140 h 6858000"/>
              <a:gd name="connsiteX67" fmla="*/ 887864 w 7864459"/>
              <a:gd name="connsiteY67" fmla="*/ 3534890 h 6858000"/>
              <a:gd name="connsiteX68" fmla="*/ 925330 w 7864459"/>
              <a:gd name="connsiteY68" fmla="*/ 3446748 h 6858000"/>
              <a:gd name="connsiteX69" fmla="*/ 937027 w 7864459"/>
              <a:gd name="connsiteY69" fmla="*/ 3413985 h 6858000"/>
              <a:gd name="connsiteX70" fmla="*/ 966113 w 7864459"/>
              <a:gd name="connsiteY70" fmla="*/ 3359338 h 6858000"/>
              <a:gd name="connsiteX71" fmla="*/ 984538 w 7864459"/>
              <a:gd name="connsiteY71" fmla="*/ 3336636 h 6858000"/>
              <a:gd name="connsiteX72" fmla="*/ 984468 w 7864459"/>
              <a:gd name="connsiteY72" fmla="*/ 3335242 h 6858000"/>
              <a:gd name="connsiteX73" fmla="*/ 988955 w 7864459"/>
              <a:gd name="connsiteY73" fmla="*/ 3334506 h 6858000"/>
              <a:gd name="connsiteX74" fmla="*/ 992485 w 7864459"/>
              <a:gd name="connsiteY74" fmla="*/ 3330362 h 6858000"/>
              <a:gd name="connsiteX75" fmla="*/ 996515 w 7864459"/>
              <a:gd name="connsiteY75" fmla="*/ 3316492 h 6858000"/>
              <a:gd name="connsiteX76" fmla="*/ 997106 w 7864459"/>
              <a:gd name="connsiteY76" fmla="*/ 3310855 h 6858000"/>
              <a:gd name="connsiteX77" fmla="*/ 999940 w 7864459"/>
              <a:gd name="connsiteY77" fmla="*/ 3303502 h 6858000"/>
              <a:gd name="connsiteX78" fmla="*/ 1000304 w 7864459"/>
              <a:gd name="connsiteY78" fmla="*/ 3303456 h 6858000"/>
              <a:gd name="connsiteX79" fmla="*/ 1002381 w 7864459"/>
              <a:gd name="connsiteY79" fmla="*/ 3296306 h 6858000"/>
              <a:gd name="connsiteX80" fmla="*/ 1008831 w 7864459"/>
              <a:gd name="connsiteY80" fmla="*/ 3259631 h 6858000"/>
              <a:gd name="connsiteX81" fmla="*/ 1053873 w 7864459"/>
              <a:gd name="connsiteY81" fmla="*/ 3227829 h 6858000"/>
              <a:gd name="connsiteX82" fmla="*/ 1065766 w 7864459"/>
              <a:gd name="connsiteY82" fmla="*/ 3211605 h 6858000"/>
              <a:gd name="connsiteX83" fmla="*/ 1073688 w 7864459"/>
              <a:gd name="connsiteY83" fmla="*/ 3203657 h 6858000"/>
              <a:gd name="connsiteX84" fmla="*/ 1075196 w 7864459"/>
              <a:gd name="connsiteY84" fmla="*/ 3203625 h 6858000"/>
              <a:gd name="connsiteX85" fmla="*/ 1084398 w 7864459"/>
              <a:gd name="connsiteY85" fmla="*/ 3164801 h 6858000"/>
              <a:gd name="connsiteX86" fmla="*/ 1085303 w 7864459"/>
              <a:gd name="connsiteY86" fmla="*/ 3140459 h 6858000"/>
              <a:gd name="connsiteX87" fmla="*/ 1087385 w 7864459"/>
              <a:gd name="connsiteY87" fmla="*/ 3128619 h 6858000"/>
              <a:gd name="connsiteX88" fmla="*/ 1084641 w 7864459"/>
              <a:gd name="connsiteY88" fmla="*/ 3123757 h 6858000"/>
              <a:gd name="connsiteX89" fmla="*/ 1089406 w 7864459"/>
              <a:gd name="connsiteY89" fmla="*/ 3107053 h 6858000"/>
              <a:gd name="connsiteX90" fmla="*/ 1091209 w 7864459"/>
              <a:gd name="connsiteY90" fmla="*/ 3105708 h 6858000"/>
              <a:gd name="connsiteX91" fmla="*/ 1090464 w 7864459"/>
              <a:gd name="connsiteY91" fmla="*/ 3089798 h 6858000"/>
              <a:gd name="connsiteX92" fmla="*/ 1084189 w 7864459"/>
              <a:gd name="connsiteY92" fmla="*/ 3073892 h 6858000"/>
              <a:gd name="connsiteX93" fmla="*/ 1142413 w 7864459"/>
              <a:gd name="connsiteY93" fmla="*/ 2939902 h 6858000"/>
              <a:gd name="connsiteX94" fmla="*/ 1143520 w 7864459"/>
              <a:gd name="connsiteY94" fmla="*/ 2801843 h 6858000"/>
              <a:gd name="connsiteX95" fmla="*/ 1176387 w 7864459"/>
              <a:gd name="connsiteY95" fmla="*/ 2729696 h 6858000"/>
              <a:gd name="connsiteX96" fmla="*/ 1220539 w 7864459"/>
              <a:gd name="connsiteY96" fmla="*/ 2682866 h 6858000"/>
              <a:gd name="connsiteX97" fmla="*/ 1268893 w 7864459"/>
              <a:gd name="connsiteY97" fmla="*/ 2526390 h 6858000"/>
              <a:gd name="connsiteX98" fmla="*/ 1294994 w 7864459"/>
              <a:gd name="connsiteY98" fmla="*/ 2483002 h 6858000"/>
              <a:gd name="connsiteX99" fmla="*/ 1294539 w 7864459"/>
              <a:gd name="connsiteY99" fmla="*/ 2434127 h 6858000"/>
              <a:gd name="connsiteX100" fmla="*/ 1309506 w 7864459"/>
              <a:gd name="connsiteY100" fmla="*/ 2420768 h 6858000"/>
              <a:gd name="connsiteX101" fmla="*/ 1312344 w 7864459"/>
              <a:gd name="connsiteY101" fmla="*/ 2418582 h 6858000"/>
              <a:gd name="connsiteX102" fmla="*/ 1318108 w 7864459"/>
              <a:gd name="connsiteY102" fmla="*/ 2407279 h 6858000"/>
              <a:gd name="connsiteX103" fmla="*/ 1326725 w 7864459"/>
              <a:gd name="connsiteY103" fmla="*/ 2407282 h 6858000"/>
              <a:gd name="connsiteX104" fmla="*/ 1340410 w 7864459"/>
              <a:gd name="connsiteY104" fmla="*/ 2392557 h 6858000"/>
              <a:gd name="connsiteX105" fmla="*/ 1349066 w 7864459"/>
              <a:gd name="connsiteY105" fmla="*/ 2370864 h 6858000"/>
              <a:gd name="connsiteX106" fmla="*/ 1406750 w 7864459"/>
              <a:gd name="connsiteY106" fmla="*/ 2202566 h 6858000"/>
              <a:gd name="connsiteX107" fmla="*/ 1423059 w 7864459"/>
              <a:gd name="connsiteY107" fmla="*/ 2182184 h 6858000"/>
              <a:gd name="connsiteX108" fmla="*/ 1441099 w 7864459"/>
              <a:gd name="connsiteY108" fmla="*/ 2151646 h 6858000"/>
              <a:gd name="connsiteX109" fmla="*/ 1484754 w 7864459"/>
              <a:gd name="connsiteY109" fmla="*/ 2025678 h 6858000"/>
              <a:gd name="connsiteX110" fmla="*/ 1493403 w 7864459"/>
              <a:gd name="connsiteY110" fmla="*/ 1908118 h 6858000"/>
              <a:gd name="connsiteX111" fmla="*/ 1502844 w 7864459"/>
              <a:gd name="connsiteY111" fmla="*/ 1721725 h 6858000"/>
              <a:gd name="connsiteX112" fmla="*/ 1503255 w 7864459"/>
              <a:gd name="connsiteY112" fmla="*/ 1690229 h 6858000"/>
              <a:gd name="connsiteX113" fmla="*/ 1513215 w 7864459"/>
              <a:gd name="connsiteY113" fmla="*/ 1664519 h 6858000"/>
              <a:gd name="connsiteX114" fmla="*/ 1523900 w 7864459"/>
              <a:gd name="connsiteY114" fmla="*/ 1659741 h 6858000"/>
              <a:gd name="connsiteX115" fmla="*/ 1525669 w 7864459"/>
              <a:gd name="connsiteY115" fmla="*/ 1642638 h 6858000"/>
              <a:gd name="connsiteX116" fmla="*/ 1528146 w 7864459"/>
              <a:gd name="connsiteY116" fmla="*/ 1638374 h 6858000"/>
              <a:gd name="connsiteX117" fmla="*/ 1516520 w 7864459"/>
              <a:gd name="connsiteY117" fmla="*/ 1553747 h 6858000"/>
              <a:gd name="connsiteX118" fmla="*/ 1528232 w 7864459"/>
              <a:gd name="connsiteY118" fmla="*/ 1485881 h 6858000"/>
              <a:gd name="connsiteX119" fmla="*/ 1508633 w 7864459"/>
              <a:gd name="connsiteY119" fmla="*/ 1219904 h 6858000"/>
              <a:gd name="connsiteX120" fmla="*/ 1495561 w 7864459"/>
              <a:gd name="connsiteY120" fmla="*/ 1079200 h 6858000"/>
              <a:gd name="connsiteX121" fmla="*/ 1488237 w 7864459"/>
              <a:gd name="connsiteY121" fmla="*/ 906926 h 6858000"/>
              <a:gd name="connsiteX122" fmla="*/ 1481307 w 7864459"/>
              <a:gd name="connsiteY122" fmla="*/ 693671 h 6858000"/>
              <a:gd name="connsiteX123" fmla="*/ 1472811 w 7864459"/>
              <a:gd name="connsiteY123" fmla="*/ 674509 h 6858000"/>
              <a:gd name="connsiteX124" fmla="*/ 1474408 w 7864459"/>
              <a:gd name="connsiteY124" fmla="*/ 671854 h 6858000"/>
              <a:gd name="connsiteX125" fmla="*/ 1472365 w 7864459"/>
              <a:gd name="connsiteY125" fmla="*/ 648655 h 6858000"/>
              <a:gd name="connsiteX126" fmla="*/ 1466647 w 7864459"/>
              <a:gd name="connsiteY126" fmla="*/ 644194 h 6858000"/>
              <a:gd name="connsiteX127" fmla="*/ 1463593 w 7864459"/>
              <a:gd name="connsiteY127" fmla="*/ 628473 h 6858000"/>
              <a:gd name="connsiteX128" fmla="*/ 1446058 w 7864459"/>
              <a:gd name="connsiteY128" fmla="*/ 545150 h 6858000"/>
              <a:gd name="connsiteX129" fmla="*/ 1447912 w 7864459"/>
              <a:gd name="connsiteY129" fmla="*/ 544275 h 6858000"/>
              <a:gd name="connsiteX130" fmla="*/ 1471121 w 7864459"/>
              <a:gd name="connsiteY130" fmla="*/ 466430 h 6858000"/>
              <a:gd name="connsiteX131" fmla="*/ 1492233 w 7864459"/>
              <a:gd name="connsiteY131" fmla="*/ 390714 h 6858000"/>
              <a:gd name="connsiteX132" fmla="*/ 1491406 w 7864459"/>
              <a:gd name="connsiteY132" fmla="*/ 380764 h 6858000"/>
              <a:gd name="connsiteX133" fmla="*/ 1425326 w 7864459"/>
              <a:gd name="connsiteY133" fmla="*/ 399555 h 6858000"/>
              <a:gd name="connsiteX134" fmla="*/ 1425341 w 7864459"/>
              <a:gd name="connsiteY134" fmla="*/ 382586 h 6858000"/>
              <a:gd name="connsiteX135" fmla="*/ 1413890 w 7864459"/>
              <a:gd name="connsiteY135" fmla="*/ 305471 h 6858000"/>
              <a:gd name="connsiteX136" fmla="*/ 1456295 w 7864459"/>
              <a:gd name="connsiteY136" fmla="*/ 211274 h 6858000"/>
              <a:gd name="connsiteX137" fmla="*/ 1464308 w 7864459"/>
              <a:gd name="connsiteY137" fmla="*/ 135477 h 6858000"/>
              <a:gd name="connsiteX138" fmla="*/ 1505907 w 7864459"/>
              <a:gd name="connsiteY138" fmla="*/ 35011 h 6858000"/>
              <a:gd name="connsiteX139" fmla="*/ 1508776 w 7864459"/>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06039 w 7885837"/>
              <a:gd name="connsiteY12" fmla="*/ 6501316 h 6858000"/>
              <a:gd name="connsiteX13" fmla="*/ 123355 w 7885837"/>
              <a:gd name="connsiteY13" fmla="*/ 6405029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06039 w 7885837"/>
              <a:gd name="connsiteY12" fmla="*/ 6501316 h 6858000"/>
              <a:gd name="connsiteX13" fmla="*/ 101978 w 7885837"/>
              <a:gd name="connsiteY13" fmla="*/ 6443129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06039 w 7885837"/>
              <a:gd name="connsiteY12" fmla="*/ 6501316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72322 w 7885837"/>
              <a:gd name="connsiteY11" fmla="*/ 6578410 h 6858000"/>
              <a:gd name="connsiteX12" fmla="*/ 185353 w 7885837"/>
              <a:gd name="connsiteY12" fmla="*/ 6538422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84745 w 7885837"/>
              <a:gd name="connsiteY10" fmla="*/ 6630629 h 6858000"/>
              <a:gd name="connsiteX11" fmla="*/ 191295 w 7885837"/>
              <a:gd name="connsiteY11" fmla="*/ 6615516 h 6858000"/>
              <a:gd name="connsiteX12" fmla="*/ 185353 w 7885837"/>
              <a:gd name="connsiteY12" fmla="*/ 6538422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530154 w 7885837"/>
              <a:gd name="connsiteY0" fmla="*/ 0 h 6858000"/>
              <a:gd name="connsiteX1" fmla="*/ 7885837 w 7885837"/>
              <a:gd name="connsiteY1" fmla="*/ 0 h 6858000"/>
              <a:gd name="connsiteX2" fmla="*/ 7885837 w 7885837"/>
              <a:gd name="connsiteY2" fmla="*/ 6858000 h 6858000"/>
              <a:gd name="connsiteX3" fmla="*/ 32717 w 7885837"/>
              <a:gd name="connsiteY3" fmla="*/ 6858000 h 6858000"/>
              <a:gd name="connsiteX4" fmla="*/ 37946 w 7885837"/>
              <a:gd name="connsiteY4" fmla="*/ 6806542 h 6858000"/>
              <a:gd name="connsiteX5" fmla="*/ 43661 w 7885837"/>
              <a:gd name="connsiteY5" fmla="*/ 6810337 h 6858000"/>
              <a:gd name="connsiteX6" fmla="*/ 50518 w 7885837"/>
              <a:gd name="connsiteY6" fmla="*/ 6811393 h 6858000"/>
              <a:gd name="connsiteX7" fmla="*/ 0 w 7885837"/>
              <a:gd name="connsiteY7" fmla="*/ 6801423 h 6858000"/>
              <a:gd name="connsiteX8" fmla="*/ 57234 w 7885837"/>
              <a:gd name="connsiteY8" fmla="*/ 6763669 h 6858000"/>
              <a:gd name="connsiteX9" fmla="*/ 57237 w 7885837"/>
              <a:gd name="connsiteY9" fmla="*/ 6695947 h 6858000"/>
              <a:gd name="connsiteX10" fmla="*/ 108539 w 7885837"/>
              <a:gd name="connsiteY10" fmla="*/ 6635929 h 6858000"/>
              <a:gd name="connsiteX11" fmla="*/ 191295 w 7885837"/>
              <a:gd name="connsiteY11" fmla="*/ 6615516 h 6858000"/>
              <a:gd name="connsiteX12" fmla="*/ 185353 w 7885837"/>
              <a:gd name="connsiteY12" fmla="*/ 6538422 h 6858000"/>
              <a:gd name="connsiteX13" fmla="*/ 220949 w 7885837"/>
              <a:gd name="connsiteY13" fmla="*/ 6464333 h 6858000"/>
              <a:gd name="connsiteX14" fmla="*/ 241322 w 7885837"/>
              <a:gd name="connsiteY14" fmla="*/ 6353596 h 6858000"/>
              <a:gd name="connsiteX15" fmla="*/ 251481 w 7885837"/>
              <a:gd name="connsiteY15" fmla="*/ 6282376 h 6858000"/>
              <a:gd name="connsiteX16" fmla="*/ 297451 w 7885837"/>
              <a:gd name="connsiteY16" fmla="*/ 6245603 h 6858000"/>
              <a:gd name="connsiteX17" fmla="*/ 308101 w 7885837"/>
              <a:gd name="connsiteY17" fmla="*/ 6231382 h 6858000"/>
              <a:gd name="connsiteX18" fmla="*/ 344550 w 7885837"/>
              <a:gd name="connsiteY18" fmla="*/ 6150483 h 6858000"/>
              <a:gd name="connsiteX19" fmla="*/ 380552 w 7885837"/>
              <a:gd name="connsiteY19" fmla="*/ 6135150 h 6858000"/>
              <a:gd name="connsiteX20" fmla="*/ 382061 w 7885837"/>
              <a:gd name="connsiteY20" fmla="*/ 6135117 h 6858000"/>
              <a:gd name="connsiteX21" fmla="*/ 367695 w 7885837"/>
              <a:gd name="connsiteY21" fmla="*/ 6094992 h 6858000"/>
              <a:gd name="connsiteX22" fmla="*/ 391723 w 7885837"/>
              <a:gd name="connsiteY22" fmla="*/ 6094804 h 6858000"/>
              <a:gd name="connsiteX23" fmla="*/ 392907 w 7885837"/>
              <a:gd name="connsiteY23" fmla="*/ 6069532 h 6858000"/>
              <a:gd name="connsiteX24" fmla="*/ 395131 w 7885837"/>
              <a:gd name="connsiteY24" fmla="*/ 6057240 h 6858000"/>
              <a:gd name="connsiteX25" fmla="*/ 392440 w 7885837"/>
              <a:gd name="connsiteY25" fmla="*/ 6052194 h 6858000"/>
              <a:gd name="connsiteX26" fmla="*/ 397404 w 7885837"/>
              <a:gd name="connsiteY26" fmla="*/ 6034848 h 6858000"/>
              <a:gd name="connsiteX27" fmla="*/ 398664 w 7885837"/>
              <a:gd name="connsiteY27" fmla="*/ 6016934 h 6858000"/>
              <a:gd name="connsiteX28" fmla="*/ 424134 w 7885837"/>
              <a:gd name="connsiteY28" fmla="*/ 5941839 h 6858000"/>
              <a:gd name="connsiteX29" fmla="*/ 447288 w 7885837"/>
              <a:gd name="connsiteY29" fmla="*/ 5769612 h 6858000"/>
              <a:gd name="connsiteX30" fmla="*/ 549574 w 7885837"/>
              <a:gd name="connsiteY30" fmla="*/ 5483024 h 6858000"/>
              <a:gd name="connsiteX31" fmla="*/ 610426 w 7885837"/>
              <a:gd name="connsiteY31" fmla="*/ 5386836 h 6858000"/>
              <a:gd name="connsiteX32" fmla="*/ 610536 w 7885837"/>
              <a:gd name="connsiteY32" fmla="*/ 5336094 h 6858000"/>
              <a:gd name="connsiteX33" fmla="*/ 625673 w 7885837"/>
              <a:gd name="connsiteY33" fmla="*/ 5322215 h 6858000"/>
              <a:gd name="connsiteX34" fmla="*/ 628538 w 7885837"/>
              <a:gd name="connsiteY34" fmla="*/ 5319945 h 6858000"/>
              <a:gd name="connsiteX35" fmla="*/ 634439 w 7885837"/>
              <a:gd name="connsiteY35" fmla="*/ 5308206 h 6858000"/>
              <a:gd name="connsiteX36" fmla="*/ 643065 w 7885837"/>
              <a:gd name="connsiteY36" fmla="*/ 5308204 h 6858000"/>
              <a:gd name="connsiteX37" fmla="*/ 649882 w 7885837"/>
              <a:gd name="connsiteY37" fmla="*/ 5244688 h 6858000"/>
              <a:gd name="connsiteX38" fmla="*/ 628821 w 7885837"/>
              <a:gd name="connsiteY38" fmla="*/ 5165945 h 6858000"/>
              <a:gd name="connsiteX39" fmla="*/ 633228 w 7885837"/>
              <a:gd name="connsiteY39" fmla="*/ 5124196 h 6858000"/>
              <a:gd name="connsiteX40" fmla="*/ 639700 w 7885837"/>
              <a:gd name="connsiteY40" fmla="*/ 5119497 h 6858000"/>
              <a:gd name="connsiteX41" fmla="*/ 623037 w 7885837"/>
              <a:gd name="connsiteY41" fmla="*/ 5056494 h 6858000"/>
              <a:gd name="connsiteX42" fmla="*/ 644941 w 7885837"/>
              <a:gd name="connsiteY42" fmla="*/ 4974868 h 6858000"/>
              <a:gd name="connsiteX43" fmla="*/ 668895 w 7885837"/>
              <a:gd name="connsiteY43" fmla="*/ 4914948 h 6858000"/>
              <a:gd name="connsiteX44" fmla="*/ 679119 w 7885837"/>
              <a:gd name="connsiteY44" fmla="*/ 4880631 h 6858000"/>
              <a:gd name="connsiteX45" fmla="*/ 698960 w 7885837"/>
              <a:gd name="connsiteY45" fmla="*/ 4790628 h 6858000"/>
              <a:gd name="connsiteX46" fmla="*/ 705616 w 7885837"/>
              <a:gd name="connsiteY46" fmla="*/ 4679718 h 6858000"/>
              <a:gd name="connsiteX47" fmla="*/ 731244 w 7885837"/>
              <a:gd name="connsiteY47" fmla="*/ 4557310 h 6858000"/>
              <a:gd name="connsiteX48" fmla="*/ 746224 w 7885837"/>
              <a:gd name="connsiteY48" fmla="*/ 4508412 h 6858000"/>
              <a:gd name="connsiteX49" fmla="*/ 751356 w 7885837"/>
              <a:gd name="connsiteY49" fmla="*/ 4391240 h 6858000"/>
              <a:gd name="connsiteX50" fmla="*/ 757996 w 7885837"/>
              <a:gd name="connsiteY50" fmla="*/ 4174996 h 6858000"/>
              <a:gd name="connsiteX51" fmla="*/ 769393 w 7885837"/>
              <a:gd name="connsiteY51" fmla="*/ 4078684 h 6858000"/>
              <a:gd name="connsiteX52" fmla="*/ 793768 w 7885837"/>
              <a:gd name="connsiteY52" fmla="*/ 3934323 h 6858000"/>
              <a:gd name="connsiteX53" fmla="*/ 783761 w 7885837"/>
              <a:gd name="connsiteY53" fmla="*/ 3921099 h 6858000"/>
              <a:gd name="connsiteX54" fmla="*/ 779163 w 7885837"/>
              <a:gd name="connsiteY54" fmla="*/ 3906233 h 6858000"/>
              <a:gd name="connsiteX55" fmla="*/ 780600 w 7885837"/>
              <a:gd name="connsiteY55" fmla="*/ 3904422 h 6858000"/>
              <a:gd name="connsiteX56" fmla="*/ 781200 w 7885837"/>
              <a:gd name="connsiteY56" fmla="*/ 3887163 h 6858000"/>
              <a:gd name="connsiteX57" fmla="*/ 777332 w 7885837"/>
              <a:gd name="connsiteY57" fmla="*/ 3883366 h 6858000"/>
              <a:gd name="connsiteX58" fmla="*/ 771014 w 7885837"/>
              <a:gd name="connsiteY58" fmla="*/ 3808615 h 6858000"/>
              <a:gd name="connsiteX59" fmla="*/ 796228 w 7885837"/>
              <a:gd name="connsiteY59" fmla="*/ 3801218 h 6858000"/>
              <a:gd name="connsiteX60" fmla="*/ 822319 w 7885837"/>
              <a:gd name="connsiteY60" fmla="*/ 3735794 h 6858000"/>
              <a:gd name="connsiteX61" fmla="*/ 819707 w 7885837"/>
              <a:gd name="connsiteY61" fmla="*/ 3699097 h 6858000"/>
              <a:gd name="connsiteX62" fmla="*/ 820001 w 7885837"/>
              <a:gd name="connsiteY62" fmla="*/ 3691697 h 6858000"/>
              <a:gd name="connsiteX63" fmla="*/ 820345 w 7885837"/>
              <a:gd name="connsiteY63" fmla="*/ 3691546 h 6858000"/>
              <a:gd name="connsiteX64" fmla="*/ 821331 w 7885837"/>
              <a:gd name="connsiteY64" fmla="*/ 3683730 h 6858000"/>
              <a:gd name="connsiteX65" fmla="*/ 820538 w 7885837"/>
              <a:gd name="connsiteY65" fmla="*/ 3678210 h 6858000"/>
              <a:gd name="connsiteX66" fmla="*/ 867515 w 7885837"/>
              <a:gd name="connsiteY66" fmla="*/ 3622140 h 6858000"/>
              <a:gd name="connsiteX67" fmla="*/ 909242 w 7885837"/>
              <a:gd name="connsiteY67" fmla="*/ 3534890 h 6858000"/>
              <a:gd name="connsiteX68" fmla="*/ 946708 w 7885837"/>
              <a:gd name="connsiteY68" fmla="*/ 3446748 h 6858000"/>
              <a:gd name="connsiteX69" fmla="*/ 958405 w 7885837"/>
              <a:gd name="connsiteY69" fmla="*/ 3413985 h 6858000"/>
              <a:gd name="connsiteX70" fmla="*/ 987491 w 7885837"/>
              <a:gd name="connsiteY70" fmla="*/ 3359338 h 6858000"/>
              <a:gd name="connsiteX71" fmla="*/ 1005916 w 7885837"/>
              <a:gd name="connsiteY71" fmla="*/ 3336636 h 6858000"/>
              <a:gd name="connsiteX72" fmla="*/ 1005846 w 7885837"/>
              <a:gd name="connsiteY72" fmla="*/ 3335242 h 6858000"/>
              <a:gd name="connsiteX73" fmla="*/ 1010333 w 7885837"/>
              <a:gd name="connsiteY73" fmla="*/ 3334506 h 6858000"/>
              <a:gd name="connsiteX74" fmla="*/ 1013863 w 7885837"/>
              <a:gd name="connsiteY74" fmla="*/ 3330362 h 6858000"/>
              <a:gd name="connsiteX75" fmla="*/ 1017893 w 7885837"/>
              <a:gd name="connsiteY75" fmla="*/ 3316492 h 6858000"/>
              <a:gd name="connsiteX76" fmla="*/ 1018484 w 7885837"/>
              <a:gd name="connsiteY76" fmla="*/ 3310855 h 6858000"/>
              <a:gd name="connsiteX77" fmla="*/ 1021318 w 7885837"/>
              <a:gd name="connsiteY77" fmla="*/ 3303502 h 6858000"/>
              <a:gd name="connsiteX78" fmla="*/ 1021682 w 7885837"/>
              <a:gd name="connsiteY78" fmla="*/ 3303456 h 6858000"/>
              <a:gd name="connsiteX79" fmla="*/ 1023759 w 7885837"/>
              <a:gd name="connsiteY79" fmla="*/ 3296306 h 6858000"/>
              <a:gd name="connsiteX80" fmla="*/ 1030209 w 7885837"/>
              <a:gd name="connsiteY80" fmla="*/ 3259631 h 6858000"/>
              <a:gd name="connsiteX81" fmla="*/ 1075251 w 7885837"/>
              <a:gd name="connsiteY81" fmla="*/ 3227829 h 6858000"/>
              <a:gd name="connsiteX82" fmla="*/ 1087144 w 7885837"/>
              <a:gd name="connsiteY82" fmla="*/ 3211605 h 6858000"/>
              <a:gd name="connsiteX83" fmla="*/ 1095066 w 7885837"/>
              <a:gd name="connsiteY83" fmla="*/ 3203657 h 6858000"/>
              <a:gd name="connsiteX84" fmla="*/ 1096574 w 7885837"/>
              <a:gd name="connsiteY84" fmla="*/ 3203625 h 6858000"/>
              <a:gd name="connsiteX85" fmla="*/ 1105776 w 7885837"/>
              <a:gd name="connsiteY85" fmla="*/ 3164801 h 6858000"/>
              <a:gd name="connsiteX86" fmla="*/ 1106681 w 7885837"/>
              <a:gd name="connsiteY86" fmla="*/ 3140459 h 6858000"/>
              <a:gd name="connsiteX87" fmla="*/ 1108763 w 7885837"/>
              <a:gd name="connsiteY87" fmla="*/ 3128619 h 6858000"/>
              <a:gd name="connsiteX88" fmla="*/ 1106019 w 7885837"/>
              <a:gd name="connsiteY88" fmla="*/ 3123757 h 6858000"/>
              <a:gd name="connsiteX89" fmla="*/ 1110784 w 7885837"/>
              <a:gd name="connsiteY89" fmla="*/ 3107053 h 6858000"/>
              <a:gd name="connsiteX90" fmla="*/ 1112587 w 7885837"/>
              <a:gd name="connsiteY90" fmla="*/ 3105708 h 6858000"/>
              <a:gd name="connsiteX91" fmla="*/ 1111842 w 7885837"/>
              <a:gd name="connsiteY91" fmla="*/ 3089798 h 6858000"/>
              <a:gd name="connsiteX92" fmla="*/ 1105567 w 7885837"/>
              <a:gd name="connsiteY92" fmla="*/ 3073892 h 6858000"/>
              <a:gd name="connsiteX93" fmla="*/ 1163791 w 7885837"/>
              <a:gd name="connsiteY93" fmla="*/ 2939902 h 6858000"/>
              <a:gd name="connsiteX94" fmla="*/ 1164898 w 7885837"/>
              <a:gd name="connsiteY94" fmla="*/ 2801843 h 6858000"/>
              <a:gd name="connsiteX95" fmla="*/ 1197765 w 7885837"/>
              <a:gd name="connsiteY95" fmla="*/ 2729696 h 6858000"/>
              <a:gd name="connsiteX96" fmla="*/ 1241917 w 7885837"/>
              <a:gd name="connsiteY96" fmla="*/ 2682866 h 6858000"/>
              <a:gd name="connsiteX97" fmla="*/ 1290271 w 7885837"/>
              <a:gd name="connsiteY97" fmla="*/ 2526390 h 6858000"/>
              <a:gd name="connsiteX98" fmla="*/ 1316372 w 7885837"/>
              <a:gd name="connsiteY98" fmla="*/ 2483002 h 6858000"/>
              <a:gd name="connsiteX99" fmla="*/ 1315917 w 7885837"/>
              <a:gd name="connsiteY99" fmla="*/ 2434127 h 6858000"/>
              <a:gd name="connsiteX100" fmla="*/ 1330884 w 7885837"/>
              <a:gd name="connsiteY100" fmla="*/ 2420768 h 6858000"/>
              <a:gd name="connsiteX101" fmla="*/ 1333722 w 7885837"/>
              <a:gd name="connsiteY101" fmla="*/ 2418582 h 6858000"/>
              <a:gd name="connsiteX102" fmla="*/ 1339486 w 7885837"/>
              <a:gd name="connsiteY102" fmla="*/ 2407279 h 6858000"/>
              <a:gd name="connsiteX103" fmla="*/ 1348103 w 7885837"/>
              <a:gd name="connsiteY103" fmla="*/ 2407282 h 6858000"/>
              <a:gd name="connsiteX104" fmla="*/ 1361788 w 7885837"/>
              <a:gd name="connsiteY104" fmla="*/ 2392557 h 6858000"/>
              <a:gd name="connsiteX105" fmla="*/ 1370444 w 7885837"/>
              <a:gd name="connsiteY105" fmla="*/ 2370864 h 6858000"/>
              <a:gd name="connsiteX106" fmla="*/ 1428128 w 7885837"/>
              <a:gd name="connsiteY106" fmla="*/ 2202566 h 6858000"/>
              <a:gd name="connsiteX107" fmla="*/ 1444437 w 7885837"/>
              <a:gd name="connsiteY107" fmla="*/ 2182184 h 6858000"/>
              <a:gd name="connsiteX108" fmla="*/ 1462477 w 7885837"/>
              <a:gd name="connsiteY108" fmla="*/ 2151646 h 6858000"/>
              <a:gd name="connsiteX109" fmla="*/ 1506132 w 7885837"/>
              <a:gd name="connsiteY109" fmla="*/ 2025678 h 6858000"/>
              <a:gd name="connsiteX110" fmla="*/ 1514781 w 7885837"/>
              <a:gd name="connsiteY110" fmla="*/ 1908118 h 6858000"/>
              <a:gd name="connsiteX111" fmla="*/ 1524222 w 7885837"/>
              <a:gd name="connsiteY111" fmla="*/ 1721725 h 6858000"/>
              <a:gd name="connsiteX112" fmla="*/ 1524633 w 7885837"/>
              <a:gd name="connsiteY112" fmla="*/ 1690229 h 6858000"/>
              <a:gd name="connsiteX113" fmla="*/ 1534593 w 7885837"/>
              <a:gd name="connsiteY113" fmla="*/ 1664519 h 6858000"/>
              <a:gd name="connsiteX114" fmla="*/ 1545278 w 7885837"/>
              <a:gd name="connsiteY114" fmla="*/ 1659741 h 6858000"/>
              <a:gd name="connsiteX115" fmla="*/ 1547047 w 7885837"/>
              <a:gd name="connsiteY115" fmla="*/ 1642638 h 6858000"/>
              <a:gd name="connsiteX116" fmla="*/ 1549524 w 7885837"/>
              <a:gd name="connsiteY116" fmla="*/ 1638374 h 6858000"/>
              <a:gd name="connsiteX117" fmla="*/ 1537898 w 7885837"/>
              <a:gd name="connsiteY117" fmla="*/ 1553747 h 6858000"/>
              <a:gd name="connsiteX118" fmla="*/ 1549610 w 7885837"/>
              <a:gd name="connsiteY118" fmla="*/ 1485881 h 6858000"/>
              <a:gd name="connsiteX119" fmla="*/ 1530011 w 7885837"/>
              <a:gd name="connsiteY119" fmla="*/ 1219904 h 6858000"/>
              <a:gd name="connsiteX120" fmla="*/ 1516939 w 7885837"/>
              <a:gd name="connsiteY120" fmla="*/ 1079200 h 6858000"/>
              <a:gd name="connsiteX121" fmla="*/ 1509615 w 7885837"/>
              <a:gd name="connsiteY121" fmla="*/ 906926 h 6858000"/>
              <a:gd name="connsiteX122" fmla="*/ 1502685 w 7885837"/>
              <a:gd name="connsiteY122" fmla="*/ 693671 h 6858000"/>
              <a:gd name="connsiteX123" fmla="*/ 1494189 w 7885837"/>
              <a:gd name="connsiteY123" fmla="*/ 674509 h 6858000"/>
              <a:gd name="connsiteX124" fmla="*/ 1495786 w 7885837"/>
              <a:gd name="connsiteY124" fmla="*/ 671854 h 6858000"/>
              <a:gd name="connsiteX125" fmla="*/ 1493743 w 7885837"/>
              <a:gd name="connsiteY125" fmla="*/ 648655 h 6858000"/>
              <a:gd name="connsiteX126" fmla="*/ 1488025 w 7885837"/>
              <a:gd name="connsiteY126" fmla="*/ 644194 h 6858000"/>
              <a:gd name="connsiteX127" fmla="*/ 1484971 w 7885837"/>
              <a:gd name="connsiteY127" fmla="*/ 628473 h 6858000"/>
              <a:gd name="connsiteX128" fmla="*/ 1467436 w 7885837"/>
              <a:gd name="connsiteY128" fmla="*/ 545150 h 6858000"/>
              <a:gd name="connsiteX129" fmla="*/ 1469290 w 7885837"/>
              <a:gd name="connsiteY129" fmla="*/ 544275 h 6858000"/>
              <a:gd name="connsiteX130" fmla="*/ 1492499 w 7885837"/>
              <a:gd name="connsiteY130" fmla="*/ 466430 h 6858000"/>
              <a:gd name="connsiteX131" fmla="*/ 1513611 w 7885837"/>
              <a:gd name="connsiteY131" fmla="*/ 390714 h 6858000"/>
              <a:gd name="connsiteX132" fmla="*/ 1512784 w 7885837"/>
              <a:gd name="connsiteY132" fmla="*/ 380764 h 6858000"/>
              <a:gd name="connsiteX133" fmla="*/ 1446704 w 7885837"/>
              <a:gd name="connsiteY133" fmla="*/ 399555 h 6858000"/>
              <a:gd name="connsiteX134" fmla="*/ 1446719 w 7885837"/>
              <a:gd name="connsiteY134" fmla="*/ 382586 h 6858000"/>
              <a:gd name="connsiteX135" fmla="*/ 1435268 w 7885837"/>
              <a:gd name="connsiteY135" fmla="*/ 305471 h 6858000"/>
              <a:gd name="connsiteX136" fmla="*/ 1477673 w 7885837"/>
              <a:gd name="connsiteY136" fmla="*/ 211274 h 6858000"/>
              <a:gd name="connsiteX137" fmla="*/ 1485686 w 7885837"/>
              <a:gd name="connsiteY137" fmla="*/ 135477 h 6858000"/>
              <a:gd name="connsiteX138" fmla="*/ 1527285 w 7885837"/>
              <a:gd name="connsiteY138" fmla="*/ 35011 h 6858000"/>
              <a:gd name="connsiteX139" fmla="*/ 1530154 w 7885837"/>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144704 w 7980023"/>
              <a:gd name="connsiteY6" fmla="*/ 6811393 h 6858000"/>
              <a:gd name="connsiteX7" fmla="*/ 94186 w 7980023"/>
              <a:gd name="connsiteY7" fmla="*/ 6801423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85481 w 7980023"/>
              <a:gd name="connsiteY11" fmla="*/ 6615516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14470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85481 w 7980023"/>
              <a:gd name="connsiteY11" fmla="*/ 6615516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85481 w 7980023"/>
              <a:gd name="connsiteY11" fmla="*/ 6615516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15135 w 7980023"/>
              <a:gd name="connsiteY13" fmla="*/ 6464333 h 6858000"/>
              <a:gd name="connsiteX14" fmla="*/ 335508 w 7980023"/>
              <a:gd name="connsiteY14" fmla="*/ 6353596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15135 w 7980023"/>
              <a:gd name="connsiteY13" fmla="*/ 6464333 h 6858000"/>
              <a:gd name="connsiteX14" fmla="*/ 406890 w 7980023"/>
              <a:gd name="connsiteY14" fmla="*/ 6358897 h 6858000"/>
              <a:gd name="connsiteX15" fmla="*/ 345667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15135 w 7980023"/>
              <a:gd name="connsiteY13" fmla="*/ 6464333 h 6858000"/>
              <a:gd name="connsiteX14" fmla="*/ 406890 w 7980023"/>
              <a:gd name="connsiteY14" fmla="*/ 6358897 h 6858000"/>
              <a:gd name="connsiteX15" fmla="*/ 512226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 name="connsiteX0" fmla="*/ 1624340 w 7980023"/>
              <a:gd name="connsiteY0" fmla="*/ 0 h 6858000"/>
              <a:gd name="connsiteX1" fmla="*/ 7980023 w 7980023"/>
              <a:gd name="connsiteY1" fmla="*/ 0 h 6858000"/>
              <a:gd name="connsiteX2" fmla="*/ 7980023 w 7980023"/>
              <a:gd name="connsiteY2" fmla="*/ 6858000 h 6858000"/>
              <a:gd name="connsiteX3" fmla="*/ 0 w 7980023"/>
              <a:gd name="connsiteY3" fmla="*/ 6858000 h 6858000"/>
              <a:gd name="connsiteX4" fmla="*/ 132132 w 7980023"/>
              <a:gd name="connsiteY4" fmla="*/ 6806542 h 6858000"/>
              <a:gd name="connsiteX5" fmla="*/ 137847 w 7980023"/>
              <a:gd name="connsiteY5" fmla="*/ 6810337 h 6858000"/>
              <a:gd name="connsiteX6" fmla="*/ 89184 w 7980023"/>
              <a:gd name="connsiteY6" fmla="*/ 6811393 h 6858000"/>
              <a:gd name="connsiteX7" fmla="*/ 70391 w 7980023"/>
              <a:gd name="connsiteY7" fmla="*/ 6764316 h 6858000"/>
              <a:gd name="connsiteX8" fmla="*/ 151420 w 7980023"/>
              <a:gd name="connsiteY8" fmla="*/ 6763669 h 6858000"/>
              <a:gd name="connsiteX9" fmla="*/ 151423 w 7980023"/>
              <a:gd name="connsiteY9" fmla="*/ 6695947 h 6858000"/>
              <a:gd name="connsiteX10" fmla="*/ 202725 w 7980023"/>
              <a:gd name="connsiteY10" fmla="*/ 6635929 h 6858000"/>
              <a:gd name="connsiteX11" fmla="*/ 277549 w 7980023"/>
              <a:gd name="connsiteY11" fmla="*/ 6583710 h 6858000"/>
              <a:gd name="connsiteX12" fmla="*/ 279539 w 7980023"/>
              <a:gd name="connsiteY12" fmla="*/ 6538422 h 6858000"/>
              <a:gd name="connsiteX13" fmla="*/ 362723 w 7980023"/>
              <a:gd name="connsiteY13" fmla="*/ 6453731 h 6858000"/>
              <a:gd name="connsiteX14" fmla="*/ 406890 w 7980023"/>
              <a:gd name="connsiteY14" fmla="*/ 6358897 h 6858000"/>
              <a:gd name="connsiteX15" fmla="*/ 512226 w 7980023"/>
              <a:gd name="connsiteY15" fmla="*/ 6282376 h 6858000"/>
              <a:gd name="connsiteX16" fmla="*/ 391637 w 7980023"/>
              <a:gd name="connsiteY16" fmla="*/ 6245603 h 6858000"/>
              <a:gd name="connsiteX17" fmla="*/ 402287 w 7980023"/>
              <a:gd name="connsiteY17" fmla="*/ 6231382 h 6858000"/>
              <a:gd name="connsiteX18" fmla="*/ 438736 w 7980023"/>
              <a:gd name="connsiteY18" fmla="*/ 6150483 h 6858000"/>
              <a:gd name="connsiteX19" fmla="*/ 474738 w 7980023"/>
              <a:gd name="connsiteY19" fmla="*/ 6135150 h 6858000"/>
              <a:gd name="connsiteX20" fmla="*/ 476247 w 7980023"/>
              <a:gd name="connsiteY20" fmla="*/ 6135117 h 6858000"/>
              <a:gd name="connsiteX21" fmla="*/ 461881 w 7980023"/>
              <a:gd name="connsiteY21" fmla="*/ 6094992 h 6858000"/>
              <a:gd name="connsiteX22" fmla="*/ 485909 w 7980023"/>
              <a:gd name="connsiteY22" fmla="*/ 6094804 h 6858000"/>
              <a:gd name="connsiteX23" fmla="*/ 487093 w 7980023"/>
              <a:gd name="connsiteY23" fmla="*/ 6069532 h 6858000"/>
              <a:gd name="connsiteX24" fmla="*/ 489317 w 7980023"/>
              <a:gd name="connsiteY24" fmla="*/ 6057240 h 6858000"/>
              <a:gd name="connsiteX25" fmla="*/ 486626 w 7980023"/>
              <a:gd name="connsiteY25" fmla="*/ 6052194 h 6858000"/>
              <a:gd name="connsiteX26" fmla="*/ 491590 w 7980023"/>
              <a:gd name="connsiteY26" fmla="*/ 6034848 h 6858000"/>
              <a:gd name="connsiteX27" fmla="*/ 492850 w 7980023"/>
              <a:gd name="connsiteY27" fmla="*/ 6016934 h 6858000"/>
              <a:gd name="connsiteX28" fmla="*/ 518320 w 7980023"/>
              <a:gd name="connsiteY28" fmla="*/ 5941839 h 6858000"/>
              <a:gd name="connsiteX29" fmla="*/ 541474 w 7980023"/>
              <a:gd name="connsiteY29" fmla="*/ 5769612 h 6858000"/>
              <a:gd name="connsiteX30" fmla="*/ 643760 w 7980023"/>
              <a:gd name="connsiteY30" fmla="*/ 5483024 h 6858000"/>
              <a:gd name="connsiteX31" fmla="*/ 704612 w 7980023"/>
              <a:gd name="connsiteY31" fmla="*/ 5386836 h 6858000"/>
              <a:gd name="connsiteX32" fmla="*/ 704722 w 7980023"/>
              <a:gd name="connsiteY32" fmla="*/ 5336094 h 6858000"/>
              <a:gd name="connsiteX33" fmla="*/ 719859 w 7980023"/>
              <a:gd name="connsiteY33" fmla="*/ 5322215 h 6858000"/>
              <a:gd name="connsiteX34" fmla="*/ 722724 w 7980023"/>
              <a:gd name="connsiteY34" fmla="*/ 5319945 h 6858000"/>
              <a:gd name="connsiteX35" fmla="*/ 728625 w 7980023"/>
              <a:gd name="connsiteY35" fmla="*/ 5308206 h 6858000"/>
              <a:gd name="connsiteX36" fmla="*/ 737251 w 7980023"/>
              <a:gd name="connsiteY36" fmla="*/ 5308204 h 6858000"/>
              <a:gd name="connsiteX37" fmla="*/ 744068 w 7980023"/>
              <a:gd name="connsiteY37" fmla="*/ 5244688 h 6858000"/>
              <a:gd name="connsiteX38" fmla="*/ 723007 w 7980023"/>
              <a:gd name="connsiteY38" fmla="*/ 5165945 h 6858000"/>
              <a:gd name="connsiteX39" fmla="*/ 727414 w 7980023"/>
              <a:gd name="connsiteY39" fmla="*/ 5124196 h 6858000"/>
              <a:gd name="connsiteX40" fmla="*/ 733886 w 7980023"/>
              <a:gd name="connsiteY40" fmla="*/ 5119497 h 6858000"/>
              <a:gd name="connsiteX41" fmla="*/ 717223 w 7980023"/>
              <a:gd name="connsiteY41" fmla="*/ 5056494 h 6858000"/>
              <a:gd name="connsiteX42" fmla="*/ 739127 w 7980023"/>
              <a:gd name="connsiteY42" fmla="*/ 4974868 h 6858000"/>
              <a:gd name="connsiteX43" fmla="*/ 763081 w 7980023"/>
              <a:gd name="connsiteY43" fmla="*/ 4914948 h 6858000"/>
              <a:gd name="connsiteX44" fmla="*/ 773305 w 7980023"/>
              <a:gd name="connsiteY44" fmla="*/ 4880631 h 6858000"/>
              <a:gd name="connsiteX45" fmla="*/ 793146 w 7980023"/>
              <a:gd name="connsiteY45" fmla="*/ 4790628 h 6858000"/>
              <a:gd name="connsiteX46" fmla="*/ 799802 w 7980023"/>
              <a:gd name="connsiteY46" fmla="*/ 4679718 h 6858000"/>
              <a:gd name="connsiteX47" fmla="*/ 825430 w 7980023"/>
              <a:gd name="connsiteY47" fmla="*/ 4557310 h 6858000"/>
              <a:gd name="connsiteX48" fmla="*/ 840410 w 7980023"/>
              <a:gd name="connsiteY48" fmla="*/ 4508412 h 6858000"/>
              <a:gd name="connsiteX49" fmla="*/ 845542 w 7980023"/>
              <a:gd name="connsiteY49" fmla="*/ 4391240 h 6858000"/>
              <a:gd name="connsiteX50" fmla="*/ 852182 w 7980023"/>
              <a:gd name="connsiteY50" fmla="*/ 4174996 h 6858000"/>
              <a:gd name="connsiteX51" fmla="*/ 863579 w 7980023"/>
              <a:gd name="connsiteY51" fmla="*/ 4078684 h 6858000"/>
              <a:gd name="connsiteX52" fmla="*/ 887954 w 7980023"/>
              <a:gd name="connsiteY52" fmla="*/ 3934323 h 6858000"/>
              <a:gd name="connsiteX53" fmla="*/ 877947 w 7980023"/>
              <a:gd name="connsiteY53" fmla="*/ 3921099 h 6858000"/>
              <a:gd name="connsiteX54" fmla="*/ 873349 w 7980023"/>
              <a:gd name="connsiteY54" fmla="*/ 3906233 h 6858000"/>
              <a:gd name="connsiteX55" fmla="*/ 874786 w 7980023"/>
              <a:gd name="connsiteY55" fmla="*/ 3904422 h 6858000"/>
              <a:gd name="connsiteX56" fmla="*/ 875386 w 7980023"/>
              <a:gd name="connsiteY56" fmla="*/ 3887163 h 6858000"/>
              <a:gd name="connsiteX57" fmla="*/ 871518 w 7980023"/>
              <a:gd name="connsiteY57" fmla="*/ 3883366 h 6858000"/>
              <a:gd name="connsiteX58" fmla="*/ 865200 w 7980023"/>
              <a:gd name="connsiteY58" fmla="*/ 3808615 h 6858000"/>
              <a:gd name="connsiteX59" fmla="*/ 890414 w 7980023"/>
              <a:gd name="connsiteY59" fmla="*/ 3801218 h 6858000"/>
              <a:gd name="connsiteX60" fmla="*/ 916505 w 7980023"/>
              <a:gd name="connsiteY60" fmla="*/ 3735794 h 6858000"/>
              <a:gd name="connsiteX61" fmla="*/ 913893 w 7980023"/>
              <a:gd name="connsiteY61" fmla="*/ 3699097 h 6858000"/>
              <a:gd name="connsiteX62" fmla="*/ 914187 w 7980023"/>
              <a:gd name="connsiteY62" fmla="*/ 3691697 h 6858000"/>
              <a:gd name="connsiteX63" fmla="*/ 914531 w 7980023"/>
              <a:gd name="connsiteY63" fmla="*/ 3691546 h 6858000"/>
              <a:gd name="connsiteX64" fmla="*/ 915517 w 7980023"/>
              <a:gd name="connsiteY64" fmla="*/ 3683730 h 6858000"/>
              <a:gd name="connsiteX65" fmla="*/ 914724 w 7980023"/>
              <a:gd name="connsiteY65" fmla="*/ 3678210 h 6858000"/>
              <a:gd name="connsiteX66" fmla="*/ 961701 w 7980023"/>
              <a:gd name="connsiteY66" fmla="*/ 3622140 h 6858000"/>
              <a:gd name="connsiteX67" fmla="*/ 1003428 w 7980023"/>
              <a:gd name="connsiteY67" fmla="*/ 3534890 h 6858000"/>
              <a:gd name="connsiteX68" fmla="*/ 1040894 w 7980023"/>
              <a:gd name="connsiteY68" fmla="*/ 3446748 h 6858000"/>
              <a:gd name="connsiteX69" fmla="*/ 1052591 w 7980023"/>
              <a:gd name="connsiteY69" fmla="*/ 3413985 h 6858000"/>
              <a:gd name="connsiteX70" fmla="*/ 1081677 w 7980023"/>
              <a:gd name="connsiteY70" fmla="*/ 3359338 h 6858000"/>
              <a:gd name="connsiteX71" fmla="*/ 1100102 w 7980023"/>
              <a:gd name="connsiteY71" fmla="*/ 3336636 h 6858000"/>
              <a:gd name="connsiteX72" fmla="*/ 1100032 w 7980023"/>
              <a:gd name="connsiteY72" fmla="*/ 3335242 h 6858000"/>
              <a:gd name="connsiteX73" fmla="*/ 1104519 w 7980023"/>
              <a:gd name="connsiteY73" fmla="*/ 3334506 h 6858000"/>
              <a:gd name="connsiteX74" fmla="*/ 1108049 w 7980023"/>
              <a:gd name="connsiteY74" fmla="*/ 3330362 h 6858000"/>
              <a:gd name="connsiteX75" fmla="*/ 1112079 w 7980023"/>
              <a:gd name="connsiteY75" fmla="*/ 3316492 h 6858000"/>
              <a:gd name="connsiteX76" fmla="*/ 1112670 w 7980023"/>
              <a:gd name="connsiteY76" fmla="*/ 3310855 h 6858000"/>
              <a:gd name="connsiteX77" fmla="*/ 1115504 w 7980023"/>
              <a:gd name="connsiteY77" fmla="*/ 3303502 h 6858000"/>
              <a:gd name="connsiteX78" fmla="*/ 1115868 w 7980023"/>
              <a:gd name="connsiteY78" fmla="*/ 3303456 h 6858000"/>
              <a:gd name="connsiteX79" fmla="*/ 1117945 w 7980023"/>
              <a:gd name="connsiteY79" fmla="*/ 3296306 h 6858000"/>
              <a:gd name="connsiteX80" fmla="*/ 1124395 w 7980023"/>
              <a:gd name="connsiteY80" fmla="*/ 3259631 h 6858000"/>
              <a:gd name="connsiteX81" fmla="*/ 1169437 w 7980023"/>
              <a:gd name="connsiteY81" fmla="*/ 3227829 h 6858000"/>
              <a:gd name="connsiteX82" fmla="*/ 1181330 w 7980023"/>
              <a:gd name="connsiteY82" fmla="*/ 3211605 h 6858000"/>
              <a:gd name="connsiteX83" fmla="*/ 1189252 w 7980023"/>
              <a:gd name="connsiteY83" fmla="*/ 3203657 h 6858000"/>
              <a:gd name="connsiteX84" fmla="*/ 1190760 w 7980023"/>
              <a:gd name="connsiteY84" fmla="*/ 3203625 h 6858000"/>
              <a:gd name="connsiteX85" fmla="*/ 1199962 w 7980023"/>
              <a:gd name="connsiteY85" fmla="*/ 3164801 h 6858000"/>
              <a:gd name="connsiteX86" fmla="*/ 1200867 w 7980023"/>
              <a:gd name="connsiteY86" fmla="*/ 3140459 h 6858000"/>
              <a:gd name="connsiteX87" fmla="*/ 1202949 w 7980023"/>
              <a:gd name="connsiteY87" fmla="*/ 3128619 h 6858000"/>
              <a:gd name="connsiteX88" fmla="*/ 1200205 w 7980023"/>
              <a:gd name="connsiteY88" fmla="*/ 3123757 h 6858000"/>
              <a:gd name="connsiteX89" fmla="*/ 1204970 w 7980023"/>
              <a:gd name="connsiteY89" fmla="*/ 3107053 h 6858000"/>
              <a:gd name="connsiteX90" fmla="*/ 1206773 w 7980023"/>
              <a:gd name="connsiteY90" fmla="*/ 3105708 h 6858000"/>
              <a:gd name="connsiteX91" fmla="*/ 1206028 w 7980023"/>
              <a:gd name="connsiteY91" fmla="*/ 3089798 h 6858000"/>
              <a:gd name="connsiteX92" fmla="*/ 1199753 w 7980023"/>
              <a:gd name="connsiteY92" fmla="*/ 3073892 h 6858000"/>
              <a:gd name="connsiteX93" fmla="*/ 1257977 w 7980023"/>
              <a:gd name="connsiteY93" fmla="*/ 2939902 h 6858000"/>
              <a:gd name="connsiteX94" fmla="*/ 1259084 w 7980023"/>
              <a:gd name="connsiteY94" fmla="*/ 2801843 h 6858000"/>
              <a:gd name="connsiteX95" fmla="*/ 1291951 w 7980023"/>
              <a:gd name="connsiteY95" fmla="*/ 2729696 h 6858000"/>
              <a:gd name="connsiteX96" fmla="*/ 1336103 w 7980023"/>
              <a:gd name="connsiteY96" fmla="*/ 2682866 h 6858000"/>
              <a:gd name="connsiteX97" fmla="*/ 1384457 w 7980023"/>
              <a:gd name="connsiteY97" fmla="*/ 2526390 h 6858000"/>
              <a:gd name="connsiteX98" fmla="*/ 1410558 w 7980023"/>
              <a:gd name="connsiteY98" fmla="*/ 2483002 h 6858000"/>
              <a:gd name="connsiteX99" fmla="*/ 1410103 w 7980023"/>
              <a:gd name="connsiteY99" fmla="*/ 2434127 h 6858000"/>
              <a:gd name="connsiteX100" fmla="*/ 1425070 w 7980023"/>
              <a:gd name="connsiteY100" fmla="*/ 2420768 h 6858000"/>
              <a:gd name="connsiteX101" fmla="*/ 1427908 w 7980023"/>
              <a:gd name="connsiteY101" fmla="*/ 2418582 h 6858000"/>
              <a:gd name="connsiteX102" fmla="*/ 1433672 w 7980023"/>
              <a:gd name="connsiteY102" fmla="*/ 2407279 h 6858000"/>
              <a:gd name="connsiteX103" fmla="*/ 1442289 w 7980023"/>
              <a:gd name="connsiteY103" fmla="*/ 2407282 h 6858000"/>
              <a:gd name="connsiteX104" fmla="*/ 1455974 w 7980023"/>
              <a:gd name="connsiteY104" fmla="*/ 2392557 h 6858000"/>
              <a:gd name="connsiteX105" fmla="*/ 1464630 w 7980023"/>
              <a:gd name="connsiteY105" fmla="*/ 2370864 h 6858000"/>
              <a:gd name="connsiteX106" fmla="*/ 1522314 w 7980023"/>
              <a:gd name="connsiteY106" fmla="*/ 2202566 h 6858000"/>
              <a:gd name="connsiteX107" fmla="*/ 1538623 w 7980023"/>
              <a:gd name="connsiteY107" fmla="*/ 2182184 h 6858000"/>
              <a:gd name="connsiteX108" fmla="*/ 1556663 w 7980023"/>
              <a:gd name="connsiteY108" fmla="*/ 2151646 h 6858000"/>
              <a:gd name="connsiteX109" fmla="*/ 1600318 w 7980023"/>
              <a:gd name="connsiteY109" fmla="*/ 2025678 h 6858000"/>
              <a:gd name="connsiteX110" fmla="*/ 1608967 w 7980023"/>
              <a:gd name="connsiteY110" fmla="*/ 1908118 h 6858000"/>
              <a:gd name="connsiteX111" fmla="*/ 1618408 w 7980023"/>
              <a:gd name="connsiteY111" fmla="*/ 1721725 h 6858000"/>
              <a:gd name="connsiteX112" fmla="*/ 1618819 w 7980023"/>
              <a:gd name="connsiteY112" fmla="*/ 1690229 h 6858000"/>
              <a:gd name="connsiteX113" fmla="*/ 1628779 w 7980023"/>
              <a:gd name="connsiteY113" fmla="*/ 1664519 h 6858000"/>
              <a:gd name="connsiteX114" fmla="*/ 1639464 w 7980023"/>
              <a:gd name="connsiteY114" fmla="*/ 1659741 h 6858000"/>
              <a:gd name="connsiteX115" fmla="*/ 1641233 w 7980023"/>
              <a:gd name="connsiteY115" fmla="*/ 1642638 h 6858000"/>
              <a:gd name="connsiteX116" fmla="*/ 1643710 w 7980023"/>
              <a:gd name="connsiteY116" fmla="*/ 1638374 h 6858000"/>
              <a:gd name="connsiteX117" fmla="*/ 1632084 w 7980023"/>
              <a:gd name="connsiteY117" fmla="*/ 1553747 h 6858000"/>
              <a:gd name="connsiteX118" fmla="*/ 1643796 w 7980023"/>
              <a:gd name="connsiteY118" fmla="*/ 1485881 h 6858000"/>
              <a:gd name="connsiteX119" fmla="*/ 1624197 w 7980023"/>
              <a:gd name="connsiteY119" fmla="*/ 1219904 h 6858000"/>
              <a:gd name="connsiteX120" fmla="*/ 1611125 w 7980023"/>
              <a:gd name="connsiteY120" fmla="*/ 1079200 h 6858000"/>
              <a:gd name="connsiteX121" fmla="*/ 1603801 w 7980023"/>
              <a:gd name="connsiteY121" fmla="*/ 906926 h 6858000"/>
              <a:gd name="connsiteX122" fmla="*/ 1596871 w 7980023"/>
              <a:gd name="connsiteY122" fmla="*/ 693671 h 6858000"/>
              <a:gd name="connsiteX123" fmla="*/ 1588375 w 7980023"/>
              <a:gd name="connsiteY123" fmla="*/ 674509 h 6858000"/>
              <a:gd name="connsiteX124" fmla="*/ 1589972 w 7980023"/>
              <a:gd name="connsiteY124" fmla="*/ 671854 h 6858000"/>
              <a:gd name="connsiteX125" fmla="*/ 1587929 w 7980023"/>
              <a:gd name="connsiteY125" fmla="*/ 648655 h 6858000"/>
              <a:gd name="connsiteX126" fmla="*/ 1582211 w 7980023"/>
              <a:gd name="connsiteY126" fmla="*/ 644194 h 6858000"/>
              <a:gd name="connsiteX127" fmla="*/ 1579157 w 7980023"/>
              <a:gd name="connsiteY127" fmla="*/ 628473 h 6858000"/>
              <a:gd name="connsiteX128" fmla="*/ 1561622 w 7980023"/>
              <a:gd name="connsiteY128" fmla="*/ 545150 h 6858000"/>
              <a:gd name="connsiteX129" fmla="*/ 1563476 w 7980023"/>
              <a:gd name="connsiteY129" fmla="*/ 544275 h 6858000"/>
              <a:gd name="connsiteX130" fmla="*/ 1586685 w 7980023"/>
              <a:gd name="connsiteY130" fmla="*/ 466430 h 6858000"/>
              <a:gd name="connsiteX131" fmla="*/ 1607797 w 7980023"/>
              <a:gd name="connsiteY131" fmla="*/ 390714 h 6858000"/>
              <a:gd name="connsiteX132" fmla="*/ 1606970 w 7980023"/>
              <a:gd name="connsiteY132" fmla="*/ 380764 h 6858000"/>
              <a:gd name="connsiteX133" fmla="*/ 1540890 w 7980023"/>
              <a:gd name="connsiteY133" fmla="*/ 399555 h 6858000"/>
              <a:gd name="connsiteX134" fmla="*/ 1540905 w 7980023"/>
              <a:gd name="connsiteY134" fmla="*/ 382586 h 6858000"/>
              <a:gd name="connsiteX135" fmla="*/ 1529454 w 7980023"/>
              <a:gd name="connsiteY135" fmla="*/ 305471 h 6858000"/>
              <a:gd name="connsiteX136" fmla="*/ 1571859 w 7980023"/>
              <a:gd name="connsiteY136" fmla="*/ 211274 h 6858000"/>
              <a:gd name="connsiteX137" fmla="*/ 1579872 w 7980023"/>
              <a:gd name="connsiteY137" fmla="*/ 135477 h 6858000"/>
              <a:gd name="connsiteX138" fmla="*/ 1621471 w 7980023"/>
              <a:gd name="connsiteY138" fmla="*/ 35011 h 6858000"/>
              <a:gd name="connsiteX139" fmla="*/ 1624340 w 7980023"/>
              <a:gd name="connsiteY13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80023" h="6858000">
                <a:moveTo>
                  <a:pt x="1624340" y="0"/>
                </a:moveTo>
                <a:lnTo>
                  <a:pt x="7980023" y="0"/>
                </a:lnTo>
                <a:lnTo>
                  <a:pt x="7980023" y="6858000"/>
                </a:lnTo>
                <a:lnTo>
                  <a:pt x="0" y="6858000"/>
                </a:lnTo>
                <a:lnTo>
                  <a:pt x="132132" y="6806542"/>
                </a:lnTo>
                <a:lnTo>
                  <a:pt x="137847" y="6810337"/>
                </a:lnTo>
                <a:lnTo>
                  <a:pt x="89184" y="6811393"/>
                </a:lnTo>
                <a:lnTo>
                  <a:pt x="70391" y="6764316"/>
                </a:lnTo>
                <a:lnTo>
                  <a:pt x="151420" y="6763669"/>
                </a:lnTo>
                <a:lnTo>
                  <a:pt x="151423" y="6695947"/>
                </a:lnTo>
                <a:cubicBezTo>
                  <a:pt x="162004" y="6681098"/>
                  <a:pt x="198681" y="6645366"/>
                  <a:pt x="202725" y="6635929"/>
                </a:cubicBezTo>
                <a:cubicBezTo>
                  <a:pt x="201411" y="6623676"/>
                  <a:pt x="277638" y="6596764"/>
                  <a:pt x="277549" y="6583710"/>
                </a:cubicBezTo>
                <a:cubicBezTo>
                  <a:pt x="286413" y="6523616"/>
                  <a:pt x="251673" y="6579466"/>
                  <a:pt x="279539" y="6538422"/>
                </a:cubicBezTo>
                <a:cubicBezTo>
                  <a:pt x="293078" y="6504360"/>
                  <a:pt x="358272" y="6485885"/>
                  <a:pt x="362723" y="6453731"/>
                </a:cubicBezTo>
                <a:cubicBezTo>
                  <a:pt x="374413" y="6445360"/>
                  <a:pt x="413615" y="6374813"/>
                  <a:pt x="406890" y="6358897"/>
                </a:cubicBezTo>
                <a:cubicBezTo>
                  <a:pt x="419018" y="6336351"/>
                  <a:pt x="502005" y="6300227"/>
                  <a:pt x="512226" y="6282376"/>
                </a:cubicBezTo>
                <a:cubicBezTo>
                  <a:pt x="512445" y="6280426"/>
                  <a:pt x="391418" y="6247554"/>
                  <a:pt x="391637" y="6245603"/>
                </a:cubicBezTo>
                <a:cubicBezTo>
                  <a:pt x="392655" y="6242109"/>
                  <a:pt x="400234" y="6240246"/>
                  <a:pt x="402287" y="6231382"/>
                </a:cubicBezTo>
                <a:cubicBezTo>
                  <a:pt x="413935" y="6214200"/>
                  <a:pt x="426661" y="6166520"/>
                  <a:pt x="438736" y="6150483"/>
                </a:cubicBezTo>
                <a:cubicBezTo>
                  <a:pt x="440343" y="6145383"/>
                  <a:pt x="471207" y="6136064"/>
                  <a:pt x="474738" y="6135150"/>
                </a:cubicBezTo>
                <a:lnTo>
                  <a:pt x="476247" y="6135117"/>
                </a:lnTo>
                <a:lnTo>
                  <a:pt x="461881" y="6094992"/>
                </a:lnTo>
                <a:lnTo>
                  <a:pt x="485909" y="6094804"/>
                </a:lnTo>
                <a:cubicBezTo>
                  <a:pt x="486304" y="6086380"/>
                  <a:pt x="486698" y="6077956"/>
                  <a:pt x="487093" y="6069532"/>
                </a:cubicBezTo>
                <a:lnTo>
                  <a:pt x="489317" y="6057240"/>
                </a:lnTo>
                <a:lnTo>
                  <a:pt x="486626" y="6052194"/>
                </a:lnTo>
                <a:cubicBezTo>
                  <a:pt x="485564" y="6047615"/>
                  <a:pt x="486414" y="6042180"/>
                  <a:pt x="491590" y="6034848"/>
                </a:cubicBezTo>
                <a:lnTo>
                  <a:pt x="492850" y="6016934"/>
                </a:lnTo>
                <a:cubicBezTo>
                  <a:pt x="491858" y="6011232"/>
                  <a:pt x="521519" y="5947109"/>
                  <a:pt x="518320" y="5941839"/>
                </a:cubicBezTo>
                <a:cubicBezTo>
                  <a:pt x="527728" y="5892009"/>
                  <a:pt x="525427" y="5829177"/>
                  <a:pt x="541474" y="5769612"/>
                </a:cubicBezTo>
                <a:cubicBezTo>
                  <a:pt x="573345" y="5674859"/>
                  <a:pt x="616570" y="5546820"/>
                  <a:pt x="643760" y="5483024"/>
                </a:cubicBezTo>
                <a:cubicBezTo>
                  <a:pt x="687129" y="5465021"/>
                  <a:pt x="685969" y="5418016"/>
                  <a:pt x="704612" y="5386836"/>
                </a:cubicBezTo>
                <a:cubicBezTo>
                  <a:pt x="672573" y="5382571"/>
                  <a:pt x="736210" y="5353240"/>
                  <a:pt x="704722" y="5336094"/>
                </a:cubicBezTo>
                <a:cubicBezTo>
                  <a:pt x="709112" y="5330963"/>
                  <a:pt x="714358" y="5326534"/>
                  <a:pt x="719859" y="5322215"/>
                </a:cubicBezTo>
                <a:lnTo>
                  <a:pt x="722724" y="5319945"/>
                </a:lnTo>
                <a:lnTo>
                  <a:pt x="728625" y="5308206"/>
                </a:lnTo>
                <a:lnTo>
                  <a:pt x="737251" y="5308204"/>
                </a:lnTo>
                <a:lnTo>
                  <a:pt x="744068" y="5244688"/>
                </a:lnTo>
                <a:cubicBezTo>
                  <a:pt x="741754" y="5219841"/>
                  <a:pt x="736409" y="5193796"/>
                  <a:pt x="723007" y="5165945"/>
                </a:cubicBezTo>
                <a:cubicBezTo>
                  <a:pt x="714005" y="5153858"/>
                  <a:pt x="715978" y="5135166"/>
                  <a:pt x="727414" y="5124196"/>
                </a:cubicBezTo>
                <a:cubicBezTo>
                  <a:pt x="729382" y="5122308"/>
                  <a:pt x="731564" y="5120724"/>
                  <a:pt x="733886" y="5119497"/>
                </a:cubicBezTo>
                <a:cubicBezTo>
                  <a:pt x="713338" y="5084291"/>
                  <a:pt x="733062" y="5075230"/>
                  <a:pt x="717223" y="5056494"/>
                </a:cubicBezTo>
                <a:cubicBezTo>
                  <a:pt x="722653" y="5015230"/>
                  <a:pt x="752784" y="4991932"/>
                  <a:pt x="739127" y="4974868"/>
                </a:cubicBezTo>
                <a:cubicBezTo>
                  <a:pt x="747068" y="4955744"/>
                  <a:pt x="776644" y="4936770"/>
                  <a:pt x="763081" y="4914948"/>
                </a:cubicBezTo>
                <a:cubicBezTo>
                  <a:pt x="779099" y="4918788"/>
                  <a:pt x="759254" y="4888088"/>
                  <a:pt x="773305" y="4880631"/>
                </a:cubicBezTo>
                <a:cubicBezTo>
                  <a:pt x="778316" y="4859911"/>
                  <a:pt x="788730" y="4824114"/>
                  <a:pt x="793146" y="4790628"/>
                </a:cubicBezTo>
                <a:cubicBezTo>
                  <a:pt x="772519" y="4753454"/>
                  <a:pt x="815026" y="4709732"/>
                  <a:pt x="799802" y="4679718"/>
                </a:cubicBezTo>
                <a:lnTo>
                  <a:pt x="825430" y="4557310"/>
                </a:lnTo>
                <a:cubicBezTo>
                  <a:pt x="836009" y="4523413"/>
                  <a:pt x="802432" y="4537635"/>
                  <a:pt x="840410" y="4508412"/>
                </a:cubicBezTo>
                <a:cubicBezTo>
                  <a:pt x="833896" y="4445321"/>
                  <a:pt x="869756" y="4449367"/>
                  <a:pt x="845542" y="4391240"/>
                </a:cubicBezTo>
                <a:lnTo>
                  <a:pt x="852182" y="4174996"/>
                </a:lnTo>
                <a:cubicBezTo>
                  <a:pt x="862953" y="4139969"/>
                  <a:pt x="857292" y="4130009"/>
                  <a:pt x="863579" y="4078684"/>
                </a:cubicBezTo>
                <a:cubicBezTo>
                  <a:pt x="874385" y="4027210"/>
                  <a:pt x="856366" y="3979051"/>
                  <a:pt x="887954" y="3934323"/>
                </a:cubicBezTo>
                <a:cubicBezTo>
                  <a:pt x="883536" y="3930474"/>
                  <a:pt x="880313" y="3925995"/>
                  <a:pt x="877947" y="3921099"/>
                </a:cubicBezTo>
                <a:lnTo>
                  <a:pt x="873349" y="3906233"/>
                </a:lnTo>
                <a:lnTo>
                  <a:pt x="874786" y="3904422"/>
                </a:lnTo>
                <a:cubicBezTo>
                  <a:pt x="878047" y="3896214"/>
                  <a:pt x="877547" y="3891016"/>
                  <a:pt x="875386" y="3887163"/>
                </a:cubicBezTo>
                <a:lnTo>
                  <a:pt x="871518" y="3883366"/>
                </a:lnTo>
                <a:lnTo>
                  <a:pt x="865200" y="3808615"/>
                </a:lnTo>
                <a:lnTo>
                  <a:pt x="890414" y="3801218"/>
                </a:lnTo>
                <a:cubicBezTo>
                  <a:pt x="898964" y="3789082"/>
                  <a:pt x="908634" y="3753967"/>
                  <a:pt x="916505" y="3735794"/>
                </a:cubicBezTo>
                <a:cubicBezTo>
                  <a:pt x="915058" y="3723991"/>
                  <a:pt x="914130" y="3711671"/>
                  <a:pt x="913893" y="3699097"/>
                </a:cubicBezTo>
                <a:lnTo>
                  <a:pt x="914187" y="3691697"/>
                </a:lnTo>
                <a:lnTo>
                  <a:pt x="914531" y="3691546"/>
                </a:lnTo>
                <a:cubicBezTo>
                  <a:pt x="915319" y="3689926"/>
                  <a:pt x="915686" y="3687488"/>
                  <a:pt x="915517" y="3683730"/>
                </a:cubicBezTo>
                <a:lnTo>
                  <a:pt x="914724" y="3678210"/>
                </a:lnTo>
                <a:lnTo>
                  <a:pt x="961701" y="3622140"/>
                </a:lnTo>
                <a:cubicBezTo>
                  <a:pt x="975640" y="3587061"/>
                  <a:pt x="979994" y="3573862"/>
                  <a:pt x="1003428" y="3534890"/>
                </a:cubicBezTo>
                <a:cubicBezTo>
                  <a:pt x="1016574" y="3502088"/>
                  <a:pt x="1036805" y="3477721"/>
                  <a:pt x="1040894" y="3446748"/>
                </a:cubicBezTo>
                <a:cubicBezTo>
                  <a:pt x="1052479" y="3438695"/>
                  <a:pt x="1059489" y="3429320"/>
                  <a:pt x="1052591" y="3413985"/>
                </a:cubicBezTo>
                <a:cubicBezTo>
                  <a:pt x="1067970" y="3384791"/>
                  <a:pt x="1086321" y="3384396"/>
                  <a:pt x="1081677" y="3359338"/>
                </a:cubicBezTo>
                <a:cubicBezTo>
                  <a:pt x="1113360" y="3353444"/>
                  <a:pt x="1104181" y="3348054"/>
                  <a:pt x="1100102" y="3336636"/>
                </a:cubicBezTo>
                <a:cubicBezTo>
                  <a:pt x="1100079" y="3336171"/>
                  <a:pt x="1100055" y="3335707"/>
                  <a:pt x="1100032" y="3335242"/>
                </a:cubicBezTo>
                <a:lnTo>
                  <a:pt x="1104519" y="3334506"/>
                </a:lnTo>
                <a:lnTo>
                  <a:pt x="1108049" y="3330362"/>
                </a:lnTo>
                <a:lnTo>
                  <a:pt x="1112079" y="3316492"/>
                </a:lnTo>
                <a:lnTo>
                  <a:pt x="1112670" y="3310855"/>
                </a:lnTo>
                <a:cubicBezTo>
                  <a:pt x="1113422" y="3307128"/>
                  <a:pt x="1114364" y="3304853"/>
                  <a:pt x="1115504" y="3303502"/>
                </a:cubicBezTo>
                <a:lnTo>
                  <a:pt x="1115868" y="3303456"/>
                </a:lnTo>
                <a:lnTo>
                  <a:pt x="1117945" y="3296306"/>
                </a:lnTo>
                <a:cubicBezTo>
                  <a:pt x="1120779" y="3283935"/>
                  <a:pt x="1122897" y="3271607"/>
                  <a:pt x="1124395" y="3259631"/>
                </a:cubicBezTo>
                <a:cubicBezTo>
                  <a:pt x="1144329" y="3258025"/>
                  <a:pt x="1140070" y="3209319"/>
                  <a:pt x="1169437" y="3227829"/>
                </a:cubicBezTo>
                <a:cubicBezTo>
                  <a:pt x="1172377" y="3212096"/>
                  <a:pt x="1162844" y="3197427"/>
                  <a:pt x="1181330" y="3211605"/>
                </a:cubicBezTo>
                <a:cubicBezTo>
                  <a:pt x="1182880" y="3206694"/>
                  <a:pt x="1185735" y="3204534"/>
                  <a:pt x="1189252" y="3203657"/>
                </a:cubicBezTo>
                <a:lnTo>
                  <a:pt x="1190760" y="3203625"/>
                </a:lnTo>
                <a:lnTo>
                  <a:pt x="1199962" y="3164801"/>
                </a:lnTo>
                <a:cubicBezTo>
                  <a:pt x="1200264" y="3156687"/>
                  <a:pt x="1200565" y="3148573"/>
                  <a:pt x="1200867" y="3140459"/>
                </a:cubicBezTo>
                <a:lnTo>
                  <a:pt x="1202949" y="3128619"/>
                </a:lnTo>
                <a:lnTo>
                  <a:pt x="1200205" y="3123757"/>
                </a:lnTo>
                <a:cubicBezTo>
                  <a:pt x="1199091" y="3119348"/>
                  <a:pt x="1199880" y="3114114"/>
                  <a:pt x="1204970" y="3107053"/>
                </a:cubicBezTo>
                <a:lnTo>
                  <a:pt x="1206773" y="3105708"/>
                </a:lnTo>
                <a:cubicBezTo>
                  <a:pt x="1206525" y="3100405"/>
                  <a:pt x="1206276" y="3095101"/>
                  <a:pt x="1206028" y="3089798"/>
                </a:cubicBezTo>
                <a:cubicBezTo>
                  <a:pt x="1204975" y="3084307"/>
                  <a:pt x="1203006" y="3078968"/>
                  <a:pt x="1199753" y="3073892"/>
                </a:cubicBezTo>
                <a:cubicBezTo>
                  <a:pt x="1240588" y="3039515"/>
                  <a:pt x="1235210" y="2987050"/>
                  <a:pt x="1257977" y="2939902"/>
                </a:cubicBezTo>
                <a:cubicBezTo>
                  <a:pt x="1261623" y="2932662"/>
                  <a:pt x="1272171" y="2848651"/>
                  <a:pt x="1259084" y="2801843"/>
                </a:cubicBezTo>
                <a:cubicBezTo>
                  <a:pt x="1261710" y="2779194"/>
                  <a:pt x="1260063" y="2798580"/>
                  <a:pt x="1291951" y="2729696"/>
                </a:cubicBezTo>
                <a:cubicBezTo>
                  <a:pt x="1294720" y="2711201"/>
                  <a:pt x="1326484" y="2667348"/>
                  <a:pt x="1336103" y="2682866"/>
                </a:cubicBezTo>
                <a:cubicBezTo>
                  <a:pt x="1327276" y="2618810"/>
                  <a:pt x="1375294" y="2590047"/>
                  <a:pt x="1384457" y="2526390"/>
                </a:cubicBezTo>
                <a:cubicBezTo>
                  <a:pt x="1427584" y="2509077"/>
                  <a:pt x="1392282" y="2513023"/>
                  <a:pt x="1410558" y="2483002"/>
                </a:cubicBezTo>
                <a:cubicBezTo>
                  <a:pt x="1378504" y="2478874"/>
                  <a:pt x="1441751" y="2450659"/>
                  <a:pt x="1410103" y="2434127"/>
                </a:cubicBezTo>
                <a:cubicBezTo>
                  <a:pt x="1414431" y="2429186"/>
                  <a:pt x="1419622" y="2424923"/>
                  <a:pt x="1425070" y="2420768"/>
                </a:cubicBezTo>
                <a:lnTo>
                  <a:pt x="1427908" y="2418582"/>
                </a:lnTo>
                <a:lnTo>
                  <a:pt x="1433672" y="2407279"/>
                </a:lnTo>
                <a:lnTo>
                  <a:pt x="1442289" y="2407282"/>
                </a:lnTo>
                <a:lnTo>
                  <a:pt x="1455974" y="2392557"/>
                </a:lnTo>
                <a:cubicBezTo>
                  <a:pt x="1460018" y="2386551"/>
                  <a:pt x="1463107" y="2379509"/>
                  <a:pt x="1464630" y="2370864"/>
                </a:cubicBezTo>
                <a:lnTo>
                  <a:pt x="1522314" y="2202566"/>
                </a:lnTo>
                <a:cubicBezTo>
                  <a:pt x="1527106" y="2194430"/>
                  <a:pt x="1526489" y="2183277"/>
                  <a:pt x="1538623" y="2182184"/>
                </a:cubicBezTo>
                <a:cubicBezTo>
                  <a:pt x="1553760" y="2179059"/>
                  <a:pt x="1542407" y="2143133"/>
                  <a:pt x="1556663" y="2151646"/>
                </a:cubicBezTo>
                <a:lnTo>
                  <a:pt x="1600318" y="2025678"/>
                </a:lnTo>
                <a:lnTo>
                  <a:pt x="1608967" y="1908118"/>
                </a:lnTo>
                <a:lnTo>
                  <a:pt x="1618408" y="1721725"/>
                </a:lnTo>
                <a:cubicBezTo>
                  <a:pt x="1616185" y="1710244"/>
                  <a:pt x="1616662" y="1699865"/>
                  <a:pt x="1618819" y="1690229"/>
                </a:cubicBezTo>
                <a:lnTo>
                  <a:pt x="1628779" y="1664519"/>
                </a:lnTo>
                <a:lnTo>
                  <a:pt x="1639464" y="1659741"/>
                </a:lnTo>
                <a:lnTo>
                  <a:pt x="1641233" y="1642638"/>
                </a:lnTo>
                <a:lnTo>
                  <a:pt x="1643710" y="1638374"/>
                </a:lnTo>
                <a:cubicBezTo>
                  <a:pt x="1642186" y="1623558"/>
                  <a:pt x="1632070" y="1579162"/>
                  <a:pt x="1632084" y="1553747"/>
                </a:cubicBezTo>
                <a:cubicBezTo>
                  <a:pt x="1640456" y="1506669"/>
                  <a:pt x="1598558" y="1531113"/>
                  <a:pt x="1643796" y="1485881"/>
                </a:cubicBezTo>
                <a:cubicBezTo>
                  <a:pt x="1624858" y="1402479"/>
                  <a:pt x="1665635" y="1293819"/>
                  <a:pt x="1624197" y="1219904"/>
                </a:cubicBezTo>
                <a:cubicBezTo>
                  <a:pt x="1628256" y="1151825"/>
                  <a:pt x="1614523" y="1131365"/>
                  <a:pt x="1611125" y="1079200"/>
                </a:cubicBezTo>
                <a:cubicBezTo>
                  <a:pt x="1604986" y="1008575"/>
                  <a:pt x="1550313" y="937246"/>
                  <a:pt x="1603801" y="906926"/>
                </a:cubicBezTo>
                <a:lnTo>
                  <a:pt x="1596871" y="693671"/>
                </a:lnTo>
                <a:lnTo>
                  <a:pt x="1588375" y="674509"/>
                </a:lnTo>
                <a:lnTo>
                  <a:pt x="1589972" y="671854"/>
                </a:lnTo>
                <a:cubicBezTo>
                  <a:pt x="1592920" y="660342"/>
                  <a:pt x="1591406" y="653465"/>
                  <a:pt x="1587929" y="648655"/>
                </a:cubicBezTo>
                <a:lnTo>
                  <a:pt x="1582211" y="644194"/>
                </a:lnTo>
                <a:lnTo>
                  <a:pt x="1579157" y="628473"/>
                </a:lnTo>
                <a:lnTo>
                  <a:pt x="1561622" y="545150"/>
                </a:lnTo>
                <a:lnTo>
                  <a:pt x="1563476" y="544275"/>
                </a:lnTo>
                <a:cubicBezTo>
                  <a:pt x="1572747" y="526653"/>
                  <a:pt x="1579298" y="492024"/>
                  <a:pt x="1586685" y="466430"/>
                </a:cubicBezTo>
                <a:cubicBezTo>
                  <a:pt x="1582840" y="450867"/>
                  <a:pt x="1610171" y="407510"/>
                  <a:pt x="1607797" y="390714"/>
                </a:cubicBezTo>
                <a:cubicBezTo>
                  <a:pt x="1607521" y="387397"/>
                  <a:pt x="1607246" y="384081"/>
                  <a:pt x="1606970" y="380764"/>
                </a:cubicBezTo>
                <a:lnTo>
                  <a:pt x="1540890" y="399555"/>
                </a:lnTo>
                <a:cubicBezTo>
                  <a:pt x="1541661" y="397262"/>
                  <a:pt x="1541746" y="387588"/>
                  <a:pt x="1540905" y="382586"/>
                </a:cubicBezTo>
                <a:lnTo>
                  <a:pt x="1529454" y="305471"/>
                </a:lnTo>
                <a:lnTo>
                  <a:pt x="1571859" y="211274"/>
                </a:lnTo>
                <a:cubicBezTo>
                  <a:pt x="1577697" y="181775"/>
                  <a:pt x="1574034" y="164976"/>
                  <a:pt x="1579872" y="135477"/>
                </a:cubicBezTo>
                <a:cubicBezTo>
                  <a:pt x="1577903" y="80822"/>
                  <a:pt x="1629791" y="97694"/>
                  <a:pt x="1621471" y="35011"/>
                </a:cubicBezTo>
                <a:lnTo>
                  <a:pt x="162434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0" name="Freeform: Shape 9">
            <a:extLst>
              <a:ext uri="{FF2B5EF4-FFF2-40B4-BE49-F238E27FC236}">
                <a16:creationId xmlns:a16="http://schemas.microsoft.com/office/drawing/2014/main" id="{FF861025-1719-42FD-BBEB-64F486BE0801}"/>
              </a:ext>
              <a:ext uri="{C183D7F6-B498-43B3-948B-1728B52AA6E4}">
                <adec:decorative xmlns:adec="http://schemas.microsoft.com/office/drawing/2017/decorative" val="1"/>
              </a:ext>
            </a:extLst>
          </p:cNvPr>
          <p:cNvSpPr/>
          <p:nvPr userDrawn="1"/>
        </p:nvSpPr>
        <p:spPr>
          <a:xfrm>
            <a:off x="526312" y="454550"/>
            <a:ext cx="5045148" cy="594360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1" name="Rectangle 6">
            <a:extLst>
              <a:ext uri="{FF2B5EF4-FFF2-40B4-BE49-F238E27FC236}">
                <a16:creationId xmlns:a16="http://schemas.microsoft.com/office/drawing/2014/main" id="{FB5281A5-738F-4421-9D42-84CA9A8692F5}"/>
              </a:ext>
              <a:ext uri="{C183D7F6-B498-43B3-948B-1728B52AA6E4}">
                <adec:decorative xmlns:adec="http://schemas.microsoft.com/office/drawing/2017/decorative" val="1"/>
              </a:ext>
            </a:extLst>
          </p:cNvPr>
          <p:cNvSpPr/>
          <p:nvPr userDrawn="1"/>
        </p:nvSpPr>
        <p:spPr>
          <a:xfrm>
            <a:off x="2339455" y="186966"/>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5" name="Picture Placeholder 20">
            <a:extLst>
              <a:ext uri="{FF2B5EF4-FFF2-40B4-BE49-F238E27FC236}">
                <a16:creationId xmlns:a16="http://schemas.microsoft.com/office/drawing/2014/main" id="{ACD4D9FC-DAB8-4FDD-928D-40EC8DF87FCB}"/>
              </a:ext>
            </a:extLst>
          </p:cNvPr>
          <p:cNvSpPr>
            <a:spLocks noGrp="1"/>
          </p:cNvSpPr>
          <p:nvPr>
            <p:ph type="pic" sz="quarter" idx="13" hasCustomPrompt="1"/>
          </p:nvPr>
        </p:nvSpPr>
        <p:spPr>
          <a:xfrm>
            <a:off x="801711" y="724530"/>
            <a:ext cx="2122242" cy="2599357"/>
          </a:xfrm>
        </p:spPr>
        <p:txBody>
          <a:bodyPr/>
          <a:lstStyle>
            <a:lvl1pPr marL="0" indent="0" algn="ctr">
              <a:buNone/>
              <a:defRPr/>
            </a:lvl1pPr>
          </a:lstStyle>
          <a:p>
            <a:r>
              <a:rPr lang="en-US" dirty="0"/>
              <a:t>Click to add photo</a:t>
            </a:r>
          </a:p>
        </p:txBody>
      </p:sp>
      <p:sp>
        <p:nvSpPr>
          <p:cNvPr id="26" name="Picture Placeholder 20">
            <a:extLst>
              <a:ext uri="{FF2B5EF4-FFF2-40B4-BE49-F238E27FC236}">
                <a16:creationId xmlns:a16="http://schemas.microsoft.com/office/drawing/2014/main" id="{D9ABF72E-D2F2-4447-BF2A-6F05FE4FD6DA}"/>
              </a:ext>
            </a:extLst>
          </p:cNvPr>
          <p:cNvSpPr>
            <a:spLocks noGrp="1"/>
          </p:cNvSpPr>
          <p:nvPr>
            <p:ph type="pic" sz="quarter" idx="14" hasCustomPrompt="1"/>
          </p:nvPr>
        </p:nvSpPr>
        <p:spPr>
          <a:xfrm>
            <a:off x="3187309" y="724530"/>
            <a:ext cx="2122242" cy="2599357"/>
          </a:xfrm>
        </p:spPr>
        <p:txBody>
          <a:bodyPr/>
          <a:lstStyle>
            <a:lvl1pPr marL="0" indent="0" algn="ctr">
              <a:buNone/>
              <a:defRPr/>
            </a:lvl1pPr>
          </a:lstStyle>
          <a:p>
            <a:r>
              <a:rPr lang="en-US" dirty="0"/>
              <a:t>Click to add photo</a:t>
            </a:r>
          </a:p>
        </p:txBody>
      </p:sp>
      <p:sp>
        <p:nvSpPr>
          <p:cNvPr id="27" name="Picture Placeholder 20">
            <a:extLst>
              <a:ext uri="{FF2B5EF4-FFF2-40B4-BE49-F238E27FC236}">
                <a16:creationId xmlns:a16="http://schemas.microsoft.com/office/drawing/2014/main" id="{2F0F37A1-4DF5-4621-9E37-D1CC2342A56F}"/>
              </a:ext>
            </a:extLst>
          </p:cNvPr>
          <p:cNvSpPr>
            <a:spLocks noGrp="1"/>
          </p:cNvSpPr>
          <p:nvPr>
            <p:ph type="pic" sz="quarter" idx="15" hasCustomPrompt="1"/>
          </p:nvPr>
        </p:nvSpPr>
        <p:spPr>
          <a:xfrm>
            <a:off x="801710" y="3593830"/>
            <a:ext cx="2122242" cy="2534378"/>
          </a:xfrm>
        </p:spPr>
        <p:txBody>
          <a:bodyPr/>
          <a:lstStyle>
            <a:lvl1pPr marL="0" indent="0" algn="ctr">
              <a:buNone/>
              <a:defRPr/>
            </a:lvl1pPr>
          </a:lstStyle>
          <a:p>
            <a:r>
              <a:rPr lang="en-US" dirty="0"/>
              <a:t>Click to add photo</a:t>
            </a:r>
          </a:p>
        </p:txBody>
      </p:sp>
      <p:sp>
        <p:nvSpPr>
          <p:cNvPr id="28" name="Picture Placeholder 20">
            <a:extLst>
              <a:ext uri="{FF2B5EF4-FFF2-40B4-BE49-F238E27FC236}">
                <a16:creationId xmlns:a16="http://schemas.microsoft.com/office/drawing/2014/main" id="{8C685007-8C22-443A-BE57-85A48662482F}"/>
              </a:ext>
            </a:extLst>
          </p:cNvPr>
          <p:cNvSpPr>
            <a:spLocks noGrp="1"/>
          </p:cNvSpPr>
          <p:nvPr>
            <p:ph type="pic" sz="quarter" idx="16" hasCustomPrompt="1"/>
          </p:nvPr>
        </p:nvSpPr>
        <p:spPr>
          <a:xfrm>
            <a:off x="3182643" y="3593830"/>
            <a:ext cx="2122242" cy="2534378"/>
          </a:xfrm>
        </p:spPr>
        <p:txBody>
          <a:bodyPr/>
          <a:lstStyle>
            <a:lvl1pPr marL="0" indent="0" algn="ctr">
              <a:buNone/>
              <a:defRPr/>
            </a:lvl1pPr>
          </a:lstStyle>
          <a:p>
            <a:r>
              <a:rPr lang="en-US" dirty="0"/>
              <a:t>Click to add photo</a:t>
            </a:r>
          </a:p>
        </p:txBody>
      </p:sp>
      <p:sp>
        <p:nvSpPr>
          <p:cNvPr id="14" name="Content Placeholder 5">
            <a:extLst>
              <a:ext uri="{FF2B5EF4-FFF2-40B4-BE49-F238E27FC236}">
                <a16:creationId xmlns:a16="http://schemas.microsoft.com/office/drawing/2014/main" id="{3494C765-0916-4EB3-A106-4EE989AD902D}"/>
              </a:ext>
            </a:extLst>
          </p:cNvPr>
          <p:cNvSpPr>
            <a:spLocks noGrp="1"/>
          </p:cNvSpPr>
          <p:nvPr>
            <p:ph idx="1"/>
          </p:nvPr>
        </p:nvSpPr>
        <p:spPr>
          <a:xfrm>
            <a:off x="6095999" y="2147355"/>
            <a:ext cx="5045149" cy="4107021"/>
          </a:xfrm>
        </p:spPr>
        <p:txBody>
          <a:bodyPr/>
          <a:lstStyle>
            <a:lvl1pPr marL="0" indent="0">
              <a:buNone/>
              <a:defRPr/>
            </a:lvl1pPr>
          </a:lstStyle>
          <a:p>
            <a:pPr lvl="0"/>
            <a:r>
              <a:rPr lang="en-US"/>
              <a:t>Click to edit Master text styles</a:t>
            </a:r>
          </a:p>
        </p:txBody>
      </p:sp>
      <p:sp>
        <p:nvSpPr>
          <p:cNvPr id="15" name="Footer Placeholder 17">
            <a:extLst>
              <a:ext uri="{FF2B5EF4-FFF2-40B4-BE49-F238E27FC236}">
                <a16:creationId xmlns:a16="http://schemas.microsoft.com/office/drawing/2014/main" id="{C51070D0-48FE-47F4-9654-246F3D4083EF}"/>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8" name="Slide Number Placeholder 18">
            <a:extLst>
              <a:ext uri="{FF2B5EF4-FFF2-40B4-BE49-F238E27FC236}">
                <a16:creationId xmlns:a16="http://schemas.microsoft.com/office/drawing/2014/main" id="{D705FA93-7DE4-4F91-BD9C-A7A25372DDBA}"/>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9BEB33-D6AC-4C86-9A2A-0FA8A87193B2}"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9" name="Date Placeholder 16">
            <a:extLst>
              <a:ext uri="{FF2B5EF4-FFF2-40B4-BE49-F238E27FC236}">
                <a16:creationId xmlns:a16="http://schemas.microsoft.com/office/drawing/2014/main" id="{C4F3A1D4-1535-400A-AC07-233D6F875A96}"/>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416966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losin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76684E77-3328-431D-852A-A1C804D16D46}"/>
              </a:ext>
              <a:ext uri="{C183D7F6-B498-43B3-948B-1728B52AA6E4}">
                <adec:decorative xmlns:adec="http://schemas.microsoft.com/office/drawing/2017/decorative" val="1"/>
              </a:ext>
            </a:extLst>
          </p:cNvPr>
          <p:cNvSpPr/>
          <p:nvPr userDrawn="1"/>
        </p:nvSpPr>
        <p:spPr>
          <a:xfrm rot="19121972">
            <a:off x="-780426" y="-1149210"/>
            <a:ext cx="8356063" cy="11088571"/>
          </a:xfrm>
          <a:custGeom>
            <a:avLst/>
            <a:gdLst>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644396 w 8356063"/>
              <a:gd name="connsiteY122" fmla="*/ 7561859 h 11088571"/>
              <a:gd name="connsiteX123" fmla="*/ 6818449 w 8356063"/>
              <a:gd name="connsiteY123" fmla="*/ 7561859 h 11088571"/>
              <a:gd name="connsiteX124" fmla="*/ 6818449 w 8356063"/>
              <a:gd name="connsiteY124" fmla="*/ 8601534 h 11088571"/>
              <a:gd name="connsiteX125" fmla="*/ 6710538 w 8356063"/>
              <a:gd name="connsiteY125" fmla="*/ 8601534 h 11088571"/>
              <a:gd name="connsiteX126" fmla="*/ 6718259 w 8356063"/>
              <a:gd name="connsiteY126" fmla="*/ 8630244 h 11088571"/>
              <a:gd name="connsiteX127" fmla="*/ 6774653 w 8356063"/>
              <a:gd name="connsiteY127" fmla="*/ 8750271 h 11088571"/>
              <a:gd name="connsiteX128" fmla="*/ 6791102 w 8356063"/>
              <a:gd name="connsiteY128" fmla="*/ 8874277 h 11088571"/>
              <a:gd name="connsiteX129" fmla="*/ 6749840 w 8356063"/>
              <a:gd name="connsiteY129" fmla="*/ 9027677 h 11088571"/>
              <a:gd name="connsiteX130" fmla="*/ 6782551 w 8356063"/>
              <a:gd name="connsiteY130" fmla="*/ 9305160 h 11088571"/>
              <a:gd name="connsiteX131" fmla="*/ 6822558 w 8356063"/>
              <a:gd name="connsiteY131" fmla="*/ 9381799 h 11088571"/>
              <a:gd name="connsiteX132" fmla="*/ 6904583 w 8356063"/>
              <a:gd name="connsiteY132" fmla="*/ 9690906 h 11088571"/>
              <a:gd name="connsiteX133" fmla="*/ 6979504 w 8356063"/>
              <a:gd name="connsiteY133" fmla="*/ 9813607 h 11088571"/>
              <a:gd name="connsiteX134" fmla="*/ 6996966 w 8356063"/>
              <a:gd name="connsiteY134" fmla="*/ 9833017 h 11088571"/>
              <a:gd name="connsiteX135" fmla="*/ 7008802 w 8356063"/>
              <a:gd name="connsiteY135" fmla="*/ 9857707 h 11088571"/>
              <a:gd name="connsiteX136" fmla="*/ 7030988 w 8356063"/>
              <a:gd name="connsiteY136" fmla="*/ 9965361 h 11088571"/>
              <a:gd name="connsiteX137" fmla="*/ 7034231 w 8356063"/>
              <a:gd name="connsiteY137" fmla="*/ 10050875 h 11088571"/>
              <a:gd name="connsiteX138" fmla="*/ 7030221 w 8356063"/>
              <a:gd name="connsiteY138" fmla="*/ 10082725 h 11088571"/>
              <a:gd name="connsiteX139" fmla="*/ 7023828 w 8356063"/>
              <a:gd name="connsiteY139" fmla="*/ 10135993 h 11088571"/>
              <a:gd name="connsiteX140" fmla="*/ 7006346 w 8356063"/>
              <a:gd name="connsiteY140" fmla="*/ 10179503 h 11088571"/>
              <a:gd name="connsiteX141" fmla="*/ 7006032 w 8356063"/>
              <a:gd name="connsiteY141" fmla="*/ 10222580 h 11088571"/>
              <a:gd name="connsiteX142" fmla="*/ 7022387 w 8356063"/>
              <a:gd name="connsiteY142" fmla="*/ 10227810 h 11088571"/>
              <a:gd name="connsiteX143" fmla="*/ 7016719 w 8356063"/>
              <a:gd name="connsiteY143" fmla="*/ 10275442 h 11088571"/>
              <a:gd name="connsiteX144" fmla="*/ 7006319 w 8356063"/>
              <a:gd name="connsiteY144" fmla="*/ 10348220 h 11088571"/>
              <a:gd name="connsiteX145" fmla="*/ 7009149 w 8356063"/>
              <a:gd name="connsiteY145" fmla="*/ 10359098 h 11088571"/>
              <a:gd name="connsiteX146" fmla="*/ 6994973 w 8356063"/>
              <a:gd name="connsiteY146" fmla="*/ 10370490 h 11088571"/>
              <a:gd name="connsiteX147" fmla="*/ 6984719 w 8356063"/>
              <a:gd name="connsiteY147" fmla="*/ 10397278 h 11088571"/>
              <a:gd name="connsiteX148" fmla="*/ 6958822 w 8356063"/>
              <a:gd name="connsiteY148" fmla="*/ 10537951 h 11088571"/>
              <a:gd name="connsiteX149" fmla="*/ 6961280 w 8356063"/>
              <a:gd name="connsiteY149" fmla="*/ 10565026 h 11088571"/>
              <a:gd name="connsiteX150" fmla="*/ 6961883 w 8356063"/>
              <a:gd name="connsiteY150" fmla="*/ 10621345 h 11088571"/>
              <a:gd name="connsiteX151" fmla="*/ 6969420 w 8356063"/>
              <a:gd name="connsiteY151" fmla="*/ 10658847 h 11088571"/>
              <a:gd name="connsiteX152" fmla="*/ 6961243 w 8356063"/>
              <a:gd name="connsiteY152" fmla="*/ 10667121 h 11088571"/>
              <a:gd name="connsiteX153" fmla="*/ 6954751 w 8356063"/>
              <a:gd name="connsiteY153" fmla="*/ 10688604 h 11088571"/>
              <a:gd name="connsiteX154" fmla="*/ 6941940 w 8356063"/>
              <a:gd name="connsiteY154" fmla="*/ 10797948 h 11088571"/>
              <a:gd name="connsiteX155" fmla="*/ 6945141 w 8356063"/>
              <a:gd name="connsiteY155" fmla="*/ 10818072 h 11088571"/>
              <a:gd name="connsiteX156" fmla="*/ 6897807 w 8356063"/>
              <a:gd name="connsiteY156" fmla="*/ 10904998 h 11088571"/>
              <a:gd name="connsiteX157" fmla="*/ 6834058 w 8356063"/>
              <a:gd name="connsiteY157" fmla="*/ 11025845 h 11088571"/>
              <a:gd name="connsiteX158" fmla="*/ 6757195 w 8356063"/>
              <a:gd name="connsiteY158" fmla="*/ 11088571 h 11088571"/>
              <a:gd name="connsiteX159" fmla="*/ 0 w 8356063"/>
              <a:gd name="connsiteY159" fmla="*/ 5152133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644396 w 8356063"/>
              <a:gd name="connsiteY122" fmla="*/ 7561859 h 11088571"/>
              <a:gd name="connsiteX123" fmla="*/ 6818449 w 8356063"/>
              <a:gd name="connsiteY123" fmla="*/ 8601534 h 11088571"/>
              <a:gd name="connsiteX124" fmla="*/ 6710538 w 8356063"/>
              <a:gd name="connsiteY124" fmla="*/ 8601534 h 11088571"/>
              <a:gd name="connsiteX125" fmla="*/ 6718259 w 8356063"/>
              <a:gd name="connsiteY125" fmla="*/ 8630244 h 11088571"/>
              <a:gd name="connsiteX126" fmla="*/ 6774653 w 8356063"/>
              <a:gd name="connsiteY126" fmla="*/ 8750271 h 11088571"/>
              <a:gd name="connsiteX127" fmla="*/ 6791102 w 8356063"/>
              <a:gd name="connsiteY127" fmla="*/ 8874277 h 11088571"/>
              <a:gd name="connsiteX128" fmla="*/ 6749840 w 8356063"/>
              <a:gd name="connsiteY128" fmla="*/ 9027677 h 11088571"/>
              <a:gd name="connsiteX129" fmla="*/ 6782551 w 8356063"/>
              <a:gd name="connsiteY129" fmla="*/ 9305160 h 11088571"/>
              <a:gd name="connsiteX130" fmla="*/ 6822558 w 8356063"/>
              <a:gd name="connsiteY130" fmla="*/ 9381799 h 11088571"/>
              <a:gd name="connsiteX131" fmla="*/ 6904583 w 8356063"/>
              <a:gd name="connsiteY131" fmla="*/ 9690906 h 11088571"/>
              <a:gd name="connsiteX132" fmla="*/ 6979504 w 8356063"/>
              <a:gd name="connsiteY132" fmla="*/ 9813607 h 11088571"/>
              <a:gd name="connsiteX133" fmla="*/ 6996966 w 8356063"/>
              <a:gd name="connsiteY133" fmla="*/ 9833017 h 11088571"/>
              <a:gd name="connsiteX134" fmla="*/ 7008802 w 8356063"/>
              <a:gd name="connsiteY134" fmla="*/ 9857707 h 11088571"/>
              <a:gd name="connsiteX135" fmla="*/ 7030988 w 8356063"/>
              <a:gd name="connsiteY135" fmla="*/ 9965361 h 11088571"/>
              <a:gd name="connsiteX136" fmla="*/ 7034231 w 8356063"/>
              <a:gd name="connsiteY136" fmla="*/ 10050875 h 11088571"/>
              <a:gd name="connsiteX137" fmla="*/ 7030221 w 8356063"/>
              <a:gd name="connsiteY137" fmla="*/ 10082725 h 11088571"/>
              <a:gd name="connsiteX138" fmla="*/ 7023828 w 8356063"/>
              <a:gd name="connsiteY138" fmla="*/ 10135993 h 11088571"/>
              <a:gd name="connsiteX139" fmla="*/ 7006346 w 8356063"/>
              <a:gd name="connsiteY139" fmla="*/ 10179503 h 11088571"/>
              <a:gd name="connsiteX140" fmla="*/ 7006032 w 8356063"/>
              <a:gd name="connsiteY140" fmla="*/ 10222580 h 11088571"/>
              <a:gd name="connsiteX141" fmla="*/ 7022387 w 8356063"/>
              <a:gd name="connsiteY141" fmla="*/ 10227810 h 11088571"/>
              <a:gd name="connsiteX142" fmla="*/ 7016719 w 8356063"/>
              <a:gd name="connsiteY142" fmla="*/ 10275442 h 11088571"/>
              <a:gd name="connsiteX143" fmla="*/ 7006319 w 8356063"/>
              <a:gd name="connsiteY143" fmla="*/ 10348220 h 11088571"/>
              <a:gd name="connsiteX144" fmla="*/ 7009149 w 8356063"/>
              <a:gd name="connsiteY144" fmla="*/ 10359098 h 11088571"/>
              <a:gd name="connsiteX145" fmla="*/ 6994973 w 8356063"/>
              <a:gd name="connsiteY145" fmla="*/ 10370490 h 11088571"/>
              <a:gd name="connsiteX146" fmla="*/ 6984719 w 8356063"/>
              <a:gd name="connsiteY146" fmla="*/ 10397278 h 11088571"/>
              <a:gd name="connsiteX147" fmla="*/ 6958822 w 8356063"/>
              <a:gd name="connsiteY147" fmla="*/ 10537951 h 11088571"/>
              <a:gd name="connsiteX148" fmla="*/ 6961280 w 8356063"/>
              <a:gd name="connsiteY148" fmla="*/ 10565026 h 11088571"/>
              <a:gd name="connsiteX149" fmla="*/ 6961883 w 8356063"/>
              <a:gd name="connsiteY149" fmla="*/ 10621345 h 11088571"/>
              <a:gd name="connsiteX150" fmla="*/ 6969420 w 8356063"/>
              <a:gd name="connsiteY150" fmla="*/ 10658847 h 11088571"/>
              <a:gd name="connsiteX151" fmla="*/ 6961243 w 8356063"/>
              <a:gd name="connsiteY151" fmla="*/ 10667121 h 11088571"/>
              <a:gd name="connsiteX152" fmla="*/ 6954751 w 8356063"/>
              <a:gd name="connsiteY152" fmla="*/ 10688604 h 11088571"/>
              <a:gd name="connsiteX153" fmla="*/ 6941940 w 8356063"/>
              <a:gd name="connsiteY153" fmla="*/ 10797948 h 11088571"/>
              <a:gd name="connsiteX154" fmla="*/ 6945141 w 8356063"/>
              <a:gd name="connsiteY154" fmla="*/ 10818072 h 11088571"/>
              <a:gd name="connsiteX155" fmla="*/ 6897807 w 8356063"/>
              <a:gd name="connsiteY155" fmla="*/ 10904998 h 11088571"/>
              <a:gd name="connsiteX156" fmla="*/ 6834058 w 8356063"/>
              <a:gd name="connsiteY156" fmla="*/ 11025845 h 11088571"/>
              <a:gd name="connsiteX157" fmla="*/ 6757195 w 8356063"/>
              <a:gd name="connsiteY157" fmla="*/ 11088571 h 11088571"/>
              <a:gd name="connsiteX158" fmla="*/ 0 w 8356063"/>
              <a:gd name="connsiteY158" fmla="*/ 5152133 h 11088571"/>
              <a:gd name="connsiteX159" fmla="*/ 4526334 w 8356063"/>
              <a:gd name="connsiteY159"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644396 w 8356063"/>
              <a:gd name="connsiteY122" fmla="*/ 7561859 h 11088571"/>
              <a:gd name="connsiteX123" fmla="*/ 6710538 w 8356063"/>
              <a:gd name="connsiteY123" fmla="*/ 8601534 h 11088571"/>
              <a:gd name="connsiteX124" fmla="*/ 6718259 w 8356063"/>
              <a:gd name="connsiteY124" fmla="*/ 8630244 h 11088571"/>
              <a:gd name="connsiteX125" fmla="*/ 6774653 w 8356063"/>
              <a:gd name="connsiteY125" fmla="*/ 8750271 h 11088571"/>
              <a:gd name="connsiteX126" fmla="*/ 6791102 w 8356063"/>
              <a:gd name="connsiteY126" fmla="*/ 8874277 h 11088571"/>
              <a:gd name="connsiteX127" fmla="*/ 6749840 w 8356063"/>
              <a:gd name="connsiteY127" fmla="*/ 9027677 h 11088571"/>
              <a:gd name="connsiteX128" fmla="*/ 6782551 w 8356063"/>
              <a:gd name="connsiteY128" fmla="*/ 9305160 h 11088571"/>
              <a:gd name="connsiteX129" fmla="*/ 6822558 w 8356063"/>
              <a:gd name="connsiteY129" fmla="*/ 9381799 h 11088571"/>
              <a:gd name="connsiteX130" fmla="*/ 6904583 w 8356063"/>
              <a:gd name="connsiteY130" fmla="*/ 9690906 h 11088571"/>
              <a:gd name="connsiteX131" fmla="*/ 6979504 w 8356063"/>
              <a:gd name="connsiteY131" fmla="*/ 9813607 h 11088571"/>
              <a:gd name="connsiteX132" fmla="*/ 6996966 w 8356063"/>
              <a:gd name="connsiteY132" fmla="*/ 9833017 h 11088571"/>
              <a:gd name="connsiteX133" fmla="*/ 7008802 w 8356063"/>
              <a:gd name="connsiteY133" fmla="*/ 9857707 h 11088571"/>
              <a:gd name="connsiteX134" fmla="*/ 7030988 w 8356063"/>
              <a:gd name="connsiteY134" fmla="*/ 9965361 h 11088571"/>
              <a:gd name="connsiteX135" fmla="*/ 7034231 w 8356063"/>
              <a:gd name="connsiteY135" fmla="*/ 10050875 h 11088571"/>
              <a:gd name="connsiteX136" fmla="*/ 7030221 w 8356063"/>
              <a:gd name="connsiteY136" fmla="*/ 10082725 h 11088571"/>
              <a:gd name="connsiteX137" fmla="*/ 7023828 w 8356063"/>
              <a:gd name="connsiteY137" fmla="*/ 10135993 h 11088571"/>
              <a:gd name="connsiteX138" fmla="*/ 7006346 w 8356063"/>
              <a:gd name="connsiteY138" fmla="*/ 10179503 h 11088571"/>
              <a:gd name="connsiteX139" fmla="*/ 7006032 w 8356063"/>
              <a:gd name="connsiteY139" fmla="*/ 10222580 h 11088571"/>
              <a:gd name="connsiteX140" fmla="*/ 7022387 w 8356063"/>
              <a:gd name="connsiteY140" fmla="*/ 10227810 h 11088571"/>
              <a:gd name="connsiteX141" fmla="*/ 7016719 w 8356063"/>
              <a:gd name="connsiteY141" fmla="*/ 10275442 h 11088571"/>
              <a:gd name="connsiteX142" fmla="*/ 7006319 w 8356063"/>
              <a:gd name="connsiteY142" fmla="*/ 10348220 h 11088571"/>
              <a:gd name="connsiteX143" fmla="*/ 7009149 w 8356063"/>
              <a:gd name="connsiteY143" fmla="*/ 10359098 h 11088571"/>
              <a:gd name="connsiteX144" fmla="*/ 6994973 w 8356063"/>
              <a:gd name="connsiteY144" fmla="*/ 10370490 h 11088571"/>
              <a:gd name="connsiteX145" fmla="*/ 6984719 w 8356063"/>
              <a:gd name="connsiteY145" fmla="*/ 10397278 h 11088571"/>
              <a:gd name="connsiteX146" fmla="*/ 6958822 w 8356063"/>
              <a:gd name="connsiteY146" fmla="*/ 10537951 h 11088571"/>
              <a:gd name="connsiteX147" fmla="*/ 6961280 w 8356063"/>
              <a:gd name="connsiteY147" fmla="*/ 10565026 h 11088571"/>
              <a:gd name="connsiteX148" fmla="*/ 6961883 w 8356063"/>
              <a:gd name="connsiteY148" fmla="*/ 10621345 h 11088571"/>
              <a:gd name="connsiteX149" fmla="*/ 6969420 w 8356063"/>
              <a:gd name="connsiteY149" fmla="*/ 10658847 h 11088571"/>
              <a:gd name="connsiteX150" fmla="*/ 6961243 w 8356063"/>
              <a:gd name="connsiteY150" fmla="*/ 10667121 h 11088571"/>
              <a:gd name="connsiteX151" fmla="*/ 6954751 w 8356063"/>
              <a:gd name="connsiteY151" fmla="*/ 10688604 h 11088571"/>
              <a:gd name="connsiteX152" fmla="*/ 6941940 w 8356063"/>
              <a:gd name="connsiteY152" fmla="*/ 10797948 h 11088571"/>
              <a:gd name="connsiteX153" fmla="*/ 6945141 w 8356063"/>
              <a:gd name="connsiteY153" fmla="*/ 10818072 h 11088571"/>
              <a:gd name="connsiteX154" fmla="*/ 6897807 w 8356063"/>
              <a:gd name="connsiteY154" fmla="*/ 10904998 h 11088571"/>
              <a:gd name="connsiteX155" fmla="*/ 6834058 w 8356063"/>
              <a:gd name="connsiteY155" fmla="*/ 11025845 h 11088571"/>
              <a:gd name="connsiteX156" fmla="*/ 6757195 w 8356063"/>
              <a:gd name="connsiteY156" fmla="*/ 11088571 h 11088571"/>
              <a:gd name="connsiteX157" fmla="*/ 0 w 8356063"/>
              <a:gd name="connsiteY157" fmla="*/ 5152133 h 11088571"/>
              <a:gd name="connsiteX158" fmla="*/ 4526334 w 8356063"/>
              <a:gd name="connsiteY158"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644396 w 8356063"/>
              <a:gd name="connsiteY122" fmla="*/ 7561859 h 11088571"/>
              <a:gd name="connsiteX123" fmla="*/ 6527235 w 8356063"/>
              <a:gd name="connsiteY123" fmla="*/ 8164209 h 11088571"/>
              <a:gd name="connsiteX124" fmla="*/ 6718259 w 8356063"/>
              <a:gd name="connsiteY124" fmla="*/ 8630244 h 11088571"/>
              <a:gd name="connsiteX125" fmla="*/ 6774653 w 8356063"/>
              <a:gd name="connsiteY125" fmla="*/ 8750271 h 11088571"/>
              <a:gd name="connsiteX126" fmla="*/ 6791102 w 8356063"/>
              <a:gd name="connsiteY126" fmla="*/ 8874277 h 11088571"/>
              <a:gd name="connsiteX127" fmla="*/ 6749840 w 8356063"/>
              <a:gd name="connsiteY127" fmla="*/ 9027677 h 11088571"/>
              <a:gd name="connsiteX128" fmla="*/ 6782551 w 8356063"/>
              <a:gd name="connsiteY128" fmla="*/ 9305160 h 11088571"/>
              <a:gd name="connsiteX129" fmla="*/ 6822558 w 8356063"/>
              <a:gd name="connsiteY129" fmla="*/ 9381799 h 11088571"/>
              <a:gd name="connsiteX130" fmla="*/ 6904583 w 8356063"/>
              <a:gd name="connsiteY130" fmla="*/ 9690906 h 11088571"/>
              <a:gd name="connsiteX131" fmla="*/ 6979504 w 8356063"/>
              <a:gd name="connsiteY131" fmla="*/ 9813607 h 11088571"/>
              <a:gd name="connsiteX132" fmla="*/ 6996966 w 8356063"/>
              <a:gd name="connsiteY132" fmla="*/ 9833017 h 11088571"/>
              <a:gd name="connsiteX133" fmla="*/ 7008802 w 8356063"/>
              <a:gd name="connsiteY133" fmla="*/ 9857707 h 11088571"/>
              <a:gd name="connsiteX134" fmla="*/ 7030988 w 8356063"/>
              <a:gd name="connsiteY134" fmla="*/ 9965361 h 11088571"/>
              <a:gd name="connsiteX135" fmla="*/ 7034231 w 8356063"/>
              <a:gd name="connsiteY135" fmla="*/ 10050875 h 11088571"/>
              <a:gd name="connsiteX136" fmla="*/ 7030221 w 8356063"/>
              <a:gd name="connsiteY136" fmla="*/ 10082725 h 11088571"/>
              <a:gd name="connsiteX137" fmla="*/ 7023828 w 8356063"/>
              <a:gd name="connsiteY137" fmla="*/ 10135993 h 11088571"/>
              <a:gd name="connsiteX138" fmla="*/ 7006346 w 8356063"/>
              <a:gd name="connsiteY138" fmla="*/ 10179503 h 11088571"/>
              <a:gd name="connsiteX139" fmla="*/ 7006032 w 8356063"/>
              <a:gd name="connsiteY139" fmla="*/ 10222580 h 11088571"/>
              <a:gd name="connsiteX140" fmla="*/ 7022387 w 8356063"/>
              <a:gd name="connsiteY140" fmla="*/ 10227810 h 11088571"/>
              <a:gd name="connsiteX141" fmla="*/ 7016719 w 8356063"/>
              <a:gd name="connsiteY141" fmla="*/ 10275442 h 11088571"/>
              <a:gd name="connsiteX142" fmla="*/ 7006319 w 8356063"/>
              <a:gd name="connsiteY142" fmla="*/ 10348220 h 11088571"/>
              <a:gd name="connsiteX143" fmla="*/ 7009149 w 8356063"/>
              <a:gd name="connsiteY143" fmla="*/ 10359098 h 11088571"/>
              <a:gd name="connsiteX144" fmla="*/ 6994973 w 8356063"/>
              <a:gd name="connsiteY144" fmla="*/ 10370490 h 11088571"/>
              <a:gd name="connsiteX145" fmla="*/ 6984719 w 8356063"/>
              <a:gd name="connsiteY145" fmla="*/ 10397278 h 11088571"/>
              <a:gd name="connsiteX146" fmla="*/ 6958822 w 8356063"/>
              <a:gd name="connsiteY146" fmla="*/ 10537951 h 11088571"/>
              <a:gd name="connsiteX147" fmla="*/ 6961280 w 8356063"/>
              <a:gd name="connsiteY147" fmla="*/ 10565026 h 11088571"/>
              <a:gd name="connsiteX148" fmla="*/ 6961883 w 8356063"/>
              <a:gd name="connsiteY148" fmla="*/ 10621345 h 11088571"/>
              <a:gd name="connsiteX149" fmla="*/ 6969420 w 8356063"/>
              <a:gd name="connsiteY149" fmla="*/ 10658847 h 11088571"/>
              <a:gd name="connsiteX150" fmla="*/ 6961243 w 8356063"/>
              <a:gd name="connsiteY150" fmla="*/ 10667121 h 11088571"/>
              <a:gd name="connsiteX151" fmla="*/ 6954751 w 8356063"/>
              <a:gd name="connsiteY151" fmla="*/ 10688604 h 11088571"/>
              <a:gd name="connsiteX152" fmla="*/ 6941940 w 8356063"/>
              <a:gd name="connsiteY152" fmla="*/ 10797948 h 11088571"/>
              <a:gd name="connsiteX153" fmla="*/ 6945141 w 8356063"/>
              <a:gd name="connsiteY153" fmla="*/ 10818072 h 11088571"/>
              <a:gd name="connsiteX154" fmla="*/ 6897807 w 8356063"/>
              <a:gd name="connsiteY154" fmla="*/ 10904998 h 11088571"/>
              <a:gd name="connsiteX155" fmla="*/ 6834058 w 8356063"/>
              <a:gd name="connsiteY155" fmla="*/ 11025845 h 11088571"/>
              <a:gd name="connsiteX156" fmla="*/ 6757195 w 8356063"/>
              <a:gd name="connsiteY156" fmla="*/ 11088571 h 11088571"/>
              <a:gd name="connsiteX157" fmla="*/ 0 w 8356063"/>
              <a:gd name="connsiteY157" fmla="*/ 5152133 h 11088571"/>
              <a:gd name="connsiteX158" fmla="*/ 4526334 w 8356063"/>
              <a:gd name="connsiteY158"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555535 w 8356063"/>
              <a:gd name="connsiteY122" fmla="*/ 7663006 h 11088571"/>
              <a:gd name="connsiteX123" fmla="*/ 6527235 w 8356063"/>
              <a:gd name="connsiteY123" fmla="*/ 8164209 h 11088571"/>
              <a:gd name="connsiteX124" fmla="*/ 6718259 w 8356063"/>
              <a:gd name="connsiteY124" fmla="*/ 8630244 h 11088571"/>
              <a:gd name="connsiteX125" fmla="*/ 6774653 w 8356063"/>
              <a:gd name="connsiteY125" fmla="*/ 8750271 h 11088571"/>
              <a:gd name="connsiteX126" fmla="*/ 6791102 w 8356063"/>
              <a:gd name="connsiteY126" fmla="*/ 8874277 h 11088571"/>
              <a:gd name="connsiteX127" fmla="*/ 6749840 w 8356063"/>
              <a:gd name="connsiteY127" fmla="*/ 9027677 h 11088571"/>
              <a:gd name="connsiteX128" fmla="*/ 6782551 w 8356063"/>
              <a:gd name="connsiteY128" fmla="*/ 9305160 h 11088571"/>
              <a:gd name="connsiteX129" fmla="*/ 6822558 w 8356063"/>
              <a:gd name="connsiteY129" fmla="*/ 9381799 h 11088571"/>
              <a:gd name="connsiteX130" fmla="*/ 6904583 w 8356063"/>
              <a:gd name="connsiteY130" fmla="*/ 9690906 h 11088571"/>
              <a:gd name="connsiteX131" fmla="*/ 6979504 w 8356063"/>
              <a:gd name="connsiteY131" fmla="*/ 9813607 h 11088571"/>
              <a:gd name="connsiteX132" fmla="*/ 6996966 w 8356063"/>
              <a:gd name="connsiteY132" fmla="*/ 9833017 h 11088571"/>
              <a:gd name="connsiteX133" fmla="*/ 7008802 w 8356063"/>
              <a:gd name="connsiteY133" fmla="*/ 9857707 h 11088571"/>
              <a:gd name="connsiteX134" fmla="*/ 7030988 w 8356063"/>
              <a:gd name="connsiteY134" fmla="*/ 9965361 h 11088571"/>
              <a:gd name="connsiteX135" fmla="*/ 7034231 w 8356063"/>
              <a:gd name="connsiteY135" fmla="*/ 10050875 h 11088571"/>
              <a:gd name="connsiteX136" fmla="*/ 7030221 w 8356063"/>
              <a:gd name="connsiteY136" fmla="*/ 10082725 h 11088571"/>
              <a:gd name="connsiteX137" fmla="*/ 7023828 w 8356063"/>
              <a:gd name="connsiteY137" fmla="*/ 10135993 h 11088571"/>
              <a:gd name="connsiteX138" fmla="*/ 7006346 w 8356063"/>
              <a:gd name="connsiteY138" fmla="*/ 10179503 h 11088571"/>
              <a:gd name="connsiteX139" fmla="*/ 7006032 w 8356063"/>
              <a:gd name="connsiteY139" fmla="*/ 10222580 h 11088571"/>
              <a:gd name="connsiteX140" fmla="*/ 7022387 w 8356063"/>
              <a:gd name="connsiteY140" fmla="*/ 10227810 h 11088571"/>
              <a:gd name="connsiteX141" fmla="*/ 7016719 w 8356063"/>
              <a:gd name="connsiteY141" fmla="*/ 10275442 h 11088571"/>
              <a:gd name="connsiteX142" fmla="*/ 7006319 w 8356063"/>
              <a:gd name="connsiteY142" fmla="*/ 10348220 h 11088571"/>
              <a:gd name="connsiteX143" fmla="*/ 7009149 w 8356063"/>
              <a:gd name="connsiteY143" fmla="*/ 10359098 h 11088571"/>
              <a:gd name="connsiteX144" fmla="*/ 6994973 w 8356063"/>
              <a:gd name="connsiteY144" fmla="*/ 10370490 h 11088571"/>
              <a:gd name="connsiteX145" fmla="*/ 6984719 w 8356063"/>
              <a:gd name="connsiteY145" fmla="*/ 10397278 h 11088571"/>
              <a:gd name="connsiteX146" fmla="*/ 6958822 w 8356063"/>
              <a:gd name="connsiteY146" fmla="*/ 10537951 h 11088571"/>
              <a:gd name="connsiteX147" fmla="*/ 6961280 w 8356063"/>
              <a:gd name="connsiteY147" fmla="*/ 10565026 h 11088571"/>
              <a:gd name="connsiteX148" fmla="*/ 6961883 w 8356063"/>
              <a:gd name="connsiteY148" fmla="*/ 10621345 h 11088571"/>
              <a:gd name="connsiteX149" fmla="*/ 6969420 w 8356063"/>
              <a:gd name="connsiteY149" fmla="*/ 10658847 h 11088571"/>
              <a:gd name="connsiteX150" fmla="*/ 6961243 w 8356063"/>
              <a:gd name="connsiteY150" fmla="*/ 10667121 h 11088571"/>
              <a:gd name="connsiteX151" fmla="*/ 6954751 w 8356063"/>
              <a:gd name="connsiteY151" fmla="*/ 10688604 h 11088571"/>
              <a:gd name="connsiteX152" fmla="*/ 6941940 w 8356063"/>
              <a:gd name="connsiteY152" fmla="*/ 10797948 h 11088571"/>
              <a:gd name="connsiteX153" fmla="*/ 6945141 w 8356063"/>
              <a:gd name="connsiteY153" fmla="*/ 10818072 h 11088571"/>
              <a:gd name="connsiteX154" fmla="*/ 6897807 w 8356063"/>
              <a:gd name="connsiteY154" fmla="*/ 10904998 h 11088571"/>
              <a:gd name="connsiteX155" fmla="*/ 6834058 w 8356063"/>
              <a:gd name="connsiteY155" fmla="*/ 11025845 h 11088571"/>
              <a:gd name="connsiteX156" fmla="*/ 6757195 w 8356063"/>
              <a:gd name="connsiteY156" fmla="*/ 11088571 h 11088571"/>
              <a:gd name="connsiteX157" fmla="*/ 0 w 8356063"/>
              <a:gd name="connsiteY157" fmla="*/ 5152133 h 11088571"/>
              <a:gd name="connsiteX158" fmla="*/ 4526334 w 8356063"/>
              <a:gd name="connsiteY158"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234765 w 8356063"/>
              <a:gd name="connsiteY105" fmla="*/ 6273664 h 11088571"/>
              <a:gd name="connsiteX106" fmla="*/ 7157110 w 8356063"/>
              <a:gd name="connsiteY106" fmla="*/ 6320298 h 11088571"/>
              <a:gd name="connsiteX107" fmla="*/ 7122624 w 8356063"/>
              <a:gd name="connsiteY107" fmla="*/ 6344013 h 11088571"/>
              <a:gd name="connsiteX108" fmla="*/ 7040846 w 8356063"/>
              <a:gd name="connsiteY108" fmla="*/ 6492157 h 11088571"/>
              <a:gd name="connsiteX109" fmla="*/ 6916976 w 8356063"/>
              <a:gd name="connsiteY109" fmla="*/ 6654368 h 11088571"/>
              <a:gd name="connsiteX110" fmla="*/ 6822405 w 8356063"/>
              <a:gd name="connsiteY110" fmla="*/ 6769489 h 11088571"/>
              <a:gd name="connsiteX111" fmla="*/ 6820682 w 8356063"/>
              <a:gd name="connsiteY111" fmla="*/ 6770153 h 11088571"/>
              <a:gd name="connsiteX112" fmla="*/ 6812287 w 8356063"/>
              <a:gd name="connsiteY112" fmla="*/ 6782507 h 11088571"/>
              <a:gd name="connsiteX113" fmla="*/ 6780881 w 8356063"/>
              <a:gd name="connsiteY113" fmla="*/ 6844365 h 11088571"/>
              <a:gd name="connsiteX114" fmla="*/ 6776771 w 8356063"/>
              <a:gd name="connsiteY114" fmla="*/ 6846655 h 11088571"/>
              <a:gd name="connsiteX115" fmla="*/ 6793885 w 8356063"/>
              <a:gd name="connsiteY115" fmla="*/ 6895446 h 11088571"/>
              <a:gd name="connsiteX116" fmla="*/ 6773285 w 8356063"/>
              <a:gd name="connsiteY116" fmla="*/ 6954985 h 11088571"/>
              <a:gd name="connsiteX117" fmla="*/ 6776798 w 8356063"/>
              <a:gd name="connsiteY117" fmla="*/ 7102610 h 11088571"/>
              <a:gd name="connsiteX118" fmla="*/ 6756252 w 8356063"/>
              <a:gd name="connsiteY118" fmla="*/ 7196536 h 11088571"/>
              <a:gd name="connsiteX119" fmla="*/ 6688476 w 8356063"/>
              <a:gd name="connsiteY119" fmla="*/ 7299947 h 11088571"/>
              <a:gd name="connsiteX120" fmla="*/ 6639684 w 8356063"/>
              <a:gd name="connsiteY120" fmla="*/ 7509270 h 11088571"/>
              <a:gd name="connsiteX121" fmla="*/ 6638399 w 8356063"/>
              <a:gd name="connsiteY121" fmla="*/ 7539376 h 11088571"/>
              <a:gd name="connsiteX122" fmla="*/ 6555535 w 8356063"/>
              <a:gd name="connsiteY122" fmla="*/ 7663006 h 11088571"/>
              <a:gd name="connsiteX123" fmla="*/ 6527235 w 8356063"/>
              <a:gd name="connsiteY123" fmla="*/ 8164209 h 11088571"/>
              <a:gd name="connsiteX124" fmla="*/ 6718259 w 8356063"/>
              <a:gd name="connsiteY124" fmla="*/ 8630244 h 11088571"/>
              <a:gd name="connsiteX125" fmla="*/ 6774653 w 8356063"/>
              <a:gd name="connsiteY125" fmla="*/ 8750271 h 11088571"/>
              <a:gd name="connsiteX126" fmla="*/ 6791102 w 8356063"/>
              <a:gd name="connsiteY126" fmla="*/ 8874277 h 11088571"/>
              <a:gd name="connsiteX127" fmla="*/ 6749840 w 8356063"/>
              <a:gd name="connsiteY127" fmla="*/ 9027677 h 11088571"/>
              <a:gd name="connsiteX128" fmla="*/ 6782551 w 8356063"/>
              <a:gd name="connsiteY128" fmla="*/ 9305160 h 11088571"/>
              <a:gd name="connsiteX129" fmla="*/ 6822558 w 8356063"/>
              <a:gd name="connsiteY129" fmla="*/ 9381799 h 11088571"/>
              <a:gd name="connsiteX130" fmla="*/ 6904583 w 8356063"/>
              <a:gd name="connsiteY130" fmla="*/ 9690906 h 11088571"/>
              <a:gd name="connsiteX131" fmla="*/ 6979504 w 8356063"/>
              <a:gd name="connsiteY131" fmla="*/ 9813607 h 11088571"/>
              <a:gd name="connsiteX132" fmla="*/ 6996966 w 8356063"/>
              <a:gd name="connsiteY132" fmla="*/ 9833017 h 11088571"/>
              <a:gd name="connsiteX133" fmla="*/ 7008802 w 8356063"/>
              <a:gd name="connsiteY133" fmla="*/ 9857707 h 11088571"/>
              <a:gd name="connsiteX134" fmla="*/ 7030988 w 8356063"/>
              <a:gd name="connsiteY134" fmla="*/ 9965361 h 11088571"/>
              <a:gd name="connsiteX135" fmla="*/ 7034231 w 8356063"/>
              <a:gd name="connsiteY135" fmla="*/ 10050875 h 11088571"/>
              <a:gd name="connsiteX136" fmla="*/ 7030221 w 8356063"/>
              <a:gd name="connsiteY136" fmla="*/ 10082725 h 11088571"/>
              <a:gd name="connsiteX137" fmla="*/ 7023828 w 8356063"/>
              <a:gd name="connsiteY137" fmla="*/ 10135993 h 11088571"/>
              <a:gd name="connsiteX138" fmla="*/ 7006346 w 8356063"/>
              <a:gd name="connsiteY138" fmla="*/ 10179503 h 11088571"/>
              <a:gd name="connsiteX139" fmla="*/ 7006032 w 8356063"/>
              <a:gd name="connsiteY139" fmla="*/ 10222580 h 11088571"/>
              <a:gd name="connsiteX140" fmla="*/ 7022387 w 8356063"/>
              <a:gd name="connsiteY140" fmla="*/ 10227810 h 11088571"/>
              <a:gd name="connsiteX141" fmla="*/ 7016719 w 8356063"/>
              <a:gd name="connsiteY141" fmla="*/ 10275442 h 11088571"/>
              <a:gd name="connsiteX142" fmla="*/ 7006319 w 8356063"/>
              <a:gd name="connsiteY142" fmla="*/ 10348220 h 11088571"/>
              <a:gd name="connsiteX143" fmla="*/ 7009149 w 8356063"/>
              <a:gd name="connsiteY143" fmla="*/ 10359098 h 11088571"/>
              <a:gd name="connsiteX144" fmla="*/ 6994973 w 8356063"/>
              <a:gd name="connsiteY144" fmla="*/ 10370490 h 11088571"/>
              <a:gd name="connsiteX145" fmla="*/ 6984719 w 8356063"/>
              <a:gd name="connsiteY145" fmla="*/ 10397278 h 11088571"/>
              <a:gd name="connsiteX146" fmla="*/ 6958822 w 8356063"/>
              <a:gd name="connsiteY146" fmla="*/ 10537951 h 11088571"/>
              <a:gd name="connsiteX147" fmla="*/ 6961280 w 8356063"/>
              <a:gd name="connsiteY147" fmla="*/ 10565026 h 11088571"/>
              <a:gd name="connsiteX148" fmla="*/ 6961883 w 8356063"/>
              <a:gd name="connsiteY148" fmla="*/ 10621345 h 11088571"/>
              <a:gd name="connsiteX149" fmla="*/ 6969420 w 8356063"/>
              <a:gd name="connsiteY149" fmla="*/ 10658847 h 11088571"/>
              <a:gd name="connsiteX150" fmla="*/ 6961243 w 8356063"/>
              <a:gd name="connsiteY150" fmla="*/ 10667121 h 11088571"/>
              <a:gd name="connsiteX151" fmla="*/ 6954751 w 8356063"/>
              <a:gd name="connsiteY151" fmla="*/ 10688604 h 11088571"/>
              <a:gd name="connsiteX152" fmla="*/ 6941940 w 8356063"/>
              <a:gd name="connsiteY152" fmla="*/ 10797948 h 11088571"/>
              <a:gd name="connsiteX153" fmla="*/ 6945141 w 8356063"/>
              <a:gd name="connsiteY153" fmla="*/ 10818072 h 11088571"/>
              <a:gd name="connsiteX154" fmla="*/ 6897807 w 8356063"/>
              <a:gd name="connsiteY154" fmla="*/ 10904998 h 11088571"/>
              <a:gd name="connsiteX155" fmla="*/ 6834058 w 8356063"/>
              <a:gd name="connsiteY155" fmla="*/ 11025845 h 11088571"/>
              <a:gd name="connsiteX156" fmla="*/ 6757195 w 8356063"/>
              <a:gd name="connsiteY156" fmla="*/ 11088571 h 11088571"/>
              <a:gd name="connsiteX157" fmla="*/ 0 w 8356063"/>
              <a:gd name="connsiteY157" fmla="*/ 5152133 h 11088571"/>
              <a:gd name="connsiteX158" fmla="*/ 4526334 w 8356063"/>
              <a:gd name="connsiteY158"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157110 w 8356063"/>
              <a:gd name="connsiteY105" fmla="*/ 6320298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55535 w 8356063"/>
              <a:gd name="connsiteY121" fmla="*/ 7663006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82835 w 8356063"/>
              <a:gd name="connsiteY104" fmla="*/ 615929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55535 w 8356063"/>
              <a:gd name="connsiteY121" fmla="*/ 7663006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55535 w 8356063"/>
              <a:gd name="connsiteY121" fmla="*/ 7663006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55535 w 8356063"/>
              <a:gd name="connsiteY121" fmla="*/ 7663006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38399 w 8356063"/>
              <a:gd name="connsiteY120" fmla="*/ 7539376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39684 w 8356063"/>
              <a:gd name="connsiteY119" fmla="*/ 7509270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73285 w 8356063"/>
              <a:gd name="connsiteY115" fmla="*/ 6954985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93885 w 8356063"/>
              <a:gd name="connsiteY114" fmla="*/ 6895446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6771 w 8356063"/>
              <a:gd name="connsiteY113" fmla="*/ 6846655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12287 w 8356063"/>
              <a:gd name="connsiteY111" fmla="*/ 6782507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84287 w 8356063"/>
              <a:gd name="connsiteY13" fmla="*/ 3993286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56512 w 8356063"/>
              <a:gd name="connsiteY14" fmla="*/ 4016336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48693 w 8356063"/>
              <a:gd name="connsiteY37" fmla="*/ 4685154 h 11088571"/>
              <a:gd name="connsiteX38" fmla="*/ 8009112 w 8356063"/>
              <a:gd name="connsiteY38" fmla="*/ 4722617 h 11088571"/>
              <a:gd name="connsiteX39" fmla="*/ 7964967 w 8356063"/>
              <a:gd name="connsiteY39" fmla="*/ 4813968 h 11088571"/>
              <a:gd name="connsiteX40" fmla="*/ 7924105 w 8356063"/>
              <a:gd name="connsiteY40" fmla="*/ 4906426 h 11088571"/>
              <a:gd name="connsiteX41" fmla="*/ 7910687 w 8356063"/>
              <a:gd name="connsiteY41" fmla="*/ 4940879 h 11088571"/>
              <a:gd name="connsiteX42" fmla="*/ 7880692 w 8356063"/>
              <a:gd name="connsiteY42" fmla="*/ 4997983 h 11088571"/>
              <a:gd name="connsiteX43" fmla="*/ 7863187 w 8356063"/>
              <a:gd name="connsiteY43" fmla="*/ 5021465 h 11088571"/>
              <a:gd name="connsiteX44" fmla="*/ 7863067 w 8356063"/>
              <a:gd name="connsiteY44" fmla="*/ 5022953 h 11088571"/>
              <a:gd name="connsiteX45" fmla="*/ 7859404 w 8356063"/>
              <a:gd name="connsiteY45" fmla="*/ 5023566 h 11088571"/>
              <a:gd name="connsiteX46" fmla="*/ 7856078 w 8356063"/>
              <a:gd name="connsiteY46" fmla="*/ 5027845 h 11088571"/>
              <a:gd name="connsiteX47" fmla="*/ 7851131 w 8356063"/>
              <a:gd name="connsiteY47" fmla="*/ 5042466 h 11088571"/>
              <a:gd name="connsiteX48" fmla="*/ 7849953 w 8356063"/>
              <a:gd name="connsiteY48" fmla="*/ 5048447 h 11088571"/>
              <a:gd name="connsiteX49" fmla="*/ 7846777 w 8356063"/>
              <a:gd name="connsiteY49" fmla="*/ 5056170 h 11088571"/>
              <a:gd name="connsiteX50" fmla="*/ 7846482 w 8356063"/>
              <a:gd name="connsiteY50" fmla="*/ 5056208 h 11088571"/>
              <a:gd name="connsiteX51" fmla="*/ 7843931 w 8356063"/>
              <a:gd name="connsiteY51" fmla="*/ 5063745 h 11088571"/>
              <a:gd name="connsiteX52" fmla="*/ 7834199 w 8356063"/>
              <a:gd name="connsiteY52" fmla="*/ 5102559 h 11088571"/>
              <a:gd name="connsiteX53" fmla="*/ 7794377 w 8356063"/>
              <a:gd name="connsiteY53" fmla="*/ 5134725 h 11088571"/>
              <a:gd name="connsiteX54" fmla="*/ 7782881 w 8356063"/>
              <a:gd name="connsiteY54" fmla="*/ 5151558 h 11088571"/>
              <a:gd name="connsiteX55" fmla="*/ 7775580 w 8356063"/>
              <a:gd name="connsiteY55" fmla="*/ 5159723 h 11088571"/>
              <a:gd name="connsiteX56" fmla="*/ 7774377 w 8356063"/>
              <a:gd name="connsiteY56" fmla="*/ 5159700 h 11088571"/>
              <a:gd name="connsiteX57" fmla="*/ 7765158 w 8356063"/>
              <a:gd name="connsiteY57" fmla="*/ 5196988 h 11088571"/>
              <a:gd name="connsiteX58" fmla="*/ 7762184 w 8356063"/>
              <a:gd name="connsiteY58" fmla="*/ 5200701 h 11088571"/>
              <a:gd name="connsiteX59" fmla="*/ 7758413 w 8356063"/>
              <a:gd name="connsiteY59" fmla="*/ 5226592 h 11088571"/>
              <a:gd name="connsiteX60" fmla="*/ 7755270 w 8356063"/>
              <a:gd name="connsiteY60" fmla="*/ 5239122 h 11088571"/>
              <a:gd name="connsiteX61" fmla="*/ 7756842 w 8356063"/>
              <a:gd name="connsiteY61" fmla="*/ 5244407 h 11088571"/>
              <a:gd name="connsiteX62" fmla="*/ 7750955 w 8356063"/>
              <a:gd name="connsiteY62" fmla="*/ 5262017 h 11088571"/>
              <a:gd name="connsiteX63" fmla="*/ 7749353 w 8356063"/>
              <a:gd name="connsiteY63" fmla="*/ 5263381 h 11088571"/>
              <a:gd name="connsiteX64" fmla="*/ 7747948 w 8356063"/>
              <a:gd name="connsiteY64" fmla="*/ 5280355 h 11088571"/>
              <a:gd name="connsiteX65" fmla="*/ 7750944 w 8356063"/>
              <a:gd name="connsiteY65" fmla="*/ 5297535 h 11088571"/>
              <a:gd name="connsiteX66" fmla="*/ 7687811 w 8356063"/>
              <a:gd name="connsiteY66" fmla="*/ 5438038 h 11088571"/>
              <a:gd name="connsiteX67" fmla="*/ 7658457 w 8356063"/>
              <a:gd name="connsiteY67" fmla="*/ 5549229 h 11088571"/>
              <a:gd name="connsiteX68" fmla="*/ 7668135 w 8356063"/>
              <a:gd name="connsiteY68" fmla="*/ 5580314 h 11088571"/>
              <a:gd name="connsiteX69" fmla="*/ 7666267 w 8356063"/>
              <a:gd name="connsiteY69" fmla="*/ 5584947 h 11088571"/>
              <a:gd name="connsiteX70" fmla="*/ 7660190 w 8356063"/>
              <a:gd name="connsiteY70" fmla="*/ 5584780 h 11088571"/>
              <a:gd name="connsiteX71" fmla="*/ 7654390 w 8356063"/>
              <a:gd name="connsiteY71" fmla="*/ 5596873 h 11088571"/>
              <a:gd name="connsiteX72" fmla="*/ 7652276 w 8356063"/>
              <a:gd name="connsiteY72" fmla="*/ 5614256 h 11088571"/>
              <a:gd name="connsiteX73" fmla="*/ 7644533 w 8356063"/>
              <a:gd name="connsiteY73" fmla="*/ 5628338 h 11088571"/>
              <a:gd name="connsiteX74" fmla="*/ 7623924 w 8356063"/>
              <a:gd name="connsiteY74" fmla="*/ 5659453 h 11088571"/>
              <a:gd name="connsiteX75" fmla="*/ 7620970 w 8356063"/>
              <a:gd name="connsiteY75" fmla="*/ 5670583 h 11088571"/>
              <a:gd name="connsiteX76" fmla="*/ 7614472 w 8356063"/>
              <a:gd name="connsiteY76" fmla="*/ 5680853 h 11088571"/>
              <a:gd name="connsiteX77" fmla="*/ 7611151 w 8356063"/>
              <a:gd name="connsiteY77" fmla="*/ 5681035 h 11088571"/>
              <a:gd name="connsiteX78" fmla="*/ 7604745 w 8356063"/>
              <a:gd name="connsiteY78" fmla="*/ 5673100 h 11088571"/>
              <a:gd name="connsiteX79" fmla="*/ 7598508 w 8356063"/>
              <a:gd name="connsiteY79" fmla="*/ 5707792 h 11088571"/>
              <a:gd name="connsiteX80" fmla="*/ 7588132 w 8356063"/>
              <a:gd name="connsiteY80" fmla="*/ 5731832 h 11088571"/>
              <a:gd name="connsiteX81" fmla="*/ 7579010 w 8356063"/>
              <a:gd name="connsiteY81" fmla="*/ 5749130 h 11088571"/>
              <a:gd name="connsiteX82" fmla="*/ 7567846 w 8356063"/>
              <a:gd name="connsiteY82" fmla="*/ 5761514 h 11088571"/>
              <a:gd name="connsiteX83" fmla="*/ 7562360 w 8356063"/>
              <a:gd name="connsiteY83" fmla="*/ 5762220 h 11088571"/>
              <a:gd name="connsiteX84" fmla="*/ 7556811 w 8356063"/>
              <a:gd name="connsiteY84" fmla="*/ 5771335 h 11088571"/>
              <a:gd name="connsiteX85" fmla="*/ 7554640 w 8356063"/>
              <a:gd name="connsiteY85" fmla="*/ 5773241 h 11088571"/>
              <a:gd name="connsiteX86" fmla="*/ 7542887 w 8356063"/>
              <a:gd name="connsiteY86" fmla="*/ 5784687 h 11088571"/>
              <a:gd name="connsiteX87" fmla="*/ 7535042 w 8356063"/>
              <a:gd name="connsiteY87" fmla="*/ 5822014 h 11088571"/>
              <a:gd name="connsiteX88" fmla="*/ 7528564 w 8356063"/>
              <a:gd name="connsiteY88" fmla="*/ 5835491 h 11088571"/>
              <a:gd name="connsiteX89" fmla="*/ 7528262 w 8356063"/>
              <a:gd name="connsiteY89" fmla="*/ 5842520 h 11088571"/>
              <a:gd name="connsiteX90" fmla="*/ 7524672 w 8356063"/>
              <a:gd name="connsiteY90" fmla="*/ 5848636 h 11088571"/>
              <a:gd name="connsiteX91" fmla="*/ 7511201 w 8356063"/>
              <a:gd name="connsiteY91" fmla="*/ 5857337 h 11088571"/>
              <a:gd name="connsiteX92" fmla="*/ 7472860 w 8356063"/>
              <a:gd name="connsiteY92" fmla="*/ 5932895 h 11088571"/>
              <a:gd name="connsiteX93" fmla="*/ 7455737 w 8356063"/>
              <a:gd name="connsiteY93" fmla="*/ 5966371 h 11088571"/>
              <a:gd name="connsiteX94" fmla="*/ 7441118 w 8356063"/>
              <a:gd name="connsiteY94" fmla="*/ 5983776 h 11088571"/>
              <a:gd name="connsiteX95" fmla="*/ 7422136 w 8356063"/>
              <a:gd name="connsiteY95" fmla="*/ 6006029 h 11088571"/>
              <a:gd name="connsiteX96" fmla="*/ 7415242 w 8356063"/>
              <a:gd name="connsiteY96" fmla="*/ 6014193 h 11088571"/>
              <a:gd name="connsiteX97" fmla="*/ 7413713 w 8356063"/>
              <a:gd name="connsiteY97" fmla="*/ 6011261 h 11088571"/>
              <a:gd name="connsiteX98" fmla="*/ 7407657 w 8356063"/>
              <a:gd name="connsiteY98" fmla="*/ 6023093 h 11088571"/>
              <a:gd name="connsiteX99" fmla="*/ 7407638 w 8356063"/>
              <a:gd name="connsiteY99" fmla="*/ 6023198 h 11088571"/>
              <a:gd name="connsiteX100" fmla="*/ 7405595 w 8356063"/>
              <a:gd name="connsiteY100" fmla="*/ 6025617 h 11088571"/>
              <a:gd name="connsiteX101" fmla="*/ 7359074 w 8356063"/>
              <a:gd name="connsiteY101" fmla="*/ 6082195 h 11088571"/>
              <a:gd name="connsiteX102" fmla="*/ 7336852 w 8356063"/>
              <a:gd name="connsiteY102" fmla="*/ 6102590 h 11088571"/>
              <a:gd name="connsiteX103" fmla="*/ 7318867 w 8356063"/>
              <a:gd name="connsiteY103" fmla="*/ 6115205 h 11088571"/>
              <a:gd name="connsiteX104" fmla="*/ 7273790 w 8356063"/>
              <a:gd name="connsiteY104" fmla="*/ 6193687 h 11088571"/>
              <a:gd name="connsiteX105" fmla="*/ 7163624 w 8356063"/>
              <a:gd name="connsiteY105" fmla="*/ 6304854 h 11088571"/>
              <a:gd name="connsiteX106" fmla="*/ 7122624 w 8356063"/>
              <a:gd name="connsiteY106" fmla="*/ 6344013 h 11088571"/>
              <a:gd name="connsiteX107" fmla="*/ 7040846 w 8356063"/>
              <a:gd name="connsiteY107" fmla="*/ 6492157 h 11088571"/>
              <a:gd name="connsiteX108" fmla="*/ 6916976 w 8356063"/>
              <a:gd name="connsiteY108" fmla="*/ 6654368 h 11088571"/>
              <a:gd name="connsiteX109" fmla="*/ 6822405 w 8356063"/>
              <a:gd name="connsiteY109" fmla="*/ 6769489 h 11088571"/>
              <a:gd name="connsiteX110" fmla="*/ 6820682 w 8356063"/>
              <a:gd name="connsiteY110" fmla="*/ 6770153 h 11088571"/>
              <a:gd name="connsiteX111" fmla="*/ 6800846 w 8356063"/>
              <a:gd name="connsiteY111" fmla="*/ 6795532 h 11088571"/>
              <a:gd name="connsiteX112" fmla="*/ 6780881 w 8356063"/>
              <a:gd name="connsiteY112" fmla="*/ 6844365 h 11088571"/>
              <a:gd name="connsiteX113" fmla="*/ 6771446 w 8356063"/>
              <a:gd name="connsiteY113" fmla="*/ 6859283 h 11088571"/>
              <a:gd name="connsiteX114" fmla="*/ 6770608 w 8356063"/>
              <a:gd name="connsiteY114" fmla="*/ 6915375 h 11088571"/>
              <a:gd name="connsiteX115" fmla="*/ 6765891 w 8356063"/>
              <a:gd name="connsiteY115" fmla="*/ 6983100 h 11088571"/>
              <a:gd name="connsiteX116" fmla="*/ 6776798 w 8356063"/>
              <a:gd name="connsiteY116" fmla="*/ 7102610 h 11088571"/>
              <a:gd name="connsiteX117" fmla="*/ 6756252 w 8356063"/>
              <a:gd name="connsiteY117" fmla="*/ 7196536 h 11088571"/>
              <a:gd name="connsiteX118" fmla="*/ 6688476 w 8356063"/>
              <a:gd name="connsiteY118" fmla="*/ 7299947 h 11088571"/>
              <a:gd name="connsiteX119" fmla="*/ 6626875 w 8356063"/>
              <a:gd name="connsiteY119" fmla="*/ 7510098 h 11088571"/>
              <a:gd name="connsiteX120" fmla="*/ 6618676 w 8356063"/>
              <a:gd name="connsiteY120" fmla="*/ 7582454 h 11088571"/>
              <a:gd name="connsiteX121" fmla="*/ 6522906 w 8356063"/>
              <a:gd name="connsiteY121" fmla="*/ 7755150 h 11088571"/>
              <a:gd name="connsiteX122" fmla="*/ 6527235 w 8356063"/>
              <a:gd name="connsiteY122" fmla="*/ 8164209 h 11088571"/>
              <a:gd name="connsiteX123" fmla="*/ 6718259 w 8356063"/>
              <a:gd name="connsiteY123" fmla="*/ 8630244 h 11088571"/>
              <a:gd name="connsiteX124" fmla="*/ 6774653 w 8356063"/>
              <a:gd name="connsiteY124" fmla="*/ 8750271 h 11088571"/>
              <a:gd name="connsiteX125" fmla="*/ 6791102 w 8356063"/>
              <a:gd name="connsiteY125" fmla="*/ 8874277 h 11088571"/>
              <a:gd name="connsiteX126" fmla="*/ 6749840 w 8356063"/>
              <a:gd name="connsiteY126" fmla="*/ 9027677 h 11088571"/>
              <a:gd name="connsiteX127" fmla="*/ 6782551 w 8356063"/>
              <a:gd name="connsiteY127" fmla="*/ 9305160 h 11088571"/>
              <a:gd name="connsiteX128" fmla="*/ 6822558 w 8356063"/>
              <a:gd name="connsiteY128" fmla="*/ 9381799 h 11088571"/>
              <a:gd name="connsiteX129" fmla="*/ 6904583 w 8356063"/>
              <a:gd name="connsiteY129" fmla="*/ 9690906 h 11088571"/>
              <a:gd name="connsiteX130" fmla="*/ 6979504 w 8356063"/>
              <a:gd name="connsiteY130" fmla="*/ 9813607 h 11088571"/>
              <a:gd name="connsiteX131" fmla="*/ 6996966 w 8356063"/>
              <a:gd name="connsiteY131" fmla="*/ 9833017 h 11088571"/>
              <a:gd name="connsiteX132" fmla="*/ 7008802 w 8356063"/>
              <a:gd name="connsiteY132" fmla="*/ 9857707 h 11088571"/>
              <a:gd name="connsiteX133" fmla="*/ 7030988 w 8356063"/>
              <a:gd name="connsiteY133" fmla="*/ 9965361 h 11088571"/>
              <a:gd name="connsiteX134" fmla="*/ 7034231 w 8356063"/>
              <a:gd name="connsiteY134" fmla="*/ 10050875 h 11088571"/>
              <a:gd name="connsiteX135" fmla="*/ 7030221 w 8356063"/>
              <a:gd name="connsiteY135" fmla="*/ 10082725 h 11088571"/>
              <a:gd name="connsiteX136" fmla="*/ 7023828 w 8356063"/>
              <a:gd name="connsiteY136" fmla="*/ 10135993 h 11088571"/>
              <a:gd name="connsiteX137" fmla="*/ 7006346 w 8356063"/>
              <a:gd name="connsiteY137" fmla="*/ 10179503 h 11088571"/>
              <a:gd name="connsiteX138" fmla="*/ 7006032 w 8356063"/>
              <a:gd name="connsiteY138" fmla="*/ 10222580 h 11088571"/>
              <a:gd name="connsiteX139" fmla="*/ 7022387 w 8356063"/>
              <a:gd name="connsiteY139" fmla="*/ 10227810 h 11088571"/>
              <a:gd name="connsiteX140" fmla="*/ 7016719 w 8356063"/>
              <a:gd name="connsiteY140" fmla="*/ 10275442 h 11088571"/>
              <a:gd name="connsiteX141" fmla="*/ 7006319 w 8356063"/>
              <a:gd name="connsiteY141" fmla="*/ 10348220 h 11088571"/>
              <a:gd name="connsiteX142" fmla="*/ 7009149 w 8356063"/>
              <a:gd name="connsiteY142" fmla="*/ 10359098 h 11088571"/>
              <a:gd name="connsiteX143" fmla="*/ 6994973 w 8356063"/>
              <a:gd name="connsiteY143" fmla="*/ 10370490 h 11088571"/>
              <a:gd name="connsiteX144" fmla="*/ 6984719 w 8356063"/>
              <a:gd name="connsiteY144" fmla="*/ 10397278 h 11088571"/>
              <a:gd name="connsiteX145" fmla="*/ 6958822 w 8356063"/>
              <a:gd name="connsiteY145" fmla="*/ 10537951 h 11088571"/>
              <a:gd name="connsiteX146" fmla="*/ 6961280 w 8356063"/>
              <a:gd name="connsiteY146" fmla="*/ 10565026 h 11088571"/>
              <a:gd name="connsiteX147" fmla="*/ 6961883 w 8356063"/>
              <a:gd name="connsiteY147" fmla="*/ 10621345 h 11088571"/>
              <a:gd name="connsiteX148" fmla="*/ 6969420 w 8356063"/>
              <a:gd name="connsiteY148" fmla="*/ 10658847 h 11088571"/>
              <a:gd name="connsiteX149" fmla="*/ 6961243 w 8356063"/>
              <a:gd name="connsiteY149" fmla="*/ 10667121 h 11088571"/>
              <a:gd name="connsiteX150" fmla="*/ 6954751 w 8356063"/>
              <a:gd name="connsiteY150" fmla="*/ 10688604 h 11088571"/>
              <a:gd name="connsiteX151" fmla="*/ 6941940 w 8356063"/>
              <a:gd name="connsiteY151" fmla="*/ 10797948 h 11088571"/>
              <a:gd name="connsiteX152" fmla="*/ 6945141 w 8356063"/>
              <a:gd name="connsiteY152" fmla="*/ 10818072 h 11088571"/>
              <a:gd name="connsiteX153" fmla="*/ 6897807 w 8356063"/>
              <a:gd name="connsiteY153" fmla="*/ 10904998 h 11088571"/>
              <a:gd name="connsiteX154" fmla="*/ 6834058 w 8356063"/>
              <a:gd name="connsiteY154" fmla="*/ 11025845 h 11088571"/>
              <a:gd name="connsiteX155" fmla="*/ 6757195 w 8356063"/>
              <a:gd name="connsiteY155" fmla="*/ 11088571 h 11088571"/>
              <a:gd name="connsiteX156" fmla="*/ 0 w 8356063"/>
              <a:gd name="connsiteY156" fmla="*/ 5152133 h 11088571"/>
              <a:gd name="connsiteX157" fmla="*/ 4526334 w 8356063"/>
              <a:gd name="connsiteY157"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51262 w 8356063"/>
              <a:gd name="connsiteY36" fmla="*/ 4679945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18259 w 8356063"/>
              <a:gd name="connsiteY122" fmla="*/ 8630244 h 11088571"/>
              <a:gd name="connsiteX123" fmla="*/ 6774653 w 8356063"/>
              <a:gd name="connsiteY123" fmla="*/ 8750271 h 11088571"/>
              <a:gd name="connsiteX124" fmla="*/ 6791102 w 8356063"/>
              <a:gd name="connsiteY124" fmla="*/ 8874277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18259 w 8356063"/>
              <a:gd name="connsiteY122" fmla="*/ 8630244 h 11088571"/>
              <a:gd name="connsiteX123" fmla="*/ 6774653 w 8356063"/>
              <a:gd name="connsiteY123" fmla="*/ 8750271 h 11088571"/>
              <a:gd name="connsiteX124" fmla="*/ 6791102 w 8356063"/>
              <a:gd name="connsiteY124" fmla="*/ 8874277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18259 w 8356063"/>
              <a:gd name="connsiteY122" fmla="*/ 8630244 h 11088571"/>
              <a:gd name="connsiteX123" fmla="*/ 6774653 w 8356063"/>
              <a:gd name="connsiteY123" fmla="*/ 8750271 h 11088571"/>
              <a:gd name="connsiteX124" fmla="*/ 6775523 w 8356063"/>
              <a:gd name="connsiteY124" fmla="*/ 8918275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18259 w 8356063"/>
              <a:gd name="connsiteY122" fmla="*/ 8630244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27235 w 8356063"/>
              <a:gd name="connsiteY121" fmla="*/ 8164209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82551 w 8356063"/>
              <a:gd name="connsiteY126" fmla="*/ 930516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822558 w 8356063"/>
              <a:gd name="connsiteY127" fmla="*/ 9381799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84373 w 8356063"/>
              <a:gd name="connsiteY127" fmla="*/ 9313641 h 11088571"/>
              <a:gd name="connsiteX128" fmla="*/ 6904583 w 8356063"/>
              <a:gd name="connsiteY128" fmla="*/ 9690906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84373 w 8356063"/>
              <a:gd name="connsiteY127" fmla="*/ 9313641 h 11088571"/>
              <a:gd name="connsiteX128" fmla="*/ 6802351 w 8356063"/>
              <a:gd name="connsiteY128" fmla="*/ 9439574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802351 w 8356063"/>
              <a:gd name="connsiteY128" fmla="*/ 9439574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84978 w 8356063"/>
              <a:gd name="connsiteY128" fmla="*/ 9360858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84719 w 8356063"/>
              <a:gd name="connsiteY143" fmla="*/ 1039727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84978 w 8356063"/>
              <a:gd name="connsiteY128" fmla="*/ 9360858 h 11088571"/>
              <a:gd name="connsiteX129" fmla="*/ 6979504 w 8356063"/>
              <a:gd name="connsiteY129" fmla="*/ 9813607 h 11088571"/>
              <a:gd name="connsiteX130" fmla="*/ 6996966 w 8356063"/>
              <a:gd name="connsiteY130" fmla="*/ 9833017 h 11088571"/>
              <a:gd name="connsiteX131" fmla="*/ 7008802 w 8356063"/>
              <a:gd name="connsiteY131" fmla="*/ 9857707 h 11088571"/>
              <a:gd name="connsiteX132" fmla="*/ 7030988 w 8356063"/>
              <a:gd name="connsiteY132" fmla="*/ 9965361 h 11088571"/>
              <a:gd name="connsiteX133" fmla="*/ 7034231 w 8356063"/>
              <a:gd name="connsiteY133" fmla="*/ 10050875 h 11088571"/>
              <a:gd name="connsiteX134" fmla="*/ 7030221 w 8356063"/>
              <a:gd name="connsiteY134" fmla="*/ 10082725 h 11088571"/>
              <a:gd name="connsiteX135" fmla="*/ 7023828 w 8356063"/>
              <a:gd name="connsiteY135" fmla="*/ 10135993 h 11088571"/>
              <a:gd name="connsiteX136" fmla="*/ 7006346 w 8356063"/>
              <a:gd name="connsiteY136" fmla="*/ 10179503 h 11088571"/>
              <a:gd name="connsiteX137" fmla="*/ 7006032 w 8356063"/>
              <a:gd name="connsiteY137" fmla="*/ 10222580 h 11088571"/>
              <a:gd name="connsiteX138" fmla="*/ 7022387 w 8356063"/>
              <a:gd name="connsiteY138" fmla="*/ 10227810 h 11088571"/>
              <a:gd name="connsiteX139" fmla="*/ 7016719 w 8356063"/>
              <a:gd name="connsiteY139" fmla="*/ 10275442 h 11088571"/>
              <a:gd name="connsiteX140" fmla="*/ 7006319 w 8356063"/>
              <a:gd name="connsiteY140" fmla="*/ 10348220 h 11088571"/>
              <a:gd name="connsiteX141" fmla="*/ 7009149 w 8356063"/>
              <a:gd name="connsiteY141" fmla="*/ 10359098 h 11088571"/>
              <a:gd name="connsiteX142" fmla="*/ 6994973 w 8356063"/>
              <a:gd name="connsiteY142" fmla="*/ 10370490 h 11088571"/>
              <a:gd name="connsiteX143" fmla="*/ 6971210 w 8356063"/>
              <a:gd name="connsiteY143" fmla="*/ 10425788 h 11088571"/>
              <a:gd name="connsiteX144" fmla="*/ 6958822 w 8356063"/>
              <a:gd name="connsiteY144" fmla="*/ 10537951 h 11088571"/>
              <a:gd name="connsiteX145" fmla="*/ 6961280 w 8356063"/>
              <a:gd name="connsiteY145" fmla="*/ 10565026 h 11088571"/>
              <a:gd name="connsiteX146" fmla="*/ 6961883 w 8356063"/>
              <a:gd name="connsiteY146" fmla="*/ 10621345 h 11088571"/>
              <a:gd name="connsiteX147" fmla="*/ 6969420 w 8356063"/>
              <a:gd name="connsiteY147" fmla="*/ 10658847 h 11088571"/>
              <a:gd name="connsiteX148" fmla="*/ 6961243 w 8356063"/>
              <a:gd name="connsiteY148" fmla="*/ 10667121 h 11088571"/>
              <a:gd name="connsiteX149" fmla="*/ 6954751 w 8356063"/>
              <a:gd name="connsiteY149" fmla="*/ 10688604 h 11088571"/>
              <a:gd name="connsiteX150" fmla="*/ 6941940 w 8356063"/>
              <a:gd name="connsiteY150" fmla="*/ 10797948 h 11088571"/>
              <a:gd name="connsiteX151" fmla="*/ 6945141 w 8356063"/>
              <a:gd name="connsiteY151" fmla="*/ 10818072 h 11088571"/>
              <a:gd name="connsiteX152" fmla="*/ 6897807 w 8356063"/>
              <a:gd name="connsiteY152" fmla="*/ 10904998 h 11088571"/>
              <a:gd name="connsiteX153" fmla="*/ 6834058 w 8356063"/>
              <a:gd name="connsiteY153" fmla="*/ 11025845 h 11088571"/>
              <a:gd name="connsiteX154" fmla="*/ 6757195 w 8356063"/>
              <a:gd name="connsiteY154" fmla="*/ 11088571 h 11088571"/>
              <a:gd name="connsiteX155" fmla="*/ 0 w 8356063"/>
              <a:gd name="connsiteY155" fmla="*/ 5152133 h 11088571"/>
              <a:gd name="connsiteX156" fmla="*/ 4526334 w 8356063"/>
              <a:gd name="connsiteY156"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84978 w 8356063"/>
              <a:gd name="connsiteY128" fmla="*/ 9360858 h 11088571"/>
              <a:gd name="connsiteX129" fmla="*/ 6996966 w 8356063"/>
              <a:gd name="connsiteY129" fmla="*/ 983301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84978 w 8356063"/>
              <a:gd name="connsiteY128" fmla="*/ 9360858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49840 w 8356063"/>
              <a:gd name="connsiteY125" fmla="*/ 9027677 h 11088571"/>
              <a:gd name="connsiteX126" fmla="*/ 6741597 w 8356063"/>
              <a:gd name="connsiteY126" fmla="*/ 9194190 h 11088571"/>
              <a:gd name="connsiteX127" fmla="*/ 6770652 w 8356063"/>
              <a:gd name="connsiteY127" fmla="*/ 9243900 h 11088571"/>
              <a:gd name="connsiteX128" fmla="*/ 6772350 w 8356063"/>
              <a:gd name="connsiteY128" fmla="*/ 9355533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41597 w 8356063"/>
              <a:gd name="connsiteY126" fmla="*/ 9194190 h 11088571"/>
              <a:gd name="connsiteX127" fmla="*/ 6770652 w 8356063"/>
              <a:gd name="connsiteY127" fmla="*/ 9243900 h 11088571"/>
              <a:gd name="connsiteX128" fmla="*/ 6772350 w 8356063"/>
              <a:gd name="connsiteY128" fmla="*/ 9355533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70652 w 8356063"/>
              <a:gd name="connsiteY127" fmla="*/ 9243900 h 11088571"/>
              <a:gd name="connsiteX128" fmla="*/ 6772350 w 8356063"/>
              <a:gd name="connsiteY128" fmla="*/ 9355533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2350 w 8356063"/>
              <a:gd name="connsiteY128" fmla="*/ 9355533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812063 w 8356063"/>
              <a:gd name="connsiteY129" fmla="*/ 9537897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84041 w 8356063"/>
              <a:gd name="connsiteY129" fmla="*/ 9484436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84041 w 8356063"/>
              <a:gd name="connsiteY129" fmla="*/ 9484436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52367 w 8356063"/>
              <a:gd name="connsiteY129" fmla="*/ 9421998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52367 w 8356063"/>
              <a:gd name="connsiteY129" fmla="*/ 9421998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 name="connsiteX0" fmla="*/ 4526334 w 8356063"/>
              <a:gd name="connsiteY0" fmla="*/ 0 h 11088571"/>
              <a:gd name="connsiteX1" fmla="*/ 8356063 w 8356063"/>
              <a:gd name="connsiteY1" fmla="*/ 3364555 h 11088571"/>
              <a:gd name="connsiteX2" fmla="*/ 8289968 w 8356063"/>
              <a:gd name="connsiteY2" fmla="*/ 3468545 h 11088571"/>
              <a:gd name="connsiteX3" fmla="*/ 8289831 w 8356063"/>
              <a:gd name="connsiteY3" fmla="*/ 3484485 h 11088571"/>
              <a:gd name="connsiteX4" fmla="*/ 8270620 w 8356063"/>
              <a:gd name="connsiteY4" fmla="*/ 3602360 h 11088571"/>
              <a:gd name="connsiteX5" fmla="*/ 8265172 w 8356063"/>
              <a:gd name="connsiteY5" fmla="*/ 3626889 h 11088571"/>
              <a:gd name="connsiteX6" fmla="*/ 8255109 w 8356063"/>
              <a:gd name="connsiteY6" fmla="*/ 3645719 h 11088571"/>
              <a:gd name="connsiteX7" fmla="*/ 8248082 w 8356063"/>
              <a:gd name="connsiteY7" fmla="*/ 3648125 h 11088571"/>
              <a:gd name="connsiteX8" fmla="*/ 8244223 w 8356063"/>
              <a:gd name="connsiteY8" fmla="*/ 3661252 h 11088571"/>
              <a:gd name="connsiteX9" fmla="*/ 8242070 w 8356063"/>
              <a:gd name="connsiteY9" fmla="*/ 3664274 h 11088571"/>
              <a:gd name="connsiteX10" fmla="*/ 8230862 w 8356063"/>
              <a:gd name="connsiteY10" fmla="*/ 3682070 h 11088571"/>
              <a:gd name="connsiteX11" fmla="*/ 8234872 w 8356063"/>
              <a:gd name="connsiteY11" fmla="*/ 3731763 h 11088571"/>
              <a:gd name="connsiteX12" fmla="*/ 8216817 w 8356063"/>
              <a:gd name="connsiteY12" fmla="*/ 3783275 h 11088571"/>
              <a:gd name="connsiteX13" fmla="*/ 8195332 w 8356063"/>
              <a:gd name="connsiteY13" fmla="*/ 3974147 h 11088571"/>
              <a:gd name="connsiteX14" fmla="*/ 8175650 w 8356063"/>
              <a:gd name="connsiteY14" fmla="*/ 4027382 h 11088571"/>
              <a:gd name="connsiteX15" fmla="*/ 8135083 w 8356063"/>
              <a:gd name="connsiteY15" fmla="*/ 4099051 h 11088571"/>
              <a:gd name="connsiteX16" fmla="*/ 8144458 w 8356063"/>
              <a:gd name="connsiteY16" fmla="*/ 4240084 h 11088571"/>
              <a:gd name="connsiteX17" fmla="*/ 8106952 w 8356063"/>
              <a:gd name="connsiteY17" fmla="*/ 4392916 h 11088571"/>
              <a:gd name="connsiteX18" fmla="*/ 8113254 w 8356063"/>
              <a:gd name="connsiteY18" fmla="*/ 4407377 h 11088571"/>
              <a:gd name="connsiteX19" fmla="*/ 8115047 w 8356063"/>
              <a:gd name="connsiteY19" fmla="*/ 4423384 h 11088571"/>
              <a:gd name="connsiteX20" fmla="*/ 8113676 w 8356063"/>
              <a:gd name="connsiteY20" fmla="*/ 4425263 h 11088571"/>
              <a:gd name="connsiteX21" fmla="*/ 8111032 w 8356063"/>
              <a:gd name="connsiteY21" fmla="*/ 4443621 h 11088571"/>
              <a:gd name="connsiteX22" fmla="*/ 8113632 w 8356063"/>
              <a:gd name="connsiteY22" fmla="*/ 4447809 h 11088571"/>
              <a:gd name="connsiteX23" fmla="*/ 8112816 w 8356063"/>
              <a:gd name="connsiteY23" fmla="*/ 4460459 h 11088571"/>
              <a:gd name="connsiteX24" fmla="*/ 8113891 w 8356063"/>
              <a:gd name="connsiteY24" fmla="*/ 4485521 h 11088571"/>
              <a:gd name="connsiteX25" fmla="*/ 8111575 w 8356063"/>
              <a:gd name="connsiteY25" fmla="*/ 4490076 h 11088571"/>
              <a:gd name="connsiteX26" fmla="*/ 8109277 w 8356063"/>
              <a:gd name="connsiteY26" fmla="*/ 4527664 h 11088571"/>
              <a:gd name="connsiteX27" fmla="*/ 8108050 w 8356063"/>
              <a:gd name="connsiteY27" fmla="*/ 4528119 h 11088571"/>
              <a:gd name="connsiteX28" fmla="*/ 8102182 w 8356063"/>
              <a:gd name="connsiteY28" fmla="*/ 4538432 h 11088571"/>
              <a:gd name="connsiteX29" fmla="*/ 8093690 w 8356063"/>
              <a:gd name="connsiteY29" fmla="*/ 4558290 h 11088571"/>
              <a:gd name="connsiteX30" fmla="*/ 8059326 w 8356063"/>
              <a:gd name="connsiteY30" fmla="*/ 4603283 h 11088571"/>
              <a:gd name="connsiteX31" fmla="*/ 8056799 w 8356063"/>
              <a:gd name="connsiteY31" fmla="*/ 4642466 h 11088571"/>
              <a:gd name="connsiteX32" fmla="*/ 8055636 w 8356063"/>
              <a:gd name="connsiteY32" fmla="*/ 4650334 h 11088571"/>
              <a:gd name="connsiteX33" fmla="*/ 8055344 w 8356063"/>
              <a:gd name="connsiteY33" fmla="*/ 4650484 h 11088571"/>
              <a:gd name="connsiteX34" fmla="*/ 8053580 w 8356063"/>
              <a:gd name="connsiteY34" fmla="*/ 4658770 h 11088571"/>
              <a:gd name="connsiteX35" fmla="*/ 8053516 w 8356063"/>
              <a:gd name="connsiteY35" fmla="*/ 4664680 h 11088571"/>
              <a:gd name="connsiteX36" fmla="*/ 8032914 w 8356063"/>
              <a:gd name="connsiteY36" fmla="*/ 4681132 h 11088571"/>
              <a:gd name="connsiteX37" fmla="*/ 8009112 w 8356063"/>
              <a:gd name="connsiteY37" fmla="*/ 4722617 h 11088571"/>
              <a:gd name="connsiteX38" fmla="*/ 7964967 w 8356063"/>
              <a:gd name="connsiteY38" fmla="*/ 4813968 h 11088571"/>
              <a:gd name="connsiteX39" fmla="*/ 7924105 w 8356063"/>
              <a:gd name="connsiteY39" fmla="*/ 4906426 h 11088571"/>
              <a:gd name="connsiteX40" fmla="*/ 7910687 w 8356063"/>
              <a:gd name="connsiteY40" fmla="*/ 4940879 h 11088571"/>
              <a:gd name="connsiteX41" fmla="*/ 7880692 w 8356063"/>
              <a:gd name="connsiteY41" fmla="*/ 4997983 h 11088571"/>
              <a:gd name="connsiteX42" fmla="*/ 7863187 w 8356063"/>
              <a:gd name="connsiteY42" fmla="*/ 5021465 h 11088571"/>
              <a:gd name="connsiteX43" fmla="*/ 7863067 w 8356063"/>
              <a:gd name="connsiteY43" fmla="*/ 5022953 h 11088571"/>
              <a:gd name="connsiteX44" fmla="*/ 7859404 w 8356063"/>
              <a:gd name="connsiteY44" fmla="*/ 5023566 h 11088571"/>
              <a:gd name="connsiteX45" fmla="*/ 7856078 w 8356063"/>
              <a:gd name="connsiteY45" fmla="*/ 5027845 h 11088571"/>
              <a:gd name="connsiteX46" fmla="*/ 7851131 w 8356063"/>
              <a:gd name="connsiteY46" fmla="*/ 5042466 h 11088571"/>
              <a:gd name="connsiteX47" fmla="*/ 7849953 w 8356063"/>
              <a:gd name="connsiteY47" fmla="*/ 5048447 h 11088571"/>
              <a:gd name="connsiteX48" fmla="*/ 7846777 w 8356063"/>
              <a:gd name="connsiteY48" fmla="*/ 5056170 h 11088571"/>
              <a:gd name="connsiteX49" fmla="*/ 7846482 w 8356063"/>
              <a:gd name="connsiteY49" fmla="*/ 5056208 h 11088571"/>
              <a:gd name="connsiteX50" fmla="*/ 7843931 w 8356063"/>
              <a:gd name="connsiteY50" fmla="*/ 5063745 h 11088571"/>
              <a:gd name="connsiteX51" fmla="*/ 7834199 w 8356063"/>
              <a:gd name="connsiteY51" fmla="*/ 5102559 h 11088571"/>
              <a:gd name="connsiteX52" fmla="*/ 7794377 w 8356063"/>
              <a:gd name="connsiteY52" fmla="*/ 5134725 h 11088571"/>
              <a:gd name="connsiteX53" fmla="*/ 7782881 w 8356063"/>
              <a:gd name="connsiteY53" fmla="*/ 5151558 h 11088571"/>
              <a:gd name="connsiteX54" fmla="*/ 7775580 w 8356063"/>
              <a:gd name="connsiteY54" fmla="*/ 5159723 h 11088571"/>
              <a:gd name="connsiteX55" fmla="*/ 7774377 w 8356063"/>
              <a:gd name="connsiteY55" fmla="*/ 5159700 h 11088571"/>
              <a:gd name="connsiteX56" fmla="*/ 7765158 w 8356063"/>
              <a:gd name="connsiteY56" fmla="*/ 5196988 h 11088571"/>
              <a:gd name="connsiteX57" fmla="*/ 7762184 w 8356063"/>
              <a:gd name="connsiteY57" fmla="*/ 5200701 h 11088571"/>
              <a:gd name="connsiteX58" fmla="*/ 7758413 w 8356063"/>
              <a:gd name="connsiteY58" fmla="*/ 5226592 h 11088571"/>
              <a:gd name="connsiteX59" fmla="*/ 7755270 w 8356063"/>
              <a:gd name="connsiteY59" fmla="*/ 5239122 h 11088571"/>
              <a:gd name="connsiteX60" fmla="*/ 7756842 w 8356063"/>
              <a:gd name="connsiteY60" fmla="*/ 5244407 h 11088571"/>
              <a:gd name="connsiteX61" fmla="*/ 7750955 w 8356063"/>
              <a:gd name="connsiteY61" fmla="*/ 5262017 h 11088571"/>
              <a:gd name="connsiteX62" fmla="*/ 7749353 w 8356063"/>
              <a:gd name="connsiteY62" fmla="*/ 5263381 h 11088571"/>
              <a:gd name="connsiteX63" fmla="*/ 7747948 w 8356063"/>
              <a:gd name="connsiteY63" fmla="*/ 5280355 h 11088571"/>
              <a:gd name="connsiteX64" fmla="*/ 7750944 w 8356063"/>
              <a:gd name="connsiteY64" fmla="*/ 5297535 h 11088571"/>
              <a:gd name="connsiteX65" fmla="*/ 7687811 w 8356063"/>
              <a:gd name="connsiteY65" fmla="*/ 5438038 h 11088571"/>
              <a:gd name="connsiteX66" fmla="*/ 7658457 w 8356063"/>
              <a:gd name="connsiteY66" fmla="*/ 5549229 h 11088571"/>
              <a:gd name="connsiteX67" fmla="*/ 7668135 w 8356063"/>
              <a:gd name="connsiteY67" fmla="*/ 5580314 h 11088571"/>
              <a:gd name="connsiteX68" fmla="*/ 7666267 w 8356063"/>
              <a:gd name="connsiteY68" fmla="*/ 5584947 h 11088571"/>
              <a:gd name="connsiteX69" fmla="*/ 7660190 w 8356063"/>
              <a:gd name="connsiteY69" fmla="*/ 5584780 h 11088571"/>
              <a:gd name="connsiteX70" fmla="*/ 7654390 w 8356063"/>
              <a:gd name="connsiteY70" fmla="*/ 5596873 h 11088571"/>
              <a:gd name="connsiteX71" fmla="*/ 7652276 w 8356063"/>
              <a:gd name="connsiteY71" fmla="*/ 5614256 h 11088571"/>
              <a:gd name="connsiteX72" fmla="*/ 7644533 w 8356063"/>
              <a:gd name="connsiteY72" fmla="*/ 5628338 h 11088571"/>
              <a:gd name="connsiteX73" fmla="*/ 7623924 w 8356063"/>
              <a:gd name="connsiteY73" fmla="*/ 5659453 h 11088571"/>
              <a:gd name="connsiteX74" fmla="*/ 7620970 w 8356063"/>
              <a:gd name="connsiteY74" fmla="*/ 5670583 h 11088571"/>
              <a:gd name="connsiteX75" fmla="*/ 7614472 w 8356063"/>
              <a:gd name="connsiteY75" fmla="*/ 5680853 h 11088571"/>
              <a:gd name="connsiteX76" fmla="*/ 7611151 w 8356063"/>
              <a:gd name="connsiteY76" fmla="*/ 5681035 h 11088571"/>
              <a:gd name="connsiteX77" fmla="*/ 7604745 w 8356063"/>
              <a:gd name="connsiteY77" fmla="*/ 5673100 h 11088571"/>
              <a:gd name="connsiteX78" fmla="*/ 7598508 w 8356063"/>
              <a:gd name="connsiteY78" fmla="*/ 5707792 h 11088571"/>
              <a:gd name="connsiteX79" fmla="*/ 7588132 w 8356063"/>
              <a:gd name="connsiteY79" fmla="*/ 5731832 h 11088571"/>
              <a:gd name="connsiteX80" fmla="*/ 7579010 w 8356063"/>
              <a:gd name="connsiteY80" fmla="*/ 5749130 h 11088571"/>
              <a:gd name="connsiteX81" fmla="*/ 7567846 w 8356063"/>
              <a:gd name="connsiteY81" fmla="*/ 5761514 h 11088571"/>
              <a:gd name="connsiteX82" fmla="*/ 7562360 w 8356063"/>
              <a:gd name="connsiteY82" fmla="*/ 5762220 h 11088571"/>
              <a:gd name="connsiteX83" fmla="*/ 7556811 w 8356063"/>
              <a:gd name="connsiteY83" fmla="*/ 5771335 h 11088571"/>
              <a:gd name="connsiteX84" fmla="*/ 7554640 w 8356063"/>
              <a:gd name="connsiteY84" fmla="*/ 5773241 h 11088571"/>
              <a:gd name="connsiteX85" fmla="*/ 7542887 w 8356063"/>
              <a:gd name="connsiteY85" fmla="*/ 5784687 h 11088571"/>
              <a:gd name="connsiteX86" fmla="*/ 7535042 w 8356063"/>
              <a:gd name="connsiteY86" fmla="*/ 5822014 h 11088571"/>
              <a:gd name="connsiteX87" fmla="*/ 7528564 w 8356063"/>
              <a:gd name="connsiteY87" fmla="*/ 5835491 h 11088571"/>
              <a:gd name="connsiteX88" fmla="*/ 7528262 w 8356063"/>
              <a:gd name="connsiteY88" fmla="*/ 5842520 h 11088571"/>
              <a:gd name="connsiteX89" fmla="*/ 7524672 w 8356063"/>
              <a:gd name="connsiteY89" fmla="*/ 5848636 h 11088571"/>
              <a:gd name="connsiteX90" fmla="*/ 7511201 w 8356063"/>
              <a:gd name="connsiteY90" fmla="*/ 5857337 h 11088571"/>
              <a:gd name="connsiteX91" fmla="*/ 7472860 w 8356063"/>
              <a:gd name="connsiteY91" fmla="*/ 5932895 h 11088571"/>
              <a:gd name="connsiteX92" fmla="*/ 7455737 w 8356063"/>
              <a:gd name="connsiteY92" fmla="*/ 5966371 h 11088571"/>
              <a:gd name="connsiteX93" fmla="*/ 7441118 w 8356063"/>
              <a:gd name="connsiteY93" fmla="*/ 5983776 h 11088571"/>
              <a:gd name="connsiteX94" fmla="*/ 7422136 w 8356063"/>
              <a:gd name="connsiteY94" fmla="*/ 6006029 h 11088571"/>
              <a:gd name="connsiteX95" fmla="*/ 7415242 w 8356063"/>
              <a:gd name="connsiteY95" fmla="*/ 6014193 h 11088571"/>
              <a:gd name="connsiteX96" fmla="*/ 7413713 w 8356063"/>
              <a:gd name="connsiteY96" fmla="*/ 6011261 h 11088571"/>
              <a:gd name="connsiteX97" fmla="*/ 7407657 w 8356063"/>
              <a:gd name="connsiteY97" fmla="*/ 6023093 h 11088571"/>
              <a:gd name="connsiteX98" fmla="*/ 7407638 w 8356063"/>
              <a:gd name="connsiteY98" fmla="*/ 6023198 h 11088571"/>
              <a:gd name="connsiteX99" fmla="*/ 7405595 w 8356063"/>
              <a:gd name="connsiteY99" fmla="*/ 6025617 h 11088571"/>
              <a:gd name="connsiteX100" fmla="*/ 7359074 w 8356063"/>
              <a:gd name="connsiteY100" fmla="*/ 6082195 h 11088571"/>
              <a:gd name="connsiteX101" fmla="*/ 7336852 w 8356063"/>
              <a:gd name="connsiteY101" fmla="*/ 6102590 h 11088571"/>
              <a:gd name="connsiteX102" fmla="*/ 7318867 w 8356063"/>
              <a:gd name="connsiteY102" fmla="*/ 6115205 h 11088571"/>
              <a:gd name="connsiteX103" fmla="*/ 7273790 w 8356063"/>
              <a:gd name="connsiteY103" fmla="*/ 6193687 h 11088571"/>
              <a:gd name="connsiteX104" fmla="*/ 7163624 w 8356063"/>
              <a:gd name="connsiteY104" fmla="*/ 6304854 h 11088571"/>
              <a:gd name="connsiteX105" fmla="*/ 7122624 w 8356063"/>
              <a:gd name="connsiteY105" fmla="*/ 6344013 h 11088571"/>
              <a:gd name="connsiteX106" fmla="*/ 7040846 w 8356063"/>
              <a:gd name="connsiteY106" fmla="*/ 6492157 h 11088571"/>
              <a:gd name="connsiteX107" fmla="*/ 6916976 w 8356063"/>
              <a:gd name="connsiteY107" fmla="*/ 6654368 h 11088571"/>
              <a:gd name="connsiteX108" fmla="*/ 6822405 w 8356063"/>
              <a:gd name="connsiteY108" fmla="*/ 6769489 h 11088571"/>
              <a:gd name="connsiteX109" fmla="*/ 6820682 w 8356063"/>
              <a:gd name="connsiteY109" fmla="*/ 6770153 h 11088571"/>
              <a:gd name="connsiteX110" fmla="*/ 6800846 w 8356063"/>
              <a:gd name="connsiteY110" fmla="*/ 6795532 h 11088571"/>
              <a:gd name="connsiteX111" fmla="*/ 6780881 w 8356063"/>
              <a:gd name="connsiteY111" fmla="*/ 6844365 h 11088571"/>
              <a:gd name="connsiteX112" fmla="*/ 6771446 w 8356063"/>
              <a:gd name="connsiteY112" fmla="*/ 6859283 h 11088571"/>
              <a:gd name="connsiteX113" fmla="*/ 6770608 w 8356063"/>
              <a:gd name="connsiteY113" fmla="*/ 6915375 h 11088571"/>
              <a:gd name="connsiteX114" fmla="*/ 6765891 w 8356063"/>
              <a:gd name="connsiteY114" fmla="*/ 6983100 h 11088571"/>
              <a:gd name="connsiteX115" fmla="*/ 6776798 w 8356063"/>
              <a:gd name="connsiteY115" fmla="*/ 7102610 h 11088571"/>
              <a:gd name="connsiteX116" fmla="*/ 6756252 w 8356063"/>
              <a:gd name="connsiteY116" fmla="*/ 7196536 h 11088571"/>
              <a:gd name="connsiteX117" fmla="*/ 6688476 w 8356063"/>
              <a:gd name="connsiteY117" fmla="*/ 7299947 h 11088571"/>
              <a:gd name="connsiteX118" fmla="*/ 6626875 w 8356063"/>
              <a:gd name="connsiteY118" fmla="*/ 7510098 h 11088571"/>
              <a:gd name="connsiteX119" fmla="*/ 6618676 w 8356063"/>
              <a:gd name="connsiteY119" fmla="*/ 7582454 h 11088571"/>
              <a:gd name="connsiteX120" fmla="*/ 6522906 w 8356063"/>
              <a:gd name="connsiteY120" fmla="*/ 7755150 h 11088571"/>
              <a:gd name="connsiteX121" fmla="*/ 6504327 w 8356063"/>
              <a:gd name="connsiteY121" fmla="*/ 7999871 h 11088571"/>
              <a:gd name="connsiteX122" fmla="*/ 6738004 w 8356063"/>
              <a:gd name="connsiteY122" fmla="*/ 8745656 h 11088571"/>
              <a:gd name="connsiteX123" fmla="*/ 6780585 w 8356063"/>
              <a:gd name="connsiteY123" fmla="*/ 8842009 h 11088571"/>
              <a:gd name="connsiteX124" fmla="*/ 6775523 w 8356063"/>
              <a:gd name="connsiteY124" fmla="*/ 8918275 h 11088571"/>
              <a:gd name="connsiteX125" fmla="*/ 6763351 w 8356063"/>
              <a:gd name="connsiteY125" fmla="*/ 8999167 h 11088571"/>
              <a:gd name="connsiteX126" fmla="*/ 6752735 w 8356063"/>
              <a:gd name="connsiteY126" fmla="*/ 9128984 h 11088571"/>
              <a:gd name="connsiteX127" fmla="*/ 6769952 w 8356063"/>
              <a:gd name="connsiteY127" fmla="*/ 9185602 h 11088571"/>
              <a:gd name="connsiteX128" fmla="*/ 6775302 w 8356063"/>
              <a:gd name="connsiteY128" fmla="*/ 9306210 h 11088571"/>
              <a:gd name="connsiteX129" fmla="*/ 6771993 w 8356063"/>
              <a:gd name="connsiteY129" fmla="*/ 9393092 h 11088571"/>
              <a:gd name="connsiteX130" fmla="*/ 7008802 w 8356063"/>
              <a:gd name="connsiteY130" fmla="*/ 9857707 h 11088571"/>
              <a:gd name="connsiteX131" fmla="*/ 7030988 w 8356063"/>
              <a:gd name="connsiteY131" fmla="*/ 9965361 h 11088571"/>
              <a:gd name="connsiteX132" fmla="*/ 7034231 w 8356063"/>
              <a:gd name="connsiteY132" fmla="*/ 10050875 h 11088571"/>
              <a:gd name="connsiteX133" fmla="*/ 7030221 w 8356063"/>
              <a:gd name="connsiteY133" fmla="*/ 10082725 h 11088571"/>
              <a:gd name="connsiteX134" fmla="*/ 7023828 w 8356063"/>
              <a:gd name="connsiteY134" fmla="*/ 10135993 h 11088571"/>
              <a:gd name="connsiteX135" fmla="*/ 7006346 w 8356063"/>
              <a:gd name="connsiteY135" fmla="*/ 10179503 h 11088571"/>
              <a:gd name="connsiteX136" fmla="*/ 7006032 w 8356063"/>
              <a:gd name="connsiteY136" fmla="*/ 10222580 h 11088571"/>
              <a:gd name="connsiteX137" fmla="*/ 7022387 w 8356063"/>
              <a:gd name="connsiteY137" fmla="*/ 10227810 h 11088571"/>
              <a:gd name="connsiteX138" fmla="*/ 7016719 w 8356063"/>
              <a:gd name="connsiteY138" fmla="*/ 10275442 h 11088571"/>
              <a:gd name="connsiteX139" fmla="*/ 7006319 w 8356063"/>
              <a:gd name="connsiteY139" fmla="*/ 10348220 h 11088571"/>
              <a:gd name="connsiteX140" fmla="*/ 7009149 w 8356063"/>
              <a:gd name="connsiteY140" fmla="*/ 10359098 h 11088571"/>
              <a:gd name="connsiteX141" fmla="*/ 6994973 w 8356063"/>
              <a:gd name="connsiteY141" fmla="*/ 10370490 h 11088571"/>
              <a:gd name="connsiteX142" fmla="*/ 6971210 w 8356063"/>
              <a:gd name="connsiteY142" fmla="*/ 10425788 h 11088571"/>
              <a:gd name="connsiteX143" fmla="*/ 6958822 w 8356063"/>
              <a:gd name="connsiteY143" fmla="*/ 10537951 h 11088571"/>
              <a:gd name="connsiteX144" fmla="*/ 6961280 w 8356063"/>
              <a:gd name="connsiteY144" fmla="*/ 10565026 h 11088571"/>
              <a:gd name="connsiteX145" fmla="*/ 6961883 w 8356063"/>
              <a:gd name="connsiteY145" fmla="*/ 10621345 h 11088571"/>
              <a:gd name="connsiteX146" fmla="*/ 6969420 w 8356063"/>
              <a:gd name="connsiteY146" fmla="*/ 10658847 h 11088571"/>
              <a:gd name="connsiteX147" fmla="*/ 6961243 w 8356063"/>
              <a:gd name="connsiteY147" fmla="*/ 10667121 h 11088571"/>
              <a:gd name="connsiteX148" fmla="*/ 6954751 w 8356063"/>
              <a:gd name="connsiteY148" fmla="*/ 10688604 h 11088571"/>
              <a:gd name="connsiteX149" fmla="*/ 6941940 w 8356063"/>
              <a:gd name="connsiteY149" fmla="*/ 10797948 h 11088571"/>
              <a:gd name="connsiteX150" fmla="*/ 6945141 w 8356063"/>
              <a:gd name="connsiteY150" fmla="*/ 10818072 h 11088571"/>
              <a:gd name="connsiteX151" fmla="*/ 6897807 w 8356063"/>
              <a:gd name="connsiteY151" fmla="*/ 10904998 h 11088571"/>
              <a:gd name="connsiteX152" fmla="*/ 6834058 w 8356063"/>
              <a:gd name="connsiteY152" fmla="*/ 11025845 h 11088571"/>
              <a:gd name="connsiteX153" fmla="*/ 6757195 w 8356063"/>
              <a:gd name="connsiteY153" fmla="*/ 11088571 h 11088571"/>
              <a:gd name="connsiteX154" fmla="*/ 0 w 8356063"/>
              <a:gd name="connsiteY154" fmla="*/ 5152133 h 11088571"/>
              <a:gd name="connsiteX155" fmla="*/ 4526334 w 8356063"/>
              <a:gd name="connsiteY155" fmla="*/ 0 h 1108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8356063" h="11088571">
                <a:moveTo>
                  <a:pt x="4526334" y="0"/>
                </a:moveTo>
                <a:lnTo>
                  <a:pt x="8356063" y="3364555"/>
                </a:lnTo>
                <a:cubicBezTo>
                  <a:pt x="8303055" y="3395080"/>
                  <a:pt x="8312000" y="3433882"/>
                  <a:pt x="8289968" y="3468545"/>
                </a:cubicBezTo>
                <a:cubicBezTo>
                  <a:pt x="8289400" y="3475096"/>
                  <a:pt x="8289317" y="3480768"/>
                  <a:pt x="8289831" y="3484485"/>
                </a:cubicBezTo>
                <a:cubicBezTo>
                  <a:pt x="8301575" y="3524859"/>
                  <a:pt x="8262275" y="3569815"/>
                  <a:pt x="8270620" y="3602360"/>
                </a:cubicBezTo>
                <a:cubicBezTo>
                  <a:pt x="8270018" y="3611595"/>
                  <a:pt x="8268024" y="3619636"/>
                  <a:pt x="8265172" y="3626889"/>
                </a:cubicBezTo>
                <a:lnTo>
                  <a:pt x="8255109" y="3645719"/>
                </a:lnTo>
                <a:lnTo>
                  <a:pt x="8248082" y="3648125"/>
                </a:lnTo>
                <a:lnTo>
                  <a:pt x="8244223" y="3661252"/>
                </a:lnTo>
                <a:lnTo>
                  <a:pt x="8242070" y="3664274"/>
                </a:lnTo>
                <a:cubicBezTo>
                  <a:pt x="8237938" y="3670030"/>
                  <a:pt x="8234022" y="3675825"/>
                  <a:pt x="8230862" y="3682070"/>
                </a:cubicBezTo>
                <a:cubicBezTo>
                  <a:pt x="8257899" y="3690084"/>
                  <a:pt x="8208426" y="3736505"/>
                  <a:pt x="8234872" y="3731763"/>
                </a:cubicBezTo>
                <a:cubicBezTo>
                  <a:pt x="8222199" y="3767466"/>
                  <a:pt x="8250697" y="3753586"/>
                  <a:pt x="8216817" y="3783275"/>
                </a:cubicBezTo>
                <a:cubicBezTo>
                  <a:pt x="8214083" y="3850717"/>
                  <a:pt x="8206550" y="3937460"/>
                  <a:pt x="8195332" y="3974147"/>
                </a:cubicBezTo>
                <a:cubicBezTo>
                  <a:pt x="8201334" y="4003038"/>
                  <a:pt x="8176534" y="4007754"/>
                  <a:pt x="8175650" y="4027382"/>
                </a:cubicBezTo>
                <a:cubicBezTo>
                  <a:pt x="8155731" y="3992336"/>
                  <a:pt x="8120913" y="4051233"/>
                  <a:pt x="8135083" y="4099051"/>
                </a:cubicBezTo>
                <a:cubicBezTo>
                  <a:pt x="8162483" y="4119362"/>
                  <a:pt x="8149718" y="4218916"/>
                  <a:pt x="8144458" y="4240084"/>
                </a:cubicBezTo>
                <a:cubicBezTo>
                  <a:pt x="8129405" y="4294500"/>
                  <a:pt x="8137692" y="4346473"/>
                  <a:pt x="8106952" y="4392916"/>
                </a:cubicBezTo>
                <a:cubicBezTo>
                  <a:pt x="8109983" y="4397184"/>
                  <a:pt x="8111985" y="4402075"/>
                  <a:pt x="8113254" y="4407377"/>
                </a:cubicBezTo>
                <a:lnTo>
                  <a:pt x="8115047" y="4423384"/>
                </a:lnTo>
                <a:lnTo>
                  <a:pt x="8113676" y="4425263"/>
                </a:lnTo>
                <a:cubicBezTo>
                  <a:pt x="8110052" y="4433879"/>
                  <a:pt x="8109796" y="4439435"/>
                  <a:pt x="8111032" y="4443621"/>
                </a:cubicBezTo>
                <a:lnTo>
                  <a:pt x="8113632" y="4447809"/>
                </a:lnTo>
                <a:lnTo>
                  <a:pt x="8112816" y="4460459"/>
                </a:lnTo>
                <a:cubicBezTo>
                  <a:pt x="8113174" y="4468813"/>
                  <a:pt x="8113533" y="4477167"/>
                  <a:pt x="8113891" y="4485521"/>
                </a:cubicBezTo>
                <a:lnTo>
                  <a:pt x="8111575" y="4490076"/>
                </a:lnTo>
                <a:lnTo>
                  <a:pt x="8109277" y="4527664"/>
                </a:lnTo>
                <a:lnTo>
                  <a:pt x="8108050" y="4528119"/>
                </a:lnTo>
                <a:cubicBezTo>
                  <a:pt x="8105248" y="4529993"/>
                  <a:pt x="8103079" y="4532993"/>
                  <a:pt x="8102182" y="4538432"/>
                </a:cubicBezTo>
                <a:cubicBezTo>
                  <a:pt x="8086050" y="4529141"/>
                  <a:pt x="8094915" y="4541433"/>
                  <a:pt x="8093690" y="4558290"/>
                </a:cubicBezTo>
                <a:cubicBezTo>
                  <a:pt x="8068364" y="4547623"/>
                  <a:pt x="8075463" y="4596080"/>
                  <a:pt x="8059326" y="4603283"/>
                </a:cubicBezTo>
                <a:cubicBezTo>
                  <a:pt x="8058998" y="4615908"/>
                  <a:pt x="8058188" y="4629064"/>
                  <a:pt x="8056799" y="4642466"/>
                </a:cubicBezTo>
                <a:lnTo>
                  <a:pt x="8055636" y="4650334"/>
                </a:lnTo>
                <a:lnTo>
                  <a:pt x="8055344" y="4650484"/>
                </a:lnTo>
                <a:cubicBezTo>
                  <a:pt x="8054515" y="4652180"/>
                  <a:pt x="8053916" y="4654761"/>
                  <a:pt x="8053580" y="4658770"/>
                </a:cubicBezTo>
                <a:cubicBezTo>
                  <a:pt x="8053559" y="4660740"/>
                  <a:pt x="8053537" y="4662710"/>
                  <a:pt x="8053516" y="4664680"/>
                </a:cubicBezTo>
                <a:lnTo>
                  <a:pt x="8032914" y="4681132"/>
                </a:lnTo>
                <a:lnTo>
                  <a:pt x="8009112" y="4722617"/>
                </a:lnTo>
                <a:cubicBezTo>
                  <a:pt x="7993622" y="4759455"/>
                  <a:pt x="7967567" y="4771774"/>
                  <a:pt x="7964967" y="4813968"/>
                </a:cubicBezTo>
                <a:cubicBezTo>
                  <a:pt x="7950394" y="4848407"/>
                  <a:pt x="7931242" y="4873595"/>
                  <a:pt x="7924105" y="4906426"/>
                </a:cubicBezTo>
                <a:cubicBezTo>
                  <a:pt x="7913878" y="4914566"/>
                  <a:pt x="7907124" y="4924287"/>
                  <a:pt x="7910687" y="4940879"/>
                </a:cubicBezTo>
                <a:cubicBezTo>
                  <a:pt x="7894790" y="4971391"/>
                  <a:pt x="7880144" y="4971117"/>
                  <a:pt x="7880692" y="4997983"/>
                </a:cubicBezTo>
                <a:cubicBezTo>
                  <a:pt x="7854749" y="5003060"/>
                  <a:pt x="7861376" y="5009148"/>
                  <a:pt x="7863187" y="5021465"/>
                </a:cubicBezTo>
                <a:lnTo>
                  <a:pt x="7863067" y="5022953"/>
                </a:lnTo>
                <a:lnTo>
                  <a:pt x="7859404" y="5023566"/>
                </a:lnTo>
                <a:lnTo>
                  <a:pt x="7856078" y="5027845"/>
                </a:lnTo>
                <a:lnTo>
                  <a:pt x="7851131" y="5042466"/>
                </a:lnTo>
                <a:lnTo>
                  <a:pt x="7849953" y="5048447"/>
                </a:lnTo>
                <a:cubicBezTo>
                  <a:pt x="7848887" y="5052389"/>
                  <a:pt x="7847853" y="5054775"/>
                  <a:pt x="7846777" y="5056170"/>
                </a:cubicBezTo>
                <a:lnTo>
                  <a:pt x="7846482" y="5056208"/>
                </a:lnTo>
                <a:lnTo>
                  <a:pt x="7843931" y="5063745"/>
                </a:lnTo>
                <a:cubicBezTo>
                  <a:pt x="7840123" y="5076812"/>
                  <a:pt x="7836892" y="5089863"/>
                  <a:pt x="7834199" y="5102559"/>
                </a:cubicBezTo>
                <a:cubicBezTo>
                  <a:pt x="7818139" y="5103517"/>
                  <a:pt x="7815415" y="5155552"/>
                  <a:pt x="7794377" y="5134725"/>
                </a:cubicBezTo>
                <a:cubicBezTo>
                  <a:pt x="7790065" y="5151375"/>
                  <a:pt x="7795806" y="5167358"/>
                  <a:pt x="7782881" y="5151558"/>
                </a:cubicBezTo>
                <a:cubicBezTo>
                  <a:pt x="7781031" y="5156730"/>
                  <a:pt x="7778488" y="5158922"/>
                  <a:pt x="7775580" y="5159723"/>
                </a:cubicBezTo>
                <a:lnTo>
                  <a:pt x="7774377" y="5159700"/>
                </a:lnTo>
                <a:lnTo>
                  <a:pt x="7765158" y="5196988"/>
                </a:lnTo>
                <a:lnTo>
                  <a:pt x="7762184" y="5200701"/>
                </a:lnTo>
                <a:lnTo>
                  <a:pt x="7758413" y="5226592"/>
                </a:lnTo>
                <a:lnTo>
                  <a:pt x="7755270" y="5239122"/>
                </a:lnTo>
                <a:lnTo>
                  <a:pt x="7756842" y="5244407"/>
                </a:lnTo>
                <a:cubicBezTo>
                  <a:pt x="7757174" y="5249146"/>
                  <a:pt x="7755889" y="5254690"/>
                  <a:pt x="7750955" y="5262017"/>
                </a:cubicBezTo>
                <a:lnTo>
                  <a:pt x="7749353" y="5263381"/>
                </a:lnTo>
                <a:lnTo>
                  <a:pt x="7747948" y="5280355"/>
                </a:lnTo>
                <a:cubicBezTo>
                  <a:pt x="7748095" y="5286243"/>
                  <a:pt x="7748992" y="5292002"/>
                  <a:pt x="7750944" y="5297535"/>
                </a:cubicBezTo>
                <a:cubicBezTo>
                  <a:pt x="7714145" y="5332602"/>
                  <a:pt x="7711838" y="5388684"/>
                  <a:pt x="7687811" y="5438038"/>
                </a:cubicBezTo>
                <a:cubicBezTo>
                  <a:pt x="7660645" y="5440301"/>
                  <a:pt x="7652121" y="5504170"/>
                  <a:pt x="7658457" y="5549229"/>
                </a:cubicBezTo>
                <a:lnTo>
                  <a:pt x="7668135" y="5580314"/>
                </a:lnTo>
                <a:lnTo>
                  <a:pt x="7666267" y="5584947"/>
                </a:lnTo>
                <a:lnTo>
                  <a:pt x="7660190" y="5584780"/>
                </a:lnTo>
                <a:cubicBezTo>
                  <a:pt x="7657715" y="5587018"/>
                  <a:pt x="7655842" y="5591316"/>
                  <a:pt x="7654390" y="5596873"/>
                </a:cubicBezTo>
                <a:lnTo>
                  <a:pt x="7652276" y="5614256"/>
                </a:lnTo>
                <a:lnTo>
                  <a:pt x="7644533" y="5628338"/>
                </a:lnTo>
                <a:lnTo>
                  <a:pt x="7623924" y="5659453"/>
                </a:lnTo>
                <a:lnTo>
                  <a:pt x="7620970" y="5670583"/>
                </a:lnTo>
                <a:lnTo>
                  <a:pt x="7614472" y="5680853"/>
                </a:lnTo>
                <a:lnTo>
                  <a:pt x="7611151" y="5681035"/>
                </a:lnTo>
                <a:cubicBezTo>
                  <a:pt x="7608455" y="5679880"/>
                  <a:pt x="7606172" y="5677323"/>
                  <a:pt x="7604745" y="5673100"/>
                </a:cubicBezTo>
                <a:lnTo>
                  <a:pt x="7598508" y="5707792"/>
                </a:lnTo>
                <a:lnTo>
                  <a:pt x="7588132" y="5731832"/>
                </a:lnTo>
                <a:cubicBezTo>
                  <a:pt x="7585724" y="5738566"/>
                  <a:pt x="7582585" y="5744203"/>
                  <a:pt x="7579010" y="5749130"/>
                </a:cubicBezTo>
                <a:lnTo>
                  <a:pt x="7567846" y="5761514"/>
                </a:lnTo>
                <a:lnTo>
                  <a:pt x="7562360" y="5762220"/>
                </a:lnTo>
                <a:lnTo>
                  <a:pt x="7556811" y="5771335"/>
                </a:lnTo>
                <a:lnTo>
                  <a:pt x="7554640" y="5773241"/>
                </a:lnTo>
                <a:cubicBezTo>
                  <a:pt x="7550479" y="5776868"/>
                  <a:pt x="7546465" y="5780555"/>
                  <a:pt x="7542887" y="5784687"/>
                </a:cubicBezTo>
                <a:cubicBezTo>
                  <a:pt x="7560283" y="5794721"/>
                  <a:pt x="7515323" y="5821499"/>
                  <a:pt x="7535042" y="5822014"/>
                </a:cubicBezTo>
                <a:cubicBezTo>
                  <a:pt x="7530882" y="5828129"/>
                  <a:pt x="7529209" y="5832346"/>
                  <a:pt x="7528564" y="5835491"/>
                </a:cubicBezTo>
                <a:cubicBezTo>
                  <a:pt x="7528463" y="5837834"/>
                  <a:pt x="7528363" y="5840177"/>
                  <a:pt x="7528262" y="5842520"/>
                </a:cubicBezTo>
                <a:lnTo>
                  <a:pt x="7524672" y="5848636"/>
                </a:lnTo>
                <a:lnTo>
                  <a:pt x="7511201" y="5857337"/>
                </a:lnTo>
                <a:cubicBezTo>
                  <a:pt x="7502987" y="5882046"/>
                  <a:pt x="7487211" y="5907545"/>
                  <a:pt x="7472860" y="5932895"/>
                </a:cubicBezTo>
                <a:lnTo>
                  <a:pt x="7455737" y="5966371"/>
                </a:lnTo>
                <a:lnTo>
                  <a:pt x="7441118" y="5983776"/>
                </a:lnTo>
                <a:lnTo>
                  <a:pt x="7422136" y="6006029"/>
                </a:lnTo>
                <a:lnTo>
                  <a:pt x="7415242" y="6014193"/>
                </a:lnTo>
                <a:lnTo>
                  <a:pt x="7413713" y="6011261"/>
                </a:lnTo>
                <a:cubicBezTo>
                  <a:pt x="7411057" y="6009236"/>
                  <a:pt x="7409296" y="6014607"/>
                  <a:pt x="7407657" y="6023093"/>
                </a:cubicBezTo>
                <a:cubicBezTo>
                  <a:pt x="7407651" y="6023128"/>
                  <a:pt x="7407644" y="6023163"/>
                  <a:pt x="7407638" y="6023198"/>
                </a:cubicBezTo>
                <a:lnTo>
                  <a:pt x="7405595" y="6025617"/>
                </a:lnTo>
                <a:cubicBezTo>
                  <a:pt x="7391835" y="6035947"/>
                  <a:pt x="7360910" y="6059966"/>
                  <a:pt x="7359074" y="6082195"/>
                </a:cubicBezTo>
                <a:cubicBezTo>
                  <a:pt x="7351042" y="6071991"/>
                  <a:pt x="7348930" y="6103616"/>
                  <a:pt x="7336852" y="6102590"/>
                </a:cubicBezTo>
                <a:cubicBezTo>
                  <a:pt x="7327578" y="6100630"/>
                  <a:pt x="7324777" y="6109768"/>
                  <a:pt x="7318867" y="6115205"/>
                </a:cubicBezTo>
                <a:cubicBezTo>
                  <a:pt x="7308091" y="6116440"/>
                  <a:pt x="7277286" y="6181399"/>
                  <a:pt x="7273790" y="6193687"/>
                </a:cubicBezTo>
                <a:lnTo>
                  <a:pt x="7163624" y="6304854"/>
                </a:lnTo>
                <a:cubicBezTo>
                  <a:pt x="7141377" y="6324779"/>
                  <a:pt x="7159494" y="6340152"/>
                  <a:pt x="7122624" y="6344013"/>
                </a:cubicBezTo>
                <a:cubicBezTo>
                  <a:pt x="7097280" y="6393191"/>
                  <a:pt x="7053036" y="6438445"/>
                  <a:pt x="7040846" y="6492157"/>
                </a:cubicBezTo>
                <a:cubicBezTo>
                  <a:pt x="7005173" y="6542788"/>
                  <a:pt x="6950026" y="6611349"/>
                  <a:pt x="6916976" y="6654368"/>
                </a:cubicBezTo>
                <a:lnTo>
                  <a:pt x="6822405" y="6769489"/>
                </a:lnTo>
                <a:lnTo>
                  <a:pt x="6820682" y="6770153"/>
                </a:lnTo>
                <a:cubicBezTo>
                  <a:pt x="6814865" y="6774656"/>
                  <a:pt x="6801315" y="6791715"/>
                  <a:pt x="6800846" y="6795532"/>
                </a:cubicBezTo>
                <a:lnTo>
                  <a:pt x="6780881" y="6844365"/>
                </a:lnTo>
                <a:lnTo>
                  <a:pt x="6771446" y="6859283"/>
                </a:lnTo>
                <a:cubicBezTo>
                  <a:pt x="6771167" y="6877980"/>
                  <a:pt x="6770887" y="6896678"/>
                  <a:pt x="6770608" y="6915375"/>
                </a:cubicBezTo>
                <a:cubicBezTo>
                  <a:pt x="6767981" y="6938891"/>
                  <a:pt x="6771379" y="6963165"/>
                  <a:pt x="6765891" y="6983100"/>
                </a:cubicBezTo>
                <a:cubicBezTo>
                  <a:pt x="6751093" y="7054616"/>
                  <a:pt x="6785811" y="7067619"/>
                  <a:pt x="6776798" y="7102610"/>
                </a:cubicBezTo>
                <a:cubicBezTo>
                  <a:pt x="6772465" y="7124753"/>
                  <a:pt x="6756272" y="7184791"/>
                  <a:pt x="6756252" y="7196536"/>
                </a:cubicBezTo>
                <a:cubicBezTo>
                  <a:pt x="6741979" y="7223615"/>
                  <a:pt x="6707904" y="7247824"/>
                  <a:pt x="6688476" y="7299947"/>
                </a:cubicBezTo>
                <a:cubicBezTo>
                  <a:pt x="6678415" y="7355056"/>
                  <a:pt x="6634663" y="7464820"/>
                  <a:pt x="6626875" y="7510098"/>
                </a:cubicBezTo>
                <a:cubicBezTo>
                  <a:pt x="6627425" y="7519110"/>
                  <a:pt x="6618728" y="7571571"/>
                  <a:pt x="6618676" y="7582454"/>
                </a:cubicBezTo>
                <a:lnTo>
                  <a:pt x="6522906" y="7755150"/>
                </a:lnTo>
                <a:cubicBezTo>
                  <a:pt x="6466158" y="7886690"/>
                  <a:pt x="6513760" y="7832803"/>
                  <a:pt x="6504327" y="7999871"/>
                </a:cubicBezTo>
                <a:cubicBezTo>
                  <a:pt x="6505059" y="8226862"/>
                  <a:pt x="6674329" y="8590311"/>
                  <a:pt x="6738004" y="8745656"/>
                </a:cubicBezTo>
                <a:cubicBezTo>
                  <a:pt x="6759417" y="8798995"/>
                  <a:pt x="6777330" y="8806981"/>
                  <a:pt x="6780585" y="8842009"/>
                </a:cubicBezTo>
                <a:cubicBezTo>
                  <a:pt x="6785134" y="8871053"/>
                  <a:pt x="6770115" y="8903722"/>
                  <a:pt x="6775523" y="8918275"/>
                </a:cubicBezTo>
                <a:cubicBezTo>
                  <a:pt x="6769288" y="8957146"/>
                  <a:pt x="6764777" y="8927355"/>
                  <a:pt x="6763351" y="8999167"/>
                </a:cubicBezTo>
                <a:cubicBezTo>
                  <a:pt x="6775624" y="9071182"/>
                  <a:pt x="6742022" y="9069996"/>
                  <a:pt x="6752735" y="9128984"/>
                </a:cubicBezTo>
                <a:cubicBezTo>
                  <a:pt x="6762519" y="9150895"/>
                  <a:pt x="6739467" y="9162215"/>
                  <a:pt x="6769952" y="9185602"/>
                </a:cubicBezTo>
                <a:cubicBezTo>
                  <a:pt x="6782211" y="9272204"/>
                  <a:pt x="6744884" y="9205438"/>
                  <a:pt x="6775302" y="9306210"/>
                </a:cubicBezTo>
                <a:cubicBezTo>
                  <a:pt x="6778487" y="9345214"/>
                  <a:pt x="6739922" y="9343724"/>
                  <a:pt x="6771993" y="9393092"/>
                </a:cubicBezTo>
                <a:lnTo>
                  <a:pt x="7008802" y="9857707"/>
                </a:lnTo>
                <a:cubicBezTo>
                  <a:pt x="7022013" y="9893993"/>
                  <a:pt x="7024800" y="9931110"/>
                  <a:pt x="7030988" y="9965361"/>
                </a:cubicBezTo>
                <a:cubicBezTo>
                  <a:pt x="7037473" y="10017929"/>
                  <a:pt x="7005819" y="9991696"/>
                  <a:pt x="7034231" y="10050875"/>
                </a:cubicBezTo>
                <a:cubicBezTo>
                  <a:pt x="7024456" y="10061289"/>
                  <a:pt x="7024480" y="10069937"/>
                  <a:pt x="7030221" y="10082725"/>
                </a:cubicBezTo>
                <a:cubicBezTo>
                  <a:pt x="7032609" y="10108506"/>
                  <a:pt x="7006817" y="10114502"/>
                  <a:pt x="7023828" y="10135993"/>
                </a:cubicBezTo>
                <a:cubicBezTo>
                  <a:pt x="7009753" y="10135575"/>
                  <a:pt x="7021395" y="10187072"/>
                  <a:pt x="7006346" y="10179503"/>
                </a:cubicBezTo>
                <a:cubicBezTo>
                  <a:pt x="6994778" y="10200384"/>
                  <a:pt x="7015963" y="10202331"/>
                  <a:pt x="7006032" y="10222580"/>
                </a:cubicBezTo>
                <a:cubicBezTo>
                  <a:pt x="7004600" y="10242379"/>
                  <a:pt x="7020135" y="10207086"/>
                  <a:pt x="7022387" y="10227810"/>
                </a:cubicBezTo>
                <a:cubicBezTo>
                  <a:pt x="7022627" y="10253709"/>
                  <a:pt x="7047921" y="10245795"/>
                  <a:pt x="7016719" y="10275442"/>
                </a:cubicBezTo>
                <a:cubicBezTo>
                  <a:pt x="7025983" y="10299752"/>
                  <a:pt x="7011751" y="10309423"/>
                  <a:pt x="7006319" y="10348220"/>
                </a:cubicBezTo>
                <a:lnTo>
                  <a:pt x="7009149" y="10359098"/>
                </a:lnTo>
                <a:lnTo>
                  <a:pt x="6994973" y="10370490"/>
                </a:lnTo>
                <a:cubicBezTo>
                  <a:pt x="6988990" y="10377090"/>
                  <a:pt x="6971218" y="10413909"/>
                  <a:pt x="6971210" y="10425788"/>
                </a:cubicBezTo>
                <a:cubicBezTo>
                  <a:pt x="6965186" y="10453697"/>
                  <a:pt x="6962728" y="10509993"/>
                  <a:pt x="6958822" y="10537951"/>
                </a:cubicBezTo>
                <a:cubicBezTo>
                  <a:pt x="6960326" y="10545321"/>
                  <a:pt x="6970976" y="10562028"/>
                  <a:pt x="6961280" y="10565026"/>
                </a:cubicBezTo>
                <a:cubicBezTo>
                  <a:pt x="6959807" y="10584208"/>
                  <a:pt x="6960023" y="10603132"/>
                  <a:pt x="6961883" y="10621345"/>
                </a:cubicBezTo>
                <a:lnTo>
                  <a:pt x="6969420" y="10658847"/>
                </a:lnTo>
                <a:lnTo>
                  <a:pt x="6961243" y="10667121"/>
                </a:lnTo>
                <a:cubicBezTo>
                  <a:pt x="6957010" y="10672840"/>
                  <a:pt x="6954171" y="10679639"/>
                  <a:pt x="6954751" y="10688604"/>
                </a:cubicBezTo>
                <a:cubicBezTo>
                  <a:pt x="6951534" y="10710409"/>
                  <a:pt x="6943540" y="10776370"/>
                  <a:pt x="6941940" y="10797948"/>
                </a:cubicBezTo>
                <a:cubicBezTo>
                  <a:pt x="6943446" y="10803324"/>
                  <a:pt x="6952376" y="10814607"/>
                  <a:pt x="6945141" y="10818072"/>
                </a:cubicBezTo>
                <a:lnTo>
                  <a:pt x="6897807" y="10904998"/>
                </a:lnTo>
                <a:cubicBezTo>
                  <a:pt x="6894235" y="10913784"/>
                  <a:pt x="6829963" y="11016942"/>
                  <a:pt x="6834058" y="11025845"/>
                </a:cubicBezTo>
                <a:lnTo>
                  <a:pt x="6757195" y="11088571"/>
                </a:lnTo>
                <a:lnTo>
                  <a:pt x="0" y="5152133"/>
                </a:lnTo>
                <a:lnTo>
                  <a:pt x="4526334"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6" name="Title 1">
            <a:extLst>
              <a:ext uri="{FF2B5EF4-FFF2-40B4-BE49-F238E27FC236}">
                <a16:creationId xmlns:a16="http://schemas.microsoft.com/office/drawing/2014/main" id="{8ED1D475-3787-4EAC-9EED-2006C7D7158C}"/>
              </a:ext>
            </a:extLst>
          </p:cNvPr>
          <p:cNvSpPr>
            <a:spLocks noGrp="1"/>
          </p:cNvSpPr>
          <p:nvPr>
            <p:ph type="ctrTitle"/>
          </p:nvPr>
        </p:nvSpPr>
        <p:spPr>
          <a:xfrm>
            <a:off x="677509" y="842564"/>
            <a:ext cx="4930565" cy="2959100"/>
          </a:xfrm>
        </p:spPr>
        <p:txBody>
          <a:bodyPr anchor="b"/>
          <a:lstStyle/>
          <a:p>
            <a:r>
              <a:rPr lang="en-US"/>
              <a:t>Click to edit Master title style</a:t>
            </a:r>
            <a:endParaRPr lang="en-US" dirty="0"/>
          </a:p>
        </p:txBody>
      </p:sp>
      <p:sp>
        <p:nvSpPr>
          <p:cNvPr id="27" name="Subtitle 2">
            <a:extLst>
              <a:ext uri="{FF2B5EF4-FFF2-40B4-BE49-F238E27FC236}">
                <a16:creationId xmlns:a16="http://schemas.microsoft.com/office/drawing/2014/main" id="{144AC1F0-193E-45D6-8BC0-0E0A6FA202E7}"/>
              </a:ext>
            </a:extLst>
          </p:cNvPr>
          <p:cNvSpPr>
            <a:spLocks noGrp="1"/>
          </p:cNvSpPr>
          <p:nvPr>
            <p:ph type="subTitle" idx="1"/>
          </p:nvPr>
        </p:nvSpPr>
        <p:spPr>
          <a:xfrm>
            <a:off x="1138009" y="4149002"/>
            <a:ext cx="4015310" cy="1709103"/>
          </a:xfrm>
        </p:spPr>
        <p:txBody>
          <a:bodyPr anchor="t">
            <a:normAutofit/>
          </a:bodyPr>
          <a:lstStyle>
            <a:lvl1pPr marL="0" indent="0">
              <a:buNone/>
              <a:defRPr sz="2400"/>
            </a:lvl1pPr>
          </a:lstStyle>
          <a:p>
            <a:r>
              <a:rPr lang="en-US"/>
              <a:t>Click to edit Master subtitle style</a:t>
            </a:r>
            <a:endParaRPr lang="en-US" dirty="0"/>
          </a:p>
        </p:txBody>
      </p:sp>
      <p:sp>
        <p:nvSpPr>
          <p:cNvPr id="28" name="Freeform: Shape 27">
            <a:extLst>
              <a:ext uri="{FF2B5EF4-FFF2-40B4-BE49-F238E27FC236}">
                <a16:creationId xmlns:a16="http://schemas.microsoft.com/office/drawing/2014/main" id="{F287D1F6-3C98-4785-AFFB-263FF25C2207}"/>
              </a:ext>
              <a:ext uri="{C183D7F6-B498-43B3-948B-1728B52AA6E4}">
                <adec:decorative xmlns:adec="http://schemas.microsoft.com/office/drawing/2017/decorative" val="1"/>
              </a:ext>
            </a:extLst>
          </p:cNvPr>
          <p:cNvSpPr/>
          <p:nvPr userDrawn="1"/>
        </p:nvSpPr>
        <p:spPr>
          <a:xfrm>
            <a:off x="7877083" y="905430"/>
            <a:ext cx="3359346" cy="504714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30" name="Freeform: Shape 29">
            <a:extLst>
              <a:ext uri="{FF2B5EF4-FFF2-40B4-BE49-F238E27FC236}">
                <a16:creationId xmlns:a16="http://schemas.microsoft.com/office/drawing/2014/main" id="{65D28F67-7F21-4807-914E-010CAC283124}"/>
              </a:ext>
              <a:ext uri="{C183D7F6-B498-43B3-948B-1728B52AA6E4}">
                <adec:decorative xmlns:adec="http://schemas.microsoft.com/office/drawing/2017/decorative" val="1"/>
              </a:ext>
            </a:extLst>
          </p:cNvPr>
          <p:cNvSpPr/>
          <p:nvPr userDrawn="1"/>
        </p:nvSpPr>
        <p:spPr>
          <a:xfrm>
            <a:off x="6722640" y="2452794"/>
            <a:ext cx="2066591" cy="261852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38" name="Picture Placeholder 36">
            <a:extLst>
              <a:ext uri="{FF2B5EF4-FFF2-40B4-BE49-F238E27FC236}">
                <a16:creationId xmlns:a16="http://schemas.microsoft.com/office/drawing/2014/main" id="{E3A5A5E0-A25F-4E87-8081-9FC39173C9C0}"/>
              </a:ext>
            </a:extLst>
          </p:cNvPr>
          <p:cNvSpPr>
            <a:spLocks noGrp="1"/>
          </p:cNvSpPr>
          <p:nvPr>
            <p:ph type="pic" sz="quarter" idx="13" hasCustomPrompt="1"/>
          </p:nvPr>
        </p:nvSpPr>
        <p:spPr>
          <a:xfrm>
            <a:off x="6855886" y="2573778"/>
            <a:ext cx="1822789" cy="2373973"/>
          </a:xfrm>
        </p:spPr>
        <p:txBody>
          <a:bodyPr/>
          <a:lstStyle>
            <a:lvl1pPr marL="0" indent="0" algn="ctr">
              <a:buNone/>
              <a:defRPr/>
            </a:lvl1pPr>
          </a:lstStyle>
          <a:p>
            <a:r>
              <a:rPr lang="en-US" dirty="0"/>
              <a:t>Click to add photo</a:t>
            </a:r>
          </a:p>
        </p:txBody>
      </p:sp>
      <p:sp>
        <p:nvSpPr>
          <p:cNvPr id="41" name="Picture Placeholder 39">
            <a:extLst>
              <a:ext uri="{FF2B5EF4-FFF2-40B4-BE49-F238E27FC236}">
                <a16:creationId xmlns:a16="http://schemas.microsoft.com/office/drawing/2014/main" id="{93D574BA-1CEA-4AC6-8305-5E9E5BDEEEB2}"/>
              </a:ext>
            </a:extLst>
          </p:cNvPr>
          <p:cNvSpPr>
            <a:spLocks noGrp="1"/>
          </p:cNvSpPr>
          <p:nvPr>
            <p:ph type="pic" sz="quarter" idx="14" hasCustomPrompt="1"/>
          </p:nvPr>
        </p:nvSpPr>
        <p:spPr>
          <a:xfrm>
            <a:off x="7876309" y="905429"/>
            <a:ext cx="3360118" cy="5047139"/>
          </a:xfrm>
          <a:custGeom>
            <a:avLst/>
            <a:gdLst>
              <a:gd name="connsiteX0" fmla="*/ 0 w 3359344"/>
              <a:gd name="connsiteY0" fmla="*/ 0 h 5047139"/>
              <a:gd name="connsiteX1" fmla="*/ 3359344 w 3359344"/>
              <a:gd name="connsiteY1" fmla="*/ 0 h 5047139"/>
              <a:gd name="connsiteX2" fmla="*/ 3359344 w 3359344"/>
              <a:gd name="connsiteY2" fmla="*/ 5047139 h 5047139"/>
              <a:gd name="connsiteX3" fmla="*/ 0 w 3359344"/>
              <a:gd name="connsiteY3" fmla="*/ 5047139 h 5047139"/>
              <a:gd name="connsiteX4" fmla="*/ 0 w 3359344"/>
              <a:gd name="connsiteY4" fmla="*/ 0 h 5047139"/>
              <a:gd name="connsiteX0" fmla="*/ 774 w 3360118"/>
              <a:gd name="connsiteY0" fmla="*/ 0 h 5047139"/>
              <a:gd name="connsiteX1" fmla="*/ 3360118 w 3360118"/>
              <a:gd name="connsiteY1" fmla="*/ 0 h 5047139"/>
              <a:gd name="connsiteX2" fmla="*/ 3360118 w 3360118"/>
              <a:gd name="connsiteY2" fmla="*/ 5047139 h 5047139"/>
              <a:gd name="connsiteX3" fmla="*/ 774 w 3360118"/>
              <a:gd name="connsiteY3" fmla="*/ 5047139 h 5047139"/>
              <a:gd name="connsiteX4" fmla="*/ 0 w 3360118"/>
              <a:gd name="connsiteY4" fmla="*/ 1539898 h 5047139"/>
              <a:gd name="connsiteX5" fmla="*/ 774 w 3360118"/>
              <a:gd name="connsiteY5" fmla="*/ 0 h 5047139"/>
              <a:gd name="connsiteX0" fmla="*/ 774 w 3360118"/>
              <a:gd name="connsiteY0" fmla="*/ 0 h 5047139"/>
              <a:gd name="connsiteX1" fmla="*/ 3360118 w 3360118"/>
              <a:gd name="connsiteY1" fmla="*/ 0 h 5047139"/>
              <a:gd name="connsiteX2" fmla="*/ 3360118 w 3360118"/>
              <a:gd name="connsiteY2" fmla="*/ 5047139 h 5047139"/>
              <a:gd name="connsiteX3" fmla="*/ 774 w 3360118"/>
              <a:gd name="connsiteY3" fmla="*/ 5047139 h 5047139"/>
              <a:gd name="connsiteX4" fmla="*/ 0 w 3360118"/>
              <a:gd name="connsiteY4" fmla="*/ 4172262 h 5047139"/>
              <a:gd name="connsiteX5" fmla="*/ 0 w 3360118"/>
              <a:gd name="connsiteY5" fmla="*/ 1539898 h 5047139"/>
              <a:gd name="connsiteX6" fmla="*/ 774 w 3360118"/>
              <a:gd name="connsiteY6"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0 w 3367045"/>
              <a:gd name="connsiteY5" fmla="*/ 2301898 h 5047139"/>
              <a:gd name="connsiteX6" fmla="*/ 6927 w 3367045"/>
              <a:gd name="connsiteY6" fmla="*/ 1539898 h 5047139"/>
              <a:gd name="connsiteX7" fmla="*/ 7701 w 3367045"/>
              <a:gd name="connsiteY7"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1 w 3367045"/>
              <a:gd name="connsiteY5" fmla="*/ 3410262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51480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51480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51480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51480 h 5047139"/>
              <a:gd name="connsiteX6" fmla="*/ 0 w 3367045"/>
              <a:gd name="connsiteY6" fmla="*/ 2301898 h 5047139"/>
              <a:gd name="connsiteX7" fmla="*/ 6927 w 3367045"/>
              <a:gd name="connsiteY7" fmla="*/ 1539898 h 5047139"/>
              <a:gd name="connsiteX8" fmla="*/ 7701 w 3367045"/>
              <a:gd name="connsiteY8" fmla="*/ 0 h 5047139"/>
              <a:gd name="connsiteX0" fmla="*/ 7701 w 3367045"/>
              <a:gd name="connsiteY0" fmla="*/ 0 h 5047139"/>
              <a:gd name="connsiteX1" fmla="*/ 3367045 w 3367045"/>
              <a:gd name="connsiteY1" fmla="*/ 0 h 5047139"/>
              <a:gd name="connsiteX2" fmla="*/ 3367045 w 3367045"/>
              <a:gd name="connsiteY2" fmla="*/ 5047139 h 5047139"/>
              <a:gd name="connsiteX3" fmla="*/ 7701 w 3367045"/>
              <a:gd name="connsiteY3" fmla="*/ 5047139 h 5047139"/>
              <a:gd name="connsiteX4" fmla="*/ 6927 w 3367045"/>
              <a:gd name="connsiteY4" fmla="*/ 4172262 h 5047139"/>
              <a:gd name="connsiteX5" fmla="*/ 928255 w 3367045"/>
              <a:gd name="connsiteY5" fmla="*/ 4179189 h 5047139"/>
              <a:gd name="connsiteX6" fmla="*/ 0 w 3367045"/>
              <a:gd name="connsiteY6" fmla="*/ 2301898 h 5047139"/>
              <a:gd name="connsiteX7" fmla="*/ 6927 w 3367045"/>
              <a:gd name="connsiteY7" fmla="*/ 1539898 h 5047139"/>
              <a:gd name="connsiteX8" fmla="*/ 7701 w 3367045"/>
              <a:gd name="connsiteY8" fmla="*/ 0 h 5047139"/>
              <a:gd name="connsiteX0" fmla="*/ 774 w 3360118"/>
              <a:gd name="connsiteY0" fmla="*/ 0 h 5047139"/>
              <a:gd name="connsiteX1" fmla="*/ 3360118 w 3360118"/>
              <a:gd name="connsiteY1" fmla="*/ 0 h 5047139"/>
              <a:gd name="connsiteX2" fmla="*/ 3360118 w 3360118"/>
              <a:gd name="connsiteY2" fmla="*/ 5047139 h 5047139"/>
              <a:gd name="connsiteX3" fmla="*/ 774 w 3360118"/>
              <a:gd name="connsiteY3" fmla="*/ 5047139 h 5047139"/>
              <a:gd name="connsiteX4" fmla="*/ 0 w 3360118"/>
              <a:gd name="connsiteY4" fmla="*/ 4172262 h 5047139"/>
              <a:gd name="connsiteX5" fmla="*/ 921328 w 3360118"/>
              <a:gd name="connsiteY5" fmla="*/ 4179189 h 5047139"/>
              <a:gd name="connsiteX6" fmla="*/ 907473 w 3360118"/>
              <a:gd name="connsiteY6" fmla="*/ 1539898 h 5047139"/>
              <a:gd name="connsiteX7" fmla="*/ 0 w 3360118"/>
              <a:gd name="connsiteY7" fmla="*/ 1539898 h 5047139"/>
              <a:gd name="connsiteX8" fmla="*/ 774 w 3360118"/>
              <a:gd name="connsiteY8" fmla="*/ 0 h 504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0118" h="5047139">
                <a:moveTo>
                  <a:pt x="774" y="0"/>
                </a:moveTo>
                <a:lnTo>
                  <a:pt x="3360118" y="0"/>
                </a:lnTo>
                <a:lnTo>
                  <a:pt x="3360118" y="5047139"/>
                </a:lnTo>
                <a:lnTo>
                  <a:pt x="774" y="5047139"/>
                </a:lnTo>
                <a:lnTo>
                  <a:pt x="0" y="4172262"/>
                </a:lnTo>
                <a:lnTo>
                  <a:pt x="921328" y="4179189"/>
                </a:lnTo>
                <a:cubicBezTo>
                  <a:pt x="921328" y="3809734"/>
                  <a:pt x="907473" y="1909353"/>
                  <a:pt x="907473" y="1539898"/>
                </a:cubicBezTo>
                <a:lnTo>
                  <a:pt x="0" y="1539898"/>
                </a:lnTo>
                <a:lnTo>
                  <a:pt x="774" y="0"/>
                </a:lnTo>
                <a:close/>
              </a:path>
            </a:pathLst>
          </a:custGeom>
        </p:spPr>
        <p:txBody>
          <a:bodyPr/>
          <a:lstStyle>
            <a:lvl1pPr marL="0" indent="0" algn="ctr">
              <a:buNone/>
              <a:defRPr/>
            </a:lvl1pPr>
          </a:lstStyle>
          <a:p>
            <a:r>
              <a:rPr lang="en-US" dirty="0"/>
              <a:t>Click to add photo</a:t>
            </a:r>
          </a:p>
        </p:txBody>
      </p:sp>
      <p:sp>
        <p:nvSpPr>
          <p:cNvPr id="32" name="Footer Placeholder 15">
            <a:extLst>
              <a:ext uri="{FF2B5EF4-FFF2-40B4-BE49-F238E27FC236}">
                <a16:creationId xmlns:a16="http://schemas.microsoft.com/office/drawing/2014/main" id="{89C9E051-183F-44E0-B1E7-7B56B33C7999}"/>
              </a:ext>
            </a:extLst>
          </p:cNvPr>
          <p:cNvSpPr>
            <a:spLocks noGrp="1"/>
          </p:cNvSpPr>
          <p:nvPr>
            <p:ph type="ftr" sz="quarter" idx="11"/>
          </p:nvPr>
        </p:nvSpPr>
        <p:spPr>
          <a:xfrm rot="5400000">
            <a:off x="10447827" y="1407402"/>
            <a:ext cx="2770499" cy="365125"/>
          </a:xfrm>
        </p:spPr>
        <p:txBody>
          <a:bodyPr/>
          <a:lstStyle>
            <a:lvl1pPr>
              <a:defRPr/>
            </a:lvl1pPr>
          </a:lstStyle>
          <a:p>
            <a:r>
              <a:rPr lang="en-US" dirty="0">
                <a:solidFill>
                  <a:prstClr val="black">
                    <a:lumMod val="85000"/>
                    <a:lumOff val="15000"/>
                  </a:prstClr>
                </a:solidFill>
              </a:rPr>
              <a:t>PRESENTATION TITLE</a:t>
            </a:r>
          </a:p>
        </p:txBody>
      </p:sp>
      <p:sp>
        <p:nvSpPr>
          <p:cNvPr id="33" name="Slide Number Placeholder 16">
            <a:extLst>
              <a:ext uri="{FF2B5EF4-FFF2-40B4-BE49-F238E27FC236}">
                <a16:creationId xmlns:a16="http://schemas.microsoft.com/office/drawing/2014/main" id="{B5EB86EF-FF65-400A-BF2F-6646EF09D90A}"/>
              </a:ext>
            </a:extLst>
          </p:cNvPr>
          <p:cNvSpPr>
            <a:spLocks noGrp="1"/>
          </p:cNvSpPr>
          <p:nvPr>
            <p:ph type="sldNum" sz="quarter" idx="12"/>
          </p:nvPr>
        </p:nvSpPr>
        <p:spPr>
          <a:xfrm>
            <a:off x="11560121" y="3138985"/>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1FC6F8-0BCD-47E9-9C64-690771D9C1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5" name="Date Placeholder 14">
            <a:extLst>
              <a:ext uri="{FF2B5EF4-FFF2-40B4-BE49-F238E27FC236}">
                <a16:creationId xmlns:a16="http://schemas.microsoft.com/office/drawing/2014/main" id="{872C8187-83A4-46E8-9B05-090C78936FCC}"/>
              </a:ext>
            </a:extLst>
          </p:cNvPr>
          <p:cNvSpPr>
            <a:spLocks noGrp="1"/>
          </p:cNvSpPr>
          <p:nvPr>
            <p:ph type="dt" sz="half" idx="10"/>
          </p:nvPr>
        </p:nvSpPr>
        <p:spPr>
          <a:xfrm rot="5400000">
            <a:off x="10509243" y="5071825"/>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925425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ody - TN Mark">
    <p:spTree>
      <p:nvGrpSpPr>
        <p:cNvPr id="1" name=""/>
        <p:cNvGrpSpPr/>
        <p:nvPr/>
      </p:nvGrpSpPr>
      <p:grpSpPr>
        <a:xfrm>
          <a:off x="0" y="0"/>
          <a:ext cx="0" cy="0"/>
          <a:chOff x="0" y="0"/>
          <a:chExt cx="0" cy="0"/>
        </a:xfrm>
      </p:grpSpPr>
      <p:sp>
        <p:nvSpPr>
          <p:cNvPr id="7" name="Rectangle 6"/>
          <p:cNvSpPr/>
          <p:nvPr userDrawn="1"/>
        </p:nvSpPr>
        <p:spPr>
          <a:xfrm>
            <a:off x="0" y="177801"/>
            <a:ext cx="12192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03200" y="177803"/>
            <a:ext cx="117856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03200" y="1143000"/>
            <a:ext cx="117856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4400" y="6019800"/>
            <a:ext cx="1155699" cy="866774"/>
          </a:xfrm>
          <a:prstGeom prst="rect">
            <a:avLst/>
          </a:prstGeom>
        </p:spPr>
      </p:pic>
    </p:spTree>
    <p:extLst>
      <p:ext uri="{BB962C8B-B14F-4D97-AF65-F5344CB8AC3E}">
        <p14:creationId xmlns:p14="http://schemas.microsoft.com/office/powerpoint/2010/main" val="368643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240F339-C1FD-4771-AB0F-388020B7BB02}"/>
              </a:ext>
              <a:ext uri="{C183D7F6-B498-43B3-948B-1728B52AA6E4}">
                <adec:decorative xmlns:adec="http://schemas.microsoft.com/office/drawing/2017/decorative" val="1"/>
              </a:ext>
            </a:extLst>
          </p:cNvPr>
          <p:cNvSpPr/>
          <p:nvPr userDrawn="1"/>
        </p:nvSpPr>
        <p:spPr>
          <a:xfrm rot="10800000">
            <a:off x="-11297" y="0"/>
            <a:ext cx="7360592" cy="6858000"/>
          </a:xfrm>
          <a:custGeom>
            <a:avLst/>
            <a:gdLst>
              <a:gd name="connsiteX0" fmla="*/ 1814929 w 5542424"/>
              <a:gd name="connsiteY0" fmla="*/ 0 h 6858000"/>
              <a:gd name="connsiteX1" fmla="*/ 5542424 w 5542424"/>
              <a:gd name="connsiteY1" fmla="*/ 0 h 6858000"/>
              <a:gd name="connsiteX2" fmla="*/ 5542424 w 5542424"/>
              <a:gd name="connsiteY2" fmla="*/ 6858000 h 6858000"/>
              <a:gd name="connsiteX3" fmla="*/ 0 w 5542424"/>
              <a:gd name="connsiteY3" fmla="*/ 6858000 h 6858000"/>
              <a:gd name="connsiteX4" fmla="*/ 2310 w 5542424"/>
              <a:gd name="connsiteY4" fmla="*/ 6853652 h 6858000"/>
              <a:gd name="connsiteX5" fmla="*/ 91006 w 5542424"/>
              <a:gd name="connsiteY5" fmla="*/ 6620968 h 6858000"/>
              <a:gd name="connsiteX6" fmla="*/ 81892 w 5542424"/>
              <a:gd name="connsiteY6" fmla="*/ 6435659 h 6858000"/>
              <a:gd name="connsiteX7" fmla="*/ 80998 w 5542424"/>
              <a:gd name="connsiteY7" fmla="*/ 6414855 h 6858000"/>
              <a:gd name="connsiteX8" fmla="*/ 75836 w 5542424"/>
              <a:gd name="connsiteY8" fmla="*/ 6409671 h 6858000"/>
              <a:gd name="connsiteX9" fmla="*/ 77989 w 5542424"/>
              <a:gd name="connsiteY9" fmla="*/ 6396556 h 6858000"/>
              <a:gd name="connsiteX10" fmla="*/ 77374 w 5542424"/>
              <a:gd name="connsiteY10" fmla="*/ 6392981 h 6858000"/>
              <a:gd name="connsiteX11" fmla="*/ 75036 w 5542424"/>
              <a:gd name="connsiteY11" fmla="*/ 6372572 h 6858000"/>
              <a:gd name="connsiteX12" fmla="*/ 99554 w 5542424"/>
              <a:gd name="connsiteY12" fmla="*/ 6331118 h 6858000"/>
              <a:gd name="connsiteX13" fmla="*/ 105442 w 5542424"/>
              <a:gd name="connsiteY13" fmla="*/ 6278374 h 6858000"/>
              <a:gd name="connsiteX14" fmla="*/ 172914 w 5542424"/>
              <a:gd name="connsiteY14" fmla="*/ 6144628 h 6858000"/>
              <a:gd name="connsiteX15" fmla="*/ 264181 w 5542424"/>
              <a:gd name="connsiteY15" fmla="*/ 5952072 h 6858000"/>
              <a:gd name="connsiteX16" fmla="*/ 423554 w 5542424"/>
              <a:gd name="connsiteY16" fmla="*/ 5679532 h 6858000"/>
              <a:gd name="connsiteX17" fmla="*/ 485571 w 5542424"/>
              <a:gd name="connsiteY17" fmla="*/ 5396320 h 6858000"/>
              <a:gd name="connsiteX18" fmla="*/ 455275 w 5542424"/>
              <a:gd name="connsiteY18" fmla="*/ 5176878 h 6858000"/>
              <a:gd name="connsiteX19" fmla="*/ 367284 w 5542424"/>
              <a:gd name="connsiteY19" fmla="*/ 5066430 h 6858000"/>
              <a:gd name="connsiteX20" fmla="*/ 317365 w 5542424"/>
              <a:gd name="connsiteY20" fmla="*/ 5016642 h 6858000"/>
              <a:gd name="connsiteX21" fmla="*/ 317834 w 5542424"/>
              <a:gd name="connsiteY21" fmla="*/ 5008528 h 6858000"/>
              <a:gd name="connsiteX22" fmla="*/ 317591 w 5542424"/>
              <a:gd name="connsiteY22" fmla="*/ 5008366 h 6858000"/>
              <a:gd name="connsiteX23" fmla="*/ 318532 w 5542424"/>
              <a:gd name="connsiteY23" fmla="*/ 5000689 h 6858000"/>
              <a:gd name="connsiteX24" fmla="*/ 326373 w 5542424"/>
              <a:gd name="connsiteY24" fmla="*/ 4962649 h 6858000"/>
              <a:gd name="connsiteX25" fmla="*/ 304517 w 5542424"/>
              <a:gd name="connsiteY25" fmla="*/ 4845612 h 6858000"/>
              <a:gd name="connsiteX26" fmla="*/ 312138 w 5542424"/>
              <a:gd name="connsiteY26" fmla="*/ 4821435 h 6858000"/>
              <a:gd name="connsiteX27" fmla="*/ 314669 w 5542424"/>
              <a:gd name="connsiteY27" fmla="*/ 4809154 h 6858000"/>
              <a:gd name="connsiteX28" fmla="*/ 318283 w 5542424"/>
              <a:gd name="connsiteY28" fmla="*/ 4805250 h 6858000"/>
              <a:gd name="connsiteX29" fmla="*/ 320547 w 5542424"/>
              <a:gd name="connsiteY29" fmla="*/ 4787345 h 6858000"/>
              <a:gd name="connsiteX30" fmla="*/ 319715 w 5542424"/>
              <a:gd name="connsiteY30" fmla="*/ 4785453 h 6858000"/>
              <a:gd name="connsiteX31" fmla="*/ 325649 w 5542424"/>
              <a:gd name="connsiteY31" fmla="*/ 4770073 h 6858000"/>
              <a:gd name="connsiteX32" fmla="*/ 335542 w 5542424"/>
              <a:gd name="connsiteY32" fmla="*/ 4756450 h 6858000"/>
              <a:gd name="connsiteX33" fmla="*/ 339391 w 5542424"/>
              <a:gd name="connsiteY33" fmla="*/ 4606479 h 6858000"/>
              <a:gd name="connsiteX34" fmla="*/ 385485 w 5542424"/>
              <a:gd name="connsiteY34" fmla="*/ 4470620 h 6858000"/>
              <a:gd name="connsiteX35" fmla="*/ 386474 w 5542424"/>
              <a:gd name="connsiteY35" fmla="*/ 4389388 h 6858000"/>
              <a:gd name="connsiteX36" fmla="*/ 365661 w 5542424"/>
              <a:gd name="connsiteY36" fmla="*/ 4365498 h 6858000"/>
              <a:gd name="connsiteX37" fmla="*/ 389339 w 5542424"/>
              <a:gd name="connsiteY37" fmla="*/ 4160513 h 6858000"/>
              <a:gd name="connsiteX38" fmla="*/ 385403 w 5542424"/>
              <a:gd name="connsiteY38" fmla="*/ 4109650 h 6858000"/>
              <a:gd name="connsiteX39" fmla="*/ 402327 w 5542424"/>
              <a:gd name="connsiteY39" fmla="*/ 4061824 h 6858000"/>
              <a:gd name="connsiteX40" fmla="*/ 396156 w 5542424"/>
              <a:gd name="connsiteY40" fmla="*/ 4043965 h 6858000"/>
              <a:gd name="connsiteX41" fmla="*/ 394868 w 5542424"/>
              <a:gd name="connsiteY41" fmla="*/ 4040920 h 6858000"/>
              <a:gd name="connsiteX42" fmla="*/ 394584 w 5542424"/>
              <a:gd name="connsiteY42" fmla="*/ 4028000 h 6858000"/>
              <a:gd name="connsiteX43" fmla="*/ 388418 w 5542424"/>
              <a:gd name="connsiteY43" fmla="*/ 4025270 h 6858000"/>
              <a:gd name="connsiteX44" fmla="*/ 383628 w 5542424"/>
              <a:gd name="connsiteY44" fmla="*/ 4006478 h 6858000"/>
              <a:gd name="connsiteX45" fmla="*/ 384802 w 5542424"/>
              <a:gd name="connsiteY45" fmla="*/ 3982442 h 6858000"/>
              <a:gd name="connsiteX46" fmla="*/ 397167 w 5542424"/>
              <a:gd name="connsiteY46" fmla="*/ 3867331 h 6858000"/>
              <a:gd name="connsiteX47" fmla="*/ 400691 w 5542424"/>
              <a:gd name="connsiteY47" fmla="*/ 3798966 h 6858000"/>
              <a:gd name="connsiteX48" fmla="*/ 395946 w 5542424"/>
              <a:gd name="connsiteY48" fmla="*/ 3773791 h 6858000"/>
              <a:gd name="connsiteX49" fmla="*/ 393410 w 5542424"/>
              <a:gd name="connsiteY49" fmla="*/ 3738098 h 6858000"/>
              <a:gd name="connsiteX50" fmla="*/ 384223 w 5542424"/>
              <a:gd name="connsiteY50" fmla="*/ 3675719 h 6858000"/>
              <a:gd name="connsiteX51" fmla="*/ 386290 w 5542424"/>
              <a:gd name="connsiteY51" fmla="*/ 3642763 h 6858000"/>
              <a:gd name="connsiteX52" fmla="*/ 382514 w 5542424"/>
              <a:gd name="connsiteY52" fmla="*/ 3624093 h 6858000"/>
              <a:gd name="connsiteX53" fmla="*/ 383976 w 5542424"/>
              <a:gd name="connsiteY53" fmla="*/ 3616602 h 6858000"/>
              <a:gd name="connsiteX54" fmla="*/ 385517 w 5542424"/>
              <a:gd name="connsiteY54" fmla="*/ 3591527 h 6858000"/>
              <a:gd name="connsiteX55" fmla="*/ 387146 w 5542424"/>
              <a:gd name="connsiteY55" fmla="*/ 3577241 h 6858000"/>
              <a:gd name="connsiteX56" fmla="*/ 388068 w 5542424"/>
              <a:gd name="connsiteY56" fmla="*/ 3571585 h 6858000"/>
              <a:gd name="connsiteX57" fmla="*/ 395496 w 5542424"/>
              <a:gd name="connsiteY57" fmla="*/ 3559720 h 6858000"/>
              <a:gd name="connsiteX58" fmla="*/ 394985 w 5542424"/>
              <a:gd name="connsiteY58" fmla="*/ 3543047 h 6858000"/>
              <a:gd name="connsiteX59" fmla="*/ 403028 w 5542424"/>
              <a:gd name="connsiteY59" fmla="*/ 3525651 h 6858000"/>
              <a:gd name="connsiteX60" fmla="*/ 398728 w 5542424"/>
              <a:gd name="connsiteY60" fmla="*/ 3520715 h 6858000"/>
              <a:gd name="connsiteX61" fmla="*/ 395530 w 5542424"/>
              <a:gd name="connsiteY61" fmla="*/ 3505412 h 6858000"/>
              <a:gd name="connsiteX62" fmla="*/ 402719 w 5542424"/>
              <a:gd name="connsiteY62" fmla="*/ 3493445 h 6858000"/>
              <a:gd name="connsiteX63" fmla="*/ 409328 w 5542424"/>
              <a:gd name="connsiteY63" fmla="*/ 3467406 h 6858000"/>
              <a:gd name="connsiteX64" fmla="*/ 409292 w 5542424"/>
              <a:gd name="connsiteY64" fmla="*/ 3460033 h 6858000"/>
              <a:gd name="connsiteX65" fmla="*/ 419755 w 5542424"/>
              <a:gd name="connsiteY65" fmla="*/ 3435495 h 6858000"/>
              <a:gd name="connsiteX66" fmla="*/ 430771 w 5542424"/>
              <a:gd name="connsiteY66" fmla="*/ 3395884 h 6858000"/>
              <a:gd name="connsiteX67" fmla="*/ 439140 w 5542424"/>
              <a:gd name="connsiteY67" fmla="*/ 3350083 h 6858000"/>
              <a:gd name="connsiteX68" fmla="*/ 446544 w 5542424"/>
              <a:gd name="connsiteY68" fmla="*/ 3337690 h 6858000"/>
              <a:gd name="connsiteX69" fmla="*/ 470731 w 5542424"/>
              <a:gd name="connsiteY69" fmla="*/ 3254519 h 6858000"/>
              <a:gd name="connsiteX70" fmla="*/ 477713 w 5542424"/>
              <a:gd name="connsiteY70" fmla="*/ 3231166 h 6858000"/>
              <a:gd name="connsiteX71" fmla="*/ 478087 w 5542424"/>
              <a:gd name="connsiteY71" fmla="*/ 3210262 h 6858000"/>
              <a:gd name="connsiteX72" fmla="*/ 473269 w 5542424"/>
              <a:gd name="connsiteY72" fmla="*/ 3204689 h 6858000"/>
              <a:gd name="connsiteX73" fmla="*/ 476207 w 5542424"/>
              <a:gd name="connsiteY73" fmla="*/ 3191713 h 6858000"/>
              <a:gd name="connsiteX74" fmla="*/ 475813 w 5542424"/>
              <a:gd name="connsiteY74" fmla="*/ 3188085 h 6858000"/>
              <a:gd name="connsiteX75" fmla="*/ 474728 w 5542424"/>
              <a:gd name="connsiteY75" fmla="*/ 3167471 h 6858000"/>
              <a:gd name="connsiteX76" fmla="*/ 501612 w 5542424"/>
              <a:gd name="connsiteY76" fmla="*/ 3127774 h 6858000"/>
              <a:gd name="connsiteX77" fmla="*/ 510667 w 5542424"/>
              <a:gd name="connsiteY77" fmla="*/ 3075380 h 6858000"/>
              <a:gd name="connsiteX78" fmla="*/ 582379 w 5542424"/>
              <a:gd name="connsiteY78" fmla="*/ 2882573 h 6858000"/>
              <a:gd name="connsiteX79" fmla="*/ 569744 w 5542424"/>
              <a:gd name="connsiteY79" fmla="*/ 2849169 h 6858000"/>
              <a:gd name="connsiteX80" fmla="*/ 590685 w 5542424"/>
              <a:gd name="connsiteY80" fmla="*/ 2768869 h 6858000"/>
              <a:gd name="connsiteX81" fmla="*/ 665292 w 5542424"/>
              <a:gd name="connsiteY81" fmla="*/ 2655182 h 6858000"/>
              <a:gd name="connsiteX82" fmla="*/ 705757 w 5542424"/>
              <a:gd name="connsiteY82" fmla="*/ 2507872 h 6858000"/>
              <a:gd name="connsiteX83" fmla="*/ 717932 w 5542424"/>
              <a:gd name="connsiteY83" fmla="*/ 2498916 h 6858000"/>
              <a:gd name="connsiteX84" fmla="*/ 727017 w 5542424"/>
              <a:gd name="connsiteY84" fmla="*/ 2486382 h 6858000"/>
              <a:gd name="connsiteX85" fmla="*/ 726741 w 5542424"/>
              <a:gd name="connsiteY85" fmla="*/ 2484113 h 6858000"/>
              <a:gd name="connsiteX86" fmla="*/ 733179 w 5542424"/>
              <a:gd name="connsiteY86" fmla="*/ 2467361 h 6858000"/>
              <a:gd name="connsiteX87" fmla="*/ 737364 w 5542424"/>
              <a:gd name="connsiteY87" fmla="*/ 2465156 h 6858000"/>
              <a:gd name="connsiteX88" fmla="*/ 742650 w 5542424"/>
              <a:gd name="connsiteY88" fmla="*/ 2454122 h 6858000"/>
              <a:gd name="connsiteX89" fmla="*/ 755408 w 5542424"/>
              <a:gd name="connsiteY89" fmla="*/ 2433619 h 6858000"/>
              <a:gd name="connsiteX90" fmla="*/ 755598 w 5542424"/>
              <a:gd name="connsiteY90" fmla="*/ 2428626 h 6858000"/>
              <a:gd name="connsiteX91" fmla="*/ 771418 w 5542424"/>
              <a:gd name="connsiteY91" fmla="*/ 2395899 h 6858000"/>
              <a:gd name="connsiteX92" fmla="*/ 770593 w 5542424"/>
              <a:gd name="connsiteY92" fmla="*/ 2394897 h 6858000"/>
              <a:gd name="connsiteX93" fmla="*/ 770497 w 5542424"/>
              <a:gd name="connsiteY93" fmla="*/ 2383267 h 6858000"/>
              <a:gd name="connsiteX94" fmla="*/ 772693 w 5542424"/>
              <a:gd name="connsiteY94" fmla="*/ 2362296 h 6858000"/>
              <a:gd name="connsiteX95" fmla="*/ 764846 w 5542424"/>
              <a:gd name="connsiteY95" fmla="*/ 2307129 h 6858000"/>
              <a:gd name="connsiteX96" fmla="*/ 781226 w 5542424"/>
              <a:gd name="connsiteY96" fmla="*/ 2272947 h 6858000"/>
              <a:gd name="connsiteX97" fmla="*/ 783960 w 5542424"/>
              <a:gd name="connsiteY97" fmla="*/ 2265753 h 6858000"/>
              <a:gd name="connsiteX98" fmla="*/ 783783 w 5542424"/>
              <a:gd name="connsiteY98" fmla="*/ 2265478 h 6858000"/>
              <a:gd name="connsiteX99" fmla="*/ 786206 w 5542424"/>
              <a:gd name="connsiteY99" fmla="*/ 2257630 h 6858000"/>
              <a:gd name="connsiteX100" fmla="*/ 788946 w 5542424"/>
              <a:gd name="connsiteY100" fmla="*/ 2252635 h 6858000"/>
              <a:gd name="connsiteX101" fmla="*/ 794250 w 5542424"/>
              <a:gd name="connsiteY101" fmla="*/ 2238675 h 6858000"/>
              <a:gd name="connsiteX102" fmla="*/ 794536 w 5542424"/>
              <a:gd name="connsiteY102" fmla="*/ 2233003 h 6858000"/>
              <a:gd name="connsiteX103" fmla="*/ 792429 w 5542424"/>
              <a:gd name="connsiteY103" fmla="*/ 2229498 h 6858000"/>
              <a:gd name="connsiteX104" fmla="*/ 793227 w 5542424"/>
              <a:gd name="connsiteY104" fmla="*/ 2228401 h 6858000"/>
              <a:gd name="connsiteX105" fmla="*/ 795299 w 5542424"/>
              <a:gd name="connsiteY105" fmla="*/ 2197903 h 6858000"/>
              <a:gd name="connsiteX106" fmla="*/ 808822 w 5542424"/>
              <a:gd name="connsiteY106" fmla="*/ 2134368 h 6858000"/>
              <a:gd name="connsiteX107" fmla="*/ 820138 w 5542424"/>
              <a:gd name="connsiteY107" fmla="*/ 2099989 h 6858000"/>
              <a:gd name="connsiteX108" fmla="*/ 847225 w 5542424"/>
              <a:gd name="connsiteY108" fmla="*/ 2003626 h 6858000"/>
              <a:gd name="connsiteX109" fmla="*/ 871446 w 5542424"/>
              <a:gd name="connsiteY109" fmla="*/ 1905232 h 6858000"/>
              <a:gd name="connsiteX110" fmla="*/ 866894 w 5542424"/>
              <a:gd name="connsiteY110" fmla="*/ 1846725 h 6858000"/>
              <a:gd name="connsiteX111" fmla="*/ 868241 w 5542424"/>
              <a:gd name="connsiteY111" fmla="*/ 1841071 h 6858000"/>
              <a:gd name="connsiteX112" fmla="*/ 875742 w 5542424"/>
              <a:gd name="connsiteY112" fmla="*/ 1828958 h 6858000"/>
              <a:gd name="connsiteX113" fmla="*/ 879192 w 5542424"/>
              <a:gd name="connsiteY113" fmla="*/ 1824953 h 6858000"/>
              <a:gd name="connsiteX114" fmla="*/ 882790 w 5542424"/>
              <a:gd name="connsiteY114" fmla="*/ 1817574 h 6858000"/>
              <a:gd name="connsiteX115" fmla="*/ 886658 w 5542424"/>
              <a:gd name="connsiteY115" fmla="*/ 1811329 h 6858000"/>
              <a:gd name="connsiteX116" fmla="*/ 908112 w 5542424"/>
              <a:gd name="connsiteY116" fmla="*/ 1782991 h 6858000"/>
              <a:gd name="connsiteX117" fmla="*/ 1021695 w 5542424"/>
              <a:gd name="connsiteY117" fmla="*/ 1753240 h 6858000"/>
              <a:gd name="connsiteX118" fmla="*/ 1109428 w 5542424"/>
              <a:gd name="connsiteY118" fmla="*/ 1570998 h 6858000"/>
              <a:gd name="connsiteX119" fmla="*/ 1250520 w 5542424"/>
              <a:gd name="connsiteY119" fmla="*/ 1425857 h 6858000"/>
              <a:gd name="connsiteX120" fmla="*/ 1397360 w 5542424"/>
              <a:gd name="connsiteY120" fmla="*/ 1313547 h 6858000"/>
              <a:gd name="connsiteX121" fmla="*/ 1496269 w 5542424"/>
              <a:gd name="connsiteY121" fmla="*/ 1094720 h 6858000"/>
              <a:gd name="connsiteX122" fmla="*/ 1516735 w 5542424"/>
              <a:gd name="connsiteY122" fmla="*/ 913489 h 6858000"/>
              <a:gd name="connsiteX123" fmla="*/ 1518279 w 5542424"/>
              <a:gd name="connsiteY123" fmla="*/ 802489 h 6858000"/>
              <a:gd name="connsiteX124" fmla="*/ 1589359 w 5542424"/>
              <a:gd name="connsiteY124" fmla="*/ 598702 h 6858000"/>
              <a:gd name="connsiteX125" fmla="*/ 1674468 w 5542424"/>
              <a:gd name="connsiteY125" fmla="*/ 380053 h 6858000"/>
              <a:gd name="connsiteX126" fmla="*/ 1713442 w 5542424"/>
              <a:gd name="connsiteY126" fmla="*/ 307108 h 6858000"/>
              <a:gd name="connsiteX127" fmla="*/ 1723372 w 5542424"/>
              <a:gd name="connsiteY127" fmla="*/ 277643 h 6858000"/>
              <a:gd name="connsiteX128" fmla="*/ 1740253 w 5542424"/>
              <a:gd name="connsiteY128" fmla="*/ 228503 h 6858000"/>
              <a:gd name="connsiteX129" fmla="*/ 1743263 w 5542424"/>
              <a:gd name="connsiteY129" fmla="*/ 182970 h 6858000"/>
              <a:gd name="connsiteX130" fmla="*/ 1761186 w 5542424"/>
              <a:gd name="connsiteY130" fmla="*/ 145367 h 6858000"/>
              <a:gd name="connsiteX131" fmla="*/ 1777775 w 5542424"/>
              <a:gd name="connsiteY131" fmla="*/ 148014 h 6858000"/>
              <a:gd name="connsiteX132" fmla="*/ 1792914 w 5542424"/>
              <a:gd name="connsiteY132" fmla="*/ 104094 h 6858000"/>
              <a:gd name="connsiteX133" fmla="*/ 1814516 w 5542424"/>
              <a:gd name="connsiteY133" fmla="*/ 36224 h 6858000"/>
              <a:gd name="connsiteX134" fmla="*/ 1821598 w 5542424"/>
              <a:gd name="connsiteY134" fmla="*/ 28008 h 6858000"/>
              <a:gd name="connsiteX135" fmla="*/ 1813947 w 5542424"/>
              <a:gd name="connsiteY135" fmla="*/ 11863 h 6858000"/>
              <a:gd name="connsiteX0" fmla="*/ 1814929 w 7360592"/>
              <a:gd name="connsiteY0" fmla="*/ 0 h 6858000"/>
              <a:gd name="connsiteX1" fmla="*/ 5542424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20087 w 7360592"/>
              <a:gd name="connsiteY120" fmla="*/ 1339305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46935 w 7360592"/>
              <a:gd name="connsiteY17" fmla="*/ 5383441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360592" h="6858000">
                <a:moveTo>
                  <a:pt x="1814929" y="0"/>
                </a:moveTo>
                <a:lnTo>
                  <a:pt x="7349959" y="0"/>
                </a:lnTo>
                <a:cubicBezTo>
                  <a:pt x="7353503" y="2286000"/>
                  <a:pt x="7357048" y="4572000"/>
                  <a:pt x="7360592" y="6858000"/>
                </a:cubicBezTo>
                <a:lnTo>
                  <a:pt x="0" y="6858000"/>
                </a:lnTo>
                <a:lnTo>
                  <a:pt x="2310" y="6853652"/>
                </a:lnTo>
                <a:cubicBezTo>
                  <a:pt x="29810" y="6805010"/>
                  <a:pt x="56276" y="6770828"/>
                  <a:pt x="91006" y="6620968"/>
                </a:cubicBezTo>
                <a:cubicBezTo>
                  <a:pt x="94381" y="6612671"/>
                  <a:pt x="81335" y="6443221"/>
                  <a:pt x="81892" y="6435659"/>
                </a:cubicBezTo>
                <a:lnTo>
                  <a:pt x="80998" y="6414855"/>
                </a:lnTo>
                <a:lnTo>
                  <a:pt x="75836" y="6409671"/>
                </a:lnTo>
                <a:lnTo>
                  <a:pt x="77989" y="6396556"/>
                </a:lnTo>
                <a:lnTo>
                  <a:pt x="77374" y="6392981"/>
                </a:lnTo>
                <a:cubicBezTo>
                  <a:pt x="76172" y="6386157"/>
                  <a:pt x="75177" y="6379394"/>
                  <a:pt x="75036" y="6372572"/>
                </a:cubicBezTo>
                <a:cubicBezTo>
                  <a:pt x="102194" y="6377497"/>
                  <a:pt x="78306" y="6315359"/>
                  <a:pt x="99554" y="6331118"/>
                </a:cubicBezTo>
                <a:cubicBezTo>
                  <a:pt x="103496" y="6294492"/>
                  <a:pt x="122687" y="6319101"/>
                  <a:pt x="105442" y="6278374"/>
                </a:cubicBezTo>
                <a:cubicBezTo>
                  <a:pt x="113996" y="6231380"/>
                  <a:pt x="151354" y="6216149"/>
                  <a:pt x="172914" y="6144628"/>
                </a:cubicBezTo>
                <a:cubicBezTo>
                  <a:pt x="184454" y="6105934"/>
                  <a:pt x="219188" y="6021085"/>
                  <a:pt x="264181" y="5952072"/>
                </a:cubicBezTo>
                <a:cubicBezTo>
                  <a:pt x="320644" y="5872108"/>
                  <a:pt x="367070" y="5761141"/>
                  <a:pt x="423554" y="5679532"/>
                </a:cubicBezTo>
                <a:lnTo>
                  <a:pt x="446935" y="5383441"/>
                </a:lnTo>
                <a:cubicBezTo>
                  <a:pt x="408154" y="5295993"/>
                  <a:pt x="446289" y="5276257"/>
                  <a:pt x="416638" y="5202635"/>
                </a:cubicBezTo>
                <a:lnTo>
                  <a:pt x="367284" y="5066430"/>
                </a:lnTo>
                <a:lnTo>
                  <a:pt x="317365" y="5016642"/>
                </a:lnTo>
                <a:cubicBezTo>
                  <a:pt x="318092" y="5012746"/>
                  <a:pt x="318190" y="5010215"/>
                  <a:pt x="317834" y="5008528"/>
                </a:cubicBezTo>
                <a:lnTo>
                  <a:pt x="317591" y="5008366"/>
                </a:lnTo>
                <a:lnTo>
                  <a:pt x="318532" y="5000689"/>
                </a:lnTo>
                <a:cubicBezTo>
                  <a:pt x="320705" y="4987649"/>
                  <a:pt x="323377" y="4974877"/>
                  <a:pt x="326373" y="4962649"/>
                </a:cubicBezTo>
                <a:lnTo>
                  <a:pt x="304517" y="4845612"/>
                </a:lnTo>
                <a:lnTo>
                  <a:pt x="312138" y="4821435"/>
                </a:lnTo>
                <a:lnTo>
                  <a:pt x="314669" y="4809154"/>
                </a:lnTo>
                <a:lnTo>
                  <a:pt x="318283" y="4805250"/>
                </a:lnTo>
                <a:cubicBezTo>
                  <a:pt x="320578" y="4801275"/>
                  <a:pt x="321790" y="4795888"/>
                  <a:pt x="320547" y="4787345"/>
                </a:cubicBezTo>
                <a:lnTo>
                  <a:pt x="319715" y="4785453"/>
                </a:lnTo>
                <a:lnTo>
                  <a:pt x="325649" y="4770073"/>
                </a:lnTo>
                <a:cubicBezTo>
                  <a:pt x="328268" y="4765017"/>
                  <a:pt x="331488" y="4760402"/>
                  <a:pt x="335542" y="4756450"/>
                </a:cubicBezTo>
                <a:cubicBezTo>
                  <a:pt x="318003" y="4709762"/>
                  <a:pt x="339666" y="4659972"/>
                  <a:pt x="339391" y="4606479"/>
                </a:cubicBezTo>
                <a:cubicBezTo>
                  <a:pt x="308820" y="4587919"/>
                  <a:pt x="353653" y="4488685"/>
                  <a:pt x="385485" y="4470620"/>
                </a:cubicBezTo>
                <a:cubicBezTo>
                  <a:pt x="349272" y="4475654"/>
                  <a:pt x="434439" y="4343750"/>
                  <a:pt x="386474" y="4389388"/>
                </a:cubicBezTo>
                <a:cubicBezTo>
                  <a:pt x="390773" y="4370356"/>
                  <a:pt x="377813" y="4353317"/>
                  <a:pt x="365661" y="4365498"/>
                </a:cubicBezTo>
                <a:cubicBezTo>
                  <a:pt x="393730" y="4305427"/>
                  <a:pt x="374276" y="4225895"/>
                  <a:pt x="389339" y="4160513"/>
                </a:cubicBezTo>
                <a:cubicBezTo>
                  <a:pt x="364366" y="4129844"/>
                  <a:pt x="388282" y="4144911"/>
                  <a:pt x="385403" y="4109650"/>
                </a:cubicBezTo>
                <a:cubicBezTo>
                  <a:pt x="409735" y="4115762"/>
                  <a:pt x="374071" y="4068016"/>
                  <a:pt x="402327" y="4061824"/>
                </a:cubicBezTo>
                <a:cubicBezTo>
                  <a:pt x="400908" y="4055602"/>
                  <a:pt x="398642" y="4049772"/>
                  <a:pt x="396156" y="4043965"/>
                </a:cubicBezTo>
                <a:lnTo>
                  <a:pt x="394868" y="4040920"/>
                </a:lnTo>
                <a:cubicBezTo>
                  <a:pt x="394773" y="4036613"/>
                  <a:pt x="394679" y="4032307"/>
                  <a:pt x="394584" y="4028000"/>
                </a:cubicBezTo>
                <a:lnTo>
                  <a:pt x="388418" y="4025270"/>
                </a:lnTo>
                <a:lnTo>
                  <a:pt x="383628" y="4006478"/>
                </a:lnTo>
                <a:cubicBezTo>
                  <a:pt x="382774" y="3999299"/>
                  <a:pt x="382957" y="3991408"/>
                  <a:pt x="384802" y="3982442"/>
                </a:cubicBezTo>
                <a:cubicBezTo>
                  <a:pt x="401416" y="3951445"/>
                  <a:pt x="375209" y="3905701"/>
                  <a:pt x="397167" y="3867331"/>
                </a:cubicBezTo>
                <a:cubicBezTo>
                  <a:pt x="403057" y="3853072"/>
                  <a:pt x="407915" y="3808030"/>
                  <a:pt x="400691" y="3798966"/>
                </a:cubicBezTo>
                <a:cubicBezTo>
                  <a:pt x="400026" y="3789462"/>
                  <a:pt x="404255" y="3778712"/>
                  <a:pt x="395946" y="3773791"/>
                </a:cubicBezTo>
                <a:cubicBezTo>
                  <a:pt x="386179" y="3765922"/>
                  <a:pt x="406502" y="3734262"/>
                  <a:pt x="393410" y="3738098"/>
                </a:cubicBezTo>
                <a:cubicBezTo>
                  <a:pt x="407431" y="3715587"/>
                  <a:pt x="387387" y="3695630"/>
                  <a:pt x="384223" y="3675719"/>
                </a:cubicBezTo>
                <a:cubicBezTo>
                  <a:pt x="390897" y="3666933"/>
                  <a:pt x="389284" y="3656428"/>
                  <a:pt x="386290" y="3642763"/>
                </a:cubicBezTo>
                <a:lnTo>
                  <a:pt x="382514" y="3624093"/>
                </a:lnTo>
                <a:lnTo>
                  <a:pt x="383976" y="3616602"/>
                </a:lnTo>
                <a:cubicBezTo>
                  <a:pt x="384920" y="3607445"/>
                  <a:pt x="385162" y="3599012"/>
                  <a:pt x="385517" y="3591527"/>
                </a:cubicBezTo>
                <a:lnTo>
                  <a:pt x="387146" y="3577241"/>
                </a:lnTo>
                <a:lnTo>
                  <a:pt x="388068" y="3571585"/>
                </a:lnTo>
                <a:lnTo>
                  <a:pt x="395496" y="3559720"/>
                </a:lnTo>
                <a:cubicBezTo>
                  <a:pt x="395326" y="3554162"/>
                  <a:pt x="395155" y="3548605"/>
                  <a:pt x="394985" y="3543047"/>
                </a:cubicBezTo>
                <a:lnTo>
                  <a:pt x="403028" y="3525651"/>
                </a:lnTo>
                <a:cubicBezTo>
                  <a:pt x="401413" y="3524354"/>
                  <a:pt x="399963" y="3522692"/>
                  <a:pt x="398728" y="3520715"/>
                </a:cubicBezTo>
                <a:lnTo>
                  <a:pt x="395530" y="3505412"/>
                </a:lnTo>
                <a:lnTo>
                  <a:pt x="402719" y="3493445"/>
                </a:lnTo>
                <a:cubicBezTo>
                  <a:pt x="393264" y="3491751"/>
                  <a:pt x="405480" y="3478925"/>
                  <a:pt x="409328" y="3467406"/>
                </a:cubicBezTo>
                <a:cubicBezTo>
                  <a:pt x="409316" y="3464948"/>
                  <a:pt x="409304" y="3462491"/>
                  <a:pt x="409292" y="3460033"/>
                </a:cubicBezTo>
                <a:lnTo>
                  <a:pt x="419755" y="3435495"/>
                </a:lnTo>
                <a:cubicBezTo>
                  <a:pt x="424399" y="3421940"/>
                  <a:pt x="427905" y="3408759"/>
                  <a:pt x="430771" y="3395884"/>
                </a:cubicBezTo>
                <a:lnTo>
                  <a:pt x="439140" y="3350083"/>
                </a:lnTo>
                <a:lnTo>
                  <a:pt x="446544" y="3337690"/>
                </a:lnTo>
                <a:cubicBezTo>
                  <a:pt x="456457" y="3308602"/>
                  <a:pt x="453892" y="3271850"/>
                  <a:pt x="470731" y="3254519"/>
                </a:cubicBezTo>
                <a:cubicBezTo>
                  <a:pt x="474589" y="3246460"/>
                  <a:pt x="476699" y="3238700"/>
                  <a:pt x="477713" y="3231166"/>
                </a:cubicBezTo>
                <a:cubicBezTo>
                  <a:pt x="477838" y="3224198"/>
                  <a:pt x="477962" y="3217230"/>
                  <a:pt x="478087" y="3210262"/>
                </a:cubicBezTo>
                <a:lnTo>
                  <a:pt x="473269" y="3204689"/>
                </a:lnTo>
                <a:lnTo>
                  <a:pt x="476207" y="3191713"/>
                </a:lnTo>
                <a:cubicBezTo>
                  <a:pt x="476076" y="3190504"/>
                  <a:pt x="475944" y="3189294"/>
                  <a:pt x="475813" y="3188085"/>
                </a:cubicBezTo>
                <a:cubicBezTo>
                  <a:pt x="475032" y="3181161"/>
                  <a:pt x="474456" y="3174312"/>
                  <a:pt x="474728" y="3167471"/>
                </a:cubicBezTo>
                <a:cubicBezTo>
                  <a:pt x="501422" y="3174421"/>
                  <a:pt x="481450" y="3110410"/>
                  <a:pt x="501612" y="3127774"/>
                </a:cubicBezTo>
                <a:cubicBezTo>
                  <a:pt x="507757" y="3091380"/>
                  <a:pt x="525334" y="3117454"/>
                  <a:pt x="510667" y="3075380"/>
                </a:cubicBezTo>
                <a:cubicBezTo>
                  <a:pt x="540230" y="3017365"/>
                  <a:pt x="542544" y="2929274"/>
                  <a:pt x="582379" y="2882573"/>
                </a:cubicBezTo>
                <a:cubicBezTo>
                  <a:pt x="568549" y="2889043"/>
                  <a:pt x="561213" y="2866095"/>
                  <a:pt x="569744" y="2849169"/>
                </a:cubicBezTo>
                <a:cubicBezTo>
                  <a:pt x="515752" y="2872293"/>
                  <a:pt x="624181" y="2780662"/>
                  <a:pt x="590685" y="2768869"/>
                </a:cubicBezTo>
                <a:cubicBezTo>
                  <a:pt x="623497" y="2765674"/>
                  <a:pt x="687935" y="2687815"/>
                  <a:pt x="665292" y="2655182"/>
                </a:cubicBezTo>
                <a:cubicBezTo>
                  <a:pt x="678257" y="2601873"/>
                  <a:pt x="709847" y="2562423"/>
                  <a:pt x="705757" y="2507872"/>
                </a:cubicBezTo>
                <a:cubicBezTo>
                  <a:pt x="710343" y="2505822"/>
                  <a:pt x="714351" y="2502730"/>
                  <a:pt x="717932" y="2498916"/>
                </a:cubicBezTo>
                <a:lnTo>
                  <a:pt x="727017" y="2486382"/>
                </a:lnTo>
                <a:lnTo>
                  <a:pt x="726741" y="2484113"/>
                </a:lnTo>
                <a:cubicBezTo>
                  <a:pt x="727745" y="2475043"/>
                  <a:pt x="730155" y="2470249"/>
                  <a:pt x="733179" y="2467361"/>
                </a:cubicBezTo>
                <a:lnTo>
                  <a:pt x="737364" y="2465156"/>
                </a:lnTo>
                <a:lnTo>
                  <a:pt x="742650" y="2454122"/>
                </a:lnTo>
                <a:lnTo>
                  <a:pt x="755408" y="2433619"/>
                </a:lnTo>
                <a:cubicBezTo>
                  <a:pt x="755471" y="2431955"/>
                  <a:pt x="755535" y="2430290"/>
                  <a:pt x="755598" y="2428626"/>
                </a:cubicBezTo>
                <a:lnTo>
                  <a:pt x="771418" y="2395899"/>
                </a:lnTo>
                <a:lnTo>
                  <a:pt x="770593" y="2394897"/>
                </a:lnTo>
                <a:cubicBezTo>
                  <a:pt x="769106" y="2391905"/>
                  <a:pt x="768688" y="2388289"/>
                  <a:pt x="770497" y="2383267"/>
                </a:cubicBezTo>
                <a:cubicBezTo>
                  <a:pt x="752441" y="2382908"/>
                  <a:pt x="765761" y="2377071"/>
                  <a:pt x="772693" y="2362296"/>
                </a:cubicBezTo>
                <a:cubicBezTo>
                  <a:pt x="746194" y="2358441"/>
                  <a:pt x="775111" y="2321343"/>
                  <a:pt x="764846" y="2307129"/>
                </a:cubicBezTo>
                <a:cubicBezTo>
                  <a:pt x="770536" y="2296361"/>
                  <a:pt x="776068" y="2284903"/>
                  <a:pt x="781226" y="2272947"/>
                </a:cubicBezTo>
                <a:lnTo>
                  <a:pt x="783960" y="2265753"/>
                </a:lnTo>
                <a:lnTo>
                  <a:pt x="783783" y="2265478"/>
                </a:lnTo>
                <a:cubicBezTo>
                  <a:pt x="783882" y="2263635"/>
                  <a:pt x="784595" y="2261166"/>
                  <a:pt x="786206" y="2257630"/>
                </a:cubicBezTo>
                <a:lnTo>
                  <a:pt x="788946" y="2252635"/>
                </a:lnTo>
                <a:lnTo>
                  <a:pt x="794250" y="2238675"/>
                </a:lnTo>
                <a:cubicBezTo>
                  <a:pt x="794345" y="2236784"/>
                  <a:pt x="794441" y="2234894"/>
                  <a:pt x="794536" y="2233003"/>
                </a:cubicBezTo>
                <a:lnTo>
                  <a:pt x="792429" y="2229498"/>
                </a:lnTo>
                <a:lnTo>
                  <a:pt x="793227" y="2228401"/>
                </a:lnTo>
                <a:cubicBezTo>
                  <a:pt x="801728" y="2221696"/>
                  <a:pt x="809796" y="2223226"/>
                  <a:pt x="795299" y="2197903"/>
                </a:cubicBezTo>
                <a:cubicBezTo>
                  <a:pt x="811549" y="2180402"/>
                  <a:pt x="801510" y="2168206"/>
                  <a:pt x="808822" y="2134368"/>
                </a:cubicBezTo>
                <a:cubicBezTo>
                  <a:pt x="821032" y="2126284"/>
                  <a:pt x="822222" y="2114075"/>
                  <a:pt x="820138" y="2099989"/>
                </a:cubicBezTo>
                <a:cubicBezTo>
                  <a:pt x="834727" y="2072002"/>
                  <a:pt x="836697" y="2038973"/>
                  <a:pt x="847225" y="2003626"/>
                </a:cubicBezTo>
                <a:cubicBezTo>
                  <a:pt x="870411" y="1973216"/>
                  <a:pt x="860120" y="1942957"/>
                  <a:pt x="871446" y="1905232"/>
                </a:cubicBezTo>
                <a:cubicBezTo>
                  <a:pt x="899662" y="1884744"/>
                  <a:pt x="866560" y="1869681"/>
                  <a:pt x="866894" y="1846725"/>
                </a:cubicBezTo>
                <a:lnTo>
                  <a:pt x="868241" y="1841071"/>
                </a:lnTo>
                <a:lnTo>
                  <a:pt x="875742" y="1828958"/>
                </a:lnTo>
                <a:lnTo>
                  <a:pt x="879192" y="1824953"/>
                </a:lnTo>
                <a:lnTo>
                  <a:pt x="882790" y="1817574"/>
                </a:lnTo>
                <a:lnTo>
                  <a:pt x="938174" y="1837086"/>
                </a:lnTo>
                <a:cubicBezTo>
                  <a:pt x="961325" y="1826364"/>
                  <a:pt x="984567" y="1793295"/>
                  <a:pt x="1021695" y="1753240"/>
                </a:cubicBezTo>
                <a:cubicBezTo>
                  <a:pt x="1050351" y="1710564"/>
                  <a:pt x="1079859" y="1626787"/>
                  <a:pt x="1109428" y="1570998"/>
                </a:cubicBezTo>
                <a:cubicBezTo>
                  <a:pt x="1095060" y="1528987"/>
                  <a:pt x="1220038" y="1416281"/>
                  <a:pt x="1250520" y="1425857"/>
                </a:cubicBezTo>
                <a:cubicBezTo>
                  <a:pt x="1270355" y="1392742"/>
                  <a:pt x="1298168" y="1386011"/>
                  <a:pt x="1320087" y="1339305"/>
                </a:cubicBezTo>
                <a:lnTo>
                  <a:pt x="1496269" y="1094720"/>
                </a:lnTo>
                <a:cubicBezTo>
                  <a:pt x="1516164" y="1015803"/>
                  <a:pt x="1525308" y="965866"/>
                  <a:pt x="1516735" y="913489"/>
                </a:cubicBezTo>
                <a:cubicBezTo>
                  <a:pt x="1526909" y="905284"/>
                  <a:pt x="1519732" y="816693"/>
                  <a:pt x="1518279" y="802489"/>
                </a:cubicBezTo>
                <a:cubicBezTo>
                  <a:pt x="1525486" y="739008"/>
                  <a:pt x="1570345" y="641350"/>
                  <a:pt x="1589359" y="598702"/>
                </a:cubicBezTo>
                <a:cubicBezTo>
                  <a:pt x="1627631" y="531968"/>
                  <a:pt x="1653787" y="428652"/>
                  <a:pt x="1674468" y="380053"/>
                </a:cubicBezTo>
                <a:cubicBezTo>
                  <a:pt x="1702374" y="337186"/>
                  <a:pt x="1663464" y="346077"/>
                  <a:pt x="1713442" y="307108"/>
                </a:cubicBezTo>
                <a:cubicBezTo>
                  <a:pt x="1709247" y="293750"/>
                  <a:pt x="1712921" y="286239"/>
                  <a:pt x="1723372" y="277643"/>
                </a:cubicBezTo>
                <a:cubicBezTo>
                  <a:pt x="1736363" y="256271"/>
                  <a:pt x="1716219" y="239710"/>
                  <a:pt x="1740253" y="228503"/>
                </a:cubicBezTo>
                <a:cubicBezTo>
                  <a:pt x="1727703" y="222673"/>
                  <a:pt x="1759694" y="183008"/>
                  <a:pt x="1743263" y="182970"/>
                </a:cubicBezTo>
                <a:cubicBezTo>
                  <a:pt x="1741915" y="159720"/>
                  <a:pt x="1761363" y="167348"/>
                  <a:pt x="1761186" y="145367"/>
                </a:cubicBezTo>
                <a:cubicBezTo>
                  <a:pt x="1768291" y="127518"/>
                  <a:pt x="1767039" y="165048"/>
                  <a:pt x="1777775" y="148014"/>
                </a:cubicBezTo>
                <a:cubicBezTo>
                  <a:pt x="1788927" y="125594"/>
                  <a:pt x="1807822" y="143605"/>
                  <a:pt x="1792914" y="104094"/>
                </a:cubicBezTo>
                <a:cubicBezTo>
                  <a:pt x="1811329" y="87027"/>
                  <a:pt x="1802901" y="72355"/>
                  <a:pt x="1814516" y="36224"/>
                </a:cubicBezTo>
                <a:lnTo>
                  <a:pt x="1821598" y="28008"/>
                </a:lnTo>
                <a:lnTo>
                  <a:pt x="1813947" y="11863"/>
                </a:lnTo>
                <a:cubicBezTo>
                  <a:pt x="1814274" y="7909"/>
                  <a:pt x="1814602" y="3954"/>
                  <a:pt x="1814929"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DA910ECF-D560-46C1-AD20-74B4CE2BF55E}"/>
              </a:ext>
              <a:ext uri="{C183D7F6-B498-43B3-948B-1728B52AA6E4}">
                <adec:decorative xmlns:adec="http://schemas.microsoft.com/office/drawing/2017/decorative" val="1"/>
              </a:ext>
            </a:extLst>
          </p:cNvPr>
          <p:cNvSpPr/>
          <p:nvPr userDrawn="1"/>
        </p:nvSpPr>
        <p:spPr>
          <a:xfrm>
            <a:off x="7785758" y="3542366"/>
            <a:ext cx="3184147"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0" name="Freeform: Shape 19">
            <a:extLst>
              <a:ext uri="{FF2B5EF4-FFF2-40B4-BE49-F238E27FC236}">
                <a16:creationId xmlns:a16="http://schemas.microsoft.com/office/drawing/2014/main" id="{59706843-4A67-4194-95BF-9BB7B1922493}"/>
              </a:ext>
              <a:ext uri="{C183D7F6-B498-43B3-948B-1728B52AA6E4}">
                <adec:decorative xmlns:adec="http://schemas.microsoft.com/office/drawing/2017/decorative" val="1"/>
              </a:ext>
            </a:extLst>
          </p:cNvPr>
          <p:cNvSpPr/>
          <p:nvPr userDrawn="1"/>
        </p:nvSpPr>
        <p:spPr>
          <a:xfrm>
            <a:off x="7777851" y="1234865"/>
            <a:ext cx="3192054"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Title 1">
            <a:extLst>
              <a:ext uri="{FF2B5EF4-FFF2-40B4-BE49-F238E27FC236}">
                <a16:creationId xmlns:a16="http://schemas.microsoft.com/office/drawing/2014/main" id="{D516A0E2-D404-4CCA-9DA8-5C18DA11BDAC}"/>
              </a:ext>
            </a:extLst>
          </p:cNvPr>
          <p:cNvSpPr>
            <a:spLocks noGrp="1"/>
          </p:cNvSpPr>
          <p:nvPr>
            <p:ph type="title"/>
          </p:nvPr>
        </p:nvSpPr>
        <p:spPr>
          <a:xfrm>
            <a:off x="1050878" y="603623"/>
            <a:ext cx="5605103" cy="1222001"/>
          </a:xfrm>
        </p:spPr>
        <p:txBody>
          <a:bodyPr>
            <a:normAutofit/>
          </a:bodyPr>
          <a:lstStyle/>
          <a:p>
            <a:r>
              <a:rPr lang="en-US"/>
              <a:t>Click to edit Master title style</a:t>
            </a:r>
            <a:endParaRPr lang="en-US" dirty="0"/>
          </a:p>
        </p:txBody>
      </p:sp>
      <p:sp>
        <p:nvSpPr>
          <p:cNvPr id="19" name="Subtitle 2">
            <a:extLst>
              <a:ext uri="{FF2B5EF4-FFF2-40B4-BE49-F238E27FC236}">
                <a16:creationId xmlns:a16="http://schemas.microsoft.com/office/drawing/2014/main" id="{8DC7046C-D1A0-4AD8-AEA8-F3116FA5B897}"/>
              </a:ext>
            </a:extLst>
          </p:cNvPr>
          <p:cNvSpPr>
            <a:spLocks noGrp="1"/>
          </p:cNvSpPr>
          <p:nvPr>
            <p:ph idx="1"/>
          </p:nvPr>
        </p:nvSpPr>
        <p:spPr>
          <a:xfrm>
            <a:off x="1050878" y="2147357"/>
            <a:ext cx="5083222" cy="4253443"/>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30" name="Picture Placeholder 27">
            <a:extLst>
              <a:ext uri="{FF2B5EF4-FFF2-40B4-BE49-F238E27FC236}">
                <a16:creationId xmlns:a16="http://schemas.microsoft.com/office/drawing/2014/main" id="{6F647570-EE67-4211-B215-CA7C4ADFB1ED}"/>
              </a:ext>
            </a:extLst>
          </p:cNvPr>
          <p:cNvSpPr>
            <a:spLocks noGrp="1"/>
          </p:cNvSpPr>
          <p:nvPr>
            <p:ph type="pic" sz="quarter" idx="13" hasCustomPrompt="1"/>
          </p:nvPr>
        </p:nvSpPr>
        <p:spPr>
          <a:xfrm>
            <a:off x="7785759" y="1234865"/>
            <a:ext cx="3192054" cy="2080768"/>
          </a:xfrm>
        </p:spPr>
        <p:txBody>
          <a:bodyPr/>
          <a:lstStyle>
            <a:lvl1pPr marL="0" indent="0" algn="ctr">
              <a:buNone/>
              <a:defRPr/>
            </a:lvl1pPr>
          </a:lstStyle>
          <a:p>
            <a:r>
              <a:rPr lang="en-US" dirty="0"/>
              <a:t>Click to add photo</a:t>
            </a:r>
          </a:p>
        </p:txBody>
      </p:sp>
      <p:sp>
        <p:nvSpPr>
          <p:cNvPr id="31" name="Picture Placeholder 27">
            <a:extLst>
              <a:ext uri="{FF2B5EF4-FFF2-40B4-BE49-F238E27FC236}">
                <a16:creationId xmlns:a16="http://schemas.microsoft.com/office/drawing/2014/main" id="{F73F1593-ECA8-47D2-9428-EA469FCF6B21}"/>
              </a:ext>
            </a:extLst>
          </p:cNvPr>
          <p:cNvSpPr>
            <a:spLocks noGrp="1"/>
          </p:cNvSpPr>
          <p:nvPr>
            <p:ph type="pic" sz="quarter" idx="14" hasCustomPrompt="1"/>
          </p:nvPr>
        </p:nvSpPr>
        <p:spPr>
          <a:xfrm>
            <a:off x="7788349" y="3542367"/>
            <a:ext cx="3181056" cy="2080768"/>
          </a:xfrm>
        </p:spPr>
        <p:txBody>
          <a:bodyPr/>
          <a:lstStyle>
            <a:lvl1pPr marL="0" indent="0" algn="ctr">
              <a:buNone/>
              <a:defRPr/>
            </a:lvl1pPr>
          </a:lstStyle>
          <a:p>
            <a:r>
              <a:rPr lang="en-US" dirty="0"/>
              <a:t>Click to add photo</a:t>
            </a:r>
          </a:p>
        </p:txBody>
      </p:sp>
      <p:sp>
        <p:nvSpPr>
          <p:cNvPr id="22" name="Footer Placeholder 15">
            <a:extLst>
              <a:ext uri="{FF2B5EF4-FFF2-40B4-BE49-F238E27FC236}">
                <a16:creationId xmlns:a16="http://schemas.microsoft.com/office/drawing/2014/main" id="{A56A04D1-A25D-4C85-923C-4D9C5DA5B6FB}"/>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25" name="Slide Number Placeholder 16">
            <a:extLst>
              <a:ext uri="{FF2B5EF4-FFF2-40B4-BE49-F238E27FC236}">
                <a16:creationId xmlns:a16="http://schemas.microsoft.com/office/drawing/2014/main" id="{7A472ABD-85E7-41D7-836B-95547F9E0D69}"/>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1FC6F8-0BCD-47E9-9C64-690771D9C1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6" name="Date Placeholder 14">
            <a:extLst>
              <a:ext uri="{FF2B5EF4-FFF2-40B4-BE49-F238E27FC236}">
                <a16:creationId xmlns:a16="http://schemas.microsoft.com/office/drawing/2014/main" id="{B69D16BD-38DD-42C5-8058-87A9C62C5CB6}"/>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75111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90C7E02-2DBF-47FD-AFC3-449B26D6319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8" name="Rectangle 7">
            <a:extLst>
              <a:ext uri="{FF2B5EF4-FFF2-40B4-BE49-F238E27FC236}">
                <a16:creationId xmlns:a16="http://schemas.microsoft.com/office/drawing/2014/main" id="{EF69A493-0714-4818-8A3F-622C9B00FDE1}"/>
              </a:ext>
              <a:ext uri="{C183D7F6-B498-43B3-948B-1728B52AA6E4}">
                <adec:decorative xmlns:adec="http://schemas.microsoft.com/office/drawing/2017/decorative" val="1"/>
              </a:ext>
            </a:extLst>
          </p:cNvPr>
          <p:cNvSpPr/>
          <p:nvPr userDrawn="1"/>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9" name="Title 1">
            <a:extLst>
              <a:ext uri="{FF2B5EF4-FFF2-40B4-BE49-F238E27FC236}">
                <a16:creationId xmlns:a16="http://schemas.microsoft.com/office/drawing/2014/main" id="{06AD06C0-BCC7-4406-B2AB-9DB4A72F1140}"/>
              </a:ext>
            </a:extLst>
          </p:cNvPr>
          <p:cNvSpPr>
            <a:spLocks noGrp="1"/>
          </p:cNvSpPr>
          <p:nvPr>
            <p:ph type="title"/>
          </p:nvPr>
        </p:nvSpPr>
        <p:spPr>
          <a:xfrm>
            <a:off x="7131165" y="609601"/>
            <a:ext cx="4272537" cy="1216024"/>
          </a:xfrm>
        </p:spPr>
        <p:txBody>
          <a:bodyPr>
            <a:normAutofit/>
          </a:bodyPr>
          <a:lstStyle/>
          <a:p>
            <a:pPr algn="ctr"/>
            <a:r>
              <a:rPr lang="en-US"/>
              <a:t>Click to edit Master title style</a:t>
            </a:r>
            <a:endParaRPr lang="en-US" dirty="0"/>
          </a:p>
        </p:txBody>
      </p:sp>
      <p:sp>
        <p:nvSpPr>
          <p:cNvPr id="18" name="Picture Placeholder 17">
            <a:extLst>
              <a:ext uri="{FF2B5EF4-FFF2-40B4-BE49-F238E27FC236}">
                <a16:creationId xmlns:a16="http://schemas.microsoft.com/office/drawing/2014/main" id="{DE7B8B30-4CE9-482C-82CB-0FE02001277C}"/>
              </a:ext>
            </a:extLst>
          </p:cNvPr>
          <p:cNvSpPr>
            <a:spLocks noGrp="1"/>
          </p:cNvSpPr>
          <p:nvPr>
            <p:ph type="pic" sz="quarter" idx="13" hasCustomPrompt="1"/>
          </p:nvPr>
        </p:nvSpPr>
        <p:spPr>
          <a:xfrm>
            <a:off x="4" y="2"/>
            <a:ext cx="7037119" cy="6857999"/>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txBody>
          <a:bodyPr wrap="square">
            <a:noAutofit/>
          </a:bodyPr>
          <a:lstStyle>
            <a:lvl1pPr marL="0" indent="0" algn="ctr">
              <a:buNone/>
              <a:defRPr/>
            </a:lvl1pPr>
          </a:lstStyle>
          <a:p>
            <a:r>
              <a:rPr lang="en-US" dirty="0"/>
              <a:t>Click to add photo</a:t>
            </a:r>
          </a:p>
        </p:txBody>
      </p:sp>
      <p:sp>
        <p:nvSpPr>
          <p:cNvPr id="11" name="Content Placeholder 2">
            <a:extLst>
              <a:ext uri="{FF2B5EF4-FFF2-40B4-BE49-F238E27FC236}">
                <a16:creationId xmlns:a16="http://schemas.microsoft.com/office/drawing/2014/main" id="{E5B2D30B-E0D8-4FC4-B207-44EC56C67F34}"/>
              </a:ext>
            </a:extLst>
          </p:cNvPr>
          <p:cNvSpPr>
            <a:spLocks noGrp="1"/>
          </p:cNvSpPr>
          <p:nvPr>
            <p:ph idx="1"/>
          </p:nvPr>
        </p:nvSpPr>
        <p:spPr>
          <a:xfrm>
            <a:off x="7127630" y="2147356"/>
            <a:ext cx="4216071" cy="4107021"/>
          </a:xfrm>
        </p:spPr>
        <p:txBody>
          <a:bodyPr>
            <a:normAutofit/>
          </a:bodyPr>
          <a:lstStyle>
            <a:lvl1pPr marL="0" indent="0">
              <a:buNone/>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EA4A5BF6-A686-490A-B7BF-4BDDF8E8A50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3" name="Slide Number Placeholder 5">
            <a:extLst>
              <a:ext uri="{FF2B5EF4-FFF2-40B4-BE49-F238E27FC236}">
                <a16:creationId xmlns:a16="http://schemas.microsoft.com/office/drawing/2014/main" id="{6FF7F8B5-4E4A-4F26-8FBC-5745978EF6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43D57DF-21C1-4455-B7C2-0ADA5F7438B1}"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8597759D-37D7-4D01-84AC-85221F725084}"/>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53251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A0FA24B-01DF-41FF-899C-BA7BC99B52BE}"/>
              </a:ext>
              <a:ext uri="{C183D7F6-B498-43B3-948B-1728B52AA6E4}">
                <adec:decorative xmlns:adec="http://schemas.microsoft.com/office/drawing/2017/decorative" val="1"/>
              </a:ext>
            </a:extLst>
          </p:cNvPr>
          <p:cNvSpPr/>
          <p:nvPr userDrawn="1"/>
        </p:nvSpPr>
        <p:spPr>
          <a:xfrm>
            <a:off x="2" y="0"/>
            <a:ext cx="12191999" cy="6858000"/>
          </a:xfrm>
          <a:custGeom>
            <a:avLst/>
            <a:gdLst>
              <a:gd name="connsiteX0" fmla="*/ 0 w 12191999"/>
              <a:gd name="connsiteY0" fmla="*/ 0 h 6858000"/>
              <a:gd name="connsiteX1" fmla="*/ 4428539 w 12191999"/>
              <a:gd name="connsiteY1" fmla="*/ 0 h 6858000"/>
              <a:gd name="connsiteX2" fmla="*/ 4433816 w 12191999"/>
              <a:gd name="connsiteY2" fmla="*/ 4971 h 6858000"/>
              <a:gd name="connsiteX3" fmla="*/ 4458398 w 12191999"/>
              <a:gd name="connsiteY3" fmla="*/ 17439 h 6858000"/>
              <a:gd name="connsiteX4" fmla="*/ 4480190 w 12191999"/>
              <a:gd name="connsiteY4" fmla="*/ 38878 h 6858000"/>
              <a:gd name="connsiteX5" fmla="*/ 4481514 w 12191999"/>
              <a:gd name="connsiteY5" fmla="*/ 39168 h 6858000"/>
              <a:gd name="connsiteX6" fmla="*/ 4482263 w 12191999"/>
              <a:gd name="connsiteY6" fmla="*/ 43189 h 6858000"/>
              <a:gd name="connsiteX7" fmla="*/ 4486241 w 12191999"/>
              <a:gd name="connsiteY7" fmla="*/ 47243 h 6858000"/>
              <a:gd name="connsiteX8" fmla="*/ 4499474 w 12191999"/>
              <a:gd name="connsiteY8" fmla="*/ 54163 h 6858000"/>
              <a:gd name="connsiteX9" fmla="*/ 4504837 w 12191999"/>
              <a:gd name="connsiteY9" fmla="*/ 56082 h 6858000"/>
              <a:gd name="connsiteX10" fmla="*/ 4511859 w 12191999"/>
              <a:gd name="connsiteY10" fmla="*/ 60345 h 6858000"/>
              <a:gd name="connsiteX11" fmla="*/ 4511909 w 12191999"/>
              <a:gd name="connsiteY11" fmla="*/ 60669 h 6858000"/>
              <a:gd name="connsiteX12" fmla="*/ 4518729 w 12191999"/>
              <a:gd name="connsiteY12" fmla="*/ 64235 h 6858000"/>
              <a:gd name="connsiteX13" fmla="*/ 4553668 w 12191999"/>
              <a:gd name="connsiteY13" fmla="*/ 78933 h 6858000"/>
              <a:gd name="connsiteX14" fmla="*/ 4584409 w 12191999"/>
              <a:gd name="connsiteY14" fmla="*/ 125407 h 6858000"/>
              <a:gd name="connsiteX15" fmla="*/ 4599970 w 12191999"/>
              <a:gd name="connsiteY15" fmla="*/ 139638 h 6858000"/>
              <a:gd name="connsiteX16" fmla="*/ 4607617 w 12191999"/>
              <a:gd name="connsiteY16" fmla="*/ 148401 h 6858000"/>
              <a:gd name="connsiteX17" fmla="*/ 4607665 w 12191999"/>
              <a:gd name="connsiteY17" fmla="*/ 149698 h 6858000"/>
              <a:gd name="connsiteX18" fmla="*/ 4641219 w 12191999"/>
              <a:gd name="connsiteY18" fmla="*/ 163679 h 6858000"/>
              <a:gd name="connsiteX19" fmla="*/ 4644675 w 12191999"/>
              <a:gd name="connsiteY19" fmla="*/ 167288 h 6858000"/>
              <a:gd name="connsiteX20" fmla="*/ 4667825 w 12191999"/>
              <a:gd name="connsiteY20" fmla="*/ 174158 h 6858000"/>
              <a:gd name="connsiteX21" fmla="*/ 4679100 w 12191999"/>
              <a:gd name="connsiteY21" fmla="*/ 178904 h 6858000"/>
              <a:gd name="connsiteX22" fmla="*/ 4683695 w 12191999"/>
              <a:gd name="connsiteY22" fmla="*/ 177777 h 6858000"/>
              <a:gd name="connsiteX23" fmla="*/ 4699627 w 12191999"/>
              <a:gd name="connsiteY23" fmla="*/ 186035 h 6858000"/>
              <a:gd name="connsiteX24" fmla="*/ 4700928 w 12191999"/>
              <a:gd name="connsiteY24" fmla="*/ 187915 h 6858000"/>
              <a:gd name="connsiteX25" fmla="*/ 4716041 w 12191999"/>
              <a:gd name="connsiteY25" fmla="*/ 191263 h 6858000"/>
              <a:gd name="connsiteX26" fmla="*/ 4731092 w 12191999"/>
              <a:gd name="connsiteY26" fmla="*/ 189882 h 6858000"/>
              <a:gd name="connsiteX27" fmla="*/ 4859125 w 12191999"/>
              <a:gd name="connsiteY27" fmla="*/ 273218 h 6858000"/>
              <a:gd name="connsiteX28" fmla="*/ 5047425 w 12191999"/>
              <a:gd name="connsiteY28" fmla="*/ 325132 h 6858000"/>
              <a:gd name="connsiteX29" fmla="*/ 5123469 w 12191999"/>
              <a:gd name="connsiteY29" fmla="*/ 373600 h 6858000"/>
              <a:gd name="connsiteX30" fmla="*/ 5246314 w 12191999"/>
              <a:gd name="connsiteY30" fmla="*/ 448202 h 6858000"/>
              <a:gd name="connsiteX31" fmla="*/ 5295204 w 12191999"/>
              <a:gd name="connsiteY31" fmla="*/ 518105 h 6858000"/>
              <a:gd name="connsiteX32" fmla="*/ 5341659 w 12191999"/>
              <a:gd name="connsiteY32" fmla="*/ 529959 h 6858000"/>
              <a:gd name="connsiteX33" fmla="*/ 5354530 w 12191999"/>
              <a:gd name="connsiteY33" fmla="*/ 546100 h 6858000"/>
              <a:gd name="connsiteX34" fmla="*/ 5356641 w 12191999"/>
              <a:gd name="connsiteY34" fmla="*/ 549075 h 6858000"/>
              <a:gd name="connsiteX35" fmla="*/ 5367452 w 12191999"/>
              <a:gd name="connsiteY35" fmla="*/ 556831 h 6858000"/>
              <a:gd name="connsiteX36" fmla="*/ 5367545 w 12191999"/>
              <a:gd name="connsiteY36" fmla="*/ 564197 h 6858000"/>
              <a:gd name="connsiteX37" fmla="*/ 5418422 w 12191999"/>
              <a:gd name="connsiteY37" fmla="*/ 594275 h 6858000"/>
              <a:gd name="connsiteX38" fmla="*/ 5475709 w 12191999"/>
              <a:gd name="connsiteY38" fmla="*/ 638584 h 6858000"/>
              <a:gd name="connsiteX39" fmla="*/ 5489473 w 12191999"/>
              <a:gd name="connsiteY39" fmla="*/ 642943 h 6858000"/>
              <a:gd name="connsiteX40" fmla="*/ 5526129 w 12191999"/>
              <a:gd name="connsiteY40" fmla="*/ 671648 h 6858000"/>
              <a:gd name="connsiteX41" fmla="*/ 5560658 w 12191999"/>
              <a:gd name="connsiteY41" fmla="*/ 693968 h 6858000"/>
              <a:gd name="connsiteX42" fmla="*/ 5584769 w 12191999"/>
              <a:gd name="connsiteY42" fmla="*/ 705378 h 6858000"/>
              <a:gd name="connsiteX43" fmla="*/ 5611860 w 12191999"/>
              <a:gd name="connsiteY43" fmla="*/ 726009 h 6858000"/>
              <a:gd name="connsiteX44" fmla="*/ 5640289 w 12191999"/>
              <a:gd name="connsiteY44" fmla="*/ 721725 h 6858000"/>
              <a:gd name="connsiteX45" fmla="*/ 5661248 w 12191999"/>
              <a:gd name="connsiteY45" fmla="*/ 770791 h 6858000"/>
              <a:gd name="connsiteX46" fmla="*/ 5674678 w 12191999"/>
              <a:gd name="connsiteY46" fmla="*/ 774738 h 6858000"/>
              <a:gd name="connsiteX47" fmla="*/ 5689822 w 12191999"/>
              <a:gd name="connsiteY47" fmla="*/ 787962 h 6858000"/>
              <a:gd name="connsiteX48" fmla="*/ 5713681 w 12191999"/>
              <a:gd name="connsiteY48" fmla="*/ 810329 h 6858000"/>
              <a:gd name="connsiteX49" fmla="*/ 5746664 w 12191999"/>
              <a:gd name="connsiteY49" fmla="*/ 850082 h 6858000"/>
              <a:gd name="connsiteX50" fmla="*/ 5854393 w 12191999"/>
              <a:gd name="connsiteY50" fmla="*/ 901844 h 6858000"/>
              <a:gd name="connsiteX51" fmla="*/ 5923458 w 12191999"/>
              <a:gd name="connsiteY51" fmla="*/ 932756 h 6858000"/>
              <a:gd name="connsiteX52" fmla="*/ 6013808 w 12191999"/>
              <a:gd name="connsiteY52" fmla="*/ 950947 h 6858000"/>
              <a:gd name="connsiteX53" fmla="*/ 6093430 w 12191999"/>
              <a:gd name="connsiteY53" fmla="*/ 985543 h 6858000"/>
              <a:gd name="connsiteX54" fmla="*/ 6216422 w 12191999"/>
              <a:gd name="connsiteY54" fmla="*/ 994223 h 6858000"/>
              <a:gd name="connsiteX55" fmla="*/ 6419991 w 12191999"/>
              <a:gd name="connsiteY55" fmla="*/ 1045060 h 6858000"/>
              <a:gd name="connsiteX56" fmla="*/ 6431099 w 12191999"/>
              <a:gd name="connsiteY56" fmla="*/ 1037361 h 6858000"/>
              <a:gd name="connsiteX57" fmla="*/ 6444833 w 12191999"/>
              <a:gd name="connsiteY57" fmla="*/ 1034256 h 6858000"/>
              <a:gd name="connsiteX58" fmla="*/ 6463940 w 12191999"/>
              <a:gd name="connsiteY58" fmla="*/ 1036894 h 6858000"/>
              <a:gd name="connsiteX59" fmla="*/ 6500402 w 12191999"/>
              <a:gd name="connsiteY59" fmla="*/ 1030680 h 6858000"/>
              <a:gd name="connsiteX60" fmla="*/ 6505093 w 12191999"/>
              <a:gd name="connsiteY60" fmla="*/ 1032748 h 6858000"/>
              <a:gd name="connsiteX61" fmla="*/ 6539157 w 12191999"/>
              <a:gd name="connsiteY61" fmla="*/ 1032256 h 6858000"/>
              <a:gd name="connsiteX62" fmla="*/ 6539899 w 12191999"/>
              <a:gd name="connsiteY62" fmla="*/ 1033503 h 6858000"/>
              <a:gd name="connsiteX63" fmla="*/ 6550699 w 12191999"/>
              <a:gd name="connsiteY63" fmla="*/ 1038843 h 6858000"/>
              <a:gd name="connsiteX64" fmla="*/ 6570715 w 12191999"/>
              <a:gd name="connsiteY64" fmla="*/ 1046183 h 6858000"/>
              <a:gd name="connsiteX65" fmla="*/ 6620265 w 12191999"/>
              <a:gd name="connsiteY65" fmla="*/ 1078630 h 6858000"/>
              <a:gd name="connsiteX66" fmla="*/ 6655805 w 12191999"/>
              <a:gd name="connsiteY66" fmla="*/ 1078254 h 6858000"/>
              <a:gd name="connsiteX67" fmla="*/ 6663127 w 12191999"/>
              <a:gd name="connsiteY67" fmla="*/ 1078865 h 6858000"/>
              <a:gd name="connsiteX68" fmla="*/ 6663341 w 12191999"/>
              <a:gd name="connsiteY68" fmla="*/ 1079158 h 6858000"/>
              <a:gd name="connsiteX69" fmla="*/ 6671197 w 12191999"/>
              <a:gd name="connsiteY69" fmla="*/ 1080364 h 6858000"/>
              <a:gd name="connsiteX70" fmla="*/ 6676470 w 12191999"/>
              <a:gd name="connsiteY70" fmla="*/ 1079974 h 6858000"/>
              <a:gd name="connsiteX71" fmla="*/ 6690669 w 12191999"/>
              <a:gd name="connsiteY71" fmla="*/ 1081157 h 6858000"/>
              <a:gd name="connsiteX72" fmla="*/ 6696013 w 12191999"/>
              <a:gd name="connsiteY72" fmla="*/ 1083439 h 6858000"/>
              <a:gd name="connsiteX73" fmla="*/ 6740322 w 12191999"/>
              <a:gd name="connsiteY73" fmla="*/ 1121917 h 6858000"/>
              <a:gd name="connsiteX74" fmla="*/ 6833807 w 12191999"/>
              <a:gd name="connsiteY74" fmla="*/ 1161011 h 6858000"/>
              <a:gd name="connsiteX75" fmla="*/ 6927369 w 12191999"/>
              <a:gd name="connsiteY75" fmla="*/ 1196593 h 6858000"/>
              <a:gd name="connsiteX76" fmla="*/ 6961728 w 12191999"/>
              <a:gd name="connsiteY76" fmla="*/ 1207960 h 6858000"/>
              <a:gd name="connsiteX77" fmla="*/ 7020835 w 12191999"/>
              <a:gd name="connsiteY77" fmla="*/ 1234906 h 6858000"/>
              <a:gd name="connsiteX78" fmla="*/ 7046578 w 12191999"/>
              <a:gd name="connsiteY78" fmla="*/ 1251394 h 6858000"/>
              <a:gd name="connsiteX79" fmla="*/ 7047934 w 12191999"/>
              <a:gd name="connsiteY79" fmla="*/ 1251406 h 6858000"/>
              <a:gd name="connsiteX80" fmla="*/ 7049495 w 12191999"/>
              <a:gd name="connsiteY80" fmla="*/ 1255182 h 6858000"/>
              <a:gd name="connsiteX81" fmla="*/ 7054225 w 12191999"/>
              <a:gd name="connsiteY81" fmla="*/ 1258329 h 6858000"/>
              <a:gd name="connsiteX82" fmla="*/ 7068600 w 12191999"/>
              <a:gd name="connsiteY82" fmla="*/ 1262373 h 6858000"/>
              <a:gd name="connsiteX83" fmla="*/ 7074244 w 12191999"/>
              <a:gd name="connsiteY83" fmla="*/ 1263146 h 6858000"/>
              <a:gd name="connsiteX84" fmla="*/ 7081993 w 12191999"/>
              <a:gd name="connsiteY84" fmla="*/ 1265870 h 6858000"/>
              <a:gd name="connsiteX85" fmla="*/ 7082110 w 12191999"/>
              <a:gd name="connsiteY85" fmla="*/ 1266175 h 6858000"/>
              <a:gd name="connsiteX86" fmla="*/ 7089518 w 12191999"/>
              <a:gd name="connsiteY86" fmla="*/ 1268259 h 6858000"/>
              <a:gd name="connsiteX87" fmla="*/ 7126734 w 12191999"/>
              <a:gd name="connsiteY87" fmla="*/ 1275440 h 6858000"/>
              <a:gd name="connsiteX88" fmla="*/ 7166397 w 12191999"/>
              <a:gd name="connsiteY88" fmla="*/ 1314577 h 6858000"/>
              <a:gd name="connsiteX89" fmla="*/ 7184558 w 12191999"/>
              <a:gd name="connsiteY89" fmla="*/ 1325296 h 6858000"/>
              <a:gd name="connsiteX90" fmla="*/ 7193847 w 12191999"/>
              <a:gd name="connsiteY90" fmla="*/ 1332295 h 6858000"/>
              <a:gd name="connsiteX91" fmla="*/ 7229876 w 12191999"/>
              <a:gd name="connsiteY91" fmla="*/ 1340317 h 6858000"/>
              <a:gd name="connsiteX92" fmla="*/ 7234001 w 12191999"/>
              <a:gd name="connsiteY92" fmla="*/ 1343137 h 6858000"/>
              <a:gd name="connsiteX93" fmla="*/ 7258071 w 12191999"/>
              <a:gd name="connsiteY93" fmla="*/ 1345086 h 6858000"/>
              <a:gd name="connsiteX94" fmla="*/ 7291641 w 12191999"/>
              <a:gd name="connsiteY94" fmla="*/ 1350152 h 6858000"/>
              <a:gd name="connsiteX95" fmla="*/ 7308779 w 12191999"/>
              <a:gd name="connsiteY95" fmla="*/ 1351882 h 6858000"/>
              <a:gd name="connsiteX96" fmla="*/ 7323221 w 12191999"/>
              <a:gd name="connsiteY96" fmla="*/ 1347429 h 6858000"/>
              <a:gd name="connsiteX97" fmla="*/ 7495470 w 12191999"/>
              <a:gd name="connsiteY97" fmla="*/ 1384709 h 6858000"/>
              <a:gd name="connsiteX98" fmla="*/ 7601447 w 12191999"/>
              <a:gd name="connsiteY98" fmla="*/ 1410288 h 6858000"/>
              <a:gd name="connsiteX99" fmla="*/ 7616199 w 12191999"/>
              <a:gd name="connsiteY99" fmla="*/ 1425276 h 6858000"/>
              <a:gd name="connsiteX100" fmla="*/ 10773615 w 12191999"/>
              <a:gd name="connsiteY100" fmla="*/ 3136132 h 6858000"/>
              <a:gd name="connsiteX101" fmla="*/ 10775787 w 12191999"/>
              <a:gd name="connsiteY101" fmla="*/ 3137529 h 6858000"/>
              <a:gd name="connsiteX102" fmla="*/ 10804324 w 12191999"/>
              <a:gd name="connsiteY102" fmla="*/ 3140649 h 6858000"/>
              <a:gd name="connsiteX103" fmla="*/ 10819333 w 12191999"/>
              <a:gd name="connsiteY103" fmla="*/ 3154674 h 6858000"/>
              <a:gd name="connsiteX104" fmla="*/ 10821839 w 12191999"/>
              <a:gd name="connsiteY104" fmla="*/ 3157295 h 6858000"/>
              <a:gd name="connsiteX105" fmla="*/ 10833660 w 12191999"/>
              <a:gd name="connsiteY105" fmla="*/ 3163373 h 6858000"/>
              <a:gd name="connsiteX106" fmla="*/ 10834754 w 12191999"/>
              <a:gd name="connsiteY106" fmla="*/ 3170606 h 6858000"/>
              <a:gd name="connsiteX107" fmla="*/ 10850942 w 12191999"/>
              <a:gd name="connsiteY107" fmla="*/ 3183705 h 6858000"/>
              <a:gd name="connsiteX108" fmla="*/ 10873328 w 12191999"/>
              <a:gd name="connsiteY108" fmla="*/ 3193348 h 6858000"/>
              <a:gd name="connsiteX109" fmla="*/ 10982088 w 12191999"/>
              <a:gd name="connsiteY109" fmla="*/ 3232948 h 6858000"/>
              <a:gd name="connsiteX110" fmla="*/ 11045804 w 12191999"/>
              <a:gd name="connsiteY110" fmla="*/ 3260190 h 6858000"/>
              <a:gd name="connsiteX111" fmla="*/ 11067877 w 12191999"/>
              <a:gd name="connsiteY111" fmla="*/ 3276112 h 6858000"/>
              <a:gd name="connsiteX112" fmla="*/ 11100133 w 12191999"/>
              <a:gd name="connsiteY112" fmla="*/ 3294598 h 6858000"/>
              <a:gd name="connsiteX113" fmla="*/ 11155409 w 12191999"/>
              <a:gd name="connsiteY113" fmla="*/ 3331539 h 6858000"/>
              <a:gd name="connsiteX114" fmla="*/ 11232547 w 12191999"/>
              <a:gd name="connsiteY114" fmla="*/ 3373667 h 6858000"/>
              <a:gd name="connsiteX115" fmla="*/ 11297822 w 12191999"/>
              <a:gd name="connsiteY115" fmla="*/ 3380555 h 6858000"/>
              <a:gd name="connsiteX116" fmla="*/ 11301370 w 12191999"/>
              <a:gd name="connsiteY116" fmla="*/ 3386958 h 6858000"/>
              <a:gd name="connsiteX117" fmla="*/ 11341986 w 12191999"/>
              <a:gd name="connsiteY117" fmla="*/ 3403320 h 6858000"/>
              <a:gd name="connsiteX118" fmla="*/ 11537404 w 12191999"/>
              <a:gd name="connsiteY118" fmla="*/ 3495439 h 6858000"/>
              <a:gd name="connsiteX119" fmla="*/ 11639337 w 12191999"/>
              <a:gd name="connsiteY119" fmla="*/ 3592655 h 6858000"/>
              <a:gd name="connsiteX120" fmla="*/ 11774154 w 12191999"/>
              <a:gd name="connsiteY120" fmla="*/ 3703763 h 6858000"/>
              <a:gd name="connsiteX121" fmla="*/ 11967899 w 12191999"/>
              <a:gd name="connsiteY121" fmla="*/ 3739403 h 6858000"/>
              <a:gd name="connsiteX122" fmla="*/ 12052251 w 12191999"/>
              <a:gd name="connsiteY122" fmla="*/ 3738161 h 6858000"/>
              <a:gd name="connsiteX123" fmla="*/ 12101844 w 12191999"/>
              <a:gd name="connsiteY123" fmla="*/ 3789810 h 6858000"/>
              <a:gd name="connsiteX124" fmla="*/ 12155104 w 12191999"/>
              <a:gd name="connsiteY124" fmla="*/ 3824490 h 6858000"/>
              <a:gd name="connsiteX125" fmla="*/ 12191999 w 12191999"/>
              <a:gd name="connsiteY125" fmla="*/ 3836506 h 6858000"/>
              <a:gd name="connsiteX126" fmla="*/ 12191999 w 12191999"/>
              <a:gd name="connsiteY126" fmla="*/ 6858000 h 6858000"/>
              <a:gd name="connsiteX127" fmla="*/ 4040175 w 12191999"/>
              <a:gd name="connsiteY127" fmla="*/ 6858000 h 6858000"/>
              <a:gd name="connsiteX128" fmla="*/ 4035195 w 12191999"/>
              <a:gd name="connsiteY128" fmla="*/ 6847706 h 6858000"/>
              <a:gd name="connsiteX129" fmla="*/ 4024571 w 12191999"/>
              <a:gd name="connsiteY129" fmla="*/ 6834979 h 6858000"/>
              <a:gd name="connsiteX130" fmla="*/ 4019139 w 12191999"/>
              <a:gd name="connsiteY130" fmla="*/ 6832909 h 6858000"/>
              <a:gd name="connsiteX131" fmla="*/ 4004905 w 12191999"/>
              <a:gd name="connsiteY131" fmla="*/ 6832292 h 6858000"/>
              <a:gd name="connsiteX132" fmla="*/ 3999653 w 12191999"/>
              <a:gd name="connsiteY132" fmla="*/ 6832888 h 6858000"/>
              <a:gd name="connsiteX133" fmla="*/ 3991753 w 12191999"/>
              <a:gd name="connsiteY133" fmla="*/ 6831995 h 6858000"/>
              <a:gd name="connsiteX134" fmla="*/ 3991527 w 12191999"/>
              <a:gd name="connsiteY134" fmla="*/ 6831708 h 6858000"/>
              <a:gd name="connsiteX135" fmla="*/ 3984190 w 12191999"/>
              <a:gd name="connsiteY135" fmla="*/ 6831389 h 6858000"/>
              <a:gd name="connsiteX136" fmla="*/ 3948690 w 12191999"/>
              <a:gd name="connsiteY136" fmla="*/ 6833171 h 6858000"/>
              <a:gd name="connsiteX137" fmla="*/ 3897895 w 12191999"/>
              <a:gd name="connsiteY137" fmla="*/ 6802710 h 6858000"/>
              <a:gd name="connsiteX138" fmla="*/ 3877604 w 12191999"/>
              <a:gd name="connsiteY138" fmla="*/ 6796164 h 6858000"/>
              <a:gd name="connsiteX139" fmla="*/ 3866602 w 12191999"/>
              <a:gd name="connsiteY139" fmla="*/ 6791257 h 6858000"/>
              <a:gd name="connsiteX140" fmla="*/ 3865811 w 12191999"/>
              <a:gd name="connsiteY140" fmla="*/ 6790042 h 6858000"/>
              <a:gd name="connsiteX141" fmla="*/ 3831795 w 12191999"/>
              <a:gd name="connsiteY141" fmla="*/ 6791880 h 6858000"/>
              <a:gd name="connsiteX142" fmla="*/ 3827025 w 12191999"/>
              <a:gd name="connsiteY142" fmla="*/ 6789998 h 6858000"/>
              <a:gd name="connsiteX143" fmla="*/ 3805177 w 12191999"/>
              <a:gd name="connsiteY143" fmla="*/ 6793918 h 6858000"/>
              <a:gd name="connsiteX144" fmla="*/ 3793719 w 12191999"/>
              <a:gd name="connsiteY144" fmla="*/ 6794494 h 6858000"/>
              <a:gd name="connsiteX145" fmla="*/ 3790837 w 12191999"/>
              <a:gd name="connsiteY145" fmla="*/ 6797649 h 6858000"/>
              <a:gd name="connsiteX146" fmla="*/ 3773741 w 12191999"/>
              <a:gd name="connsiteY146" fmla="*/ 6796976 h 6858000"/>
              <a:gd name="connsiteX147" fmla="*/ 3771642 w 12191999"/>
              <a:gd name="connsiteY147" fmla="*/ 6795770 h 6858000"/>
              <a:gd name="connsiteX148" fmla="*/ 3758039 w 12191999"/>
              <a:gd name="connsiteY148" fmla="*/ 6799415 h 6858000"/>
              <a:gd name="connsiteX149" fmla="*/ 3747245 w 12191999"/>
              <a:gd name="connsiteY149" fmla="*/ 6807548 h 6858000"/>
              <a:gd name="connsiteX150" fmla="*/ 3599970 w 12191999"/>
              <a:gd name="connsiteY150" fmla="*/ 6785929 h 6858000"/>
              <a:gd name="connsiteX151" fmla="*/ 3532509 w 12191999"/>
              <a:gd name="connsiteY151" fmla="*/ 6773888 h 6858000"/>
              <a:gd name="connsiteX152" fmla="*/ 3519209 w 12191999"/>
              <a:gd name="connsiteY152" fmla="*/ 6779800 h 6858000"/>
              <a:gd name="connsiteX153" fmla="*/ 3518612 w 12191999"/>
              <a:gd name="connsiteY153" fmla="*/ 6767129 h 6858000"/>
              <a:gd name="connsiteX154" fmla="*/ 3500042 w 12191999"/>
              <a:gd name="connsiteY154" fmla="*/ 6757140 h 6858000"/>
              <a:gd name="connsiteX155" fmla="*/ 3490483 w 12191999"/>
              <a:gd name="connsiteY155" fmla="*/ 6750514 h 6858000"/>
              <a:gd name="connsiteX156" fmla="*/ 3490120 w 12191999"/>
              <a:gd name="connsiteY156" fmla="*/ 6749268 h 6858000"/>
              <a:gd name="connsiteX157" fmla="*/ 3454164 w 12191999"/>
              <a:gd name="connsiteY157" fmla="*/ 6743923 h 6858000"/>
              <a:gd name="connsiteX158" fmla="*/ 3449932 w 12191999"/>
              <a:gd name="connsiteY158" fmla="*/ 6741268 h 6858000"/>
              <a:gd name="connsiteX159" fmla="*/ 3413708 w 12191999"/>
              <a:gd name="connsiteY159" fmla="*/ 6738430 h 6858000"/>
              <a:gd name="connsiteX160" fmla="*/ 3409529 w 12191999"/>
              <a:gd name="connsiteY160" fmla="*/ 6740648 h 6858000"/>
              <a:gd name="connsiteX161" fmla="*/ 3392060 w 12191999"/>
              <a:gd name="connsiteY161" fmla="*/ 6736539 h 6858000"/>
              <a:gd name="connsiteX162" fmla="*/ 3390340 w 12191999"/>
              <a:gd name="connsiteY162" fmla="*/ 6735034 h 6858000"/>
              <a:gd name="connsiteX163" fmla="*/ 3374867 w 12191999"/>
              <a:gd name="connsiteY163" fmla="*/ 6735488 h 6858000"/>
              <a:gd name="connsiteX164" fmla="*/ 3295084 w 12191999"/>
              <a:gd name="connsiteY164" fmla="*/ 6728596 h 6858000"/>
              <a:gd name="connsiteX165" fmla="*/ 3216076 w 12191999"/>
              <a:gd name="connsiteY165" fmla="*/ 6691033 h 6858000"/>
              <a:gd name="connsiteX166" fmla="*/ 3001959 w 12191999"/>
              <a:gd name="connsiteY166" fmla="*/ 6660812 h 6858000"/>
              <a:gd name="connsiteX167" fmla="*/ 2781734 w 12191999"/>
              <a:gd name="connsiteY167" fmla="*/ 6582305 h 6858000"/>
              <a:gd name="connsiteX168" fmla="*/ 2733334 w 12191999"/>
              <a:gd name="connsiteY168" fmla="*/ 6560298 h 6858000"/>
              <a:gd name="connsiteX169" fmla="*/ 2685391 w 12191999"/>
              <a:gd name="connsiteY169" fmla="*/ 6560171 h 6858000"/>
              <a:gd name="connsiteX170" fmla="*/ 2668962 w 12191999"/>
              <a:gd name="connsiteY170" fmla="*/ 6547670 h 6858000"/>
              <a:gd name="connsiteX171" fmla="*/ 2666187 w 12191999"/>
              <a:gd name="connsiteY171" fmla="*/ 6545303 h 6858000"/>
              <a:gd name="connsiteX172" fmla="*/ 2653807 w 12191999"/>
              <a:gd name="connsiteY172" fmla="*/ 6540427 h 6858000"/>
              <a:gd name="connsiteX173" fmla="*/ 2651913 w 12191999"/>
              <a:gd name="connsiteY173" fmla="*/ 6533308 h 6858000"/>
              <a:gd name="connsiteX174" fmla="*/ 2611193 w 12191999"/>
              <a:gd name="connsiteY174" fmla="*/ 6514475 h 6858000"/>
              <a:gd name="connsiteX175" fmla="*/ 2528835 w 12191999"/>
              <a:gd name="connsiteY175" fmla="*/ 6487649 h 6858000"/>
              <a:gd name="connsiteX176" fmla="*/ 2514423 w 12191999"/>
              <a:gd name="connsiteY176" fmla="*/ 6486793 h 6858000"/>
              <a:gd name="connsiteX177" fmla="*/ 2432918 w 12191999"/>
              <a:gd name="connsiteY177" fmla="*/ 6454736 h 6858000"/>
              <a:gd name="connsiteX178" fmla="*/ 2375430 w 12191999"/>
              <a:gd name="connsiteY178" fmla="*/ 6436197 h 6858000"/>
              <a:gd name="connsiteX179" fmla="*/ 2361493 w 12191999"/>
              <a:gd name="connsiteY179" fmla="*/ 6435403 h 6858000"/>
              <a:gd name="connsiteX180" fmla="*/ 2350645 w 12191999"/>
              <a:gd name="connsiteY180" fmla="*/ 6424146 h 6858000"/>
              <a:gd name="connsiteX181" fmla="*/ 2316586 w 12191999"/>
              <a:gd name="connsiteY181" fmla="*/ 6404861 h 6858000"/>
              <a:gd name="connsiteX182" fmla="*/ 2302598 w 12191999"/>
              <a:gd name="connsiteY182" fmla="*/ 6404320 h 6858000"/>
              <a:gd name="connsiteX183" fmla="*/ 2297403 w 12191999"/>
              <a:gd name="connsiteY183" fmla="*/ 6401898 h 6858000"/>
              <a:gd name="connsiteX184" fmla="*/ 2284680 w 12191999"/>
              <a:gd name="connsiteY184" fmla="*/ 6395204 h 6858000"/>
              <a:gd name="connsiteX185" fmla="*/ 2263087 w 12191999"/>
              <a:gd name="connsiteY185" fmla="*/ 6382362 h 6858000"/>
              <a:gd name="connsiteX186" fmla="*/ 2256073 w 12191999"/>
              <a:gd name="connsiteY186" fmla="*/ 6379356 h 6858000"/>
              <a:gd name="connsiteX187" fmla="*/ 2242767 w 12191999"/>
              <a:gd name="connsiteY187" fmla="*/ 6365725 h 6858000"/>
              <a:gd name="connsiteX188" fmla="*/ 2214365 w 12191999"/>
              <a:gd name="connsiteY188" fmla="*/ 6348882 h 6858000"/>
              <a:gd name="connsiteX189" fmla="*/ 2167979 w 12191999"/>
              <a:gd name="connsiteY189" fmla="*/ 6306175 h 6858000"/>
              <a:gd name="connsiteX190" fmla="*/ 2139905 w 12191999"/>
              <a:gd name="connsiteY190" fmla="*/ 6283988 h 6858000"/>
              <a:gd name="connsiteX191" fmla="*/ 2121768 w 12191999"/>
              <a:gd name="connsiteY191" fmla="*/ 6265897 h 6858000"/>
              <a:gd name="connsiteX192" fmla="*/ 2063279 w 12191999"/>
              <a:gd name="connsiteY192" fmla="*/ 6230325 h 6858000"/>
              <a:gd name="connsiteX193" fmla="*/ 1961177 w 12191999"/>
              <a:gd name="connsiteY193" fmla="*/ 6175749 h 6858000"/>
              <a:gd name="connsiteX194" fmla="*/ 1940650 w 12191999"/>
              <a:gd name="connsiteY194" fmla="*/ 6163188 h 6858000"/>
              <a:gd name="connsiteX195" fmla="*/ 1927814 w 12191999"/>
              <a:gd name="connsiteY195" fmla="*/ 6148653 h 6858000"/>
              <a:gd name="connsiteX196" fmla="*/ 1929028 w 12191999"/>
              <a:gd name="connsiteY196" fmla="*/ 6142020 h 6858000"/>
              <a:gd name="connsiteX197" fmla="*/ 1918508 w 12191999"/>
              <a:gd name="connsiteY197" fmla="*/ 6134512 h 6858000"/>
              <a:gd name="connsiteX198" fmla="*/ 1916718 w 12191999"/>
              <a:gd name="connsiteY198" fmla="*/ 6131733 h 6858000"/>
              <a:gd name="connsiteX199" fmla="*/ 1905430 w 12191999"/>
              <a:gd name="connsiteY199" fmla="*/ 6116581 h 6858000"/>
              <a:gd name="connsiteX200" fmla="*/ 1772975 w 12191999"/>
              <a:gd name="connsiteY200" fmla="*/ 6103644 h 6858000"/>
              <a:gd name="connsiteX201" fmla="*/ 1721239 w 12191999"/>
              <a:gd name="connsiteY201" fmla="*/ 6065803 h 6858000"/>
              <a:gd name="connsiteX202" fmla="*/ 1566198 w 12191999"/>
              <a:gd name="connsiteY202" fmla="*/ 5909553 h 6858000"/>
              <a:gd name="connsiteX203" fmla="*/ 1419833 w 12191999"/>
              <a:gd name="connsiteY203" fmla="*/ 5862012 h 6858000"/>
              <a:gd name="connsiteX204" fmla="*/ 1293711 w 12191999"/>
              <a:gd name="connsiteY204" fmla="*/ 5780773 h 6858000"/>
              <a:gd name="connsiteX205" fmla="*/ 1276884 w 12191999"/>
              <a:gd name="connsiteY205" fmla="*/ 5781282 h 6858000"/>
              <a:gd name="connsiteX206" fmla="*/ 1260832 w 12191999"/>
              <a:gd name="connsiteY206" fmla="*/ 5777529 h 6858000"/>
              <a:gd name="connsiteX207" fmla="*/ 1259737 w 12191999"/>
              <a:gd name="connsiteY207" fmla="*/ 5775776 h 6858000"/>
              <a:gd name="connsiteX208" fmla="*/ 1243663 w 12191999"/>
              <a:gd name="connsiteY208" fmla="*/ 5767568 h 6858000"/>
              <a:gd name="connsiteX209" fmla="*/ 1238401 w 12191999"/>
              <a:gd name="connsiteY209" fmla="*/ 5768357 h 6858000"/>
              <a:gd name="connsiteX210" fmla="*/ 1226827 w 12191999"/>
              <a:gd name="connsiteY210" fmla="*/ 5763536 h 6858000"/>
              <a:gd name="connsiteX211" fmla="*/ 1164932 w 12191999"/>
              <a:gd name="connsiteY211" fmla="*/ 5738590 h 6858000"/>
              <a:gd name="connsiteX212" fmla="*/ 1165111 w 12191999"/>
              <a:gd name="connsiteY212" fmla="*/ 5737421 h 6858000"/>
              <a:gd name="connsiteX213" fmla="*/ 1158258 w 12191999"/>
              <a:gd name="connsiteY213" fmla="*/ 5729163 h 6858000"/>
              <a:gd name="connsiteX214" fmla="*/ 1143665 w 12191999"/>
              <a:gd name="connsiteY214" fmla="*/ 5715598 h 6858000"/>
              <a:gd name="connsiteX215" fmla="*/ 1118122 w 12191999"/>
              <a:gd name="connsiteY215" fmla="*/ 5672283 h 6858000"/>
              <a:gd name="connsiteX216" fmla="*/ 1082268 w 12191999"/>
              <a:gd name="connsiteY216" fmla="*/ 5657350 h 6858000"/>
              <a:gd name="connsiteX217" fmla="*/ 1075393 w 12191999"/>
              <a:gd name="connsiteY217" fmla="*/ 5653807 h 6858000"/>
              <a:gd name="connsiteX218" fmla="*/ 1075395 w 12191999"/>
              <a:gd name="connsiteY218" fmla="*/ 5653513 h 6858000"/>
              <a:gd name="connsiteX219" fmla="*/ 1068424 w 12191999"/>
              <a:gd name="connsiteY219" fmla="*/ 5649334 h 6858000"/>
              <a:gd name="connsiteX220" fmla="*/ 1049520 w 12191999"/>
              <a:gd name="connsiteY220" fmla="*/ 5640476 h 6858000"/>
              <a:gd name="connsiteX221" fmla="*/ 1045864 w 12191999"/>
              <a:gd name="connsiteY221" fmla="*/ 5636632 h 6858000"/>
              <a:gd name="connsiteX222" fmla="*/ 1045757 w 12191999"/>
              <a:gd name="connsiteY222" fmla="*/ 5632979 h 6858000"/>
              <a:gd name="connsiteX223" fmla="*/ 1044350 w 12191999"/>
              <a:gd name="connsiteY223" fmla="*/ 5632652 h 6858000"/>
              <a:gd name="connsiteX224" fmla="*/ 1024186 w 12191999"/>
              <a:gd name="connsiteY224" fmla="*/ 5612300 h 6858000"/>
              <a:gd name="connsiteX225" fmla="*/ 973495 w 12191999"/>
              <a:gd name="connsiteY225" fmla="*/ 5575059 h 6858000"/>
              <a:gd name="connsiteX226" fmla="*/ 942299 w 12191999"/>
              <a:gd name="connsiteY226" fmla="*/ 5557148 h 6858000"/>
              <a:gd name="connsiteX227" fmla="*/ 859213 w 12191999"/>
              <a:gd name="connsiteY227" fmla="*/ 5504353 h 6858000"/>
              <a:gd name="connsiteX228" fmla="*/ 777621 w 12191999"/>
              <a:gd name="connsiteY228" fmla="*/ 5448518 h 6858000"/>
              <a:gd name="connsiteX229" fmla="*/ 746978 w 12191999"/>
              <a:gd name="connsiteY229" fmla="*/ 5404694 h 6858000"/>
              <a:gd name="connsiteX230" fmla="*/ 742331 w 12191999"/>
              <a:gd name="connsiteY230" fmla="*/ 5401458 h 6858000"/>
              <a:gd name="connsiteX231" fmla="*/ 728026 w 12191999"/>
              <a:gd name="connsiteY231" fmla="*/ 5397116 h 6858000"/>
              <a:gd name="connsiteX232" fmla="*/ 722379 w 12191999"/>
              <a:gd name="connsiteY232" fmla="*/ 5396226 h 6858000"/>
              <a:gd name="connsiteX233" fmla="*/ 714684 w 12191999"/>
              <a:gd name="connsiteY233" fmla="*/ 5393345 h 6858000"/>
              <a:gd name="connsiteX234" fmla="*/ 714579 w 12191999"/>
              <a:gd name="connsiteY234" fmla="*/ 5393038 h 6858000"/>
              <a:gd name="connsiteX235" fmla="*/ 670051 w 12191999"/>
              <a:gd name="connsiteY235" fmla="*/ 5382838 h 6858000"/>
              <a:gd name="connsiteX236" fmla="*/ 631522 w 12191999"/>
              <a:gd name="connsiteY236" fmla="*/ 5343039 h 6858000"/>
              <a:gd name="connsiteX237" fmla="*/ 613641 w 12191999"/>
              <a:gd name="connsiteY237" fmla="*/ 5331978 h 6858000"/>
              <a:gd name="connsiteX238" fmla="*/ 604546 w 12191999"/>
              <a:gd name="connsiteY238" fmla="*/ 5324812 h 6858000"/>
              <a:gd name="connsiteX239" fmla="*/ 604272 w 12191999"/>
              <a:gd name="connsiteY239" fmla="*/ 5323553 h 6858000"/>
              <a:gd name="connsiteX240" fmla="*/ 568614 w 12191999"/>
              <a:gd name="connsiteY240" fmla="*/ 5316037 h 6858000"/>
              <a:gd name="connsiteX241" fmla="*/ 528452 w 12191999"/>
              <a:gd name="connsiteY241" fmla="*/ 5308096 h 6858000"/>
              <a:gd name="connsiteX242" fmla="*/ 524103 w 12191999"/>
              <a:gd name="connsiteY242" fmla="*/ 5310044 h 6858000"/>
              <a:gd name="connsiteX243" fmla="*/ 506887 w 12191999"/>
              <a:gd name="connsiteY243" fmla="*/ 5304889 h 6858000"/>
              <a:gd name="connsiteX244" fmla="*/ 505272 w 12191999"/>
              <a:gd name="connsiteY244" fmla="*/ 5303292 h 6858000"/>
              <a:gd name="connsiteX245" fmla="*/ 489723 w 12191999"/>
              <a:gd name="connsiteY245" fmla="*/ 5302789 h 6858000"/>
              <a:gd name="connsiteX246" fmla="*/ 421447 w 12191999"/>
              <a:gd name="connsiteY246" fmla="*/ 5294985 h 6858000"/>
              <a:gd name="connsiteX247" fmla="*/ 333782 w 12191999"/>
              <a:gd name="connsiteY247" fmla="*/ 5248897 h 6858000"/>
              <a:gd name="connsiteX248" fmla="*/ 150572 w 12191999"/>
              <a:gd name="connsiteY248" fmla="*/ 5169484 h 6858000"/>
              <a:gd name="connsiteX249" fmla="*/ 5531 w 12191999"/>
              <a:gd name="connsiteY249" fmla="*/ 5150468 h 6858000"/>
              <a:gd name="connsiteX250" fmla="*/ 0 w 12191999"/>
              <a:gd name="connsiteY250" fmla="*/ 5148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2191999" h="6858000">
                <a:moveTo>
                  <a:pt x="0" y="0"/>
                </a:moveTo>
                <a:lnTo>
                  <a:pt x="4428539" y="0"/>
                </a:lnTo>
                <a:lnTo>
                  <a:pt x="4433816" y="4971"/>
                </a:lnTo>
                <a:cubicBezTo>
                  <a:pt x="4440426" y="11763"/>
                  <a:pt x="4446513" y="16286"/>
                  <a:pt x="4458398" y="17439"/>
                </a:cubicBezTo>
                <a:cubicBezTo>
                  <a:pt x="4464358" y="46003"/>
                  <a:pt x="4469379" y="39503"/>
                  <a:pt x="4480190" y="38878"/>
                </a:cubicBezTo>
                <a:lnTo>
                  <a:pt x="4481514" y="39168"/>
                </a:lnTo>
                <a:lnTo>
                  <a:pt x="4482263" y="43189"/>
                </a:lnTo>
                <a:lnTo>
                  <a:pt x="4486241" y="47243"/>
                </a:lnTo>
                <a:lnTo>
                  <a:pt x="4499474" y="54163"/>
                </a:lnTo>
                <a:lnTo>
                  <a:pt x="4504837" y="56082"/>
                </a:lnTo>
                <a:cubicBezTo>
                  <a:pt x="4508391" y="57658"/>
                  <a:pt x="4510563" y="59032"/>
                  <a:pt x="4511859" y="60345"/>
                </a:cubicBezTo>
                <a:lnTo>
                  <a:pt x="4511909" y="60669"/>
                </a:lnTo>
                <a:lnTo>
                  <a:pt x="4518729" y="64235"/>
                </a:lnTo>
                <a:cubicBezTo>
                  <a:pt x="4530523" y="69755"/>
                  <a:pt x="4542266" y="74654"/>
                  <a:pt x="4553668" y="78933"/>
                </a:cubicBezTo>
                <a:cubicBezTo>
                  <a:pt x="4555421" y="96378"/>
                  <a:pt x="4601673" y="104937"/>
                  <a:pt x="4584409" y="125407"/>
                </a:cubicBezTo>
                <a:cubicBezTo>
                  <a:pt x="4599400" y="131861"/>
                  <a:pt x="4613239" y="127385"/>
                  <a:pt x="4599970" y="139638"/>
                </a:cubicBezTo>
                <a:cubicBezTo>
                  <a:pt x="4604659" y="142193"/>
                  <a:pt x="4606744" y="145175"/>
                  <a:pt x="4607617" y="148401"/>
                </a:cubicBezTo>
                <a:cubicBezTo>
                  <a:pt x="4607632" y="148833"/>
                  <a:pt x="4607646" y="149266"/>
                  <a:pt x="4607665" y="149698"/>
                </a:cubicBezTo>
                <a:lnTo>
                  <a:pt x="4641219" y="163679"/>
                </a:lnTo>
                <a:lnTo>
                  <a:pt x="4644675" y="167288"/>
                </a:lnTo>
                <a:lnTo>
                  <a:pt x="4667825" y="174158"/>
                </a:lnTo>
                <a:lnTo>
                  <a:pt x="4679100" y="178904"/>
                </a:lnTo>
                <a:lnTo>
                  <a:pt x="4683695" y="177777"/>
                </a:lnTo>
                <a:cubicBezTo>
                  <a:pt x="4687872" y="177930"/>
                  <a:pt x="4692859" y="179915"/>
                  <a:pt x="4699627" y="186035"/>
                </a:cubicBezTo>
                <a:lnTo>
                  <a:pt x="4700928" y="187915"/>
                </a:lnTo>
                <a:lnTo>
                  <a:pt x="4716041" y="191263"/>
                </a:lnTo>
                <a:cubicBezTo>
                  <a:pt x="4721251" y="191738"/>
                  <a:pt x="4726302" y="191391"/>
                  <a:pt x="4731092" y="189882"/>
                </a:cubicBezTo>
                <a:cubicBezTo>
                  <a:pt x="4764236" y="233401"/>
                  <a:pt x="4814048" y="241946"/>
                  <a:pt x="4859125" y="273218"/>
                </a:cubicBezTo>
                <a:cubicBezTo>
                  <a:pt x="4913833" y="300724"/>
                  <a:pt x="5003367" y="308402"/>
                  <a:pt x="5047425" y="325132"/>
                </a:cubicBezTo>
                <a:cubicBezTo>
                  <a:pt x="5065040" y="332131"/>
                  <a:pt x="5138109" y="369260"/>
                  <a:pt x="5123469" y="373600"/>
                </a:cubicBezTo>
                <a:cubicBezTo>
                  <a:pt x="5184262" y="382096"/>
                  <a:pt x="5185699" y="424424"/>
                  <a:pt x="5246314" y="448202"/>
                </a:cubicBezTo>
                <a:cubicBezTo>
                  <a:pt x="5263266" y="489409"/>
                  <a:pt x="5266454" y="494960"/>
                  <a:pt x="5295204" y="518105"/>
                </a:cubicBezTo>
                <a:cubicBezTo>
                  <a:pt x="5298762" y="491736"/>
                  <a:pt x="5326303" y="552875"/>
                  <a:pt x="5341659" y="529959"/>
                </a:cubicBezTo>
                <a:cubicBezTo>
                  <a:pt x="5346403" y="534895"/>
                  <a:pt x="5350516" y="540401"/>
                  <a:pt x="5354530" y="546100"/>
                </a:cubicBezTo>
                <a:lnTo>
                  <a:pt x="5356641" y="549075"/>
                </a:lnTo>
                <a:lnTo>
                  <a:pt x="5367452" y="556831"/>
                </a:lnTo>
                <a:lnTo>
                  <a:pt x="5367545" y="564197"/>
                </a:lnTo>
                <a:lnTo>
                  <a:pt x="5418422" y="594275"/>
                </a:lnTo>
                <a:cubicBezTo>
                  <a:pt x="5436449" y="606674"/>
                  <a:pt x="5457748" y="628025"/>
                  <a:pt x="5475709" y="638584"/>
                </a:cubicBezTo>
                <a:lnTo>
                  <a:pt x="5489473" y="642943"/>
                </a:lnTo>
                <a:lnTo>
                  <a:pt x="5526129" y="671648"/>
                </a:lnTo>
                <a:cubicBezTo>
                  <a:pt x="5536818" y="679376"/>
                  <a:pt x="5548189" y="686909"/>
                  <a:pt x="5560658" y="693968"/>
                </a:cubicBezTo>
                <a:lnTo>
                  <a:pt x="5584769" y="705378"/>
                </a:lnTo>
                <a:lnTo>
                  <a:pt x="5611860" y="726009"/>
                </a:lnTo>
                <a:lnTo>
                  <a:pt x="5640289" y="721725"/>
                </a:lnTo>
                <a:cubicBezTo>
                  <a:pt x="5646300" y="728491"/>
                  <a:pt x="5654293" y="765629"/>
                  <a:pt x="5661248" y="770791"/>
                </a:cubicBezTo>
                <a:lnTo>
                  <a:pt x="5674678" y="774738"/>
                </a:lnTo>
                <a:lnTo>
                  <a:pt x="5689822" y="787962"/>
                </a:lnTo>
                <a:cubicBezTo>
                  <a:pt x="5696321" y="793894"/>
                  <a:pt x="5708110" y="803857"/>
                  <a:pt x="5713681" y="810329"/>
                </a:cubicBezTo>
                <a:lnTo>
                  <a:pt x="5746664" y="850082"/>
                </a:lnTo>
                <a:cubicBezTo>
                  <a:pt x="5768521" y="862589"/>
                  <a:pt x="5825921" y="885085"/>
                  <a:pt x="5854393" y="901844"/>
                </a:cubicBezTo>
                <a:cubicBezTo>
                  <a:pt x="5877113" y="909807"/>
                  <a:pt x="5883425" y="922125"/>
                  <a:pt x="5923458" y="932756"/>
                </a:cubicBezTo>
                <a:cubicBezTo>
                  <a:pt x="5960577" y="938289"/>
                  <a:pt x="5972211" y="940778"/>
                  <a:pt x="6013808" y="950947"/>
                </a:cubicBezTo>
                <a:cubicBezTo>
                  <a:pt x="6004635" y="961363"/>
                  <a:pt x="6075734" y="986132"/>
                  <a:pt x="6093430" y="985543"/>
                </a:cubicBezTo>
                <a:cubicBezTo>
                  <a:pt x="6059612" y="1027170"/>
                  <a:pt x="6213075" y="956608"/>
                  <a:pt x="6216422" y="994223"/>
                </a:cubicBezTo>
                <a:lnTo>
                  <a:pt x="6419991" y="1045060"/>
                </a:lnTo>
                <a:cubicBezTo>
                  <a:pt x="6422943" y="1041563"/>
                  <a:pt x="6426736" y="1039094"/>
                  <a:pt x="6431099" y="1037361"/>
                </a:cubicBezTo>
                <a:lnTo>
                  <a:pt x="6444833" y="1034256"/>
                </a:lnTo>
                <a:lnTo>
                  <a:pt x="6463940" y="1036894"/>
                </a:lnTo>
                <a:lnTo>
                  <a:pt x="6500402" y="1030680"/>
                </a:lnTo>
                <a:lnTo>
                  <a:pt x="6505093" y="1032748"/>
                </a:lnTo>
                <a:lnTo>
                  <a:pt x="6539157" y="1032256"/>
                </a:lnTo>
                <a:lnTo>
                  <a:pt x="6539899" y="1033503"/>
                </a:lnTo>
                <a:cubicBezTo>
                  <a:pt x="6542343" y="1036288"/>
                  <a:pt x="6545614" y="1038321"/>
                  <a:pt x="6550699" y="1038843"/>
                </a:cubicBezTo>
                <a:cubicBezTo>
                  <a:pt x="6546920" y="1056413"/>
                  <a:pt x="6555386" y="1046202"/>
                  <a:pt x="6570715" y="1046183"/>
                </a:cubicBezTo>
                <a:cubicBezTo>
                  <a:pt x="6568263" y="1073470"/>
                  <a:pt x="6609380" y="1062323"/>
                  <a:pt x="6620265" y="1078630"/>
                </a:cubicBezTo>
                <a:cubicBezTo>
                  <a:pt x="6631583" y="1078002"/>
                  <a:pt x="6643506" y="1077835"/>
                  <a:pt x="6655805" y="1078254"/>
                </a:cubicBezTo>
                <a:lnTo>
                  <a:pt x="6663127" y="1078865"/>
                </a:lnTo>
                <a:lnTo>
                  <a:pt x="6663341" y="1079158"/>
                </a:lnTo>
                <a:cubicBezTo>
                  <a:pt x="6665078" y="1079893"/>
                  <a:pt x="6667541" y="1080320"/>
                  <a:pt x="6671197" y="1080364"/>
                </a:cubicBezTo>
                <a:lnTo>
                  <a:pt x="6676470" y="1079974"/>
                </a:lnTo>
                <a:lnTo>
                  <a:pt x="6690669" y="1081157"/>
                </a:lnTo>
                <a:lnTo>
                  <a:pt x="6696013" y="1083439"/>
                </a:lnTo>
                <a:cubicBezTo>
                  <a:pt x="6714659" y="1096831"/>
                  <a:pt x="6707064" y="1132397"/>
                  <a:pt x="6740322" y="1121917"/>
                </a:cubicBezTo>
                <a:cubicBezTo>
                  <a:pt x="6777379" y="1135267"/>
                  <a:pt x="6795570" y="1161544"/>
                  <a:pt x="6833807" y="1161011"/>
                </a:cubicBezTo>
                <a:cubicBezTo>
                  <a:pt x="6868480" y="1173587"/>
                  <a:pt x="6896192" y="1191661"/>
                  <a:pt x="6927369" y="1196593"/>
                </a:cubicBezTo>
                <a:cubicBezTo>
                  <a:pt x="6937448" y="1206652"/>
                  <a:pt x="6947967" y="1212962"/>
                  <a:pt x="6961728" y="1207960"/>
                </a:cubicBezTo>
                <a:cubicBezTo>
                  <a:pt x="6993273" y="1222224"/>
                  <a:pt x="6997099" y="1237549"/>
                  <a:pt x="7020835" y="1234906"/>
                </a:cubicBezTo>
                <a:cubicBezTo>
                  <a:pt x="7032558" y="1261629"/>
                  <a:pt x="7036129" y="1254234"/>
                  <a:pt x="7046578" y="1251394"/>
                </a:cubicBezTo>
                <a:lnTo>
                  <a:pt x="7047934" y="1251406"/>
                </a:lnTo>
                <a:lnTo>
                  <a:pt x="7049495" y="1255182"/>
                </a:lnTo>
                <a:lnTo>
                  <a:pt x="7054225" y="1258329"/>
                </a:lnTo>
                <a:lnTo>
                  <a:pt x="7068600" y="1262373"/>
                </a:lnTo>
                <a:lnTo>
                  <a:pt x="7074244" y="1263146"/>
                </a:lnTo>
                <a:cubicBezTo>
                  <a:pt x="7078045" y="1263956"/>
                  <a:pt x="7080454" y="1264854"/>
                  <a:pt x="7081993" y="1265870"/>
                </a:cubicBezTo>
                <a:cubicBezTo>
                  <a:pt x="7082033" y="1265972"/>
                  <a:pt x="7082070" y="1266074"/>
                  <a:pt x="7082110" y="1266175"/>
                </a:cubicBezTo>
                <a:lnTo>
                  <a:pt x="7089518" y="1268259"/>
                </a:lnTo>
                <a:cubicBezTo>
                  <a:pt x="7102195" y="1271230"/>
                  <a:pt x="7114696" y="1273604"/>
                  <a:pt x="7126734" y="1275440"/>
                </a:cubicBezTo>
                <a:cubicBezTo>
                  <a:pt x="7132048" y="1292149"/>
                  <a:pt x="7179071" y="1290989"/>
                  <a:pt x="7166397" y="1314577"/>
                </a:cubicBezTo>
                <a:cubicBezTo>
                  <a:pt x="7182398" y="1317802"/>
                  <a:pt x="7195014" y="1310572"/>
                  <a:pt x="7184558" y="1325296"/>
                </a:cubicBezTo>
                <a:cubicBezTo>
                  <a:pt x="7189670" y="1326829"/>
                  <a:pt x="7192326" y="1329317"/>
                  <a:pt x="7193847" y="1332295"/>
                </a:cubicBezTo>
                <a:cubicBezTo>
                  <a:pt x="7201400" y="1334799"/>
                  <a:pt x="7223183" y="1338509"/>
                  <a:pt x="7229876" y="1340317"/>
                </a:cubicBezTo>
                <a:lnTo>
                  <a:pt x="7234001" y="1343137"/>
                </a:lnTo>
                <a:lnTo>
                  <a:pt x="7258071" y="1345086"/>
                </a:lnTo>
                <a:lnTo>
                  <a:pt x="7291641" y="1350152"/>
                </a:lnTo>
                <a:lnTo>
                  <a:pt x="7308779" y="1351882"/>
                </a:lnTo>
                <a:cubicBezTo>
                  <a:pt x="7313975" y="1351274"/>
                  <a:pt x="7318846" y="1349894"/>
                  <a:pt x="7323221" y="1347429"/>
                </a:cubicBezTo>
                <a:cubicBezTo>
                  <a:pt x="7364626" y="1383179"/>
                  <a:pt x="7444915" y="1363402"/>
                  <a:pt x="7495470" y="1384709"/>
                </a:cubicBezTo>
                <a:cubicBezTo>
                  <a:pt x="7508218" y="1422328"/>
                  <a:pt x="7579353" y="1434753"/>
                  <a:pt x="7601447" y="1410288"/>
                </a:cubicBezTo>
                <a:cubicBezTo>
                  <a:pt x="7598834" y="1418772"/>
                  <a:pt x="7605508" y="1423097"/>
                  <a:pt x="7616199" y="1425276"/>
                </a:cubicBezTo>
                <a:lnTo>
                  <a:pt x="10773615" y="3136132"/>
                </a:lnTo>
                <a:lnTo>
                  <a:pt x="10775787" y="3137529"/>
                </a:lnTo>
                <a:cubicBezTo>
                  <a:pt x="10786240" y="3145172"/>
                  <a:pt x="10798221" y="3153027"/>
                  <a:pt x="10804324" y="3140649"/>
                </a:cubicBezTo>
                <a:cubicBezTo>
                  <a:pt x="10809723" y="3144823"/>
                  <a:pt x="10814565" y="3149647"/>
                  <a:pt x="10819333" y="3154674"/>
                </a:cubicBezTo>
                <a:lnTo>
                  <a:pt x="10821839" y="3157295"/>
                </a:lnTo>
                <a:lnTo>
                  <a:pt x="10833660" y="3163373"/>
                </a:lnTo>
                <a:lnTo>
                  <a:pt x="10834754" y="3170606"/>
                </a:lnTo>
                <a:lnTo>
                  <a:pt x="10850942" y="3183705"/>
                </a:lnTo>
                <a:cubicBezTo>
                  <a:pt x="10857349" y="3187758"/>
                  <a:pt x="10864651" y="3191121"/>
                  <a:pt x="10873328" y="3193348"/>
                </a:cubicBezTo>
                <a:cubicBezTo>
                  <a:pt x="10905671" y="3191064"/>
                  <a:pt x="10941725" y="3237129"/>
                  <a:pt x="10982088" y="3232948"/>
                </a:cubicBezTo>
                <a:cubicBezTo>
                  <a:pt x="10996566" y="3233607"/>
                  <a:pt x="11039128" y="3249083"/>
                  <a:pt x="11045804" y="3260190"/>
                </a:cubicBezTo>
                <a:cubicBezTo>
                  <a:pt x="11054394" y="3265102"/>
                  <a:pt x="11065261" y="3265806"/>
                  <a:pt x="11067877" y="3276112"/>
                </a:cubicBezTo>
                <a:cubicBezTo>
                  <a:pt x="11072863" y="3289160"/>
                  <a:pt x="11106676" y="3283562"/>
                  <a:pt x="11100133" y="3294598"/>
                </a:cubicBezTo>
                <a:cubicBezTo>
                  <a:pt x="11124073" y="3291036"/>
                  <a:pt x="11137818" y="3319523"/>
                  <a:pt x="11155409" y="3331539"/>
                </a:cubicBezTo>
                <a:cubicBezTo>
                  <a:pt x="11174654" y="3326420"/>
                  <a:pt x="11192585" y="3356681"/>
                  <a:pt x="11232547" y="3373667"/>
                </a:cubicBezTo>
                <a:cubicBezTo>
                  <a:pt x="11253817" y="3367406"/>
                  <a:pt x="11259426" y="3385289"/>
                  <a:pt x="11297822" y="3380555"/>
                </a:cubicBezTo>
                <a:cubicBezTo>
                  <a:pt x="11298642" y="3382712"/>
                  <a:pt x="11299837" y="3384869"/>
                  <a:pt x="11301370" y="3386958"/>
                </a:cubicBezTo>
                <a:cubicBezTo>
                  <a:pt x="11310286" y="3399106"/>
                  <a:pt x="11328469" y="3406428"/>
                  <a:pt x="11341986" y="3403320"/>
                </a:cubicBezTo>
                <a:cubicBezTo>
                  <a:pt x="11401759" y="3400186"/>
                  <a:pt x="11491279" y="3483029"/>
                  <a:pt x="11537404" y="3495439"/>
                </a:cubicBezTo>
                <a:cubicBezTo>
                  <a:pt x="11586963" y="3526994"/>
                  <a:pt x="11592812" y="3547332"/>
                  <a:pt x="11639337" y="3592655"/>
                </a:cubicBezTo>
                <a:cubicBezTo>
                  <a:pt x="11630549" y="3603460"/>
                  <a:pt x="11789978" y="3695145"/>
                  <a:pt x="11774154" y="3703763"/>
                </a:cubicBezTo>
                <a:cubicBezTo>
                  <a:pt x="11826264" y="3732639"/>
                  <a:pt x="11904763" y="3706282"/>
                  <a:pt x="11967899" y="3739403"/>
                </a:cubicBezTo>
                <a:cubicBezTo>
                  <a:pt x="12011157" y="3747387"/>
                  <a:pt x="12014039" y="3717536"/>
                  <a:pt x="12052251" y="3738161"/>
                </a:cubicBezTo>
                <a:cubicBezTo>
                  <a:pt x="12098308" y="3735454"/>
                  <a:pt x="12068119" y="3776817"/>
                  <a:pt x="12101844" y="3789810"/>
                </a:cubicBezTo>
                <a:cubicBezTo>
                  <a:pt x="12154764" y="3794672"/>
                  <a:pt x="12109764" y="3802536"/>
                  <a:pt x="12155104" y="3824490"/>
                </a:cubicBezTo>
                <a:lnTo>
                  <a:pt x="12191999" y="3836506"/>
                </a:lnTo>
                <a:lnTo>
                  <a:pt x="12191999" y="6858000"/>
                </a:lnTo>
                <a:lnTo>
                  <a:pt x="4040175" y="6858000"/>
                </a:lnTo>
                <a:lnTo>
                  <a:pt x="4035195" y="6847706"/>
                </a:lnTo>
                <a:cubicBezTo>
                  <a:pt x="4032568" y="6842752"/>
                  <a:pt x="4029362" y="6838141"/>
                  <a:pt x="4024571" y="6834979"/>
                </a:cubicBezTo>
                <a:lnTo>
                  <a:pt x="4019139" y="6832909"/>
                </a:lnTo>
                <a:lnTo>
                  <a:pt x="4004905" y="6832292"/>
                </a:lnTo>
                <a:lnTo>
                  <a:pt x="3999653" y="6832888"/>
                </a:lnTo>
                <a:cubicBezTo>
                  <a:pt x="3995997" y="6832991"/>
                  <a:pt x="3993519" y="6832662"/>
                  <a:pt x="3991753" y="6831995"/>
                </a:cubicBezTo>
                <a:lnTo>
                  <a:pt x="3991527" y="6831708"/>
                </a:lnTo>
                <a:lnTo>
                  <a:pt x="3984190" y="6831389"/>
                </a:lnTo>
                <a:cubicBezTo>
                  <a:pt x="3971881" y="6831458"/>
                  <a:pt x="3959975" y="6832096"/>
                  <a:pt x="3948690" y="6833171"/>
                </a:cubicBezTo>
                <a:cubicBezTo>
                  <a:pt x="3937168" y="6817308"/>
                  <a:pt x="3896526" y="6830072"/>
                  <a:pt x="3897895" y="6802710"/>
                </a:cubicBezTo>
                <a:cubicBezTo>
                  <a:pt x="3882580" y="6803333"/>
                  <a:pt x="3874524" y="6813872"/>
                  <a:pt x="3877604" y="6796164"/>
                </a:cubicBezTo>
                <a:cubicBezTo>
                  <a:pt x="3872503" y="6795847"/>
                  <a:pt x="3869156" y="6793943"/>
                  <a:pt x="3866602" y="6791257"/>
                </a:cubicBezTo>
                <a:lnTo>
                  <a:pt x="3865811" y="6790042"/>
                </a:lnTo>
                <a:lnTo>
                  <a:pt x="3831795" y="6791880"/>
                </a:lnTo>
                <a:lnTo>
                  <a:pt x="3827025" y="6789998"/>
                </a:lnTo>
                <a:lnTo>
                  <a:pt x="3805177" y="6793918"/>
                </a:lnTo>
                <a:lnTo>
                  <a:pt x="3793719" y="6794494"/>
                </a:lnTo>
                <a:lnTo>
                  <a:pt x="3790837" y="6797649"/>
                </a:lnTo>
                <a:cubicBezTo>
                  <a:pt x="3787525" y="6799392"/>
                  <a:pt x="3782528" y="6799753"/>
                  <a:pt x="3773741" y="6796976"/>
                </a:cubicBezTo>
                <a:lnTo>
                  <a:pt x="3771642" y="6795770"/>
                </a:lnTo>
                <a:lnTo>
                  <a:pt x="3758039" y="6799415"/>
                </a:lnTo>
                <a:cubicBezTo>
                  <a:pt x="3753750" y="6801320"/>
                  <a:pt x="3750057" y="6803937"/>
                  <a:pt x="3747245" y="6807548"/>
                </a:cubicBezTo>
                <a:cubicBezTo>
                  <a:pt x="3696321" y="6780992"/>
                  <a:pt x="3652949" y="6795386"/>
                  <a:pt x="3599970" y="6785929"/>
                </a:cubicBezTo>
                <a:cubicBezTo>
                  <a:pt x="3586653" y="6768168"/>
                  <a:pt x="3558494" y="6766895"/>
                  <a:pt x="3532509" y="6773888"/>
                </a:cubicBezTo>
                <a:lnTo>
                  <a:pt x="3519209" y="6779800"/>
                </a:lnTo>
                <a:lnTo>
                  <a:pt x="3518612" y="6767129"/>
                </a:lnTo>
                <a:cubicBezTo>
                  <a:pt x="3502497" y="6764543"/>
                  <a:pt x="3490176" y="6772267"/>
                  <a:pt x="3500042" y="6757140"/>
                </a:cubicBezTo>
                <a:cubicBezTo>
                  <a:pt x="3494873" y="6755808"/>
                  <a:pt x="3492119" y="6753429"/>
                  <a:pt x="3490483" y="6750514"/>
                </a:cubicBezTo>
                <a:lnTo>
                  <a:pt x="3490120" y="6749268"/>
                </a:lnTo>
                <a:lnTo>
                  <a:pt x="3454164" y="6743923"/>
                </a:lnTo>
                <a:lnTo>
                  <a:pt x="3449932" y="6741268"/>
                </a:lnTo>
                <a:lnTo>
                  <a:pt x="3413708" y="6738430"/>
                </a:lnTo>
                <a:lnTo>
                  <a:pt x="3409529" y="6740648"/>
                </a:lnTo>
                <a:cubicBezTo>
                  <a:pt x="3405440" y="6741520"/>
                  <a:pt x="3400122" y="6740815"/>
                  <a:pt x="3392060" y="6736539"/>
                </a:cubicBezTo>
                <a:lnTo>
                  <a:pt x="3390340" y="6735034"/>
                </a:lnTo>
                <a:lnTo>
                  <a:pt x="3374867" y="6735488"/>
                </a:lnTo>
                <a:cubicBezTo>
                  <a:pt x="3369698" y="6736301"/>
                  <a:pt x="3299359" y="6725960"/>
                  <a:pt x="3295084" y="6728596"/>
                </a:cubicBezTo>
                <a:cubicBezTo>
                  <a:pt x="3252298" y="6694507"/>
                  <a:pt x="3267437" y="6710324"/>
                  <a:pt x="3216076" y="6691033"/>
                </a:cubicBezTo>
                <a:cubicBezTo>
                  <a:pt x="3156302" y="6677749"/>
                  <a:pt x="3074349" y="6678933"/>
                  <a:pt x="3001959" y="6660812"/>
                </a:cubicBezTo>
                <a:lnTo>
                  <a:pt x="2781734" y="6582305"/>
                </a:lnTo>
                <a:cubicBezTo>
                  <a:pt x="2755216" y="6546497"/>
                  <a:pt x="2766871" y="6575703"/>
                  <a:pt x="2733334" y="6560298"/>
                </a:cubicBezTo>
                <a:cubicBezTo>
                  <a:pt x="2736336" y="6586734"/>
                  <a:pt x="2694672" y="6534196"/>
                  <a:pt x="2685391" y="6560171"/>
                </a:cubicBezTo>
                <a:cubicBezTo>
                  <a:pt x="2679581" y="6556545"/>
                  <a:pt x="2674247" y="6552214"/>
                  <a:pt x="2668962" y="6547670"/>
                </a:cubicBezTo>
                <a:lnTo>
                  <a:pt x="2666187" y="6545303"/>
                </a:lnTo>
                <a:lnTo>
                  <a:pt x="2653807" y="6540427"/>
                </a:lnTo>
                <a:lnTo>
                  <a:pt x="2651913" y="6533308"/>
                </a:lnTo>
                <a:lnTo>
                  <a:pt x="2611193" y="6514475"/>
                </a:lnTo>
                <a:cubicBezTo>
                  <a:pt x="2587389" y="6518638"/>
                  <a:pt x="2558457" y="6495830"/>
                  <a:pt x="2528835" y="6487649"/>
                </a:cubicBezTo>
                <a:lnTo>
                  <a:pt x="2514423" y="6486793"/>
                </a:lnTo>
                <a:lnTo>
                  <a:pt x="2432918" y="6454736"/>
                </a:lnTo>
                <a:lnTo>
                  <a:pt x="2375430" y="6436197"/>
                </a:lnTo>
                <a:lnTo>
                  <a:pt x="2361493" y="6435403"/>
                </a:lnTo>
                <a:lnTo>
                  <a:pt x="2350645" y="6424146"/>
                </a:lnTo>
                <a:cubicBezTo>
                  <a:pt x="2343160" y="6419055"/>
                  <a:pt x="2324593" y="6408165"/>
                  <a:pt x="2316586" y="6404861"/>
                </a:cubicBezTo>
                <a:lnTo>
                  <a:pt x="2302598" y="6404320"/>
                </a:lnTo>
                <a:lnTo>
                  <a:pt x="2297403" y="6401898"/>
                </a:lnTo>
                <a:lnTo>
                  <a:pt x="2284680" y="6395204"/>
                </a:lnTo>
                <a:cubicBezTo>
                  <a:pt x="2278293" y="6391284"/>
                  <a:pt x="2271187" y="6386738"/>
                  <a:pt x="2263087" y="6382362"/>
                </a:cubicBezTo>
                <a:lnTo>
                  <a:pt x="2256073" y="6379356"/>
                </a:lnTo>
                <a:lnTo>
                  <a:pt x="2242767" y="6365725"/>
                </a:lnTo>
                <a:cubicBezTo>
                  <a:pt x="2233158" y="6355559"/>
                  <a:pt x="2225384" y="6348313"/>
                  <a:pt x="2214365" y="6348882"/>
                </a:cubicBezTo>
                <a:cubicBezTo>
                  <a:pt x="2199689" y="6335057"/>
                  <a:pt x="2194477" y="6307257"/>
                  <a:pt x="2167979" y="6306175"/>
                </a:cubicBezTo>
                <a:cubicBezTo>
                  <a:pt x="2178518" y="6297514"/>
                  <a:pt x="2140912" y="6296490"/>
                  <a:pt x="2139905" y="6283988"/>
                </a:cubicBezTo>
                <a:cubicBezTo>
                  <a:pt x="2140515" y="6274349"/>
                  <a:pt x="2129249" y="6271795"/>
                  <a:pt x="2121768" y="6265897"/>
                </a:cubicBezTo>
                <a:cubicBezTo>
                  <a:pt x="2118343" y="6254820"/>
                  <a:pt x="2078379" y="6233484"/>
                  <a:pt x="2063279" y="6230325"/>
                </a:cubicBezTo>
                <a:cubicBezTo>
                  <a:pt x="2019205" y="6226876"/>
                  <a:pt x="1996148" y="6179466"/>
                  <a:pt x="1961177" y="6175749"/>
                </a:cubicBezTo>
                <a:cubicBezTo>
                  <a:pt x="1952728" y="6172226"/>
                  <a:pt x="1946103" y="6167936"/>
                  <a:pt x="1940650" y="6163188"/>
                </a:cubicBezTo>
                <a:lnTo>
                  <a:pt x="1927814" y="6148653"/>
                </a:lnTo>
                <a:lnTo>
                  <a:pt x="1929028" y="6142020"/>
                </a:lnTo>
                <a:lnTo>
                  <a:pt x="1918508" y="6134512"/>
                </a:lnTo>
                <a:lnTo>
                  <a:pt x="1916718" y="6131733"/>
                </a:lnTo>
                <a:cubicBezTo>
                  <a:pt x="1913318" y="6126408"/>
                  <a:pt x="1909774" y="6121255"/>
                  <a:pt x="1905430" y="6116581"/>
                </a:cubicBezTo>
                <a:cubicBezTo>
                  <a:pt x="1884407" y="6136448"/>
                  <a:pt x="1781620" y="6080094"/>
                  <a:pt x="1772975" y="6103644"/>
                </a:cubicBezTo>
                <a:cubicBezTo>
                  <a:pt x="1745450" y="6081417"/>
                  <a:pt x="1732530" y="6103710"/>
                  <a:pt x="1721239" y="6065803"/>
                </a:cubicBezTo>
                <a:cubicBezTo>
                  <a:pt x="1682804" y="6039411"/>
                  <a:pt x="1632317" y="5944511"/>
                  <a:pt x="1566198" y="5909553"/>
                </a:cubicBezTo>
                <a:cubicBezTo>
                  <a:pt x="1530537" y="5890563"/>
                  <a:pt x="1475175" y="5889432"/>
                  <a:pt x="1419833" y="5862012"/>
                </a:cubicBezTo>
                <a:cubicBezTo>
                  <a:pt x="1375775" y="5831672"/>
                  <a:pt x="1322428" y="5821551"/>
                  <a:pt x="1293711" y="5780773"/>
                </a:cubicBezTo>
                <a:cubicBezTo>
                  <a:pt x="1288164" y="5781899"/>
                  <a:pt x="1282535" y="5781964"/>
                  <a:pt x="1276884" y="5781282"/>
                </a:cubicBezTo>
                <a:lnTo>
                  <a:pt x="1260832" y="5777529"/>
                </a:lnTo>
                <a:lnTo>
                  <a:pt x="1259737" y="5775776"/>
                </a:lnTo>
                <a:cubicBezTo>
                  <a:pt x="1253374" y="5769941"/>
                  <a:pt x="1248240" y="5767910"/>
                  <a:pt x="1243663" y="5767568"/>
                </a:cubicBezTo>
                <a:lnTo>
                  <a:pt x="1238401" y="5768357"/>
                </a:lnTo>
                <a:lnTo>
                  <a:pt x="1226827" y="5763536"/>
                </a:lnTo>
                <a:lnTo>
                  <a:pt x="1164932" y="5738590"/>
                </a:lnTo>
                <a:lnTo>
                  <a:pt x="1165111" y="5737421"/>
                </a:lnTo>
                <a:cubicBezTo>
                  <a:pt x="1164727" y="5734476"/>
                  <a:pt x="1162963" y="5731690"/>
                  <a:pt x="1158258" y="5729163"/>
                </a:cubicBezTo>
                <a:cubicBezTo>
                  <a:pt x="1175070" y="5718786"/>
                  <a:pt x="1159025" y="5722136"/>
                  <a:pt x="1143665" y="5715598"/>
                </a:cubicBezTo>
                <a:cubicBezTo>
                  <a:pt x="1166351" y="5698024"/>
                  <a:pt x="1116930" y="5688064"/>
                  <a:pt x="1118122" y="5672283"/>
                </a:cubicBezTo>
                <a:cubicBezTo>
                  <a:pt x="1106329" y="5667875"/>
                  <a:pt x="1094269" y="5662894"/>
                  <a:pt x="1082268" y="5657350"/>
                </a:cubicBezTo>
                <a:lnTo>
                  <a:pt x="1075393" y="5653807"/>
                </a:lnTo>
                <a:cubicBezTo>
                  <a:pt x="1075394" y="5653710"/>
                  <a:pt x="1075394" y="5653611"/>
                  <a:pt x="1075395" y="5653513"/>
                </a:cubicBezTo>
                <a:cubicBezTo>
                  <a:pt x="1074203" y="5652272"/>
                  <a:pt x="1072055" y="5650925"/>
                  <a:pt x="1068424" y="5649334"/>
                </a:cubicBezTo>
                <a:lnTo>
                  <a:pt x="1049520" y="5640476"/>
                </a:lnTo>
                <a:lnTo>
                  <a:pt x="1045864" y="5636632"/>
                </a:lnTo>
                <a:lnTo>
                  <a:pt x="1045757" y="5632979"/>
                </a:lnTo>
                <a:lnTo>
                  <a:pt x="1044350" y="5632652"/>
                </a:lnTo>
                <a:cubicBezTo>
                  <a:pt x="1032328" y="5632689"/>
                  <a:pt x="1025637" y="5638290"/>
                  <a:pt x="1024186" y="5612300"/>
                </a:cubicBezTo>
                <a:cubicBezTo>
                  <a:pt x="998412" y="5609063"/>
                  <a:pt x="1000596" y="5594832"/>
                  <a:pt x="973495" y="5575059"/>
                </a:cubicBezTo>
                <a:cubicBezTo>
                  <a:pt x="957154" y="5576199"/>
                  <a:pt x="948742" y="5568254"/>
                  <a:pt x="942299" y="5557148"/>
                </a:cubicBezTo>
                <a:cubicBezTo>
                  <a:pt x="911827" y="5545583"/>
                  <a:pt x="890246" y="5523386"/>
                  <a:pt x="859213" y="5504353"/>
                </a:cubicBezTo>
                <a:cubicBezTo>
                  <a:pt x="819190" y="5495896"/>
                  <a:pt x="810827" y="5468779"/>
                  <a:pt x="777621" y="5448518"/>
                </a:cubicBezTo>
                <a:cubicBezTo>
                  <a:pt x="738781" y="5449883"/>
                  <a:pt x="760999" y="5420699"/>
                  <a:pt x="746978" y="5404694"/>
                </a:cubicBezTo>
                <a:lnTo>
                  <a:pt x="742331" y="5401458"/>
                </a:lnTo>
                <a:lnTo>
                  <a:pt x="728026" y="5397116"/>
                </a:lnTo>
                <a:lnTo>
                  <a:pt x="722379" y="5396226"/>
                </a:lnTo>
                <a:cubicBezTo>
                  <a:pt x="718589" y="5395337"/>
                  <a:pt x="716197" y="5394391"/>
                  <a:pt x="714684" y="5393345"/>
                </a:cubicBezTo>
                <a:lnTo>
                  <a:pt x="714579" y="5393038"/>
                </a:lnTo>
                <a:lnTo>
                  <a:pt x="670051" y="5382838"/>
                </a:lnTo>
                <a:cubicBezTo>
                  <a:pt x="665280" y="5366103"/>
                  <a:pt x="617993" y="5366216"/>
                  <a:pt x="631522" y="5343039"/>
                </a:cubicBezTo>
                <a:cubicBezTo>
                  <a:pt x="615556" y="5339477"/>
                  <a:pt x="602635" y="5346389"/>
                  <a:pt x="613641" y="5331978"/>
                </a:cubicBezTo>
                <a:cubicBezTo>
                  <a:pt x="608555" y="5330339"/>
                  <a:pt x="605969" y="5327805"/>
                  <a:pt x="604546" y="5324812"/>
                </a:cubicBezTo>
                <a:lnTo>
                  <a:pt x="604272" y="5323553"/>
                </a:lnTo>
                <a:lnTo>
                  <a:pt x="568614" y="5316037"/>
                </a:lnTo>
                <a:lnTo>
                  <a:pt x="528452" y="5308096"/>
                </a:lnTo>
                <a:lnTo>
                  <a:pt x="524103" y="5310044"/>
                </a:lnTo>
                <a:cubicBezTo>
                  <a:pt x="519935" y="5310660"/>
                  <a:pt x="514655" y="5309630"/>
                  <a:pt x="506887" y="5304889"/>
                </a:cubicBezTo>
                <a:lnTo>
                  <a:pt x="505272" y="5303292"/>
                </a:lnTo>
                <a:lnTo>
                  <a:pt x="489723" y="5302789"/>
                </a:lnTo>
                <a:cubicBezTo>
                  <a:pt x="484484" y="5303280"/>
                  <a:pt x="425929" y="5292631"/>
                  <a:pt x="421447" y="5294985"/>
                </a:cubicBezTo>
                <a:cubicBezTo>
                  <a:pt x="381055" y="5258514"/>
                  <a:pt x="383859" y="5271206"/>
                  <a:pt x="333782" y="5248897"/>
                </a:cubicBezTo>
                <a:cubicBezTo>
                  <a:pt x="280694" y="5228973"/>
                  <a:pt x="205280" y="5185889"/>
                  <a:pt x="150572" y="5169484"/>
                </a:cubicBezTo>
                <a:cubicBezTo>
                  <a:pt x="119736" y="5170904"/>
                  <a:pt x="38961" y="5164601"/>
                  <a:pt x="5531" y="5150468"/>
                </a:cubicBezTo>
                <a:lnTo>
                  <a:pt x="0" y="51481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0" name="Title 1">
            <a:extLst>
              <a:ext uri="{FF2B5EF4-FFF2-40B4-BE49-F238E27FC236}">
                <a16:creationId xmlns:a16="http://schemas.microsoft.com/office/drawing/2014/main" id="{7D62142A-412A-40E5-BCCA-6D8C7650510C}"/>
              </a:ext>
            </a:extLst>
          </p:cNvPr>
          <p:cNvSpPr>
            <a:spLocks noGrp="1"/>
          </p:cNvSpPr>
          <p:nvPr>
            <p:ph type="ctrTitle"/>
          </p:nvPr>
        </p:nvSpPr>
        <p:spPr>
          <a:xfrm>
            <a:off x="962109" y="1128292"/>
            <a:ext cx="4936103" cy="2664892"/>
          </a:xfrm>
        </p:spPr>
        <p:txBody>
          <a:bodyPr/>
          <a:lstStyle/>
          <a:p>
            <a:r>
              <a:rPr lang="en-US"/>
              <a:t>Click to edit Master title style</a:t>
            </a:r>
            <a:endParaRPr lang="en-US" dirty="0"/>
          </a:p>
        </p:txBody>
      </p:sp>
      <p:sp>
        <p:nvSpPr>
          <p:cNvPr id="11" name="Subtitle 2">
            <a:extLst>
              <a:ext uri="{FF2B5EF4-FFF2-40B4-BE49-F238E27FC236}">
                <a16:creationId xmlns:a16="http://schemas.microsoft.com/office/drawing/2014/main" id="{D644C5E3-2951-4A34-9B83-ABC05FBB8593}"/>
              </a:ext>
            </a:extLst>
          </p:cNvPr>
          <p:cNvSpPr>
            <a:spLocks noGrp="1"/>
          </p:cNvSpPr>
          <p:nvPr>
            <p:ph type="subTitle" idx="1"/>
          </p:nvPr>
        </p:nvSpPr>
        <p:spPr>
          <a:xfrm>
            <a:off x="962109" y="4135499"/>
            <a:ext cx="4358397" cy="984023"/>
          </a:xfrm>
        </p:spPr>
        <p:txBody>
          <a:bodyPr>
            <a:normAutofit/>
          </a:bodyPr>
          <a:lstStyle>
            <a:lvl1pPr marL="0" indent="0">
              <a:buNone/>
              <a:defRPr sz="2400"/>
            </a:lvl1pPr>
          </a:lstStyle>
          <a:p>
            <a:r>
              <a:rPr lang="en-US"/>
              <a:t>Click to edit Master subtitle style</a:t>
            </a:r>
            <a:endParaRPr lang="en-US" dirty="0"/>
          </a:p>
        </p:txBody>
      </p:sp>
      <p:sp>
        <p:nvSpPr>
          <p:cNvPr id="12" name="Freeform: Shape 11">
            <a:extLst>
              <a:ext uri="{FF2B5EF4-FFF2-40B4-BE49-F238E27FC236}">
                <a16:creationId xmlns:a16="http://schemas.microsoft.com/office/drawing/2014/main" id="{67B1A02A-F91C-4C09-B319-5F5F19A202AD}"/>
              </a:ext>
              <a:ext uri="{C183D7F6-B498-43B3-948B-1728B52AA6E4}">
                <adec:decorative xmlns:adec="http://schemas.microsoft.com/office/drawing/2017/decorative" val="1"/>
              </a:ext>
            </a:extLst>
          </p:cNvPr>
          <p:cNvSpPr/>
          <p:nvPr userDrawn="1"/>
        </p:nvSpPr>
        <p:spPr>
          <a:xfrm>
            <a:off x="7577592" y="615950"/>
            <a:ext cx="3330773" cy="34902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Picture Placeholder 21">
            <a:extLst>
              <a:ext uri="{FF2B5EF4-FFF2-40B4-BE49-F238E27FC236}">
                <a16:creationId xmlns:a16="http://schemas.microsoft.com/office/drawing/2014/main" id="{1E061CBD-EFE4-4D47-8C11-E4F950FC37AD}"/>
              </a:ext>
            </a:extLst>
          </p:cNvPr>
          <p:cNvSpPr>
            <a:spLocks noGrp="1"/>
          </p:cNvSpPr>
          <p:nvPr>
            <p:ph type="pic" sz="quarter" idx="10" hasCustomPrompt="1"/>
          </p:nvPr>
        </p:nvSpPr>
        <p:spPr>
          <a:xfrm>
            <a:off x="7569199" y="615948"/>
            <a:ext cx="3339165" cy="3490250"/>
          </a:xfrm>
          <a:custGeom>
            <a:avLst/>
            <a:gdLst>
              <a:gd name="connsiteX0" fmla="*/ 0 w 3330774"/>
              <a:gd name="connsiteY0" fmla="*/ 0 h 3490250"/>
              <a:gd name="connsiteX1" fmla="*/ 3330774 w 3330774"/>
              <a:gd name="connsiteY1" fmla="*/ 0 h 3490250"/>
              <a:gd name="connsiteX2" fmla="*/ 3330774 w 3330774"/>
              <a:gd name="connsiteY2" fmla="*/ 3490250 h 3490250"/>
              <a:gd name="connsiteX3" fmla="*/ 0 w 3330774"/>
              <a:gd name="connsiteY3" fmla="*/ 3490250 h 3490250"/>
              <a:gd name="connsiteX4" fmla="*/ 0 w 3330774"/>
              <a:gd name="connsiteY4" fmla="*/ 0 h 3490250"/>
              <a:gd name="connsiteX0" fmla="*/ 8391 w 3339165"/>
              <a:gd name="connsiteY0" fmla="*/ 0 h 3490250"/>
              <a:gd name="connsiteX1" fmla="*/ 3339165 w 3339165"/>
              <a:gd name="connsiteY1" fmla="*/ 0 h 3490250"/>
              <a:gd name="connsiteX2" fmla="*/ 3339165 w 3339165"/>
              <a:gd name="connsiteY2" fmla="*/ 3490250 h 3490250"/>
              <a:gd name="connsiteX3" fmla="*/ 8391 w 3339165"/>
              <a:gd name="connsiteY3" fmla="*/ 3490250 h 3490250"/>
              <a:gd name="connsiteX4" fmla="*/ 0 w 3339165"/>
              <a:gd name="connsiteY4" fmla="*/ 2673352 h 3490250"/>
              <a:gd name="connsiteX5" fmla="*/ 8391 w 3339165"/>
              <a:gd name="connsiteY5"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8391 w 3339165"/>
              <a:gd name="connsiteY4" fmla="*/ 3490250 h 3490250"/>
              <a:gd name="connsiteX5" fmla="*/ 0 w 3339165"/>
              <a:gd name="connsiteY5" fmla="*/ 2673352 h 3490250"/>
              <a:gd name="connsiteX6" fmla="*/ 8391 w 3339165"/>
              <a:gd name="connsiteY6"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1157741 w 3339165"/>
              <a:gd name="connsiteY4" fmla="*/ 2677450 h 3490250"/>
              <a:gd name="connsiteX5" fmla="*/ 0 w 3339165"/>
              <a:gd name="connsiteY5" fmla="*/ 2673352 h 3490250"/>
              <a:gd name="connsiteX6" fmla="*/ 8391 w 3339165"/>
              <a:gd name="connsiteY6" fmla="*/ 0 h 349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165" h="3490250">
                <a:moveTo>
                  <a:pt x="8391" y="0"/>
                </a:moveTo>
                <a:lnTo>
                  <a:pt x="3339165" y="0"/>
                </a:lnTo>
                <a:lnTo>
                  <a:pt x="3339165" y="3490250"/>
                </a:lnTo>
                <a:lnTo>
                  <a:pt x="1162051" y="3486152"/>
                </a:lnTo>
                <a:cubicBezTo>
                  <a:pt x="1160614" y="3216585"/>
                  <a:pt x="1159178" y="2947017"/>
                  <a:pt x="1157741" y="2677450"/>
                </a:cubicBezTo>
                <a:lnTo>
                  <a:pt x="0" y="2673352"/>
                </a:lnTo>
                <a:lnTo>
                  <a:pt x="8391" y="0"/>
                </a:lnTo>
                <a:close/>
              </a:path>
            </a:pathLst>
          </a:custGeom>
        </p:spPr>
        <p:txBody>
          <a:bodyPr/>
          <a:lstStyle>
            <a:lvl1pPr marL="0" indent="0" algn="ctr">
              <a:buNone/>
              <a:defRPr/>
            </a:lvl1pPr>
          </a:lstStyle>
          <a:p>
            <a:r>
              <a:rPr lang="en-US" dirty="0"/>
              <a:t>Click to add photo</a:t>
            </a:r>
          </a:p>
        </p:txBody>
      </p:sp>
      <p:sp>
        <p:nvSpPr>
          <p:cNvPr id="18" name="Freeform: Shape 17">
            <a:extLst>
              <a:ext uri="{FF2B5EF4-FFF2-40B4-BE49-F238E27FC236}">
                <a16:creationId xmlns:a16="http://schemas.microsoft.com/office/drawing/2014/main" id="{47171568-C587-434F-B3BF-5E0F0DA84871}"/>
              </a:ext>
              <a:ext uri="{C183D7F6-B498-43B3-948B-1728B52AA6E4}">
                <adec:decorative xmlns:adec="http://schemas.microsoft.com/office/drawing/2017/decorative" val="1"/>
              </a:ext>
            </a:extLst>
          </p:cNvPr>
          <p:cNvSpPr/>
          <p:nvPr userDrawn="1"/>
        </p:nvSpPr>
        <p:spPr>
          <a:xfrm>
            <a:off x="9018564" y="4382732"/>
            <a:ext cx="2220050" cy="165124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3" name="Freeform: Shape 12">
            <a:extLst>
              <a:ext uri="{FF2B5EF4-FFF2-40B4-BE49-F238E27FC236}">
                <a16:creationId xmlns:a16="http://schemas.microsoft.com/office/drawing/2014/main" id="{141AAF8D-59B9-4EBC-AFD5-6A23FB0948D9}"/>
              </a:ext>
              <a:ext uri="{C183D7F6-B498-43B3-948B-1728B52AA6E4}">
                <adec:decorative xmlns:adec="http://schemas.microsoft.com/office/drawing/2017/decorative" val="1"/>
              </a:ext>
            </a:extLst>
          </p:cNvPr>
          <p:cNvSpPr/>
          <p:nvPr userDrawn="1"/>
        </p:nvSpPr>
        <p:spPr>
          <a:xfrm>
            <a:off x="6535073" y="3299383"/>
            <a:ext cx="2188956" cy="235714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4">
            <a:extLst>
              <a:ext uri="{FF2B5EF4-FFF2-40B4-BE49-F238E27FC236}">
                <a16:creationId xmlns:a16="http://schemas.microsoft.com/office/drawing/2014/main" id="{5DA8A2F6-22B7-4A2A-AB6A-D1A0194EFE2E}"/>
              </a:ext>
            </a:extLst>
          </p:cNvPr>
          <p:cNvSpPr>
            <a:spLocks noGrp="1"/>
          </p:cNvSpPr>
          <p:nvPr>
            <p:ph type="pic" sz="quarter" idx="11" hasCustomPrompt="1"/>
          </p:nvPr>
        </p:nvSpPr>
        <p:spPr>
          <a:xfrm>
            <a:off x="6669655" y="3429000"/>
            <a:ext cx="1918660" cy="2110220"/>
          </a:xfrm>
        </p:spPr>
        <p:txBody>
          <a:bodyPr/>
          <a:lstStyle>
            <a:lvl1pPr marL="0" indent="0" algn="ctr">
              <a:buNone/>
              <a:defRPr/>
            </a:lvl1pPr>
          </a:lstStyle>
          <a:p>
            <a:r>
              <a:rPr lang="en-US" dirty="0"/>
              <a:t>Click to add photo</a:t>
            </a:r>
          </a:p>
        </p:txBody>
      </p:sp>
      <p:sp>
        <p:nvSpPr>
          <p:cNvPr id="29" name="Picture Placeholder 26">
            <a:extLst>
              <a:ext uri="{FF2B5EF4-FFF2-40B4-BE49-F238E27FC236}">
                <a16:creationId xmlns:a16="http://schemas.microsoft.com/office/drawing/2014/main" id="{7F0A11D1-5C3D-4F4B-A0CC-3D77FEC4500A}"/>
              </a:ext>
            </a:extLst>
          </p:cNvPr>
          <p:cNvSpPr>
            <a:spLocks noGrp="1"/>
          </p:cNvSpPr>
          <p:nvPr>
            <p:ph type="pic" sz="quarter" idx="12" hasCustomPrompt="1"/>
          </p:nvPr>
        </p:nvSpPr>
        <p:spPr>
          <a:xfrm>
            <a:off x="9018563" y="4382729"/>
            <a:ext cx="2220051" cy="1651244"/>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16868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DF6718-41ED-4C54-A5E0-6854E6A5FEC0}"/>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4" name="Footer Placeholder 4">
            <a:extLst>
              <a:ext uri="{FF2B5EF4-FFF2-40B4-BE49-F238E27FC236}">
                <a16:creationId xmlns:a16="http://schemas.microsoft.com/office/drawing/2014/main" id="{F108B8EB-11C2-417E-9AEB-0014B67F6846}"/>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5" name="Slide Number Placeholder 5">
            <a:extLst>
              <a:ext uri="{FF2B5EF4-FFF2-40B4-BE49-F238E27FC236}">
                <a16:creationId xmlns:a16="http://schemas.microsoft.com/office/drawing/2014/main" id="{ED0BE230-847C-4C6B-886E-DC67B716578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6D6FCC2C-03CF-494D-B7E3-F35D55A0559B}"/>
              </a:ext>
            </a:extLst>
          </p:cNvPr>
          <p:cNvSpPr>
            <a:spLocks noGrp="1"/>
          </p:cNvSpPr>
          <p:nvPr>
            <p:ph sz="quarter" idx="13" hasCustomPrompt="1"/>
          </p:nvPr>
        </p:nvSpPr>
        <p:spPr>
          <a:xfrm>
            <a:off x="1050925" y="1995488"/>
            <a:ext cx="9520238" cy="4051300"/>
          </a:xfrm>
        </p:spPr>
        <p:txBody>
          <a:bodyPr/>
          <a:lstStyle>
            <a:lvl1pPr>
              <a:defRPr/>
            </a:lvl1pPr>
          </a:lstStyle>
          <a:p>
            <a:pPr lvl="0"/>
            <a:r>
              <a:rPr lang="en-US" dirty="0"/>
              <a:t>Click to add content</a:t>
            </a:r>
          </a:p>
        </p:txBody>
      </p:sp>
      <p:sp>
        <p:nvSpPr>
          <p:cNvPr id="16" name="Date Placeholder 3">
            <a:extLst>
              <a:ext uri="{FF2B5EF4-FFF2-40B4-BE49-F238E27FC236}">
                <a16:creationId xmlns:a16="http://schemas.microsoft.com/office/drawing/2014/main" id="{541F9C1F-F806-4AEE-8DC8-32E0C226B74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409551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FB9366C-3E3E-485E-97C4-5AE324727DB4}"/>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041B15B-1C95-4DB3-A374-0EA6128AD7CC}"/>
              </a:ext>
            </a:extLst>
          </p:cNvPr>
          <p:cNvSpPr>
            <a:spLocks noGrp="1"/>
          </p:cNvSpPr>
          <p:nvPr>
            <p:ph sz="quarter" idx="13" hasCustomPrompt="1"/>
          </p:nvPr>
        </p:nvSpPr>
        <p:spPr>
          <a:xfrm>
            <a:off x="1179513" y="2151063"/>
            <a:ext cx="8662987" cy="3563937"/>
          </a:xfrm>
        </p:spPr>
        <p:txBody>
          <a:bodyPr/>
          <a:lstStyle>
            <a:lvl1pPr>
              <a:defRPr/>
            </a:lvl1pPr>
          </a:lstStyle>
          <a:p>
            <a:pPr lvl="0"/>
            <a:r>
              <a:rPr lang="en-US" dirty="0"/>
              <a:t>Click to add content</a:t>
            </a:r>
          </a:p>
        </p:txBody>
      </p:sp>
      <p:sp>
        <p:nvSpPr>
          <p:cNvPr id="16" name="Footer Placeholder 4">
            <a:extLst>
              <a:ext uri="{FF2B5EF4-FFF2-40B4-BE49-F238E27FC236}">
                <a16:creationId xmlns:a16="http://schemas.microsoft.com/office/drawing/2014/main" id="{BF4243C0-3183-4D64-AB76-1BFF75CD226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7" name="Slide Number Placeholder 5">
            <a:extLst>
              <a:ext uri="{FF2B5EF4-FFF2-40B4-BE49-F238E27FC236}">
                <a16:creationId xmlns:a16="http://schemas.microsoft.com/office/drawing/2014/main" id="{F9E6693E-0940-4734-963E-221C7CA1A246}"/>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8" name="Date Placeholder 3">
            <a:extLst>
              <a:ext uri="{FF2B5EF4-FFF2-40B4-BE49-F238E27FC236}">
                <a16:creationId xmlns:a16="http://schemas.microsoft.com/office/drawing/2014/main" id="{E81E05B4-02F5-4BAF-8B6C-730F83EF9B0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11612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useBgFill="1">
        <p:nvSpPr>
          <p:cNvPr id="10" name="Freeform: Shape 9">
            <a:extLst>
              <a:ext uri="{FF2B5EF4-FFF2-40B4-BE49-F238E27FC236}">
                <a16:creationId xmlns:a16="http://schemas.microsoft.com/office/drawing/2014/main" id="{DF030B83-B804-40A5-BE0B-EA9097BBBF02}"/>
              </a:ext>
              <a:ext uri="{C183D7F6-B498-43B3-948B-1728B52AA6E4}">
                <adec:decorative xmlns:adec="http://schemas.microsoft.com/office/drawing/2017/decorative" val="1"/>
              </a:ext>
            </a:extLst>
          </p:cNvPr>
          <p:cNvSpPr/>
          <p:nvPr userDrawn="1"/>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1" name="Freeform: Shape 20">
            <a:extLst>
              <a:ext uri="{FF2B5EF4-FFF2-40B4-BE49-F238E27FC236}">
                <a16:creationId xmlns:a16="http://schemas.microsoft.com/office/drawing/2014/main" id="{22F67449-199C-45EB-BB1F-61EEC28C320A}"/>
              </a:ext>
              <a:ext uri="{C183D7F6-B498-43B3-948B-1728B52AA6E4}">
                <adec:decorative xmlns:adec="http://schemas.microsoft.com/office/drawing/2017/decorative" val="1"/>
              </a:ext>
            </a:extLst>
          </p:cNvPr>
          <p:cNvSpPr/>
          <p:nvPr userDrawn="1"/>
        </p:nvSpPr>
        <p:spPr>
          <a:xfrm>
            <a:off x="5307097" y="6114200"/>
            <a:ext cx="6884902" cy="743798"/>
          </a:xfrm>
          <a:custGeom>
            <a:avLst/>
            <a:gdLst>
              <a:gd name="connsiteX0" fmla="*/ 6884902 w 6884902"/>
              <a:gd name="connsiteY0" fmla="*/ 0 h 743798"/>
              <a:gd name="connsiteX1" fmla="*/ 6884902 w 6884902"/>
              <a:gd name="connsiteY1" fmla="*/ 743798 h 743798"/>
              <a:gd name="connsiteX2" fmla="*/ 0 w 6884902"/>
              <a:gd name="connsiteY2" fmla="*/ 743798 h 743798"/>
              <a:gd name="connsiteX3" fmla="*/ 27126 w 6884902"/>
              <a:gd name="connsiteY3" fmla="*/ 734875 h 743798"/>
              <a:gd name="connsiteX4" fmla="*/ 115379 w 6884902"/>
              <a:gd name="connsiteY4" fmla="*/ 742294 h 743798"/>
              <a:gd name="connsiteX5" fmla="*/ 119085 w 6884902"/>
              <a:gd name="connsiteY5" fmla="*/ 735518 h 743798"/>
              <a:gd name="connsiteX6" fmla="*/ 171815 w 6884902"/>
              <a:gd name="connsiteY6" fmla="*/ 725758 h 743798"/>
              <a:gd name="connsiteX7" fmla="*/ 376446 w 6884902"/>
              <a:gd name="connsiteY7" fmla="*/ 728420 h 743798"/>
              <a:gd name="connsiteX8" fmla="*/ 478937 w 6884902"/>
              <a:gd name="connsiteY8" fmla="*/ 708330 h 743798"/>
              <a:gd name="connsiteX9" fmla="*/ 512102 w 6884902"/>
              <a:gd name="connsiteY9" fmla="*/ 695257 h 743798"/>
              <a:gd name="connsiteX10" fmla="*/ 567866 w 6884902"/>
              <a:gd name="connsiteY10" fmla="*/ 673724 h 743798"/>
              <a:gd name="connsiteX11" fmla="*/ 601635 w 6884902"/>
              <a:gd name="connsiteY11" fmla="*/ 642996 h 743798"/>
              <a:gd name="connsiteX12" fmla="*/ 651399 w 6884902"/>
              <a:gd name="connsiteY12" fmla="*/ 630790 h 743798"/>
              <a:gd name="connsiteX13" fmla="*/ 673188 w 6884902"/>
              <a:gd name="connsiteY13" fmla="*/ 646879 h 743798"/>
              <a:gd name="connsiteX14" fmla="*/ 723099 w 6884902"/>
              <a:gd name="connsiteY14" fmla="*/ 627680 h 743798"/>
              <a:gd name="connsiteX15" fmla="*/ 797690 w 6884902"/>
              <a:gd name="connsiteY15" fmla="*/ 596478 h 743798"/>
              <a:gd name="connsiteX16" fmla="*/ 843350 w 6884902"/>
              <a:gd name="connsiteY16" fmla="*/ 583370 h 743798"/>
              <a:gd name="connsiteX17" fmla="*/ 965206 w 6884902"/>
              <a:gd name="connsiteY17" fmla="*/ 542258 h 743798"/>
              <a:gd name="connsiteX18" fmla="*/ 1085071 w 6884902"/>
              <a:gd name="connsiteY18" fmla="*/ 497034 h 743798"/>
              <a:gd name="connsiteX19" fmla="*/ 1131215 w 6884902"/>
              <a:gd name="connsiteY19" fmla="*/ 452250 h 743798"/>
              <a:gd name="connsiteX20" fmla="*/ 1138042 w 6884902"/>
              <a:gd name="connsiteY20" fmla="*/ 449608 h 743798"/>
              <a:gd name="connsiteX21" fmla="*/ 1158791 w 6884902"/>
              <a:gd name="connsiteY21" fmla="*/ 448308 h 743798"/>
              <a:gd name="connsiteX22" fmla="*/ 1166938 w 6884902"/>
              <a:gd name="connsiteY22" fmla="*/ 448793 h 743798"/>
              <a:gd name="connsiteX23" fmla="*/ 1178126 w 6884902"/>
              <a:gd name="connsiteY23" fmla="*/ 447429 h 743798"/>
              <a:gd name="connsiteX24" fmla="*/ 1178292 w 6884902"/>
              <a:gd name="connsiteY24" fmla="*/ 447085 h 743798"/>
              <a:gd name="connsiteX25" fmla="*/ 1188986 w 6884902"/>
              <a:gd name="connsiteY25" fmla="*/ 446415 h 743798"/>
              <a:gd name="connsiteX26" fmla="*/ 1242707 w 6884902"/>
              <a:gd name="connsiteY26" fmla="*/ 447058 h 743798"/>
              <a:gd name="connsiteX27" fmla="*/ 1299968 w 6884902"/>
              <a:gd name="connsiteY27" fmla="*/ 409364 h 743798"/>
              <a:gd name="connsiteX28" fmla="*/ 1326181 w 6884902"/>
              <a:gd name="connsiteY28" fmla="*/ 400884 h 743798"/>
              <a:gd name="connsiteX29" fmla="*/ 1339591 w 6884902"/>
              <a:gd name="connsiteY29" fmla="*/ 394698 h 743798"/>
              <a:gd name="connsiteX30" fmla="*/ 1340045 w 6884902"/>
              <a:gd name="connsiteY30" fmla="*/ 393242 h 743798"/>
              <a:gd name="connsiteX31" fmla="*/ 1391597 w 6884902"/>
              <a:gd name="connsiteY31" fmla="*/ 394015 h 743798"/>
              <a:gd name="connsiteX32" fmla="*/ 1397556 w 6884902"/>
              <a:gd name="connsiteY32" fmla="*/ 391620 h 743798"/>
              <a:gd name="connsiteX33" fmla="*/ 1432293 w 6884902"/>
              <a:gd name="connsiteY33" fmla="*/ 395320 h 743798"/>
              <a:gd name="connsiteX34" fmla="*/ 1449635 w 6884902"/>
              <a:gd name="connsiteY34" fmla="*/ 395528 h 743798"/>
              <a:gd name="connsiteX35" fmla="*/ 1455784 w 6884902"/>
              <a:gd name="connsiteY35" fmla="*/ 399103 h 743798"/>
              <a:gd name="connsiteX36" fmla="*/ 1480749 w 6884902"/>
              <a:gd name="connsiteY36" fmla="*/ 397623 h 743798"/>
              <a:gd name="connsiteX37" fmla="*/ 1483145 w 6884902"/>
              <a:gd name="connsiteY37" fmla="*/ 396127 h 743798"/>
              <a:gd name="connsiteX38" fmla="*/ 1505486 w 6884902"/>
              <a:gd name="connsiteY38" fmla="*/ 399840 h 743798"/>
              <a:gd name="connsiteX39" fmla="*/ 1526331 w 6884902"/>
              <a:gd name="connsiteY39" fmla="*/ 408916 h 743798"/>
              <a:gd name="connsiteX40" fmla="*/ 1731977 w 6884902"/>
              <a:gd name="connsiteY40" fmla="*/ 377654 h 743798"/>
              <a:gd name="connsiteX41" fmla="*/ 1927926 w 6884902"/>
              <a:gd name="connsiteY41" fmla="*/ 402540 h 743798"/>
              <a:gd name="connsiteX42" fmla="*/ 2039066 w 6884902"/>
              <a:gd name="connsiteY42" fmla="*/ 384239 h 743798"/>
              <a:gd name="connsiteX43" fmla="*/ 2066971 w 6884902"/>
              <a:gd name="connsiteY43" fmla="*/ 352504 h 743798"/>
              <a:gd name="connsiteX44" fmla="*/ 2352227 w 6884902"/>
              <a:gd name="connsiteY44" fmla="*/ 332772 h 743798"/>
              <a:gd name="connsiteX45" fmla="*/ 2420782 w 6884902"/>
              <a:gd name="connsiteY45" fmla="*/ 315623 h 743798"/>
              <a:gd name="connsiteX46" fmla="*/ 2489923 w 6884902"/>
              <a:gd name="connsiteY46" fmla="*/ 325254 h 743798"/>
              <a:gd name="connsiteX47" fmla="*/ 2512908 w 6884902"/>
              <a:gd name="connsiteY47" fmla="*/ 313254 h 743798"/>
              <a:gd name="connsiteX48" fmla="*/ 2516774 w 6884902"/>
              <a:gd name="connsiteY48" fmla="*/ 310914 h 743798"/>
              <a:gd name="connsiteX49" fmla="*/ 2534351 w 6884902"/>
              <a:gd name="connsiteY49" fmla="*/ 307450 h 743798"/>
              <a:gd name="connsiteX50" fmla="*/ 2536682 w 6884902"/>
              <a:gd name="connsiteY50" fmla="*/ 299095 h 743798"/>
              <a:gd name="connsiteX51" fmla="*/ 2561256 w 6884902"/>
              <a:gd name="connsiteY51" fmla="*/ 288595 h 743798"/>
              <a:gd name="connsiteX52" fmla="*/ 2594340 w 6884902"/>
              <a:gd name="connsiteY52" fmla="*/ 284279 h 743798"/>
              <a:gd name="connsiteX53" fmla="*/ 2754315 w 6884902"/>
              <a:gd name="connsiteY53" fmla="*/ 272035 h 743798"/>
              <a:gd name="connsiteX54" fmla="*/ 2848461 w 6884902"/>
              <a:gd name="connsiteY54" fmla="*/ 259995 h 743798"/>
              <a:gd name="connsiteX55" fmla="*/ 2881763 w 6884902"/>
              <a:gd name="connsiteY55" fmla="*/ 248015 h 743798"/>
              <a:gd name="connsiteX56" fmla="*/ 2929923 w 6884902"/>
              <a:gd name="connsiteY56" fmla="*/ 236264 h 743798"/>
              <a:gd name="connsiteX57" fmla="*/ 3013011 w 6884902"/>
              <a:gd name="connsiteY57" fmla="*/ 209792 h 743798"/>
              <a:gd name="connsiteX58" fmla="*/ 3127959 w 6884902"/>
              <a:gd name="connsiteY58" fmla="*/ 184197 h 743798"/>
              <a:gd name="connsiteX59" fmla="*/ 3222182 w 6884902"/>
              <a:gd name="connsiteY59" fmla="*/ 197182 h 743798"/>
              <a:gd name="connsiteX60" fmla="*/ 3227944 w 6884902"/>
              <a:gd name="connsiteY60" fmla="*/ 190625 h 743798"/>
              <a:gd name="connsiteX61" fmla="*/ 3287850 w 6884902"/>
              <a:gd name="connsiteY61" fmla="*/ 184162 h 743798"/>
              <a:gd name="connsiteX62" fmla="*/ 3510033 w 6884902"/>
              <a:gd name="connsiteY62" fmla="*/ 199700 h 743798"/>
              <a:gd name="connsiteX63" fmla="*/ 3626764 w 6884902"/>
              <a:gd name="connsiteY63" fmla="*/ 186016 h 743798"/>
              <a:gd name="connsiteX64" fmla="*/ 3666208 w 6884902"/>
              <a:gd name="connsiteY64" fmla="*/ 175002 h 743798"/>
              <a:gd name="connsiteX65" fmla="*/ 3732418 w 6884902"/>
              <a:gd name="connsiteY65" fmla="*/ 156931 h 743798"/>
              <a:gd name="connsiteX66" fmla="*/ 3777013 w 6884902"/>
              <a:gd name="connsiteY66" fmla="*/ 128263 h 743798"/>
              <a:gd name="connsiteX67" fmla="*/ 3791237 w 6884902"/>
              <a:gd name="connsiteY67" fmla="*/ 121680 h 743798"/>
              <a:gd name="connsiteX68" fmla="*/ 3819855 w 6884902"/>
              <a:gd name="connsiteY68" fmla="*/ 124632 h 743798"/>
              <a:gd name="connsiteX69" fmla="*/ 3830389 w 6884902"/>
              <a:gd name="connsiteY69" fmla="*/ 120647 h 743798"/>
              <a:gd name="connsiteX70" fmla="*/ 3834351 w 6884902"/>
              <a:gd name="connsiteY70" fmla="*/ 121037 h 743798"/>
              <a:gd name="connsiteX71" fmla="*/ 3843706 w 6884902"/>
              <a:gd name="connsiteY71" fmla="*/ 120883 h 743798"/>
              <a:gd name="connsiteX72" fmla="*/ 3842600 w 6884902"/>
              <a:gd name="connsiteY72" fmla="*/ 126413 h 743798"/>
              <a:gd name="connsiteX73" fmla="*/ 3853952 w 6884902"/>
              <a:gd name="connsiteY73" fmla="*/ 136656 h 743798"/>
              <a:gd name="connsiteX74" fmla="*/ 3907631 w 6884902"/>
              <a:gd name="connsiteY74" fmla="*/ 132934 h 743798"/>
              <a:gd name="connsiteX75" fmla="*/ 3910440 w 6884902"/>
              <a:gd name="connsiteY75" fmla="*/ 126683 h 743798"/>
              <a:gd name="connsiteX76" fmla="*/ 3917188 w 6884902"/>
              <a:gd name="connsiteY76" fmla="*/ 125602 h 743798"/>
              <a:gd name="connsiteX77" fmla="*/ 3922391 w 6884902"/>
              <a:gd name="connsiteY77" fmla="*/ 131325 h 743798"/>
              <a:gd name="connsiteX78" fmla="*/ 4013052 w 6884902"/>
              <a:gd name="connsiteY78" fmla="*/ 144017 h 743798"/>
              <a:gd name="connsiteX79" fmla="*/ 4134276 w 6884902"/>
              <a:gd name="connsiteY79" fmla="*/ 150881 h 743798"/>
              <a:gd name="connsiteX80" fmla="*/ 4220708 w 6884902"/>
              <a:gd name="connsiteY80" fmla="*/ 123569 h 743798"/>
              <a:gd name="connsiteX81" fmla="*/ 4228793 w 6884902"/>
              <a:gd name="connsiteY81" fmla="*/ 129027 h 743798"/>
              <a:gd name="connsiteX82" fmla="*/ 4289352 w 6884902"/>
              <a:gd name="connsiteY82" fmla="*/ 125936 h 743798"/>
              <a:gd name="connsiteX83" fmla="*/ 4498904 w 6884902"/>
              <a:gd name="connsiteY83" fmla="*/ 76157 h 743798"/>
              <a:gd name="connsiteX84" fmla="*/ 4617321 w 6884902"/>
              <a:gd name="connsiteY84" fmla="*/ 71192 h 743798"/>
              <a:gd name="connsiteX85" fmla="*/ 4659769 w 6884902"/>
              <a:gd name="connsiteY85" fmla="*/ 75711 h 743798"/>
              <a:gd name="connsiteX86" fmla="*/ 4730861 w 6884902"/>
              <a:gd name="connsiteY86" fmla="*/ 82892 h 743798"/>
              <a:gd name="connsiteX87" fmla="*/ 4785028 w 6884902"/>
              <a:gd name="connsiteY87" fmla="*/ 103727 h 743798"/>
              <a:gd name="connsiteX88" fmla="*/ 4844064 w 6884902"/>
              <a:gd name="connsiteY88" fmla="*/ 103602 h 743798"/>
              <a:gd name="connsiteX89" fmla="*/ 4856445 w 6884902"/>
              <a:gd name="connsiteY89" fmla="*/ 83569 h 743798"/>
              <a:gd name="connsiteX90" fmla="*/ 4920029 w 6884902"/>
              <a:gd name="connsiteY90" fmla="*/ 89928 h 743798"/>
              <a:gd name="connsiteX91" fmla="*/ 5016630 w 6884902"/>
              <a:gd name="connsiteY91" fmla="*/ 101768 h 743798"/>
              <a:gd name="connsiteX92" fmla="*/ 5072000 w 6884902"/>
              <a:gd name="connsiteY92" fmla="*/ 103431 h 743798"/>
              <a:gd name="connsiteX93" fmla="*/ 5223617 w 6884902"/>
              <a:gd name="connsiteY93" fmla="*/ 113585 h 743798"/>
              <a:gd name="connsiteX94" fmla="*/ 5375764 w 6884902"/>
              <a:gd name="connsiteY94" fmla="*/ 128031 h 743798"/>
              <a:gd name="connsiteX95" fmla="*/ 5467493 w 6884902"/>
              <a:gd name="connsiteY95" fmla="*/ 160725 h 743798"/>
              <a:gd name="connsiteX96" fmla="*/ 5592386 w 6884902"/>
              <a:gd name="connsiteY96" fmla="*/ 169993 h 743798"/>
              <a:gd name="connsiteX97" fmla="*/ 5613523 w 6884902"/>
              <a:gd name="connsiteY97" fmla="*/ 175081 h 743798"/>
              <a:gd name="connsiteX98" fmla="*/ 5642164 w 6884902"/>
              <a:gd name="connsiteY98" fmla="*/ 170935 h 743798"/>
              <a:gd name="connsiteX99" fmla="*/ 5756901 w 6884902"/>
              <a:gd name="connsiteY99" fmla="*/ 153199 h 743798"/>
              <a:gd name="connsiteX100" fmla="*/ 5846658 w 6884902"/>
              <a:gd name="connsiteY100" fmla="*/ 129231 h 743798"/>
              <a:gd name="connsiteX101" fmla="*/ 5960723 w 6884902"/>
              <a:gd name="connsiteY101" fmla="*/ 141349 h 743798"/>
              <a:gd name="connsiteX102" fmla="*/ 6029533 w 6884902"/>
              <a:gd name="connsiteY102" fmla="*/ 134708 h 743798"/>
              <a:gd name="connsiteX103" fmla="*/ 6141114 w 6884902"/>
              <a:gd name="connsiteY103" fmla="*/ 102420 h 743798"/>
              <a:gd name="connsiteX104" fmla="*/ 6290631 w 6884902"/>
              <a:gd name="connsiteY104" fmla="*/ 107235 h 743798"/>
              <a:gd name="connsiteX105" fmla="*/ 6322797 w 6884902"/>
              <a:gd name="connsiteY105" fmla="*/ 136600 h 743798"/>
              <a:gd name="connsiteX106" fmla="*/ 6364905 w 6884902"/>
              <a:gd name="connsiteY106" fmla="*/ 153794 h 743798"/>
              <a:gd name="connsiteX107" fmla="*/ 6380411 w 6884902"/>
              <a:gd name="connsiteY107" fmla="*/ 110920 h 743798"/>
              <a:gd name="connsiteX108" fmla="*/ 6507882 w 6884902"/>
              <a:gd name="connsiteY108" fmla="*/ 75874 h 743798"/>
              <a:gd name="connsiteX109" fmla="*/ 6571798 w 6884902"/>
              <a:gd name="connsiteY109" fmla="*/ 63169 h 743798"/>
              <a:gd name="connsiteX110" fmla="*/ 6671871 w 6884902"/>
              <a:gd name="connsiteY110" fmla="*/ 53111 h 743798"/>
              <a:gd name="connsiteX111" fmla="*/ 6702257 w 6884902"/>
              <a:gd name="connsiteY111" fmla="*/ 48333 h 743798"/>
              <a:gd name="connsiteX112" fmla="*/ 6845793 w 6884902"/>
              <a:gd name="connsiteY112" fmla="*/ 15687 h 743798"/>
              <a:gd name="connsiteX113" fmla="*/ 6884902 w 6884902"/>
              <a:gd name="connsiteY113" fmla="*/ 0 h 74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84902" h="743798">
                <a:moveTo>
                  <a:pt x="6884902" y="0"/>
                </a:moveTo>
                <a:lnTo>
                  <a:pt x="6884902" y="743798"/>
                </a:lnTo>
                <a:lnTo>
                  <a:pt x="0" y="743798"/>
                </a:lnTo>
                <a:lnTo>
                  <a:pt x="27126" y="734875"/>
                </a:lnTo>
                <a:cubicBezTo>
                  <a:pt x="57422" y="747420"/>
                  <a:pt x="61877" y="727475"/>
                  <a:pt x="115379" y="742294"/>
                </a:cubicBezTo>
                <a:cubicBezTo>
                  <a:pt x="116112" y="739922"/>
                  <a:pt x="117361" y="737640"/>
                  <a:pt x="119085" y="735518"/>
                </a:cubicBezTo>
                <a:cubicBezTo>
                  <a:pt x="129112" y="723190"/>
                  <a:pt x="152718" y="718820"/>
                  <a:pt x="171815" y="725758"/>
                </a:cubicBezTo>
                <a:cubicBezTo>
                  <a:pt x="254335" y="743783"/>
                  <a:pt x="315449" y="732160"/>
                  <a:pt x="376446" y="728420"/>
                </a:cubicBezTo>
                <a:cubicBezTo>
                  <a:pt x="443766" y="720884"/>
                  <a:pt x="382876" y="694187"/>
                  <a:pt x="478937" y="708330"/>
                </a:cubicBezTo>
                <a:cubicBezTo>
                  <a:pt x="481653" y="694984"/>
                  <a:pt x="491722" y="692625"/>
                  <a:pt x="512102" y="695257"/>
                </a:cubicBezTo>
                <a:cubicBezTo>
                  <a:pt x="544359" y="690712"/>
                  <a:pt x="526550" y="661413"/>
                  <a:pt x="567866" y="673724"/>
                </a:cubicBezTo>
                <a:cubicBezTo>
                  <a:pt x="553862" y="658754"/>
                  <a:pt x="624892" y="657043"/>
                  <a:pt x="601635" y="642996"/>
                </a:cubicBezTo>
                <a:cubicBezTo>
                  <a:pt x="614794" y="624843"/>
                  <a:pt x="637406" y="647015"/>
                  <a:pt x="651399" y="630790"/>
                </a:cubicBezTo>
                <a:cubicBezTo>
                  <a:pt x="673033" y="623801"/>
                  <a:pt x="646939" y="650176"/>
                  <a:pt x="673188" y="646879"/>
                </a:cubicBezTo>
                <a:cubicBezTo>
                  <a:pt x="703518" y="640000"/>
                  <a:pt x="718617" y="669290"/>
                  <a:pt x="723099" y="627680"/>
                </a:cubicBezTo>
                <a:cubicBezTo>
                  <a:pt x="760253" y="630911"/>
                  <a:pt x="757818" y="612991"/>
                  <a:pt x="797690" y="596478"/>
                </a:cubicBezTo>
                <a:cubicBezTo>
                  <a:pt x="821088" y="602409"/>
                  <a:pt x="833556" y="595087"/>
                  <a:pt x="843350" y="583370"/>
                </a:cubicBezTo>
                <a:cubicBezTo>
                  <a:pt x="887659" y="577776"/>
                  <a:pt x="919729" y="556780"/>
                  <a:pt x="965206" y="542258"/>
                </a:cubicBezTo>
                <a:cubicBezTo>
                  <a:pt x="1023072" y="543102"/>
                  <a:pt x="1036413" y="512448"/>
                  <a:pt x="1085071" y="497034"/>
                </a:cubicBezTo>
                <a:cubicBezTo>
                  <a:pt x="1140754" y="509495"/>
                  <a:pt x="1110300" y="467820"/>
                  <a:pt x="1131215" y="452250"/>
                </a:cubicBezTo>
                <a:lnTo>
                  <a:pt x="1138042" y="449608"/>
                </a:lnTo>
                <a:lnTo>
                  <a:pt x="1158791" y="448308"/>
                </a:lnTo>
                <a:lnTo>
                  <a:pt x="1166938" y="448793"/>
                </a:lnTo>
                <a:cubicBezTo>
                  <a:pt x="1172423" y="448765"/>
                  <a:pt x="1175904" y="448280"/>
                  <a:pt x="1178126" y="447429"/>
                </a:cubicBezTo>
                <a:lnTo>
                  <a:pt x="1178292" y="447085"/>
                </a:lnTo>
                <a:lnTo>
                  <a:pt x="1188986" y="446415"/>
                </a:lnTo>
                <a:cubicBezTo>
                  <a:pt x="1207285" y="445993"/>
                  <a:pt x="1225328" y="446257"/>
                  <a:pt x="1242707" y="447058"/>
                </a:cubicBezTo>
                <a:cubicBezTo>
                  <a:pt x="1250378" y="428032"/>
                  <a:pt x="1318250" y="441319"/>
                  <a:pt x="1299968" y="409364"/>
                </a:cubicBezTo>
                <a:cubicBezTo>
                  <a:pt x="1323063" y="409474"/>
                  <a:pt x="1341270" y="421474"/>
                  <a:pt x="1326181" y="400884"/>
                </a:cubicBezTo>
                <a:cubicBezTo>
                  <a:pt x="1333563" y="400305"/>
                  <a:pt x="1337397" y="397943"/>
                  <a:pt x="1339591" y="394698"/>
                </a:cubicBezTo>
                <a:lnTo>
                  <a:pt x="1340045" y="393242"/>
                </a:lnTo>
                <a:lnTo>
                  <a:pt x="1391597" y="394015"/>
                </a:lnTo>
                <a:lnTo>
                  <a:pt x="1397556" y="391620"/>
                </a:lnTo>
                <a:lnTo>
                  <a:pt x="1432293" y="395320"/>
                </a:lnTo>
                <a:lnTo>
                  <a:pt x="1449635" y="395528"/>
                </a:lnTo>
                <a:lnTo>
                  <a:pt x="1455784" y="399103"/>
                </a:lnTo>
                <a:cubicBezTo>
                  <a:pt x="1461735" y="401010"/>
                  <a:pt x="1469364" y="401229"/>
                  <a:pt x="1480749" y="397623"/>
                </a:cubicBezTo>
                <a:lnTo>
                  <a:pt x="1483145" y="396127"/>
                </a:lnTo>
                <a:lnTo>
                  <a:pt x="1505486" y="399840"/>
                </a:lnTo>
                <a:cubicBezTo>
                  <a:pt x="1512983" y="401894"/>
                  <a:pt x="1520016" y="404806"/>
                  <a:pt x="1526331" y="408916"/>
                </a:cubicBezTo>
                <a:cubicBezTo>
                  <a:pt x="1586104" y="375787"/>
                  <a:pt x="1658997" y="390864"/>
                  <a:pt x="1731977" y="377654"/>
                </a:cubicBezTo>
                <a:cubicBezTo>
                  <a:pt x="1750388" y="335016"/>
                  <a:pt x="1896047" y="367134"/>
                  <a:pt x="1927926" y="402540"/>
                </a:cubicBezTo>
                <a:cubicBezTo>
                  <a:pt x="1912845" y="358531"/>
                  <a:pt x="2112252" y="433157"/>
                  <a:pt x="2039066" y="384239"/>
                </a:cubicBezTo>
                <a:cubicBezTo>
                  <a:pt x="2066027" y="385029"/>
                  <a:pt x="2086357" y="364749"/>
                  <a:pt x="2066971" y="352504"/>
                </a:cubicBezTo>
                <a:cubicBezTo>
                  <a:pt x="2155355" y="373106"/>
                  <a:pt x="2259539" y="329687"/>
                  <a:pt x="2352227" y="332772"/>
                </a:cubicBezTo>
                <a:cubicBezTo>
                  <a:pt x="2388441" y="294212"/>
                  <a:pt x="2373289" y="327699"/>
                  <a:pt x="2420782" y="315623"/>
                </a:cubicBezTo>
                <a:cubicBezTo>
                  <a:pt x="2417953" y="347477"/>
                  <a:pt x="2475062" y="291461"/>
                  <a:pt x="2489923" y="325254"/>
                </a:cubicBezTo>
                <a:cubicBezTo>
                  <a:pt x="2498096" y="321986"/>
                  <a:pt x="2505544" y="317754"/>
                  <a:pt x="2512908" y="313254"/>
                </a:cubicBezTo>
                <a:lnTo>
                  <a:pt x="2516774" y="310914"/>
                </a:lnTo>
                <a:lnTo>
                  <a:pt x="2534351" y="307450"/>
                </a:lnTo>
                <a:lnTo>
                  <a:pt x="2536682" y="299095"/>
                </a:lnTo>
                <a:lnTo>
                  <a:pt x="2561256" y="288595"/>
                </a:lnTo>
                <a:cubicBezTo>
                  <a:pt x="2570863" y="285802"/>
                  <a:pt x="2581677" y="284132"/>
                  <a:pt x="2594340" y="284279"/>
                </a:cubicBezTo>
                <a:cubicBezTo>
                  <a:pt x="2640426" y="297571"/>
                  <a:pt x="2696946" y="253844"/>
                  <a:pt x="2754315" y="272035"/>
                </a:cubicBezTo>
                <a:cubicBezTo>
                  <a:pt x="2775121" y="275961"/>
                  <a:pt x="2837722" y="271198"/>
                  <a:pt x="2848461" y="259995"/>
                </a:cubicBezTo>
                <a:cubicBezTo>
                  <a:pt x="2861286" y="256879"/>
                  <a:pt x="2876927" y="259574"/>
                  <a:pt x="2881763" y="248015"/>
                </a:cubicBezTo>
                <a:cubicBezTo>
                  <a:pt x="2890290" y="233926"/>
                  <a:pt x="2938125" y="251689"/>
                  <a:pt x="2929923" y="236264"/>
                </a:cubicBezTo>
                <a:cubicBezTo>
                  <a:pt x="2963835" y="248360"/>
                  <a:pt x="2986541" y="218531"/>
                  <a:pt x="3013011" y="209792"/>
                </a:cubicBezTo>
                <a:cubicBezTo>
                  <a:pt x="3040032" y="222228"/>
                  <a:pt x="3068925" y="191632"/>
                  <a:pt x="3127959" y="184197"/>
                </a:cubicBezTo>
                <a:cubicBezTo>
                  <a:pt x="3157761" y="198673"/>
                  <a:pt x="3167686" y="178966"/>
                  <a:pt x="3222182" y="197182"/>
                </a:cubicBezTo>
                <a:cubicBezTo>
                  <a:pt x="3223584" y="194852"/>
                  <a:pt x="3225524" y="192643"/>
                  <a:pt x="3227944" y="190625"/>
                </a:cubicBezTo>
                <a:cubicBezTo>
                  <a:pt x="3241999" y="178902"/>
                  <a:pt x="3268822" y="176007"/>
                  <a:pt x="3287850" y="184162"/>
                </a:cubicBezTo>
                <a:cubicBezTo>
                  <a:pt x="3373135" y="207415"/>
                  <a:pt x="3442648" y="199611"/>
                  <a:pt x="3510033" y="199700"/>
                </a:cubicBezTo>
                <a:cubicBezTo>
                  <a:pt x="3585265" y="196384"/>
                  <a:pt x="3525744" y="165800"/>
                  <a:pt x="3626764" y="186016"/>
                </a:cubicBezTo>
                <a:cubicBezTo>
                  <a:pt x="3633115" y="172812"/>
                  <a:pt x="3644684" y="171082"/>
                  <a:pt x="3666208" y="175002"/>
                </a:cubicBezTo>
                <a:cubicBezTo>
                  <a:pt x="3702493" y="172475"/>
                  <a:pt x="3690554" y="141997"/>
                  <a:pt x="3732418" y="156931"/>
                </a:cubicBezTo>
                <a:cubicBezTo>
                  <a:pt x="3720976" y="141050"/>
                  <a:pt x="3798767" y="143802"/>
                  <a:pt x="3777013" y="128263"/>
                </a:cubicBezTo>
                <a:cubicBezTo>
                  <a:pt x="3781750" y="123923"/>
                  <a:pt x="3786490" y="122145"/>
                  <a:pt x="3791237" y="121680"/>
                </a:cubicBezTo>
                <a:cubicBezTo>
                  <a:pt x="3800731" y="120749"/>
                  <a:pt x="3810256" y="125066"/>
                  <a:pt x="3819855" y="124632"/>
                </a:cubicBezTo>
                <a:lnTo>
                  <a:pt x="3830389" y="120647"/>
                </a:lnTo>
                <a:lnTo>
                  <a:pt x="3834351" y="121037"/>
                </a:lnTo>
                <a:lnTo>
                  <a:pt x="3843706" y="120883"/>
                </a:lnTo>
                <a:lnTo>
                  <a:pt x="3842600" y="126413"/>
                </a:lnTo>
                <a:cubicBezTo>
                  <a:pt x="3840664" y="131697"/>
                  <a:pt x="3839239" y="137483"/>
                  <a:pt x="3853952" y="136656"/>
                </a:cubicBezTo>
                <a:cubicBezTo>
                  <a:pt x="3884387" y="132294"/>
                  <a:pt x="3895073" y="154947"/>
                  <a:pt x="3907631" y="132934"/>
                </a:cubicBezTo>
                <a:lnTo>
                  <a:pt x="3910440" y="126683"/>
                </a:lnTo>
                <a:lnTo>
                  <a:pt x="3917188" y="125602"/>
                </a:lnTo>
                <a:cubicBezTo>
                  <a:pt x="3920824" y="125763"/>
                  <a:pt x="3922910" y="127265"/>
                  <a:pt x="3922391" y="131325"/>
                </a:cubicBezTo>
                <a:cubicBezTo>
                  <a:pt x="3950671" y="114296"/>
                  <a:pt x="3984053" y="139677"/>
                  <a:pt x="4013052" y="144017"/>
                </a:cubicBezTo>
                <a:cubicBezTo>
                  <a:pt x="4034521" y="127735"/>
                  <a:pt x="4074193" y="152893"/>
                  <a:pt x="4134276" y="150881"/>
                </a:cubicBezTo>
                <a:cubicBezTo>
                  <a:pt x="4157665" y="132187"/>
                  <a:pt x="4174797" y="149748"/>
                  <a:pt x="4220708" y="123569"/>
                </a:cubicBezTo>
                <a:cubicBezTo>
                  <a:pt x="4222955" y="125610"/>
                  <a:pt x="4225678" y="127448"/>
                  <a:pt x="4228793" y="129027"/>
                </a:cubicBezTo>
                <a:cubicBezTo>
                  <a:pt x="4246889" y="138200"/>
                  <a:pt x="4274004" y="136817"/>
                  <a:pt x="4289352" y="125936"/>
                </a:cubicBezTo>
                <a:cubicBezTo>
                  <a:pt x="4363203" y="90062"/>
                  <a:pt x="4433589" y="86771"/>
                  <a:pt x="4498904" y="76157"/>
                </a:cubicBezTo>
                <a:cubicBezTo>
                  <a:pt x="4573126" y="67620"/>
                  <a:pt x="4527053" y="106578"/>
                  <a:pt x="4617321" y="71192"/>
                </a:cubicBezTo>
                <a:cubicBezTo>
                  <a:pt x="4628509" y="83005"/>
                  <a:pt x="4640388" y="82875"/>
                  <a:pt x="4659769" y="75711"/>
                </a:cubicBezTo>
                <a:cubicBezTo>
                  <a:pt x="4695920" y="72492"/>
                  <a:pt x="4695949" y="103916"/>
                  <a:pt x="4730861" y="82892"/>
                </a:cubicBezTo>
                <a:cubicBezTo>
                  <a:pt x="4725813" y="100081"/>
                  <a:pt x="4800205" y="85259"/>
                  <a:pt x="4785028" y="103727"/>
                </a:cubicBezTo>
                <a:cubicBezTo>
                  <a:pt x="4810016" y="117605"/>
                  <a:pt x="4819425" y="91713"/>
                  <a:pt x="4844064" y="103602"/>
                </a:cubicBezTo>
                <a:cubicBezTo>
                  <a:pt x="4870788" y="105116"/>
                  <a:pt x="4827279" y="86563"/>
                  <a:pt x="4856445" y="83569"/>
                </a:cubicBezTo>
                <a:cubicBezTo>
                  <a:pt x="4892077" y="82970"/>
                  <a:pt x="4889254" y="52180"/>
                  <a:pt x="4920029" y="89928"/>
                </a:cubicBezTo>
                <a:cubicBezTo>
                  <a:pt x="4956349" y="78330"/>
                  <a:pt x="4965099" y="95593"/>
                  <a:pt x="5016630" y="101768"/>
                </a:cubicBezTo>
                <a:cubicBezTo>
                  <a:pt x="5037054" y="90831"/>
                  <a:pt x="5054525" y="94775"/>
                  <a:pt x="5072000" y="103431"/>
                </a:cubicBezTo>
                <a:cubicBezTo>
                  <a:pt x="5121251" y="98404"/>
                  <a:pt x="5167546" y="110561"/>
                  <a:pt x="5223617" y="113585"/>
                </a:cubicBezTo>
                <a:cubicBezTo>
                  <a:pt x="5282815" y="99423"/>
                  <a:pt x="5315850" y="124911"/>
                  <a:pt x="5375764" y="128031"/>
                </a:cubicBezTo>
                <a:cubicBezTo>
                  <a:pt x="5432502" y="100047"/>
                  <a:pt x="5417541" y="163974"/>
                  <a:pt x="5467493" y="160725"/>
                </a:cubicBezTo>
                <a:cubicBezTo>
                  <a:pt x="5547115" y="134475"/>
                  <a:pt x="5467162" y="181780"/>
                  <a:pt x="5592386" y="169993"/>
                </a:cubicBezTo>
                <a:cubicBezTo>
                  <a:pt x="5599192" y="165787"/>
                  <a:pt x="5614743" y="169527"/>
                  <a:pt x="5613523" y="175081"/>
                </a:cubicBezTo>
                <a:cubicBezTo>
                  <a:pt x="5621381" y="173179"/>
                  <a:pt x="5639711" y="162141"/>
                  <a:pt x="5642164" y="170935"/>
                </a:cubicBezTo>
                <a:cubicBezTo>
                  <a:pt x="5682287" y="171027"/>
                  <a:pt x="5721803" y="164920"/>
                  <a:pt x="5756901" y="153199"/>
                </a:cubicBezTo>
                <a:cubicBezTo>
                  <a:pt x="5834989" y="166545"/>
                  <a:pt x="5790587" y="126312"/>
                  <a:pt x="5846658" y="129231"/>
                </a:cubicBezTo>
                <a:cubicBezTo>
                  <a:pt x="5892435" y="145578"/>
                  <a:pt x="5908315" y="130986"/>
                  <a:pt x="5960723" y="141349"/>
                </a:cubicBezTo>
                <a:cubicBezTo>
                  <a:pt x="5977115" y="112299"/>
                  <a:pt x="6009631" y="143236"/>
                  <a:pt x="6029533" y="134708"/>
                </a:cubicBezTo>
                <a:cubicBezTo>
                  <a:pt x="6063099" y="167422"/>
                  <a:pt x="6107402" y="102491"/>
                  <a:pt x="6141114" y="102420"/>
                </a:cubicBezTo>
                <a:cubicBezTo>
                  <a:pt x="6198059" y="107432"/>
                  <a:pt x="6260619" y="140713"/>
                  <a:pt x="6290631" y="107235"/>
                </a:cubicBezTo>
                <a:cubicBezTo>
                  <a:pt x="6295184" y="120843"/>
                  <a:pt x="6290485" y="139497"/>
                  <a:pt x="6322797" y="136600"/>
                </a:cubicBezTo>
                <a:cubicBezTo>
                  <a:pt x="6335902" y="143381"/>
                  <a:pt x="6338717" y="164323"/>
                  <a:pt x="6364905" y="153794"/>
                </a:cubicBezTo>
                <a:cubicBezTo>
                  <a:pt x="6331879" y="135534"/>
                  <a:pt x="6385847" y="132591"/>
                  <a:pt x="6380411" y="110920"/>
                </a:cubicBezTo>
                <a:cubicBezTo>
                  <a:pt x="6420571" y="97008"/>
                  <a:pt x="6513510" y="114827"/>
                  <a:pt x="6507882" y="75874"/>
                </a:cubicBezTo>
                <a:cubicBezTo>
                  <a:pt x="6519389" y="52805"/>
                  <a:pt x="6571821" y="87994"/>
                  <a:pt x="6571798" y="63169"/>
                </a:cubicBezTo>
                <a:cubicBezTo>
                  <a:pt x="6594693" y="79043"/>
                  <a:pt x="6634667" y="52561"/>
                  <a:pt x="6671871" y="53111"/>
                </a:cubicBezTo>
                <a:cubicBezTo>
                  <a:pt x="6678846" y="41888"/>
                  <a:pt x="6687406" y="42394"/>
                  <a:pt x="6702257" y="48333"/>
                </a:cubicBezTo>
                <a:cubicBezTo>
                  <a:pt x="6746995" y="50242"/>
                  <a:pt x="6798298" y="33989"/>
                  <a:pt x="6845793" y="15687"/>
                </a:cubicBezTo>
                <a:lnTo>
                  <a:pt x="688490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9" name="Freeform: Shape 18">
            <a:extLst>
              <a:ext uri="{FF2B5EF4-FFF2-40B4-BE49-F238E27FC236}">
                <a16:creationId xmlns:a16="http://schemas.microsoft.com/office/drawing/2014/main" id="{C6CA7F72-3DF9-4389-A72F-3FD75C183C01}"/>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743802"/>
              <a:gd name="connsiteX1" fmla="*/ 6884912 w 6884912"/>
              <a:gd name="connsiteY1" fmla="*/ 743802 h 743802"/>
              <a:gd name="connsiteX2" fmla="*/ 0 w 6884912"/>
              <a:gd name="connsiteY2" fmla="*/ 743802 h 743802"/>
              <a:gd name="connsiteX3" fmla="*/ 9 w 6884912"/>
              <a:gd name="connsiteY3" fmla="*/ 743799 h 743802"/>
              <a:gd name="connsiteX4" fmla="*/ 6884911 w 6884912"/>
              <a:gd name="connsiteY4" fmla="*/ 743799 h 743802"/>
              <a:gd name="connsiteX5" fmla="*/ 6884911 w 6884912"/>
              <a:gd name="connsiteY5" fmla="*/ 1 h 743802"/>
              <a:gd name="connsiteX6" fmla="*/ 6884912 w 6884912"/>
              <a:gd name="connsiteY6" fmla="*/ 0 h 74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912" h="743802">
                <a:moveTo>
                  <a:pt x="6884912" y="0"/>
                </a:moveTo>
                <a:lnTo>
                  <a:pt x="6884912" y="743802"/>
                </a:lnTo>
                <a:lnTo>
                  <a:pt x="0" y="743802"/>
                </a:lnTo>
                <a:lnTo>
                  <a:pt x="9" y="743799"/>
                </a:lnTo>
                <a:lnTo>
                  <a:pt x="6884911" y="743799"/>
                </a:lnTo>
                <a:lnTo>
                  <a:pt x="6884911" y="1"/>
                </a:ln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useBgFill="1">
        <p:nvSpPr>
          <p:cNvPr id="15" name="Freeform: Shape 14">
            <a:extLst>
              <a:ext uri="{FF2B5EF4-FFF2-40B4-BE49-F238E27FC236}">
                <a16:creationId xmlns:a16="http://schemas.microsoft.com/office/drawing/2014/main" id="{03E96810-E5FC-4149-9C1D-18739789D1AB}"/>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4E4B6B21-A690-42E7-A1B0-23F36836AB25}"/>
              </a:ext>
              <a:ext uri="{C183D7F6-B498-43B3-948B-1728B52AA6E4}">
                <adec:decorative xmlns:adec="http://schemas.microsoft.com/office/drawing/2017/decorative" val="1"/>
              </a:ext>
            </a:extLst>
          </p:cNvPr>
          <p:cNvSpPr/>
          <p:nvPr userDrawn="1"/>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5" name="Freeform: Shape 24">
            <a:extLst>
              <a:ext uri="{FF2B5EF4-FFF2-40B4-BE49-F238E27FC236}">
                <a16:creationId xmlns:a16="http://schemas.microsoft.com/office/drawing/2014/main" id="{8F5C93A3-C2A2-4E5E-8BEB-984B0A7A4AB6}"/>
              </a:ext>
              <a:ext uri="{C183D7F6-B498-43B3-948B-1728B52AA6E4}">
                <adec:decorative xmlns:adec="http://schemas.microsoft.com/office/drawing/2017/decorative" val="1"/>
              </a:ext>
            </a:extLst>
          </p:cNvPr>
          <p:cNvSpPr/>
          <p:nvPr userDrawn="1"/>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7">
            <a:extLst>
              <a:ext uri="{FF2B5EF4-FFF2-40B4-BE49-F238E27FC236}">
                <a16:creationId xmlns:a16="http://schemas.microsoft.com/office/drawing/2014/main" id="{060A91FF-3B21-462D-B567-F4D5ED785DC5}"/>
              </a:ext>
            </a:extLst>
          </p:cNvPr>
          <p:cNvSpPr>
            <a:spLocks noGrp="1"/>
          </p:cNvSpPr>
          <p:nvPr>
            <p:ph type="pic" sz="quarter" idx="13" hasCustomPrompt="1"/>
          </p:nvPr>
        </p:nvSpPr>
        <p:spPr>
          <a:xfrm>
            <a:off x="0" y="0"/>
            <a:ext cx="12192000" cy="6857999"/>
          </a:xfrm>
          <a:custGeom>
            <a:avLst/>
            <a:gdLst>
              <a:gd name="connsiteX0" fmla="*/ 0 w 12191999"/>
              <a:gd name="connsiteY0" fmla="*/ 0 h 6857999"/>
              <a:gd name="connsiteX1" fmla="*/ 2 w 12191999"/>
              <a:gd name="connsiteY1" fmla="*/ 0 h 6857999"/>
              <a:gd name="connsiteX2" fmla="*/ 2 w 12191999"/>
              <a:gd name="connsiteY2" fmla="*/ 709238 h 6857999"/>
              <a:gd name="connsiteX3" fmla="*/ 20721 w 12191999"/>
              <a:gd name="connsiteY3" fmla="*/ 710997 h 6857999"/>
              <a:gd name="connsiteX4" fmla="*/ 40086 w 12191999"/>
              <a:gd name="connsiteY4" fmla="*/ 720866 h 6857999"/>
              <a:gd name="connsiteX5" fmla="*/ 101741 w 12191999"/>
              <a:gd name="connsiteY5" fmla="*/ 722718 h 6857999"/>
              <a:gd name="connsiteX6" fmla="*/ 280675 w 12191999"/>
              <a:gd name="connsiteY6" fmla="*/ 733646 h 6857999"/>
              <a:gd name="connsiteX7" fmla="*/ 476501 w 12191999"/>
              <a:gd name="connsiteY7" fmla="*/ 697773 h 6857999"/>
              <a:gd name="connsiteX8" fmla="*/ 591588 w 12191999"/>
              <a:gd name="connsiteY8" fmla="*/ 702351 h 6857999"/>
              <a:gd name="connsiteX9" fmla="*/ 649354 w 12191999"/>
              <a:gd name="connsiteY9" fmla="*/ 693969 h 6857999"/>
              <a:gd name="connsiteX10" fmla="*/ 686510 w 12191999"/>
              <a:gd name="connsiteY10" fmla="*/ 697922 h 6857999"/>
              <a:gd name="connsiteX11" fmla="*/ 709181 w 12191999"/>
              <a:gd name="connsiteY11" fmla="*/ 698967 h 6857999"/>
              <a:gd name="connsiteX12" fmla="*/ 754929 w 12191999"/>
              <a:gd name="connsiteY12" fmla="*/ 678629 h 6857999"/>
              <a:gd name="connsiteX13" fmla="*/ 945623 w 12191999"/>
              <a:gd name="connsiteY13" fmla="*/ 682227 h 6857999"/>
              <a:gd name="connsiteX14" fmla="*/ 1226644 w 12191999"/>
              <a:gd name="connsiteY14" fmla="*/ 677593 h 6857999"/>
              <a:gd name="connsiteX15" fmla="*/ 1282583 w 12191999"/>
              <a:gd name="connsiteY15" fmla="*/ 682895 h 6857999"/>
              <a:gd name="connsiteX16" fmla="*/ 1373712 w 12191999"/>
              <a:gd name="connsiteY16" fmla="*/ 657154 h 6857999"/>
              <a:gd name="connsiteX17" fmla="*/ 1485240 w 12191999"/>
              <a:gd name="connsiteY17" fmla="*/ 631530 h 6857999"/>
              <a:gd name="connsiteX18" fmla="*/ 1508194 w 12191999"/>
              <a:gd name="connsiteY18" fmla="*/ 628664 h 6857999"/>
              <a:gd name="connsiteX19" fmla="*/ 1575268 w 12191999"/>
              <a:gd name="connsiteY19" fmla="*/ 624111 h 6857999"/>
              <a:gd name="connsiteX20" fmla="*/ 1679712 w 12191999"/>
              <a:gd name="connsiteY20" fmla="*/ 621298 h 6857999"/>
              <a:gd name="connsiteX21" fmla="*/ 1762318 w 12191999"/>
              <a:gd name="connsiteY21" fmla="*/ 636211 h 6857999"/>
              <a:gd name="connsiteX22" fmla="*/ 1813551 w 12191999"/>
              <a:gd name="connsiteY22" fmla="*/ 633002 h 6857999"/>
              <a:gd name="connsiteX23" fmla="*/ 1896737 w 12191999"/>
              <a:gd name="connsiteY23" fmla="*/ 647425 h 6857999"/>
              <a:gd name="connsiteX24" fmla="*/ 1964719 w 12191999"/>
              <a:gd name="connsiteY24" fmla="*/ 630175 h 6857999"/>
              <a:gd name="connsiteX25" fmla="*/ 2021621 w 12191999"/>
              <a:gd name="connsiteY25" fmla="*/ 623285 h 6857999"/>
              <a:gd name="connsiteX26" fmla="*/ 2072078 w 12191999"/>
              <a:gd name="connsiteY26" fmla="*/ 616623 h 6857999"/>
              <a:gd name="connsiteX27" fmla="*/ 2087280 w 12191999"/>
              <a:gd name="connsiteY27" fmla="*/ 621722 h 6857999"/>
              <a:gd name="connsiteX28" fmla="*/ 2243833 w 12191999"/>
              <a:gd name="connsiteY28" fmla="*/ 665285 h 6857999"/>
              <a:gd name="connsiteX29" fmla="*/ 2346628 w 12191999"/>
              <a:gd name="connsiteY29" fmla="*/ 662322 h 6857999"/>
              <a:gd name="connsiteX30" fmla="*/ 2465944 w 12191999"/>
              <a:gd name="connsiteY30" fmla="*/ 697144 h 6857999"/>
              <a:gd name="connsiteX31" fmla="*/ 2506642 w 12191999"/>
              <a:gd name="connsiteY31" fmla="*/ 700543 h 6857999"/>
              <a:gd name="connsiteX32" fmla="*/ 2576974 w 12191999"/>
              <a:gd name="connsiteY32" fmla="*/ 714103 h 6857999"/>
              <a:gd name="connsiteX33" fmla="*/ 2623375 w 12191999"/>
              <a:gd name="connsiteY33" fmla="*/ 721805 h 6857999"/>
              <a:gd name="connsiteX34" fmla="*/ 2634012 w 12191999"/>
              <a:gd name="connsiteY34" fmla="*/ 705148 h 6857999"/>
              <a:gd name="connsiteX35" fmla="*/ 2677548 w 12191999"/>
              <a:gd name="connsiteY35" fmla="*/ 707152 h 6857999"/>
              <a:gd name="connsiteX36" fmla="*/ 2715917 w 12191999"/>
              <a:gd name="connsiteY36" fmla="*/ 726873 h 6857999"/>
              <a:gd name="connsiteX37" fmla="*/ 2767791 w 12191999"/>
              <a:gd name="connsiteY37" fmla="*/ 735544 h 6857999"/>
              <a:gd name="connsiteX38" fmla="*/ 2798747 w 12191999"/>
              <a:gd name="connsiteY38" fmla="*/ 724332 h 6857999"/>
              <a:gd name="connsiteX39" fmla="*/ 2882282 w 12191999"/>
              <a:gd name="connsiteY39" fmla="*/ 724328 h 6857999"/>
              <a:gd name="connsiteX40" fmla="*/ 3003209 w 12191999"/>
              <a:gd name="connsiteY40" fmla="*/ 710063 h 6857999"/>
              <a:gd name="connsiteX41" fmla="*/ 3056384 w 12191999"/>
              <a:gd name="connsiteY41" fmla="*/ 705444 h 6857999"/>
              <a:gd name="connsiteX42" fmla="*/ 3095110 w 12191999"/>
              <a:gd name="connsiteY42" fmla="*/ 710392 h 6857999"/>
              <a:gd name="connsiteX43" fmla="*/ 3181626 w 12191999"/>
              <a:gd name="connsiteY43" fmla="*/ 702609 h 6857999"/>
              <a:gd name="connsiteX44" fmla="*/ 3249753 w 12191999"/>
              <a:gd name="connsiteY44" fmla="*/ 700362 h 6857999"/>
              <a:gd name="connsiteX45" fmla="*/ 3315641 w 12191999"/>
              <a:gd name="connsiteY45" fmla="*/ 714437 h 6857999"/>
              <a:gd name="connsiteX46" fmla="*/ 3319046 w 12191999"/>
              <a:gd name="connsiteY46" fmla="*/ 719507 h 6857999"/>
              <a:gd name="connsiteX47" fmla="*/ 3324103 w 12191999"/>
              <a:gd name="connsiteY47" fmla="*/ 718827 h 6857999"/>
              <a:gd name="connsiteX48" fmla="*/ 3326644 w 12191999"/>
              <a:gd name="connsiteY48" fmla="*/ 713591 h 6857999"/>
              <a:gd name="connsiteX49" fmla="*/ 3366502 w 12191999"/>
              <a:gd name="connsiteY49" fmla="*/ 712333 h 6857999"/>
              <a:gd name="connsiteX50" fmla="*/ 3374100 w 12191999"/>
              <a:gd name="connsiteY50" fmla="*/ 721483 h 6857999"/>
              <a:gd name="connsiteX51" fmla="*/ 3372868 w 12191999"/>
              <a:gd name="connsiteY51" fmla="*/ 726163 h 6857999"/>
              <a:gd name="connsiteX52" fmla="*/ 3411698 w 12191999"/>
              <a:gd name="connsiteY52" fmla="*/ 710254 h 6857999"/>
              <a:gd name="connsiteX53" fmla="*/ 3457634 w 12191999"/>
              <a:gd name="connsiteY53" fmla="*/ 699372 h 6857999"/>
              <a:gd name="connsiteX54" fmla="*/ 3507812 w 12191999"/>
              <a:gd name="connsiteY54" fmla="*/ 686314 h 6857999"/>
              <a:gd name="connsiteX55" fmla="*/ 3537722 w 12191999"/>
              <a:gd name="connsiteY55" fmla="*/ 678323 h 6857999"/>
              <a:gd name="connsiteX56" fmla="*/ 3616523 w 12191999"/>
              <a:gd name="connsiteY56" fmla="*/ 683255 h 6857999"/>
              <a:gd name="connsiteX57" fmla="*/ 3770873 w 12191999"/>
              <a:gd name="connsiteY57" fmla="*/ 692023 h 6857999"/>
              <a:gd name="connsiteX58" fmla="*/ 3815527 w 12191999"/>
              <a:gd name="connsiteY58" fmla="*/ 688648 h 6857999"/>
              <a:gd name="connsiteX59" fmla="*/ 3836857 w 12191999"/>
              <a:gd name="connsiteY59" fmla="*/ 683257 h 6857999"/>
              <a:gd name="connsiteX60" fmla="*/ 3992028 w 12191999"/>
              <a:gd name="connsiteY60" fmla="*/ 679972 h 6857999"/>
              <a:gd name="connsiteX61" fmla="*/ 4055281 w 12191999"/>
              <a:gd name="connsiteY61" fmla="*/ 660346 h 6857999"/>
              <a:gd name="connsiteX62" fmla="*/ 4141437 w 12191999"/>
              <a:gd name="connsiteY62" fmla="*/ 652038 h 6857999"/>
              <a:gd name="connsiteX63" fmla="*/ 4204035 w 12191999"/>
              <a:gd name="connsiteY63" fmla="*/ 644385 h 6857999"/>
              <a:gd name="connsiteX64" fmla="*/ 4289732 w 12191999"/>
              <a:gd name="connsiteY64" fmla="*/ 631360 h 6857999"/>
              <a:gd name="connsiteX65" fmla="*/ 4331035 w 12191999"/>
              <a:gd name="connsiteY65" fmla="*/ 628859 h 6857999"/>
              <a:gd name="connsiteX66" fmla="*/ 4349944 w 12191999"/>
              <a:gd name="connsiteY66" fmla="*/ 620774 h 6857999"/>
              <a:gd name="connsiteX67" fmla="*/ 4352292 w 12191999"/>
              <a:gd name="connsiteY67" fmla="*/ 613726 h 6857999"/>
              <a:gd name="connsiteX68" fmla="*/ 4365513 w 12191999"/>
              <a:gd name="connsiteY68" fmla="*/ 611397 h 6857999"/>
              <a:gd name="connsiteX69" fmla="*/ 4368539 w 12191999"/>
              <a:gd name="connsiteY69" fmla="*/ 609538 h 6857999"/>
              <a:gd name="connsiteX70" fmla="*/ 4386389 w 12191999"/>
              <a:gd name="connsiteY70" fmla="*/ 600117 h 6857999"/>
              <a:gd name="connsiteX71" fmla="*/ 4436641 w 12191999"/>
              <a:gd name="connsiteY71" fmla="*/ 610810 h 6857999"/>
              <a:gd name="connsiteX72" fmla="*/ 4534093 w 12191999"/>
              <a:gd name="connsiteY72" fmla="*/ 602769 h 6857999"/>
              <a:gd name="connsiteX73" fmla="*/ 4675398 w 12191999"/>
              <a:gd name="connsiteY73" fmla="*/ 596126 h 6857999"/>
              <a:gd name="connsiteX74" fmla="*/ 4752273 w 12191999"/>
              <a:gd name="connsiteY74" fmla="*/ 582476 h 6857999"/>
              <a:gd name="connsiteX75" fmla="*/ 4940870 w 12191999"/>
              <a:gd name="connsiteY75" fmla="*/ 582489 h 6857999"/>
              <a:gd name="connsiteX76" fmla="*/ 5049226 w 12191999"/>
              <a:gd name="connsiteY76" fmla="*/ 563156 h 6857999"/>
              <a:gd name="connsiteX77" fmla="*/ 5117822 w 12191999"/>
              <a:gd name="connsiteY77" fmla="*/ 571648 h 6857999"/>
              <a:gd name="connsiteX78" fmla="*/ 5134014 w 12191999"/>
              <a:gd name="connsiteY78" fmla="*/ 575617 h 6857999"/>
              <a:gd name="connsiteX79" fmla="*/ 5135893 w 12191999"/>
              <a:gd name="connsiteY79" fmla="*/ 574425 h 6857999"/>
              <a:gd name="connsiteX80" fmla="*/ 5154412 w 12191999"/>
              <a:gd name="connsiteY80" fmla="*/ 574054 h 6857999"/>
              <a:gd name="connsiteX81" fmla="*/ 5158675 w 12191999"/>
              <a:gd name="connsiteY81" fmla="*/ 577327 h 6857999"/>
              <a:gd name="connsiteX82" fmla="*/ 5171445 w 12191999"/>
              <a:gd name="connsiteY82" fmla="*/ 578124 h 6857999"/>
              <a:gd name="connsiteX83" fmla="*/ 5196779 w 12191999"/>
              <a:gd name="connsiteY83" fmla="*/ 582524 h 6857999"/>
              <a:gd name="connsiteX84" fmla="*/ 5201352 w 12191999"/>
              <a:gd name="connsiteY84" fmla="*/ 580693 h 6857999"/>
              <a:gd name="connsiteX85" fmla="*/ 5223160 w 12191999"/>
              <a:gd name="connsiteY85" fmla="*/ 573676 h 6857999"/>
              <a:gd name="connsiteX86" fmla="*/ 5250101 w 12191999"/>
              <a:gd name="connsiteY86" fmla="*/ 577168 h 6857999"/>
              <a:gd name="connsiteX87" fmla="*/ 5270065 w 12191999"/>
              <a:gd name="connsiteY87" fmla="*/ 570867 h 6857999"/>
              <a:gd name="connsiteX88" fmla="*/ 5315121 w 12191999"/>
              <a:gd name="connsiteY88" fmla="*/ 540739 h 6857999"/>
              <a:gd name="connsiteX89" fmla="*/ 5354682 w 12191999"/>
              <a:gd name="connsiteY89" fmla="*/ 543209 h 6857999"/>
              <a:gd name="connsiteX90" fmla="*/ 5362616 w 12191999"/>
              <a:gd name="connsiteY90" fmla="*/ 543019 h 6857999"/>
              <a:gd name="connsiteX91" fmla="*/ 5362765 w 12191999"/>
              <a:gd name="connsiteY91" fmla="*/ 542732 h 6857999"/>
              <a:gd name="connsiteX92" fmla="*/ 5368793 w 12191999"/>
              <a:gd name="connsiteY92" fmla="*/ 530233 h 6857999"/>
              <a:gd name="connsiteX93" fmla="*/ 5397715 w 12191999"/>
              <a:gd name="connsiteY93" fmla="*/ 540293 h 6857999"/>
              <a:gd name="connsiteX94" fmla="*/ 5435108 w 12191999"/>
              <a:gd name="connsiteY94" fmla="*/ 503716 h 6857999"/>
              <a:gd name="connsiteX95" fmla="*/ 5526889 w 12191999"/>
              <a:gd name="connsiteY95" fmla="*/ 469399 h 6857999"/>
              <a:gd name="connsiteX96" fmla="*/ 5619827 w 12191999"/>
              <a:gd name="connsiteY96" fmla="*/ 438663 h 6857999"/>
              <a:gd name="connsiteX97" fmla="*/ 5654480 w 12191999"/>
              <a:gd name="connsiteY97" fmla="*/ 429107 h 6857999"/>
              <a:gd name="connsiteX98" fmla="*/ 5704114 w 12191999"/>
              <a:gd name="connsiteY98" fmla="*/ 416768 h 6857999"/>
              <a:gd name="connsiteX99" fmla="*/ 5711823 w 12191999"/>
              <a:gd name="connsiteY99" fmla="*/ 405141 h 6857999"/>
              <a:gd name="connsiteX100" fmla="*/ 5764922 w 12191999"/>
              <a:gd name="connsiteY100" fmla="*/ 405049 h 6857999"/>
              <a:gd name="connsiteX101" fmla="*/ 5802531 w 12191999"/>
              <a:gd name="connsiteY101" fmla="*/ 396409 h 6857999"/>
              <a:gd name="connsiteX102" fmla="*/ 5829742 w 12191999"/>
              <a:gd name="connsiteY102" fmla="*/ 371388 h 6857999"/>
              <a:gd name="connsiteX103" fmla="*/ 5872478 w 12191999"/>
              <a:gd name="connsiteY103" fmla="*/ 355001 h 6857999"/>
              <a:gd name="connsiteX104" fmla="*/ 5897914 w 12191999"/>
              <a:gd name="connsiteY104" fmla="*/ 345028 h 6857999"/>
              <a:gd name="connsiteX105" fmla="*/ 5974993 w 12191999"/>
              <a:gd name="connsiteY105" fmla="*/ 331543 h 6857999"/>
              <a:gd name="connsiteX106" fmla="*/ 6115514 w 12191999"/>
              <a:gd name="connsiteY106" fmla="*/ 322246 h 6857999"/>
              <a:gd name="connsiteX107" fmla="*/ 6168520 w 12191999"/>
              <a:gd name="connsiteY107" fmla="*/ 329035 h 6857999"/>
              <a:gd name="connsiteX108" fmla="*/ 6233029 w 12191999"/>
              <a:gd name="connsiteY108" fmla="*/ 338523 h 6857999"/>
              <a:gd name="connsiteX109" fmla="*/ 6307773 w 12191999"/>
              <a:gd name="connsiteY109" fmla="*/ 314970 h 6857999"/>
              <a:gd name="connsiteX110" fmla="*/ 6361041 w 12191999"/>
              <a:gd name="connsiteY110" fmla="*/ 291190 h 6857999"/>
              <a:gd name="connsiteX111" fmla="*/ 6392259 w 12191999"/>
              <a:gd name="connsiteY111" fmla="*/ 280451 h 6857999"/>
              <a:gd name="connsiteX112" fmla="*/ 6413478 w 12191999"/>
              <a:gd name="connsiteY112" fmla="*/ 269758 h 6857999"/>
              <a:gd name="connsiteX113" fmla="*/ 6475549 w 12191999"/>
              <a:gd name="connsiteY113" fmla="*/ 258032 h 6857999"/>
              <a:gd name="connsiteX114" fmla="*/ 6581802 w 12191999"/>
              <a:gd name="connsiteY114" fmla="*/ 245073 h 6857999"/>
              <a:gd name="connsiteX115" fmla="*/ 6648011 w 12191999"/>
              <a:gd name="connsiteY115" fmla="*/ 208652 h 6857999"/>
              <a:gd name="connsiteX116" fmla="*/ 6695355 w 12191999"/>
              <a:gd name="connsiteY116" fmla="*/ 215700 h 6857999"/>
              <a:gd name="connsiteX117" fmla="*/ 6739754 w 12191999"/>
              <a:gd name="connsiteY117" fmla="*/ 200058 h 6857999"/>
              <a:gd name="connsiteX118" fmla="*/ 6883802 w 12191999"/>
              <a:gd name="connsiteY118" fmla="*/ 195317 h 6857999"/>
              <a:gd name="connsiteX119" fmla="*/ 6920245 w 12191999"/>
              <a:gd name="connsiteY119" fmla="*/ 163817 h 6857999"/>
              <a:gd name="connsiteX120" fmla="*/ 7018013 w 12191999"/>
              <a:gd name="connsiteY120" fmla="*/ 134069 h 6857999"/>
              <a:gd name="connsiteX121" fmla="*/ 7151964 w 12191999"/>
              <a:gd name="connsiteY121" fmla="*/ 135416 h 6857999"/>
              <a:gd name="connsiteX122" fmla="*/ 7270482 w 12191999"/>
              <a:gd name="connsiteY122" fmla="*/ 122186 h 6857999"/>
              <a:gd name="connsiteX123" fmla="*/ 7336265 w 12191999"/>
              <a:gd name="connsiteY123" fmla="*/ 114532 h 6857999"/>
              <a:gd name="connsiteX124" fmla="*/ 7422235 w 12191999"/>
              <a:gd name="connsiteY124" fmla="*/ 125766 h 6857999"/>
              <a:gd name="connsiteX125" fmla="*/ 7439026 w 12191999"/>
              <a:gd name="connsiteY125" fmla="*/ 118154 h 6857999"/>
              <a:gd name="connsiteX126" fmla="*/ 7473884 w 12191999"/>
              <a:gd name="connsiteY126" fmla="*/ 85275 h 6857999"/>
              <a:gd name="connsiteX127" fmla="*/ 7569638 w 12191999"/>
              <a:gd name="connsiteY127" fmla="*/ 51825 h 6857999"/>
              <a:gd name="connsiteX128" fmla="*/ 7640739 w 12191999"/>
              <a:gd name="connsiteY128" fmla="*/ 56879 h 6857999"/>
              <a:gd name="connsiteX129" fmla="*/ 7689494 w 12191999"/>
              <a:gd name="connsiteY129" fmla="*/ 23918 h 6857999"/>
              <a:gd name="connsiteX130" fmla="*/ 7712765 w 12191999"/>
              <a:gd name="connsiteY130" fmla="*/ 835 h 6857999"/>
              <a:gd name="connsiteX131" fmla="*/ 7726321 w 12191999"/>
              <a:gd name="connsiteY131" fmla="*/ 536 h 6857999"/>
              <a:gd name="connsiteX132" fmla="*/ 7770085 w 12191999"/>
              <a:gd name="connsiteY132" fmla="*/ 24975 h 6857999"/>
              <a:gd name="connsiteX133" fmla="*/ 7856241 w 12191999"/>
              <a:gd name="connsiteY133" fmla="*/ 17615 h 6857999"/>
              <a:gd name="connsiteX134" fmla="*/ 7880767 w 12191999"/>
              <a:gd name="connsiteY134" fmla="*/ 4315 h 6857999"/>
              <a:gd name="connsiteX135" fmla="*/ 7890122 w 12191999"/>
              <a:gd name="connsiteY135" fmla="*/ 0 h 6857999"/>
              <a:gd name="connsiteX136" fmla="*/ 12191999 w 12191999"/>
              <a:gd name="connsiteY136" fmla="*/ 0 h 6857999"/>
              <a:gd name="connsiteX137" fmla="*/ 12191999 w 12191999"/>
              <a:gd name="connsiteY137" fmla="*/ 6114201 h 6857999"/>
              <a:gd name="connsiteX138" fmla="*/ 12152890 w 12191999"/>
              <a:gd name="connsiteY138" fmla="*/ 6129888 h 6857999"/>
              <a:gd name="connsiteX139" fmla="*/ 12009354 w 12191999"/>
              <a:gd name="connsiteY139" fmla="*/ 6162534 h 6857999"/>
              <a:gd name="connsiteX140" fmla="*/ 11978968 w 12191999"/>
              <a:gd name="connsiteY140" fmla="*/ 6167312 h 6857999"/>
              <a:gd name="connsiteX141" fmla="*/ 11878895 w 12191999"/>
              <a:gd name="connsiteY141" fmla="*/ 6177370 h 6857999"/>
              <a:gd name="connsiteX142" fmla="*/ 11814979 w 12191999"/>
              <a:gd name="connsiteY142" fmla="*/ 6190075 h 6857999"/>
              <a:gd name="connsiteX143" fmla="*/ 11687508 w 12191999"/>
              <a:gd name="connsiteY143" fmla="*/ 6225121 h 6857999"/>
              <a:gd name="connsiteX144" fmla="*/ 11672002 w 12191999"/>
              <a:gd name="connsiteY144" fmla="*/ 6267995 h 6857999"/>
              <a:gd name="connsiteX145" fmla="*/ 11629894 w 12191999"/>
              <a:gd name="connsiteY145" fmla="*/ 6250801 h 6857999"/>
              <a:gd name="connsiteX146" fmla="*/ 11597728 w 12191999"/>
              <a:gd name="connsiteY146" fmla="*/ 6221436 h 6857999"/>
              <a:gd name="connsiteX147" fmla="*/ 11448211 w 12191999"/>
              <a:gd name="connsiteY147" fmla="*/ 6216621 h 6857999"/>
              <a:gd name="connsiteX148" fmla="*/ 11336630 w 12191999"/>
              <a:gd name="connsiteY148" fmla="*/ 6248909 h 6857999"/>
              <a:gd name="connsiteX149" fmla="*/ 11267820 w 12191999"/>
              <a:gd name="connsiteY149" fmla="*/ 6255550 h 6857999"/>
              <a:gd name="connsiteX150" fmla="*/ 11153755 w 12191999"/>
              <a:gd name="connsiteY150" fmla="*/ 6243432 h 6857999"/>
              <a:gd name="connsiteX151" fmla="*/ 11063998 w 12191999"/>
              <a:gd name="connsiteY151" fmla="*/ 6267400 h 6857999"/>
              <a:gd name="connsiteX152" fmla="*/ 10949261 w 12191999"/>
              <a:gd name="connsiteY152" fmla="*/ 6285136 h 6857999"/>
              <a:gd name="connsiteX153" fmla="*/ 10920620 w 12191999"/>
              <a:gd name="connsiteY153" fmla="*/ 6289282 h 6857999"/>
              <a:gd name="connsiteX154" fmla="*/ 10899483 w 12191999"/>
              <a:gd name="connsiteY154" fmla="*/ 6284194 h 6857999"/>
              <a:gd name="connsiteX155" fmla="*/ 10774590 w 12191999"/>
              <a:gd name="connsiteY155" fmla="*/ 6274926 h 6857999"/>
              <a:gd name="connsiteX156" fmla="*/ 10682861 w 12191999"/>
              <a:gd name="connsiteY156" fmla="*/ 6242232 h 6857999"/>
              <a:gd name="connsiteX157" fmla="*/ 10530714 w 12191999"/>
              <a:gd name="connsiteY157" fmla="*/ 6227786 h 6857999"/>
              <a:gd name="connsiteX158" fmla="*/ 10379097 w 12191999"/>
              <a:gd name="connsiteY158" fmla="*/ 6217632 h 6857999"/>
              <a:gd name="connsiteX159" fmla="*/ 10323727 w 12191999"/>
              <a:gd name="connsiteY159" fmla="*/ 6215969 h 6857999"/>
              <a:gd name="connsiteX160" fmla="*/ 10227126 w 12191999"/>
              <a:gd name="connsiteY160" fmla="*/ 6204129 h 6857999"/>
              <a:gd name="connsiteX161" fmla="*/ 10163542 w 12191999"/>
              <a:gd name="connsiteY161" fmla="*/ 6197770 h 6857999"/>
              <a:gd name="connsiteX162" fmla="*/ 10151161 w 12191999"/>
              <a:gd name="connsiteY162" fmla="*/ 6217803 h 6857999"/>
              <a:gd name="connsiteX163" fmla="*/ 10092125 w 12191999"/>
              <a:gd name="connsiteY163" fmla="*/ 6217928 h 6857999"/>
              <a:gd name="connsiteX164" fmla="*/ 10037958 w 12191999"/>
              <a:gd name="connsiteY164" fmla="*/ 6197093 h 6857999"/>
              <a:gd name="connsiteX165" fmla="*/ 9966866 w 12191999"/>
              <a:gd name="connsiteY165" fmla="*/ 6189912 h 6857999"/>
              <a:gd name="connsiteX166" fmla="*/ 9924418 w 12191999"/>
              <a:gd name="connsiteY166" fmla="*/ 6185393 h 6857999"/>
              <a:gd name="connsiteX167" fmla="*/ 9806001 w 12191999"/>
              <a:gd name="connsiteY167" fmla="*/ 6190358 h 6857999"/>
              <a:gd name="connsiteX168" fmla="*/ 9596449 w 12191999"/>
              <a:gd name="connsiteY168" fmla="*/ 6240137 h 6857999"/>
              <a:gd name="connsiteX169" fmla="*/ 9535890 w 12191999"/>
              <a:gd name="connsiteY169" fmla="*/ 6243228 h 6857999"/>
              <a:gd name="connsiteX170" fmla="*/ 9527805 w 12191999"/>
              <a:gd name="connsiteY170" fmla="*/ 6237770 h 6857999"/>
              <a:gd name="connsiteX171" fmla="*/ 9441373 w 12191999"/>
              <a:gd name="connsiteY171" fmla="*/ 6265082 h 6857999"/>
              <a:gd name="connsiteX172" fmla="*/ 9320149 w 12191999"/>
              <a:gd name="connsiteY172" fmla="*/ 6258218 h 6857999"/>
              <a:gd name="connsiteX173" fmla="*/ 9229488 w 12191999"/>
              <a:gd name="connsiteY173" fmla="*/ 6245526 h 6857999"/>
              <a:gd name="connsiteX174" fmla="*/ 9224285 w 12191999"/>
              <a:gd name="connsiteY174" fmla="*/ 6239803 h 6857999"/>
              <a:gd name="connsiteX175" fmla="*/ 9217537 w 12191999"/>
              <a:gd name="connsiteY175" fmla="*/ 6240884 h 6857999"/>
              <a:gd name="connsiteX176" fmla="*/ 9214728 w 12191999"/>
              <a:gd name="connsiteY176" fmla="*/ 6247135 h 6857999"/>
              <a:gd name="connsiteX177" fmla="*/ 9161049 w 12191999"/>
              <a:gd name="connsiteY177" fmla="*/ 6250857 h 6857999"/>
              <a:gd name="connsiteX178" fmla="*/ 9149697 w 12191999"/>
              <a:gd name="connsiteY178" fmla="*/ 6240614 h 6857999"/>
              <a:gd name="connsiteX179" fmla="*/ 9150803 w 12191999"/>
              <a:gd name="connsiteY179" fmla="*/ 6235084 h 6857999"/>
              <a:gd name="connsiteX180" fmla="*/ 9141448 w 12191999"/>
              <a:gd name="connsiteY180" fmla="*/ 6235238 h 6857999"/>
              <a:gd name="connsiteX181" fmla="*/ 9137486 w 12191999"/>
              <a:gd name="connsiteY181" fmla="*/ 6234848 h 6857999"/>
              <a:gd name="connsiteX182" fmla="*/ 9126952 w 12191999"/>
              <a:gd name="connsiteY182" fmla="*/ 6238833 h 6857999"/>
              <a:gd name="connsiteX183" fmla="*/ 9098334 w 12191999"/>
              <a:gd name="connsiteY183" fmla="*/ 6235881 h 6857999"/>
              <a:gd name="connsiteX184" fmla="*/ 9084110 w 12191999"/>
              <a:gd name="connsiteY184" fmla="*/ 6242464 h 6857999"/>
              <a:gd name="connsiteX185" fmla="*/ 9039515 w 12191999"/>
              <a:gd name="connsiteY185" fmla="*/ 6271132 h 6857999"/>
              <a:gd name="connsiteX186" fmla="*/ 8973305 w 12191999"/>
              <a:gd name="connsiteY186" fmla="*/ 6289203 h 6857999"/>
              <a:gd name="connsiteX187" fmla="*/ 8933861 w 12191999"/>
              <a:gd name="connsiteY187" fmla="*/ 6300217 h 6857999"/>
              <a:gd name="connsiteX188" fmla="*/ 8817130 w 12191999"/>
              <a:gd name="connsiteY188" fmla="*/ 6313901 h 6857999"/>
              <a:gd name="connsiteX189" fmla="*/ 8594947 w 12191999"/>
              <a:gd name="connsiteY189" fmla="*/ 6298363 h 6857999"/>
              <a:gd name="connsiteX190" fmla="*/ 8535041 w 12191999"/>
              <a:gd name="connsiteY190" fmla="*/ 6304826 h 6857999"/>
              <a:gd name="connsiteX191" fmla="*/ 8529279 w 12191999"/>
              <a:gd name="connsiteY191" fmla="*/ 6311383 h 6857999"/>
              <a:gd name="connsiteX192" fmla="*/ 8435056 w 12191999"/>
              <a:gd name="connsiteY192" fmla="*/ 6298398 h 6857999"/>
              <a:gd name="connsiteX193" fmla="*/ 8320108 w 12191999"/>
              <a:gd name="connsiteY193" fmla="*/ 6323993 h 6857999"/>
              <a:gd name="connsiteX194" fmla="*/ 8237020 w 12191999"/>
              <a:gd name="connsiteY194" fmla="*/ 6350465 h 6857999"/>
              <a:gd name="connsiteX195" fmla="*/ 8188860 w 12191999"/>
              <a:gd name="connsiteY195" fmla="*/ 6362216 h 6857999"/>
              <a:gd name="connsiteX196" fmla="*/ 8155558 w 12191999"/>
              <a:gd name="connsiteY196" fmla="*/ 6374196 h 6857999"/>
              <a:gd name="connsiteX197" fmla="*/ 8061412 w 12191999"/>
              <a:gd name="connsiteY197" fmla="*/ 6386236 h 6857999"/>
              <a:gd name="connsiteX198" fmla="*/ 7901437 w 12191999"/>
              <a:gd name="connsiteY198" fmla="*/ 6398480 h 6857999"/>
              <a:gd name="connsiteX199" fmla="*/ 7868353 w 12191999"/>
              <a:gd name="connsiteY199" fmla="*/ 6402796 h 6857999"/>
              <a:gd name="connsiteX200" fmla="*/ 7843779 w 12191999"/>
              <a:gd name="connsiteY200" fmla="*/ 6413296 h 6857999"/>
              <a:gd name="connsiteX201" fmla="*/ 7841448 w 12191999"/>
              <a:gd name="connsiteY201" fmla="*/ 6421651 h 6857999"/>
              <a:gd name="connsiteX202" fmla="*/ 7823871 w 12191999"/>
              <a:gd name="connsiteY202" fmla="*/ 6425115 h 6857999"/>
              <a:gd name="connsiteX203" fmla="*/ 7820005 w 12191999"/>
              <a:gd name="connsiteY203" fmla="*/ 6427455 h 6857999"/>
              <a:gd name="connsiteX204" fmla="*/ 7797020 w 12191999"/>
              <a:gd name="connsiteY204" fmla="*/ 6439455 h 6857999"/>
              <a:gd name="connsiteX205" fmla="*/ 7727879 w 12191999"/>
              <a:gd name="connsiteY205" fmla="*/ 6429824 h 6857999"/>
              <a:gd name="connsiteX206" fmla="*/ 7659324 w 12191999"/>
              <a:gd name="connsiteY206" fmla="*/ 6446973 h 6857999"/>
              <a:gd name="connsiteX207" fmla="*/ 7374068 w 12191999"/>
              <a:gd name="connsiteY207" fmla="*/ 6466705 h 6857999"/>
              <a:gd name="connsiteX208" fmla="*/ 7346163 w 12191999"/>
              <a:gd name="connsiteY208" fmla="*/ 6498440 h 6857999"/>
              <a:gd name="connsiteX209" fmla="*/ 7235023 w 12191999"/>
              <a:gd name="connsiteY209" fmla="*/ 6516741 h 6857999"/>
              <a:gd name="connsiteX210" fmla="*/ 7039074 w 12191999"/>
              <a:gd name="connsiteY210" fmla="*/ 6491855 h 6857999"/>
              <a:gd name="connsiteX211" fmla="*/ 6833428 w 12191999"/>
              <a:gd name="connsiteY211" fmla="*/ 6523117 h 6857999"/>
              <a:gd name="connsiteX212" fmla="*/ 6812583 w 12191999"/>
              <a:gd name="connsiteY212" fmla="*/ 6514041 h 6857999"/>
              <a:gd name="connsiteX213" fmla="*/ 6790242 w 12191999"/>
              <a:gd name="connsiteY213" fmla="*/ 6510328 h 6857999"/>
              <a:gd name="connsiteX214" fmla="*/ 6787846 w 12191999"/>
              <a:gd name="connsiteY214" fmla="*/ 6511824 h 6857999"/>
              <a:gd name="connsiteX215" fmla="*/ 6762881 w 12191999"/>
              <a:gd name="connsiteY215" fmla="*/ 6513304 h 6857999"/>
              <a:gd name="connsiteX216" fmla="*/ 6756732 w 12191999"/>
              <a:gd name="connsiteY216" fmla="*/ 6509729 h 6857999"/>
              <a:gd name="connsiteX217" fmla="*/ 6739390 w 12191999"/>
              <a:gd name="connsiteY217" fmla="*/ 6509521 h 6857999"/>
              <a:gd name="connsiteX218" fmla="*/ 6704653 w 12191999"/>
              <a:gd name="connsiteY218" fmla="*/ 6505821 h 6857999"/>
              <a:gd name="connsiteX219" fmla="*/ 6698694 w 12191999"/>
              <a:gd name="connsiteY219" fmla="*/ 6508216 h 6857999"/>
              <a:gd name="connsiteX220" fmla="*/ 6647142 w 12191999"/>
              <a:gd name="connsiteY220" fmla="*/ 6507443 h 6857999"/>
              <a:gd name="connsiteX221" fmla="*/ 6646688 w 12191999"/>
              <a:gd name="connsiteY221" fmla="*/ 6508899 h 6857999"/>
              <a:gd name="connsiteX222" fmla="*/ 6633278 w 12191999"/>
              <a:gd name="connsiteY222" fmla="*/ 6515085 h 6857999"/>
              <a:gd name="connsiteX223" fmla="*/ 6607065 w 12191999"/>
              <a:gd name="connsiteY223" fmla="*/ 6523565 h 6857999"/>
              <a:gd name="connsiteX224" fmla="*/ 6549804 w 12191999"/>
              <a:gd name="connsiteY224" fmla="*/ 6561259 h 6857999"/>
              <a:gd name="connsiteX225" fmla="*/ 6496083 w 12191999"/>
              <a:gd name="connsiteY225" fmla="*/ 6560616 h 6857999"/>
              <a:gd name="connsiteX226" fmla="*/ 6485389 w 12191999"/>
              <a:gd name="connsiteY226" fmla="*/ 6561286 h 6857999"/>
              <a:gd name="connsiteX227" fmla="*/ 6485223 w 12191999"/>
              <a:gd name="connsiteY227" fmla="*/ 6561630 h 6857999"/>
              <a:gd name="connsiteX228" fmla="*/ 6474035 w 12191999"/>
              <a:gd name="connsiteY228" fmla="*/ 6562994 h 6857999"/>
              <a:gd name="connsiteX229" fmla="*/ 6465888 w 12191999"/>
              <a:gd name="connsiteY229" fmla="*/ 6562509 h 6857999"/>
              <a:gd name="connsiteX230" fmla="*/ 6445139 w 12191999"/>
              <a:gd name="connsiteY230" fmla="*/ 6563809 h 6857999"/>
              <a:gd name="connsiteX231" fmla="*/ 6438312 w 12191999"/>
              <a:gd name="connsiteY231" fmla="*/ 6566451 h 6857999"/>
              <a:gd name="connsiteX232" fmla="*/ 6392168 w 12191999"/>
              <a:gd name="connsiteY232" fmla="*/ 6611235 h 6857999"/>
              <a:gd name="connsiteX233" fmla="*/ 6272303 w 12191999"/>
              <a:gd name="connsiteY233" fmla="*/ 6656459 h 6857999"/>
              <a:gd name="connsiteX234" fmla="*/ 6150447 w 12191999"/>
              <a:gd name="connsiteY234" fmla="*/ 6697571 h 6857999"/>
              <a:gd name="connsiteX235" fmla="*/ 6104787 w 12191999"/>
              <a:gd name="connsiteY235" fmla="*/ 6710679 h 6857999"/>
              <a:gd name="connsiteX236" fmla="*/ 6030196 w 12191999"/>
              <a:gd name="connsiteY236" fmla="*/ 6741881 h 6857999"/>
              <a:gd name="connsiteX237" fmla="*/ 5980285 w 12191999"/>
              <a:gd name="connsiteY237" fmla="*/ 6761080 h 6857999"/>
              <a:gd name="connsiteX238" fmla="*/ 5958496 w 12191999"/>
              <a:gd name="connsiteY238" fmla="*/ 6744991 h 6857999"/>
              <a:gd name="connsiteX239" fmla="*/ 5908732 w 12191999"/>
              <a:gd name="connsiteY239" fmla="*/ 6757197 h 6857999"/>
              <a:gd name="connsiteX240" fmla="*/ 5874963 w 12191999"/>
              <a:gd name="connsiteY240" fmla="*/ 6787925 h 6857999"/>
              <a:gd name="connsiteX241" fmla="*/ 5819199 w 12191999"/>
              <a:gd name="connsiteY241" fmla="*/ 6809458 h 6857999"/>
              <a:gd name="connsiteX242" fmla="*/ 5786034 w 12191999"/>
              <a:gd name="connsiteY242" fmla="*/ 6822531 h 6857999"/>
              <a:gd name="connsiteX243" fmla="*/ 5683543 w 12191999"/>
              <a:gd name="connsiteY243" fmla="*/ 6842621 h 6857999"/>
              <a:gd name="connsiteX244" fmla="*/ 5478912 w 12191999"/>
              <a:gd name="connsiteY244" fmla="*/ 6839959 h 6857999"/>
              <a:gd name="connsiteX245" fmla="*/ 5426183 w 12191999"/>
              <a:gd name="connsiteY245" fmla="*/ 6849719 h 6857999"/>
              <a:gd name="connsiteX246" fmla="*/ 5422476 w 12191999"/>
              <a:gd name="connsiteY246" fmla="*/ 6856495 h 6857999"/>
              <a:gd name="connsiteX247" fmla="*/ 5334223 w 12191999"/>
              <a:gd name="connsiteY247" fmla="*/ 6849076 h 6857999"/>
              <a:gd name="connsiteX248" fmla="*/ 5307097 w 12191999"/>
              <a:gd name="connsiteY248" fmla="*/ 6857999 h 6857999"/>
              <a:gd name="connsiteX249" fmla="*/ 0 w 12191999"/>
              <a:gd name="connsiteY24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1999" h="6857999">
                <a:moveTo>
                  <a:pt x="0" y="0"/>
                </a:moveTo>
                <a:lnTo>
                  <a:pt x="2" y="0"/>
                </a:lnTo>
                <a:lnTo>
                  <a:pt x="2" y="709238"/>
                </a:lnTo>
                <a:lnTo>
                  <a:pt x="20721" y="710997"/>
                </a:lnTo>
                <a:cubicBezTo>
                  <a:pt x="29257" y="712423"/>
                  <a:pt x="36547" y="715115"/>
                  <a:pt x="40086" y="720866"/>
                </a:cubicBezTo>
                <a:cubicBezTo>
                  <a:pt x="65607" y="704087"/>
                  <a:pt x="75456" y="727522"/>
                  <a:pt x="101741" y="722718"/>
                </a:cubicBezTo>
                <a:cubicBezTo>
                  <a:pt x="156354" y="725230"/>
                  <a:pt x="215751" y="710010"/>
                  <a:pt x="280675" y="733646"/>
                </a:cubicBezTo>
                <a:cubicBezTo>
                  <a:pt x="329579" y="677186"/>
                  <a:pt x="400118" y="723882"/>
                  <a:pt x="476501" y="697773"/>
                </a:cubicBezTo>
                <a:cubicBezTo>
                  <a:pt x="517041" y="695599"/>
                  <a:pt x="547979" y="704229"/>
                  <a:pt x="591588" y="702351"/>
                </a:cubicBezTo>
                <a:cubicBezTo>
                  <a:pt x="603360" y="724529"/>
                  <a:pt x="629271" y="694390"/>
                  <a:pt x="649354" y="693969"/>
                </a:cubicBezTo>
                <a:cubicBezTo>
                  <a:pt x="661007" y="708598"/>
                  <a:pt x="671839" y="698595"/>
                  <a:pt x="686510" y="697922"/>
                </a:cubicBezTo>
                <a:cubicBezTo>
                  <a:pt x="690542" y="706547"/>
                  <a:pt x="702476" y="707634"/>
                  <a:pt x="709181" y="698967"/>
                </a:cubicBezTo>
                <a:cubicBezTo>
                  <a:pt x="709671" y="677085"/>
                  <a:pt x="747609" y="692835"/>
                  <a:pt x="754929" y="678629"/>
                </a:cubicBezTo>
                <a:lnTo>
                  <a:pt x="945623" y="682227"/>
                </a:lnTo>
                <a:cubicBezTo>
                  <a:pt x="999053" y="694296"/>
                  <a:pt x="1139068" y="668984"/>
                  <a:pt x="1226644" y="677593"/>
                </a:cubicBezTo>
                <a:cubicBezTo>
                  <a:pt x="1237147" y="683194"/>
                  <a:pt x="1276596" y="692226"/>
                  <a:pt x="1282583" y="682895"/>
                </a:cubicBezTo>
                <a:cubicBezTo>
                  <a:pt x="1309973" y="684695"/>
                  <a:pt x="1358028" y="642786"/>
                  <a:pt x="1373712" y="657154"/>
                </a:cubicBezTo>
                <a:cubicBezTo>
                  <a:pt x="1407488" y="648593"/>
                  <a:pt x="1460061" y="639734"/>
                  <a:pt x="1485240" y="631530"/>
                </a:cubicBezTo>
                <a:cubicBezTo>
                  <a:pt x="1482864" y="612837"/>
                  <a:pt x="1531169" y="645432"/>
                  <a:pt x="1508194" y="628664"/>
                </a:cubicBezTo>
                <a:cubicBezTo>
                  <a:pt x="1528295" y="620613"/>
                  <a:pt x="1566115" y="617855"/>
                  <a:pt x="1575268" y="624111"/>
                </a:cubicBezTo>
                <a:cubicBezTo>
                  <a:pt x="1599308" y="622794"/>
                  <a:pt x="1677380" y="609519"/>
                  <a:pt x="1679712" y="621298"/>
                </a:cubicBezTo>
                <a:cubicBezTo>
                  <a:pt x="1715726" y="623314"/>
                  <a:pt x="1721350" y="639098"/>
                  <a:pt x="1762318" y="636211"/>
                </a:cubicBezTo>
                <a:cubicBezTo>
                  <a:pt x="1777634" y="629644"/>
                  <a:pt x="1799278" y="657213"/>
                  <a:pt x="1813551" y="633002"/>
                </a:cubicBezTo>
                <a:cubicBezTo>
                  <a:pt x="1851410" y="643722"/>
                  <a:pt x="1864217" y="631834"/>
                  <a:pt x="1896737" y="647425"/>
                </a:cubicBezTo>
                <a:cubicBezTo>
                  <a:pt x="1937859" y="651921"/>
                  <a:pt x="1908151" y="615991"/>
                  <a:pt x="1964719" y="630175"/>
                </a:cubicBezTo>
                <a:cubicBezTo>
                  <a:pt x="1991479" y="621425"/>
                  <a:pt x="1992047" y="621771"/>
                  <a:pt x="2021621" y="623285"/>
                </a:cubicBezTo>
                <a:cubicBezTo>
                  <a:pt x="2022767" y="630879"/>
                  <a:pt x="2066142" y="617966"/>
                  <a:pt x="2072078" y="616623"/>
                </a:cubicBezTo>
                <a:cubicBezTo>
                  <a:pt x="2070761" y="621321"/>
                  <a:pt x="2081945" y="625068"/>
                  <a:pt x="2087280" y="621722"/>
                </a:cubicBezTo>
                <a:cubicBezTo>
                  <a:pt x="2115906" y="629832"/>
                  <a:pt x="2199227" y="655063"/>
                  <a:pt x="2243833" y="665285"/>
                </a:cubicBezTo>
                <a:cubicBezTo>
                  <a:pt x="2287772" y="670091"/>
                  <a:pt x="2301916" y="672293"/>
                  <a:pt x="2346628" y="662322"/>
                </a:cubicBezTo>
                <a:cubicBezTo>
                  <a:pt x="2387742" y="666907"/>
                  <a:pt x="2429253" y="699674"/>
                  <a:pt x="2465944" y="697144"/>
                </a:cubicBezTo>
                <a:cubicBezTo>
                  <a:pt x="2478177" y="705158"/>
                  <a:pt x="2490760" y="709149"/>
                  <a:pt x="2506642" y="700543"/>
                </a:cubicBezTo>
                <a:cubicBezTo>
                  <a:pt x="2544171" y="707657"/>
                  <a:pt x="2549322" y="722705"/>
                  <a:pt x="2576974" y="714103"/>
                </a:cubicBezTo>
                <a:cubicBezTo>
                  <a:pt x="2596822" y="747425"/>
                  <a:pt x="2597059" y="721042"/>
                  <a:pt x="2623375" y="721805"/>
                </a:cubicBezTo>
                <a:cubicBezTo>
                  <a:pt x="2645104" y="720292"/>
                  <a:pt x="2614422" y="702900"/>
                  <a:pt x="2634012" y="705148"/>
                </a:cubicBezTo>
                <a:cubicBezTo>
                  <a:pt x="2651283" y="716177"/>
                  <a:pt x="2660169" y="694412"/>
                  <a:pt x="2677548" y="707152"/>
                </a:cubicBezTo>
                <a:cubicBezTo>
                  <a:pt x="2664967" y="722373"/>
                  <a:pt x="2720932" y="712381"/>
                  <a:pt x="2715917" y="726873"/>
                </a:cubicBezTo>
                <a:cubicBezTo>
                  <a:pt x="2743240" y="710175"/>
                  <a:pt x="2740895" y="736999"/>
                  <a:pt x="2767791" y="735544"/>
                </a:cubicBezTo>
                <a:cubicBezTo>
                  <a:pt x="2782620" y="730122"/>
                  <a:pt x="2791387" y="713849"/>
                  <a:pt x="2798747" y="724332"/>
                </a:cubicBezTo>
                <a:cubicBezTo>
                  <a:pt x="2830644" y="730530"/>
                  <a:pt x="2826916" y="728960"/>
                  <a:pt x="2882282" y="724328"/>
                </a:cubicBezTo>
                <a:cubicBezTo>
                  <a:pt x="2931237" y="717603"/>
                  <a:pt x="2946058" y="738044"/>
                  <a:pt x="3003209" y="710063"/>
                </a:cubicBezTo>
                <a:cubicBezTo>
                  <a:pt x="3015344" y="701324"/>
                  <a:pt x="3041067" y="705389"/>
                  <a:pt x="3056384" y="705444"/>
                </a:cubicBezTo>
                <a:cubicBezTo>
                  <a:pt x="3071701" y="705499"/>
                  <a:pt x="3093607" y="708570"/>
                  <a:pt x="3095110" y="710392"/>
                </a:cubicBezTo>
                <a:cubicBezTo>
                  <a:pt x="3130931" y="689687"/>
                  <a:pt x="3162974" y="717730"/>
                  <a:pt x="3181626" y="702609"/>
                </a:cubicBezTo>
                <a:cubicBezTo>
                  <a:pt x="3226077" y="703040"/>
                  <a:pt x="3232698" y="713492"/>
                  <a:pt x="3249753" y="700362"/>
                </a:cubicBezTo>
                <a:cubicBezTo>
                  <a:pt x="3270807" y="705103"/>
                  <a:pt x="3293509" y="727961"/>
                  <a:pt x="3315641" y="714437"/>
                </a:cubicBezTo>
                <a:cubicBezTo>
                  <a:pt x="3314952" y="717884"/>
                  <a:pt x="3316377" y="719240"/>
                  <a:pt x="3319046" y="719507"/>
                </a:cubicBezTo>
                <a:lnTo>
                  <a:pt x="3324103" y="718827"/>
                </a:lnTo>
                <a:lnTo>
                  <a:pt x="3326644" y="713591"/>
                </a:lnTo>
                <a:cubicBezTo>
                  <a:pt x="3337561" y="695250"/>
                  <a:pt x="3343734" y="714969"/>
                  <a:pt x="3366502" y="712333"/>
                </a:cubicBezTo>
                <a:cubicBezTo>
                  <a:pt x="3377412" y="712154"/>
                  <a:pt x="3375925" y="717041"/>
                  <a:pt x="3374100" y="721483"/>
                </a:cubicBezTo>
                <a:lnTo>
                  <a:pt x="3372868" y="726163"/>
                </a:lnTo>
                <a:lnTo>
                  <a:pt x="3411698" y="710254"/>
                </a:lnTo>
                <a:cubicBezTo>
                  <a:pt x="3425826" y="705789"/>
                  <a:pt x="3436777" y="706127"/>
                  <a:pt x="3457634" y="699372"/>
                </a:cubicBezTo>
                <a:cubicBezTo>
                  <a:pt x="3487376" y="713617"/>
                  <a:pt x="3480868" y="687173"/>
                  <a:pt x="3507812" y="686314"/>
                </a:cubicBezTo>
                <a:cubicBezTo>
                  <a:pt x="3523385" y="690430"/>
                  <a:pt x="3532045" y="689367"/>
                  <a:pt x="3537722" y="678323"/>
                </a:cubicBezTo>
                <a:cubicBezTo>
                  <a:pt x="3610680" y="699191"/>
                  <a:pt x="3560806" y="683397"/>
                  <a:pt x="3616523" y="683255"/>
                </a:cubicBezTo>
                <a:cubicBezTo>
                  <a:pt x="3666199" y="685741"/>
                  <a:pt x="3709745" y="669125"/>
                  <a:pt x="3770873" y="692023"/>
                </a:cubicBezTo>
                <a:cubicBezTo>
                  <a:pt x="3784289" y="699664"/>
                  <a:pt x="3804530" y="690109"/>
                  <a:pt x="3815527" y="688648"/>
                </a:cubicBezTo>
                <a:cubicBezTo>
                  <a:pt x="3826525" y="687187"/>
                  <a:pt x="3835648" y="685196"/>
                  <a:pt x="3836857" y="683257"/>
                </a:cubicBezTo>
                <a:cubicBezTo>
                  <a:pt x="3863509" y="681812"/>
                  <a:pt x="3955624" y="683790"/>
                  <a:pt x="3992028" y="679972"/>
                </a:cubicBezTo>
                <a:cubicBezTo>
                  <a:pt x="4012201" y="673459"/>
                  <a:pt x="4031188" y="648809"/>
                  <a:pt x="4055281" y="660346"/>
                </a:cubicBezTo>
                <a:cubicBezTo>
                  <a:pt x="4050394" y="646886"/>
                  <a:pt x="4134088" y="663759"/>
                  <a:pt x="4141437" y="652038"/>
                </a:cubicBezTo>
                <a:cubicBezTo>
                  <a:pt x="4166230" y="649378"/>
                  <a:pt x="4171026" y="647831"/>
                  <a:pt x="4204035" y="644385"/>
                </a:cubicBezTo>
                <a:cubicBezTo>
                  <a:pt x="4244963" y="661964"/>
                  <a:pt x="4256753" y="618367"/>
                  <a:pt x="4289732" y="631360"/>
                </a:cubicBezTo>
                <a:cubicBezTo>
                  <a:pt x="4299055" y="631939"/>
                  <a:pt x="4323743" y="630899"/>
                  <a:pt x="4331035" y="628859"/>
                </a:cubicBezTo>
                <a:lnTo>
                  <a:pt x="4349944" y="620774"/>
                </a:lnTo>
                <a:lnTo>
                  <a:pt x="4352292" y="613726"/>
                </a:lnTo>
                <a:lnTo>
                  <a:pt x="4365513" y="611397"/>
                </a:lnTo>
                <a:lnTo>
                  <a:pt x="4368539" y="609538"/>
                </a:lnTo>
                <a:cubicBezTo>
                  <a:pt x="4374306" y="605961"/>
                  <a:pt x="4380117" y="602614"/>
                  <a:pt x="4386389" y="600117"/>
                </a:cubicBezTo>
                <a:cubicBezTo>
                  <a:pt x="4394802" y="629494"/>
                  <a:pt x="4441125" y="583722"/>
                  <a:pt x="4436641" y="610810"/>
                </a:cubicBezTo>
                <a:cubicBezTo>
                  <a:pt x="4472566" y="602200"/>
                  <a:pt x="4504490" y="634388"/>
                  <a:pt x="4534093" y="602769"/>
                </a:cubicBezTo>
                <a:cubicBezTo>
                  <a:pt x="4602199" y="608716"/>
                  <a:pt x="4611785" y="575380"/>
                  <a:pt x="4675398" y="596126"/>
                </a:cubicBezTo>
                <a:cubicBezTo>
                  <a:pt x="4662028" y="584981"/>
                  <a:pt x="4732454" y="580837"/>
                  <a:pt x="4752273" y="582476"/>
                </a:cubicBezTo>
                <a:cubicBezTo>
                  <a:pt x="4789606" y="588497"/>
                  <a:pt x="4892068" y="589165"/>
                  <a:pt x="4940870" y="582489"/>
                </a:cubicBezTo>
                <a:cubicBezTo>
                  <a:pt x="4995672" y="573822"/>
                  <a:pt x="5006809" y="556121"/>
                  <a:pt x="5049226" y="563156"/>
                </a:cubicBezTo>
                <a:cubicBezTo>
                  <a:pt x="5053572" y="566890"/>
                  <a:pt x="5112449" y="569627"/>
                  <a:pt x="5117822" y="571648"/>
                </a:cubicBezTo>
                <a:lnTo>
                  <a:pt x="5134014" y="575617"/>
                </a:lnTo>
                <a:lnTo>
                  <a:pt x="5135893" y="574425"/>
                </a:lnTo>
                <a:cubicBezTo>
                  <a:pt x="5144559" y="571755"/>
                  <a:pt x="5150168" y="572214"/>
                  <a:pt x="5154412" y="574054"/>
                </a:cubicBezTo>
                <a:lnTo>
                  <a:pt x="5158675" y="577327"/>
                </a:lnTo>
                <a:lnTo>
                  <a:pt x="5171445" y="578124"/>
                </a:lnTo>
                <a:lnTo>
                  <a:pt x="5196779" y="582524"/>
                </a:lnTo>
                <a:lnTo>
                  <a:pt x="5201352" y="580693"/>
                </a:lnTo>
                <a:lnTo>
                  <a:pt x="5223160" y="573676"/>
                </a:lnTo>
                <a:cubicBezTo>
                  <a:pt x="5225022" y="570984"/>
                  <a:pt x="5244614" y="577399"/>
                  <a:pt x="5250101" y="577168"/>
                </a:cubicBezTo>
                <a:cubicBezTo>
                  <a:pt x="5240526" y="559054"/>
                  <a:pt x="5253047" y="569948"/>
                  <a:pt x="5270065" y="570867"/>
                </a:cubicBezTo>
                <a:cubicBezTo>
                  <a:pt x="5258993" y="542937"/>
                  <a:pt x="5308033" y="556705"/>
                  <a:pt x="5315121" y="540739"/>
                </a:cubicBezTo>
                <a:cubicBezTo>
                  <a:pt x="5327874" y="542044"/>
                  <a:pt x="5341158" y="542915"/>
                  <a:pt x="5354682" y="543209"/>
                </a:cubicBezTo>
                <a:lnTo>
                  <a:pt x="5362616" y="543019"/>
                </a:lnTo>
                <a:lnTo>
                  <a:pt x="5362765" y="542732"/>
                </a:lnTo>
                <a:lnTo>
                  <a:pt x="5368793" y="530233"/>
                </a:lnTo>
                <a:lnTo>
                  <a:pt x="5397715" y="540293"/>
                </a:lnTo>
                <a:cubicBezTo>
                  <a:pt x="5414308" y="527751"/>
                  <a:pt x="5394992" y="491089"/>
                  <a:pt x="5435108" y="503716"/>
                </a:cubicBezTo>
                <a:cubicBezTo>
                  <a:pt x="5472145" y="492299"/>
                  <a:pt x="5484288" y="466610"/>
                  <a:pt x="5526889" y="469399"/>
                </a:cubicBezTo>
                <a:cubicBezTo>
                  <a:pt x="5561513" y="458629"/>
                  <a:pt x="5586738" y="441854"/>
                  <a:pt x="5619827" y="438663"/>
                </a:cubicBezTo>
                <a:cubicBezTo>
                  <a:pt x="5627931" y="429013"/>
                  <a:pt x="5637674" y="423207"/>
                  <a:pt x="5654480" y="429107"/>
                </a:cubicBezTo>
                <a:cubicBezTo>
                  <a:pt x="5668527" y="425458"/>
                  <a:pt x="5694557" y="420762"/>
                  <a:pt x="5704114" y="416768"/>
                </a:cubicBezTo>
                <a:cubicBezTo>
                  <a:pt x="5713671" y="412774"/>
                  <a:pt x="5701689" y="407094"/>
                  <a:pt x="5711823" y="405141"/>
                </a:cubicBezTo>
                <a:cubicBezTo>
                  <a:pt x="5730231" y="401131"/>
                  <a:pt x="5749804" y="406504"/>
                  <a:pt x="5764922" y="405049"/>
                </a:cubicBezTo>
                <a:cubicBezTo>
                  <a:pt x="5776460" y="391700"/>
                  <a:pt x="5791463" y="411434"/>
                  <a:pt x="5802531" y="396409"/>
                </a:cubicBezTo>
                <a:cubicBezTo>
                  <a:pt x="5786441" y="383588"/>
                  <a:pt x="5838940" y="384666"/>
                  <a:pt x="5829742" y="371388"/>
                </a:cubicBezTo>
                <a:cubicBezTo>
                  <a:pt x="5859277" y="383373"/>
                  <a:pt x="5848353" y="357727"/>
                  <a:pt x="5872478" y="355001"/>
                </a:cubicBezTo>
                <a:cubicBezTo>
                  <a:pt x="5887306" y="357976"/>
                  <a:pt x="5894908" y="356323"/>
                  <a:pt x="5897914" y="345028"/>
                </a:cubicBezTo>
                <a:cubicBezTo>
                  <a:pt x="5967675" y="360535"/>
                  <a:pt x="5924791" y="335569"/>
                  <a:pt x="5974993" y="331543"/>
                </a:cubicBezTo>
                <a:cubicBezTo>
                  <a:pt x="6019553" y="329820"/>
                  <a:pt x="6083260" y="322664"/>
                  <a:pt x="6115514" y="322246"/>
                </a:cubicBezTo>
                <a:cubicBezTo>
                  <a:pt x="6147769" y="321828"/>
                  <a:pt x="6167801" y="331034"/>
                  <a:pt x="6168520" y="329035"/>
                </a:cubicBezTo>
                <a:cubicBezTo>
                  <a:pt x="6206851" y="343598"/>
                  <a:pt x="6211637" y="326732"/>
                  <a:pt x="6233029" y="338523"/>
                </a:cubicBezTo>
                <a:cubicBezTo>
                  <a:pt x="6271962" y="331268"/>
                  <a:pt x="6288442" y="304864"/>
                  <a:pt x="6307773" y="314970"/>
                </a:cubicBezTo>
                <a:cubicBezTo>
                  <a:pt x="6324714" y="307137"/>
                  <a:pt x="6337117" y="281482"/>
                  <a:pt x="6361041" y="291190"/>
                </a:cubicBezTo>
                <a:cubicBezTo>
                  <a:pt x="6354062" y="278245"/>
                  <a:pt x="6387877" y="292532"/>
                  <a:pt x="6392259" y="280451"/>
                </a:cubicBezTo>
                <a:cubicBezTo>
                  <a:pt x="6394403" y="270573"/>
                  <a:pt x="6405164" y="272607"/>
                  <a:pt x="6413478" y="269758"/>
                </a:cubicBezTo>
                <a:cubicBezTo>
                  <a:pt x="6419621" y="260088"/>
                  <a:pt x="6461203" y="255040"/>
                  <a:pt x="6475549" y="258032"/>
                </a:cubicBezTo>
                <a:cubicBezTo>
                  <a:pt x="6515805" y="272528"/>
                  <a:pt x="6549588" y="234548"/>
                  <a:pt x="6581802" y="245073"/>
                </a:cubicBezTo>
                <a:cubicBezTo>
                  <a:pt x="6615869" y="244754"/>
                  <a:pt x="6627303" y="220262"/>
                  <a:pt x="6648011" y="208652"/>
                </a:cubicBezTo>
                <a:cubicBezTo>
                  <a:pt x="6661211" y="237059"/>
                  <a:pt x="6694217" y="188652"/>
                  <a:pt x="6695355" y="215700"/>
                </a:cubicBezTo>
                <a:cubicBezTo>
                  <a:pt x="6726094" y="204698"/>
                  <a:pt x="6719113" y="233330"/>
                  <a:pt x="6739754" y="200058"/>
                </a:cubicBezTo>
                <a:cubicBezTo>
                  <a:pt x="6802285" y="201178"/>
                  <a:pt x="6818340" y="175130"/>
                  <a:pt x="6883802" y="195317"/>
                </a:cubicBezTo>
                <a:cubicBezTo>
                  <a:pt x="6869617" y="185249"/>
                  <a:pt x="6902068" y="163582"/>
                  <a:pt x="6920245" y="163817"/>
                </a:cubicBezTo>
                <a:cubicBezTo>
                  <a:pt x="6941082" y="160849"/>
                  <a:pt x="6982571" y="133812"/>
                  <a:pt x="7018013" y="134069"/>
                </a:cubicBezTo>
                <a:cubicBezTo>
                  <a:pt x="7046943" y="130394"/>
                  <a:pt x="7118786" y="117946"/>
                  <a:pt x="7151964" y="135416"/>
                </a:cubicBezTo>
                <a:cubicBezTo>
                  <a:pt x="7199708" y="102306"/>
                  <a:pt x="7233505" y="151233"/>
                  <a:pt x="7270482" y="122186"/>
                </a:cubicBezTo>
                <a:cubicBezTo>
                  <a:pt x="7307539" y="149242"/>
                  <a:pt x="7322521" y="122986"/>
                  <a:pt x="7336265" y="114532"/>
                </a:cubicBezTo>
                <a:cubicBezTo>
                  <a:pt x="7361644" y="112456"/>
                  <a:pt x="7402630" y="128203"/>
                  <a:pt x="7422235" y="125766"/>
                </a:cubicBezTo>
                <a:cubicBezTo>
                  <a:pt x="7410139" y="108554"/>
                  <a:pt x="7423510" y="118434"/>
                  <a:pt x="7439026" y="118154"/>
                </a:cubicBezTo>
                <a:cubicBezTo>
                  <a:pt x="7423704" y="91360"/>
                  <a:pt x="7470546" y="101528"/>
                  <a:pt x="7473884" y="85275"/>
                </a:cubicBezTo>
                <a:cubicBezTo>
                  <a:pt x="7520861" y="86871"/>
                  <a:pt x="7528572" y="72708"/>
                  <a:pt x="7569638" y="51825"/>
                </a:cubicBezTo>
                <a:cubicBezTo>
                  <a:pt x="7591661" y="63377"/>
                  <a:pt x="7633972" y="65942"/>
                  <a:pt x="7640739" y="56879"/>
                </a:cubicBezTo>
                <a:cubicBezTo>
                  <a:pt x="7662540" y="68483"/>
                  <a:pt x="7669216" y="1548"/>
                  <a:pt x="7689494" y="23918"/>
                </a:cubicBezTo>
                <a:cubicBezTo>
                  <a:pt x="7697242" y="22607"/>
                  <a:pt x="7706468" y="6411"/>
                  <a:pt x="7712765" y="835"/>
                </a:cubicBezTo>
                <a:cubicBezTo>
                  <a:pt x="7720029" y="5266"/>
                  <a:pt x="7727390" y="11647"/>
                  <a:pt x="7726321" y="536"/>
                </a:cubicBezTo>
                <a:cubicBezTo>
                  <a:pt x="7744294" y="14052"/>
                  <a:pt x="7756228" y="20837"/>
                  <a:pt x="7770085" y="24975"/>
                </a:cubicBezTo>
                <a:cubicBezTo>
                  <a:pt x="7800131" y="27881"/>
                  <a:pt x="7826278" y="19899"/>
                  <a:pt x="7856241" y="17615"/>
                </a:cubicBezTo>
                <a:cubicBezTo>
                  <a:pt x="7863099" y="13282"/>
                  <a:pt x="7871448" y="8856"/>
                  <a:pt x="7880767" y="4315"/>
                </a:cubicBezTo>
                <a:lnTo>
                  <a:pt x="7890122" y="0"/>
                </a:lnTo>
                <a:lnTo>
                  <a:pt x="12191999" y="0"/>
                </a:lnTo>
                <a:lnTo>
                  <a:pt x="12191999" y="6114201"/>
                </a:lnTo>
                <a:lnTo>
                  <a:pt x="12152890" y="6129888"/>
                </a:lnTo>
                <a:cubicBezTo>
                  <a:pt x="12105395" y="6148190"/>
                  <a:pt x="12054092" y="6164443"/>
                  <a:pt x="12009354" y="6162534"/>
                </a:cubicBezTo>
                <a:cubicBezTo>
                  <a:pt x="11994503" y="6156595"/>
                  <a:pt x="11985943" y="6156089"/>
                  <a:pt x="11978968" y="6167312"/>
                </a:cubicBezTo>
                <a:cubicBezTo>
                  <a:pt x="11941764" y="6166762"/>
                  <a:pt x="11901790" y="6193244"/>
                  <a:pt x="11878895" y="6177370"/>
                </a:cubicBezTo>
                <a:cubicBezTo>
                  <a:pt x="11878918" y="6202195"/>
                  <a:pt x="11826486" y="6167006"/>
                  <a:pt x="11814979" y="6190075"/>
                </a:cubicBezTo>
                <a:cubicBezTo>
                  <a:pt x="11820607" y="6229028"/>
                  <a:pt x="11727668" y="6211209"/>
                  <a:pt x="11687508" y="6225121"/>
                </a:cubicBezTo>
                <a:cubicBezTo>
                  <a:pt x="11692944" y="6246792"/>
                  <a:pt x="11638976" y="6249735"/>
                  <a:pt x="11672002" y="6267995"/>
                </a:cubicBezTo>
                <a:cubicBezTo>
                  <a:pt x="11645814" y="6278524"/>
                  <a:pt x="11642999" y="6257582"/>
                  <a:pt x="11629894" y="6250801"/>
                </a:cubicBezTo>
                <a:cubicBezTo>
                  <a:pt x="11597582" y="6253698"/>
                  <a:pt x="11602281" y="6235044"/>
                  <a:pt x="11597728" y="6221436"/>
                </a:cubicBezTo>
                <a:cubicBezTo>
                  <a:pt x="11567716" y="6254914"/>
                  <a:pt x="11505156" y="6221633"/>
                  <a:pt x="11448211" y="6216621"/>
                </a:cubicBezTo>
                <a:cubicBezTo>
                  <a:pt x="11414499" y="6216692"/>
                  <a:pt x="11370196" y="6281623"/>
                  <a:pt x="11336630" y="6248909"/>
                </a:cubicBezTo>
                <a:cubicBezTo>
                  <a:pt x="11316728" y="6257437"/>
                  <a:pt x="11284212" y="6226500"/>
                  <a:pt x="11267820" y="6255550"/>
                </a:cubicBezTo>
                <a:cubicBezTo>
                  <a:pt x="11215412" y="6245187"/>
                  <a:pt x="11199532" y="6259779"/>
                  <a:pt x="11153755" y="6243432"/>
                </a:cubicBezTo>
                <a:cubicBezTo>
                  <a:pt x="11097684" y="6240513"/>
                  <a:pt x="11142086" y="6280746"/>
                  <a:pt x="11063998" y="6267400"/>
                </a:cubicBezTo>
                <a:cubicBezTo>
                  <a:pt x="11028900" y="6279121"/>
                  <a:pt x="10989384" y="6285228"/>
                  <a:pt x="10949261" y="6285136"/>
                </a:cubicBezTo>
                <a:cubicBezTo>
                  <a:pt x="10946808" y="6276342"/>
                  <a:pt x="10928478" y="6287380"/>
                  <a:pt x="10920620" y="6289282"/>
                </a:cubicBezTo>
                <a:cubicBezTo>
                  <a:pt x="10921840" y="6283728"/>
                  <a:pt x="10906289" y="6279988"/>
                  <a:pt x="10899483" y="6284194"/>
                </a:cubicBezTo>
                <a:cubicBezTo>
                  <a:pt x="10774259" y="6295981"/>
                  <a:pt x="10854212" y="6248676"/>
                  <a:pt x="10774590" y="6274926"/>
                </a:cubicBezTo>
                <a:cubicBezTo>
                  <a:pt x="10724638" y="6278175"/>
                  <a:pt x="10739599" y="6214248"/>
                  <a:pt x="10682861" y="6242232"/>
                </a:cubicBezTo>
                <a:cubicBezTo>
                  <a:pt x="10622947" y="6239112"/>
                  <a:pt x="10589912" y="6213624"/>
                  <a:pt x="10530714" y="6227786"/>
                </a:cubicBezTo>
                <a:cubicBezTo>
                  <a:pt x="10474643" y="6224762"/>
                  <a:pt x="10428348" y="6212605"/>
                  <a:pt x="10379097" y="6217632"/>
                </a:cubicBezTo>
                <a:cubicBezTo>
                  <a:pt x="10361622" y="6208976"/>
                  <a:pt x="10344151" y="6205032"/>
                  <a:pt x="10323727" y="6215969"/>
                </a:cubicBezTo>
                <a:cubicBezTo>
                  <a:pt x="10272196" y="6209794"/>
                  <a:pt x="10263446" y="6192531"/>
                  <a:pt x="10227126" y="6204129"/>
                </a:cubicBezTo>
                <a:cubicBezTo>
                  <a:pt x="10196351" y="6166381"/>
                  <a:pt x="10199174" y="6197171"/>
                  <a:pt x="10163542" y="6197770"/>
                </a:cubicBezTo>
                <a:cubicBezTo>
                  <a:pt x="10134376" y="6200764"/>
                  <a:pt x="10177885" y="6219317"/>
                  <a:pt x="10151161" y="6217803"/>
                </a:cubicBezTo>
                <a:cubicBezTo>
                  <a:pt x="10126522" y="6205914"/>
                  <a:pt x="10117113" y="6231806"/>
                  <a:pt x="10092125" y="6217928"/>
                </a:cubicBezTo>
                <a:cubicBezTo>
                  <a:pt x="10107302" y="6199460"/>
                  <a:pt x="10032910" y="6214282"/>
                  <a:pt x="10037958" y="6197093"/>
                </a:cubicBezTo>
                <a:cubicBezTo>
                  <a:pt x="10003046" y="6218117"/>
                  <a:pt x="10003017" y="6186693"/>
                  <a:pt x="9966866" y="6189912"/>
                </a:cubicBezTo>
                <a:cubicBezTo>
                  <a:pt x="9947485" y="6197076"/>
                  <a:pt x="9935606" y="6197206"/>
                  <a:pt x="9924418" y="6185393"/>
                </a:cubicBezTo>
                <a:cubicBezTo>
                  <a:pt x="9834150" y="6220779"/>
                  <a:pt x="9880223" y="6181821"/>
                  <a:pt x="9806001" y="6190358"/>
                </a:cubicBezTo>
                <a:cubicBezTo>
                  <a:pt x="9740686" y="6200972"/>
                  <a:pt x="9670300" y="6204263"/>
                  <a:pt x="9596449" y="6240137"/>
                </a:cubicBezTo>
                <a:cubicBezTo>
                  <a:pt x="9581101" y="6251018"/>
                  <a:pt x="9553986" y="6252401"/>
                  <a:pt x="9535890" y="6243228"/>
                </a:cubicBezTo>
                <a:cubicBezTo>
                  <a:pt x="9532775" y="6241649"/>
                  <a:pt x="9530052" y="6239811"/>
                  <a:pt x="9527805" y="6237770"/>
                </a:cubicBezTo>
                <a:cubicBezTo>
                  <a:pt x="9481894" y="6263949"/>
                  <a:pt x="9464762" y="6246388"/>
                  <a:pt x="9441373" y="6265082"/>
                </a:cubicBezTo>
                <a:cubicBezTo>
                  <a:pt x="9381290" y="6267094"/>
                  <a:pt x="9341618" y="6241936"/>
                  <a:pt x="9320149" y="6258218"/>
                </a:cubicBezTo>
                <a:cubicBezTo>
                  <a:pt x="9291150" y="6253878"/>
                  <a:pt x="9257768" y="6228497"/>
                  <a:pt x="9229488" y="6245526"/>
                </a:cubicBezTo>
                <a:cubicBezTo>
                  <a:pt x="9230007" y="6241466"/>
                  <a:pt x="9227921" y="6239964"/>
                  <a:pt x="9224285" y="6239803"/>
                </a:cubicBezTo>
                <a:lnTo>
                  <a:pt x="9217537" y="6240884"/>
                </a:lnTo>
                <a:lnTo>
                  <a:pt x="9214728" y="6247135"/>
                </a:lnTo>
                <a:cubicBezTo>
                  <a:pt x="9202170" y="6269148"/>
                  <a:pt x="9191484" y="6246495"/>
                  <a:pt x="9161049" y="6250857"/>
                </a:cubicBezTo>
                <a:cubicBezTo>
                  <a:pt x="9146336" y="6251684"/>
                  <a:pt x="9147761" y="6245898"/>
                  <a:pt x="9149697" y="6240614"/>
                </a:cubicBezTo>
                <a:lnTo>
                  <a:pt x="9150803" y="6235084"/>
                </a:lnTo>
                <a:lnTo>
                  <a:pt x="9141448" y="6235238"/>
                </a:lnTo>
                <a:lnTo>
                  <a:pt x="9137486" y="6234848"/>
                </a:lnTo>
                <a:lnTo>
                  <a:pt x="9126952" y="6238833"/>
                </a:lnTo>
                <a:cubicBezTo>
                  <a:pt x="9117353" y="6239267"/>
                  <a:pt x="9107828" y="6234950"/>
                  <a:pt x="9098334" y="6235881"/>
                </a:cubicBezTo>
                <a:cubicBezTo>
                  <a:pt x="9093587" y="6236346"/>
                  <a:pt x="9088847" y="6238124"/>
                  <a:pt x="9084110" y="6242464"/>
                </a:cubicBezTo>
                <a:cubicBezTo>
                  <a:pt x="9105864" y="6258003"/>
                  <a:pt x="9028073" y="6255251"/>
                  <a:pt x="9039515" y="6271132"/>
                </a:cubicBezTo>
                <a:cubicBezTo>
                  <a:pt x="8997651" y="6256198"/>
                  <a:pt x="9009590" y="6286676"/>
                  <a:pt x="8973305" y="6289203"/>
                </a:cubicBezTo>
                <a:cubicBezTo>
                  <a:pt x="8951781" y="6285283"/>
                  <a:pt x="8940212" y="6287013"/>
                  <a:pt x="8933861" y="6300217"/>
                </a:cubicBezTo>
                <a:cubicBezTo>
                  <a:pt x="8832841" y="6280001"/>
                  <a:pt x="8892362" y="6310585"/>
                  <a:pt x="8817130" y="6313901"/>
                </a:cubicBezTo>
                <a:cubicBezTo>
                  <a:pt x="8749745" y="6313812"/>
                  <a:pt x="8680232" y="6321616"/>
                  <a:pt x="8594947" y="6298363"/>
                </a:cubicBezTo>
                <a:cubicBezTo>
                  <a:pt x="8575919" y="6290208"/>
                  <a:pt x="8549096" y="6293103"/>
                  <a:pt x="8535041" y="6304826"/>
                </a:cubicBezTo>
                <a:cubicBezTo>
                  <a:pt x="8532621" y="6306844"/>
                  <a:pt x="8530681" y="6309053"/>
                  <a:pt x="8529279" y="6311383"/>
                </a:cubicBezTo>
                <a:cubicBezTo>
                  <a:pt x="8474783" y="6293167"/>
                  <a:pt x="8464858" y="6312874"/>
                  <a:pt x="8435056" y="6298398"/>
                </a:cubicBezTo>
                <a:cubicBezTo>
                  <a:pt x="8376022" y="6305833"/>
                  <a:pt x="8347129" y="6336429"/>
                  <a:pt x="8320108" y="6323993"/>
                </a:cubicBezTo>
                <a:cubicBezTo>
                  <a:pt x="8293638" y="6332732"/>
                  <a:pt x="8270932" y="6362561"/>
                  <a:pt x="8237020" y="6350465"/>
                </a:cubicBezTo>
                <a:cubicBezTo>
                  <a:pt x="8245222" y="6365890"/>
                  <a:pt x="8197387" y="6348127"/>
                  <a:pt x="8188860" y="6362216"/>
                </a:cubicBezTo>
                <a:cubicBezTo>
                  <a:pt x="8184024" y="6373775"/>
                  <a:pt x="8168383" y="6371080"/>
                  <a:pt x="8155558" y="6374196"/>
                </a:cubicBezTo>
                <a:cubicBezTo>
                  <a:pt x="8144819" y="6385399"/>
                  <a:pt x="8082218" y="6390162"/>
                  <a:pt x="8061412" y="6386236"/>
                </a:cubicBezTo>
                <a:cubicBezTo>
                  <a:pt x="8004043" y="6368045"/>
                  <a:pt x="7947523" y="6411772"/>
                  <a:pt x="7901437" y="6398480"/>
                </a:cubicBezTo>
                <a:cubicBezTo>
                  <a:pt x="7888774" y="6398333"/>
                  <a:pt x="7877960" y="6400003"/>
                  <a:pt x="7868353" y="6402796"/>
                </a:cubicBezTo>
                <a:lnTo>
                  <a:pt x="7843779" y="6413296"/>
                </a:lnTo>
                <a:lnTo>
                  <a:pt x="7841448" y="6421651"/>
                </a:lnTo>
                <a:lnTo>
                  <a:pt x="7823871" y="6425115"/>
                </a:lnTo>
                <a:lnTo>
                  <a:pt x="7820005" y="6427455"/>
                </a:lnTo>
                <a:cubicBezTo>
                  <a:pt x="7812641" y="6431955"/>
                  <a:pt x="7805193" y="6436187"/>
                  <a:pt x="7797020" y="6439455"/>
                </a:cubicBezTo>
                <a:cubicBezTo>
                  <a:pt x="7782159" y="6405662"/>
                  <a:pt x="7725050" y="6461678"/>
                  <a:pt x="7727879" y="6429824"/>
                </a:cubicBezTo>
                <a:cubicBezTo>
                  <a:pt x="7680386" y="6441900"/>
                  <a:pt x="7695538" y="6408413"/>
                  <a:pt x="7659324" y="6446973"/>
                </a:cubicBezTo>
                <a:cubicBezTo>
                  <a:pt x="7566636" y="6443888"/>
                  <a:pt x="7462452" y="6487307"/>
                  <a:pt x="7374068" y="6466705"/>
                </a:cubicBezTo>
                <a:cubicBezTo>
                  <a:pt x="7393454" y="6478950"/>
                  <a:pt x="7373124" y="6499230"/>
                  <a:pt x="7346163" y="6498440"/>
                </a:cubicBezTo>
                <a:cubicBezTo>
                  <a:pt x="7419349" y="6547358"/>
                  <a:pt x="7219942" y="6472732"/>
                  <a:pt x="7235023" y="6516741"/>
                </a:cubicBezTo>
                <a:cubicBezTo>
                  <a:pt x="7203144" y="6481335"/>
                  <a:pt x="7057485" y="6449217"/>
                  <a:pt x="7039074" y="6491855"/>
                </a:cubicBezTo>
                <a:cubicBezTo>
                  <a:pt x="6966094" y="6505065"/>
                  <a:pt x="6893201" y="6489988"/>
                  <a:pt x="6833428" y="6523117"/>
                </a:cubicBezTo>
                <a:cubicBezTo>
                  <a:pt x="6827113" y="6519007"/>
                  <a:pt x="6820080" y="6516095"/>
                  <a:pt x="6812583" y="6514041"/>
                </a:cubicBezTo>
                <a:lnTo>
                  <a:pt x="6790242" y="6510328"/>
                </a:lnTo>
                <a:lnTo>
                  <a:pt x="6787846" y="6511824"/>
                </a:lnTo>
                <a:cubicBezTo>
                  <a:pt x="6776461" y="6515430"/>
                  <a:pt x="6768832" y="6515211"/>
                  <a:pt x="6762881" y="6513304"/>
                </a:cubicBezTo>
                <a:lnTo>
                  <a:pt x="6756732" y="6509729"/>
                </a:lnTo>
                <a:lnTo>
                  <a:pt x="6739390" y="6509521"/>
                </a:lnTo>
                <a:lnTo>
                  <a:pt x="6704653" y="6505821"/>
                </a:lnTo>
                <a:lnTo>
                  <a:pt x="6698694" y="6508216"/>
                </a:lnTo>
                <a:lnTo>
                  <a:pt x="6647142" y="6507443"/>
                </a:lnTo>
                <a:lnTo>
                  <a:pt x="6646688" y="6508899"/>
                </a:lnTo>
                <a:cubicBezTo>
                  <a:pt x="6644494" y="6512144"/>
                  <a:pt x="6640660" y="6514506"/>
                  <a:pt x="6633278" y="6515085"/>
                </a:cubicBezTo>
                <a:cubicBezTo>
                  <a:pt x="6648367" y="6535675"/>
                  <a:pt x="6630160" y="6523675"/>
                  <a:pt x="6607065" y="6523565"/>
                </a:cubicBezTo>
                <a:cubicBezTo>
                  <a:pt x="6625347" y="6555520"/>
                  <a:pt x="6557475" y="6542233"/>
                  <a:pt x="6549804" y="6561259"/>
                </a:cubicBezTo>
                <a:cubicBezTo>
                  <a:pt x="6532425" y="6560458"/>
                  <a:pt x="6514382" y="6560194"/>
                  <a:pt x="6496083" y="6560616"/>
                </a:cubicBezTo>
                <a:lnTo>
                  <a:pt x="6485389" y="6561286"/>
                </a:lnTo>
                <a:lnTo>
                  <a:pt x="6485223" y="6561630"/>
                </a:lnTo>
                <a:cubicBezTo>
                  <a:pt x="6483001" y="6562481"/>
                  <a:pt x="6479520" y="6562966"/>
                  <a:pt x="6474035" y="6562994"/>
                </a:cubicBezTo>
                <a:lnTo>
                  <a:pt x="6465888" y="6562509"/>
                </a:lnTo>
                <a:lnTo>
                  <a:pt x="6445139" y="6563809"/>
                </a:lnTo>
                <a:lnTo>
                  <a:pt x="6438312" y="6566451"/>
                </a:lnTo>
                <a:cubicBezTo>
                  <a:pt x="6417397" y="6582021"/>
                  <a:pt x="6447851" y="6623696"/>
                  <a:pt x="6392168" y="6611235"/>
                </a:cubicBezTo>
                <a:cubicBezTo>
                  <a:pt x="6343510" y="6626649"/>
                  <a:pt x="6330169" y="6657303"/>
                  <a:pt x="6272303" y="6656459"/>
                </a:cubicBezTo>
                <a:cubicBezTo>
                  <a:pt x="6226826" y="6670981"/>
                  <a:pt x="6194756" y="6691977"/>
                  <a:pt x="6150447" y="6697571"/>
                </a:cubicBezTo>
                <a:cubicBezTo>
                  <a:pt x="6140653" y="6709288"/>
                  <a:pt x="6128185" y="6716610"/>
                  <a:pt x="6104787" y="6710679"/>
                </a:cubicBezTo>
                <a:cubicBezTo>
                  <a:pt x="6064915" y="6727192"/>
                  <a:pt x="6067350" y="6745112"/>
                  <a:pt x="6030196" y="6741881"/>
                </a:cubicBezTo>
                <a:cubicBezTo>
                  <a:pt x="6025714" y="6783491"/>
                  <a:pt x="6010615" y="6754201"/>
                  <a:pt x="5980285" y="6761080"/>
                </a:cubicBezTo>
                <a:cubicBezTo>
                  <a:pt x="5954036" y="6764377"/>
                  <a:pt x="5980130" y="6738002"/>
                  <a:pt x="5958496" y="6744991"/>
                </a:cubicBezTo>
                <a:cubicBezTo>
                  <a:pt x="5944503" y="6761216"/>
                  <a:pt x="5921891" y="6739044"/>
                  <a:pt x="5908732" y="6757197"/>
                </a:cubicBezTo>
                <a:cubicBezTo>
                  <a:pt x="5931989" y="6771244"/>
                  <a:pt x="5860959" y="6772955"/>
                  <a:pt x="5874963" y="6787925"/>
                </a:cubicBezTo>
                <a:cubicBezTo>
                  <a:pt x="5833647" y="6775614"/>
                  <a:pt x="5851456" y="6804913"/>
                  <a:pt x="5819199" y="6809458"/>
                </a:cubicBezTo>
                <a:cubicBezTo>
                  <a:pt x="5798819" y="6806826"/>
                  <a:pt x="5788750" y="6809185"/>
                  <a:pt x="5786034" y="6822531"/>
                </a:cubicBezTo>
                <a:cubicBezTo>
                  <a:pt x="5689973" y="6808388"/>
                  <a:pt x="5750863" y="6835085"/>
                  <a:pt x="5683543" y="6842621"/>
                </a:cubicBezTo>
                <a:cubicBezTo>
                  <a:pt x="5622547" y="6846361"/>
                  <a:pt x="5561432" y="6857984"/>
                  <a:pt x="5478912" y="6839959"/>
                </a:cubicBezTo>
                <a:cubicBezTo>
                  <a:pt x="5459815" y="6833021"/>
                  <a:pt x="5436209" y="6837391"/>
                  <a:pt x="5426183" y="6849719"/>
                </a:cubicBezTo>
                <a:cubicBezTo>
                  <a:pt x="5424458" y="6851841"/>
                  <a:pt x="5423209" y="6854123"/>
                  <a:pt x="5422476" y="6856495"/>
                </a:cubicBezTo>
                <a:cubicBezTo>
                  <a:pt x="5368974" y="6841676"/>
                  <a:pt x="5364520" y="6861621"/>
                  <a:pt x="5334223" y="6849076"/>
                </a:cubicBezTo>
                <a:lnTo>
                  <a:pt x="5307097" y="6857999"/>
                </a:lnTo>
                <a:lnTo>
                  <a:pt x="0" y="6857999"/>
                </a:lnTo>
                <a:close/>
              </a:path>
            </a:pathLst>
          </a:custGeom>
        </p:spPr>
        <p:txBody>
          <a:bodyPr wrap="square" anchor="ctr">
            <a:noAutofit/>
          </a:bodyPr>
          <a:lstStyle>
            <a:lvl1pPr marL="0" indent="0" algn="ctr">
              <a:buNone/>
              <a:defRPr/>
            </a:lvl1pPr>
          </a:lstStyle>
          <a:p>
            <a:r>
              <a:rPr lang="en-US" dirty="0"/>
              <a:t>Click to add photo</a:t>
            </a:r>
          </a:p>
        </p:txBody>
      </p:sp>
      <p:sp>
        <p:nvSpPr>
          <p:cNvPr id="8" name="Title 1">
            <a:extLst>
              <a:ext uri="{FF2B5EF4-FFF2-40B4-BE49-F238E27FC236}">
                <a16:creationId xmlns:a16="http://schemas.microsoft.com/office/drawing/2014/main" id="{03447B93-0DB9-496E-BB75-D6D4CB3987D0}"/>
              </a:ext>
            </a:extLst>
          </p:cNvPr>
          <p:cNvSpPr>
            <a:spLocks noGrp="1"/>
          </p:cNvSpPr>
          <p:nvPr>
            <p:ph type="ctrTitle"/>
          </p:nvPr>
        </p:nvSpPr>
        <p:spPr>
          <a:xfrm>
            <a:off x="1711302" y="953027"/>
            <a:ext cx="8769396" cy="2494295"/>
          </a:xfrm>
        </p:spPr>
        <p:txBody>
          <a:bodyPr>
            <a:normAutofit/>
          </a:bodyPr>
          <a:lstStyle>
            <a:lvl1pPr algn="ctr">
              <a:defRPr sz="40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9" name="Subtitle 2">
            <a:extLst>
              <a:ext uri="{FF2B5EF4-FFF2-40B4-BE49-F238E27FC236}">
                <a16:creationId xmlns:a16="http://schemas.microsoft.com/office/drawing/2014/main" id="{5E130FEC-33A0-496A-8EC2-BD298C85EE42}"/>
              </a:ext>
            </a:extLst>
          </p:cNvPr>
          <p:cNvSpPr>
            <a:spLocks noGrp="1"/>
          </p:cNvSpPr>
          <p:nvPr>
            <p:ph type="subTitle" idx="1"/>
          </p:nvPr>
        </p:nvSpPr>
        <p:spPr>
          <a:xfrm>
            <a:off x="4438735" y="3603454"/>
            <a:ext cx="6041963" cy="1215470"/>
          </a:xfrm>
        </p:spPr>
        <p:txBody>
          <a:bodyPr>
            <a:normAutofit/>
          </a:bodyPr>
          <a:lstStyle>
            <a:lvl1pPr marL="0" indent="0" algn="r">
              <a:buNone/>
              <a:defRPr sz="28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r>
              <a:rPr lang="en-US" dirty="0"/>
              <a:t>PRESENTATION TITLE</a:t>
            </a:r>
          </a:p>
        </p:txBody>
      </p:sp>
      <p:sp>
        <p:nvSpPr>
          <p:cNvPr id="27" name="Slide Number Placeholder 5">
            <a:extLst>
              <a:ext uri="{FF2B5EF4-FFF2-40B4-BE49-F238E27FC236}">
                <a16:creationId xmlns:a16="http://schemas.microsoft.com/office/drawing/2014/main" id="{225233E2-C3A8-4F82-B3D6-B9E4B1622D38}"/>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9" name="Date Placeholder 3">
            <a:extLst>
              <a:ext uri="{FF2B5EF4-FFF2-40B4-BE49-F238E27FC236}">
                <a16:creationId xmlns:a16="http://schemas.microsoft.com/office/drawing/2014/main" id="{97F40738-8D05-4386-863D-A8D23A41A0C8}"/>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05940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D3E95E-C3B3-4242-95F9-FBDEA263081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0978699A-03B3-418F-8303-D2DD8EBF5363}"/>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8CE632E6-C5BB-4739-9B25-7271EC8C28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7EC410D3-9658-4F73-B03B-6A48D80F7B0E}"/>
              </a:ext>
            </a:extLst>
          </p:cNvPr>
          <p:cNvSpPr>
            <a:spLocks noGrp="1"/>
          </p:cNvSpPr>
          <p:nvPr>
            <p:ph sz="quarter" idx="13" hasCustomPrompt="1"/>
          </p:nvPr>
        </p:nvSpPr>
        <p:spPr>
          <a:xfrm>
            <a:off x="755650" y="1995488"/>
            <a:ext cx="10166350" cy="3876675"/>
          </a:xfrm>
        </p:spPr>
        <p:txBody>
          <a:bodyPr/>
          <a:lstStyle>
            <a:lvl1pPr>
              <a:defRPr/>
            </a:lvl1pPr>
          </a:lstStyle>
          <a:p>
            <a:pPr lvl="0"/>
            <a:r>
              <a:rPr lang="en-US" dirty="0"/>
              <a:t>Click to add content</a:t>
            </a:r>
          </a:p>
        </p:txBody>
      </p:sp>
      <p:sp>
        <p:nvSpPr>
          <p:cNvPr id="13" name="Date Placeholder 3">
            <a:extLst>
              <a:ext uri="{FF2B5EF4-FFF2-40B4-BE49-F238E27FC236}">
                <a16:creationId xmlns:a16="http://schemas.microsoft.com/office/drawing/2014/main" id="{1413CC52-74FB-4A3A-9400-683CB916F09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15" name="Rectangle 6">
            <a:extLst>
              <a:ext uri="{FF2B5EF4-FFF2-40B4-BE49-F238E27FC236}">
                <a16:creationId xmlns:a16="http://schemas.microsoft.com/office/drawing/2014/main" id="{8366FB3C-9B36-4970-A0B3-0A599FB5B3F0}"/>
              </a:ext>
              <a:ext uri="{C183D7F6-B498-43B3-948B-1728B52AA6E4}">
                <adec:decorative xmlns:adec="http://schemas.microsoft.com/office/drawing/2017/decorative" val="1"/>
              </a:ext>
            </a:extLst>
          </p:cNvPr>
          <p:cNvSpPr/>
          <p:nvPr userDrawn="1"/>
        </p:nvSpPr>
        <p:spPr>
          <a:xfrm>
            <a:off x="135349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6" name="Rectangle 6">
            <a:extLst>
              <a:ext uri="{FF2B5EF4-FFF2-40B4-BE49-F238E27FC236}">
                <a16:creationId xmlns:a16="http://schemas.microsoft.com/office/drawing/2014/main" id="{42D597FE-E139-4E5E-956B-2F0D1BE21A25}"/>
              </a:ext>
              <a:ext uri="{C183D7F6-B498-43B3-948B-1728B52AA6E4}">
                <adec:decorative xmlns:adec="http://schemas.microsoft.com/office/drawing/2017/decorative" val="1"/>
              </a:ext>
            </a:extLst>
          </p:cNvPr>
          <p:cNvSpPr/>
          <p:nvPr userDrawn="1"/>
        </p:nvSpPr>
        <p:spPr>
          <a:xfrm>
            <a:off x="382767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Rectangle 6">
            <a:extLst>
              <a:ext uri="{FF2B5EF4-FFF2-40B4-BE49-F238E27FC236}">
                <a16:creationId xmlns:a16="http://schemas.microsoft.com/office/drawing/2014/main" id="{E3A6021A-1C60-4C0A-A41C-9EF62F9DAB43}"/>
              </a:ext>
              <a:ext uri="{C183D7F6-B498-43B3-948B-1728B52AA6E4}">
                <adec:decorative xmlns:adec="http://schemas.microsoft.com/office/drawing/2017/decorative" val="1"/>
              </a:ext>
            </a:extLst>
          </p:cNvPr>
          <p:cNvSpPr/>
          <p:nvPr userDrawn="1"/>
        </p:nvSpPr>
        <p:spPr>
          <a:xfrm>
            <a:off x="630185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Rectangle 6">
            <a:extLst>
              <a:ext uri="{FF2B5EF4-FFF2-40B4-BE49-F238E27FC236}">
                <a16:creationId xmlns:a16="http://schemas.microsoft.com/office/drawing/2014/main" id="{D67C0DA1-DCDA-4CA5-B336-01101C907DEE}"/>
              </a:ext>
              <a:ext uri="{C183D7F6-B498-43B3-948B-1728B52AA6E4}">
                <adec:decorative xmlns:adec="http://schemas.microsoft.com/office/drawing/2017/decorative" val="1"/>
              </a:ext>
            </a:extLst>
          </p:cNvPr>
          <p:cNvSpPr/>
          <p:nvPr userDrawn="1"/>
        </p:nvSpPr>
        <p:spPr>
          <a:xfrm>
            <a:off x="877603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Tree>
    <p:extLst>
      <p:ext uri="{BB962C8B-B14F-4D97-AF65-F5344CB8AC3E}">
        <p14:creationId xmlns:p14="http://schemas.microsoft.com/office/powerpoint/2010/main" val="64451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2B768B-1CCA-4C9E-89A3-B2060537A9B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C46FD3DD-1EB2-4F34-8E3F-F82F905B2AE0}"/>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A0C0BD9A-4487-48C7-BDEC-7D4CB82B980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3" name="Date Placeholder 3">
            <a:extLst>
              <a:ext uri="{FF2B5EF4-FFF2-40B4-BE49-F238E27FC236}">
                <a16:creationId xmlns:a16="http://schemas.microsoft.com/office/drawing/2014/main" id="{7332CAAA-3861-4802-9014-F168D5F0213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3" name="Content Placeholder 2">
            <a:extLst>
              <a:ext uri="{FF2B5EF4-FFF2-40B4-BE49-F238E27FC236}">
                <a16:creationId xmlns:a16="http://schemas.microsoft.com/office/drawing/2014/main" id="{6B4427A1-6C19-4DD2-82B1-9562F270B883}"/>
              </a:ext>
            </a:extLst>
          </p:cNvPr>
          <p:cNvSpPr>
            <a:spLocks noGrp="1"/>
          </p:cNvSpPr>
          <p:nvPr>
            <p:ph sz="quarter" idx="13" hasCustomPrompt="1"/>
          </p:nvPr>
        </p:nvSpPr>
        <p:spPr>
          <a:xfrm>
            <a:off x="179388" y="1757363"/>
            <a:ext cx="10510837" cy="4351337"/>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118952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theme/media/image10.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ink/ink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r>
              <a:rPr lang="en-US" dirty="0"/>
              <a:t>20XX</a:t>
            </a:r>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r>
              <a:rPr lang="en-US" dirty="0">
                <a:latin typeface="+mn-lt"/>
              </a:rPr>
              <a:t>PRESENTATION TITLE</a:t>
            </a: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dirty="0">
              <a:latin typeface="+mn-lt"/>
            </a:endParaRPr>
          </a:p>
        </p:txBody>
      </p:sp>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8"/>
              <a:stretch>
                <a:fillRect/>
              </a:stretch>
            </p:blipFill>
            <p:spPr>
              <a:xfrm>
                <a:off x="12482070" y="6333652"/>
                <a:ext cx="18000" cy="18000"/>
              </a:xfrm>
              <a:prstGeom prst="rect">
                <a:avLst/>
              </a:prstGeom>
            </p:spPr>
          </p:pic>
        </mc:Fallback>
      </mc:AlternateContent>
    </p:spTree>
    <p:extLst>
      <p:ext uri="{BB962C8B-B14F-4D97-AF65-F5344CB8AC3E}">
        <p14:creationId xmlns:p14="http://schemas.microsoft.com/office/powerpoint/2010/main" val="4196635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 id="2147483686" r:id="rId14"/>
  </p:sldLayoutIdLst>
  <p:hf hdr="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32">
          <p15:clr>
            <a:srgbClr val="F26B43"/>
          </p15:clr>
        </p15:guide>
        <p15:guide id="4" orient="horz" pos="288">
          <p15:clr>
            <a:srgbClr val="F26B43"/>
          </p15:clr>
        </p15:guide>
        <p15:guide id="5" pos="456">
          <p15:clr>
            <a:srgbClr val="F26B43"/>
          </p15:clr>
        </p15:guide>
        <p15:guide id="6" pos="7224">
          <p15:clr>
            <a:srgbClr val="F26B43"/>
          </p15:clr>
        </p15:guide>
        <p15:guide id="7" orient="horz" pos="3960">
          <p15:clr>
            <a:srgbClr val="F26B43"/>
          </p15:clr>
        </p15:guide>
        <p15:guide id="8" orient="horz" pos="696">
          <p15:clr>
            <a:srgbClr val="F26B43"/>
          </p15:clr>
        </p15:guide>
        <p15:guide id="9" orient="horz" pos="864">
          <p15:clr>
            <a:srgbClr val="F26B43"/>
          </p15:clr>
        </p15:guide>
        <p15:guide id="10" orient="horz" pos="3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files.dcs.tn.gov/policies/chap16/16.46.pdf" TargetMode="External"/><Relationship Id="rId7" Type="http://schemas.openxmlformats.org/officeDocument/2006/relationships/hyperlink" Target="https://public.3.basecamp.com/p/orSZNdb4hFmBJ31VNRU4Db7a"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files.dcs.tn.gov/intranet/forms/0664.docx" TargetMode="External"/><Relationship Id="rId5" Type="http://schemas.openxmlformats.org/officeDocument/2006/relationships/hyperlink" Target="https://files.dcs.tn.gov/policies/chap16/GuidetoPlmtExceptCat.pdf" TargetMode="Externa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hyperlink" Target="https://public.3.basecamp.com/p/AnY98NrV22q6tXvpFGf9WZiv"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9.emf"/><Relationship Id="rId4" Type="http://schemas.openxmlformats.org/officeDocument/2006/relationships/image" Target="../media/image16.tm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files.dcs.tn.gov/policies/chap31/ClientsRightsHandbook.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hyperlink" Target="https://files.dcs.tn.gov/policies/chap16/ILHandbook.pdf" TargetMode="Externa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7.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files.dcs.tn.gov/forms/0782.docx"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hyperlink" Target="https://files.dcs.tn.gov/intranet/forms/0774.doc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9.emf"/><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https://files.dcs.tn.gov/policies/chap31/CFTMGuide.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hyperlink" Target="https://files.dcs.tn.gov/intranet/forms/0747.doc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s://public.3.basecamp.com/p/ZDFLGh7U2dgkpSAgMYssNvZ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files.dcs.tn.gov/intranet/forms/4221.doc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public.3.basecamp.com/p/zNQUXH3oNHGPfYicEnoNarRz" TargetMode="External"/><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files.dcs.tn.gov/policies/chap31/CANSProtocol.pdf" TargetMode="External"/><Relationship Id="rId5" Type="http://schemas.openxmlformats.org/officeDocument/2006/relationships/image" Target="../media/image9.emf"/><Relationship Id="rId4" Type="http://schemas.openxmlformats.org/officeDocument/2006/relationships/image" Target="../media/image22.tmp"/></Relationships>
</file>

<file path=ppt/slides/_rels/slide26.xml.rels><?xml version="1.0" encoding="UTF-8" standalone="yes"?>
<Relationships xmlns="http://schemas.openxmlformats.org/package/2006/relationships"><Relationship Id="rId3" Type="http://schemas.openxmlformats.org/officeDocument/2006/relationships/hyperlink" Target="https://public.3.basecamp.com/p/LCnAzJnk7EQSdFkvXz3Cm6tm"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9.emf"/><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s://files.dcs.tn.gov/policies/chap16/16.51.pdf" TargetMode="External"/><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hyperlink" Target="https://public.3.basecamp.com/p/zaHX3TJaLGWFxarrvMKkXy2p" TargetMode="External"/><Relationship Id="rId5" Type="http://schemas.openxmlformats.org/officeDocument/2006/relationships/image" Target="../media/image26.png"/><Relationship Id="rId4" Type="http://schemas.openxmlformats.org/officeDocument/2006/relationships/hyperlink" Target="https://public.3.basecamp.com/p/6ZaiNdRY4GzuJi7NaUocjUH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files.dcs.tn.gov/policies/chap16/PPDevGuide.pdf" TargetMode="External"/><Relationship Id="rId7"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9.tmp"/><Relationship Id="rId5" Type="http://schemas.openxmlformats.org/officeDocument/2006/relationships/hyperlink" Target="https://files.dcs.tn.gov/intranet/forms/0577.docx" TargetMode="External"/><Relationship Id="rId4" Type="http://schemas.openxmlformats.org/officeDocument/2006/relationships/image" Target="../media/image28.tm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0.tmp"/><Relationship Id="rId4" Type="http://schemas.openxmlformats.org/officeDocument/2006/relationships/hyperlink" Target="https://files.dcs.tn.gov/intranet/forms/0745.doc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32.tmp"/><Relationship Id="rId4" Type="http://schemas.openxmlformats.org/officeDocument/2006/relationships/hyperlink" Target="https://public.3.basecamp.com/p/TN8eDAV1NitcTXHFphR2Tz4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34.tmp"/><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files.dcs.tn.gov/policies/chap1/ICPCProceduresManual.pdf" TargetMode="External"/><Relationship Id="rId5" Type="http://schemas.openxmlformats.org/officeDocument/2006/relationships/image" Target="../media/image33.tmp"/><Relationship Id="rId4" Type="http://schemas.openxmlformats.org/officeDocument/2006/relationships/hyperlink" Target="https://files.dcs.tn.gov/policies/chap1/1.30.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public.3.basecamp.com/p/jJbGjcZxnM4CLziyPafHwd7X"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35.tmp"/></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37.tmp"/><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hyperlink" Target="https://files.dcs.tn.gov/intranet/forms/0430.doc" TargetMode="External"/><Relationship Id="rId5" Type="http://schemas.openxmlformats.org/officeDocument/2006/relationships/image" Target="../media/image36.tmp"/><Relationship Id="rId4" Type="http://schemas.openxmlformats.org/officeDocument/2006/relationships/hyperlink" Target="https://files.dcs.tn.gov/policies/chap16/16.32.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3.basecamp.com/3663757/buckets/23473702/recordings/6109863502/publication/new" TargetMode="External"/><Relationship Id="rId7"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9.tmp"/><Relationship Id="rId5" Type="http://schemas.openxmlformats.org/officeDocument/2006/relationships/hyperlink" Target="https://public.3.basecamp.com/p/5tUnvjzh8dBPvjdapaWQaQ75" TargetMode="External"/><Relationship Id="rId4" Type="http://schemas.openxmlformats.org/officeDocument/2006/relationships/image" Target="../media/image38.tmp"/></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public.3.basecamp.com/p/ZCDY1y3V63ZBoyGtKCPRpbjt"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45.xml.rels><?xml version="1.0" encoding="UTF-8" standalone="yes"?>
<Relationships xmlns="http://schemas.openxmlformats.org/package/2006/relationships"><Relationship Id="rId3" Type="http://schemas.openxmlformats.org/officeDocument/2006/relationships/hyperlink" Target="https://files.dcs.tn.gov/intranet/forms/0747.docx"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46.xml.rels><?xml version="1.0" encoding="UTF-8" standalone="yes"?>
<Relationships xmlns="http://schemas.openxmlformats.org/package/2006/relationships"><Relationship Id="rId3" Type="http://schemas.openxmlformats.org/officeDocument/2006/relationships/hyperlink" Target="https://public.3.basecamp.com/p/hvfzKQMw9coQvMXfLZJT8XxH"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9.emf"/><Relationship Id="rId5" Type="http://schemas.openxmlformats.org/officeDocument/2006/relationships/image" Target="../media/image5.jpg"/><Relationship Id="rId4" Type="http://schemas.openxmlformats.org/officeDocument/2006/relationships/image" Target="../media/image40.tmp"/></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emf"/><Relationship Id="rId7" Type="http://schemas.openxmlformats.org/officeDocument/2006/relationships/hyperlink" Target="https://public.3.basecamp.com/p/ZCDY1y3V63ZBoyGtKCPRpbj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mp"/><Relationship Id="rId4" Type="http://schemas.openxmlformats.org/officeDocument/2006/relationships/hyperlink" Target="https://public.3.basecamp.com/p/mUuzf3NED1XFSfMcwC12aNgj"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42.tmp"/><Relationship Id="rId4" Type="http://schemas.openxmlformats.org/officeDocument/2006/relationships/hyperlink" Target="https://files.dcs.tn.gov/policies/chap16/16.31.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files.dcs.tn.gov/policies/chap31/CANSProtocol.pdf"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43.tmp"/></Relationships>
</file>

<file path=ppt/slides/_rels/slide5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files.dcs.tn.gov/intranet/forms/0797.docx"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files.dcs.tn.gov/intranet/forms/0577.docx" TargetMode="External"/><Relationship Id="rId2" Type="http://schemas.openxmlformats.org/officeDocument/2006/relationships/notesSlide" Target="../notesSlides/notesSlide57.xml"/><Relationship Id="rId1" Type="http://schemas.openxmlformats.org/officeDocument/2006/relationships/slideLayout" Target="../slideLayouts/slideLayout9.xml"/><Relationship Id="rId5" Type="http://schemas.openxmlformats.org/officeDocument/2006/relationships/image" Target="../media/image9.emf"/><Relationship Id="rId4" Type="http://schemas.openxmlformats.org/officeDocument/2006/relationships/image" Target="../media/image44.tmp"/></Relationships>
</file>

<file path=ppt/slides/_rels/slide5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openxmlformats.org/officeDocument/2006/relationships/image" Target="../media/image45.tmp"/><Relationship Id="rId5" Type="http://schemas.openxmlformats.org/officeDocument/2006/relationships/hyperlink" Target="https://www.teamtn.gov/dcs/forms-and-documents.html" TargetMode="External"/><Relationship Id="rId4" Type="http://schemas.openxmlformats.org/officeDocument/2006/relationships/image" Target="../media/image9.emf"/></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files.dcs.tn.gov/policies/chap16/16.31.pdf"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46.tmp"/></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7.tmp"/><Relationship Id="rId4" Type="http://schemas.openxmlformats.org/officeDocument/2006/relationships/hyperlink" Target="https://public.3.basecamp.com/p/Jxnio53qkapcTbrz6omNroou"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pixabay.com/en/thank-you-thanks-gratitude-2011012/" TargetMode="External"/><Relationship Id="rId4" Type="http://schemas.openxmlformats.org/officeDocument/2006/relationships/image" Target="../media/image48.jp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rawings/d/1uCXaemLsXwuqopVb6IZt4akesAImVoo2D-BscCM8vEw/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9.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BF77-EE71-4459-9BED-270A7283BA81}"/>
              </a:ext>
            </a:extLst>
          </p:cNvPr>
          <p:cNvSpPr>
            <a:spLocks noGrp="1"/>
          </p:cNvSpPr>
          <p:nvPr>
            <p:ph type="ctrTitle"/>
          </p:nvPr>
        </p:nvSpPr>
        <p:spPr>
          <a:xfrm>
            <a:off x="723900" y="5492887"/>
            <a:ext cx="10750253" cy="632588"/>
          </a:xfrm>
        </p:spPr>
        <p:txBody>
          <a:bodyPr/>
          <a:lstStyle/>
          <a:p>
            <a:r>
              <a:rPr lang="en-US" b="1" dirty="0"/>
              <a:t>Foster care Specialty week two</a:t>
            </a:r>
          </a:p>
        </p:txBody>
      </p:sp>
      <p:sp>
        <p:nvSpPr>
          <p:cNvPr id="3" name="Subtitle 2">
            <a:extLst>
              <a:ext uri="{FF2B5EF4-FFF2-40B4-BE49-F238E27FC236}">
                <a16:creationId xmlns:a16="http://schemas.microsoft.com/office/drawing/2014/main" id="{62411E63-7B1D-4D47-BE07-81BDFB10C00D}"/>
              </a:ext>
            </a:extLst>
          </p:cNvPr>
          <p:cNvSpPr>
            <a:spLocks noGrp="1"/>
          </p:cNvSpPr>
          <p:nvPr>
            <p:ph type="subTitle" idx="1"/>
          </p:nvPr>
        </p:nvSpPr>
        <p:spPr>
          <a:xfrm>
            <a:off x="1694384" y="6047528"/>
            <a:ext cx="8803231" cy="494419"/>
          </a:xfrm>
        </p:spPr>
        <p:txBody>
          <a:bodyPr>
            <a:normAutofit/>
          </a:bodyPr>
          <a:lstStyle/>
          <a:p>
            <a:r>
              <a:rPr lang="en-US" dirty="0"/>
              <a:t>Tennessee Department of Children’s Services</a:t>
            </a:r>
          </a:p>
        </p:txBody>
      </p:sp>
      <p:sp>
        <p:nvSpPr>
          <p:cNvPr id="7" name="TextBox 6">
            <a:extLst>
              <a:ext uri="{FF2B5EF4-FFF2-40B4-BE49-F238E27FC236}">
                <a16:creationId xmlns:a16="http://schemas.microsoft.com/office/drawing/2014/main" id="{A2B5C36B-F70B-9482-72EE-E0A7400ABBAD}"/>
              </a:ext>
            </a:extLst>
          </p:cNvPr>
          <p:cNvSpPr txBox="1"/>
          <p:nvPr/>
        </p:nvSpPr>
        <p:spPr>
          <a:xfrm>
            <a:off x="5035826" y="6490505"/>
            <a:ext cx="2213113" cy="369332"/>
          </a:xfrm>
          <a:prstGeom prst="rect">
            <a:avLst/>
          </a:prstGeom>
          <a:noFill/>
        </p:spPr>
        <p:txBody>
          <a:bodyPr wrap="square" rtlCol="0">
            <a:spAutoFit/>
          </a:bodyPr>
          <a:lstStyle/>
          <a:p>
            <a:pPr algn="ctr"/>
            <a:r>
              <a:rPr lang="en-US" dirty="0"/>
              <a:t>7.5.2023</a:t>
            </a:r>
          </a:p>
        </p:txBody>
      </p:sp>
      <p:pic>
        <p:nvPicPr>
          <p:cNvPr id="1032" name="Picture 8" descr="What Happens to California Children when they Age Out of Foster Care? -  ChildNet">
            <a:extLst>
              <a:ext uri="{FF2B5EF4-FFF2-40B4-BE49-F238E27FC236}">
                <a16:creationId xmlns:a16="http://schemas.microsoft.com/office/drawing/2014/main" id="{014EC4C1-264C-0465-E75A-E13B92DE7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265" y="732525"/>
            <a:ext cx="8896350" cy="38052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52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7258535" y="603623"/>
            <a:ext cx="4395744" cy="1222002"/>
          </a:xfrm>
        </p:spPr>
        <p:txBody>
          <a:bodyPr>
            <a:normAutofit fontScale="90000"/>
          </a:bodyPr>
          <a:lstStyle/>
          <a:p>
            <a:r>
              <a:rPr lang="en-US" dirty="0"/>
              <a:t>Roles and responsibilities</a:t>
            </a:r>
          </a:p>
        </p:txBody>
      </p:sp>
      <p:sp>
        <p:nvSpPr>
          <p:cNvPr id="12" name="Content Placeholder 11">
            <a:extLst>
              <a:ext uri="{FF2B5EF4-FFF2-40B4-BE49-F238E27FC236}">
                <a16:creationId xmlns:a16="http://schemas.microsoft.com/office/drawing/2014/main" id="{696F7679-B00E-4BE4-A073-3AC792312C83}"/>
              </a:ext>
            </a:extLst>
          </p:cNvPr>
          <p:cNvSpPr>
            <a:spLocks noGrp="1"/>
          </p:cNvSpPr>
          <p:nvPr>
            <p:ph idx="1"/>
          </p:nvPr>
        </p:nvSpPr>
        <p:spPr>
          <a:xfrm>
            <a:off x="7438208" y="2147356"/>
            <a:ext cx="4216071" cy="4107021"/>
          </a:xfrm>
        </p:spPr>
        <p:txBody>
          <a:bodyPr>
            <a:normAutofit/>
          </a:bodyPr>
          <a:lstStyle/>
          <a:p>
            <a:pPr marL="342900" indent="-342900">
              <a:buFont typeface="Arial" panose="020B0604020202020204" pitchFamily="34" charset="0"/>
              <a:buChar char="•"/>
            </a:pPr>
            <a:r>
              <a:rPr lang="en-US" sz="2800" b="1" dirty="0"/>
              <a:t>Roles, Responsibilities, and Tasks once a child has entered foster care…</a:t>
            </a:r>
            <a:endParaRPr lang="en-US" sz="2800" dirty="0"/>
          </a:p>
          <a:p>
            <a:pPr marL="342900" indent="-342900">
              <a:buFont typeface="Arial" panose="020B0604020202020204" pitchFamily="34" charset="0"/>
              <a:buChar char="•"/>
            </a:pPr>
            <a:r>
              <a:rPr lang="en-US" sz="2800" b="1" dirty="0"/>
              <a:t>What are the immediate needs of the child/youth and family following a removal…</a:t>
            </a:r>
          </a:p>
        </p:txBody>
      </p:sp>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pic>
        <p:nvPicPr>
          <p:cNvPr id="17" name="Picture 16">
            <a:extLst>
              <a:ext uri="{FF2B5EF4-FFF2-40B4-BE49-F238E27FC236}">
                <a16:creationId xmlns:a16="http://schemas.microsoft.com/office/drawing/2014/main" id="{8805657A-04A4-2649-15B2-72F056226DAE}"/>
              </a:ext>
            </a:extLst>
          </p:cNvPr>
          <p:cNvPicPr>
            <a:picLocks noChangeAspect="1"/>
          </p:cNvPicPr>
          <p:nvPr/>
        </p:nvPicPr>
        <p:blipFill>
          <a:blip r:embed="rId3"/>
          <a:stretch>
            <a:fillRect/>
          </a:stretch>
        </p:blipFill>
        <p:spPr>
          <a:xfrm>
            <a:off x="10982552" y="5898776"/>
            <a:ext cx="851399" cy="824227"/>
          </a:xfrm>
          <a:prstGeom prst="rect">
            <a:avLst/>
          </a:prstGeom>
        </p:spPr>
      </p:pic>
      <p:pic>
        <p:nvPicPr>
          <p:cNvPr id="16" name="Picture Placeholder 4">
            <a:extLst>
              <a:ext uri="{FF2B5EF4-FFF2-40B4-BE49-F238E27FC236}">
                <a16:creationId xmlns:a16="http://schemas.microsoft.com/office/drawing/2014/main" id="{3F86AA8D-7861-133D-99D5-7775BBE00B92}"/>
              </a:ext>
            </a:extLst>
          </p:cNvPr>
          <p:cNvPicPr>
            <a:picLocks noGrp="1" noChangeAspect="1"/>
          </p:cNvPicPr>
          <p:nvPr>
            <p:ph type="pic" sz="quarter" idx="13"/>
          </p:nvPr>
        </p:nvPicPr>
        <p:blipFill rotWithShape="1">
          <a:blip r:embed="rId4">
            <a:alphaModFix amt="84000"/>
          </a:blip>
          <a:srcRect l="11228" t="1156" r="-3077"/>
          <a:stretch/>
        </p:blipFill>
        <p:spPr>
          <a:xfrm>
            <a:off x="4" y="2"/>
            <a:ext cx="7258531" cy="6857999"/>
          </a:xfrm>
        </p:spPr>
      </p:pic>
    </p:spTree>
    <p:extLst>
      <p:ext uri="{BB962C8B-B14F-4D97-AF65-F5344CB8AC3E}">
        <p14:creationId xmlns:p14="http://schemas.microsoft.com/office/powerpoint/2010/main" val="183926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A97206E-C8B0-690D-B7DC-D438FC649D08}"/>
              </a:ext>
            </a:extLst>
          </p:cNvPr>
          <p:cNvSpPr/>
          <p:nvPr/>
        </p:nvSpPr>
        <p:spPr>
          <a:xfrm>
            <a:off x="6275294" y="2256496"/>
            <a:ext cx="4729415" cy="27704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117648" y="410217"/>
            <a:ext cx="5190969" cy="1216024"/>
          </a:xfrm>
        </p:spPr>
        <p:txBody>
          <a:bodyPr>
            <a:normAutofit fontScale="90000"/>
          </a:bodyPr>
          <a:lstStyle/>
          <a:p>
            <a:r>
              <a:rPr lang="en-US" dirty="0"/>
              <a:t>Exploring placement options</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5" name="Rectangle 4">
            <a:hlinkClick r:id="rId3"/>
            <a:extLst>
              <a:ext uri="{FF2B5EF4-FFF2-40B4-BE49-F238E27FC236}">
                <a16:creationId xmlns:a16="http://schemas.microsoft.com/office/drawing/2014/main" id="{1CBCFA98-7D68-B9A6-1EDF-35AD457E58E9}"/>
              </a:ext>
            </a:extLst>
          </p:cNvPr>
          <p:cNvSpPr/>
          <p:nvPr/>
        </p:nvSpPr>
        <p:spPr>
          <a:xfrm>
            <a:off x="806354" y="664519"/>
            <a:ext cx="2122242" cy="2599357"/>
          </a:xfrm>
          <a:prstGeom prst="rect">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latin typeface="Amasis MT Pro Light" panose="02040304050005020304" pitchFamily="18" charset="0"/>
              </a:rPr>
              <a:t>Three Principles</a:t>
            </a:r>
          </a:p>
          <a:p>
            <a:pPr algn="ctr"/>
            <a:r>
              <a:rPr lang="en-US" sz="3200">
                <a:latin typeface="Amasis MT Pro Light" panose="02040304050005020304" pitchFamily="18" charset="0"/>
              </a:rPr>
              <a:t>Section D</a:t>
            </a:r>
            <a:endParaRPr lang="en-US" sz="3200" dirty="0">
              <a:latin typeface="Amasis MT Pro Light" panose="02040304050005020304" pitchFamily="18" charset="0"/>
            </a:endParaRPr>
          </a:p>
        </p:txBody>
      </p:sp>
      <p:sp>
        <p:nvSpPr>
          <p:cNvPr id="8" name="Rectangle 7">
            <a:hlinkClick r:id="rId3"/>
            <a:extLst>
              <a:ext uri="{FF2B5EF4-FFF2-40B4-BE49-F238E27FC236}">
                <a16:creationId xmlns:a16="http://schemas.microsoft.com/office/drawing/2014/main" id="{32B5AE9D-5B8D-FEE0-EC80-5190979549A9}"/>
              </a:ext>
            </a:extLst>
          </p:cNvPr>
          <p:cNvSpPr/>
          <p:nvPr/>
        </p:nvSpPr>
        <p:spPr>
          <a:xfrm>
            <a:off x="3286750" y="664519"/>
            <a:ext cx="2122242" cy="25993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tx1"/>
                </a:solidFill>
                <a:latin typeface="Amasis MT Pro Light" panose="02040304050005020304" pitchFamily="18" charset="0"/>
              </a:rPr>
              <a:t>Placement Exception Requests (PERS) Section G</a:t>
            </a:r>
          </a:p>
        </p:txBody>
      </p:sp>
      <p:pic>
        <p:nvPicPr>
          <p:cNvPr id="17" name="Picture 16">
            <a:extLst>
              <a:ext uri="{FF2B5EF4-FFF2-40B4-BE49-F238E27FC236}">
                <a16:creationId xmlns:a16="http://schemas.microsoft.com/office/drawing/2014/main" id="{5EF6AFF3-FDDE-C39C-CB6C-8A868E08DCD8}"/>
              </a:ext>
            </a:extLst>
          </p:cNvPr>
          <p:cNvPicPr>
            <a:picLocks noChangeAspect="1"/>
          </p:cNvPicPr>
          <p:nvPr/>
        </p:nvPicPr>
        <p:blipFill>
          <a:blip r:embed="rId4"/>
          <a:stretch>
            <a:fillRect/>
          </a:stretch>
        </p:blipFill>
        <p:spPr>
          <a:xfrm>
            <a:off x="10982552" y="5898776"/>
            <a:ext cx="851399" cy="824227"/>
          </a:xfrm>
          <a:prstGeom prst="rect">
            <a:avLst/>
          </a:prstGeom>
        </p:spPr>
      </p:pic>
      <p:sp>
        <p:nvSpPr>
          <p:cNvPr id="21" name="Rectangle 20">
            <a:hlinkClick r:id="rId5"/>
            <a:extLst>
              <a:ext uri="{FF2B5EF4-FFF2-40B4-BE49-F238E27FC236}">
                <a16:creationId xmlns:a16="http://schemas.microsoft.com/office/drawing/2014/main" id="{CB640D0F-1150-D1F5-0CF1-C22F5E4D8B5C}"/>
              </a:ext>
            </a:extLst>
          </p:cNvPr>
          <p:cNvSpPr/>
          <p:nvPr/>
        </p:nvSpPr>
        <p:spPr>
          <a:xfrm>
            <a:off x="806354" y="3593830"/>
            <a:ext cx="2122242" cy="259935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a:latin typeface="Amasis MT Pro Light" panose="02040304050005020304" pitchFamily="18" charset="0"/>
            </a:endParaRPr>
          </a:p>
          <a:p>
            <a:pPr algn="ctr"/>
            <a:r>
              <a:rPr lang="en-US" sz="3200" dirty="0">
                <a:latin typeface="Amasis MT Pro Light" panose="02040304050005020304" pitchFamily="18" charset="0"/>
              </a:rPr>
              <a:t>Guide to Placement Exception Categories</a:t>
            </a:r>
          </a:p>
          <a:p>
            <a:pPr algn="ctr"/>
            <a:endParaRPr lang="en-US" sz="3200" dirty="0">
              <a:latin typeface="Amasis MT Pro Light" panose="02040304050005020304" pitchFamily="18" charset="0"/>
            </a:endParaRPr>
          </a:p>
        </p:txBody>
      </p:sp>
      <p:sp>
        <p:nvSpPr>
          <p:cNvPr id="23" name="Rectangle 22">
            <a:hlinkClick r:id="rId6"/>
            <a:extLst>
              <a:ext uri="{FF2B5EF4-FFF2-40B4-BE49-F238E27FC236}">
                <a16:creationId xmlns:a16="http://schemas.microsoft.com/office/drawing/2014/main" id="{11749FCF-2240-68F0-8F04-EDFEB141A0A9}"/>
              </a:ext>
            </a:extLst>
          </p:cNvPr>
          <p:cNvSpPr/>
          <p:nvPr/>
        </p:nvSpPr>
        <p:spPr>
          <a:xfrm>
            <a:off x="3286750" y="3593830"/>
            <a:ext cx="2122242" cy="259935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dirty="0">
                <a:latin typeface="Amasis MT Pro Light" panose="02040304050005020304" pitchFamily="18" charset="0"/>
              </a:rPr>
              <a:t>PER Request Form CS-0664</a:t>
            </a:r>
          </a:p>
        </p:txBody>
      </p:sp>
      <p:sp>
        <p:nvSpPr>
          <p:cNvPr id="14" name="Rectangle 13">
            <a:hlinkClick r:id="rId7"/>
            <a:extLst>
              <a:ext uri="{FF2B5EF4-FFF2-40B4-BE49-F238E27FC236}">
                <a16:creationId xmlns:a16="http://schemas.microsoft.com/office/drawing/2014/main" id="{ACB8707F-666A-4155-BCA0-7DFEB1B1C533}"/>
              </a:ext>
            </a:extLst>
          </p:cNvPr>
          <p:cNvSpPr/>
          <p:nvPr/>
        </p:nvSpPr>
        <p:spPr>
          <a:xfrm>
            <a:off x="6436328" y="2427638"/>
            <a:ext cx="4553610" cy="2599357"/>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en-US" sz="2800" b="1" dirty="0">
                <a:solidFill>
                  <a:schemeClr val="tx1"/>
                </a:solidFill>
                <a:latin typeface="Amasis MT Pro Light" panose="02040304050005020304" pitchFamily="18" charset="0"/>
                <a:cs typeface="Aldhabi" panose="01000000000000000000" pitchFamily="2" charset="-78"/>
              </a:rPr>
              <a:t>Review PER Form CS-0664 for the Steward Case</a:t>
            </a:r>
          </a:p>
          <a:p>
            <a:pPr marL="285750" indent="-285750">
              <a:buFont typeface="Arial" panose="020B0604020202020204" pitchFamily="34" charset="0"/>
              <a:buChar char="•"/>
            </a:pPr>
            <a:r>
              <a:rPr lang="en-US" sz="2800" b="1" dirty="0">
                <a:solidFill>
                  <a:schemeClr val="tx1"/>
                </a:solidFill>
                <a:latin typeface="Amasis MT Pro Light" panose="02040304050005020304" pitchFamily="18" charset="0"/>
                <a:cs typeface="Aldhabi" panose="01000000000000000000" pitchFamily="2" charset="-78"/>
              </a:rPr>
              <a:t>Identify circumstances that that warrant an exception</a:t>
            </a:r>
          </a:p>
        </p:txBody>
      </p:sp>
    </p:spTree>
    <p:extLst>
      <p:ext uri="{BB962C8B-B14F-4D97-AF65-F5344CB8AC3E}">
        <p14:creationId xmlns:p14="http://schemas.microsoft.com/office/powerpoint/2010/main" val="348113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hlinkClick r:id="rId3"/>
            <a:extLst>
              <a:ext uri="{FF2B5EF4-FFF2-40B4-BE49-F238E27FC236}">
                <a16:creationId xmlns:a16="http://schemas.microsoft.com/office/drawing/2014/main" id="{718ED1A2-D479-82FC-9AAE-0BFD50060538}"/>
              </a:ext>
            </a:extLst>
          </p:cNvPr>
          <p:cNvPicPr>
            <a:picLocks noChangeAspect="1"/>
          </p:cNvPicPr>
          <p:nvPr/>
        </p:nvPicPr>
        <p:blipFill>
          <a:blip r:embed="rId4"/>
          <a:stretch>
            <a:fillRect/>
          </a:stretch>
        </p:blipFill>
        <p:spPr>
          <a:xfrm>
            <a:off x="7213313" y="451643"/>
            <a:ext cx="3537165" cy="2594212"/>
          </a:xfrm>
          <a:prstGeom prst="rect">
            <a:avLst/>
          </a:prstGeom>
          <a:ln>
            <a:noFill/>
          </a:ln>
          <a:effectLst>
            <a:outerShdw blurRad="292100" dist="139700" dir="2700000" algn="tl" rotWithShape="0">
              <a:srgbClr val="333333">
                <a:alpha val="65000"/>
              </a:srgbClr>
            </a:outerShdw>
          </a:effectLst>
        </p:spPr>
      </p:pic>
      <p:sp>
        <p:nvSpPr>
          <p:cNvPr id="11" name="Rectangle: Rounded Corners 10">
            <a:hlinkClick r:id="rId3"/>
            <a:extLst>
              <a:ext uri="{FF2B5EF4-FFF2-40B4-BE49-F238E27FC236}">
                <a16:creationId xmlns:a16="http://schemas.microsoft.com/office/drawing/2014/main" id="{10C89BB6-A56B-DF9A-6A29-AB16586136B9}"/>
              </a:ext>
            </a:extLst>
          </p:cNvPr>
          <p:cNvSpPr/>
          <p:nvPr/>
        </p:nvSpPr>
        <p:spPr>
          <a:xfrm>
            <a:off x="2956141" y="2395564"/>
            <a:ext cx="8445076" cy="339563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DE926A3-86E7-4B35-831A-EA8744944DBD}"/>
              </a:ext>
            </a:extLst>
          </p:cNvPr>
          <p:cNvSpPr>
            <a:spLocks noGrp="1"/>
          </p:cNvSpPr>
          <p:nvPr>
            <p:ph type="title"/>
          </p:nvPr>
        </p:nvSpPr>
        <p:spPr>
          <a:xfrm>
            <a:off x="1050879" y="609601"/>
            <a:ext cx="9505664" cy="1216024"/>
          </a:xfrm>
        </p:spPr>
        <p:txBody>
          <a:bodyPr/>
          <a:lstStyle/>
          <a:p>
            <a:r>
              <a:rPr lang="en-US" dirty="0"/>
              <a:t>Relative caregivers</a:t>
            </a:r>
          </a:p>
        </p:txBody>
      </p:sp>
      <p:sp>
        <p:nvSpPr>
          <p:cNvPr id="6" name="Footer Placeholder 5">
            <a:extLst>
              <a:ext uri="{FF2B5EF4-FFF2-40B4-BE49-F238E27FC236}">
                <a16:creationId xmlns:a16="http://schemas.microsoft.com/office/drawing/2014/main" id="{4F29E5BE-3151-4833-A6E7-B8C68C8AAA03}"/>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10" name="TextBox 9">
            <a:extLst>
              <a:ext uri="{FF2B5EF4-FFF2-40B4-BE49-F238E27FC236}">
                <a16:creationId xmlns:a16="http://schemas.microsoft.com/office/drawing/2014/main" id="{6FAD8286-B904-AADA-744B-BEE51AD9D4DA}"/>
              </a:ext>
            </a:extLst>
          </p:cNvPr>
          <p:cNvSpPr txBox="1"/>
          <p:nvPr/>
        </p:nvSpPr>
        <p:spPr>
          <a:xfrm>
            <a:off x="261573" y="1905506"/>
            <a:ext cx="3313040" cy="3046988"/>
          </a:xfrm>
          <a:prstGeom prst="rect">
            <a:avLst/>
          </a:prstGeom>
          <a:solidFill>
            <a:srgbClr val="5D939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buFont typeface="Arial" panose="020B0604020202020204" pitchFamily="34" charset="0"/>
              <a:buChar char="•"/>
            </a:pPr>
            <a:r>
              <a:rPr lang="en-US" sz="2400" dirty="0"/>
              <a:t>Full Disclosure Statement CS-0660</a:t>
            </a:r>
          </a:p>
          <a:p>
            <a:pPr marL="457200" indent="-457200">
              <a:buFont typeface="Arial" panose="020B0604020202020204" pitchFamily="34" charset="0"/>
              <a:buChar char="•"/>
            </a:pPr>
            <a:r>
              <a:rPr lang="en-US" sz="2400" dirty="0"/>
              <a:t>Resources:</a:t>
            </a:r>
          </a:p>
          <a:p>
            <a:pPr marL="457200" indent="-457200">
              <a:buFont typeface="Arial" panose="020B0604020202020204" pitchFamily="34" charset="0"/>
              <a:buChar char="•"/>
            </a:pPr>
            <a:r>
              <a:rPr lang="en-US" sz="2400" dirty="0"/>
              <a:t>Guide to Full Disclosure</a:t>
            </a:r>
          </a:p>
          <a:p>
            <a:pPr marL="457200" indent="-457200">
              <a:buFont typeface="Arial" panose="020B0604020202020204" pitchFamily="34" charset="0"/>
              <a:buChar char="•"/>
            </a:pPr>
            <a:r>
              <a:rPr lang="en-US" sz="2400" dirty="0"/>
              <a:t>Policy 16.20 Expedited Custodial Placement</a:t>
            </a:r>
          </a:p>
        </p:txBody>
      </p:sp>
      <p:sp>
        <p:nvSpPr>
          <p:cNvPr id="34" name="Rectangle 6">
            <a:extLst>
              <a:ext uri="{FF2B5EF4-FFF2-40B4-BE49-F238E27FC236}">
                <a16:creationId xmlns:a16="http://schemas.microsoft.com/office/drawing/2014/main" id="{E770BFBC-330C-47A3-9073-568CB6BD4518}"/>
              </a:ext>
              <a:ext uri="{C183D7F6-B498-43B3-948B-1728B52AA6E4}">
                <adec:decorative xmlns:adec="http://schemas.microsoft.com/office/drawing/2017/decorative" val="1"/>
              </a:ext>
            </a:extLst>
          </p:cNvPr>
          <p:cNvSpPr/>
          <p:nvPr/>
        </p:nvSpPr>
        <p:spPr>
          <a:xfrm>
            <a:off x="382767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35" name="Rectangle 6">
            <a:extLst>
              <a:ext uri="{FF2B5EF4-FFF2-40B4-BE49-F238E27FC236}">
                <a16:creationId xmlns:a16="http://schemas.microsoft.com/office/drawing/2014/main" id="{260B0AC3-F32A-4A21-8B20-6D7874795004}"/>
              </a:ext>
              <a:ext uri="{C183D7F6-B498-43B3-948B-1728B52AA6E4}">
                <adec:decorative xmlns:adec="http://schemas.microsoft.com/office/drawing/2017/decorative" val="1"/>
              </a:ext>
            </a:extLst>
          </p:cNvPr>
          <p:cNvSpPr/>
          <p:nvPr/>
        </p:nvSpPr>
        <p:spPr>
          <a:xfrm>
            <a:off x="630185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36" name="Rectangle 6">
            <a:extLst>
              <a:ext uri="{FF2B5EF4-FFF2-40B4-BE49-F238E27FC236}">
                <a16:creationId xmlns:a16="http://schemas.microsoft.com/office/drawing/2014/main" id="{C85ADE54-C22E-47F6-BB9E-72F715B1F5DA}"/>
              </a:ext>
              <a:ext uri="{C183D7F6-B498-43B3-948B-1728B52AA6E4}">
                <adec:decorative xmlns:adec="http://schemas.microsoft.com/office/drawing/2017/decorative" val="1"/>
              </a:ext>
            </a:extLst>
          </p:cNvPr>
          <p:cNvSpPr/>
          <p:nvPr/>
        </p:nvSpPr>
        <p:spPr>
          <a:xfrm>
            <a:off x="877603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pic>
        <p:nvPicPr>
          <p:cNvPr id="13" name="Picture 12">
            <a:extLst>
              <a:ext uri="{FF2B5EF4-FFF2-40B4-BE49-F238E27FC236}">
                <a16:creationId xmlns:a16="http://schemas.microsoft.com/office/drawing/2014/main" id="{E1D627CF-B931-85BB-3B01-14DE8FE0643A}"/>
              </a:ext>
            </a:extLst>
          </p:cNvPr>
          <p:cNvPicPr>
            <a:picLocks noChangeAspect="1"/>
          </p:cNvPicPr>
          <p:nvPr/>
        </p:nvPicPr>
        <p:blipFill>
          <a:blip r:embed="rId5"/>
          <a:stretch>
            <a:fillRect/>
          </a:stretch>
        </p:blipFill>
        <p:spPr>
          <a:xfrm>
            <a:off x="343559" y="5791200"/>
            <a:ext cx="851399" cy="824227"/>
          </a:xfrm>
          <a:prstGeom prst="rect">
            <a:avLst/>
          </a:prstGeom>
        </p:spPr>
      </p:pic>
      <p:sp>
        <p:nvSpPr>
          <p:cNvPr id="2" name="TextBox 1">
            <a:extLst>
              <a:ext uri="{FF2B5EF4-FFF2-40B4-BE49-F238E27FC236}">
                <a16:creationId xmlns:a16="http://schemas.microsoft.com/office/drawing/2014/main" id="{35CB2153-01DC-DB6F-CB41-D6A9B865577F}"/>
              </a:ext>
            </a:extLst>
          </p:cNvPr>
          <p:cNvSpPr txBox="1"/>
          <p:nvPr/>
        </p:nvSpPr>
        <p:spPr>
          <a:xfrm>
            <a:off x="3827675" y="2703822"/>
            <a:ext cx="6669741"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Review the completed Home Study for Mr. and Mrs. Wilson</a:t>
            </a:r>
          </a:p>
          <a:p>
            <a:pPr marL="285750" indent="-285750">
              <a:buFont typeface="Arial" panose="020B0604020202020204" pitchFamily="34" charset="0"/>
              <a:buChar char="•"/>
            </a:pPr>
            <a:r>
              <a:rPr lang="en-US" sz="2400" dirty="0">
                <a:solidFill>
                  <a:schemeClr val="bg1"/>
                </a:solidFill>
              </a:rPr>
              <a:t>What supports may they need to care for Michael?</a:t>
            </a:r>
          </a:p>
          <a:p>
            <a:pPr marL="285750" indent="-285750">
              <a:buFont typeface="Arial" panose="020B0604020202020204" pitchFamily="34" charset="0"/>
              <a:buChar char="•"/>
            </a:pPr>
            <a:r>
              <a:rPr lang="en-US" sz="2400" dirty="0">
                <a:solidFill>
                  <a:schemeClr val="bg1"/>
                </a:solidFill>
              </a:rPr>
              <a:t>What are other challenges Mr. and Mrs. Wilson, Michael, or Marilyn face?</a:t>
            </a:r>
          </a:p>
          <a:p>
            <a:pPr marL="285750" indent="-285750">
              <a:buFont typeface="Arial" panose="020B0604020202020204" pitchFamily="34" charset="0"/>
              <a:buChar char="•"/>
            </a:pPr>
            <a:r>
              <a:rPr lang="en-US" sz="2400" dirty="0">
                <a:solidFill>
                  <a:schemeClr val="bg1"/>
                </a:solidFill>
              </a:rPr>
              <a:t>What is needed for a successful transition to the grandparent’s home?</a:t>
            </a:r>
          </a:p>
        </p:txBody>
      </p:sp>
    </p:spTree>
    <p:extLst>
      <p:ext uri="{BB962C8B-B14F-4D97-AF65-F5344CB8AC3E}">
        <p14:creationId xmlns:p14="http://schemas.microsoft.com/office/powerpoint/2010/main" val="297190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Four</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Case Process</a:t>
            </a:r>
          </a:p>
          <a:p>
            <a:pPr marL="0" indent="0">
              <a:buNone/>
            </a:pPr>
            <a:endParaRPr lang="en-US" sz="4000" dirty="0"/>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88" y="1923636"/>
            <a:ext cx="2708982" cy="726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37CB0FD-039F-1BFF-FFBB-0D847C755831}"/>
              </a:ext>
            </a:extLst>
          </p:cNvPr>
          <p:cNvSpPr/>
          <p:nvPr/>
        </p:nvSpPr>
        <p:spPr>
          <a:xfrm>
            <a:off x="8078288" y="3783106"/>
            <a:ext cx="3342747" cy="22591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t>Month One</a:t>
            </a:r>
          </a:p>
        </p:txBody>
      </p:sp>
    </p:spTree>
    <p:extLst>
      <p:ext uri="{BB962C8B-B14F-4D97-AF65-F5344CB8AC3E}">
        <p14:creationId xmlns:p14="http://schemas.microsoft.com/office/powerpoint/2010/main" val="24816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1050879" y="609601"/>
            <a:ext cx="9505664" cy="1216024"/>
          </a:xfrm>
        </p:spPr>
        <p:txBody>
          <a:bodyPr/>
          <a:lstStyle/>
          <a:p>
            <a:r>
              <a:rPr lang="en-US" dirty="0"/>
              <a:t>Case calendar timeline 1-30 days</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9" name="TextBox 8">
            <a:extLst>
              <a:ext uri="{FF2B5EF4-FFF2-40B4-BE49-F238E27FC236}">
                <a16:creationId xmlns:a16="http://schemas.microsoft.com/office/drawing/2014/main" id="{B2FB0ACC-5483-F470-1610-F99305893792}"/>
              </a:ext>
            </a:extLst>
          </p:cNvPr>
          <p:cNvSpPr txBox="1"/>
          <p:nvPr/>
        </p:nvSpPr>
        <p:spPr>
          <a:xfrm>
            <a:off x="878528" y="1786591"/>
            <a:ext cx="8899945" cy="4401205"/>
          </a:xfrm>
          <a:prstGeom prst="rect">
            <a:avLst/>
          </a:prstGeom>
          <a:noFill/>
          <a:ln>
            <a:solidFill>
              <a:schemeClr val="accent5">
                <a:lumMod val="75000"/>
              </a:schemeClr>
            </a:solidFill>
          </a:ln>
          <a:effectLst>
            <a:glow rad="228600">
              <a:schemeClr val="accent2">
                <a:satMod val="175000"/>
                <a:alpha val="40000"/>
              </a:schemeClr>
            </a:glow>
          </a:effectLst>
        </p:spPr>
        <p:txBody>
          <a:bodyPr wrap="square" rtlCol="0">
            <a:spAutoFit/>
          </a:bodyPr>
          <a:lstStyle/>
          <a:p>
            <a:pPr marL="285750" indent="-285750">
              <a:buFont typeface="Arial" panose="020B0604020202020204" pitchFamily="34" charset="0"/>
              <a:buChar char="•"/>
            </a:pPr>
            <a:r>
              <a:rPr lang="en-US" sz="2000" dirty="0"/>
              <a:t>EPSDT</a:t>
            </a:r>
          </a:p>
          <a:p>
            <a:pPr marL="285750" indent="-285750">
              <a:buFont typeface="Arial" panose="020B0604020202020204" pitchFamily="34" charset="0"/>
              <a:buChar char="•"/>
            </a:pPr>
            <a:r>
              <a:rPr lang="en-US" sz="2000" dirty="0"/>
              <a:t>Preliminary, Adjudicatory/Dispositional Hearings</a:t>
            </a:r>
          </a:p>
          <a:p>
            <a:pPr marL="285750" indent="-285750">
              <a:buFont typeface="Arial" panose="020B0604020202020204" pitchFamily="34" charset="0"/>
              <a:buChar char="•"/>
            </a:pPr>
            <a:r>
              <a:rPr lang="en-US" sz="2000" dirty="0"/>
              <a:t>Initial CFTM</a:t>
            </a:r>
          </a:p>
          <a:p>
            <a:pPr marL="285750" indent="-285750">
              <a:buFont typeface="Arial" panose="020B0604020202020204" pitchFamily="34" charset="0"/>
              <a:buChar char="•"/>
            </a:pPr>
            <a:r>
              <a:rPr lang="en-US" sz="2000" dirty="0"/>
              <a:t>Family Visitation</a:t>
            </a:r>
          </a:p>
          <a:p>
            <a:pPr marL="285750" indent="-285750">
              <a:buFont typeface="Arial" panose="020B0604020202020204" pitchFamily="34" charset="0"/>
              <a:buChar char="•"/>
            </a:pPr>
            <a:r>
              <a:rPr lang="en-US" sz="2000" dirty="0"/>
              <a:t>Face to Face Quality Contacts:  Child, Parents, Foster Parents</a:t>
            </a:r>
          </a:p>
          <a:p>
            <a:pPr marL="285750" indent="-285750">
              <a:buFont typeface="Arial" panose="020B0604020202020204" pitchFamily="34" charset="0"/>
              <a:buChar char="•"/>
            </a:pPr>
            <a:r>
              <a:rPr lang="en-US" sz="2000" dirty="0"/>
              <a:t>Assessments</a:t>
            </a:r>
          </a:p>
          <a:p>
            <a:pPr marL="285750" indent="-285750">
              <a:buFont typeface="Arial" panose="020B0604020202020204" pitchFamily="34" charset="0"/>
              <a:buChar char="•"/>
            </a:pPr>
            <a:r>
              <a:rPr lang="en-US" sz="2000" dirty="0"/>
              <a:t>Update genogram</a:t>
            </a:r>
          </a:p>
          <a:p>
            <a:pPr marL="285750" indent="-285750">
              <a:buFont typeface="Arial" panose="020B0604020202020204" pitchFamily="34" charset="0"/>
              <a:buChar char="•"/>
            </a:pPr>
            <a:r>
              <a:rPr lang="en-US" sz="2000" dirty="0"/>
              <a:t>Diligent Search</a:t>
            </a:r>
          </a:p>
          <a:p>
            <a:pPr marL="285750" indent="-285750">
              <a:buFont typeface="Arial" panose="020B0604020202020204" pitchFamily="34" charset="0"/>
              <a:buChar char="•"/>
            </a:pPr>
            <a:r>
              <a:rPr lang="en-US" sz="2000" dirty="0"/>
              <a:t>Records request</a:t>
            </a:r>
          </a:p>
          <a:p>
            <a:pPr marL="285750" indent="-285750">
              <a:buFont typeface="Arial" panose="020B0604020202020204" pitchFamily="34" charset="0"/>
              <a:buChar char="•"/>
            </a:pPr>
            <a:r>
              <a:rPr lang="en-US" sz="2000" dirty="0"/>
              <a:t>Immediate needs of the child</a:t>
            </a:r>
          </a:p>
          <a:p>
            <a:pPr marL="285750" indent="-285750">
              <a:buFont typeface="Arial" panose="020B0604020202020204" pitchFamily="34" charset="0"/>
              <a:buChar char="•"/>
            </a:pPr>
            <a:r>
              <a:rPr lang="en-US" sz="2000" dirty="0"/>
              <a:t>Referrals for services</a:t>
            </a:r>
          </a:p>
          <a:p>
            <a:pPr marL="285750" indent="-285750">
              <a:buFont typeface="Arial" panose="020B0604020202020204" pitchFamily="34" charset="0"/>
              <a:buChar char="•"/>
            </a:pPr>
            <a:r>
              <a:rPr lang="en-US" sz="2000" dirty="0"/>
              <a:t>Life Books</a:t>
            </a:r>
          </a:p>
          <a:p>
            <a:pPr marL="285750" indent="-285750">
              <a:buFont typeface="Arial" panose="020B0604020202020204" pitchFamily="34" charset="0"/>
              <a:buChar char="•"/>
            </a:pPr>
            <a:r>
              <a:rPr lang="en-US" sz="2000" dirty="0"/>
              <a:t>Documentation</a:t>
            </a:r>
          </a:p>
          <a:p>
            <a:pPr marL="285750" indent="-285750">
              <a:buFont typeface="Arial" panose="020B0604020202020204" pitchFamily="34" charset="0"/>
              <a:buChar char="•"/>
            </a:pPr>
            <a:r>
              <a:rPr lang="en-US" sz="2000" dirty="0"/>
              <a:t>Initial Permanency Plan CFTM and Submission</a:t>
            </a:r>
          </a:p>
        </p:txBody>
      </p:sp>
      <p:sp>
        <p:nvSpPr>
          <p:cNvPr id="10" name="Oval 9">
            <a:extLst>
              <a:ext uri="{FF2B5EF4-FFF2-40B4-BE49-F238E27FC236}">
                <a16:creationId xmlns:a16="http://schemas.microsoft.com/office/drawing/2014/main" id="{FF299E13-6052-5408-D1E7-F6486DF90989}"/>
              </a:ext>
            </a:extLst>
          </p:cNvPr>
          <p:cNvSpPr/>
          <p:nvPr/>
        </p:nvSpPr>
        <p:spPr>
          <a:xfrm>
            <a:off x="6967108" y="3306656"/>
            <a:ext cx="6400800" cy="4123764"/>
          </a:xfrm>
          <a:prstGeom prst="ellipse">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70D8B3-4D03-94C9-CC4B-4D68504BE675}"/>
              </a:ext>
            </a:extLst>
          </p:cNvPr>
          <p:cNvSpPr txBox="1"/>
          <p:nvPr/>
        </p:nvSpPr>
        <p:spPr>
          <a:xfrm>
            <a:off x="8122024" y="4152978"/>
            <a:ext cx="3897380" cy="2308324"/>
          </a:xfrm>
          <a:prstGeom prst="rect">
            <a:avLst/>
          </a:prstGeom>
          <a:noFill/>
        </p:spPr>
        <p:txBody>
          <a:bodyPr wrap="square" rtlCol="0">
            <a:spAutoFit/>
          </a:bodyPr>
          <a:lstStyle/>
          <a:p>
            <a:r>
              <a:rPr lang="en-US" sz="2400" b="1" dirty="0">
                <a:solidFill>
                  <a:schemeClr val="bg1"/>
                </a:solidFill>
              </a:rPr>
              <a:t>Resources:</a:t>
            </a:r>
          </a:p>
          <a:p>
            <a:pPr marL="342900" indent="-342900">
              <a:buFont typeface="Arial" panose="020B0604020202020204" pitchFamily="34" charset="0"/>
              <a:buChar char="•"/>
            </a:pPr>
            <a:r>
              <a:rPr lang="en-US" sz="2400" dirty="0">
                <a:solidFill>
                  <a:schemeClr val="bg1"/>
                </a:solidFill>
              </a:rPr>
              <a:t>Case Calendar Timeline</a:t>
            </a:r>
          </a:p>
          <a:p>
            <a:pPr marL="342900" indent="-342900">
              <a:buFont typeface="Arial" panose="020B0604020202020204" pitchFamily="34" charset="0"/>
              <a:buChar char="•"/>
            </a:pPr>
            <a:r>
              <a:rPr lang="en-US" sz="2400" dirty="0">
                <a:solidFill>
                  <a:schemeClr val="bg1"/>
                </a:solidFill>
              </a:rPr>
              <a:t>Visitation Guide</a:t>
            </a:r>
          </a:p>
          <a:p>
            <a:pPr marL="342900" indent="-342900">
              <a:buFont typeface="Arial" panose="020B0604020202020204" pitchFamily="34" charset="0"/>
              <a:buChar char="•"/>
            </a:pPr>
            <a:r>
              <a:rPr lang="en-US" sz="2400" dirty="0">
                <a:solidFill>
                  <a:schemeClr val="bg1"/>
                </a:solidFill>
              </a:rPr>
              <a:t>CFTM Guide</a:t>
            </a:r>
          </a:p>
          <a:p>
            <a:pPr marL="342900" indent="-342900">
              <a:buFont typeface="Arial" panose="020B0604020202020204" pitchFamily="34" charset="0"/>
              <a:buChar char="•"/>
            </a:pPr>
            <a:r>
              <a:rPr lang="en-US" sz="2400" dirty="0">
                <a:solidFill>
                  <a:schemeClr val="bg1"/>
                </a:solidFill>
              </a:rPr>
              <a:t>CANS Protocol</a:t>
            </a:r>
          </a:p>
          <a:p>
            <a:pPr marL="342900" indent="-342900">
              <a:buFont typeface="Arial" panose="020B0604020202020204" pitchFamily="34" charset="0"/>
              <a:buChar char="•"/>
            </a:pPr>
            <a:r>
              <a:rPr lang="en-US" sz="2400" dirty="0">
                <a:solidFill>
                  <a:schemeClr val="bg1"/>
                </a:solidFill>
              </a:rPr>
              <a:t>Policy 16.31; 31.1</a:t>
            </a:r>
          </a:p>
        </p:txBody>
      </p:sp>
      <p:pic>
        <p:nvPicPr>
          <p:cNvPr id="13" name="Picture 12">
            <a:extLst>
              <a:ext uri="{FF2B5EF4-FFF2-40B4-BE49-F238E27FC236}">
                <a16:creationId xmlns:a16="http://schemas.microsoft.com/office/drawing/2014/main" id="{5760EE1D-3D81-BE51-5FC8-8D99D9E074A0}"/>
              </a:ext>
            </a:extLst>
          </p:cNvPr>
          <p:cNvPicPr>
            <a:picLocks noChangeAspect="1"/>
          </p:cNvPicPr>
          <p:nvPr/>
        </p:nvPicPr>
        <p:blipFill>
          <a:blip r:embed="rId3"/>
          <a:stretch>
            <a:fillRect/>
          </a:stretch>
        </p:blipFill>
        <p:spPr>
          <a:xfrm>
            <a:off x="11168005" y="5828284"/>
            <a:ext cx="851399" cy="824227"/>
          </a:xfrm>
          <a:prstGeom prst="rect">
            <a:avLst/>
          </a:prstGeom>
        </p:spPr>
      </p:pic>
    </p:spTree>
    <p:extLst>
      <p:ext uri="{BB962C8B-B14F-4D97-AF65-F5344CB8AC3E}">
        <p14:creationId xmlns:p14="http://schemas.microsoft.com/office/powerpoint/2010/main" val="1314914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C7DF96-8973-4702-8012-0E6D923194D5}"/>
              </a:ext>
            </a:extLst>
          </p:cNvPr>
          <p:cNvSpPr>
            <a:spLocks noGrp="1"/>
          </p:cNvSpPr>
          <p:nvPr>
            <p:ph type="title"/>
          </p:nvPr>
        </p:nvSpPr>
        <p:spPr>
          <a:xfrm>
            <a:off x="873706" y="609601"/>
            <a:ext cx="9810604" cy="422365"/>
          </a:xfrm>
        </p:spPr>
        <p:txBody>
          <a:bodyPr>
            <a:normAutofit fontScale="90000"/>
          </a:bodyPr>
          <a:lstStyle/>
          <a:p>
            <a:r>
              <a:rPr lang="en-US" dirty="0"/>
              <a:t>engagement</a:t>
            </a:r>
          </a:p>
        </p:txBody>
      </p:sp>
      <p:sp>
        <p:nvSpPr>
          <p:cNvPr id="15" name="Footer Placeholder 14">
            <a:extLst>
              <a:ext uri="{FF2B5EF4-FFF2-40B4-BE49-F238E27FC236}">
                <a16:creationId xmlns:a16="http://schemas.microsoft.com/office/drawing/2014/main" id="{2880F1B6-DD0A-4799-8F54-F8069821A44F}"/>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graphicFrame>
        <p:nvGraphicFramePr>
          <p:cNvPr id="24" name="Table 24">
            <a:extLst>
              <a:ext uri="{FF2B5EF4-FFF2-40B4-BE49-F238E27FC236}">
                <a16:creationId xmlns:a16="http://schemas.microsoft.com/office/drawing/2014/main" id="{1A81280F-A839-A233-7D58-45B840E83C53}"/>
              </a:ext>
            </a:extLst>
          </p:cNvPr>
          <p:cNvGraphicFramePr>
            <a:graphicFrameLocks noGrp="1"/>
          </p:cNvGraphicFramePr>
          <p:nvPr/>
        </p:nvGraphicFramePr>
        <p:xfrm>
          <a:off x="1715008" y="1125621"/>
          <a:ext cx="8127999" cy="5181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630591610"/>
                    </a:ext>
                  </a:extLst>
                </a:gridCol>
                <a:gridCol w="2663515">
                  <a:extLst>
                    <a:ext uri="{9D8B030D-6E8A-4147-A177-3AD203B41FA5}">
                      <a16:colId xmlns:a16="http://schemas.microsoft.com/office/drawing/2014/main" val="2033303552"/>
                    </a:ext>
                  </a:extLst>
                </a:gridCol>
                <a:gridCol w="2755151">
                  <a:extLst>
                    <a:ext uri="{9D8B030D-6E8A-4147-A177-3AD203B41FA5}">
                      <a16:colId xmlns:a16="http://schemas.microsoft.com/office/drawing/2014/main" val="1030569021"/>
                    </a:ext>
                  </a:extLst>
                </a:gridCol>
              </a:tblGrid>
              <a:tr h="370840">
                <a:tc>
                  <a:txBody>
                    <a:bodyPr/>
                    <a:lstStyle/>
                    <a:p>
                      <a:pPr algn="ctr"/>
                      <a:r>
                        <a:rPr lang="en-US" sz="2800" dirty="0"/>
                        <a:t>Behaviors</a:t>
                      </a:r>
                    </a:p>
                  </a:txBody>
                  <a:tcPr/>
                </a:tc>
                <a:tc>
                  <a:txBody>
                    <a:bodyPr/>
                    <a:lstStyle/>
                    <a:p>
                      <a:pPr algn="ctr"/>
                      <a:r>
                        <a:rPr lang="en-US" sz="2800" dirty="0"/>
                        <a:t>Feelings</a:t>
                      </a:r>
                    </a:p>
                  </a:txBody>
                  <a:tcPr/>
                </a:tc>
                <a:tc>
                  <a:txBody>
                    <a:bodyPr/>
                    <a:lstStyle/>
                    <a:p>
                      <a:pPr algn="ctr"/>
                      <a:r>
                        <a:rPr lang="en-US" sz="2800" dirty="0"/>
                        <a:t>Underlying Needs</a:t>
                      </a:r>
                    </a:p>
                  </a:txBody>
                  <a:tcPr/>
                </a:tc>
                <a:extLst>
                  <a:ext uri="{0D108BD9-81ED-4DB2-BD59-A6C34878D82A}">
                    <a16:rowId xmlns:a16="http://schemas.microsoft.com/office/drawing/2014/main" val="239047649"/>
                  </a:ext>
                </a:extLst>
              </a:tr>
              <a:tr h="370840">
                <a:tc>
                  <a:txBody>
                    <a:bodyP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3589610560"/>
                  </a:ext>
                </a:extLst>
              </a:tr>
            </a:tbl>
          </a:graphicData>
        </a:graphic>
      </p:graphicFrame>
      <p:sp>
        <p:nvSpPr>
          <p:cNvPr id="25" name="Flowchart: Connector 24">
            <a:extLst>
              <a:ext uri="{FF2B5EF4-FFF2-40B4-BE49-F238E27FC236}">
                <a16:creationId xmlns:a16="http://schemas.microsoft.com/office/drawing/2014/main" id="{F16C7E2A-9BFB-2648-C81E-03465290997D}"/>
              </a:ext>
            </a:extLst>
          </p:cNvPr>
          <p:cNvSpPr/>
          <p:nvPr/>
        </p:nvSpPr>
        <p:spPr>
          <a:xfrm>
            <a:off x="88073" y="1719296"/>
            <a:ext cx="2802064" cy="2834192"/>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Initial Face to Face Contact is completed by the FSW within 3 business days of any new placement</a:t>
            </a:r>
          </a:p>
        </p:txBody>
      </p:sp>
      <p:sp>
        <p:nvSpPr>
          <p:cNvPr id="26" name="Oval 25">
            <a:extLst>
              <a:ext uri="{FF2B5EF4-FFF2-40B4-BE49-F238E27FC236}">
                <a16:creationId xmlns:a16="http://schemas.microsoft.com/office/drawing/2014/main" id="{4BCF97F3-17E0-AC23-77C5-89DAD57187FA}"/>
              </a:ext>
            </a:extLst>
          </p:cNvPr>
          <p:cNvSpPr/>
          <p:nvPr/>
        </p:nvSpPr>
        <p:spPr>
          <a:xfrm>
            <a:off x="7096699" y="2975988"/>
            <a:ext cx="5492615" cy="424563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What behaviors do you anticipate for:</a:t>
            </a:r>
          </a:p>
          <a:p>
            <a:pPr algn="ctr"/>
            <a:r>
              <a:rPr lang="en-US" sz="3600" dirty="0">
                <a:solidFill>
                  <a:schemeClr val="bg1"/>
                </a:solidFill>
              </a:rPr>
              <a:t>Travis</a:t>
            </a:r>
          </a:p>
          <a:p>
            <a:pPr algn="ctr"/>
            <a:r>
              <a:rPr lang="en-US" sz="3600" dirty="0">
                <a:solidFill>
                  <a:schemeClr val="bg1"/>
                </a:solidFill>
              </a:rPr>
              <a:t>Michael</a:t>
            </a:r>
          </a:p>
          <a:p>
            <a:pPr algn="ctr"/>
            <a:r>
              <a:rPr lang="en-US" sz="3600" dirty="0">
                <a:solidFill>
                  <a:schemeClr val="bg1"/>
                </a:solidFill>
              </a:rPr>
              <a:t>Mrs. Steward</a:t>
            </a:r>
          </a:p>
        </p:txBody>
      </p:sp>
      <p:pic>
        <p:nvPicPr>
          <p:cNvPr id="2" name="Picture 1">
            <a:extLst>
              <a:ext uri="{FF2B5EF4-FFF2-40B4-BE49-F238E27FC236}">
                <a16:creationId xmlns:a16="http://schemas.microsoft.com/office/drawing/2014/main" id="{2F3886E4-26F7-8A4B-93CF-2A4FA3F16FB4}"/>
              </a:ext>
            </a:extLst>
          </p:cNvPr>
          <p:cNvPicPr>
            <a:picLocks noChangeAspect="1"/>
          </p:cNvPicPr>
          <p:nvPr/>
        </p:nvPicPr>
        <p:blipFill>
          <a:blip r:embed="rId3"/>
          <a:stretch>
            <a:fillRect/>
          </a:stretch>
        </p:blipFill>
        <p:spPr>
          <a:xfrm>
            <a:off x="435101" y="5836285"/>
            <a:ext cx="851399" cy="824227"/>
          </a:xfrm>
          <a:prstGeom prst="rect">
            <a:avLst/>
          </a:prstGeom>
        </p:spPr>
      </p:pic>
    </p:spTree>
    <p:extLst>
      <p:ext uri="{BB962C8B-B14F-4D97-AF65-F5344CB8AC3E}">
        <p14:creationId xmlns:p14="http://schemas.microsoft.com/office/powerpoint/2010/main" val="103416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A97206E-C8B0-690D-B7DC-D438FC649D08}"/>
              </a:ext>
            </a:extLst>
          </p:cNvPr>
          <p:cNvSpPr/>
          <p:nvPr/>
        </p:nvSpPr>
        <p:spPr>
          <a:xfrm>
            <a:off x="6275294" y="2256496"/>
            <a:ext cx="4729415" cy="2770499"/>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117648" y="410217"/>
            <a:ext cx="5190969" cy="1216024"/>
          </a:xfrm>
        </p:spPr>
        <p:txBody>
          <a:bodyPr>
            <a:normAutofit/>
          </a:bodyPr>
          <a:lstStyle/>
          <a:p>
            <a:r>
              <a:rPr lang="en-US" dirty="0"/>
              <a:t>Client’s rights</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5" name="Rectangle 4">
            <a:hlinkClick r:id="rId3"/>
            <a:extLst>
              <a:ext uri="{FF2B5EF4-FFF2-40B4-BE49-F238E27FC236}">
                <a16:creationId xmlns:a16="http://schemas.microsoft.com/office/drawing/2014/main" id="{1CBCFA98-7D68-B9A6-1EDF-35AD457E58E9}"/>
              </a:ext>
            </a:extLst>
          </p:cNvPr>
          <p:cNvSpPr/>
          <p:nvPr/>
        </p:nvSpPr>
        <p:spPr>
          <a:xfrm>
            <a:off x="800885" y="664813"/>
            <a:ext cx="2122242" cy="2599357"/>
          </a:xfrm>
          <a:prstGeom prst="rect">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latin typeface="Amasis MT Pro Light" panose="02040304050005020304" pitchFamily="18" charset="0"/>
              </a:rPr>
              <a:t>Client’s </a:t>
            </a:r>
            <a:r>
              <a:rPr lang="en-US" sz="3200" dirty="0">
                <a:solidFill>
                  <a:schemeClr val="bg1"/>
                </a:solidFill>
                <a:latin typeface="Amasis MT Pro Light" panose="02040304050005020304" pitchFamily="18" charset="0"/>
              </a:rPr>
              <a:t>Rights</a:t>
            </a:r>
            <a:r>
              <a:rPr lang="en-US" sz="3200" dirty="0">
                <a:latin typeface="Amasis MT Pro Light" panose="02040304050005020304" pitchFamily="18" charset="0"/>
              </a:rPr>
              <a:t> Handbook</a:t>
            </a:r>
          </a:p>
        </p:txBody>
      </p:sp>
      <p:sp>
        <p:nvSpPr>
          <p:cNvPr id="8" name="Rectangle 7">
            <a:extLst>
              <a:ext uri="{FF2B5EF4-FFF2-40B4-BE49-F238E27FC236}">
                <a16:creationId xmlns:a16="http://schemas.microsoft.com/office/drawing/2014/main" id="{32B5AE9D-5B8D-FEE0-EC80-5190979549A9}"/>
              </a:ext>
            </a:extLst>
          </p:cNvPr>
          <p:cNvSpPr/>
          <p:nvPr/>
        </p:nvSpPr>
        <p:spPr>
          <a:xfrm>
            <a:off x="3286750" y="664519"/>
            <a:ext cx="2122242" cy="2599357"/>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latin typeface="Amasis MT Pro Light" panose="02040304050005020304" pitchFamily="18" charset="0"/>
              </a:rPr>
              <a:t>Explains the rights and responsibilities of DCS and the family.</a:t>
            </a:r>
          </a:p>
        </p:txBody>
      </p:sp>
      <p:pic>
        <p:nvPicPr>
          <p:cNvPr id="17" name="Picture 16">
            <a:extLst>
              <a:ext uri="{FF2B5EF4-FFF2-40B4-BE49-F238E27FC236}">
                <a16:creationId xmlns:a16="http://schemas.microsoft.com/office/drawing/2014/main" id="{5EF6AFF3-FDDE-C39C-CB6C-8A868E08DCD8}"/>
              </a:ext>
            </a:extLst>
          </p:cNvPr>
          <p:cNvPicPr>
            <a:picLocks noChangeAspect="1"/>
          </p:cNvPicPr>
          <p:nvPr/>
        </p:nvPicPr>
        <p:blipFill>
          <a:blip r:embed="rId4"/>
          <a:stretch>
            <a:fillRect/>
          </a:stretch>
        </p:blipFill>
        <p:spPr>
          <a:xfrm>
            <a:off x="10982552" y="5898776"/>
            <a:ext cx="851399" cy="824227"/>
          </a:xfrm>
          <a:prstGeom prst="rect">
            <a:avLst/>
          </a:prstGeom>
        </p:spPr>
      </p:pic>
      <p:sp>
        <p:nvSpPr>
          <p:cNvPr id="21" name="Rectangle 20">
            <a:extLst>
              <a:ext uri="{FF2B5EF4-FFF2-40B4-BE49-F238E27FC236}">
                <a16:creationId xmlns:a16="http://schemas.microsoft.com/office/drawing/2014/main" id="{CB640D0F-1150-D1F5-0CF1-C22F5E4D8B5C}"/>
              </a:ext>
            </a:extLst>
          </p:cNvPr>
          <p:cNvSpPr/>
          <p:nvPr/>
        </p:nvSpPr>
        <p:spPr>
          <a:xfrm>
            <a:off x="806354" y="3593830"/>
            <a:ext cx="2122242" cy="2599357"/>
          </a:xfrm>
          <a:prstGeom prst="rect">
            <a:avLst/>
          </a:prstGeom>
          <a:solidFill>
            <a:srgbClr val="5D9390"/>
          </a:solidFill>
          <a:ln>
            <a:solidFill>
              <a:schemeClr val="bg2">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latin typeface="Amasis MT Pro Light" panose="02040304050005020304" pitchFamily="18" charset="0"/>
              </a:rPr>
              <a:t>Offers many resources and websites to help the youth navigate life, both during and after foster care.</a:t>
            </a:r>
          </a:p>
        </p:txBody>
      </p:sp>
      <p:sp>
        <p:nvSpPr>
          <p:cNvPr id="23" name="Rectangle 22">
            <a:hlinkClick r:id="rId5"/>
            <a:extLst>
              <a:ext uri="{FF2B5EF4-FFF2-40B4-BE49-F238E27FC236}">
                <a16:creationId xmlns:a16="http://schemas.microsoft.com/office/drawing/2014/main" id="{11749FCF-2240-68F0-8F04-EDFEB141A0A9}"/>
              </a:ext>
            </a:extLst>
          </p:cNvPr>
          <p:cNvSpPr/>
          <p:nvPr/>
        </p:nvSpPr>
        <p:spPr>
          <a:xfrm>
            <a:off x="3286750" y="3593830"/>
            <a:ext cx="2122242" cy="2599357"/>
          </a:xfrm>
          <a:prstGeom prst="rect">
            <a:avLst/>
          </a:prstGeom>
          <a:ln>
            <a:solidFill>
              <a:schemeClr val="tx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a:latin typeface="Amasis MT Pro Light" panose="02040304050005020304" pitchFamily="18" charset="0"/>
              </a:rPr>
              <a:t>Independent Living Handbook</a:t>
            </a:r>
          </a:p>
        </p:txBody>
      </p:sp>
      <p:pic>
        <p:nvPicPr>
          <p:cNvPr id="22530" name="Picture 2" descr="The Law - CCHR">
            <a:extLst>
              <a:ext uri="{FF2B5EF4-FFF2-40B4-BE49-F238E27FC236}">
                <a16:creationId xmlns:a16="http://schemas.microsoft.com/office/drawing/2014/main" id="{6D45B67F-E738-C513-0574-9769663C92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376"/>
          <a:stretch/>
        </p:blipFill>
        <p:spPr bwMode="auto">
          <a:xfrm>
            <a:off x="6598025" y="2538002"/>
            <a:ext cx="4406684" cy="27906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0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095491" y="609601"/>
            <a:ext cx="5190969" cy="1216024"/>
          </a:xfrm>
        </p:spPr>
        <p:txBody>
          <a:bodyPr/>
          <a:lstStyle/>
          <a:p>
            <a:r>
              <a:rPr lang="en-US" dirty="0"/>
              <a:t>Face to face skill lab</a:t>
            </a:r>
          </a:p>
        </p:txBody>
      </p:sp>
      <p:sp>
        <p:nvSpPr>
          <p:cNvPr id="24" name="Content Placeholder 23">
            <a:extLst>
              <a:ext uri="{FF2B5EF4-FFF2-40B4-BE49-F238E27FC236}">
                <a16:creationId xmlns:a16="http://schemas.microsoft.com/office/drawing/2014/main" id="{3A3542EB-DF02-4165-976C-29A4A2D28DE2}"/>
              </a:ext>
            </a:extLst>
          </p:cNvPr>
          <p:cNvSpPr>
            <a:spLocks noGrp="1"/>
          </p:cNvSpPr>
          <p:nvPr>
            <p:ph idx="1"/>
          </p:nvPr>
        </p:nvSpPr>
        <p:spPr>
          <a:xfrm>
            <a:off x="6090728" y="1614067"/>
            <a:ext cx="5045149" cy="2600325"/>
          </a:xfrm>
        </p:spPr>
        <p:txBody>
          <a:bodyPr>
            <a:noAutofit/>
          </a:bodyPr>
          <a:lstStyle/>
          <a:p>
            <a:pPr marL="342900" indent="-342900">
              <a:buFont typeface="Arial" panose="020B0604020202020204" pitchFamily="34" charset="0"/>
              <a:buChar char="•"/>
            </a:pPr>
            <a:r>
              <a:rPr lang="en-US" sz="2400" dirty="0"/>
              <a:t>Initial Face to Face Quality Contacts</a:t>
            </a:r>
          </a:p>
          <a:p>
            <a:pPr marL="617220" lvl="1" indent="-342900">
              <a:buFont typeface="Arial" panose="020B0604020202020204" pitchFamily="34" charset="0"/>
              <a:buChar char="•"/>
            </a:pPr>
            <a:r>
              <a:rPr lang="en-US" sz="2400" dirty="0"/>
              <a:t>Travis</a:t>
            </a:r>
          </a:p>
          <a:p>
            <a:pPr marL="617220" lvl="1" indent="-342900">
              <a:buFont typeface="Arial" panose="020B0604020202020204" pitchFamily="34" charset="0"/>
              <a:buChar char="•"/>
            </a:pPr>
            <a:r>
              <a:rPr lang="en-US" sz="2400" dirty="0"/>
              <a:t>Michael</a:t>
            </a:r>
          </a:p>
          <a:p>
            <a:pPr marL="617220" lvl="1" indent="-342900">
              <a:buFont typeface="Arial" panose="020B0604020202020204" pitchFamily="34" charset="0"/>
              <a:buChar char="•"/>
            </a:pPr>
            <a:r>
              <a:rPr lang="en-US" sz="2400" dirty="0"/>
              <a:t>Mrs. Steward</a:t>
            </a:r>
          </a:p>
          <a:p>
            <a:pPr marL="617220" lvl="1" indent="-342900">
              <a:buFont typeface="Arial" panose="020B0604020202020204" pitchFamily="34" charset="0"/>
              <a:buChar char="•"/>
            </a:pPr>
            <a:r>
              <a:rPr lang="en-US" sz="2400" dirty="0"/>
              <a:t>Phillip &amp; Evelyn Wilson</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3" name="Flowchart: Terminator 2">
            <a:extLst>
              <a:ext uri="{FF2B5EF4-FFF2-40B4-BE49-F238E27FC236}">
                <a16:creationId xmlns:a16="http://schemas.microsoft.com/office/drawing/2014/main" id="{A1D50F17-32C5-D803-61DC-CB9A60652F88}"/>
              </a:ext>
            </a:extLst>
          </p:cNvPr>
          <p:cNvSpPr/>
          <p:nvPr/>
        </p:nvSpPr>
        <p:spPr>
          <a:xfrm>
            <a:off x="6615953" y="4354222"/>
            <a:ext cx="6481723" cy="253437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Debrief:</a:t>
            </a:r>
          </a:p>
          <a:p>
            <a:r>
              <a:rPr lang="en-US" sz="2000" b="1" dirty="0">
                <a:solidFill>
                  <a:schemeClr val="tx1"/>
                </a:solidFill>
              </a:rPr>
              <a:t>What more do we know about the Steward family?</a:t>
            </a:r>
          </a:p>
          <a:p>
            <a:r>
              <a:rPr lang="en-US" sz="2000" b="1" dirty="0">
                <a:solidFill>
                  <a:schemeClr val="tx1"/>
                </a:solidFill>
              </a:rPr>
              <a:t>What do we still need more information about?</a:t>
            </a:r>
          </a:p>
          <a:p>
            <a:r>
              <a:rPr lang="en-US" sz="2000" b="1" dirty="0">
                <a:solidFill>
                  <a:schemeClr val="tx1"/>
                </a:solidFill>
              </a:rPr>
              <a:t>What are family strengths?</a:t>
            </a:r>
          </a:p>
          <a:p>
            <a:r>
              <a:rPr lang="en-US" sz="2000" b="1" dirty="0">
                <a:solidFill>
                  <a:schemeClr val="tx1"/>
                </a:solidFill>
              </a:rPr>
              <a:t>What are signs of safety and signs of risk?</a:t>
            </a:r>
          </a:p>
          <a:p>
            <a:r>
              <a:rPr lang="en-US" sz="2000" b="1" dirty="0">
                <a:solidFill>
                  <a:schemeClr val="tx1"/>
                </a:solidFill>
              </a:rPr>
              <a:t>Any formal or informal supports identified?</a:t>
            </a:r>
          </a:p>
          <a:p>
            <a:r>
              <a:rPr lang="en-US" sz="2000" b="1" dirty="0">
                <a:solidFill>
                  <a:schemeClr val="tx1"/>
                </a:solidFill>
              </a:rPr>
              <a:t>Any cultural considerations?</a:t>
            </a:r>
          </a:p>
        </p:txBody>
      </p:sp>
      <p:pic>
        <p:nvPicPr>
          <p:cNvPr id="6" name="Picture Placeholder 5" descr="A person smiling for the camera&#10;&#10;Description automatically generated with low confidence">
            <a:extLst>
              <a:ext uri="{FF2B5EF4-FFF2-40B4-BE49-F238E27FC236}">
                <a16:creationId xmlns:a16="http://schemas.microsoft.com/office/drawing/2014/main" id="{6490EC3F-5498-2175-B2F7-45175DA90098}"/>
              </a:ext>
            </a:extLst>
          </p:cNvPr>
          <p:cNvPicPr>
            <a:picLocks noGrp="1" noChangeAspect="1"/>
          </p:cNvPicPr>
          <p:nvPr>
            <p:ph type="pic" sz="quarter" idx="13"/>
          </p:nvPr>
        </p:nvPicPr>
        <p:blipFill>
          <a:blip r:embed="rId3"/>
          <a:srcRect l="22792" r="22792"/>
          <a:stretch>
            <a:fillRect/>
          </a:stretch>
        </p:blipFill>
        <p:spPr>
          <a:xfrm>
            <a:off x="801688" y="723900"/>
            <a:ext cx="2122487" cy="2600325"/>
          </a:xfrm>
          <a:prstGeom prst="rect">
            <a:avLst/>
          </a:prstGeom>
        </p:spPr>
      </p:pic>
      <p:pic>
        <p:nvPicPr>
          <p:cNvPr id="12" name="Picture Placeholder 11" descr="A person looking at the camera&#10;&#10;Description automatically generated with medium confidence">
            <a:extLst>
              <a:ext uri="{FF2B5EF4-FFF2-40B4-BE49-F238E27FC236}">
                <a16:creationId xmlns:a16="http://schemas.microsoft.com/office/drawing/2014/main" id="{D9F37CEE-BB88-BF30-114B-25F61ED497E0}"/>
              </a:ext>
            </a:extLst>
          </p:cNvPr>
          <p:cNvPicPr>
            <a:picLocks noGrp="1" noChangeAspect="1"/>
          </p:cNvPicPr>
          <p:nvPr>
            <p:ph type="pic" sz="quarter" idx="14"/>
          </p:nvPr>
        </p:nvPicPr>
        <p:blipFill>
          <a:blip r:embed="rId4"/>
          <a:srcRect l="22792" r="22792"/>
          <a:stretch>
            <a:fillRect/>
          </a:stretch>
        </p:blipFill>
        <p:spPr>
          <a:xfrm>
            <a:off x="3187700" y="723900"/>
            <a:ext cx="2122488" cy="2600325"/>
          </a:xfrm>
          <a:prstGeom prst="rect">
            <a:avLst/>
          </a:prstGeom>
        </p:spPr>
      </p:pic>
      <p:pic>
        <p:nvPicPr>
          <p:cNvPr id="16" name="Picture Placeholder 36">
            <a:extLst>
              <a:ext uri="{FF2B5EF4-FFF2-40B4-BE49-F238E27FC236}">
                <a16:creationId xmlns:a16="http://schemas.microsoft.com/office/drawing/2014/main" id="{4E6FEB62-474A-9EF9-6E01-58428D79AF14}"/>
              </a:ext>
            </a:extLst>
          </p:cNvPr>
          <p:cNvPicPr>
            <a:picLocks noGrp="1" noChangeAspect="1"/>
          </p:cNvPicPr>
          <p:nvPr>
            <p:ph type="pic" sz="quarter" idx="16"/>
          </p:nvPr>
        </p:nvPicPr>
        <p:blipFill rotWithShape="1">
          <a:blip r:embed="rId5"/>
          <a:srcRect l="13276" r="13276"/>
          <a:stretch/>
        </p:blipFill>
        <p:spPr>
          <a:xfrm>
            <a:off x="3182938" y="3594100"/>
            <a:ext cx="2122487" cy="2533650"/>
          </a:xfrm>
        </p:spPr>
      </p:pic>
      <p:sp>
        <p:nvSpPr>
          <p:cNvPr id="20" name="Rectangle 19">
            <a:extLst>
              <a:ext uri="{FF2B5EF4-FFF2-40B4-BE49-F238E27FC236}">
                <a16:creationId xmlns:a16="http://schemas.microsoft.com/office/drawing/2014/main" id="{AD08CE14-429D-D9B1-CD1E-E00A07E233C1}"/>
              </a:ext>
            </a:extLst>
          </p:cNvPr>
          <p:cNvSpPr/>
          <p:nvPr/>
        </p:nvSpPr>
        <p:spPr>
          <a:xfrm>
            <a:off x="811166" y="3594100"/>
            <a:ext cx="2122487" cy="2533650"/>
          </a:xfrm>
          <a:prstGeom prst="rect">
            <a:avLst/>
          </a:prstGeom>
          <a:solidFill>
            <a:srgbClr val="5D9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Interviewing</a:t>
            </a:r>
            <a:r>
              <a:rPr lang="en-US" sz="2400" dirty="0"/>
              <a:t> </a:t>
            </a:r>
            <a:r>
              <a:rPr lang="en-US" sz="2400" b="1" dirty="0"/>
              <a:t>Skills:</a:t>
            </a:r>
          </a:p>
          <a:p>
            <a:pPr marL="285750" indent="-285750">
              <a:buFont typeface="Arial" panose="020B0604020202020204" pitchFamily="34" charset="0"/>
              <a:buChar char="•"/>
            </a:pPr>
            <a:r>
              <a:rPr lang="en-US" sz="2000" dirty="0"/>
              <a:t>Motivational Interviewing</a:t>
            </a:r>
          </a:p>
          <a:p>
            <a:pPr marL="285750" indent="-285750">
              <a:buFont typeface="Arial" panose="020B0604020202020204" pitchFamily="34" charset="0"/>
              <a:buChar char="•"/>
            </a:pPr>
            <a:r>
              <a:rPr lang="en-US" sz="2000" dirty="0"/>
              <a:t>Genuineness</a:t>
            </a:r>
          </a:p>
          <a:p>
            <a:pPr marL="285750" indent="-285750">
              <a:buFont typeface="Arial" panose="020B0604020202020204" pitchFamily="34" charset="0"/>
              <a:buChar char="•"/>
            </a:pPr>
            <a:r>
              <a:rPr lang="en-US" sz="2000" dirty="0"/>
              <a:t>Empathy</a:t>
            </a:r>
          </a:p>
          <a:p>
            <a:pPr marL="285750" indent="-285750">
              <a:buFont typeface="Arial" panose="020B0604020202020204" pitchFamily="34" charset="0"/>
              <a:buChar char="•"/>
            </a:pPr>
            <a:r>
              <a:rPr lang="en-US" sz="2000" dirty="0"/>
              <a:t>Respect</a:t>
            </a:r>
          </a:p>
          <a:p>
            <a:pPr algn="ctr"/>
            <a:endParaRPr lang="en-US" sz="2000" dirty="0"/>
          </a:p>
        </p:txBody>
      </p:sp>
      <p:pic>
        <p:nvPicPr>
          <p:cNvPr id="21" name="Picture 20">
            <a:extLst>
              <a:ext uri="{FF2B5EF4-FFF2-40B4-BE49-F238E27FC236}">
                <a16:creationId xmlns:a16="http://schemas.microsoft.com/office/drawing/2014/main" id="{C6459175-B9B8-BAC7-CBE0-594F49689498}"/>
              </a:ext>
            </a:extLst>
          </p:cNvPr>
          <p:cNvPicPr>
            <a:picLocks noChangeAspect="1"/>
          </p:cNvPicPr>
          <p:nvPr/>
        </p:nvPicPr>
        <p:blipFill>
          <a:blip r:embed="rId6"/>
          <a:stretch>
            <a:fillRect/>
          </a:stretch>
        </p:blipFill>
        <p:spPr>
          <a:xfrm>
            <a:off x="801688" y="5796216"/>
            <a:ext cx="621235" cy="601409"/>
          </a:xfrm>
          <a:prstGeom prst="rect">
            <a:avLst/>
          </a:prstGeom>
        </p:spPr>
      </p:pic>
    </p:spTree>
    <p:extLst>
      <p:ext uri="{BB962C8B-B14F-4D97-AF65-F5344CB8AC3E}">
        <p14:creationId xmlns:p14="http://schemas.microsoft.com/office/powerpoint/2010/main" val="412469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p:txBody>
          <a:bodyPr>
            <a:normAutofit fontScale="92500" lnSpcReduction="20000"/>
          </a:bodyPr>
          <a:lstStyle/>
          <a:p>
            <a:pPr marR="0" lvl="0">
              <a:lnSpc>
                <a:spcPct val="150000"/>
              </a:lnSpc>
              <a:spcBef>
                <a:spcPts val="815"/>
              </a:spcBef>
              <a:spcAft>
                <a:spcPts val="0"/>
              </a:spcAft>
              <a:buSzPts val="1200"/>
              <a:buFont typeface="Wingdings" panose="05000000000000000000" pitchFamily="2" charset="2"/>
              <a:buChar char="§"/>
              <a:tabLst>
                <a:tab pos="1371600" algn="l"/>
              </a:tabLst>
            </a:pPr>
            <a:r>
              <a:rPr lang="en-US" sz="3200" dirty="0">
                <a:effectLst/>
                <a:latin typeface="Open Sans" panose="020B0606030504020204" pitchFamily="34" charset="0"/>
                <a:ea typeface="Open Sans" panose="020B0606030504020204" pitchFamily="34" charset="0"/>
              </a:rPr>
              <a:t>Interviewer: Share one thing </a:t>
            </a:r>
            <a:r>
              <a:rPr lang="en-US" sz="3200" dirty="0"/>
              <a:t>you did well.</a:t>
            </a:r>
          </a:p>
          <a:p>
            <a:pPr marR="0" lvl="0">
              <a:lnSpc>
                <a:spcPct val="150000"/>
              </a:lnSpc>
              <a:spcBef>
                <a:spcPts val="815"/>
              </a:spcBef>
              <a:spcAft>
                <a:spcPts val="0"/>
              </a:spcAft>
              <a:buSzPts val="1200"/>
              <a:buFont typeface="Wingdings" panose="05000000000000000000" pitchFamily="2" charset="2"/>
              <a:buChar char="§"/>
              <a:tabLst>
                <a:tab pos="1371600" algn="l"/>
              </a:tabLst>
            </a:pPr>
            <a:r>
              <a:rPr lang="en-US" sz="3200" dirty="0">
                <a:effectLst/>
                <a:latin typeface="Open Sans" panose="020B0606030504020204" pitchFamily="34" charset="0"/>
                <a:ea typeface="Open Sans" panose="020B0606030504020204" pitchFamily="34" charset="0"/>
              </a:rPr>
              <a:t>Interviewee: Share one thing the interviewer did/said </a:t>
            </a:r>
          </a:p>
          <a:p>
            <a:pPr marR="0" lvl="0">
              <a:lnSpc>
                <a:spcPct val="150000"/>
              </a:lnSpc>
              <a:spcBef>
                <a:spcPts val="815"/>
              </a:spcBef>
              <a:spcAft>
                <a:spcPts val="0"/>
              </a:spcAft>
              <a:buSzPts val="1200"/>
              <a:buFont typeface="Wingdings" panose="05000000000000000000" pitchFamily="2" charset="2"/>
              <a:buChar char="§"/>
              <a:tabLst>
                <a:tab pos="1371600" algn="l"/>
              </a:tabLst>
            </a:pPr>
            <a:r>
              <a:rPr lang="en-US" sz="3200" dirty="0">
                <a:effectLst/>
                <a:latin typeface="Open Sans" panose="020B0606030504020204" pitchFamily="34" charset="0"/>
                <a:ea typeface="Open Sans" panose="020B0606030504020204" pitchFamily="34" charset="0"/>
              </a:rPr>
              <a:t>that worked</a:t>
            </a:r>
            <a:r>
              <a:rPr lang="en-US" sz="3200" spc="-115" dirty="0">
                <a:effectLst/>
                <a:latin typeface="Open Sans" panose="020B0606030504020204" pitchFamily="34" charset="0"/>
                <a:ea typeface="Open Sans" panose="020B0606030504020204" pitchFamily="34" charset="0"/>
              </a:rPr>
              <a:t> </a:t>
            </a:r>
            <a:r>
              <a:rPr lang="en-US" sz="3200" dirty="0">
                <a:effectLst/>
                <a:latin typeface="Open Sans" panose="020B0606030504020204" pitchFamily="34" charset="0"/>
                <a:ea typeface="Open Sans" panose="020B0606030504020204" pitchFamily="34" charset="0"/>
              </a:rPr>
              <a:t>well.</a:t>
            </a:r>
          </a:p>
          <a:p>
            <a:pPr marR="0" lvl="0">
              <a:lnSpc>
                <a:spcPct val="150000"/>
              </a:lnSpc>
              <a:spcBef>
                <a:spcPts val="815"/>
              </a:spcBef>
              <a:spcAft>
                <a:spcPts val="0"/>
              </a:spcAft>
              <a:buSzPts val="1200"/>
              <a:buFont typeface="Wingdings" panose="05000000000000000000" pitchFamily="2" charset="2"/>
              <a:buChar char="§"/>
              <a:tabLst>
                <a:tab pos="1371600" algn="l"/>
              </a:tabLst>
            </a:pPr>
            <a:endParaRPr lang="en-US" sz="3200" dirty="0">
              <a:effectLst/>
              <a:latin typeface="Open Sans" panose="020B0606030504020204" pitchFamily="34" charset="0"/>
              <a:ea typeface="Open Sans" panose="020B0606030504020204" pitchFamily="34" charset="0"/>
            </a:endParaRPr>
          </a:p>
          <a:p>
            <a:pPr marR="0" lvl="0">
              <a:lnSpc>
                <a:spcPct val="150000"/>
              </a:lnSpc>
              <a:spcBef>
                <a:spcPts val="830"/>
              </a:spcBef>
              <a:spcAft>
                <a:spcPts val="0"/>
              </a:spcAft>
              <a:buSzPts val="1200"/>
              <a:buFont typeface="Wingdings" panose="05000000000000000000" pitchFamily="2" charset="2"/>
              <a:buChar char="§"/>
              <a:tabLst>
                <a:tab pos="1371600" algn="l"/>
              </a:tabLst>
            </a:pPr>
            <a:r>
              <a:rPr lang="en-US" sz="3200" dirty="0">
                <a:effectLst/>
                <a:latin typeface="Open Sans" panose="020B0606030504020204" pitchFamily="34" charset="0"/>
                <a:ea typeface="Open Sans" panose="020B0606030504020204" pitchFamily="34" charset="0"/>
              </a:rPr>
              <a:t>Interviewer: Share one thing you would do differently </a:t>
            </a:r>
          </a:p>
          <a:p>
            <a:pPr marR="0" lvl="0">
              <a:lnSpc>
                <a:spcPct val="150000"/>
              </a:lnSpc>
              <a:spcBef>
                <a:spcPts val="830"/>
              </a:spcBef>
              <a:spcAft>
                <a:spcPts val="0"/>
              </a:spcAft>
              <a:buSzPts val="1200"/>
              <a:buFont typeface="Wingdings" panose="05000000000000000000" pitchFamily="2" charset="2"/>
              <a:buChar char="§"/>
              <a:tabLst>
                <a:tab pos="1371600" algn="l"/>
              </a:tabLst>
            </a:pPr>
            <a:r>
              <a:rPr lang="en-US" sz="3200" dirty="0">
                <a:effectLst/>
                <a:latin typeface="Open Sans" panose="020B0606030504020204" pitchFamily="34" charset="0"/>
                <a:ea typeface="Open Sans" panose="020B0606030504020204" pitchFamily="34" charset="0"/>
              </a:rPr>
              <a:t>next</a:t>
            </a:r>
            <a:r>
              <a:rPr lang="en-US" sz="3200" spc="-75" dirty="0">
                <a:effectLst/>
                <a:latin typeface="Open Sans" panose="020B0606030504020204" pitchFamily="34" charset="0"/>
                <a:ea typeface="Open Sans" panose="020B0606030504020204" pitchFamily="34" charset="0"/>
              </a:rPr>
              <a:t> </a:t>
            </a:r>
            <a:r>
              <a:rPr lang="en-US" sz="3200" dirty="0">
                <a:effectLst/>
                <a:latin typeface="Open Sans" panose="020B0606030504020204" pitchFamily="34" charset="0"/>
                <a:ea typeface="Open Sans" panose="020B0606030504020204" pitchFamily="34" charset="0"/>
              </a:rPr>
              <a:t>time.</a:t>
            </a:r>
          </a:p>
          <a:p>
            <a:pPr marR="398780" lvl="0">
              <a:lnSpc>
                <a:spcPct val="150000"/>
              </a:lnSpc>
              <a:spcBef>
                <a:spcPts val="830"/>
              </a:spcBef>
              <a:spcAft>
                <a:spcPts val="0"/>
              </a:spcAft>
              <a:buSzPts val="1200"/>
              <a:buFont typeface="Wingdings" panose="05000000000000000000" pitchFamily="2" charset="2"/>
              <a:buChar char="§"/>
              <a:tabLst>
                <a:tab pos="1371600" algn="l"/>
              </a:tabLst>
            </a:pPr>
            <a:r>
              <a:rPr lang="en-US" sz="3200" dirty="0">
                <a:effectLst/>
                <a:latin typeface="Open Sans" panose="020B0606030504020204" pitchFamily="34" charset="0"/>
                <a:ea typeface="Open Sans" panose="020B0606030504020204" pitchFamily="34" charset="0"/>
              </a:rPr>
              <a:t>Interviewee: Share one thing you suggest the interviewer consider doing differently next</a:t>
            </a:r>
            <a:r>
              <a:rPr lang="en-US" sz="3200" spc="-10" dirty="0">
                <a:effectLst/>
                <a:latin typeface="Open Sans" panose="020B0606030504020204" pitchFamily="34" charset="0"/>
                <a:ea typeface="Open Sans" panose="020B0606030504020204" pitchFamily="34" charset="0"/>
              </a:rPr>
              <a:t> </a:t>
            </a:r>
            <a:r>
              <a:rPr lang="en-US" sz="3200" dirty="0">
                <a:effectLst/>
                <a:latin typeface="Open Sans" panose="020B0606030504020204" pitchFamily="34" charset="0"/>
                <a:ea typeface="Open Sans" panose="020B0606030504020204" pitchFamily="34" charset="0"/>
              </a:rPr>
              <a:t>time.</a:t>
            </a:r>
          </a:p>
          <a:p>
            <a:endParaRPr lang="en-US" sz="3200" dirty="0"/>
          </a:p>
        </p:txBody>
      </p:sp>
      <p:cxnSp>
        <p:nvCxnSpPr>
          <p:cNvPr id="5" name="Straight Arrow Connector 4">
            <a:extLst>
              <a:ext uri="{FF2B5EF4-FFF2-40B4-BE49-F238E27FC236}">
                <a16:creationId xmlns:a16="http://schemas.microsoft.com/office/drawing/2014/main" id="{42456215-06A4-C2FD-97BD-73E805A5E492}"/>
              </a:ext>
            </a:extLst>
          </p:cNvPr>
          <p:cNvCxnSpPr/>
          <p:nvPr/>
        </p:nvCxnSpPr>
        <p:spPr>
          <a:xfrm>
            <a:off x="1775791" y="3429000"/>
            <a:ext cx="797780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236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51F376-71FE-0C5B-12FA-8E2BFD83EE59}"/>
              </a:ext>
            </a:extLst>
          </p:cNvPr>
          <p:cNvSpPr/>
          <p:nvPr/>
        </p:nvSpPr>
        <p:spPr>
          <a:xfrm>
            <a:off x="7802341" y="908111"/>
            <a:ext cx="3273074" cy="3003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t>Teams used to get work done</a:t>
            </a:r>
          </a:p>
          <a:p>
            <a:pPr marL="285750" indent="-285750">
              <a:buFont typeface="Arial" panose="020B0604020202020204" pitchFamily="34" charset="0"/>
              <a:buChar char="•"/>
            </a:pPr>
            <a:r>
              <a:rPr lang="en-US" sz="2400" dirty="0"/>
              <a:t>Fosters accountability</a:t>
            </a:r>
          </a:p>
          <a:p>
            <a:pPr marL="285750" indent="-285750">
              <a:buFont typeface="Arial" panose="020B0604020202020204" pitchFamily="34" charset="0"/>
              <a:buChar char="•"/>
            </a:pPr>
            <a:r>
              <a:rPr lang="en-US" sz="2400" dirty="0"/>
              <a:t>Balances responsibilities</a:t>
            </a:r>
          </a:p>
          <a:p>
            <a:pPr marL="285750" indent="-285750">
              <a:buFont typeface="Arial" panose="020B0604020202020204" pitchFamily="34" charset="0"/>
              <a:buChar char="•"/>
            </a:pPr>
            <a:r>
              <a:rPr lang="en-US" sz="2400" dirty="0"/>
              <a:t>Informal and Formal</a:t>
            </a:r>
          </a:p>
          <a:p>
            <a:pPr marL="285750" indent="-285750">
              <a:buFont typeface="Arial" panose="020B0604020202020204" pitchFamily="34" charset="0"/>
              <a:buChar char="•"/>
            </a:pPr>
            <a:r>
              <a:rPr lang="en-US" sz="2400" dirty="0"/>
              <a:t>Diligent Search </a:t>
            </a:r>
          </a:p>
        </p:txBody>
      </p:sp>
      <p:sp>
        <p:nvSpPr>
          <p:cNvPr id="7" name="Flowchart: Connector 6">
            <a:hlinkClick r:id="rId3"/>
            <a:extLst>
              <a:ext uri="{FF2B5EF4-FFF2-40B4-BE49-F238E27FC236}">
                <a16:creationId xmlns:a16="http://schemas.microsoft.com/office/drawing/2014/main" id="{B426BFF6-D18E-0A55-C746-1532D3C689EA}"/>
              </a:ext>
            </a:extLst>
          </p:cNvPr>
          <p:cNvSpPr/>
          <p:nvPr/>
        </p:nvSpPr>
        <p:spPr>
          <a:xfrm>
            <a:off x="84685" y="169742"/>
            <a:ext cx="4536142" cy="4480309"/>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a:hlinkClick r:id="rId4"/>
            <a:extLst>
              <a:ext uri="{FF2B5EF4-FFF2-40B4-BE49-F238E27FC236}">
                <a16:creationId xmlns:a16="http://schemas.microsoft.com/office/drawing/2014/main" id="{BB370847-B130-8A4D-F41B-2173E8218069}"/>
              </a:ext>
            </a:extLst>
          </p:cNvPr>
          <p:cNvSpPr/>
          <p:nvPr/>
        </p:nvSpPr>
        <p:spPr>
          <a:xfrm>
            <a:off x="2460333" y="2595479"/>
            <a:ext cx="4320988" cy="336452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5DDA8AF-FDDE-FD0E-7B0A-CE768B7A66EF}"/>
              </a:ext>
            </a:extLst>
          </p:cNvPr>
          <p:cNvSpPr txBox="1"/>
          <p:nvPr/>
        </p:nvSpPr>
        <p:spPr>
          <a:xfrm>
            <a:off x="658427" y="1209567"/>
            <a:ext cx="3388657" cy="1200329"/>
          </a:xfrm>
          <a:prstGeom prst="rect">
            <a:avLst/>
          </a:prstGeom>
          <a:noFill/>
        </p:spPr>
        <p:txBody>
          <a:bodyPr wrap="square" rtlCol="0">
            <a:spAutoFit/>
          </a:bodyPr>
          <a:lstStyle/>
          <a:p>
            <a:pPr algn="ctr"/>
            <a:r>
              <a:rPr lang="en-US" sz="3600" b="1" dirty="0"/>
              <a:t>Family Eco-Map</a:t>
            </a:r>
          </a:p>
          <a:p>
            <a:pPr algn="ctr"/>
            <a:r>
              <a:rPr lang="en-US" sz="3600" b="1" dirty="0"/>
              <a:t>CS-0782</a:t>
            </a:r>
          </a:p>
        </p:txBody>
      </p:sp>
      <p:sp>
        <p:nvSpPr>
          <p:cNvPr id="10" name="TextBox 9">
            <a:extLst>
              <a:ext uri="{FF2B5EF4-FFF2-40B4-BE49-F238E27FC236}">
                <a16:creationId xmlns:a16="http://schemas.microsoft.com/office/drawing/2014/main" id="{E20800B1-FF61-88E5-01A7-62BEB382EA97}"/>
              </a:ext>
            </a:extLst>
          </p:cNvPr>
          <p:cNvSpPr txBox="1"/>
          <p:nvPr/>
        </p:nvSpPr>
        <p:spPr>
          <a:xfrm>
            <a:off x="2884723" y="3665773"/>
            <a:ext cx="3388657" cy="1200329"/>
          </a:xfrm>
          <a:prstGeom prst="rect">
            <a:avLst/>
          </a:prstGeom>
          <a:noFill/>
        </p:spPr>
        <p:txBody>
          <a:bodyPr wrap="square" rtlCol="0">
            <a:spAutoFit/>
          </a:bodyPr>
          <a:lstStyle/>
          <a:p>
            <a:pPr algn="ctr"/>
            <a:r>
              <a:rPr lang="en-US" sz="3600" b="1" dirty="0"/>
              <a:t>Genogram</a:t>
            </a:r>
          </a:p>
          <a:p>
            <a:pPr algn="ctr"/>
            <a:r>
              <a:rPr lang="en-US" sz="3600" b="1" dirty="0"/>
              <a:t>CS-0774</a:t>
            </a:r>
          </a:p>
        </p:txBody>
      </p:sp>
      <p:sp>
        <p:nvSpPr>
          <p:cNvPr id="12" name="TextBox 11">
            <a:extLst>
              <a:ext uri="{FF2B5EF4-FFF2-40B4-BE49-F238E27FC236}">
                <a16:creationId xmlns:a16="http://schemas.microsoft.com/office/drawing/2014/main" id="{18A441AE-16F2-5246-871B-536F686DEA16}"/>
              </a:ext>
            </a:extLst>
          </p:cNvPr>
          <p:cNvSpPr txBox="1"/>
          <p:nvPr/>
        </p:nvSpPr>
        <p:spPr>
          <a:xfrm>
            <a:off x="7205710" y="3967820"/>
            <a:ext cx="4466335" cy="2308324"/>
          </a:xfrm>
          <a:prstGeom prst="rect">
            <a:avLst/>
          </a:prstGeom>
          <a:noFill/>
        </p:spPr>
        <p:txBody>
          <a:bodyPr wrap="square" rtlCol="0">
            <a:spAutoFit/>
          </a:bodyPr>
          <a:lstStyle/>
          <a:p>
            <a:r>
              <a:rPr lang="en-US" sz="2400" dirty="0">
                <a:latin typeface="Arial Rounded MT Bold" panose="020F0704030504030204" pitchFamily="34" charset="0"/>
                <a:cs typeface="Aldhabi" panose="01000000000000000000" pitchFamily="2" charset="-78"/>
              </a:rPr>
              <a:t>Skill Lab:</a:t>
            </a:r>
          </a:p>
          <a:p>
            <a:pPr marL="342900" indent="-342900">
              <a:buFont typeface="Arial" panose="020B0604020202020204" pitchFamily="34" charset="0"/>
              <a:buChar char="•"/>
            </a:pPr>
            <a:r>
              <a:rPr lang="en-US" sz="2400" dirty="0">
                <a:latin typeface="Arial Rounded MT Bold" panose="020F0704030504030204" pitchFamily="34" charset="0"/>
                <a:cs typeface="Aldhabi" panose="01000000000000000000" pitchFamily="2" charset="-78"/>
              </a:rPr>
              <a:t>Each group will complete an assigned pictorial tool to the class.</a:t>
            </a:r>
          </a:p>
          <a:p>
            <a:pPr marL="342900" indent="-342900">
              <a:buFont typeface="Arial" panose="020B0604020202020204" pitchFamily="34" charset="0"/>
              <a:buChar char="•"/>
            </a:pPr>
            <a:r>
              <a:rPr lang="en-US" sz="2400" dirty="0">
                <a:latin typeface="Arial Rounded MT Bold" panose="020F0704030504030204" pitchFamily="34" charset="0"/>
                <a:cs typeface="Aldhabi" panose="01000000000000000000" pitchFamily="2" charset="-78"/>
              </a:rPr>
              <a:t>Each group will select a spokesperson.</a:t>
            </a:r>
          </a:p>
        </p:txBody>
      </p:sp>
      <p:pic>
        <p:nvPicPr>
          <p:cNvPr id="2" name="Picture 1">
            <a:extLst>
              <a:ext uri="{FF2B5EF4-FFF2-40B4-BE49-F238E27FC236}">
                <a16:creationId xmlns:a16="http://schemas.microsoft.com/office/drawing/2014/main" id="{32366D23-901C-E0A5-8837-DBCDB63EF159}"/>
              </a:ext>
            </a:extLst>
          </p:cNvPr>
          <p:cNvPicPr>
            <a:picLocks noChangeAspect="1"/>
          </p:cNvPicPr>
          <p:nvPr/>
        </p:nvPicPr>
        <p:blipFill>
          <a:blip r:embed="rId5"/>
          <a:stretch>
            <a:fillRect/>
          </a:stretch>
        </p:blipFill>
        <p:spPr>
          <a:xfrm>
            <a:off x="421110" y="5864031"/>
            <a:ext cx="851399" cy="824227"/>
          </a:xfrm>
          <a:prstGeom prst="rect">
            <a:avLst/>
          </a:prstGeom>
        </p:spPr>
      </p:pic>
      <p:sp>
        <p:nvSpPr>
          <p:cNvPr id="5" name="Title 22">
            <a:extLst>
              <a:ext uri="{FF2B5EF4-FFF2-40B4-BE49-F238E27FC236}">
                <a16:creationId xmlns:a16="http://schemas.microsoft.com/office/drawing/2014/main" id="{52875DD3-7CE7-DB19-1018-F6384B2B404A}"/>
              </a:ext>
            </a:extLst>
          </p:cNvPr>
          <p:cNvSpPr txBox="1">
            <a:spLocks/>
          </p:cNvSpPr>
          <p:nvPr/>
        </p:nvSpPr>
        <p:spPr>
          <a:xfrm>
            <a:off x="6973594" y="83048"/>
            <a:ext cx="4930565" cy="914216"/>
          </a:xfrm>
          <a:prstGeom prst="rect">
            <a:avLst/>
          </a:prstGeom>
        </p:spPr>
        <p:txBody>
          <a:bodyPr vert="horz" lIns="91440" tIns="45720" rIns="91440" bIns="45720" rtlCol="0" anchor="ctr">
            <a:normAutofit fontScale="97500"/>
          </a:bodyPr>
          <a:lstStyle>
            <a:lvl1pPr algn="ctr" defTabSz="914400" rtl="0" eaLnBrk="1" latinLnBrk="0" hangingPunct="1">
              <a:lnSpc>
                <a:spcPct val="110000"/>
              </a:lnSpc>
              <a:spcBef>
                <a:spcPct val="0"/>
              </a:spcBef>
              <a:buNone/>
              <a:defRPr sz="4000" kern="1200" cap="all" spc="600" baseline="0">
                <a:solidFill>
                  <a:schemeClr val="bg1"/>
                </a:solidFill>
                <a:latin typeface="+mj-lt"/>
                <a:ea typeface="Batang" panose="02030600000101010101" pitchFamily="18" charset="-127"/>
                <a:cs typeface="+mj-cs"/>
              </a:defRPr>
            </a:lvl1pPr>
          </a:lstStyle>
          <a:p>
            <a:r>
              <a:rPr lang="en-US" dirty="0">
                <a:solidFill>
                  <a:schemeClr val="tx1"/>
                </a:solidFill>
              </a:rPr>
              <a:t>teaming</a:t>
            </a:r>
          </a:p>
        </p:txBody>
      </p:sp>
    </p:spTree>
    <p:extLst>
      <p:ext uri="{BB962C8B-B14F-4D97-AF65-F5344CB8AC3E}">
        <p14:creationId xmlns:p14="http://schemas.microsoft.com/office/powerpoint/2010/main" val="85684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One</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Welcome</a:t>
            </a:r>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41" y="5643330"/>
            <a:ext cx="2708982" cy="72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5" descr="A person smiling for the camera&#10;&#10;Description automatically generated with low confidence">
            <a:extLst>
              <a:ext uri="{FF2B5EF4-FFF2-40B4-BE49-F238E27FC236}">
                <a16:creationId xmlns:a16="http://schemas.microsoft.com/office/drawing/2014/main" id="{A12860B9-F47E-612C-3A2B-8AA19C4C0751}"/>
              </a:ext>
            </a:extLst>
          </p:cNvPr>
          <p:cNvPicPr>
            <a:picLocks noChangeAspect="1"/>
          </p:cNvPicPr>
          <p:nvPr/>
        </p:nvPicPr>
        <p:blipFill rotWithShape="1">
          <a:blip r:embed="rId4"/>
          <a:srcRect l="11994" t="936" b="936"/>
          <a:stretch/>
        </p:blipFill>
        <p:spPr>
          <a:xfrm>
            <a:off x="7338218" y="1823370"/>
            <a:ext cx="1859374" cy="2081212"/>
          </a:xfrm>
          <a:prstGeom prst="rect">
            <a:avLst/>
          </a:prstGeom>
        </p:spPr>
      </p:pic>
      <p:pic>
        <p:nvPicPr>
          <p:cNvPr id="6" name="Picture 5">
            <a:extLst>
              <a:ext uri="{FF2B5EF4-FFF2-40B4-BE49-F238E27FC236}">
                <a16:creationId xmlns:a16="http://schemas.microsoft.com/office/drawing/2014/main" id="{42500427-B515-62C5-4CF1-9CEA9B30B568}"/>
              </a:ext>
            </a:extLst>
          </p:cNvPr>
          <p:cNvPicPr>
            <a:picLocks noChangeAspect="1"/>
          </p:cNvPicPr>
          <p:nvPr/>
        </p:nvPicPr>
        <p:blipFill rotWithShape="1">
          <a:blip r:embed="rId5"/>
          <a:srcRect l="41346" t="45553" r="39167" b="17392"/>
          <a:stretch/>
        </p:blipFill>
        <p:spPr>
          <a:xfrm>
            <a:off x="9626424" y="1826068"/>
            <a:ext cx="2112779" cy="2080768"/>
          </a:xfrm>
          <a:prstGeom prst="rect">
            <a:avLst/>
          </a:prstGeom>
        </p:spPr>
      </p:pic>
      <p:pic>
        <p:nvPicPr>
          <p:cNvPr id="7" name="Picture Placeholder 36">
            <a:extLst>
              <a:ext uri="{FF2B5EF4-FFF2-40B4-BE49-F238E27FC236}">
                <a16:creationId xmlns:a16="http://schemas.microsoft.com/office/drawing/2014/main" id="{2F4B4D57-3CD3-9C2E-DCE9-D412AF1FA01A}"/>
              </a:ext>
            </a:extLst>
          </p:cNvPr>
          <p:cNvPicPr>
            <a:picLocks noChangeAspect="1"/>
          </p:cNvPicPr>
          <p:nvPr/>
        </p:nvPicPr>
        <p:blipFill rotWithShape="1">
          <a:blip r:embed="rId6"/>
          <a:srcRect l="13276" r="13276"/>
          <a:stretch/>
        </p:blipFill>
        <p:spPr>
          <a:xfrm>
            <a:off x="8350765" y="3429000"/>
            <a:ext cx="2122487" cy="2533650"/>
          </a:xfrm>
          <a:prstGeom prst="rect">
            <a:avLst/>
          </a:prstGeom>
        </p:spPr>
      </p:pic>
    </p:spTree>
    <p:extLst>
      <p:ext uri="{BB962C8B-B14F-4D97-AF65-F5344CB8AC3E}">
        <p14:creationId xmlns:p14="http://schemas.microsoft.com/office/powerpoint/2010/main" val="77554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D1579B7-9AAE-997B-CCD2-2F4A574463CB}"/>
              </a:ext>
            </a:extLst>
          </p:cNvPr>
          <p:cNvPicPr>
            <a:picLocks noChangeAspect="1"/>
          </p:cNvPicPr>
          <p:nvPr/>
        </p:nvPicPr>
        <p:blipFill rotWithShape="1">
          <a:blip r:embed="rId3"/>
          <a:srcRect l="31422" t="17114" r="9853" b="6983"/>
          <a:stretch/>
        </p:blipFill>
        <p:spPr>
          <a:xfrm>
            <a:off x="7030604" y="400511"/>
            <a:ext cx="4534295" cy="3295000"/>
          </a:xfrm>
          <a:prstGeom prst="rect">
            <a:avLst/>
          </a:prstGeom>
          <a:ln>
            <a:noFill/>
          </a:ln>
          <a:effectLst>
            <a:outerShdw blurRad="292100" dist="139700" dir="2700000" algn="tl" rotWithShape="0">
              <a:srgbClr val="333333">
                <a:alpha val="65000"/>
              </a:srgbClr>
            </a:outerShdw>
          </a:effectLst>
        </p:spPr>
      </p:pic>
      <p:sp>
        <p:nvSpPr>
          <p:cNvPr id="23" name="Title 22">
            <a:extLst>
              <a:ext uri="{FF2B5EF4-FFF2-40B4-BE49-F238E27FC236}">
                <a16:creationId xmlns:a16="http://schemas.microsoft.com/office/drawing/2014/main" id="{55A2F58F-E2E1-4096-AA21-6F4624940181}"/>
              </a:ext>
            </a:extLst>
          </p:cNvPr>
          <p:cNvSpPr>
            <a:spLocks noGrp="1"/>
          </p:cNvSpPr>
          <p:nvPr>
            <p:ph type="ctrTitle"/>
          </p:nvPr>
        </p:nvSpPr>
        <p:spPr>
          <a:xfrm>
            <a:off x="354779" y="204716"/>
            <a:ext cx="4930565" cy="914216"/>
          </a:xfrm>
        </p:spPr>
        <p:txBody>
          <a:bodyPr>
            <a:normAutofit fontScale="90000"/>
          </a:bodyPr>
          <a:lstStyle/>
          <a:p>
            <a:r>
              <a:rPr lang="en-US" dirty="0" err="1"/>
              <a:t>CFTm</a:t>
            </a:r>
            <a:r>
              <a:rPr lang="en-US" dirty="0"/>
              <a:t> preparation skill lab</a:t>
            </a:r>
          </a:p>
        </p:txBody>
      </p:sp>
      <p:sp>
        <p:nvSpPr>
          <p:cNvPr id="24" name="Subtitle 23">
            <a:extLst>
              <a:ext uri="{FF2B5EF4-FFF2-40B4-BE49-F238E27FC236}">
                <a16:creationId xmlns:a16="http://schemas.microsoft.com/office/drawing/2014/main" id="{1EC73703-4898-46C1-8F60-5D2B1F6709B7}"/>
              </a:ext>
            </a:extLst>
          </p:cNvPr>
          <p:cNvSpPr>
            <a:spLocks noGrp="1"/>
          </p:cNvSpPr>
          <p:nvPr>
            <p:ph type="subTitle" idx="1"/>
          </p:nvPr>
        </p:nvSpPr>
        <p:spPr>
          <a:xfrm>
            <a:off x="354779" y="1429882"/>
            <a:ext cx="4015310" cy="1709103"/>
          </a:xfrm>
        </p:spPr>
        <p:txBody>
          <a:bodyPr>
            <a:normAutofit fontScale="85000" lnSpcReduction="10000"/>
          </a:bodyPr>
          <a:lstStyle/>
          <a:p>
            <a:pPr marL="342900" indent="-342900">
              <a:buFont typeface="Arial" panose="020B0604020202020204" pitchFamily="34" charset="0"/>
              <a:buChar char="•"/>
            </a:pPr>
            <a:r>
              <a:rPr lang="en-US" dirty="0"/>
              <a:t>Why is it important to prepare the team for the meeting?</a:t>
            </a:r>
          </a:p>
          <a:p>
            <a:pPr marL="342900" indent="-342900">
              <a:buFont typeface="Arial" panose="020B0604020202020204" pitchFamily="34" charset="0"/>
              <a:buChar char="•"/>
            </a:pPr>
            <a:r>
              <a:rPr lang="en-US" dirty="0"/>
              <a:t>What are the consequences when the team is not prepared?</a:t>
            </a:r>
          </a:p>
        </p:txBody>
      </p:sp>
      <p:sp>
        <p:nvSpPr>
          <p:cNvPr id="7" name="Footer Placeholder 6">
            <a:extLst>
              <a:ext uri="{FF2B5EF4-FFF2-40B4-BE49-F238E27FC236}">
                <a16:creationId xmlns:a16="http://schemas.microsoft.com/office/drawing/2014/main" id="{3598C3A2-0B4F-42DC-8C59-1364B8EFE222}"/>
              </a:ext>
            </a:extLst>
          </p:cNvPr>
          <p:cNvSpPr>
            <a:spLocks noGrp="1"/>
          </p:cNvSpPr>
          <p:nvPr>
            <p:ph type="ftr" sz="quarter" idx="11"/>
          </p:nvPr>
        </p:nvSpPr>
        <p:spPr>
          <a:xfrm rot="5400000">
            <a:off x="10447827" y="1407402"/>
            <a:ext cx="2770499" cy="365125"/>
          </a:xfrm>
        </p:spPr>
        <p:txBody>
          <a:bodyPr/>
          <a:lstStyle/>
          <a:p>
            <a:r>
              <a:rPr lang="en-US" dirty="0"/>
              <a:t>Foster care specialty</a:t>
            </a:r>
          </a:p>
        </p:txBody>
      </p:sp>
      <p:sp>
        <p:nvSpPr>
          <p:cNvPr id="2" name="Rectangle 6">
            <a:extLst>
              <a:ext uri="{FF2B5EF4-FFF2-40B4-BE49-F238E27FC236}">
                <a16:creationId xmlns:a16="http://schemas.microsoft.com/office/drawing/2014/main" id="{24503B58-DF54-4982-96F1-78A003FD0909}"/>
              </a:ext>
              <a:ext uri="{C183D7F6-B498-43B3-948B-1728B52AA6E4}">
                <adec:decorative xmlns:adec="http://schemas.microsoft.com/office/drawing/2017/decorative" val="1"/>
              </a:ext>
            </a:extLst>
          </p:cNvPr>
          <p:cNvSpPr/>
          <p:nvPr/>
        </p:nvSpPr>
        <p:spPr>
          <a:xfrm rot="21291022">
            <a:off x="10059355" y="575500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cxnSp>
        <p:nvCxnSpPr>
          <p:cNvPr id="12" name="Straight Connector 11">
            <a:extLst>
              <a:ext uri="{FF2B5EF4-FFF2-40B4-BE49-F238E27FC236}">
                <a16:creationId xmlns:a16="http://schemas.microsoft.com/office/drawing/2014/main" id="{94F989F6-9131-14CD-9C3F-F088C80C42EF}"/>
              </a:ext>
            </a:extLst>
          </p:cNvPr>
          <p:cNvCxnSpPr>
            <a:cxnSpLocks/>
          </p:cNvCxnSpPr>
          <p:nvPr/>
        </p:nvCxnSpPr>
        <p:spPr>
          <a:xfrm>
            <a:off x="354779" y="3089679"/>
            <a:ext cx="4611668" cy="20935"/>
          </a:xfrm>
          <a:prstGeom prst="line">
            <a:avLst/>
          </a:prstGeom>
        </p:spPr>
        <p:style>
          <a:lnRef idx="1">
            <a:schemeClr val="accent1"/>
          </a:lnRef>
          <a:fillRef idx="0">
            <a:schemeClr val="accent1"/>
          </a:fillRef>
          <a:effectRef idx="0">
            <a:schemeClr val="accent1"/>
          </a:effectRef>
          <a:fontRef idx="minor">
            <a:schemeClr val="tx1"/>
          </a:fontRef>
        </p:style>
      </p:cxnSp>
      <p:sp>
        <p:nvSpPr>
          <p:cNvPr id="14" name="Flowchart: Delay 13">
            <a:extLst>
              <a:ext uri="{FF2B5EF4-FFF2-40B4-BE49-F238E27FC236}">
                <a16:creationId xmlns:a16="http://schemas.microsoft.com/office/drawing/2014/main" id="{3F609747-DABE-67A2-D14A-0C0F22B7F63D}"/>
              </a:ext>
            </a:extLst>
          </p:cNvPr>
          <p:cNvSpPr/>
          <p:nvPr/>
        </p:nvSpPr>
        <p:spPr>
          <a:xfrm>
            <a:off x="-307888" y="3353179"/>
            <a:ext cx="7016768" cy="3456363"/>
          </a:xfrm>
          <a:prstGeom prst="flowChartDelay">
            <a:avLst/>
          </a:prstGeom>
          <a:solidFill>
            <a:srgbClr val="5D9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4">
            <a:extLst>
              <a:ext uri="{FF2B5EF4-FFF2-40B4-BE49-F238E27FC236}">
                <a16:creationId xmlns:a16="http://schemas.microsoft.com/office/drawing/2014/main" id="{A42DE7AA-8C62-D041-9E45-C6F2FA23F85F}"/>
              </a:ext>
            </a:extLst>
          </p:cNvPr>
          <p:cNvSpPr txBox="1"/>
          <p:nvPr/>
        </p:nvSpPr>
        <p:spPr>
          <a:xfrm>
            <a:off x="412472" y="3470616"/>
            <a:ext cx="5576047"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Break into pairs</a:t>
            </a:r>
          </a:p>
          <a:p>
            <a:pPr marL="285750" indent="-285750">
              <a:buFont typeface="Arial" panose="020B0604020202020204" pitchFamily="34" charset="0"/>
              <a:buChar char="•"/>
            </a:pPr>
            <a:r>
              <a:rPr lang="en-US" sz="3200" dirty="0"/>
              <a:t>Practice preparing Michael, Travis, Mr. Collins, or Mrs. Steward for the upcoming CFTM</a:t>
            </a:r>
          </a:p>
          <a:p>
            <a:pPr marL="285750" indent="-285750">
              <a:buFont typeface="Arial" panose="020B0604020202020204" pitchFamily="34" charset="0"/>
              <a:buChar char="•"/>
            </a:pPr>
            <a:r>
              <a:rPr lang="en-US" sz="3200" dirty="0"/>
              <a:t>Switch roles </a:t>
            </a:r>
          </a:p>
        </p:txBody>
      </p:sp>
      <p:sp>
        <p:nvSpPr>
          <p:cNvPr id="3" name="Rectangle 2">
            <a:extLst>
              <a:ext uri="{FF2B5EF4-FFF2-40B4-BE49-F238E27FC236}">
                <a16:creationId xmlns:a16="http://schemas.microsoft.com/office/drawing/2014/main" id="{CD1C773A-B8B5-245B-29D3-7D2F98188BB4}"/>
              </a:ext>
            </a:extLst>
          </p:cNvPr>
          <p:cNvSpPr/>
          <p:nvPr/>
        </p:nvSpPr>
        <p:spPr>
          <a:xfrm>
            <a:off x="7807630" y="3261735"/>
            <a:ext cx="3567953" cy="3294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580" name="Picture 4" descr="A Holistic Approach to Meetings">
            <a:extLst>
              <a:ext uri="{FF2B5EF4-FFF2-40B4-BE49-F238E27FC236}">
                <a16:creationId xmlns:a16="http://schemas.microsoft.com/office/drawing/2014/main" id="{9DB6757E-C69C-1590-EB7F-F211184A8010}"/>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28513" r="28513"/>
          <a:stretch>
            <a:fillRect/>
          </a:stretch>
        </p:blipFill>
        <p:spPr bwMode="auto">
          <a:xfrm>
            <a:off x="6567589" y="2535262"/>
            <a:ext cx="1822789" cy="23739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49F45B3-6B82-7B70-2328-B43C3D3F8290}"/>
              </a:ext>
            </a:extLst>
          </p:cNvPr>
          <p:cNvSpPr txBox="1"/>
          <p:nvPr/>
        </p:nvSpPr>
        <p:spPr>
          <a:xfrm>
            <a:off x="8488582" y="3285950"/>
            <a:ext cx="2645546" cy="3231654"/>
          </a:xfrm>
          <a:prstGeom prst="rect">
            <a:avLst/>
          </a:prstGeom>
          <a:noFill/>
        </p:spPr>
        <p:txBody>
          <a:bodyPr wrap="square" rtlCol="0">
            <a:spAutoFit/>
          </a:bodyPr>
          <a:lstStyle/>
          <a:p>
            <a:r>
              <a:rPr lang="en-US" sz="2400" b="1" dirty="0">
                <a:solidFill>
                  <a:schemeClr val="bg1"/>
                </a:solidFill>
                <a:latin typeface="Amasis MT Pro Light" panose="02040304050005020304" pitchFamily="18" charset="0"/>
              </a:rPr>
              <a:t>Resources:</a:t>
            </a:r>
          </a:p>
          <a:p>
            <a:pPr marL="342900" indent="-342900">
              <a:buFont typeface="Arial" panose="020B0604020202020204" pitchFamily="34" charset="0"/>
              <a:buChar char="•"/>
            </a:pPr>
            <a:r>
              <a:rPr lang="en-US" sz="2000" b="1" dirty="0">
                <a:solidFill>
                  <a:schemeClr val="bg1"/>
                </a:solidFill>
                <a:latin typeface="Amasis MT Pro Light" panose="02040304050005020304" pitchFamily="18" charset="0"/>
              </a:rPr>
              <a:t>CFTM Work Aids:  Preparing the Family; Preparing the Facilitator</a:t>
            </a:r>
          </a:p>
          <a:p>
            <a:pPr marL="342900" indent="-342900">
              <a:buFont typeface="Arial" panose="020B0604020202020204" pitchFamily="34" charset="0"/>
              <a:buChar char="•"/>
            </a:pPr>
            <a:r>
              <a:rPr lang="en-US" sz="2000" b="1" dirty="0">
                <a:solidFill>
                  <a:schemeClr val="bg1"/>
                </a:solidFill>
                <a:latin typeface="Amasis MT Pro Light" panose="02040304050005020304" pitchFamily="18" charset="0"/>
              </a:rPr>
              <a:t>Child and Family Team Flyer</a:t>
            </a:r>
          </a:p>
          <a:p>
            <a:pPr marL="342900" indent="-342900">
              <a:buFont typeface="Arial" panose="020B0604020202020204" pitchFamily="34" charset="0"/>
              <a:buChar char="•"/>
            </a:pPr>
            <a:r>
              <a:rPr lang="en-US" sz="2000" b="1" dirty="0">
                <a:solidFill>
                  <a:schemeClr val="bg1"/>
                </a:solidFill>
                <a:latin typeface="Amasis MT Pro Light" panose="02040304050005020304" pitchFamily="18" charset="0"/>
              </a:rPr>
              <a:t>What the Youth Should Know about a CFTM Flyer</a:t>
            </a:r>
          </a:p>
        </p:txBody>
      </p:sp>
      <p:pic>
        <p:nvPicPr>
          <p:cNvPr id="26" name="Picture 25">
            <a:extLst>
              <a:ext uri="{FF2B5EF4-FFF2-40B4-BE49-F238E27FC236}">
                <a16:creationId xmlns:a16="http://schemas.microsoft.com/office/drawing/2014/main" id="{4D1F918F-26F4-570B-71A3-F996658A6BDF}"/>
              </a:ext>
            </a:extLst>
          </p:cNvPr>
          <p:cNvPicPr>
            <a:picLocks noChangeAspect="1"/>
          </p:cNvPicPr>
          <p:nvPr/>
        </p:nvPicPr>
        <p:blipFill>
          <a:blip r:embed="rId5"/>
          <a:stretch>
            <a:fillRect/>
          </a:stretch>
        </p:blipFill>
        <p:spPr>
          <a:xfrm>
            <a:off x="11134128" y="5849493"/>
            <a:ext cx="851399" cy="824227"/>
          </a:xfrm>
          <a:prstGeom prst="rect">
            <a:avLst/>
          </a:prstGeom>
        </p:spPr>
      </p:pic>
    </p:spTree>
    <p:extLst>
      <p:ext uri="{BB962C8B-B14F-4D97-AF65-F5344CB8AC3E}">
        <p14:creationId xmlns:p14="http://schemas.microsoft.com/office/powerpoint/2010/main" val="365806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43976-5EE8-1813-C6AB-CE9EF92E51EF}"/>
              </a:ext>
            </a:extLst>
          </p:cNvPr>
          <p:cNvSpPr/>
          <p:nvPr/>
        </p:nvSpPr>
        <p:spPr>
          <a:xfrm>
            <a:off x="587928" y="1548663"/>
            <a:ext cx="7211503" cy="10024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a:extLst>
              <a:ext uri="{FF2B5EF4-FFF2-40B4-BE49-F238E27FC236}">
                <a16:creationId xmlns:a16="http://schemas.microsoft.com/office/drawing/2014/main" id="{AD28B721-1BE9-42A1-91BD-68C61C551441}"/>
              </a:ext>
            </a:extLst>
          </p:cNvPr>
          <p:cNvSpPr>
            <a:spLocks noGrp="1"/>
          </p:cNvSpPr>
          <p:nvPr>
            <p:ph type="title"/>
          </p:nvPr>
        </p:nvSpPr>
        <p:spPr>
          <a:xfrm>
            <a:off x="853656" y="151700"/>
            <a:ext cx="9505664" cy="1216024"/>
          </a:xfrm>
        </p:spPr>
        <p:txBody>
          <a:bodyPr/>
          <a:lstStyle/>
          <a:p>
            <a:r>
              <a:rPr lang="en-US" dirty="0"/>
              <a:t>Before the CFTM</a:t>
            </a:r>
          </a:p>
        </p:txBody>
      </p:sp>
      <p:sp>
        <p:nvSpPr>
          <p:cNvPr id="15" name="Footer Placeholder 14">
            <a:extLst>
              <a:ext uri="{FF2B5EF4-FFF2-40B4-BE49-F238E27FC236}">
                <a16:creationId xmlns:a16="http://schemas.microsoft.com/office/drawing/2014/main" id="{A9997BDD-FC69-44C6-B576-1CAE092C9D46}"/>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4" name="TextBox 3">
            <a:extLst>
              <a:ext uri="{FF2B5EF4-FFF2-40B4-BE49-F238E27FC236}">
                <a16:creationId xmlns:a16="http://schemas.microsoft.com/office/drawing/2014/main" id="{697922D4-EE5D-BC9F-DC7D-3FC36A32DF31}"/>
              </a:ext>
            </a:extLst>
          </p:cNvPr>
          <p:cNvSpPr txBox="1"/>
          <p:nvPr/>
        </p:nvSpPr>
        <p:spPr>
          <a:xfrm>
            <a:off x="764009" y="1444254"/>
            <a:ext cx="7046258"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dirty="0"/>
              <a:t>What tasks should be completed before the Initial CFTM?</a:t>
            </a:r>
          </a:p>
        </p:txBody>
      </p:sp>
      <p:sp>
        <p:nvSpPr>
          <p:cNvPr id="5" name="TextBox 4">
            <a:extLst>
              <a:ext uri="{FF2B5EF4-FFF2-40B4-BE49-F238E27FC236}">
                <a16:creationId xmlns:a16="http://schemas.microsoft.com/office/drawing/2014/main" id="{B6E08707-229E-850A-ED1D-C1CA37C5BF97}"/>
              </a:ext>
            </a:extLst>
          </p:cNvPr>
          <p:cNvSpPr txBox="1"/>
          <p:nvPr/>
        </p:nvSpPr>
        <p:spPr>
          <a:xfrm>
            <a:off x="598764" y="2551091"/>
            <a:ext cx="976055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Complete/Update diligent search</a:t>
            </a:r>
          </a:p>
          <a:p>
            <a:pPr marL="285750" indent="-285750">
              <a:buFont typeface="Arial" panose="020B0604020202020204" pitchFamily="34" charset="0"/>
              <a:buChar char="•"/>
            </a:pPr>
            <a:r>
              <a:rPr lang="en-US" sz="2400" dirty="0"/>
              <a:t>Bring Genogram to update</a:t>
            </a:r>
          </a:p>
          <a:p>
            <a:pPr marL="285750" indent="-285750">
              <a:buFont typeface="Arial" panose="020B0604020202020204" pitchFamily="34" charset="0"/>
              <a:buChar char="•"/>
            </a:pPr>
            <a:r>
              <a:rPr lang="en-US" sz="2400" dirty="0"/>
              <a:t>Invite and prepare team members:  Parents, Child, Supervisor, Facilitator, Foster Parents, CPS, GAL, Parent’s attorneys, and any other member identified by the family.</a:t>
            </a:r>
          </a:p>
          <a:p>
            <a:pPr marL="285750" indent="-285750">
              <a:buFont typeface="Arial" panose="020B0604020202020204" pitchFamily="34" charset="0"/>
              <a:buChar char="•"/>
            </a:pPr>
            <a:r>
              <a:rPr lang="en-US" sz="2400" dirty="0"/>
              <a:t>Case conference with your supervisor</a:t>
            </a:r>
          </a:p>
          <a:p>
            <a:pPr marL="285750" indent="-285750">
              <a:buFont typeface="Arial" panose="020B0604020202020204" pitchFamily="34" charset="0"/>
              <a:buChar char="•"/>
            </a:pPr>
            <a:r>
              <a:rPr lang="en-US" sz="2400" dirty="0"/>
              <a:t>Review records including assessments</a:t>
            </a:r>
          </a:p>
          <a:p>
            <a:pPr marL="285750" indent="-285750">
              <a:buFont typeface="Arial" panose="020B0604020202020204" pitchFamily="34" charset="0"/>
              <a:buChar char="•"/>
            </a:pPr>
            <a:r>
              <a:rPr lang="en-US" sz="2400" dirty="0"/>
              <a:t>Administer/initiate CANS within first 7 business days of custody</a:t>
            </a:r>
          </a:p>
        </p:txBody>
      </p:sp>
      <p:sp>
        <p:nvSpPr>
          <p:cNvPr id="6" name="Flowchart: Connector 5">
            <a:extLst>
              <a:ext uri="{FF2B5EF4-FFF2-40B4-BE49-F238E27FC236}">
                <a16:creationId xmlns:a16="http://schemas.microsoft.com/office/drawing/2014/main" id="{EFE69B76-68C9-B75D-56C4-C66E29508A2E}"/>
              </a:ext>
            </a:extLst>
          </p:cNvPr>
          <p:cNvSpPr/>
          <p:nvPr/>
        </p:nvSpPr>
        <p:spPr>
          <a:xfrm>
            <a:off x="8964706" y="3263154"/>
            <a:ext cx="4625788" cy="390453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8015EC0-075F-4AA4-7CCD-B8B97CA962AF}"/>
              </a:ext>
            </a:extLst>
          </p:cNvPr>
          <p:cNvSpPr txBox="1"/>
          <p:nvPr/>
        </p:nvSpPr>
        <p:spPr>
          <a:xfrm>
            <a:off x="9646024" y="3882013"/>
            <a:ext cx="2545976" cy="2677656"/>
          </a:xfrm>
          <a:prstGeom prst="rect">
            <a:avLst/>
          </a:prstGeom>
          <a:noFill/>
        </p:spPr>
        <p:txBody>
          <a:bodyPr wrap="square" rtlCol="0">
            <a:spAutoFit/>
          </a:bodyPr>
          <a:lstStyle/>
          <a:p>
            <a:r>
              <a:rPr lang="en-US" sz="2800" dirty="0"/>
              <a:t>Resources:</a:t>
            </a:r>
          </a:p>
          <a:p>
            <a:pPr marL="457200" indent="-457200">
              <a:buFont typeface="Arial" panose="020B0604020202020204" pitchFamily="34" charset="0"/>
              <a:buChar char="•"/>
            </a:pPr>
            <a:r>
              <a:rPr lang="en-US" sz="2800" dirty="0">
                <a:hlinkClick r:id="rId3">
                  <a:extLst>
                    <a:ext uri="{A12FA001-AC4F-418D-AE19-62706E023703}">
                      <ahyp:hlinkClr xmlns:ahyp="http://schemas.microsoft.com/office/drawing/2018/hyperlinkcolor" val="tx"/>
                    </a:ext>
                  </a:extLst>
                </a:hlinkClick>
              </a:rPr>
              <a:t>CFTM Guide</a:t>
            </a:r>
            <a:endParaRPr lang="en-US" sz="2800" dirty="0"/>
          </a:p>
          <a:p>
            <a:pPr marL="457200" indent="-457200">
              <a:buFont typeface="Arial" panose="020B0604020202020204" pitchFamily="34" charset="0"/>
              <a:buChar char="•"/>
            </a:pPr>
            <a:r>
              <a:rPr lang="en-US" sz="2800" dirty="0">
                <a:hlinkClick r:id="rId4">
                  <a:extLst>
                    <a:ext uri="{A12FA001-AC4F-418D-AE19-62706E023703}">
                      <ahyp:hlinkClr xmlns:ahyp="http://schemas.microsoft.com/office/drawing/2018/hyperlinkcolor" val="tx"/>
                    </a:ext>
                  </a:extLst>
                </a:hlinkClick>
              </a:rPr>
              <a:t>CFTM Summary CS-0747</a:t>
            </a:r>
            <a:endParaRPr lang="en-US" sz="2800" dirty="0"/>
          </a:p>
        </p:txBody>
      </p:sp>
      <p:pic>
        <p:nvPicPr>
          <p:cNvPr id="2" name="Picture 1">
            <a:extLst>
              <a:ext uri="{FF2B5EF4-FFF2-40B4-BE49-F238E27FC236}">
                <a16:creationId xmlns:a16="http://schemas.microsoft.com/office/drawing/2014/main" id="{093F9C30-E91C-2A66-3AF9-C982AD238995}"/>
              </a:ext>
            </a:extLst>
          </p:cNvPr>
          <p:cNvPicPr>
            <a:picLocks noChangeAspect="1"/>
          </p:cNvPicPr>
          <p:nvPr/>
        </p:nvPicPr>
        <p:blipFill>
          <a:blip r:embed="rId5"/>
          <a:stretch>
            <a:fillRect/>
          </a:stretch>
        </p:blipFill>
        <p:spPr>
          <a:xfrm>
            <a:off x="173064" y="5899848"/>
            <a:ext cx="851399" cy="824227"/>
          </a:xfrm>
          <a:prstGeom prst="rect">
            <a:avLst/>
          </a:prstGeom>
        </p:spPr>
      </p:pic>
    </p:spTree>
    <p:extLst>
      <p:ext uri="{BB962C8B-B14F-4D97-AF65-F5344CB8AC3E}">
        <p14:creationId xmlns:p14="http://schemas.microsoft.com/office/powerpoint/2010/main" val="3711435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095491" y="609601"/>
            <a:ext cx="5190969" cy="1216024"/>
          </a:xfrm>
        </p:spPr>
        <p:txBody>
          <a:bodyPr/>
          <a:lstStyle/>
          <a:p>
            <a:r>
              <a:rPr lang="en-US" dirty="0"/>
              <a:t>The Steward Initial CFTM</a:t>
            </a:r>
          </a:p>
        </p:txBody>
      </p:sp>
      <p:sp>
        <p:nvSpPr>
          <p:cNvPr id="24" name="Content Placeholder 23">
            <a:extLst>
              <a:ext uri="{FF2B5EF4-FFF2-40B4-BE49-F238E27FC236}">
                <a16:creationId xmlns:a16="http://schemas.microsoft.com/office/drawing/2014/main" id="{3A3542EB-DF02-4165-976C-29A4A2D28DE2}"/>
              </a:ext>
            </a:extLst>
          </p:cNvPr>
          <p:cNvSpPr>
            <a:spLocks noGrp="1"/>
          </p:cNvSpPr>
          <p:nvPr>
            <p:ph idx="1"/>
          </p:nvPr>
        </p:nvSpPr>
        <p:spPr>
          <a:xfrm>
            <a:off x="6095999" y="2147356"/>
            <a:ext cx="5045149" cy="1569066"/>
          </a:xfrm>
        </p:spPr>
        <p:txBody>
          <a:bodyPr/>
          <a:lstStyle/>
          <a:p>
            <a:pPr marL="342900" indent="-342900">
              <a:buFont typeface="Arial" panose="020B0604020202020204" pitchFamily="34" charset="0"/>
              <a:buChar char="•"/>
            </a:pPr>
            <a:r>
              <a:rPr lang="en-US" sz="2800" b="1" dirty="0"/>
              <a:t>Document on the CFTM Summary Form CS-0747</a:t>
            </a:r>
          </a:p>
          <a:p>
            <a:pPr marL="342900" indent="-342900">
              <a:buFont typeface="Arial" panose="020B0604020202020204" pitchFamily="34" charset="0"/>
              <a:buChar char="•"/>
            </a:pPr>
            <a:r>
              <a:rPr lang="en-US" sz="2800" b="1" dirty="0"/>
              <a:t>Note any Strengths or Needs</a:t>
            </a:r>
          </a:p>
          <a:p>
            <a:pPr marL="342900" indent="-342900">
              <a:buFont typeface="Arial" panose="020B0604020202020204" pitchFamily="34" charset="0"/>
              <a:buChar char="•"/>
            </a:pPr>
            <a:endParaRPr lang="en-US" dirty="0"/>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3" name="Flowchart: Terminator 2">
            <a:extLst>
              <a:ext uri="{FF2B5EF4-FFF2-40B4-BE49-F238E27FC236}">
                <a16:creationId xmlns:a16="http://schemas.microsoft.com/office/drawing/2014/main" id="{A1D50F17-32C5-D803-61DC-CB9A60652F88}"/>
              </a:ext>
            </a:extLst>
          </p:cNvPr>
          <p:cNvSpPr/>
          <p:nvPr/>
        </p:nvSpPr>
        <p:spPr>
          <a:xfrm>
            <a:off x="6615953" y="4354222"/>
            <a:ext cx="6481723" cy="253437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Debrief:</a:t>
            </a:r>
          </a:p>
          <a:p>
            <a:r>
              <a:rPr lang="en-US" sz="2000" b="1" dirty="0">
                <a:solidFill>
                  <a:schemeClr val="tx1"/>
                </a:solidFill>
              </a:rPr>
              <a:t>What more do we know about the Steward family?</a:t>
            </a:r>
          </a:p>
          <a:p>
            <a:r>
              <a:rPr lang="en-US" sz="2000" b="1" dirty="0">
                <a:solidFill>
                  <a:schemeClr val="tx1"/>
                </a:solidFill>
              </a:rPr>
              <a:t>What do we still need more information about?</a:t>
            </a:r>
          </a:p>
          <a:p>
            <a:r>
              <a:rPr lang="en-US" sz="2000" b="1" dirty="0">
                <a:solidFill>
                  <a:schemeClr val="tx1"/>
                </a:solidFill>
              </a:rPr>
              <a:t>What are family strengths?</a:t>
            </a:r>
          </a:p>
          <a:p>
            <a:r>
              <a:rPr lang="en-US" sz="2000" b="1" dirty="0">
                <a:solidFill>
                  <a:schemeClr val="tx1"/>
                </a:solidFill>
              </a:rPr>
              <a:t>What are signs of safety and signs of risk?</a:t>
            </a:r>
          </a:p>
          <a:p>
            <a:r>
              <a:rPr lang="en-US" sz="2000" b="1" dirty="0">
                <a:solidFill>
                  <a:schemeClr val="tx1"/>
                </a:solidFill>
              </a:rPr>
              <a:t>Any formal or informal supports identified?</a:t>
            </a:r>
          </a:p>
        </p:txBody>
      </p:sp>
      <p:sp>
        <p:nvSpPr>
          <p:cNvPr id="20" name="Rectangle 19">
            <a:extLst>
              <a:ext uri="{FF2B5EF4-FFF2-40B4-BE49-F238E27FC236}">
                <a16:creationId xmlns:a16="http://schemas.microsoft.com/office/drawing/2014/main" id="{AD08CE14-429D-D9B1-CD1E-E00A07E233C1}"/>
              </a:ext>
            </a:extLst>
          </p:cNvPr>
          <p:cNvSpPr/>
          <p:nvPr/>
        </p:nvSpPr>
        <p:spPr>
          <a:xfrm>
            <a:off x="905540" y="1825625"/>
            <a:ext cx="4670508" cy="3238225"/>
          </a:xfrm>
          <a:prstGeom prst="rect">
            <a:avLst/>
          </a:prstGeom>
          <a:solidFill>
            <a:srgbClr val="5D9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1" name="Picture 20">
            <a:extLst>
              <a:ext uri="{FF2B5EF4-FFF2-40B4-BE49-F238E27FC236}">
                <a16:creationId xmlns:a16="http://schemas.microsoft.com/office/drawing/2014/main" id="{C6459175-B9B8-BAC7-CBE0-594F49689498}"/>
              </a:ext>
            </a:extLst>
          </p:cNvPr>
          <p:cNvPicPr>
            <a:picLocks noChangeAspect="1"/>
          </p:cNvPicPr>
          <p:nvPr/>
        </p:nvPicPr>
        <p:blipFill>
          <a:blip r:embed="rId3"/>
          <a:stretch>
            <a:fillRect/>
          </a:stretch>
        </p:blipFill>
        <p:spPr>
          <a:xfrm>
            <a:off x="801688" y="5796216"/>
            <a:ext cx="621235" cy="601409"/>
          </a:xfrm>
          <a:prstGeom prst="rect">
            <a:avLst/>
          </a:prstGeom>
        </p:spPr>
      </p:pic>
      <p:pic>
        <p:nvPicPr>
          <p:cNvPr id="17" name="Picture 16">
            <a:hlinkClick r:id="rId4"/>
            <a:extLst>
              <a:ext uri="{FF2B5EF4-FFF2-40B4-BE49-F238E27FC236}">
                <a16:creationId xmlns:a16="http://schemas.microsoft.com/office/drawing/2014/main" id="{B1A35CDB-4EC1-3EF6-93A4-2F034D633B35}"/>
              </a:ext>
            </a:extLst>
          </p:cNvPr>
          <p:cNvPicPr>
            <a:picLocks noChangeAspect="1"/>
          </p:cNvPicPr>
          <p:nvPr/>
        </p:nvPicPr>
        <p:blipFill rotWithShape="1">
          <a:blip r:embed="rId5"/>
          <a:srcRect l="2794" t="19593" r="33235" b="10628"/>
          <a:stretch/>
        </p:blipFill>
        <p:spPr>
          <a:xfrm>
            <a:off x="668692" y="2054334"/>
            <a:ext cx="4907356" cy="3009516"/>
          </a:xfrm>
          <a:prstGeom prst="rect">
            <a:avLst/>
          </a:prstGeom>
        </p:spPr>
      </p:pic>
    </p:spTree>
    <p:extLst>
      <p:ext uri="{BB962C8B-B14F-4D97-AF65-F5344CB8AC3E}">
        <p14:creationId xmlns:p14="http://schemas.microsoft.com/office/powerpoint/2010/main" val="261632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7258535" y="603623"/>
            <a:ext cx="4395744" cy="1222002"/>
          </a:xfrm>
        </p:spPr>
        <p:txBody>
          <a:bodyPr>
            <a:normAutofit/>
          </a:bodyPr>
          <a:lstStyle/>
          <a:p>
            <a:r>
              <a:rPr lang="en-US" dirty="0"/>
              <a:t>Visitation Schedule</a:t>
            </a:r>
          </a:p>
        </p:txBody>
      </p:sp>
      <p:sp>
        <p:nvSpPr>
          <p:cNvPr id="12" name="Content Placeholder 11">
            <a:extLst>
              <a:ext uri="{FF2B5EF4-FFF2-40B4-BE49-F238E27FC236}">
                <a16:creationId xmlns:a16="http://schemas.microsoft.com/office/drawing/2014/main" id="{696F7679-B00E-4BE4-A073-3AC792312C83}"/>
              </a:ext>
            </a:extLst>
          </p:cNvPr>
          <p:cNvSpPr>
            <a:spLocks noGrp="1"/>
          </p:cNvSpPr>
          <p:nvPr>
            <p:ph idx="1"/>
          </p:nvPr>
        </p:nvSpPr>
        <p:spPr>
          <a:xfrm>
            <a:off x="7438208" y="2147356"/>
            <a:ext cx="4216071" cy="4107021"/>
          </a:xfrm>
        </p:spPr>
        <p:txBody>
          <a:bodyPr>
            <a:normAutofit/>
          </a:bodyPr>
          <a:lstStyle/>
          <a:p>
            <a:pPr marL="342900" indent="-342900">
              <a:buFont typeface="Arial" panose="020B0604020202020204" pitchFamily="34" charset="0"/>
              <a:buChar char="•"/>
            </a:pPr>
            <a:r>
              <a:rPr lang="en-US" sz="2800" b="1" dirty="0"/>
              <a:t>Develop a Visitation Schedule /  Visitation Working Agreement (CS-4221)</a:t>
            </a:r>
          </a:p>
        </p:txBody>
      </p:sp>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pic>
        <p:nvPicPr>
          <p:cNvPr id="17" name="Picture 16">
            <a:extLst>
              <a:ext uri="{FF2B5EF4-FFF2-40B4-BE49-F238E27FC236}">
                <a16:creationId xmlns:a16="http://schemas.microsoft.com/office/drawing/2014/main" id="{8805657A-04A4-2649-15B2-72F056226DAE}"/>
              </a:ext>
            </a:extLst>
          </p:cNvPr>
          <p:cNvPicPr>
            <a:picLocks noChangeAspect="1"/>
          </p:cNvPicPr>
          <p:nvPr/>
        </p:nvPicPr>
        <p:blipFill>
          <a:blip r:embed="rId3"/>
          <a:stretch>
            <a:fillRect/>
          </a:stretch>
        </p:blipFill>
        <p:spPr>
          <a:xfrm>
            <a:off x="10982552" y="5898776"/>
            <a:ext cx="851399" cy="824227"/>
          </a:xfrm>
          <a:prstGeom prst="rect">
            <a:avLst/>
          </a:prstGeom>
        </p:spPr>
      </p:pic>
      <p:pic>
        <p:nvPicPr>
          <p:cNvPr id="16" name="Picture Placeholder 4">
            <a:hlinkClick r:id="rId4"/>
            <a:extLst>
              <a:ext uri="{FF2B5EF4-FFF2-40B4-BE49-F238E27FC236}">
                <a16:creationId xmlns:a16="http://schemas.microsoft.com/office/drawing/2014/main" id="{3F86AA8D-7861-133D-99D5-7775BBE00B92}"/>
              </a:ext>
            </a:extLst>
          </p:cNvPr>
          <p:cNvPicPr>
            <a:picLocks noGrp="1" noChangeAspect="1"/>
          </p:cNvPicPr>
          <p:nvPr>
            <p:ph type="pic" sz="quarter" idx="13"/>
          </p:nvPr>
        </p:nvPicPr>
        <p:blipFill rotWithShape="1">
          <a:blip r:embed="rId5">
            <a:alphaModFix amt="54000"/>
          </a:blip>
          <a:srcRect l="15953" r="15953"/>
          <a:stretch/>
        </p:blipFill>
        <p:spPr>
          <a:xfrm>
            <a:off x="4" y="0"/>
            <a:ext cx="7258531" cy="6857999"/>
          </a:xfrm>
        </p:spPr>
      </p:pic>
      <p:sp>
        <p:nvSpPr>
          <p:cNvPr id="2" name="Flowchart: Terminator 1">
            <a:extLst>
              <a:ext uri="{FF2B5EF4-FFF2-40B4-BE49-F238E27FC236}">
                <a16:creationId xmlns:a16="http://schemas.microsoft.com/office/drawing/2014/main" id="{8F2B8D6C-0613-5F00-1DD5-A8A2CE69C73A}"/>
              </a:ext>
            </a:extLst>
          </p:cNvPr>
          <p:cNvSpPr/>
          <p:nvPr/>
        </p:nvSpPr>
        <p:spPr>
          <a:xfrm>
            <a:off x="-1219200" y="3428999"/>
            <a:ext cx="5056094" cy="3092823"/>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BD6C29F-4C7E-3330-AF61-0E6CBE5F71A0}"/>
              </a:ext>
            </a:extLst>
          </p:cNvPr>
          <p:cNvSpPr txBox="1"/>
          <p:nvPr/>
        </p:nvSpPr>
        <p:spPr>
          <a:xfrm>
            <a:off x="358049" y="3544249"/>
            <a:ext cx="3156116" cy="2862322"/>
          </a:xfrm>
          <a:prstGeom prst="rect">
            <a:avLst/>
          </a:prstGeom>
          <a:noFill/>
        </p:spPr>
        <p:txBody>
          <a:bodyPr wrap="square" rtlCol="0">
            <a:spAutoFit/>
          </a:bodyPr>
          <a:lstStyle/>
          <a:p>
            <a:r>
              <a:rPr lang="en-US" dirty="0">
                <a:solidFill>
                  <a:schemeClr val="bg1"/>
                </a:solidFill>
                <a:latin typeface="Abadi" panose="020B0604020104020204" pitchFamily="34" charset="0"/>
              </a:rPr>
              <a:t>Outlines the expectations established for visitation to ensure each visit is successful.  If not followed, the parent/caretaker risks the visitation being ended or becoming restricted to maintain safety and well-being of the children during visitation</a:t>
            </a:r>
          </a:p>
        </p:txBody>
      </p:sp>
    </p:spTree>
    <p:extLst>
      <p:ext uri="{BB962C8B-B14F-4D97-AF65-F5344CB8AC3E}">
        <p14:creationId xmlns:p14="http://schemas.microsoft.com/office/powerpoint/2010/main" val="436884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1050879" y="609601"/>
            <a:ext cx="9505664" cy="1216024"/>
          </a:xfrm>
        </p:spPr>
        <p:txBody>
          <a:bodyPr/>
          <a:lstStyle/>
          <a:p>
            <a:r>
              <a:rPr lang="en-US" dirty="0"/>
              <a:t>Assessment integration</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9" name="Rectangle: Rounded Corners 8">
            <a:extLst>
              <a:ext uri="{FF2B5EF4-FFF2-40B4-BE49-F238E27FC236}">
                <a16:creationId xmlns:a16="http://schemas.microsoft.com/office/drawing/2014/main" id="{BFD1CD36-753C-65A1-5453-66E98836209E}"/>
              </a:ext>
            </a:extLst>
          </p:cNvPr>
          <p:cNvSpPr/>
          <p:nvPr/>
        </p:nvSpPr>
        <p:spPr>
          <a:xfrm>
            <a:off x="1050879" y="1868750"/>
            <a:ext cx="7912036" cy="15576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How should the assessments obtained from CPS be used in the case practice?</a:t>
            </a:r>
          </a:p>
        </p:txBody>
      </p:sp>
      <p:sp>
        <p:nvSpPr>
          <p:cNvPr id="10" name="Rectangle: Rounded Corners 9">
            <a:extLst>
              <a:ext uri="{FF2B5EF4-FFF2-40B4-BE49-F238E27FC236}">
                <a16:creationId xmlns:a16="http://schemas.microsoft.com/office/drawing/2014/main" id="{1D2A2128-0CBC-6564-A6D9-1D9A26A209A1}"/>
              </a:ext>
            </a:extLst>
          </p:cNvPr>
          <p:cNvSpPr/>
          <p:nvPr/>
        </p:nvSpPr>
        <p:spPr>
          <a:xfrm>
            <a:off x="1050879" y="3933649"/>
            <a:ext cx="7912036" cy="15576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How do you gather information for the CANS?</a:t>
            </a:r>
          </a:p>
        </p:txBody>
      </p:sp>
      <p:pic>
        <p:nvPicPr>
          <p:cNvPr id="3" name="Picture 2">
            <a:extLst>
              <a:ext uri="{FF2B5EF4-FFF2-40B4-BE49-F238E27FC236}">
                <a16:creationId xmlns:a16="http://schemas.microsoft.com/office/drawing/2014/main" id="{8ACDA7B6-9A77-D397-853C-A8BBCA2EB249}"/>
              </a:ext>
            </a:extLst>
          </p:cNvPr>
          <p:cNvPicPr>
            <a:picLocks noChangeAspect="1"/>
          </p:cNvPicPr>
          <p:nvPr/>
        </p:nvPicPr>
        <p:blipFill>
          <a:blip r:embed="rId3"/>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108804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B426BFF6-D18E-0A55-C746-1532D3C689EA}"/>
              </a:ext>
            </a:extLst>
          </p:cNvPr>
          <p:cNvSpPr/>
          <p:nvPr/>
        </p:nvSpPr>
        <p:spPr>
          <a:xfrm>
            <a:off x="84685" y="169742"/>
            <a:ext cx="4536142" cy="527916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 name="Picture 4" descr="Graphical user interface, text, application&#10;&#10;Description automatically generated">
            <a:hlinkClick r:id="rId3"/>
            <a:extLst>
              <a:ext uri="{FF2B5EF4-FFF2-40B4-BE49-F238E27FC236}">
                <a16:creationId xmlns:a16="http://schemas.microsoft.com/office/drawing/2014/main" id="{A4D36B9B-E3FF-9E3E-FE33-A5A10FDF7C47}"/>
              </a:ext>
            </a:extLst>
          </p:cNvPr>
          <p:cNvPicPr>
            <a:picLocks noChangeAspect="1"/>
          </p:cNvPicPr>
          <p:nvPr/>
        </p:nvPicPr>
        <p:blipFill>
          <a:blip r:embed="rId4"/>
          <a:stretch>
            <a:fillRect/>
          </a:stretch>
        </p:blipFill>
        <p:spPr>
          <a:xfrm>
            <a:off x="406431" y="169742"/>
            <a:ext cx="4410691" cy="52791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5">
            <a:extLst>
              <a:ext uri="{FF2B5EF4-FFF2-40B4-BE49-F238E27FC236}">
                <a16:creationId xmlns:a16="http://schemas.microsoft.com/office/drawing/2014/main" id="{2851F376-71FE-0C5B-12FA-8E2BFD83EE59}"/>
              </a:ext>
            </a:extLst>
          </p:cNvPr>
          <p:cNvSpPr/>
          <p:nvPr/>
        </p:nvSpPr>
        <p:spPr>
          <a:xfrm>
            <a:off x="7571175" y="1398494"/>
            <a:ext cx="4018102" cy="5110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latin typeface="Abadi" panose="020B0604020104020204" pitchFamily="34" charset="0"/>
              </a:rPr>
              <a:t>Create a script which includes:</a:t>
            </a:r>
          </a:p>
          <a:p>
            <a:pPr marL="742950" lvl="1" indent="-285750">
              <a:buFont typeface="Arial" panose="020B0604020202020204" pitchFamily="34" charset="0"/>
              <a:buChar char="•"/>
            </a:pPr>
            <a:r>
              <a:rPr lang="en-US" sz="2400" dirty="0">
                <a:latin typeface="Abadi" panose="020B0604020104020204" pitchFamily="34" charset="0"/>
              </a:rPr>
              <a:t>What the families need to know</a:t>
            </a:r>
          </a:p>
          <a:p>
            <a:pPr marL="742950" lvl="1" indent="-285750">
              <a:buFont typeface="Arial" panose="020B0604020202020204" pitchFamily="34" charset="0"/>
              <a:buChar char="•"/>
            </a:pPr>
            <a:r>
              <a:rPr lang="en-US" sz="2400" dirty="0">
                <a:latin typeface="Abadi" panose="020B0604020104020204" pitchFamily="34" charset="0"/>
              </a:rPr>
              <a:t>What we are trying to understand about the family’s needs</a:t>
            </a:r>
          </a:p>
          <a:p>
            <a:pPr marL="742950" lvl="1" indent="-285750">
              <a:buFont typeface="Arial" panose="020B0604020202020204" pitchFamily="34" charset="0"/>
              <a:buChar char="•"/>
            </a:pPr>
            <a:r>
              <a:rPr lang="en-US" sz="2400" dirty="0">
                <a:latin typeface="Abadi" panose="020B0604020104020204" pitchFamily="34" charset="0"/>
              </a:rPr>
              <a:t>How the information is used?</a:t>
            </a:r>
          </a:p>
          <a:p>
            <a:pPr marL="742950" lvl="1" indent="-285750">
              <a:buFont typeface="Arial" panose="020B0604020202020204" pitchFamily="34" charset="0"/>
              <a:buChar char="•"/>
            </a:pPr>
            <a:r>
              <a:rPr lang="en-US" sz="2400" dirty="0">
                <a:latin typeface="Abadi" panose="020B0604020104020204" pitchFamily="34" charset="0"/>
              </a:rPr>
              <a:t>What do you know?</a:t>
            </a:r>
          </a:p>
          <a:p>
            <a:pPr marL="742950" lvl="1" indent="-285750">
              <a:buFont typeface="Arial" panose="020B0604020202020204" pitchFamily="34" charset="0"/>
              <a:buChar char="•"/>
            </a:pPr>
            <a:r>
              <a:rPr lang="en-US" sz="2400" dirty="0">
                <a:latin typeface="Abadi" panose="020B0604020104020204" pitchFamily="34" charset="0"/>
              </a:rPr>
              <a:t>What do you need to know?</a:t>
            </a:r>
          </a:p>
          <a:p>
            <a:pPr marL="742950" lvl="1" indent="-285750">
              <a:buFont typeface="Arial" panose="020B0604020202020204" pitchFamily="34" charset="0"/>
              <a:buChar char="•"/>
            </a:pPr>
            <a:r>
              <a:rPr lang="en-US" sz="2400" dirty="0">
                <a:latin typeface="Abadi" panose="020B0604020104020204" pitchFamily="34" charset="0"/>
              </a:rPr>
              <a:t>How will you obtain that information?</a:t>
            </a:r>
          </a:p>
        </p:txBody>
      </p:sp>
      <p:sp>
        <p:nvSpPr>
          <p:cNvPr id="8" name="Rectangle 7">
            <a:extLst>
              <a:ext uri="{FF2B5EF4-FFF2-40B4-BE49-F238E27FC236}">
                <a16:creationId xmlns:a16="http://schemas.microsoft.com/office/drawing/2014/main" id="{BB370847-B130-8A4D-F41B-2173E8218069}"/>
              </a:ext>
            </a:extLst>
          </p:cNvPr>
          <p:cNvSpPr/>
          <p:nvPr/>
        </p:nvSpPr>
        <p:spPr>
          <a:xfrm>
            <a:off x="2460333" y="2595479"/>
            <a:ext cx="4320988" cy="336452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2366D23-901C-E0A5-8837-DBCDB63EF159}"/>
              </a:ext>
            </a:extLst>
          </p:cNvPr>
          <p:cNvPicPr>
            <a:picLocks noChangeAspect="1"/>
          </p:cNvPicPr>
          <p:nvPr/>
        </p:nvPicPr>
        <p:blipFill>
          <a:blip r:embed="rId5"/>
          <a:stretch>
            <a:fillRect/>
          </a:stretch>
        </p:blipFill>
        <p:spPr>
          <a:xfrm>
            <a:off x="421110" y="5864031"/>
            <a:ext cx="851399" cy="824227"/>
          </a:xfrm>
          <a:prstGeom prst="rect">
            <a:avLst/>
          </a:prstGeom>
        </p:spPr>
      </p:pic>
      <p:pic>
        <p:nvPicPr>
          <p:cNvPr id="3" name="Picture 2">
            <a:hlinkClick r:id="rId6"/>
            <a:extLst>
              <a:ext uri="{FF2B5EF4-FFF2-40B4-BE49-F238E27FC236}">
                <a16:creationId xmlns:a16="http://schemas.microsoft.com/office/drawing/2014/main" id="{83ED55BB-EBE4-B83C-78D9-3756D64B2A91}"/>
              </a:ext>
            </a:extLst>
          </p:cNvPr>
          <p:cNvPicPr>
            <a:picLocks noChangeAspect="1"/>
          </p:cNvPicPr>
          <p:nvPr/>
        </p:nvPicPr>
        <p:blipFill rotWithShape="1">
          <a:blip r:embed="rId7"/>
          <a:srcRect l="31410" t="17959" r="10897" b="6785"/>
          <a:stretch/>
        </p:blipFill>
        <p:spPr bwMode="auto">
          <a:xfrm>
            <a:off x="2763219" y="2944572"/>
            <a:ext cx="4233256" cy="32010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sp>
        <p:nvSpPr>
          <p:cNvPr id="10" name="Title 22">
            <a:extLst>
              <a:ext uri="{FF2B5EF4-FFF2-40B4-BE49-F238E27FC236}">
                <a16:creationId xmlns:a16="http://schemas.microsoft.com/office/drawing/2014/main" id="{D9C30912-815A-2903-E360-6159BC3E72F0}"/>
              </a:ext>
            </a:extLst>
          </p:cNvPr>
          <p:cNvSpPr txBox="1">
            <a:spLocks/>
          </p:cNvSpPr>
          <p:nvPr/>
        </p:nvSpPr>
        <p:spPr>
          <a:xfrm>
            <a:off x="7114943" y="339484"/>
            <a:ext cx="4930565" cy="914216"/>
          </a:xfrm>
          <a:prstGeom prst="rect">
            <a:avLst/>
          </a:prstGeom>
        </p:spPr>
        <p:txBody>
          <a:bodyPr vert="horz" lIns="91440" tIns="45720" rIns="91440" bIns="45720" rtlCol="0" anchor="ctr">
            <a:normAutofit fontScale="67500" lnSpcReduction="20000"/>
          </a:bodyPr>
          <a:lstStyle>
            <a:lvl1pPr algn="ctr" defTabSz="914400" rtl="0" eaLnBrk="1" latinLnBrk="0" hangingPunct="1">
              <a:lnSpc>
                <a:spcPct val="110000"/>
              </a:lnSpc>
              <a:spcBef>
                <a:spcPct val="0"/>
              </a:spcBef>
              <a:buNone/>
              <a:defRPr sz="4000" kern="1200" cap="all" spc="600" baseline="0">
                <a:solidFill>
                  <a:schemeClr val="bg1"/>
                </a:solidFill>
                <a:latin typeface="+mj-lt"/>
                <a:ea typeface="Batang" panose="02030600000101010101" pitchFamily="18" charset="-127"/>
                <a:cs typeface="+mj-cs"/>
              </a:defRPr>
            </a:lvl1pPr>
          </a:lstStyle>
          <a:p>
            <a:r>
              <a:rPr lang="en-US" dirty="0">
                <a:solidFill>
                  <a:schemeClr val="tx1"/>
                </a:solidFill>
              </a:rPr>
              <a:t>Introducing the cans</a:t>
            </a:r>
          </a:p>
        </p:txBody>
      </p:sp>
    </p:spTree>
    <p:extLst>
      <p:ext uri="{BB962C8B-B14F-4D97-AF65-F5344CB8AC3E}">
        <p14:creationId xmlns:p14="http://schemas.microsoft.com/office/powerpoint/2010/main" val="2226684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C7DF96-8973-4702-8012-0E6D923194D5}"/>
              </a:ext>
            </a:extLst>
          </p:cNvPr>
          <p:cNvSpPr>
            <a:spLocks noGrp="1"/>
          </p:cNvSpPr>
          <p:nvPr>
            <p:ph type="title"/>
          </p:nvPr>
        </p:nvSpPr>
        <p:spPr>
          <a:xfrm>
            <a:off x="873706" y="609601"/>
            <a:ext cx="9810604" cy="422365"/>
          </a:xfrm>
        </p:spPr>
        <p:txBody>
          <a:bodyPr>
            <a:normAutofit fontScale="90000"/>
          </a:bodyPr>
          <a:lstStyle/>
          <a:p>
            <a:r>
              <a:rPr lang="en-US" dirty="0"/>
              <a:t>Steward initial cans assessment</a:t>
            </a:r>
          </a:p>
        </p:txBody>
      </p:sp>
      <p:sp>
        <p:nvSpPr>
          <p:cNvPr id="13" name="Text Placeholder 12">
            <a:extLst>
              <a:ext uri="{FF2B5EF4-FFF2-40B4-BE49-F238E27FC236}">
                <a16:creationId xmlns:a16="http://schemas.microsoft.com/office/drawing/2014/main" id="{BDD08557-2537-4CBD-9B23-A8A06099EB52}"/>
              </a:ext>
            </a:extLst>
          </p:cNvPr>
          <p:cNvSpPr>
            <a:spLocks noGrp="1"/>
          </p:cNvSpPr>
          <p:nvPr>
            <p:ph type="body" sz="quarter" idx="18"/>
          </p:nvPr>
        </p:nvSpPr>
        <p:spPr>
          <a:xfrm>
            <a:off x="7519148" y="1293314"/>
            <a:ext cx="3938317" cy="4271371"/>
          </a:xfrm>
        </p:spPr>
        <p:txBody>
          <a:bodyPr>
            <a:normAutofit/>
          </a:bodyPr>
          <a:lstStyle/>
          <a:p>
            <a:r>
              <a:rPr lang="en-US" sz="2800" b="1" dirty="0"/>
              <a:t>Review the Initial CANS on Travis and Michael</a:t>
            </a:r>
          </a:p>
          <a:p>
            <a:pPr marL="560070" lvl="1" indent="-285750">
              <a:buFont typeface="Courier New" panose="02070309020205020404" pitchFamily="49" charset="0"/>
              <a:buChar char="o"/>
            </a:pPr>
            <a:r>
              <a:rPr lang="en-US" sz="2800" b="1" dirty="0"/>
              <a:t>What information is known?</a:t>
            </a:r>
          </a:p>
          <a:p>
            <a:pPr marL="560070" lvl="1" indent="-285750">
              <a:buFont typeface="Courier New" panose="02070309020205020404" pitchFamily="49" charset="0"/>
              <a:buChar char="o"/>
            </a:pPr>
            <a:r>
              <a:rPr lang="en-US" sz="2800" b="1" dirty="0"/>
              <a:t>What more do you want to know?</a:t>
            </a:r>
          </a:p>
        </p:txBody>
      </p:sp>
      <p:sp>
        <p:nvSpPr>
          <p:cNvPr id="15" name="Footer Placeholder 14">
            <a:extLst>
              <a:ext uri="{FF2B5EF4-FFF2-40B4-BE49-F238E27FC236}">
                <a16:creationId xmlns:a16="http://schemas.microsoft.com/office/drawing/2014/main" id="{2880F1B6-DD0A-4799-8F54-F8069821A44F}"/>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19" name="Text Placeholder 18">
            <a:extLst>
              <a:ext uri="{FF2B5EF4-FFF2-40B4-BE49-F238E27FC236}">
                <a16:creationId xmlns:a16="http://schemas.microsoft.com/office/drawing/2014/main" id="{7C094E0E-503B-282E-DB63-9EF24B68054C}"/>
              </a:ext>
            </a:extLst>
          </p:cNvPr>
          <p:cNvSpPr>
            <a:spLocks noGrp="1"/>
          </p:cNvSpPr>
          <p:nvPr>
            <p:ph type="body" sz="quarter" idx="13"/>
          </p:nvPr>
        </p:nvSpPr>
        <p:spPr>
          <a:xfrm>
            <a:off x="1190698" y="5056094"/>
            <a:ext cx="9810604" cy="3242982"/>
          </a:xfrm>
        </p:spPr>
        <p:style>
          <a:lnRef idx="1">
            <a:schemeClr val="accent2"/>
          </a:lnRef>
          <a:fillRef idx="2">
            <a:schemeClr val="accent2"/>
          </a:fillRef>
          <a:effectRef idx="1">
            <a:schemeClr val="accent2"/>
          </a:effectRef>
          <a:fontRef idx="minor">
            <a:schemeClr val="dk1"/>
          </a:fontRef>
        </p:style>
        <p:txBody>
          <a:bodyPr>
            <a:noAutofit/>
          </a:bodyPr>
          <a:lstStyle/>
          <a:p>
            <a:r>
              <a:rPr lang="en-US" dirty="0"/>
              <a:t>Remember:</a:t>
            </a:r>
          </a:p>
          <a:p>
            <a:r>
              <a:rPr lang="en-US" dirty="0"/>
              <a:t>The CANS is updated, reviewed, and finalized no less than every 6 months unless there is a change in circumstances of the case which require an update sooner.</a:t>
            </a:r>
          </a:p>
        </p:txBody>
      </p:sp>
      <p:pic>
        <p:nvPicPr>
          <p:cNvPr id="6" name="Picture 5">
            <a:hlinkClick r:id="rId3"/>
            <a:extLst>
              <a:ext uri="{FF2B5EF4-FFF2-40B4-BE49-F238E27FC236}">
                <a16:creationId xmlns:a16="http://schemas.microsoft.com/office/drawing/2014/main" id="{B88E3830-9001-CB83-615F-2AB376AAB1C3}"/>
              </a:ext>
            </a:extLst>
          </p:cNvPr>
          <p:cNvPicPr>
            <a:picLocks noChangeAspect="1"/>
          </p:cNvPicPr>
          <p:nvPr/>
        </p:nvPicPr>
        <p:blipFill>
          <a:blip r:embed="rId4"/>
          <a:stretch>
            <a:fillRect/>
          </a:stretch>
        </p:blipFill>
        <p:spPr>
          <a:xfrm>
            <a:off x="197426" y="1248583"/>
            <a:ext cx="6041866" cy="2180417"/>
          </a:xfrm>
          <a:prstGeom prst="rect">
            <a:avLst/>
          </a:prstGeom>
          <a:ln>
            <a:noFill/>
          </a:ln>
          <a:effectLst>
            <a:outerShdw blurRad="292100" dist="139700" dir="2700000" algn="tl" rotWithShape="0">
              <a:srgbClr val="333333">
                <a:alpha val="65000"/>
              </a:srgbClr>
            </a:outerShdw>
          </a:effectLst>
        </p:spPr>
      </p:pic>
      <p:pic>
        <p:nvPicPr>
          <p:cNvPr id="10" name="Picture 9">
            <a:hlinkClick r:id="rId3"/>
            <a:extLst>
              <a:ext uri="{FF2B5EF4-FFF2-40B4-BE49-F238E27FC236}">
                <a16:creationId xmlns:a16="http://schemas.microsoft.com/office/drawing/2014/main" id="{BB4A5E5C-B390-ED5E-C1E5-AB90FD8EB8B4}"/>
              </a:ext>
            </a:extLst>
          </p:cNvPr>
          <p:cNvPicPr>
            <a:picLocks noChangeAspect="1"/>
          </p:cNvPicPr>
          <p:nvPr/>
        </p:nvPicPr>
        <p:blipFill>
          <a:blip r:embed="rId5"/>
          <a:stretch>
            <a:fillRect/>
          </a:stretch>
        </p:blipFill>
        <p:spPr>
          <a:xfrm>
            <a:off x="873706" y="2608182"/>
            <a:ext cx="6645442" cy="2255648"/>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CAAA6EFD-F294-3619-620B-6F5A9FA9B1BC}"/>
              </a:ext>
            </a:extLst>
          </p:cNvPr>
          <p:cNvPicPr>
            <a:picLocks noChangeAspect="1"/>
          </p:cNvPicPr>
          <p:nvPr/>
        </p:nvPicPr>
        <p:blipFill>
          <a:blip r:embed="rId6"/>
          <a:stretch>
            <a:fillRect/>
          </a:stretch>
        </p:blipFill>
        <p:spPr>
          <a:xfrm>
            <a:off x="180803" y="5853358"/>
            <a:ext cx="851399" cy="824227"/>
          </a:xfrm>
          <a:prstGeom prst="rect">
            <a:avLst/>
          </a:prstGeom>
        </p:spPr>
      </p:pic>
    </p:spTree>
    <p:extLst>
      <p:ext uri="{BB962C8B-B14F-4D97-AF65-F5344CB8AC3E}">
        <p14:creationId xmlns:p14="http://schemas.microsoft.com/office/powerpoint/2010/main" val="267232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C7DF96-8973-4702-8012-0E6D923194D5}"/>
              </a:ext>
            </a:extLst>
          </p:cNvPr>
          <p:cNvSpPr>
            <a:spLocks noGrp="1"/>
          </p:cNvSpPr>
          <p:nvPr>
            <p:ph type="title"/>
          </p:nvPr>
        </p:nvSpPr>
        <p:spPr>
          <a:xfrm>
            <a:off x="873706" y="609601"/>
            <a:ext cx="9810604" cy="422365"/>
          </a:xfrm>
        </p:spPr>
        <p:txBody>
          <a:bodyPr>
            <a:normAutofit fontScale="90000"/>
          </a:bodyPr>
          <a:lstStyle/>
          <a:p>
            <a:r>
              <a:rPr lang="en-US" dirty="0"/>
              <a:t>Independent living assessment</a:t>
            </a:r>
          </a:p>
        </p:txBody>
      </p:sp>
      <p:sp>
        <p:nvSpPr>
          <p:cNvPr id="13" name="Text Placeholder 12">
            <a:extLst>
              <a:ext uri="{FF2B5EF4-FFF2-40B4-BE49-F238E27FC236}">
                <a16:creationId xmlns:a16="http://schemas.microsoft.com/office/drawing/2014/main" id="{BDD08557-2537-4CBD-9B23-A8A06099EB52}"/>
              </a:ext>
            </a:extLst>
          </p:cNvPr>
          <p:cNvSpPr>
            <a:spLocks noGrp="1"/>
          </p:cNvSpPr>
          <p:nvPr>
            <p:ph type="body" sz="quarter" idx="18"/>
          </p:nvPr>
        </p:nvSpPr>
        <p:spPr>
          <a:xfrm>
            <a:off x="5823263" y="1219648"/>
            <a:ext cx="5346032" cy="5238750"/>
          </a:xfrm>
        </p:spPr>
        <p:txBody>
          <a:bodyPr>
            <a:normAutofit fontScale="92500"/>
          </a:bodyPr>
          <a:lstStyle/>
          <a:p>
            <a:pPr marL="342900" marR="0" lvl="0" indent="-342900">
              <a:lnSpc>
                <a:spcPct val="150000"/>
              </a:lnSpc>
              <a:spcBef>
                <a:spcPts val="0"/>
              </a:spcBef>
              <a:spcAft>
                <a:spcPts val="0"/>
              </a:spcAft>
              <a:buFont typeface="Courier New" panose="02070309020205020404" pitchFamily="49" charset="0"/>
              <a:buChar char="o"/>
            </a:pPr>
            <a:r>
              <a:rPr lang="en-US" sz="1600" b="1" dirty="0">
                <a:effectLst/>
                <a:latin typeface="Open Sans" panose="020B0606030504020204" pitchFamily="34" charset="0"/>
                <a:ea typeface="Open Sans" panose="020B0606030504020204" pitchFamily="34" charset="0"/>
              </a:rPr>
              <a:t>For youth in custody 14 up to 16 years of age:</a:t>
            </a:r>
          </a:p>
          <a:p>
            <a:pPr marL="720090" lvl="2" indent="-342900">
              <a:lnSpc>
                <a:spcPct val="150000"/>
              </a:lnSpc>
              <a:spcBef>
                <a:spcPts val="0"/>
              </a:spcBef>
              <a:buFont typeface="Wingdings" panose="05000000000000000000" pitchFamily="2" charset="2"/>
              <a:buChar char=""/>
            </a:pPr>
            <a:r>
              <a:rPr lang="en-US" dirty="0">
                <a:effectLst/>
                <a:latin typeface="Open Sans" panose="020B0606030504020204" pitchFamily="34" charset="0"/>
                <a:ea typeface="Open Sans" panose="020B0606030504020204" pitchFamily="34" charset="0"/>
              </a:rPr>
              <a:t>IL Life Skills  </a:t>
            </a:r>
          </a:p>
          <a:p>
            <a:pPr marL="720090" lvl="2" indent="-342900">
              <a:lnSpc>
                <a:spcPct val="150000"/>
              </a:lnSpc>
              <a:spcBef>
                <a:spcPts val="0"/>
              </a:spcBef>
              <a:buFont typeface="Wingdings" panose="05000000000000000000" pitchFamily="2" charset="2"/>
              <a:buChar char=""/>
            </a:pPr>
            <a:r>
              <a:rPr lang="en-US" dirty="0">
                <a:effectLst/>
                <a:latin typeface="Open Sans" panose="020B0606030504020204" pitchFamily="34" charset="0"/>
                <a:ea typeface="Open Sans" panose="020B0606030504020204" pitchFamily="34" charset="0"/>
              </a:rPr>
              <a:t>IL Social Skills (including an action step that addresses mentoring) </a:t>
            </a:r>
          </a:p>
          <a:p>
            <a:pPr marL="720090" lvl="2" indent="-342900">
              <a:lnSpc>
                <a:spcPct val="150000"/>
              </a:lnSpc>
              <a:spcBef>
                <a:spcPts val="0"/>
              </a:spcBef>
              <a:buFont typeface="Wingdings" panose="05000000000000000000" pitchFamily="2" charset="2"/>
              <a:buChar char=""/>
            </a:pPr>
            <a:r>
              <a:rPr lang="en-US" dirty="0">
                <a:effectLst/>
                <a:latin typeface="Open Sans" panose="020B0606030504020204" pitchFamily="34" charset="0"/>
                <a:ea typeface="Open Sans" panose="020B0606030504020204" pitchFamily="34" charset="0"/>
              </a:rPr>
              <a:t>IL Credit Check </a:t>
            </a:r>
          </a:p>
          <a:p>
            <a:pPr marL="342900" marR="0" lvl="0" indent="-342900">
              <a:lnSpc>
                <a:spcPct val="150000"/>
              </a:lnSpc>
              <a:spcBef>
                <a:spcPts val="0"/>
              </a:spcBef>
              <a:spcAft>
                <a:spcPts val="0"/>
              </a:spcAft>
              <a:buFont typeface="Courier New" panose="02070309020205020404" pitchFamily="49" charset="0"/>
              <a:buChar char="o"/>
            </a:pPr>
            <a:endParaRPr lang="en-US" sz="16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600" b="1" dirty="0">
                <a:effectLst/>
                <a:latin typeface="Open Sans" panose="020B0606030504020204" pitchFamily="34" charset="0"/>
                <a:ea typeface="Open Sans" panose="020B0606030504020204" pitchFamily="34" charset="0"/>
              </a:rPr>
              <a:t>For youth in custody 16 up to 17 years of age, the above are required along with the following: </a:t>
            </a:r>
          </a:p>
          <a:p>
            <a:pPr marL="720090" lvl="2" indent="-342900">
              <a:lnSpc>
                <a:spcPct val="150000"/>
              </a:lnSpc>
              <a:spcBef>
                <a:spcPts val="0"/>
              </a:spcBef>
              <a:buFont typeface="Wingdings" panose="05000000000000000000" pitchFamily="2" charset="2"/>
              <a:buChar char=""/>
            </a:pPr>
            <a:r>
              <a:rPr lang="en-US" dirty="0">
                <a:effectLst/>
                <a:latin typeface="Open Sans" panose="020B0606030504020204" pitchFamily="34" charset="0"/>
                <a:ea typeface="Open Sans" panose="020B0606030504020204" pitchFamily="34" charset="0"/>
              </a:rPr>
              <a:t>IL Education </a:t>
            </a:r>
          </a:p>
          <a:p>
            <a:pPr marL="720090" lvl="2" indent="-342900">
              <a:lnSpc>
                <a:spcPct val="150000"/>
              </a:lnSpc>
              <a:spcBef>
                <a:spcPts val="0"/>
              </a:spcBef>
              <a:buFont typeface="Wingdings" panose="05000000000000000000" pitchFamily="2" charset="2"/>
              <a:buChar char=""/>
            </a:pPr>
            <a:r>
              <a:rPr lang="en-US" dirty="0">
                <a:effectLst/>
                <a:latin typeface="Open Sans" panose="020B0606030504020204" pitchFamily="34" charset="0"/>
                <a:ea typeface="Open Sans" panose="020B0606030504020204" pitchFamily="34" charset="0"/>
              </a:rPr>
              <a:t>IL Physical and Mental Health</a:t>
            </a:r>
          </a:p>
          <a:p>
            <a:pPr marL="720090" lvl="2" indent="-342900">
              <a:lnSpc>
                <a:spcPct val="150000"/>
              </a:lnSpc>
              <a:spcBef>
                <a:spcPts val="0"/>
              </a:spcBef>
              <a:buFont typeface="Wingdings" panose="05000000000000000000" pitchFamily="2" charset="2"/>
              <a:buChar char=""/>
            </a:pPr>
            <a:r>
              <a:rPr lang="en-US" dirty="0">
                <a:effectLst/>
                <a:latin typeface="Open Sans" panose="020B0606030504020204" pitchFamily="34" charset="0"/>
                <a:ea typeface="Open Sans" panose="020B0606030504020204" pitchFamily="34" charset="0"/>
              </a:rPr>
              <a:t>IL Employment </a:t>
            </a:r>
          </a:p>
          <a:p>
            <a:pPr marL="720090" lvl="2" indent="-342900">
              <a:lnSpc>
                <a:spcPct val="150000"/>
              </a:lnSpc>
              <a:spcBef>
                <a:spcPts val="0"/>
              </a:spcBef>
              <a:buFont typeface="Wingdings" panose="05000000000000000000" pitchFamily="2" charset="2"/>
              <a:buChar char=""/>
            </a:pPr>
            <a:r>
              <a:rPr lang="en-US" dirty="0">
                <a:effectLst/>
                <a:latin typeface="Open Sans" panose="020B0606030504020204" pitchFamily="34" charset="0"/>
                <a:ea typeface="Open Sans" panose="020B0606030504020204" pitchFamily="34" charset="0"/>
              </a:rPr>
              <a:t>IL Finances and money management </a:t>
            </a:r>
          </a:p>
          <a:p>
            <a:pPr marL="720090" lvl="2" indent="-342900">
              <a:lnSpc>
                <a:spcPct val="150000"/>
              </a:lnSpc>
              <a:spcBef>
                <a:spcPts val="0"/>
              </a:spcBef>
              <a:buFont typeface="Wingdings" panose="05000000000000000000" pitchFamily="2" charset="2"/>
              <a:buChar char=""/>
            </a:pPr>
            <a:r>
              <a:rPr lang="en-US" dirty="0">
                <a:effectLst/>
                <a:latin typeface="Open Sans" panose="020B0606030504020204" pitchFamily="34" charset="0"/>
                <a:ea typeface="Open Sans" panose="020B0606030504020204" pitchFamily="34" charset="0"/>
              </a:rPr>
              <a:t>IL Essential Documents </a:t>
            </a:r>
          </a:p>
          <a:p>
            <a:pPr marL="720090" lvl="2" indent="-342900">
              <a:lnSpc>
                <a:spcPct val="150000"/>
              </a:lnSpc>
              <a:spcBef>
                <a:spcPts val="0"/>
              </a:spcBef>
              <a:buFont typeface="Wingdings" panose="05000000000000000000" pitchFamily="2" charset="2"/>
              <a:buChar char=""/>
            </a:pPr>
            <a:r>
              <a:rPr lang="en-US" dirty="0">
                <a:effectLst/>
                <a:latin typeface="Open Sans" panose="020B0606030504020204" pitchFamily="34" charset="0"/>
                <a:ea typeface="Open Sans" panose="020B0606030504020204" pitchFamily="34" charset="0"/>
              </a:rPr>
              <a:t>IL Transportation</a:t>
            </a:r>
          </a:p>
        </p:txBody>
      </p:sp>
      <p:sp>
        <p:nvSpPr>
          <p:cNvPr id="15" name="Footer Placeholder 14">
            <a:extLst>
              <a:ext uri="{FF2B5EF4-FFF2-40B4-BE49-F238E27FC236}">
                <a16:creationId xmlns:a16="http://schemas.microsoft.com/office/drawing/2014/main" id="{2880F1B6-DD0A-4799-8F54-F8069821A44F}"/>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19" name="Text Placeholder 18">
            <a:extLst>
              <a:ext uri="{FF2B5EF4-FFF2-40B4-BE49-F238E27FC236}">
                <a16:creationId xmlns:a16="http://schemas.microsoft.com/office/drawing/2014/main" id="{7C094E0E-503B-282E-DB63-9EF24B68054C}"/>
              </a:ext>
            </a:extLst>
          </p:cNvPr>
          <p:cNvSpPr>
            <a:spLocks noGrp="1"/>
          </p:cNvSpPr>
          <p:nvPr>
            <p:ph type="body" sz="quarter" idx="13"/>
          </p:nvPr>
        </p:nvSpPr>
        <p:spPr>
          <a:xfrm>
            <a:off x="348536" y="5193211"/>
            <a:ext cx="4130699" cy="1530626"/>
          </a:xfrm>
        </p:spPr>
        <p:style>
          <a:lnRef idx="1">
            <a:schemeClr val="accent2"/>
          </a:lnRef>
          <a:fillRef idx="2">
            <a:schemeClr val="accent2"/>
          </a:fillRef>
          <a:effectRef idx="1">
            <a:schemeClr val="accent2"/>
          </a:effectRef>
          <a:fontRef idx="minor">
            <a:schemeClr val="dk1"/>
          </a:fontRef>
        </p:style>
        <p:txBody>
          <a:bodyPr>
            <a:noAutofit/>
          </a:bodyPr>
          <a:lstStyle/>
          <a:p>
            <a:pPr marL="342900" indent="-342900">
              <a:buFont typeface="Arial" panose="020B0604020202020204" pitchFamily="34" charset="0"/>
              <a:buChar char="•"/>
            </a:pPr>
            <a:r>
              <a:rPr lang="en-US" sz="2000" dirty="0">
                <a:solidFill>
                  <a:schemeClr val="tx1"/>
                </a:solidFill>
                <a:effectLst/>
                <a:latin typeface="Open Sans" panose="020B0606030504020204" pitchFamily="34" charset="0"/>
                <a:ea typeface="Franklin Gothic Book" panose="020B0503020102020204" pitchFamily="34" charset="0"/>
                <a:cs typeface="Franklin Gothic Book" panose="020B0503020102020204" pitchFamily="34" charset="0"/>
                <a:hlinkClick r:id="rId3">
                  <a:extLst>
                    <a:ext uri="{A12FA001-AC4F-418D-AE19-62706E023703}">
                      <ahyp:hlinkClr xmlns:ahyp="http://schemas.microsoft.com/office/drawing/2018/hyperlinkcolor" val="tx"/>
                    </a:ext>
                  </a:extLst>
                </a:hlinkClick>
              </a:rPr>
              <a:t>Casey Life Skills Assessment</a:t>
            </a:r>
          </a:p>
          <a:p>
            <a:pPr marL="342900" indent="-342900">
              <a:buFont typeface="Arial" panose="020B0604020202020204" pitchFamily="34" charset="0"/>
              <a:buChar char="•"/>
            </a:pPr>
            <a:r>
              <a:rPr lang="en-US" sz="2000" dirty="0">
                <a:solidFill>
                  <a:schemeClr val="tx1"/>
                </a:solidFill>
                <a:effectLst/>
                <a:latin typeface="Open Sans" panose="020B0606030504020204" pitchFamily="34" charset="0"/>
                <a:ea typeface="Franklin Gothic Book" panose="020B0503020102020204" pitchFamily="34" charset="0"/>
                <a:cs typeface="Franklin Gothic Book" panose="020B0503020102020204" pitchFamily="34" charset="0"/>
                <a:hlinkClick r:id="rId3">
                  <a:extLst>
                    <a:ext uri="{A12FA001-AC4F-418D-AE19-62706E023703}">
                      <ahyp:hlinkClr xmlns:ahyp="http://schemas.microsoft.com/office/drawing/2018/hyperlinkcolor" val="tx"/>
                    </a:ext>
                  </a:extLst>
                </a:hlinkClick>
              </a:rPr>
              <a:t>Policy 16.51 Independent Living and Transition Planning</a:t>
            </a:r>
            <a:endParaRPr lang="en-US" sz="2000" dirty="0">
              <a:solidFill>
                <a:schemeClr val="tx1"/>
              </a:solidFill>
              <a:hlinkClick r:id="rId3">
                <a:extLst>
                  <a:ext uri="{A12FA001-AC4F-418D-AE19-62706E023703}">
                    <ahyp:hlinkClr xmlns:ahyp="http://schemas.microsoft.com/office/drawing/2018/hyperlinkcolor" val="tx"/>
                  </a:ext>
                </a:extLst>
              </a:hlinkClick>
            </a:endParaRPr>
          </a:p>
        </p:txBody>
      </p:sp>
      <p:pic>
        <p:nvPicPr>
          <p:cNvPr id="5" name="Picture 4">
            <a:hlinkClick r:id="rId4"/>
            <a:extLst>
              <a:ext uri="{FF2B5EF4-FFF2-40B4-BE49-F238E27FC236}">
                <a16:creationId xmlns:a16="http://schemas.microsoft.com/office/drawing/2014/main" id="{67ED180A-E0C4-3831-16D1-72F8FD38B732}"/>
              </a:ext>
            </a:extLst>
          </p:cNvPr>
          <p:cNvPicPr>
            <a:picLocks noChangeAspect="1"/>
          </p:cNvPicPr>
          <p:nvPr/>
        </p:nvPicPr>
        <p:blipFill>
          <a:blip r:embed="rId5"/>
          <a:stretch>
            <a:fillRect/>
          </a:stretch>
        </p:blipFill>
        <p:spPr>
          <a:xfrm>
            <a:off x="348536" y="1192667"/>
            <a:ext cx="3948585" cy="1912040"/>
          </a:xfrm>
          <a:prstGeom prst="rect">
            <a:avLst/>
          </a:prstGeom>
          <a:ln>
            <a:noFill/>
          </a:ln>
          <a:effectLst>
            <a:outerShdw blurRad="292100" dist="139700" dir="2700000" algn="tl" rotWithShape="0">
              <a:srgbClr val="333333">
                <a:alpha val="65000"/>
              </a:srgbClr>
            </a:outerShdw>
          </a:effectLst>
        </p:spPr>
      </p:pic>
      <p:pic>
        <p:nvPicPr>
          <p:cNvPr id="3" name="Picture 2">
            <a:hlinkClick r:id="rId6"/>
            <a:extLst>
              <a:ext uri="{FF2B5EF4-FFF2-40B4-BE49-F238E27FC236}">
                <a16:creationId xmlns:a16="http://schemas.microsoft.com/office/drawing/2014/main" id="{2189862C-DD74-B429-568A-C9013E625FD3}"/>
              </a:ext>
            </a:extLst>
          </p:cNvPr>
          <p:cNvPicPr>
            <a:picLocks noChangeAspect="1"/>
          </p:cNvPicPr>
          <p:nvPr/>
        </p:nvPicPr>
        <p:blipFill>
          <a:blip r:embed="rId7"/>
          <a:stretch>
            <a:fillRect/>
          </a:stretch>
        </p:blipFill>
        <p:spPr>
          <a:xfrm>
            <a:off x="2809462" y="2085355"/>
            <a:ext cx="2722210" cy="3107856"/>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1C0D8CB-DB89-3343-B4C0-2FABDF5060B2}"/>
              </a:ext>
            </a:extLst>
          </p:cNvPr>
          <p:cNvPicPr>
            <a:picLocks noChangeAspect="1"/>
          </p:cNvPicPr>
          <p:nvPr/>
        </p:nvPicPr>
        <p:blipFill>
          <a:blip r:embed="rId8"/>
          <a:stretch>
            <a:fillRect/>
          </a:stretch>
        </p:blipFill>
        <p:spPr>
          <a:xfrm>
            <a:off x="10802880" y="5644668"/>
            <a:ext cx="851399" cy="824227"/>
          </a:xfrm>
          <a:prstGeom prst="rect">
            <a:avLst/>
          </a:prstGeom>
        </p:spPr>
      </p:pic>
    </p:spTree>
    <p:extLst>
      <p:ext uri="{BB962C8B-B14F-4D97-AF65-F5344CB8AC3E}">
        <p14:creationId xmlns:p14="http://schemas.microsoft.com/office/powerpoint/2010/main" val="3576546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1050879" y="609601"/>
            <a:ext cx="9505664" cy="1216024"/>
          </a:xfrm>
        </p:spPr>
        <p:txBody>
          <a:bodyPr/>
          <a:lstStyle/>
          <a:p>
            <a:r>
              <a:rPr lang="en-US" dirty="0"/>
              <a:t>Family permanency plan(FPP)</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9" name="Rectangle: Rounded Corners 8">
            <a:extLst>
              <a:ext uri="{FF2B5EF4-FFF2-40B4-BE49-F238E27FC236}">
                <a16:creationId xmlns:a16="http://schemas.microsoft.com/office/drawing/2014/main" id="{BFD1CD36-753C-65A1-5453-66E98836209E}"/>
              </a:ext>
            </a:extLst>
          </p:cNvPr>
          <p:cNvSpPr/>
          <p:nvPr/>
        </p:nvSpPr>
        <p:spPr>
          <a:xfrm>
            <a:off x="1050879" y="1868749"/>
            <a:ext cx="2761549" cy="48542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t>Family Permanency Plan is developed with the child and family team in a CFTM.  The Initial CFTM is held within 30 calendar days of the child entering foster care.</a:t>
            </a:r>
          </a:p>
        </p:txBody>
      </p:sp>
      <p:sp>
        <p:nvSpPr>
          <p:cNvPr id="10" name="Rectangle: Rounded Corners 9">
            <a:extLst>
              <a:ext uri="{FF2B5EF4-FFF2-40B4-BE49-F238E27FC236}">
                <a16:creationId xmlns:a16="http://schemas.microsoft.com/office/drawing/2014/main" id="{1D2A2128-0CBC-6564-A6D9-1D9A26A209A1}"/>
              </a:ext>
            </a:extLst>
          </p:cNvPr>
          <p:cNvSpPr/>
          <p:nvPr/>
        </p:nvSpPr>
        <p:spPr>
          <a:xfrm>
            <a:off x="4300077" y="1825625"/>
            <a:ext cx="2761549" cy="489737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a:t>Life Skills Assessment must be completed for any youth age 14 and older PRIOR to the FPP being developed.</a:t>
            </a:r>
          </a:p>
        </p:txBody>
      </p:sp>
      <p:pic>
        <p:nvPicPr>
          <p:cNvPr id="3" name="Picture 2">
            <a:extLst>
              <a:ext uri="{FF2B5EF4-FFF2-40B4-BE49-F238E27FC236}">
                <a16:creationId xmlns:a16="http://schemas.microsoft.com/office/drawing/2014/main" id="{8ACDA7B6-9A77-D397-853C-A8BBCA2EB249}"/>
              </a:ext>
            </a:extLst>
          </p:cNvPr>
          <p:cNvPicPr>
            <a:picLocks noChangeAspect="1"/>
          </p:cNvPicPr>
          <p:nvPr/>
        </p:nvPicPr>
        <p:blipFill>
          <a:blip r:embed="rId3"/>
          <a:stretch>
            <a:fillRect/>
          </a:stretch>
        </p:blipFill>
        <p:spPr>
          <a:xfrm>
            <a:off x="10982552" y="5898776"/>
            <a:ext cx="851399" cy="824227"/>
          </a:xfrm>
          <a:prstGeom prst="rect">
            <a:avLst/>
          </a:prstGeom>
        </p:spPr>
      </p:pic>
      <p:sp>
        <p:nvSpPr>
          <p:cNvPr id="5" name="Rectangle: Rounded Corners 4">
            <a:extLst>
              <a:ext uri="{FF2B5EF4-FFF2-40B4-BE49-F238E27FC236}">
                <a16:creationId xmlns:a16="http://schemas.microsoft.com/office/drawing/2014/main" id="{27746448-DCEA-4BDC-E9C4-060DF72C0AF1}"/>
              </a:ext>
            </a:extLst>
          </p:cNvPr>
          <p:cNvSpPr/>
          <p:nvPr/>
        </p:nvSpPr>
        <p:spPr>
          <a:xfrm>
            <a:off x="7549275" y="1868749"/>
            <a:ext cx="2761549" cy="4897377"/>
          </a:xfrm>
          <a:prstGeom prst="roundRect">
            <a:avLst/>
          </a:prstGeom>
          <a:solidFill>
            <a:srgbClr val="5D939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t>Life Skills Assessments are completed annually to assess the youth’s progress toward developing independent living skills.</a:t>
            </a:r>
          </a:p>
        </p:txBody>
      </p:sp>
    </p:spTree>
    <p:extLst>
      <p:ext uri="{BB962C8B-B14F-4D97-AF65-F5344CB8AC3E}">
        <p14:creationId xmlns:p14="http://schemas.microsoft.com/office/powerpoint/2010/main" val="2397392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095491" y="609601"/>
            <a:ext cx="5190969" cy="1216024"/>
          </a:xfrm>
        </p:spPr>
        <p:txBody>
          <a:bodyPr/>
          <a:lstStyle/>
          <a:p>
            <a:r>
              <a:rPr lang="en-US" dirty="0"/>
              <a:t>Developing the Steward FPP</a:t>
            </a:r>
          </a:p>
        </p:txBody>
      </p:sp>
      <p:sp>
        <p:nvSpPr>
          <p:cNvPr id="24" name="Content Placeholder 23">
            <a:extLst>
              <a:ext uri="{FF2B5EF4-FFF2-40B4-BE49-F238E27FC236}">
                <a16:creationId xmlns:a16="http://schemas.microsoft.com/office/drawing/2014/main" id="{3A3542EB-DF02-4165-976C-29A4A2D28DE2}"/>
              </a:ext>
            </a:extLst>
          </p:cNvPr>
          <p:cNvSpPr>
            <a:spLocks noGrp="1"/>
          </p:cNvSpPr>
          <p:nvPr>
            <p:ph idx="1"/>
          </p:nvPr>
        </p:nvSpPr>
        <p:spPr>
          <a:xfrm>
            <a:off x="6095999" y="2147355"/>
            <a:ext cx="5045149" cy="4107021"/>
          </a:xfrm>
        </p:spPr>
        <p:txBody>
          <a:bodyPr/>
          <a:lstStyle/>
          <a:p>
            <a:pPr marL="342900" indent="-342900">
              <a:buFont typeface="Arial" panose="020B0604020202020204" pitchFamily="34" charset="0"/>
              <a:buChar char="•"/>
            </a:pPr>
            <a:r>
              <a:rPr lang="en-US" b="1" dirty="0"/>
              <a:t>Use the Initial CANS to identify and develop:</a:t>
            </a:r>
          </a:p>
          <a:p>
            <a:pPr marL="342900" indent="-342900">
              <a:buFont typeface="Courier New" panose="02070309020205020404" pitchFamily="49" charset="0"/>
              <a:buChar char="o"/>
            </a:pPr>
            <a:r>
              <a:rPr lang="en-US" b="1" dirty="0"/>
              <a:t>	A Strength’s Statement</a:t>
            </a:r>
          </a:p>
          <a:p>
            <a:pPr marL="342900" indent="-342900">
              <a:buFont typeface="Courier New" panose="02070309020205020404" pitchFamily="49" charset="0"/>
              <a:buChar char="o"/>
            </a:pPr>
            <a:r>
              <a:rPr lang="en-US" b="1" dirty="0"/>
              <a:t>	A Need Statement</a:t>
            </a:r>
          </a:p>
          <a:p>
            <a:pPr marL="342900" indent="-342900">
              <a:buFont typeface="Courier New" panose="02070309020205020404" pitchFamily="49" charset="0"/>
              <a:buChar char="o"/>
            </a:pPr>
            <a:r>
              <a:rPr lang="en-US" b="1" dirty="0"/>
              <a:t>	Actions Steps</a:t>
            </a:r>
          </a:p>
          <a:p>
            <a:endParaRPr lang="en-US" b="1" dirty="0"/>
          </a:p>
          <a:p>
            <a:pPr marL="342900" indent="-342900">
              <a:buFont typeface="Arial" panose="020B0604020202020204" pitchFamily="34" charset="0"/>
              <a:buChar char="•"/>
            </a:pPr>
            <a:r>
              <a:rPr lang="en-US" b="1" dirty="0"/>
              <a:t>Use the Permanency Plan Development Guide to assist</a:t>
            </a:r>
          </a:p>
          <a:p>
            <a:pPr marL="342900" indent="-342900">
              <a:buFont typeface="Arial" panose="020B0604020202020204" pitchFamily="34" charset="0"/>
              <a:buChar char="•"/>
            </a:pPr>
            <a:r>
              <a:rPr lang="en-US" b="1" dirty="0"/>
              <a:t>Remember SMART:  Specific, Measurable, Achievable, Realistic, Timely</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pic>
        <p:nvPicPr>
          <p:cNvPr id="15" name="Picture Placeholder 14" descr="Graphical user interface, text, application&#10;&#10;Description automatically generated">
            <a:hlinkClick r:id="rId3"/>
            <a:extLst>
              <a:ext uri="{FF2B5EF4-FFF2-40B4-BE49-F238E27FC236}">
                <a16:creationId xmlns:a16="http://schemas.microsoft.com/office/drawing/2014/main" id="{B8CA94C9-B9A8-0EF0-FEB3-A15072630E6C}"/>
              </a:ext>
            </a:extLst>
          </p:cNvPr>
          <p:cNvPicPr>
            <a:picLocks noGrp="1" noChangeAspect="1"/>
          </p:cNvPicPr>
          <p:nvPr>
            <p:ph type="pic" sz="quarter" idx="13"/>
          </p:nvPr>
        </p:nvPicPr>
        <p:blipFill>
          <a:blip r:embed="rId4"/>
          <a:srcRect l="1295" r="1295"/>
          <a:stretch>
            <a:fillRect/>
          </a:stretch>
        </p:blipFill>
        <p:spPr>
          <a:xfrm>
            <a:off x="801688" y="723900"/>
            <a:ext cx="4021137" cy="2705100"/>
          </a:xfrm>
          <a:prstGeom prst="rect">
            <a:avLst/>
          </a:prstGeom>
          <a:ln>
            <a:noFill/>
          </a:ln>
          <a:effectLst>
            <a:outerShdw blurRad="292100" dist="139700" dir="2700000" algn="tl" rotWithShape="0">
              <a:srgbClr val="333333">
                <a:alpha val="65000"/>
              </a:srgbClr>
            </a:outerShdw>
          </a:effectLst>
        </p:spPr>
      </p:pic>
      <p:pic>
        <p:nvPicPr>
          <p:cNvPr id="17" name="Picture Placeholder 16" descr="Table&#10;&#10;Description automatically generated">
            <a:hlinkClick r:id="rId5"/>
            <a:extLst>
              <a:ext uri="{FF2B5EF4-FFF2-40B4-BE49-F238E27FC236}">
                <a16:creationId xmlns:a16="http://schemas.microsoft.com/office/drawing/2014/main" id="{CDAAE914-FCB5-98D5-C300-BA4555294234}"/>
              </a:ext>
            </a:extLst>
          </p:cNvPr>
          <p:cNvPicPr>
            <a:picLocks noGrp="1" noChangeAspect="1"/>
          </p:cNvPicPr>
          <p:nvPr>
            <p:ph type="pic" sz="quarter" idx="16"/>
          </p:nvPr>
        </p:nvPicPr>
        <p:blipFill>
          <a:blip r:embed="rId6"/>
          <a:srcRect t="3276" b="3276"/>
          <a:stretch>
            <a:fillRect/>
          </a:stretch>
        </p:blipFill>
        <p:spPr>
          <a:xfrm>
            <a:off x="1148090" y="3018711"/>
            <a:ext cx="4133830" cy="270509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24D45D51-B189-A0FC-07EF-314967D83BFC}"/>
              </a:ext>
            </a:extLst>
          </p:cNvPr>
          <p:cNvPicPr>
            <a:picLocks noChangeAspect="1"/>
          </p:cNvPicPr>
          <p:nvPr/>
        </p:nvPicPr>
        <p:blipFill>
          <a:blip r:embed="rId7"/>
          <a:stretch>
            <a:fillRect/>
          </a:stretch>
        </p:blipFill>
        <p:spPr>
          <a:xfrm>
            <a:off x="11094447" y="6007100"/>
            <a:ext cx="739504" cy="715903"/>
          </a:xfrm>
          <a:prstGeom prst="rect">
            <a:avLst/>
          </a:prstGeom>
        </p:spPr>
      </p:pic>
    </p:spTree>
    <p:extLst>
      <p:ext uri="{BB962C8B-B14F-4D97-AF65-F5344CB8AC3E}">
        <p14:creationId xmlns:p14="http://schemas.microsoft.com/office/powerpoint/2010/main" val="265230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7131165" y="609601"/>
            <a:ext cx="4272537" cy="1216024"/>
          </a:xfrm>
        </p:spPr>
        <p:txBody>
          <a:bodyPr/>
          <a:lstStyle/>
          <a:p>
            <a:r>
              <a:rPr lang="en-US" dirty="0"/>
              <a:t>Introduction</a:t>
            </a:r>
          </a:p>
        </p:txBody>
      </p:sp>
      <p:sp>
        <p:nvSpPr>
          <p:cNvPr id="12" name="Content Placeholder 11">
            <a:extLst>
              <a:ext uri="{FF2B5EF4-FFF2-40B4-BE49-F238E27FC236}">
                <a16:creationId xmlns:a16="http://schemas.microsoft.com/office/drawing/2014/main" id="{696F7679-B00E-4BE4-A073-3AC792312C83}"/>
              </a:ext>
            </a:extLst>
          </p:cNvPr>
          <p:cNvSpPr>
            <a:spLocks noGrp="1"/>
          </p:cNvSpPr>
          <p:nvPr>
            <p:ph idx="1"/>
          </p:nvPr>
        </p:nvSpPr>
        <p:spPr>
          <a:xfrm>
            <a:off x="7127630" y="2147356"/>
            <a:ext cx="4216071" cy="4107021"/>
          </a:xfrm>
        </p:spPr>
        <p:txBody>
          <a:bodyPr/>
          <a:lstStyle/>
          <a:p>
            <a:pPr marL="342900" indent="-342900">
              <a:buFont typeface="Arial" panose="020B0604020202020204" pitchFamily="34" charset="0"/>
              <a:buChar char="•"/>
            </a:pPr>
            <a:r>
              <a:rPr lang="en-US" b="1" dirty="0"/>
              <a:t>Week Two Agenda</a:t>
            </a:r>
          </a:p>
          <a:p>
            <a:pPr marL="617220" lvl="1" indent="-342900">
              <a:buFont typeface="Arial" panose="020B0604020202020204" pitchFamily="34" charset="0"/>
              <a:buChar char="•"/>
            </a:pPr>
            <a:r>
              <a:rPr lang="en-US" dirty="0"/>
              <a:t>Case Process/Timeline</a:t>
            </a:r>
          </a:p>
          <a:p>
            <a:pPr marL="617220" lvl="1" indent="-342900">
              <a:buFont typeface="Arial" panose="020B0604020202020204" pitchFamily="34" charset="0"/>
              <a:buChar char="•"/>
            </a:pPr>
            <a:r>
              <a:rPr lang="en-US" dirty="0"/>
              <a:t>Steward/Collins family</a:t>
            </a:r>
          </a:p>
          <a:p>
            <a:pPr marL="617220" lvl="1" indent="-342900">
              <a:buFont typeface="Arial" panose="020B0604020202020204" pitchFamily="34" charset="0"/>
              <a:buChar char="•"/>
            </a:pPr>
            <a:r>
              <a:rPr lang="en-US" dirty="0"/>
              <a:t>Creating Normalcy through Prudent Parenting</a:t>
            </a:r>
          </a:p>
          <a:p>
            <a:pPr marL="342900" indent="-342900">
              <a:buFont typeface="Arial" panose="020B0604020202020204" pitchFamily="34" charset="0"/>
              <a:buChar char="•"/>
            </a:pPr>
            <a:r>
              <a:rPr lang="en-US" b="1" dirty="0"/>
              <a:t>Comfort Rules Review</a:t>
            </a:r>
          </a:p>
        </p:txBody>
      </p:sp>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pic>
        <p:nvPicPr>
          <p:cNvPr id="5" name="Picture Placeholder 4">
            <a:extLst>
              <a:ext uri="{FF2B5EF4-FFF2-40B4-BE49-F238E27FC236}">
                <a16:creationId xmlns:a16="http://schemas.microsoft.com/office/drawing/2014/main" id="{F0BDDBD8-084C-E692-BDF5-0765CE89A4E0}"/>
              </a:ext>
            </a:extLst>
          </p:cNvPr>
          <p:cNvPicPr>
            <a:picLocks noGrp="1" noChangeAspect="1"/>
          </p:cNvPicPr>
          <p:nvPr>
            <p:ph type="pic" sz="quarter" idx="13"/>
          </p:nvPr>
        </p:nvPicPr>
        <p:blipFill rotWithShape="1">
          <a:blip r:embed="rId3"/>
          <a:srcRect l="5616" r="-1948"/>
          <a:stretch/>
        </p:blipFill>
        <p:spPr>
          <a:xfrm>
            <a:off x="5" y="2"/>
            <a:ext cx="6817048" cy="6857999"/>
          </a:xfrm>
        </p:spPr>
      </p:pic>
      <p:pic>
        <p:nvPicPr>
          <p:cNvPr id="17" name="Picture 16">
            <a:extLst>
              <a:ext uri="{FF2B5EF4-FFF2-40B4-BE49-F238E27FC236}">
                <a16:creationId xmlns:a16="http://schemas.microsoft.com/office/drawing/2014/main" id="{8805657A-04A4-2649-15B2-72F056226DAE}"/>
              </a:ext>
            </a:extLst>
          </p:cNvPr>
          <p:cNvPicPr>
            <a:picLocks noChangeAspect="1"/>
          </p:cNvPicPr>
          <p:nvPr/>
        </p:nvPicPr>
        <p:blipFill>
          <a:blip r:embed="rId4"/>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350674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7258535" y="603623"/>
            <a:ext cx="4395744" cy="1222002"/>
          </a:xfrm>
        </p:spPr>
        <p:txBody>
          <a:bodyPr>
            <a:normAutofit fontScale="90000"/>
          </a:bodyPr>
          <a:lstStyle/>
          <a:p>
            <a:r>
              <a:rPr lang="en-US" dirty="0"/>
              <a:t>Criteria and procedures for </a:t>
            </a:r>
            <a:r>
              <a:rPr lang="en-US" dirty="0" err="1"/>
              <a:t>tpr</a:t>
            </a:r>
            <a:endParaRPr lang="en-US" dirty="0"/>
          </a:p>
        </p:txBody>
      </p:sp>
      <p:sp>
        <p:nvSpPr>
          <p:cNvPr id="12" name="Content Placeholder 11">
            <a:extLst>
              <a:ext uri="{FF2B5EF4-FFF2-40B4-BE49-F238E27FC236}">
                <a16:creationId xmlns:a16="http://schemas.microsoft.com/office/drawing/2014/main" id="{696F7679-B00E-4BE4-A073-3AC792312C83}"/>
              </a:ext>
            </a:extLst>
          </p:cNvPr>
          <p:cNvSpPr>
            <a:spLocks noGrp="1"/>
          </p:cNvSpPr>
          <p:nvPr>
            <p:ph idx="1"/>
          </p:nvPr>
        </p:nvSpPr>
        <p:spPr>
          <a:xfrm>
            <a:off x="7438208" y="2147356"/>
            <a:ext cx="4216071" cy="4107021"/>
          </a:xfrm>
        </p:spPr>
        <p:txBody>
          <a:bodyPr>
            <a:normAutofit/>
          </a:bodyPr>
          <a:lstStyle/>
          <a:p>
            <a:pPr marL="342900" indent="-342900">
              <a:buFont typeface="Arial" panose="020B0604020202020204" pitchFamily="34" charset="0"/>
              <a:buChar char="•"/>
            </a:pPr>
            <a:r>
              <a:rPr lang="en-US" sz="2800" b="1" dirty="0"/>
              <a:t>Explain the Criteria and Procedures for TPR…</a:t>
            </a:r>
          </a:p>
          <a:p>
            <a:pPr marL="342900" indent="-342900">
              <a:buFont typeface="Arial" panose="020B0604020202020204" pitchFamily="34" charset="0"/>
              <a:buChar char="•"/>
            </a:pPr>
            <a:r>
              <a:rPr lang="en-US" sz="2800" b="1" dirty="0"/>
              <a:t>Break into pairs:</a:t>
            </a:r>
          </a:p>
          <a:p>
            <a:pPr marL="617220" lvl="1" indent="-342900">
              <a:buFont typeface="Arial" panose="020B0604020202020204" pitchFamily="34" charset="0"/>
              <a:buChar char="•"/>
            </a:pPr>
            <a:r>
              <a:rPr lang="en-US" sz="2600" b="1" dirty="0"/>
              <a:t>First CM will review until Mental Incompetence</a:t>
            </a:r>
          </a:p>
          <a:p>
            <a:pPr marL="617220" lvl="1" indent="-342900">
              <a:buFont typeface="Arial" panose="020B0604020202020204" pitchFamily="34" charset="0"/>
              <a:buChar char="•"/>
            </a:pPr>
            <a:r>
              <a:rPr lang="en-US" sz="2600" b="1" dirty="0"/>
              <a:t>Second CM will finish and finalize the Criteria</a:t>
            </a:r>
          </a:p>
        </p:txBody>
      </p:sp>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pic>
        <p:nvPicPr>
          <p:cNvPr id="17" name="Picture 16">
            <a:extLst>
              <a:ext uri="{FF2B5EF4-FFF2-40B4-BE49-F238E27FC236}">
                <a16:creationId xmlns:a16="http://schemas.microsoft.com/office/drawing/2014/main" id="{8805657A-04A4-2649-15B2-72F056226DAE}"/>
              </a:ext>
            </a:extLst>
          </p:cNvPr>
          <p:cNvPicPr>
            <a:picLocks noChangeAspect="1"/>
          </p:cNvPicPr>
          <p:nvPr/>
        </p:nvPicPr>
        <p:blipFill>
          <a:blip r:embed="rId3"/>
          <a:stretch>
            <a:fillRect/>
          </a:stretch>
        </p:blipFill>
        <p:spPr>
          <a:xfrm>
            <a:off x="10982552" y="5898776"/>
            <a:ext cx="851399" cy="824227"/>
          </a:xfrm>
          <a:prstGeom prst="rect">
            <a:avLst/>
          </a:prstGeom>
        </p:spPr>
      </p:pic>
      <p:pic>
        <p:nvPicPr>
          <p:cNvPr id="5" name="Picture Placeholder 4" descr="Text&#10;&#10;Description automatically generated with medium confidence">
            <a:hlinkClick r:id="rId4"/>
            <a:extLst>
              <a:ext uri="{FF2B5EF4-FFF2-40B4-BE49-F238E27FC236}">
                <a16:creationId xmlns:a16="http://schemas.microsoft.com/office/drawing/2014/main" id="{7B3F8C13-7411-79D8-051F-08F9240A68DE}"/>
              </a:ext>
            </a:extLst>
          </p:cNvPr>
          <p:cNvPicPr>
            <a:picLocks noGrp="1" noChangeAspect="1"/>
          </p:cNvPicPr>
          <p:nvPr>
            <p:ph type="pic" sz="quarter" idx="13"/>
          </p:nvPr>
        </p:nvPicPr>
        <p:blipFill>
          <a:blip r:embed="rId5"/>
          <a:srcRect l="16217" r="16217"/>
          <a:stretch>
            <a:fillRect/>
          </a:stretch>
        </p:blipFill>
        <p:spPr/>
      </p:pic>
    </p:spTree>
    <p:extLst>
      <p:ext uri="{BB962C8B-B14F-4D97-AF65-F5344CB8AC3E}">
        <p14:creationId xmlns:p14="http://schemas.microsoft.com/office/powerpoint/2010/main" val="149641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E092875-7246-7A5B-24BB-840EF933F94E}"/>
              </a:ext>
            </a:extLst>
          </p:cNvPr>
          <p:cNvSpPr/>
          <p:nvPr/>
        </p:nvSpPr>
        <p:spPr>
          <a:xfrm>
            <a:off x="1488140" y="4023445"/>
            <a:ext cx="7847931" cy="3139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3D5CBCC-1218-422F-BC37-5E42E13DC8D0}"/>
              </a:ext>
            </a:extLst>
          </p:cNvPr>
          <p:cNvSpPr>
            <a:spLocks noGrp="1"/>
          </p:cNvSpPr>
          <p:nvPr>
            <p:ph type="title"/>
          </p:nvPr>
        </p:nvSpPr>
        <p:spPr>
          <a:xfrm>
            <a:off x="377520" y="55600"/>
            <a:ext cx="9505664" cy="1216024"/>
          </a:xfrm>
        </p:spPr>
        <p:txBody>
          <a:bodyPr/>
          <a:lstStyle/>
          <a:p>
            <a:r>
              <a:rPr lang="en-US" dirty="0"/>
              <a:t>Driving the plan forward</a:t>
            </a:r>
          </a:p>
        </p:txBody>
      </p:sp>
      <p:sp>
        <p:nvSpPr>
          <p:cNvPr id="6" name="Footer Placeholder 5">
            <a:extLst>
              <a:ext uri="{FF2B5EF4-FFF2-40B4-BE49-F238E27FC236}">
                <a16:creationId xmlns:a16="http://schemas.microsoft.com/office/drawing/2014/main" id="{97018F17-F052-474B-BC41-8A2E1CFF0D8F}"/>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cxnSp>
        <p:nvCxnSpPr>
          <p:cNvPr id="9" name="Straight Connector 8">
            <a:extLst>
              <a:ext uri="{FF2B5EF4-FFF2-40B4-BE49-F238E27FC236}">
                <a16:creationId xmlns:a16="http://schemas.microsoft.com/office/drawing/2014/main" id="{F832A3D7-C612-2B15-0AC9-5CC0CC253CA6}"/>
              </a:ext>
            </a:extLst>
          </p:cNvPr>
          <p:cNvCxnSpPr>
            <a:cxnSpLocks/>
          </p:cNvCxnSpPr>
          <p:nvPr/>
        </p:nvCxnSpPr>
        <p:spPr>
          <a:xfrm>
            <a:off x="739794" y="3747248"/>
            <a:ext cx="889994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FE67AF1-91C5-5E66-1CC6-F0EEF88927DA}"/>
              </a:ext>
            </a:extLst>
          </p:cNvPr>
          <p:cNvSpPr txBox="1"/>
          <p:nvPr/>
        </p:nvSpPr>
        <p:spPr>
          <a:xfrm>
            <a:off x="1200726" y="1638664"/>
            <a:ext cx="35141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Work with the team to address issues/barriers</a:t>
            </a:r>
          </a:p>
          <a:p>
            <a:pPr marL="285750" indent="-285750">
              <a:buFont typeface="Arial" panose="020B0604020202020204" pitchFamily="34" charset="0"/>
              <a:buChar char="•"/>
            </a:pPr>
            <a:r>
              <a:rPr lang="en-US" dirty="0"/>
              <a:t>Complete Case Service Requests</a:t>
            </a:r>
          </a:p>
          <a:p>
            <a:pPr marL="285750" indent="-285750">
              <a:buFont typeface="Arial" panose="020B0604020202020204" pitchFamily="34" charset="0"/>
              <a:buChar char="•"/>
            </a:pPr>
            <a:r>
              <a:rPr lang="en-US" dirty="0"/>
              <a:t>Update CANS throughout the case</a:t>
            </a:r>
          </a:p>
          <a:p>
            <a:pPr marL="285750" indent="-285750">
              <a:buFont typeface="Arial" panose="020B0604020202020204" pitchFamily="34" charset="0"/>
              <a:buChar char="•"/>
            </a:pPr>
            <a:r>
              <a:rPr lang="en-US" dirty="0"/>
              <a:t>Update action steps, as needed</a:t>
            </a:r>
          </a:p>
        </p:txBody>
      </p:sp>
      <p:sp>
        <p:nvSpPr>
          <p:cNvPr id="16" name="TextBox 15">
            <a:extLst>
              <a:ext uri="{FF2B5EF4-FFF2-40B4-BE49-F238E27FC236}">
                <a16:creationId xmlns:a16="http://schemas.microsoft.com/office/drawing/2014/main" id="{8F34329C-C70D-2541-2727-F4F5C5962122}"/>
              </a:ext>
            </a:extLst>
          </p:cNvPr>
          <p:cNvSpPr txBox="1"/>
          <p:nvPr/>
        </p:nvSpPr>
        <p:spPr>
          <a:xfrm>
            <a:off x="5722161" y="1682792"/>
            <a:ext cx="391757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Work with team to identify functional strengths</a:t>
            </a:r>
          </a:p>
          <a:p>
            <a:pPr marL="285750" indent="-285750">
              <a:buFont typeface="Arial" panose="020B0604020202020204" pitchFamily="34" charset="0"/>
              <a:buChar char="•"/>
            </a:pPr>
            <a:r>
              <a:rPr lang="en-US" dirty="0"/>
              <a:t>Track progress</a:t>
            </a:r>
          </a:p>
          <a:p>
            <a:pPr marL="285750" indent="-285750">
              <a:buFont typeface="Arial" panose="020B0604020202020204" pitchFamily="34" charset="0"/>
              <a:buChar char="•"/>
            </a:pPr>
            <a:r>
              <a:rPr lang="en-US" dirty="0"/>
              <a:t>Complete quality contacts</a:t>
            </a:r>
          </a:p>
          <a:p>
            <a:pPr marL="285750" indent="-285750">
              <a:buFont typeface="Arial" panose="020B0604020202020204" pitchFamily="34" charset="0"/>
              <a:buChar char="•"/>
            </a:pPr>
            <a:r>
              <a:rPr lang="en-US" dirty="0"/>
              <a:t>Meaningful and regular visitation</a:t>
            </a:r>
          </a:p>
          <a:p>
            <a:pPr marL="285750" indent="-285750">
              <a:buFont typeface="Arial" panose="020B0604020202020204" pitchFamily="34" charset="0"/>
              <a:buChar char="•"/>
            </a:pPr>
            <a:r>
              <a:rPr lang="en-US" dirty="0"/>
              <a:t>Holding Progress Review CFTMs</a:t>
            </a:r>
          </a:p>
        </p:txBody>
      </p:sp>
      <p:pic>
        <p:nvPicPr>
          <p:cNvPr id="18" name="Picture 17">
            <a:extLst>
              <a:ext uri="{FF2B5EF4-FFF2-40B4-BE49-F238E27FC236}">
                <a16:creationId xmlns:a16="http://schemas.microsoft.com/office/drawing/2014/main" id="{244DE3C7-2AC1-CED6-1035-CE767F03F0F4}"/>
              </a:ext>
            </a:extLst>
          </p:cNvPr>
          <p:cNvPicPr>
            <a:picLocks noChangeAspect="1"/>
          </p:cNvPicPr>
          <p:nvPr/>
        </p:nvPicPr>
        <p:blipFill>
          <a:blip r:embed="rId3"/>
          <a:stretch>
            <a:fillRect/>
          </a:stretch>
        </p:blipFill>
        <p:spPr>
          <a:xfrm>
            <a:off x="6024552" y="3424237"/>
            <a:ext cx="142895" cy="9526"/>
          </a:xfrm>
          <a:prstGeom prst="rect">
            <a:avLst/>
          </a:prstGeom>
        </p:spPr>
      </p:pic>
      <p:pic>
        <p:nvPicPr>
          <p:cNvPr id="20" name="Picture 19" descr="Text&#10;&#10;Description automatically generated">
            <a:hlinkClick r:id="rId4"/>
            <a:extLst>
              <a:ext uri="{FF2B5EF4-FFF2-40B4-BE49-F238E27FC236}">
                <a16:creationId xmlns:a16="http://schemas.microsoft.com/office/drawing/2014/main" id="{C702685C-B6A7-A0D0-BAE4-143E1A783FCD}"/>
              </a:ext>
            </a:extLst>
          </p:cNvPr>
          <p:cNvPicPr>
            <a:picLocks noChangeAspect="1"/>
          </p:cNvPicPr>
          <p:nvPr/>
        </p:nvPicPr>
        <p:blipFill>
          <a:blip r:embed="rId5"/>
          <a:stretch>
            <a:fillRect/>
          </a:stretch>
        </p:blipFill>
        <p:spPr>
          <a:xfrm>
            <a:off x="1863998" y="4203289"/>
            <a:ext cx="7716327" cy="5039428"/>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7E7F5753-70E5-DE6F-16F4-3AFAB00EDDA7}"/>
              </a:ext>
            </a:extLst>
          </p:cNvPr>
          <p:cNvPicPr>
            <a:picLocks noChangeAspect="1"/>
          </p:cNvPicPr>
          <p:nvPr/>
        </p:nvPicPr>
        <p:blipFill>
          <a:blip r:embed="rId6"/>
          <a:stretch>
            <a:fillRect/>
          </a:stretch>
        </p:blipFill>
        <p:spPr>
          <a:xfrm>
            <a:off x="11075155" y="5988424"/>
            <a:ext cx="758796" cy="734579"/>
          </a:xfrm>
          <a:prstGeom prst="rect">
            <a:avLst/>
          </a:prstGeom>
        </p:spPr>
      </p:pic>
    </p:spTree>
    <p:extLst>
      <p:ext uri="{BB962C8B-B14F-4D97-AF65-F5344CB8AC3E}">
        <p14:creationId xmlns:p14="http://schemas.microsoft.com/office/powerpoint/2010/main" val="21433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7258535" y="205489"/>
            <a:ext cx="4395744" cy="1620136"/>
          </a:xfrm>
        </p:spPr>
        <p:txBody>
          <a:bodyPr>
            <a:normAutofit fontScale="90000"/>
          </a:bodyPr>
          <a:lstStyle/>
          <a:p>
            <a:r>
              <a:rPr lang="en-US" dirty="0"/>
              <a:t>Interstate compact on the placement of children</a:t>
            </a:r>
          </a:p>
        </p:txBody>
      </p:sp>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pic>
        <p:nvPicPr>
          <p:cNvPr id="17" name="Picture 16">
            <a:extLst>
              <a:ext uri="{FF2B5EF4-FFF2-40B4-BE49-F238E27FC236}">
                <a16:creationId xmlns:a16="http://schemas.microsoft.com/office/drawing/2014/main" id="{8805657A-04A4-2649-15B2-72F056226DAE}"/>
              </a:ext>
            </a:extLst>
          </p:cNvPr>
          <p:cNvPicPr>
            <a:picLocks noChangeAspect="1"/>
          </p:cNvPicPr>
          <p:nvPr/>
        </p:nvPicPr>
        <p:blipFill>
          <a:blip r:embed="rId3"/>
          <a:stretch>
            <a:fillRect/>
          </a:stretch>
        </p:blipFill>
        <p:spPr>
          <a:xfrm>
            <a:off x="10982552" y="5898776"/>
            <a:ext cx="851399" cy="824227"/>
          </a:xfrm>
          <a:prstGeom prst="rect">
            <a:avLst/>
          </a:prstGeom>
        </p:spPr>
      </p:pic>
      <p:pic>
        <p:nvPicPr>
          <p:cNvPr id="5" name="Picture Placeholder 4" descr="Graphical user interface, text, application, email&#10;&#10;Description automatically generated">
            <a:hlinkClick r:id="rId4"/>
            <a:extLst>
              <a:ext uri="{FF2B5EF4-FFF2-40B4-BE49-F238E27FC236}">
                <a16:creationId xmlns:a16="http://schemas.microsoft.com/office/drawing/2014/main" id="{166B2144-CD0B-37AA-9385-B7AEFD610AC0}"/>
              </a:ext>
            </a:extLst>
          </p:cNvPr>
          <p:cNvPicPr>
            <a:picLocks noGrp="1" noChangeAspect="1"/>
          </p:cNvPicPr>
          <p:nvPr>
            <p:ph type="pic" sz="quarter" idx="13"/>
          </p:nvPr>
        </p:nvPicPr>
        <p:blipFill>
          <a:blip r:embed="rId5">
            <a:alphaModFix amt="68000"/>
          </a:blip>
          <a:srcRect l="15858" r="15858"/>
          <a:stretch>
            <a:fillRect/>
          </a:stretch>
        </p:blipFill>
        <p:spPr/>
      </p:pic>
      <p:sp>
        <p:nvSpPr>
          <p:cNvPr id="4" name="Rectangle 3">
            <a:extLst>
              <a:ext uri="{FF2B5EF4-FFF2-40B4-BE49-F238E27FC236}">
                <a16:creationId xmlns:a16="http://schemas.microsoft.com/office/drawing/2014/main" id="{D51F0DD1-1E56-7376-101B-D4C62B9BDF41}"/>
              </a:ext>
            </a:extLst>
          </p:cNvPr>
          <p:cNvSpPr/>
          <p:nvPr/>
        </p:nvSpPr>
        <p:spPr>
          <a:xfrm>
            <a:off x="1524000" y="2438400"/>
            <a:ext cx="5378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10;&#10;Description automatically generated with low confidence">
            <a:hlinkClick r:id="rId6"/>
            <a:extLst>
              <a:ext uri="{FF2B5EF4-FFF2-40B4-BE49-F238E27FC236}">
                <a16:creationId xmlns:a16="http://schemas.microsoft.com/office/drawing/2014/main" id="{082252CA-EB28-D53B-2C2B-199D3FFC62BA}"/>
              </a:ext>
            </a:extLst>
          </p:cNvPr>
          <p:cNvPicPr>
            <a:picLocks noChangeAspect="1"/>
          </p:cNvPicPr>
          <p:nvPr/>
        </p:nvPicPr>
        <p:blipFill>
          <a:blip r:embed="rId7"/>
          <a:stretch>
            <a:fillRect/>
          </a:stretch>
        </p:blipFill>
        <p:spPr>
          <a:xfrm>
            <a:off x="3868907" y="3390119"/>
            <a:ext cx="2562786" cy="3332884"/>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86CC9A1C-F456-E012-C726-E3F8428FBA0C}"/>
              </a:ext>
            </a:extLst>
          </p:cNvPr>
          <p:cNvSpPr txBox="1"/>
          <p:nvPr/>
        </p:nvSpPr>
        <p:spPr>
          <a:xfrm>
            <a:off x="7258535" y="2259106"/>
            <a:ext cx="3965277"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ICPC ensures protection and services to children who are placed across state lines for the purpose of foster care.</a:t>
            </a:r>
          </a:p>
          <a:p>
            <a:pPr marL="285750" indent="-285750">
              <a:buFont typeface="Arial" panose="020B0604020202020204" pitchFamily="34" charset="0"/>
              <a:buChar char="•"/>
            </a:pPr>
            <a:r>
              <a:rPr lang="en-US" sz="2000" dirty="0"/>
              <a:t>These protections are the same as would be provided if they remained in their home state.</a:t>
            </a:r>
          </a:p>
          <a:p>
            <a:pPr marL="285750" indent="-285750">
              <a:buFont typeface="Arial" panose="020B0604020202020204" pitchFamily="34" charset="0"/>
              <a:buChar char="•"/>
            </a:pPr>
            <a:r>
              <a:rPr lang="en-US" sz="2000" dirty="0"/>
              <a:t>A packet must be submitted and approved prior to the child/youth being placed outside of the State of Tennessee.</a:t>
            </a:r>
          </a:p>
        </p:txBody>
      </p:sp>
    </p:spTree>
    <p:extLst>
      <p:ext uri="{BB962C8B-B14F-4D97-AF65-F5344CB8AC3E}">
        <p14:creationId xmlns:p14="http://schemas.microsoft.com/office/powerpoint/2010/main" val="1023076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Five</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Case Process</a:t>
            </a:r>
          </a:p>
          <a:p>
            <a:pPr marL="0" indent="0">
              <a:buNone/>
            </a:pPr>
            <a:endParaRPr lang="en-US" sz="4000" dirty="0"/>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88" y="1923636"/>
            <a:ext cx="2708982" cy="726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9FB3856-3BE0-4135-F24E-0AE93B65C1B7}"/>
              </a:ext>
            </a:extLst>
          </p:cNvPr>
          <p:cNvSpPr/>
          <p:nvPr/>
        </p:nvSpPr>
        <p:spPr>
          <a:xfrm>
            <a:off x="8078288" y="3783106"/>
            <a:ext cx="3342747" cy="22591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t>Months </a:t>
            </a:r>
          </a:p>
          <a:p>
            <a:pPr algn="ctr"/>
            <a:r>
              <a:rPr lang="en-US" sz="4000" dirty="0"/>
              <a:t>2 and 3</a:t>
            </a:r>
          </a:p>
        </p:txBody>
      </p:sp>
    </p:spTree>
    <p:extLst>
      <p:ext uri="{BB962C8B-B14F-4D97-AF65-F5344CB8AC3E}">
        <p14:creationId xmlns:p14="http://schemas.microsoft.com/office/powerpoint/2010/main" val="3818437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D28B721-1BE9-42A1-91BD-68C61C551441}"/>
              </a:ext>
            </a:extLst>
          </p:cNvPr>
          <p:cNvSpPr>
            <a:spLocks noGrp="1"/>
          </p:cNvSpPr>
          <p:nvPr>
            <p:ph type="title"/>
          </p:nvPr>
        </p:nvSpPr>
        <p:spPr>
          <a:xfrm>
            <a:off x="1050879" y="609601"/>
            <a:ext cx="9505664" cy="1216024"/>
          </a:xfrm>
        </p:spPr>
        <p:txBody>
          <a:bodyPr/>
          <a:lstStyle/>
          <a:p>
            <a:r>
              <a:rPr lang="en-US" dirty="0"/>
              <a:t>Case calendar timeline days 31-90</a:t>
            </a:r>
          </a:p>
        </p:txBody>
      </p:sp>
      <p:sp>
        <p:nvSpPr>
          <p:cNvPr id="15" name="Footer Placeholder 14">
            <a:extLst>
              <a:ext uri="{FF2B5EF4-FFF2-40B4-BE49-F238E27FC236}">
                <a16:creationId xmlns:a16="http://schemas.microsoft.com/office/drawing/2014/main" id="{A9997BDD-FC69-44C6-B576-1CAE092C9D46}"/>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4" name="TextBox 3">
            <a:extLst>
              <a:ext uri="{FF2B5EF4-FFF2-40B4-BE49-F238E27FC236}">
                <a16:creationId xmlns:a16="http://schemas.microsoft.com/office/drawing/2014/main" id="{291B3B7A-E764-C2E6-D0C7-949547B3B7F7}"/>
              </a:ext>
            </a:extLst>
          </p:cNvPr>
          <p:cNvSpPr txBox="1"/>
          <p:nvPr/>
        </p:nvSpPr>
        <p:spPr>
          <a:xfrm>
            <a:off x="681317" y="1967909"/>
            <a:ext cx="9699812" cy="4154984"/>
          </a:xfrm>
          <a:prstGeom prst="rect">
            <a:avLst/>
          </a:prstGeom>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t>Permanency Plan Ratification by day 60</a:t>
            </a:r>
          </a:p>
          <a:p>
            <a:pPr marL="285750" indent="-285750">
              <a:buFont typeface="Arial" panose="020B0604020202020204" pitchFamily="34" charset="0"/>
              <a:buChar char="•"/>
            </a:pPr>
            <a:r>
              <a:rPr lang="en-US" sz="2400" dirty="0"/>
              <a:t>FCRB withing first 90 days, every 6 months thereafter</a:t>
            </a:r>
          </a:p>
          <a:p>
            <a:pPr marL="285750" indent="-285750">
              <a:buFont typeface="Arial" panose="020B0604020202020204" pitchFamily="34" charset="0"/>
              <a:buChar char="•"/>
            </a:pPr>
            <a:r>
              <a:rPr lang="en-US" sz="2400" dirty="0"/>
              <a:t>Visitation Guide</a:t>
            </a:r>
          </a:p>
          <a:p>
            <a:pPr marL="285750" indent="-285750">
              <a:buFont typeface="Courier New" panose="02070309020205020404" pitchFamily="49" charset="0"/>
              <a:buChar char="o"/>
            </a:pPr>
            <a:r>
              <a:rPr lang="en-US" sz="2400" dirty="0"/>
              <a:t>	Face to Face (Child) </a:t>
            </a:r>
          </a:p>
          <a:p>
            <a:pPr marL="285750" indent="-285750">
              <a:buFont typeface="Courier New" panose="02070309020205020404" pitchFamily="49" charset="0"/>
              <a:buChar char="o"/>
            </a:pPr>
            <a:r>
              <a:rPr lang="en-US" sz="2400" dirty="0"/>
              <a:t>	Face to Face (Parent)</a:t>
            </a:r>
          </a:p>
          <a:p>
            <a:pPr marL="285750" indent="-285750">
              <a:buFont typeface="Courier New" panose="02070309020205020404" pitchFamily="49" charset="0"/>
              <a:buChar char="o"/>
            </a:pPr>
            <a:r>
              <a:rPr lang="en-US" sz="2400" dirty="0"/>
              <a:t>	Face to Face (Foster Parents)</a:t>
            </a:r>
          </a:p>
          <a:p>
            <a:pPr marL="285750" indent="-285750">
              <a:buFont typeface="Arial" panose="020B0604020202020204" pitchFamily="34" charset="0"/>
              <a:buChar char="•"/>
            </a:pPr>
            <a:r>
              <a:rPr lang="en-US" sz="2400" dirty="0"/>
              <a:t>Visitation between child and parent / Sibling if applicable</a:t>
            </a:r>
          </a:p>
          <a:p>
            <a:pPr marL="285750" indent="-285750">
              <a:buFont typeface="Arial" panose="020B0604020202020204" pitchFamily="34" charset="0"/>
              <a:buChar char="•"/>
            </a:pPr>
            <a:r>
              <a:rPr lang="en-US" sz="2400" dirty="0"/>
              <a:t>Follow-up appointments from EPSDT</a:t>
            </a:r>
          </a:p>
          <a:p>
            <a:pPr marL="285750" indent="-285750">
              <a:buFont typeface="Arial" panose="020B0604020202020204" pitchFamily="34" charset="0"/>
              <a:buChar char="•"/>
            </a:pPr>
            <a:r>
              <a:rPr lang="en-US" sz="2400" dirty="0"/>
              <a:t>Case Service Requests</a:t>
            </a:r>
          </a:p>
          <a:p>
            <a:pPr marL="285750" indent="-285750">
              <a:buFont typeface="Arial" panose="020B0604020202020204" pitchFamily="34" charset="0"/>
              <a:buChar char="•"/>
            </a:pPr>
            <a:r>
              <a:rPr lang="en-US" sz="2400" dirty="0"/>
              <a:t>Referrals for Services</a:t>
            </a:r>
          </a:p>
          <a:p>
            <a:pPr marL="285750" indent="-285750">
              <a:buFont typeface="Arial" panose="020B0604020202020204" pitchFamily="34" charset="0"/>
              <a:buChar char="•"/>
            </a:pPr>
            <a:r>
              <a:rPr lang="en-US" sz="2400" dirty="0"/>
              <a:t>Monthly Documentation</a:t>
            </a:r>
          </a:p>
        </p:txBody>
      </p:sp>
      <p:pic>
        <p:nvPicPr>
          <p:cNvPr id="2" name="Picture 1">
            <a:extLst>
              <a:ext uri="{FF2B5EF4-FFF2-40B4-BE49-F238E27FC236}">
                <a16:creationId xmlns:a16="http://schemas.microsoft.com/office/drawing/2014/main" id="{FA65E121-CFD0-33D4-46AB-82A8DFB8292C}"/>
              </a:ext>
            </a:extLst>
          </p:cNvPr>
          <p:cNvPicPr>
            <a:picLocks noChangeAspect="1"/>
          </p:cNvPicPr>
          <p:nvPr/>
        </p:nvPicPr>
        <p:blipFill>
          <a:blip r:embed="rId3"/>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427578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095491" y="609601"/>
            <a:ext cx="5190969" cy="1216024"/>
          </a:xfrm>
        </p:spPr>
        <p:txBody>
          <a:bodyPr/>
          <a:lstStyle/>
          <a:p>
            <a:r>
              <a:rPr lang="en-US" dirty="0"/>
              <a:t>Case staffing-steward case</a:t>
            </a:r>
          </a:p>
        </p:txBody>
      </p:sp>
      <p:sp>
        <p:nvSpPr>
          <p:cNvPr id="24" name="Content Placeholder 23">
            <a:extLst>
              <a:ext uri="{FF2B5EF4-FFF2-40B4-BE49-F238E27FC236}">
                <a16:creationId xmlns:a16="http://schemas.microsoft.com/office/drawing/2014/main" id="{3A3542EB-DF02-4165-976C-29A4A2D28DE2}"/>
              </a:ext>
            </a:extLst>
          </p:cNvPr>
          <p:cNvSpPr>
            <a:spLocks noGrp="1"/>
          </p:cNvSpPr>
          <p:nvPr>
            <p:ph idx="1"/>
          </p:nvPr>
        </p:nvSpPr>
        <p:spPr>
          <a:xfrm>
            <a:off x="6095491" y="2331171"/>
            <a:ext cx="5045149" cy="2770499"/>
          </a:xfrm>
        </p:spPr>
        <p:txBody>
          <a:bodyPr/>
          <a:lstStyle/>
          <a:p>
            <a:pPr marL="342900" indent="-342900">
              <a:buFont typeface="Arial" panose="020B0604020202020204" pitchFamily="34" charset="0"/>
              <a:buChar char="•"/>
            </a:pPr>
            <a:r>
              <a:rPr lang="en-US" sz="2400" dirty="0"/>
              <a:t>Case Staffing's occur on-going throughout the life of the case.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Supervisors are included in CFTMs, Court Reviews, FCRBs, Internal Reviews, CFSR, etc</a:t>
            </a:r>
            <a:r>
              <a:rPr lang="en-US" dirty="0"/>
              <a:t>.</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pic>
        <p:nvPicPr>
          <p:cNvPr id="23" name="Picture Placeholder 22" descr="Table&#10;&#10;Description automatically generated">
            <a:hlinkClick r:id="rId3"/>
            <a:extLst>
              <a:ext uri="{FF2B5EF4-FFF2-40B4-BE49-F238E27FC236}">
                <a16:creationId xmlns:a16="http://schemas.microsoft.com/office/drawing/2014/main" id="{A11AFCD4-8249-EFF9-CF7F-479A36FA0BBF}"/>
              </a:ext>
            </a:extLst>
          </p:cNvPr>
          <p:cNvPicPr>
            <a:picLocks noGrp="1" noChangeAspect="1"/>
          </p:cNvPicPr>
          <p:nvPr>
            <p:ph type="pic" sz="quarter" idx="13"/>
          </p:nvPr>
        </p:nvPicPr>
        <p:blipFill>
          <a:blip r:embed="rId4"/>
          <a:srcRect l="11129" r="11129"/>
          <a:stretch>
            <a:fillRect/>
          </a:stretch>
        </p:blipFill>
        <p:spPr>
          <a:xfrm>
            <a:off x="801688" y="723900"/>
            <a:ext cx="4522787" cy="535463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FD0BDAE-8358-08BC-6683-112354501560}"/>
              </a:ext>
            </a:extLst>
          </p:cNvPr>
          <p:cNvPicPr>
            <a:picLocks noChangeAspect="1"/>
          </p:cNvPicPr>
          <p:nvPr/>
        </p:nvPicPr>
        <p:blipFill>
          <a:blip r:embed="rId5"/>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279173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095491" y="609601"/>
            <a:ext cx="5190969" cy="1216024"/>
          </a:xfrm>
        </p:spPr>
        <p:txBody>
          <a:bodyPr/>
          <a:lstStyle/>
          <a:p>
            <a:r>
              <a:rPr lang="en-US" dirty="0" err="1"/>
              <a:t>Fcrb</a:t>
            </a:r>
            <a:r>
              <a:rPr lang="en-US" dirty="0"/>
              <a:t> and Progress review</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3" name="Flowchart: Terminator 2">
            <a:extLst>
              <a:ext uri="{FF2B5EF4-FFF2-40B4-BE49-F238E27FC236}">
                <a16:creationId xmlns:a16="http://schemas.microsoft.com/office/drawing/2014/main" id="{A1D50F17-32C5-D803-61DC-CB9A60652F88}"/>
              </a:ext>
            </a:extLst>
          </p:cNvPr>
          <p:cNvSpPr/>
          <p:nvPr/>
        </p:nvSpPr>
        <p:spPr>
          <a:xfrm>
            <a:off x="6199320" y="1825625"/>
            <a:ext cx="5190970" cy="459310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800" b="1" dirty="0">
                <a:solidFill>
                  <a:schemeClr val="bg1"/>
                </a:solidFill>
              </a:rPr>
              <a:t>FSW provides a copy of the Progress Report and FPP to the FCRB and all participants</a:t>
            </a:r>
          </a:p>
          <a:p>
            <a:pPr marL="342900" indent="-342900">
              <a:buFont typeface="Arial" panose="020B0604020202020204" pitchFamily="34" charset="0"/>
              <a:buChar char="•"/>
            </a:pPr>
            <a:r>
              <a:rPr lang="en-US" sz="2800" b="1" dirty="0">
                <a:solidFill>
                  <a:schemeClr val="bg1"/>
                </a:solidFill>
              </a:rPr>
              <a:t>DCS submits progress reports to the Court/FCRB every six months</a:t>
            </a:r>
          </a:p>
        </p:txBody>
      </p:sp>
      <p:sp>
        <p:nvSpPr>
          <p:cNvPr id="20" name="Rectangle 19">
            <a:extLst>
              <a:ext uri="{FF2B5EF4-FFF2-40B4-BE49-F238E27FC236}">
                <a16:creationId xmlns:a16="http://schemas.microsoft.com/office/drawing/2014/main" id="{AD08CE14-429D-D9B1-CD1E-E00A07E233C1}"/>
              </a:ext>
            </a:extLst>
          </p:cNvPr>
          <p:cNvSpPr/>
          <p:nvPr/>
        </p:nvSpPr>
        <p:spPr>
          <a:xfrm>
            <a:off x="3187309" y="744309"/>
            <a:ext cx="2081285" cy="2559797"/>
          </a:xfrm>
          <a:prstGeom prst="rect">
            <a:avLst/>
          </a:prstGeom>
          <a:solidFill>
            <a:srgbClr val="5D9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rPr>
              <a:t>Policy 16.32 Foster Care Review and Progress Reports</a:t>
            </a:r>
          </a:p>
        </p:txBody>
      </p:sp>
      <p:pic>
        <p:nvPicPr>
          <p:cNvPr id="21" name="Picture 20">
            <a:extLst>
              <a:ext uri="{FF2B5EF4-FFF2-40B4-BE49-F238E27FC236}">
                <a16:creationId xmlns:a16="http://schemas.microsoft.com/office/drawing/2014/main" id="{C6459175-B9B8-BAC7-CBE0-594F49689498}"/>
              </a:ext>
            </a:extLst>
          </p:cNvPr>
          <p:cNvPicPr>
            <a:picLocks noChangeAspect="1"/>
          </p:cNvPicPr>
          <p:nvPr/>
        </p:nvPicPr>
        <p:blipFill>
          <a:blip r:embed="rId3"/>
          <a:stretch>
            <a:fillRect/>
          </a:stretch>
        </p:blipFill>
        <p:spPr>
          <a:xfrm>
            <a:off x="11286460" y="6051102"/>
            <a:ext cx="621235" cy="601409"/>
          </a:xfrm>
          <a:prstGeom prst="rect">
            <a:avLst/>
          </a:prstGeom>
        </p:spPr>
      </p:pic>
      <p:pic>
        <p:nvPicPr>
          <p:cNvPr id="8" name="Picture Placeholder 7" descr="Table&#10;&#10;Description automatically generated with medium confidence">
            <a:hlinkClick r:id="rId4"/>
            <a:extLst>
              <a:ext uri="{FF2B5EF4-FFF2-40B4-BE49-F238E27FC236}">
                <a16:creationId xmlns:a16="http://schemas.microsoft.com/office/drawing/2014/main" id="{957B5224-DBFE-F042-E7BC-9F3C5B42D0F2}"/>
              </a:ext>
            </a:extLst>
          </p:cNvPr>
          <p:cNvPicPr>
            <a:picLocks noGrp="1" noChangeAspect="1"/>
          </p:cNvPicPr>
          <p:nvPr>
            <p:ph type="pic" sz="quarter" idx="13"/>
          </p:nvPr>
        </p:nvPicPr>
        <p:blipFill>
          <a:blip r:embed="rId5"/>
          <a:srcRect l="23078" r="23078"/>
          <a:stretch>
            <a:fillRect/>
          </a:stretch>
        </p:blipFill>
        <p:spPr>
          <a:prstGeom prst="rect">
            <a:avLst/>
          </a:prstGeom>
          <a:ln>
            <a:noFill/>
          </a:ln>
          <a:effectLst>
            <a:outerShdw blurRad="292100" dist="139700" dir="2700000" algn="tl" rotWithShape="0">
              <a:srgbClr val="333333">
                <a:alpha val="65000"/>
              </a:srgbClr>
            </a:outerShdw>
          </a:effectLst>
        </p:spPr>
      </p:pic>
      <p:pic>
        <p:nvPicPr>
          <p:cNvPr id="19" name="Picture Placeholder 18">
            <a:hlinkClick r:id="rId6"/>
            <a:extLst>
              <a:ext uri="{FF2B5EF4-FFF2-40B4-BE49-F238E27FC236}">
                <a16:creationId xmlns:a16="http://schemas.microsoft.com/office/drawing/2014/main" id="{30861A7A-F86F-A1BD-3236-901702C6D23C}"/>
              </a:ext>
            </a:extLst>
          </p:cNvPr>
          <p:cNvPicPr>
            <a:picLocks noGrp="1" noChangeAspect="1"/>
          </p:cNvPicPr>
          <p:nvPr>
            <p:ph type="pic" sz="quarter" idx="14"/>
          </p:nvPr>
        </p:nvPicPr>
        <p:blipFill>
          <a:blip r:embed="rId7"/>
          <a:srcRect t="1043" b="1043"/>
          <a:stretch>
            <a:fillRect/>
          </a:stretch>
        </p:blipFill>
        <p:spPr>
          <a:xfrm>
            <a:off x="3197268" y="3650715"/>
            <a:ext cx="2122242" cy="2599357"/>
          </a:xfrm>
          <a:prstGeom prst="rect">
            <a:avLst/>
          </a:prstGeom>
          <a:ln>
            <a:no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3ED1D0EB-0E02-253E-9702-8294B201C2D2}"/>
              </a:ext>
            </a:extLst>
          </p:cNvPr>
          <p:cNvSpPr/>
          <p:nvPr/>
        </p:nvSpPr>
        <p:spPr>
          <a:xfrm>
            <a:off x="801588" y="3650715"/>
            <a:ext cx="2122487" cy="2533650"/>
          </a:xfrm>
          <a:prstGeom prst="rect">
            <a:avLst/>
          </a:prstGeom>
          <a:solidFill>
            <a:srgbClr val="5D9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rPr>
              <a:t>Provides updated information on progress</a:t>
            </a:r>
          </a:p>
          <a:p>
            <a:pPr marL="342900" indent="-342900">
              <a:buFont typeface="Arial" panose="020B0604020202020204" pitchFamily="34" charset="0"/>
              <a:buChar char="•"/>
            </a:pPr>
            <a:r>
              <a:rPr lang="en-US" sz="2400" dirty="0">
                <a:solidFill>
                  <a:schemeClr val="tx1"/>
                </a:solidFill>
              </a:rPr>
              <a:t>Completed prior to FCRB</a:t>
            </a:r>
          </a:p>
        </p:txBody>
      </p:sp>
    </p:spTree>
    <p:extLst>
      <p:ext uri="{BB962C8B-B14F-4D97-AF65-F5344CB8AC3E}">
        <p14:creationId xmlns:p14="http://schemas.microsoft.com/office/powerpoint/2010/main" val="1459052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7623660" y="205489"/>
            <a:ext cx="4395744" cy="1222002"/>
          </a:xfrm>
        </p:spPr>
        <p:txBody>
          <a:bodyPr>
            <a:normAutofit/>
          </a:bodyPr>
          <a:lstStyle/>
          <a:p>
            <a:r>
              <a:rPr lang="en-US" dirty="0"/>
              <a:t>The Stewards </a:t>
            </a:r>
            <a:br>
              <a:rPr lang="en-US" dirty="0"/>
            </a:br>
            <a:r>
              <a:rPr lang="en-US" dirty="0"/>
              <a:t>Documents</a:t>
            </a:r>
          </a:p>
        </p:txBody>
      </p:sp>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sp>
        <p:nvSpPr>
          <p:cNvPr id="4" name="Rectangle 3">
            <a:extLst>
              <a:ext uri="{FF2B5EF4-FFF2-40B4-BE49-F238E27FC236}">
                <a16:creationId xmlns:a16="http://schemas.microsoft.com/office/drawing/2014/main" id="{D51F0DD1-1E56-7376-101B-D4C62B9BDF41}"/>
              </a:ext>
            </a:extLst>
          </p:cNvPr>
          <p:cNvSpPr/>
          <p:nvPr/>
        </p:nvSpPr>
        <p:spPr>
          <a:xfrm>
            <a:off x="1524000" y="2438400"/>
            <a:ext cx="5378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5CE795-F989-8ED8-3108-5EB3AC0BB61B}"/>
              </a:ext>
            </a:extLst>
          </p:cNvPr>
          <p:cNvSpPr txBox="1"/>
          <p:nvPr/>
        </p:nvSpPr>
        <p:spPr>
          <a:xfrm>
            <a:off x="1721224" y="1398494"/>
            <a:ext cx="1757082" cy="923330"/>
          </a:xfrm>
          <a:prstGeom prst="rect">
            <a:avLst/>
          </a:prstGeom>
          <a:noFill/>
        </p:spPr>
        <p:txBody>
          <a:bodyPr wrap="square" rtlCol="0">
            <a:spAutoFit/>
          </a:bodyPr>
          <a:lstStyle/>
          <a:p>
            <a:r>
              <a:rPr lang="en-US" dirty="0"/>
              <a:t>Add pic of Stewards Progress Report</a:t>
            </a:r>
          </a:p>
        </p:txBody>
      </p:sp>
      <p:pic>
        <p:nvPicPr>
          <p:cNvPr id="12" name="Picture Placeholder 11" descr="Graphical user interface&#10;&#10;Description automatically generated with medium confidence">
            <a:hlinkClick r:id="rId3"/>
            <a:extLst>
              <a:ext uri="{FF2B5EF4-FFF2-40B4-BE49-F238E27FC236}">
                <a16:creationId xmlns:a16="http://schemas.microsoft.com/office/drawing/2014/main" id="{85B05440-F1CC-E0EB-0306-1498549D659A}"/>
              </a:ext>
            </a:extLst>
          </p:cNvPr>
          <p:cNvPicPr>
            <a:picLocks noGrp="1" noChangeAspect="1"/>
          </p:cNvPicPr>
          <p:nvPr>
            <p:ph type="pic" sz="quarter" idx="13"/>
          </p:nvPr>
        </p:nvPicPr>
        <p:blipFill rotWithShape="1">
          <a:blip r:embed="rId4"/>
          <a:srcRect l="4945" t="1988" r="-4945" b="23064"/>
          <a:stretch/>
        </p:blipFill>
        <p:spPr>
          <a:xfrm>
            <a:off x="4" y="2"/>
            <a:ext cx="7037119" cy="6857999"/>
          </a:xfrm>
        </p:spPr>
      </p:pic>
      <p:pic>
        <p:nvPicPr>
          <p:cNvPr id="15" name="Picture 14" descr="A picture containing chart&#10;&#10;Description automatically generated">
            <a:hlinkClick r:id="rId5"/>
            <a:extLst>
              <a:ext uri="{FF2B5EF4-FFF2-40B4-BE49-F238E27FC236}">
                <a16:creationId xmlns:a16="http://schemas.microsoft.com/office/drawing/2014/main" id="{DDE5F84A-1862-BA7B-4868-DB02C51E9E0B}"/>
              </a:ext>
            </a:extLst>
          </p:cNvPr>
          <p:cNvPicPr>
            <a:picLocks noChangeAspect="1"/>
          </p:cNvPicPr>
          <p:nvPr/>
        </p:nvPicPr>
        <p:blipFill>
          <a:blip r:embed="rId6"/>
          <a:stretch>
            <a:fillRect/>
          </a:stretch>
        </p:blipFill>
        <p:spPr>
          <a:xfrm>
            <a:off x="4053519" y="2127881"/>
            <a:ext cx="3226084" cy="4222374"/>
          </a:xfrm>
          <a:prstGeom prst="rect">
            <a:avLst/>
          </a:prstGeom>
          <a:ln>
            <a:noFill/>
          </a:ln>
          <a:effectLst>
            <a:outerShdw blurRad="292100" dist="139700" dir="2700000" algn="tl" rotWithShape="0">
              <a:srgbClr val="333333">
                <a:alpha val="65000"/>
              </a:srgbClr>
            </a:outerShdw>
          </a:effectLst>
        </p:spPr>
      </p:pic>
      <p:sp>
        <p:nvSpPr>
          <p:cNvPr id="16" name="Rectangle: Rounded Corners 15">
            <a:extLst>
              <a:ext uri="{FF2B5EF4-FFF2-40B4-BE49-F238E27FC236}">
                <a16:creationId xmlns:a16="http://schemas.microsoft.com/office/drawing/2014/main" id="{466368B7-5540-97E4-2C6F-3A18CD1005C7}"/>
              </a:ext>
            </a:extLst>
          </p:cNvPr>
          <p:cNvSpPr/>
          <p:nvPr/>
        </p:nvSpPr>
        <p:spPr>
          <a:xfrm>
            <a:off x="7531821" y="1752288"/>
            <a:ext cx="4041943" cy="494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1" i="1" dirty="0">
                <a:solidFill>
                  <a:schemeClr val="tx1"/>
                </a:solidFill>
              </a:rPr>
              <a:t>FSW secures a written report of the board’s findings</a:t>
            </a:r>
          </a:p>
          <a:p>
            <a:pPr marL="285750" indent="-285750">
              <a:buFont typeface="Arial" panose="020B0604020202020204" pitchFamily="34" charset="0"/>
              <a:buChar char="•"/>
            </a:pPr>
            <a:r>
              <a:rPr lang="en-US" sz="2400" b="1" i="1" dirty="0">
                <a:solidFill>
                  <a:schemeClr val="tx1"/>
                </a:solidFill>
              </a:rPr>
              <a:t>FSW enters all FCRB and court review dates into the court section of TFACTS within 3 business days</a:t>
            </a:r>
          </a:p>
          <a:p>
            <a:pPr marL="285750" indent="-285750">
              <a:buFont typeface="Arial" panose="020B0604020202020204" pitchFamily="34" charset="0"/>
              <a:buChar char="•"/>
            </a:pPr>
            <a:r>
              <a:rPr lang="en-US" sz="2400" b="1" i="1" dirty="0">
                <a:solidFill>
                  <a:schemeClr val="tx1"/>
                </a:solidFill>
              </a:rPr>
              <a:t>FCRB recommendations are implemented within a reasonable timeframe.  If not followed, reasons are documented</a:t>
            </a:r>
          </a:p>
        </p:txBody>
      </p:sp>
      <p:pic>
        <p:nvPicPr>
          <p:cNvPr id="18" name="Picture 17">
            <a:extLst>
              <a:ext uri="{FF2B5EF4-FFF2-40B4-BE49-F238E27FC236}">
                <a16:creationId xmlns:a16="http://schemas.microsoft.com/office/drawing/2014/main" id="{51807D0D-7EFA-A8E7-7568-0DADD0EDA9A5}"/>
              </a:ext>
            </a:extLst>
          </p:cNvPr>
          <p:cNvPicPr>
            <a:picLocks noChangeAspect="1"/>
          </p:cNvPicPr>
          <p:nvPr/>
        </p:nvPicPr>
        <p:blipFill>
          <a:blip r:embed="rId7"/>
          <a:stretch>
            <a:fillRect/>
          </a:stretch>
        </p:blipFill>
        <p:spPr>
          <a:xfrm>
            <a:off x="320877" y="5818357"/>
            <a:ext cx="851399" cy="824227"/>
          </a:xfrm>
          <a:prstGeom prst="rect">
            <a:avLst/>
          </a:prstGeom>
        </p:spPr>
      </p:pic>
    </p:spTree>
    <p:extLst>
      <p:ext uri="{BB962C8B-B14F-4D97-AF65-F5344CB8AC3E}">
        <p14:creationId xmlns:p14="http://schemas.microsoft.com/office/powerpoint/2010/main" val="1029966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Six</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Case Process</a:t>
            </a:r>
          </a:p>
          <a:p>
            <a:pPr marL="0" indent="0">
              <a:buNone/>
            </a:pPr>
            <a:endParaRPr lang="en-US" sz="4000" dirty="0"/>
          </a:p>
          <a:p>
            <a:pPr marL="0" indent="0">
              <a:buNone/>
            </a:pPr>
            <a:endParaRPr lang="en-US" sz="4000" dirty="0"/>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88" y="1923636"/>
            <a:ext cx="2708982" cy="72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35279A-6830-ACCE-8470-33A17B2F2C21}"/>
              </a:ext>
            </a:extLst>
          </p:cNvPr>
          <p:cNvSpPr/>
          <p:nvPr/>
        </p:nvSpPr>
        <p:spPr>
          <a:xfrm>
            <a:off x="8078288" y="3783106"/>
            <a:ext cx="3342747" cy="22591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t>Month 4</a:t>
            </a:r>
          </a:p>
        </p:txBody>
      </p:sp>
    </p:spTree>
    <p:extLst>
      <p:ext uri="{BB962C8B-B14F-4D97-AF65-F5344CB8AC3E}">
        <p14:creationId xmlns:p14="http://schemas.microsoft.com/office/powerpoint/2010/main" val="305847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D28B721-1BE9-42A1-91BD-68C61C551441}"/>
              </a:ext>
            </a:extLst>
          </p:cNvPr>
          <p:cNvSpPr>
            <a:spLocks noGrp="1"/>
          </p:cNvSpPr>
          <p:nvPr>
            <p:ph type="title"/>
          </p:nvPr>
        </p:nvSpPr>
        <p:spPr>
          <a:xfrm>
            <a:off x="681317" y="482292"/>
            <a:ext cx="9699812" cy="1216024"/>
          </a:xfrm>
        </p:spPr>
        <p:txBody>
          <a:bodyPr/>
          <a:lstStyle/>
          <a:p>
            <a:r>
              <a:rPr lang="en-US" dirty="0"/>
              <a:t>Case calendar timeline days 91-120</a:t>
            </a:r>
          </a:p>
        </p:txBody>
      </p:sp>
      <p:sp>
        <p:nvSpPr>
          <p:cNvPr id="15" name="Footer Placeholder 14">
            <a:extLst>
              <a:ext uri="{FF2B5EF4-FFF2-40B4-BE49-F238E27FC236}">
                <a16:creationId xmlns:a16="http://schemas.microsoft.com/office/drawing/2014/main" id="{A9997BDD-FC69-44C6-B576-1CAE092C9D46}"/>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4" name="TextBox 3">
            <a:extLst>
              <a:ext uri="{FF2B5EF4-FFF2-40B4-BE49-F238E27FC236}">
                <a16:creationId xmlns:a16="http://schemas.microsoft.com/office/drawing/2014/main" id="{291B3B7A-E764-C2E6-D0C7-949547B3B7F7}"/>
              </a:ext>
            </a:extLst>
          </p:cNvPr>
          <p:cNvSpPr txBox="1"/>
          <p:nvPr/>
        </p:nvSpPr>
        <p:spPr>
          <a:xfrm>
            <a:off x="824753" y="1743792"/>
            <a:ext cx="9699812" cy="5262979"/>
          </a:xfrm>
          <a:prstGeom prst="rect">
            <a:avLst/>
          </a:prstGeom>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t>Visitation Guide</a:t>
            </a:r>
          </a:p>
          <a:p>
            <a:pPr marL="285750" indent="-285750">
              <a:buFont typeface="Courier New" panose="02070309020205020404" pitchFamily="49" charset="0"/>
              <a:buChar char="o"/>
            </a:pPr>
            <a:r>
              <a:rPr lang="en-US" sz="2400" dirty="0"/>
              <a:t>	Face to Face (Child) </a:t>
            </a:r>
          </a:p>
          <a:p>
            <a:pPr marL="285750" indent="-285750">
              <a:buFont typeface="Courier New" panose="02070309020205020404" pitchFamily="49" charset="0"/>
              <a:buChar char="o"/>
            </a:pPr>
            <a:r>
              <a:rPr lang="en-US" sz="2400" dirty="0"/>
              <a:t>	Face to Face (Parent)</a:t>
            </a:r>
          </a:p>
          <a:p>
            <a:pPr marL="285750" indent="-285750">
              <a:buFont typeface="Courier New" panose="02070309020205020404" pitchFamily="49" charset="0"/>
              <a:buChar char="o"/>
            </a:pPr>
            <a:r>
              <a:rPr lang="en-US" sz="2400" dirty="0"/>
              <a:t>	Face to Face (Foster Parents)</a:t>
            </a:r>
          </a:p>
          <a:p>
            <a:pPr marL="285750" indent="-285750">
              <a:buFont typeface="Arial" panose="020B0604020202020204" pitchFamily="34" charset="0"/>
              <a:buChar char="•"/>
            </a:pPr>
            <a:r>
              <a:rPr lang="en-US" sz="2400" dirty="0"/>
              <a:t>Visitation between child and parent /sibling if applicable</a:t>
            </a:r>
          </a:p>
          <a:p>
            <a:pPr marL="285750" indent="-285750">
              <a:buFont typeface="Arial" panose="020B0604020202020204" pitchFamily="34" charset="0"/>
              <a:buChar char="•"/>
            </a:pPr>
            <a:r>
              <a:rPr lang="en-US" sz="2400" dirty="0"/>
              <a:t>Schedule Progress Review CFTM quarterly, send CFTM Notifications</a:t>
            </a:r>
          </a:p>
          <a:p>
            <a:pPr marL="285750" indent="-285750">
              <a:buFont typeface="Arial" panose="020B0604020202020204" pitchFamily="34" charset="0"/>
              <a:buChar char="•"/>
            </a:pPr>
            <a:r>
              <a:rPr lang="en-US" sz="2400" dirty="0"/>
              <a:t>Review and document Life Story Book, check quarterly</a:t>
            </a:r>
          </a:p>
          <a:p>
            <a:pPr marL="285750" indent="-285750">
              <a:buFont typeface="Arial" panose="020B0604020202020204" pitchFamily="34" charset="0"/>
              <a:buChar char="•"/>
            </a:pPr>
            <a:r>
              <a:rPr lang="en-US" sz="2400" dirty="0"/>
              <a:t>Diligent Search quarterly</a:t>
            </a:r>
          </a:p>
          <a:p>
            <a:pPr marL="285750" indent="-285750">
              <a:buFont typeface="Arial" panose="020B0604020202020204" pitchFamily="34" charset="0"/>
              <a:buChar char="•"/>
            </a:pPr>
            <a:r>
              <a:rPr lang="en-US" sz="2400" dirty="0"/>
              <a:t>Update Genogram quarterly</a:t>
            </a:r>
          </a:p>
          <a:p>
            <a:pPr marL="285750" indent="-285750">
              <a:buFont typeface="Arial" panose="020B0604020202020204" pitchFamily="34" charset="0"/>
              <a:buChar char="•"/>
            </a:pPr>
            <a:r>
              <a:rPr lang="en-US" sz="2400" dirty="0"/>
              <a:t>Case Service Requests</a:t>
            </a:r>
          </a:p>
          <a:p>
            <a:pPr marL="285750" indent="-285750">
              <a:buFont typeface="Arial" panose="020B0604020202020204" pitchFamily="34" charset="0"/>
              <a:buChar char="•"/>
            </a:pPr>
            <a:r>
              <a:rPr lang="en-US" sz="2400" dirty="0"/>
              <a:t>Referrals for Services</a:t>
            </a:r>
          </a:p>
          <a:p>
            <a:pPr marL="285750" indent="-285750">
              <a:buFont typeface="Arial" panose="020B0604020202020204" pitchFamily="34" charset="0"/>
              <a:buChar char="•"/>
            </a:pPr>
            <a:r>
              <a:rPr lang="en-US" sz="2400" dirty="0"/>
              <a:t>Monthly Documentation</a:t>
            </a:r>
          </a:p>
          <a:p>
            <a:pPr marL="285750" indent="-285750">
              <a:buFont typeface="Arial" panose="020B0604020202020204" pitchFamily="34" charset="0"/>
              <a:buChar char="•"/>
            </a:pPr>
            <a:r>
              <a:rPr lang="en-US" sz="2400" dirty="0"/>
              <a:t>Follow-up appointments from EPSDT</a:t>
            </a:r>
          </a:p>
          <a:p>
            <a:pPr marL="285750" indent="-285750">
              <a:buFont typeface="Arial" panose="020B0604020202020204" pitchFamily="34" charset="0"/>
              <a:buChar char="•"/>
            </a:pPr>
            <a:endParaRPr lang="en-US" sz="2400" dirty="0"/>
          </a:p>
        </p:txBody>
      </p:sp>
      <p:pic>
        <p:nvPicPr>
          <p:cNvPr id="2" name="Picture 1">
            <a:extLst>
              <a:ext uri="{FF2B5EF4-FFF2-40B4-BE49-F238E27FC236}">
                <a16:creationId xmlns:a16="http://schemas.microsoft.com/office/drawing/2014/main" id="{FA65E121-CFD0-33D4-46AB-82A8DFB8292C}"/>
              </a:ext>
            </a:extLst>
          </p:cNvPr>
          <p:cNvPicPr>
            <a:picLocks noChangeAspect="1"/>
          </p:cNvPicPr>
          <p:nvPr/>
        </p:nvPicPr>
        <p:blipFill>
          <a:blip r:embed="rId3"/>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165598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two</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Introduction to the Custodial Episode</a:t>
            </a:r>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88" y="1923636"/>
            <a:ext cx="2708982" cy="726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40D8BE7-91EB-DBB9-ACC9-B4AC73602091}"/>
              </a:ext>
            </a:extLst>
          </p:cNvPr>
          <p:cNvPicPr>
            <a:picLocks noChangeAspect="1"/>
          </p:cNvPicPr>
          <p:nvPr/>
        </p:nvPicPr>
        <p:blipFill rotWithShape="1">
          <a:blip r:embed="rId4"/>
          <a:srcRect l="41346" t="45553" r="39167" b="17392"/>
          <a:stretch/>
        </p:blipFill>
        <p:spPr>
          <a:xfrm>
            <a:off x="9820115" y="3777213"/>
            <a:ext cx="2112779" cy="2080768"/>
          </a:xfrm>
          <a:prstGeom prst="rect">
            <a:avLst/>
          </a:prstGeom>
        </p:spPr>
      </p:pic>
      <p:pic>
        <p:nvPicPr>
          <p:cNvPr id="6" name="Picture Placeholder 5" descr="A person smiling for the camera&#10;&#10;Description automatically generated with low confidence">
            <a:extLst>
              <a:ext uri="{FF2B5EF4-FFF2-40B4-BE49-F238E27FC236}">
                <a16:creationId xmlns:a16="http://schemas.microsoft.com/office/drawing/2014/main" id="{70016747-E7F8-7F68-8788-EB35FEF09D6D}"/>
              </a:ext>
            </a:extLst>
          </p:cNvPr>
          <p:cNvPicPr>
            <a:picLocks noGrp="1" noChangeAspect="1"/>
          </p:cNvPicPr>
          <p:nvPr>
            <p:ph type="pic" sz="quarter" idx="14"/>
          </p:nvPr>
        </p:nvPicPr>
        <p:blipFill>
          <a:blip r:embed="rId5"/>
          <a:srcRect t="936" b="936"/>
          <a:stretch>
            <a:fillRect/>
          </a:stretch>
        </p:blipFill>
        <p:spPr>
          <a:xfrm>
            <a:off x="7319999" y="3777213"/>
            <a:ext cx="2112780" cy="2081212"/>
          </a:xfrm>
          <a:prstGeom prst="rect">
            <a:avLst/>
          </a:prstGeom>
        </p:spPr>
      </p:pic>
    </p:spTree>
    <p:extLst>
      <p:ext uri="{BB962C8B-B14F-4D97-AF65-F5344CB8AC3E}">
        <p14:creationId xmlns:p14="http://schemas.microsoft.com/office/powerpoint/2010/main" val="1864717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369562" y="146375"/>
            <a:ext cx="9505664" cy="1216024"/>
          </a:xfrm>
        </p:spPr>
        <p:txBody>
          <a:bodyPr/>
          <a:lstStyle/>
          <a:p>
            <a:r>
              <a:rPr lang="en-US" dirty="0"/>
              <a:t>Progress Review CFTMs</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9" name="Rectangle: Rounded Corners 8">
            <a:extLst>
              <a:ext uri="{FF2B5EF4-FFF2-40B4-BE49-F238E27FC236}">
                <a16:creationId xmlns:a16="http://schemas.microsoft.com/office/drawing/2014/main" id="{BFD1CD36-753C-65A1-5453-66E98836209E}"/>
              </a:ext>
            </a:extLst>
          </p:cNvPr>
          <p:cNvSpPr/>
          <p:nvPr/>
        </p:nvSpPr>
        <p:spPr>
          <a:xfrm>
            <a:off x="369562" y="1617722"/>
            <a:ext cx="3186690" cy="51052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ctr">
              <a:buFont typeface="Arial" panose="020B0604020202020204" pitchFamily="34" charset="0"/>
              <a:buChar char="•"/>
            </a:pPr>
            <a:r>
              <a:rPr lang="en-US" sz="2400" b="1" dirty="0"/>
              <a:t>Held no less often than every three months</a:t>
            </a:r>
          </a:p>
          <a:p>
            <a:pPr marL="342900" indent="-342900" algn="ctr">
              <a:buFont typeface="Arial" panose="020B0604020202020204" pitchFamily="34" charset="0"/>
              <a:buChar char="•"/>
            </a:pPr>
            <a:endParaRPr lang="en-US" sz="2400" b="1" dirty="0"/>
          </a:p>
          <a:p>
            <a:pPr marL="342900" indent="-342900" algn="ctr">
              <a:buFont typeface="Arial" panose="020B0604020202020204" pitchFamily="34" charset="0"/>
              <a:buChar char="•"/>
            </a:pPr>
            <a:r>
              <a:rPr lang="en-US" sz="2400" b="1" dirty="0"/>
              <a:t>Held whenever there are changes needed or progress is not being made</a:t>
            </a:r>
          </a:p>
          <a:p>
            <a:pPr marL="342900" indent="-342900" algn="ctr">
              <a:buFont typeface="Arial" panose="020B0604020202020204" pitchFamily="34" charset="0"/>
              <a:buChar char="•"/>
            </a:pPr>
            <a:endParaRPr lang="en-US" sz="2400" b="1" dirty="0"/>
          </a:p>
          <a:p>
            <a:pPr marL="342900" indent="-342900" algn="ctr">
              <a:buFont typeface="Arial" panose="020B0604020202020204" pitchFamily="34" charset="0"/>
              <a:buChar char="•"/>
            </a:pPr>
            <a:r>
              <a:rPr lang="en-US" sz="2400" b="1" dirty="0"/>
              <a:t>Progress is reviewed any time the CFT is together for other CFTMs</a:t>
            </a:r>
          </a:p>
        </p:txBody>
      </p:sp>
      <p:sp>
        <p:nvSpPr>
          <p:cNvPr id="10" name="Rectangle: Rounded Corners 9">
            <a:extLst>
              <a:ext uri="{FF2B5EF4-FFF2-40B4-BE49-F238E27FC236}">
                <a16:creationId xmlns:a16="http://schemas.microsoft.com/office/drawing/2014/main" id="{1D2A2128-0CBC-6564-A6D9-1D9A26A209A1}"/>
              </a:ext>
            </a:extLst>
          </p:cNvPr>
          <p:cNvSpPr/>
          <p:nvPr/>
        </p:nvSpPr>
        <p:spPr>
          <a:xfrm>
            <a:off x="3730284" y="1617722"/>
            <a:ext cx="7000291" cy="1361329"/>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Progress is reviewed any time the CFT is together for other CFTMs</a:t>
            </a:r>
          </a:p>
        </p:txBody>
      </p:sp>
      <p:pic>
        <p:nvPicPr>
          <p:cNvPr id="3" name="Picture 2">
            <a:extLst>
              <a:ext uri="{FF2B5EF4-FFF2-40B4-BE49-F238E27FC236}">
                <a16:creationId xmlns:a16="http://schemas.microsoft.com/office/drawing/2014/main" id="{8ACDA7B6-9A77-D397-853C-A8BBCA2EB249}"/>
              </a:ext>
            </a:extLst>
          </p:cNvPr>
          <p:cNvPicPr>
            <a:picLocks noChangeAspect="1"/>
          </p:cNvPicPr>
          <p:nvPr/>
        </p:nvPicPr>
        <p:blipFill>
          <a:blip r:embed="rId3"/>
          <a:stretch>
            <a:fillRect/>
          </a:stretch>
        </p:blipFill>
        <p:spPr>
          <a:xfrm>
            <a:off x="10982552" y="5898776"/>
            <a:ext cx="851399" cy="824227"/>
          </a:xfrm>
          <a:prstGeom prst="rect">
            <a:avLst/>
          </a:prstGeom>
        </p:spPr>
      </p:pic>
      <p:sp>
        <p:nvSpPr>
          <p:cNvPr id="5" name="Rectangle: Rounded Corners 4">
            <a:extLst>
              <a:ext uri="{FF2B5EF4-FFF2-40B4-BE49-F238E27FC236}">
                <a16:creationId xmlns:a16="http://schemas.microsoft.com/office/drawing/2014/main" id="{083857C5-657A-3069-725D-F3DA7E272676}"/>
              </a:ext>
            </a:extLst>
          </p:cNvPr>
          <p:cNvSpPr/>
          <p:nvPr/>
        </p:nvSpPr>
        <p:spPr>
          <a:xfrm>
            <a:off x="3730282" y="3489697"/>
            <a:ext cx="7000291" cy="1361329"/>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Remember to prepare the family and team</a:t>
            </a:r>
          </a:p>
        </p:txBody>
      </p:sp>
      <p:sp>
        <p:nvSpPr>
          <p:cNvPr id="6" name="Rectangle: Rounded Corners 5">
            <a:extLst>
              <a:ext uri="{FF2B5EF4-FFF2-40B4-BE49-F238E27FC236}">
                <a16:creationId xmlns:a16="http://schemas.microsoft.com/office/drawing/2014/main" id="{AA01FB0B-7E9D-6352-3ADA-E3E7D69FE022}"/>
              </a:ext>
            </a:extLst>
          </p:cNvPr>
          <p:cNvSpPr/>
          <p:nvPr/>
        </p:nvSpPr>
        <p:spPr>
          <a:xfrm>
            <a:off x="3730282" y="5218111"/>
            <a:ext cx="7000291" cy="1361329"/>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Always discuss progress or lack of progress during quality contacts</a:t>
            </a:r>
          </a:p>
        </p:txBody>
      </p:sp>
    </p:spTree>
    <p:extLst>
      <p:ext uri="{BB962C8B-B14F-4D97-AF65-F5344CB8AC3E}">
        <p14:creationId xmlns:p14="http://schemas.microsoft.com/office/powerpoint/2010/main" val="487271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095491" y="609601"/>
            <a:ext cx="5190969" cy="1216024"/>
          </a:xfrm>
        </p:spPr>
        <p:txBody>
          <a:bodyPr/>
          <a:lstStyle/>
          <a:p>
            <a:r>
              <a:rPr lang="en-US" dirty="0" err="1"/>
              <a:t>Cftm</a:t>
            </a:r>
            <a:r>
              <a:rPr lang="en-US" dirty="0"/>
              <a:t> types</a:t>
            </a:r>
          </a:p>
        </p:txBody>
      </p:sp>
      <p:sp>
        <p:nvSpPr>
          <p:cNvPr id="24" name="Content Placeholder 23">
            <a:extLst>
              <a:ext uri="{FF2B5EF4-FFF2-40B4-BE49-F238E27FC236}">
                <a16:creationId xmlns:a16="http://schemas.microsoft.com/office/drawing/2014/main" id="{3A3542EB-DF02-4165-976C-29A4A2D28DE2}"/>
              </a:ext>
            </a:extLst>
          </p:cNvPr>
          <p:cNvSpPr>
            <a:spLocks noGrp="1"/>
          </p:cNvSpPr>
          <p:nvPr>
            <p:ph idx="1"/>
          </p:nvPr>
        </p:nvSpPr>
        <p:spPr>
          <a:xfrm>
            <a:off x="6095491" y="1590738"/>
            <a:ext cx="5045149" cy="4107021"/>
          </a:xfrm>
        </p:spPr>
        <p:txBody>
          <a:bodyPr>
            <a:noAutofit/>
          </a:bodyPr>
          <a:lstStyle/>
          <a:p>
            <a:r>
              <a:rPr lang="en-US" sz="2800" b="1" i="1" dirty="0"/>
              <a:t>Skilled Certified Facilitators are required for:</a:t>
            </a:r>
          </a:p>
          <a:p>
            <a:pPr marL="342900" indent="-342900">
              <a:buFont typeface="Arial" panose="020B0604020202020204" pitchFamily="34" charset="0"/>
              <a:buChar char="•"/>
            </a:pPr>
            <a:r>
              <a:rPr lang="en-US" sz="2800" b="1" i="1" dirty="0"/>
              <a:t>Initial Custody CFTMs</a:t>
            </a:r>
          </a:p>
          <a:p>
            <a:pPr marL="342900" indent="-342900">
              <a:buFont typeface="Arial" panose="020B0604020202020204" pitchFamily="34" charset="0"/>
              <a:buChar char="•"/>
            </a:pPr>
            <a:r>
              <a:rPr lang="en-US" sz="2800" b="1" i="1" dirty="0"/>
              <a:t>Placement Stability CFTMs (Disruptions/Unplanned Moves)</a:t>
            </a:r>
          </a:p>
          <a:p>
            <a:endParaRPr lang="en-US" sz="2800" b="1" i="1" dirty="0"/>
          </a:p>
          <a:p>
            <a:r>
              <a:rPr lang="en-US" sz="2800" b="1" i="1" dirty="0"/>
              <a:t>Skilled Certified Facilitators can be requested for any type of CFTM</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14" name="Rectangle 13">
            <a:extLst>
              <a:ext uri="{FF2B5EF4-FFF2-40B4-BE49-F238E27FC236}">
                <a16:creationId xmlns:a16="http://schemas.microsoft.com/office/drawing/2014/main" id="{76C2060F-8B44-77EC-0903-D523C1E847DB}"/>
              </a:ext>
            </a:extLst>
          </p:cNvPr>
          <p:cNvSpPr/>
          <p:nvPr/>
        </p:nvSpPr>
        <p:spPr>
          <a:xfrm>
            <a:off x="808502" y="724529"/>
            <a:ext cx="2122242" cy="25993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Initial Permanency Plan</a:t>
            </a:r>
          </a:p>
        </p:txBody>
      </p:sp>
      <p:sp>
        <p:nvSpPr>
          <p:cNvPr id="15" name="Rectangle 14">
            <a:extLst>
              <a:ext uri="{FF2B5EF4-FFF2-40B4-BE49-F238E27FC236}">
                <a16:creationId xmlns:a16="http://schemas.microsoft.com/office/drawing/2014/main" id="{0087B31E-69E7-56C3-6695-7FC1F413B3A3}"/>
              </a:ext>
            </a:extLst>
          </p:cNvPr>
          <p:cNvSpPr/>
          <p:nvPr/>
        </p:nvSpPr>
        <p:spPr>
          <a:xfrm>
            <a:off x="3182643" y="724528"/>
            <a:ext cx="2122242" cy="25993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Progress</a:t>
            </a:r>
            <a:r>
              <a:rPr lang="en-US" dirty="0"/>
              <a:t> Review</a:t>
            </a:r>
          </a:p>
        </p:txBody>
      </p:sp>
      <p:sp>
        <p:nvSpPr>
          <p:cNvPr id="16" name="Rectangle 15">
            <a:extLst>
              <a:ext uri="{FF2B5EF4-FFF2-40B4-BE49-F238E27FC236}">
                <a16:creationId xmlns:a16="http://schemas.microsoft.com/office/drawing/2014/main" id="{18F243EC-A990-8DD8-8E5E-538C1C77C6FF}"/>
              </a:ext>
            </a:extLst>
          </p:cNvPr>
          <p:cNvSpPr/>
          <p:nvPr/>
        </p:nvSpPr>
        <p:spPr>
          <a:xfrm>
            <a:off x="808502" y="3593830"/>
            <a:ext cx="2122242" cy="25993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t>Permanency Plan Revision</a:t>
            </a:r>
          </a:p>
        </p:txBody>
      </p:sp>
      <p:sp>
        <p:nvSpPr>
          <p:cNvPr id="17" name="Rectangle 16">
            <a:extLst>
              <a:ext uri="{FF2B5EF4-FFF2-40B4-BE49-F238E27FC236}">
                <a16:creationId xmlns:a16="http://schemas.microsoft.com/office/drawing/2014/main" id="{8C542CB6-99AA-51EB-3AF4-5F0CE7A46333}"/>
              </a:ext>
            </a:extLst>
          </p:cNvPr>
          <p:cNvSpPr/>
          <p:nvPr/>
        </p:nvSpPr>
        <p:spPr>
          <a:xfrm>
            <a:off x="3182643" y="3593829"/>
            <a:ext cx="2122242" cy="25993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Planned Placement Stability</a:t>
            </a:r>
          </a:p>
        </p:txBody>
      </p:sp>
      <p:sp>
        <p:nvSpPr>
          <p:cNvPr id="19" name="Rectangle 18">
            <a:extLst>
              <a:ext uri="{FF2B5EF4-FFF2-40B4-BE49-F238E27FC236}">
                <a16:creationId xmlns:a16="http://schemas.microsoft.com/office/drawing/2014/main" id="{7B03D79B-DCC2-506D-A25F-27C498036BE2}"/>
              </a:ext>
            </a:extLst>
          </p:cNvPr>
          <p:cNvSpPr/>
          <p:nvPr/>
        </p:nvSpPr>
        <p:spPr>
          <a:xfrm>
            <a:off x="1099420" y="2522945"/>
            <a:ext cx="1957273" cy="18069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Discharge/Exit Custody</a:t>
            </a:r>
          </a:p>
        </p:txBody>
      </p:sp>
      <p:sp>
        <p:nvSpPr>
          <p:cNvPr id="20" name="Rectangle 19">
            <a:extLst>
              <a:ext uri="{FF2B5EF4-FFF2-40B4-BE49-F238E27FC236}">
                <a16:creationId xmlns:a16="http://schemas.microsoft.com/office/drawing/2014/main" id="{3896CF9F-137D-18D5-B613-DBFDBB02FD14}"/>
              </a:ext>
            </a:extLst>
          </p:cNvPr>
          <p:cNvSpPr/>
          <p:nvPr/>
        </p:nvSpPr>
        <p:spPr>
          <a:xfrm>
            <a:off x="3064369" y="2522944"/>
            <a:ext cx="1957273" cy="180692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t>Special Called</a:t>
            </a:r>
          </a:p>
        </p:txBody>
      </p:sp>
      <p:pic>
        <p:nvPicPr>
          <p:cNvPr id="3" name="Picture 2">
            <a:extLst>
              <a:ext uri="{FF2B5EF4-FFF2-40B4-BE49-F238E27FC236}">
                <a16:creationId xmlns:a16="http://schemas.microsoft.com/office/drawing/2014/main" id="{E4E44D0B-EDA1-F523-EBD6-66C7CB39D81C}"/>
              </a:ext>
            </a:extLst>
          </p:cNvPr>
          <p:cNvPicPr>
            <a:picLocks noChangeAspect="1"/>
          </p:cNvPicPr>
          <p:nvPr/>
        </p:nvPicPr>
        <p:blipFill>
          <a:blip r:embed="rId3"/>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2172456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172596" y="368736"/>
            <a:ext cx="4395744" cy="1222002"/>
          </a:xfrm>
        </p:spPr>
        <p:txBody>
          <a:bodyPr>
            <a:normAutofit/>
          </a:bodyPr>
          <a:lstStyle/>
          <a:p>
            <a:r>
              <a:rPr lang="en-US" dirty="0"/>
              <a:t>Stages of a </a:t>
            </a:r>
            <a:r>
              <a:rPr lang="en-US" dirty="0" err="1"/>
              <a:t>cftm</a:t>
            </a:r>
            <a:endParaRPr lang="en-US" dirty="0"/>
          </a:p>
        </p:txBody>
      </p:sp>
      <p:sp>
        <p:nvSpPr>
          <p:cNvPr id="12" name="Content Placeholder 11">
            <a:extLst>
              <a:ext uri="{FF2B5EF4-FFF2-40B4-BE49-F238E27FC236}">
                <a16:creationId xmlns:a16="http://schemas.microsoft.com/office/drawing/2014/main" id="{696F7679-B00E-4BE4-A073-3AC792312C83}"/>
              </a:ext>
            </a:extLst>
          </p:cNvPr>
          <p:cNvSpPr>
            <a:spLocks noGrp="1"/>
          </p:cNvSpPr>
          <p:nvPr>
            <p:ph idx="1"/>
          </p:nvPr>
        </p:nvSpPr>
        <p:spPr>
          <a:xfrm>
            <a:off x="172596" y="2057709"/>
            <a:ext cx="4216071" cy="4107021"/>
          </a:xfrm>
        </p:spPr>
        <p:txBody>
          <a:bodyPr>
            <a:normAutofit/>
          </a:bodyPr>
          <a:lstStyle/>
          <a:p>
            <a:pPr marL="342900" indent="-342900">
              <a:buFont typeface="Arial" panose="020B0604020202020204" pitchFamily="34" charset="0"/>
              <a:buChar char="•"/>
            </a:pPr>
            <a:r>
              <a:rPr lang="en-US" sz="2800" b="1" dirty="0"/>
              <a:t>Listed as linear; however, only the first, second, and last stage should remain in sequence</a:t>
            </a:r>
          </a:p>
          <a:p>
            <a:pPr marL="342900" indent="-342900">
              <a:buFont typeface="Arial" panose="020B0604020202020204" pitchFamily="34" charset="0"/>
              <a:buChar char="•"/>
            </a:pPr>
            <a:r>
              <a:rPr lang="en-US" sz="2800" b="1" dirty="0"/>
              <a:t>Volunteer to share the Introduction Stage</a:t>
            </a:r>
          </a:p>
        </p:txBody>
      </p:sp>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pic>
        <p:nvPicPr>
          <p:cNvPr id="17" name="Picture 16">
            <a:extLst>
              <a:ext uri="{FF2B5EF4-FFF2-40B4-BE49-F238E27FC236}">
                <a16:creationId xmlns:a16="http://schemas.microsoft.com/office/drawing/2014/main" id="{8805657A-04A4-2649-15B2-72F056226DAE}"/>
              </a:ext>
            </a:extLst>
          </p:cNvPr>
          <p:cNvPicPr>
            <a:picLocks noChangeAspect="1"/>
          </p:cNvPicPr>
          <p:nvPr/>
        </p:nvPicPr>
        <p:blipFill>
          <a:blip r:embed="rId3"/>
          <a:stretch>
            <a:fillRect/>
          </a:stretch>
        </p:blipFill>
        <p:spPr>
          <a:xfrm>
            <a:off x="10982552" y="5898776"/>
            <a:ext cx="851399" cy="824227"/>
          </a:xfrm>
          <a:prstGeom prst="rect">
            <a:avLst/>
          </a:prstGeom>
        </p:spPr>
      </p:pic>
      <p:sp>
        <p:nvSpPr>
          <p:cNvPr id="4" name="Rectangle: Rounded Corners 3">
            <a:extLst>
              <a:ext uri="{FF2B5EF4-FFF2-40B4-BE49-F238E27FC236}">
                <a16:creationId xmlns:a16="http://schemas.microsoft.com/office/drawing/2014/main" id="{D879C228-632E-3A8E-1950-A1C459E20AE2}"/>
              </a:ext>
            </a:extLst>
          </p:cNvPr>
          <p:cNvSpPr/>
          <p:nvPr/>
        </p:nvSpPr>
        <p:spPr>
          <a:xfrm>
            <a:off x="4415561" y="271495"/>
            <a:ext cx="1648316" cy="1222003"/>
          </a:xfrm>
          <a:prstGeom prst="roundRect">
            <a:avLst/>
          </a:prstGeom>
          <a:solidFill>
            <a:srgbClr val="5D9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the Situation (Family Story)</a:t>
            </a:r>
          </a:p>
        </p:txBody>
      </p:sp>
      <p:sp>
        <p:nvSpPr>
          <p:cNvPr id="8" name="Rectangle: Rounded Corners 7">
            <a:extLst>
              <a:ext uri="{FF2B5EF4-FFF2-40B4-BE49-F238E27FC236}">
                <a16:creationId xmlns:a16="http://schemas.microsoft.com/office/drawing/2014/main" id="{4EEDAE96-BE2F-314B-7509-4490AFEFB319}"/>
              </a:ext>
            </a:extLst>
          </p:cNvPr>
          <p:cNvSpPr/>
          <p:nvPr/>
        </p:nvSpPr>
        <p:spPr>
          <a:xfrm>
            <a:off x="6992471" y="115771"/>
            <a:ext cx="3990081" cy="1222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Introductions</a:t>
            </a:r>
          </a:p>
        </p:txBody>
      </p:sp>
      <p:sp>
        <p:nvSpPr>
          <p:cNvPr id="9" name="Rectangle: Rounded Corners 8">
            <a:extLst>
              <a:ext uri="{FF2B5EF4-FFF2-40B4-BE49-F238E27FC236}">
                <a16:creationId xmlns:a16="http://schemas.microsoft.com/office/drawing/2014/main" id="{5DABFEB6-E720-E968-BD0A-B0AEA10C37C9}"/>
              </a:ext>
            </a:extLst>
          </p:cNvPr>
          <p:cNvSpPr/>
          <p:nvPr/>
        </p:nvSpPr>
        <p:spPr>
          <a:xfrm>
            <a:off x="4388667" y="1606314"/>
            <a:ext cx="1648316" cy="122200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Assess the Situation</a:t>
            </a:r>
          </a:p>
        </p:txBody>
      </p:sp>
      <p:sp>
        <p:nvSpPr>
          <p:cNvPr id="10" name="Rectangle: Rounded Corners 9">
            <a:extLst>
              <a:ext uri="{FF2B5EF4-FFF2-40B4-BE49-F238E27FC236}">
                <a16:creationId xmlns:a16="http://schemas.microsoft.com/office/drawing/2014/main" id="{483E4F52-6C7A-0A7E-19F4-C072D7527F54}"/>
              </a:ext>
            </a:extLst>
          </p:cNvPr>
          <p:cNvSpPr/>
          <p:nvPr/>
        </p:nvSpPr>
        <p:spPr>
          <a:xfrm>
            <a:off x="4388667" y="2925558"/>
            <a:ext cx="1648316" cy="122200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Brainstorming Solutions</a:t>
            </a:r>
          </a:p>
        </p:txBody>
      </p:sp>
      <p:sp>
        <p:nvSpPr>
          <p:cNvPr id="11" name="Rectangle: Rounded Corners 10">
            <a:extLst>
              <a:ext uri="{FF2B5EF4-FFF2-40B4-BE49-F238E27FC236}">
                <a16:creationId xmlns:a16="http://schemas.microsoft.com/office/drawing/2014/main" id="{E5961353-A00A-9908-503F-9AE5CC78CAD3}"/>
              </a:ext>
            </a:extLst>
          </p:cNvPr>
          <p:cNvSpPr/>
          <p:nvPr/>
        </p:nvSpPr>
        <p:spPr>
          <a:xfrm>
            <a:off x="4388667" y="4244802"/>
            <a:ext cx="1648316" cy="1222003"/>
          </a:xfrm>
          <a:prstGeom prst="roundRect">
            <a:avLst/>
          </a:prstGeom>
          <a:solidFill>
            <a:srgbClr val="4FB5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Develop the Plan/Reach a Decision</a:t>
            </a:r>
          </a:p>
        </p:txBody>
      </p:sp>
      <p:sp>
        <p:nvSpPr>
          <p:cNvPr id="13" name="Rectangle: Rounded Corners 12">
            <a:extLst>
              <a:ext uri="{FF2B5EF4-FFF2-40B4-BE49-F238E27FC236}">
                <a16:creationId xmlns:a16="http://schemas.microsoft.com/office/drawing/2014/main" id="{FC8900E4-8AA9-E11E-EE29-9C13FF28F6D8}"/>
              </a:ext>
            </a:extLst>
          </p:cNvPr>
          <p:cNvSpPr/>
          <p:nvPr/>
        </p:nvSpPr>
        <p:spPr>
          <a:xfrm>
            <a:off x="4415561" y="5558118"/>
            <a:ext cx="1648316" cy="122200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Closing/ Recapping</a:t>
            </a:r>
          </a:p>
        </p:txBody>
      </p:sp>
      <p:sp>
        <p:nvSpPr>
          <p:cNvPr id="18" name="TextBox 17">
            <a:extLst>
              <a:ext uri="{FF2B5EF4-FFF2-40B4-BE49-F238E27FC236}">
                <a16:creationId xmlns:a16="http://schemas.microsoft.com/office/drawing/2014/main" id="{3A9EB1E0-41CF-46A2-E742-BA8D0E70CE67}"/>
              </a:ext>
            </a:extLst>
          </p:cNvPr>
          <p:cNvSpPr txBox="1"/>
          <p:nvPr/>
        </p:nvSpPr>
        <p:spPr>
          <a:xfrm rot="10800000" flipH="1" flipV="1">
            <a:off x="6635150" y="1571561"/>
            <a:ext cx="4839456" cy="4093428"/>
          </a:xfrm>
          <a:prstGeom prst="rect">
            <a:avLst/>
          </a:prstGeom>
          <a:solidFill>
            <a:schemeClr val="bg1">
              <a:lumMod val="95000"/>
            </a:schemeClr>
          </a:solidFill>
          <a:ln>
            <a:solidFill>
              <a:schemeClr val="lt1"/>
            </a:solidFill>
          </a:ln>
        </p:spPr>
        <p:txBody>
          <a:bodyPr wrap="square" rtlCol="0">
            <a:spAutoFit/>
          </a:bodyPr>
          <a:lstStyle/>
          <a:p>
            <a:pPr marL="285750" indent="-285750">
              <a:buFont typeface="Arial" panose="020B0604020202020204" pitchFamily="34" charset="0"/>
              <a:buChar char="•"/>
            </a:pPr>
            <a:r>
              <a:rPr lang="en-US" sz="2000" dirty="0"/>
              <a:t>Welcome everyone</a:t>
            </a:r>
          </a:p>
          <a:p>
            <a:pPr marL="285750" indent="-285750">
              <a:buFont typeface="Arial" panose="020B0604020202020204" pitchFamily="34" charset="0"/>
              <a:buChar char="•"/>
            </a:pPr>
            <a:r>
              <a:rPr lang="en-US" sz="2000" dirty="0"/>
              <a:t>Identify the purpose of the meeting</a:t>
            </a:r>
          </a:p>
          <a:p>
            <a:pPr marL="285750" indent="-285750">
              <a:buFont typeface="Arial" panose="020B0604020202020204" pitchFamily="34" charset="0"/>
              <a:buChar char="•"/>
            </a:pPr>
            <a:r>
              <a:rPr lang="en-US" sz="2000" dirty="0"/>
              <a:t>Introduce all team members and roles</a:t>
            </a:r>
          </a:p>
          <a:p>
            <a:pPr marL="285750" indent="-285750">
              <a:buFont typeface="Arial" panose="020B0604020202020204" pitchFamily="34" charset="0"/>
              <a:buChar char="•"/>
            </a:pPr>
            <a:r>
              <a:rPr lang="en-US" sz="2000" dirty="0"/>
              <a:t>Help the group develop Comfort Rules</a:t>
            </a:r>
          </a:p>
          <a:p>
            <a:pPr marL="285750" indent="-285750">
              <a:buFont typeface="Arial" panose="020B0604020202020204" pitchFamily="34" charset="0"/>
              <a:buChar char="•"/>
            </a:pPr>
            <a:r>
              <a:rPr lang="en-US" sz="2000" dirty="0"/>
              <a:t>Discuss consensus</a:t>
            </a:r>
          </a:p>
          <a:p>
            <a:pPr marL="285750" indent="-285750">
              <a:buFont typeface="Arial" panose="020B0604020202020204" pitchFamily="34" charset="0"/>
              <a:buChar char="•"/>
            </a:pPr>
            <a:r>
              <a:rPr lang="en-US" sz="2000" dirty="0"/>
              <a:t>Explain circumstances that can not change:  Court Orders, Laws, Policies, Child Safety</a:t>
            </a:r>
          </a:p>
          <a:p>
            <a:pPr marL="285750" indent="-285750">
              <a:buFont typeface="Arial" panose="020B0604020202020204" pitchFamily="34" charset="0"/>
              <a:buChar char="•"/>
            </a:pPr>
            <a:r>
              <a:rPr lang="en-US" sz="2000" dirty="0"/>
              <a:t>Discuss Confidentiality and Privacy</a:t>
            </a:r>
          </a:p>
          <a:p>
            <a:pPr marL="285750" indent="-285750">
              <a:buFont typeface="Arial" panose="020B0604020202020204" pitchFamily="34" charset="0"/>
              <a:buChar char="•"/>
            </a:pPr>
            <a:r>
              <a:rPr lang="en-US" sz="2000" dirty="0"/>
              <a:t>Encourage participants to ask questions</a:t>
            </a:r>
          </a:p>
          <a:p>
            <a:pPr marL="285750" indent="-285750">
              <a:buFont typeface="Arial" panose="020B0604020202020204" pitchFamily="34" charset="0"/>
              <a:buChar char="•"/>
            </a:pPr>
            <a:r>
              <a:rPr lang="en-US" sz="2000" dirty="0"/>
              <a:t>Emphasize the family is the expert of their own needs and the team will build on strengths</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212960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AE37C1-DA88-194B-2016-8D30EB5D96B9}"/>
              </a:ext>
            </a:extLst>
          </p:cNvPr>
          <p:cNvSpPr txBox="1"/>
          <p:nvPr/>
        </p:nvSpPr>
        <p:spPr>
          <a:xfrm>
            <a:off x="1050879" y="896895"/>
            <a:ext cx="9505664" cy="5909310"/>
          </a:xfrm>
          <a:prstGeom prst="rect">
            <a:avLst/>
          </a:prstGeom>
          <a:solidFill>
            <a:schemeClr val="bg1">
              <a:lumMod val="95000"/>
            </a:schemeClr>
          </a:solidFill>
          <a:ln>
            <a:solidFill>
              <a:schemeClr val="bg1">
                <a:lumMod val="8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itle 12">
            <a:extLst>
              <a:ext uri="{FF2B5EF4-FFF2-40B4-BE49-F238E27FC236}">
                <a16:creationId xmlns:a16="http://schemas.microsoft.com/office/drawing/2014/main" id="{AD28B721-1BE9-42A1-91BD-68C61C551441}"/>
              </a:ext>
            </a:extLst>
          </p:cNvPr>
          <p:cNvSpPr>
            <a:spLocks noGrp="1"/>
          </p:cNvSpPr>
          <p:nvPr>
            <p:ph type="title"/>
          </p:nvPr>
        </p:nvSpPr>
        <p:spPr>
          <a:xfrm>
            <a:off x="1050879" y="0"/>
            <a:ext cx="9505664" cy="1216024"/>
          </a:xfrm>
        </p:spPr>
        <p:txBody>
          <a:bodyPr/>
          <a:lstStyle/>
          <a:p>
            <a:pPr algn="ctr"/>
            <a:r>
              <a:rPr lang="en-US" dirty="0"/>
              <a:t>Update Information</a:t>
            </a:r>
          </a:p>
        </p:txBody>
      </p:sp>
      <p:sp>
        <p:nvSpPr>
          <p:cNvPr id="15" name="Footer Placeholder 14">
            <a:extLst>
              <a:ext uri="{FF2B5EF4-FFF2-40B4-BE49-F238E27FC236}">
                <a16:creationId xmlns:a16="http://schemas.microsoft.com/office/drawing/2014/main" id="{A9997BDD-FC69-44C6-B576-1CAE092C9D46}"/>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5" name="TextBox 4">
            <a:extLst>
              <a:ext uri="{FF2B5EF4-FFF2-40B4-BE49-F238E27FC236}">
                <a16:creationId xmlns:a16="http://schemas.microsoft.com/office/drawing/2014/main" id="{FDC2D7E2-E77A-9508-B729-DADF6E0F1B61}"/>
              </a:ext>
            </a:extLst>
          </p:cNvPr>
          <p:cNvSpPr txBox="1"/>
          <p:nvPr/>
        </p:nvSpPr>
        <p:spPr>
          <a:xfrm>
            <a:off x="1417978" y="1413151"/>
            <a:ext cx="8771465" cy="4524315"/>
          </a:xfrm>
          <a:prstGeom prst="rect">
            <a:avLst/>
          </a:prstGeom>
          <a:solidFill>
            <a:schemeClr val="bg2"/>
          </a:solidFill>
        </p:spPr>
        <p:txBody>
          <a:bodyPr wrap="square" rtlCol="0">
            <a:spAutoFit/>
          </a:bodyPr>
          <a:lstStyle/>
          <a:p>
            <a:r>
              <a:rPr lang="en-US" sz="3200" dirty="0"/>
              <a:t>The Department of Children’s Services received ICPC approval for Michael to be placed with his father and stepmother in Virginia.  Travis has successfully completed his treatment program at Cedar Grove Residential Facility and is ready to step down to Phillip and Evelyn Wilson’s home.  CPS completed a referral to Law Enforcement, and Marilyn is facing charges of violation of an order of protection, child endangerment, and child abuse.</a:t>
            </a:r>
          </a:p>
        </p:txBody>
      </p:sp>
      <p:pic>
        <p:nvPicPr>
          <p:cNvPr id="2" name="Picture 1">
            <a:extLst>
              <a:ext uri="{FF2B5EF4-FFF2-40B4-BE49-F238E27FC236}">
                <a16:creationId xmlns:a16="http://schemas.microsoft.com/office/drawing/2014/main" id="{EFD9C951-8317-3013-50B5-510C3ECA167C}"/>
              </a:ext>
            </a:extLst>
          </p:cNvPr>
          <p:cNvPicPr>
            <a:picLocks noChangeAspect="1"/>
          </p:cNvPicPr>
          <p:nvPr/>
        </p:nvPicPr>
        <p:blipFill>
          <a:blip r:embed="rId3"/>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2408443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AE37C1-DA88-194B-2016-8D30EB5D96B9}"/>
              </a:ext>
            </a:extLst>
          </p:cNvPr>
          <p:cNvSpPr txBox="1"/>
          <p:nvPr/>
        </p:nvSpPr>
        <p:spPr>
          <a:xfrm>
            <a:off x="3639671" y="920347"/>
            <a:ext cx="6916872" cy="5909310"/>
          </a:xfrm>
          <a:prstGeom prst="rect">
            <a:avLst/>
          </a:prstGeom>
          <a:solidFill>
            <a:schemeClr val="bg1">
              <a:lumMod val="95000"/>
            </a:schemeClr>
          </a:solidFill>
          <a:ln>
            <a:solidFill>
              <a:schemeClr val="bg1">
                <a:lumMod val="8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itle 12">
            <a:extLst>
              <a:ext uri="{FF2B5EF4-FFF2-40B4-BE49-F238E27FC236}">
                <a16:creationId xmlns:a16="http://schemas.microsoft.com/office/drawing/2014/main" id="{AD28B721-1BE9-42A1-91BD-68C61C551441}"/>
              </a:ext>
            </a:extLst>
          </p:cNvPr>
          <p:cNvSpPr>
            <a:spLocks noGrp="1"/>
          </p:cNvSpPr>
          <p:nvPr>
            <p:ph type="title"/>
          </p:nvPr>
        </p:nvSpPr>
        <p:spPr>
          <a:xfrm>
            <a:off x="1050879" y="0"/>
            <a:ext cx="9505664" cy="1216024"/>
          </a:xfrm>
        </p:spPr>
        <p:txBody>
          <a:bodyPr/>
          <a:lstStyle/>
          <a:p>
            <a:r>
              <a:rPr lang="en-US" dirty="0"/>
              <a:t>Progress review </a:t>
            </a:r>
            <a:r>
              <a:rPr lang="en-US" dirty="0" err="1"/>
              <a:t>cftm</a:t>
            </a:r>
            <a:r>
              <a:rPr lang="en-US" dirty="0"/>
              <a:t> skill Lab</a:t>
            </a:r>
          </a:p>
        </p:txBody>
      </p:sp>
      <p:sp>
        <p:nvSpPr>
          <p:cNvPr id="15" name="Footer Placeholder 14">
            <a:extLst>
              <a:ext uri="{FF2B5EF4-FFF2-40B4-BE49-F238E27FC236}">
                <a16:creationId xmlns:a16="http://schemas.microsoft.com/office/drawing/2014/main" id="{A9997BDD-FC69-44C6-B576-1CAE092C9D46}"/>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4" name="TextBox 3">
            <a:extLst>
              <a:ext uri="{FF2B5EF4-FFF2-40B4-BE49-F238E27FC236}">
                <a16:creationId xmlns:a16="http://schemas.microsoft.com/office/drawing/2014/main" id="{956ED43B-1310-4870-0743-62415572862D}"/>
              </a:ext>
            </a:extLst>
          </p:cNvPr>
          <p:cNvSpPr txBox="1"/>
          <p:nvPr/>
        </p:nvSpPr>
        <p:spPr>
          <a:xfrm>
            <a:off x="1" y="920347"/>
            <a:ext cx="3537016" cy="526297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sz="2400" dirty="0"/>
              <a:t>Roles</a:t>
            </a:r>
          </a:p>
          <a:p>
            <a:pPr marL="742950" lvl="1" indent="-285750">
              <a:buFont typeface="Arial" panose="020B0604020202020204" pitchFamily="34" charset="0"/>
              <a:buChar char="•"/>
            </a:pPr>
            <a:r>
              <a:rPr lang="en-US" sz="2400" dirty="0"/>
              <a:t>Facilitator</a:t>
            </a:r>
          </a:p>
          <a:p>
            <a:pPr marL="742950" lvl="1" indent="-285750">
              <a:buFont typeface="Arial" panose="020B0604020202020204" pitchFamily="34" charset="0"/>
              <a:buChar char="•"/>
            </a:pPr>
            <a:r>
              <a:rPr lang="en-US" sz="2400" dirty="0"/>
              <a:t>Mrs. Steward, mother</a:t>
            </a:r>
          </a:p>
          <a:p>
            <a:pPr marL="742950" lvl="1" indent="-285750">
              <a:buFont typeface="Arial" panose="020B0604020202020204" pitchFamily="34" charset="0"/>
              <a:buChar char="•"/>
            </a:pPr>
            <a:r>
              <a:rPr lang="en-US" sz="2400" dirty="0"/>
              <a:t>Travis Collins, youth</a:t>
            </a:r>
          </a:p>
          <a:p>
            <a:pPr marL="742950" lvl="1" indent="-285750">
              <a:buFont typeface="Arial" panose="020B0604020202020204" pitchFamily="34" charset="0"/>
              <a:buChar char="•"/>
            </a:pPr>
            <a:r>
              <a:rPr lang="en-US" sz="2400" dirty="0"/>
              <a:t>Michael Collins, youth</a:t>
            </a:r>
          </a:p>
          <a:p>
            <a:pPr marL="742950" lvl="1" indent="-285750">
              <a:buFont typeface="Arial" panose="020B0604020202020204" pitchFamily="34" charset="0"/>
              <a:buChar char="•"/>
            </a:pPr>
            <a:r>
              <a:rPr lang="en-US" sz="2400" dirty="0"/>
              <a:t>Mr. Collins, Father</a:t>
            </a:r>
          </a:p>
          <a:p>
            <a:pPr marL="742950" lvl="1" indent="-285750">
              <a:buFont typeface="Arial" panose="020B0604020202020204" pitchFamily="34" charset="0"/>
              <a:buChar char="•"/>
            </a:pPr>
            <a:r>
              <a:rPr lang="en-US" sz="2400" dirty="0"/>
              <a:t>Grandfather</a:t>
            </a:r>
          </a:p>
          <a:p>
            <a:pPr marL="742950" lvl="1" indent="-285750">
              <a:buFont typeface="Arial" panose="020B0604020202020204" pitchFamily="34" charset="0"/>
              <a:buChar char="•"/>
            </a:pPr>
            <a:r>
              <a:rPr lang="en-US" sz="2400" dirty="0"/>
              <a:t>Grandmother</a:t>
            </a:r>
          </a:p>
          <a:p>
            <a:pPr marL="742950" lvl="1" indent="-285750">
              <a:buFont typeface="Arial" panose="020B0604020202020204" pitchFamily="34" charset="0"/>
              <a:buChar char="•"/>
            </a:pPr>
            <a:r>
              <a:rPr lang="en-US" sz="2400" dirty="0"/>
              <a:t>FSW/TL</a:t>
            </a:r>
          </a:p>
          <a:p>
            <a:pPr marL="742950" lvl="1" indent="-285750">
              <a:buFont typeface="Arial" panose="020B0604020202020204" pitchFamily="34" charset="0"/>
              <a:buChar char="•"/>
            </a:pPr>
            <a:r>
              <a:rPr lang="en-US" sz="2400" dirty="0"/>
              <a:t>Agency worker</a:t>
            </a:r>
          </a:p>
          <a:p>
            <a:pPr marL="742950" lvl="1" indent="-285750">
              <a:buFont typeface="Arial" panose="020B0604020202020204" pitchFamily="34" charset="0"/>
              <a:buChar char="•"/>
            </a:pPr>
            <a:r>
              <a:rPr lang="en-US" sz="2400" dirty="0"/>
              <a:t>Counselor</a:t>
            </a:r>
          </a:p>
          <a:p>
            <a:pPr marL="742950" lvl="1" indent="-285750">
              <a:buFont typeface="Arial" panose="020B0604020202020204" pitchFamily="34" charset="0"/>
              <a:buChar char="•"/>
            </a:pPr>
            <a:r>
              <a:rPr lang="en-US" sz="2400" dirty="0"/>
              <a:t>GAL</a:t>
            </a:r>
          </a:p>
          <a:p>
            <a:pPr lvl="1"/>
            <a:endParaRPr lang="en-US" sz="2400" dirty="0"/>
          </a:p>
        </p:txBody>
      </p:sp>
      <p:sp>
        <p:nvSpPr>
          <p:cNvPr id="5" name="TextBox 4">
            <a:extLst>
              <a:ext uri="{FF2B5EF4-FFF2-40B4-BE49-F238E27FC236}">
                <a16:creationId xmlns:a16="http://schemas.microsoft.com/office/drawing/2014/main" id="{FDC2D7E2-E77A-9508-B729-DADF6E0F1B61}"/>
              </a:ext>
            </a:extLst>
          </p:cNvPr>
          <p:cNvSpPr txBox="1"/>
          <p:nvPr/>
        </p:nvSpPr>
        <p:spPr>
          <a:xfrm>
            <a:off x="3897706" y="1506767"/>
            <a:ext cx="6400801" cy="2308324"/>
          </a:xfrm>
          <a:prstGeom prst="rect">
            <a:avLst/>
          </a:prstGeom>
          <a:solidFill>
            <a:schemeClr val="bg2"/>
          </a:solidFill>
        </p:spPr>
        <p:txBody>
          <a:bodyPr wrap="square" rtlCol="0">
            <a:spAutoFit/>
          </a:bodyPr>
          <a:lstStyle/>
          <a:p>
            <a:pPr marL="285750" indent="-285750">
              <a:buFont typeface="Wingdings" panose="05000000000000000000" pitchFamily="2" charset="2"/>
              <a:buChar char="q"/>
            </a:pPr>
            <a:r>
              <a:rPr lang="en-US" sz="2400" dirty="0"/>
              <a:t>Role should be realistic, not over the top</a:t>
            </a:r>
          </a:p>
          <a:p>
            <a:pPr marL="285750" indent="-285750">
              <a:buFont typeface="Wingdings" panose="05000000000000000000" pitchFamily="2" charset="2"/>
              <a:buChar char="q"/>
            </a:pPr>
            <a:r>
              <a:rPr lang="en-US" sz="2400" dirty="0"/>
              <a:t>Anyone can “pause” the meeting at any time to ask questions including the facilitator </a:t>
            </a:r>
          </a:p>
          <a:p>
            <a:pPr marL="285750" indent="-285750">
              <a:buFont typeface="Wingdings" panose="05000000000000000000" pitchFamily="2" charset="2"/>
              <a:buChar char="q"/>
            </a:pPr>
            <a:r>
              <a:rPr lang="en-US" sz="2400" dirty="0"/>
              <a:t>Trainers may “pause” the meeting at any time to redirect or add content information</a:t>
            </a:r>
          </a:p>
          <a:p>
            <a:pPr marL="285750" indent="-285750">
              <a:buFont typeface="Wingdings" panose="05000000000000000000" pitchFamily="2" charset="2"/>
              <a:buChar char="q"/>
            </a:pPr>
            <a:r>
              <a:rPr lang="en-US" sz="2400" dirty="0"/>
              <a:t>Group will debrief after the meeting</a:t>
            </a:r>
          </a:p>
        </p:txBody>
      </p:sp>
      <p:sp>
        <p:nvSpPr>
          <p:cNvPr id="8" name="TextBox 7">
            <a:hlinkClick r:id="rId3"/>
            <a:extLst>
              <a:ext uri="{FF2B5EF4-FFF2-40B4-BE49-F238E27FC236}">
                <a16:creationId xmlns:a16="http://schemas.microsoft.com/office/drawing/2014/main" id="{6EFC8CF6-B2B2-254E-D7F8-91F6DCFB3D61}"/>
              </a:ext>
            </a:extLst>
          </p:cNvPr>
          <p:cNvSpPr txBox="1"/>
          <p:nvPr/>
        </p:nvSpPr>
        <p:spPr>
          <a:xfrm>
            <a:off x="4494177" y="4105834"/>
            <a:ext cx="4902741" cy="156966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t>Case Family Handout-Steward Case Update</a:t>
            </a:r>
          </a:p>
          <a:p>
            <a:pPr algn="ctr"/>
            <a:endParaRPr lang="en-US" sz="2400" dirty="0"/>
          </a:p>
          <a:p>
            <a:pPr algn="ctr"/>
            <a:r>
              <a:rPr lang="en-US" sz="2400" dirty="0"/>
              <a:t>	ICPC approved for Michael</a:t>
            </a:r>
          </a:p>
        </p:txBody>
      </p:sp>
      <p:pic>
        <p:nvPicPr>
          <p:cNvPr id="2" name="Picture 1">
            <a:extLst>
              <a:ext uri="{FF2B5EF4-FFF2-40B4-BE49-F238E27FC236}">
                <a16:creationId xmlns:a16="http://schemas.microsoft.com/office/drawing/2014/main" id="{EFD9C951-8317-3013-50B5-510C3ECA167C}"/>
              </a:ext>
            </a:extLst>
          </p:cNvPr>
          <p:cNvPicPr>
            <a:picLocks noChangeAspect="1"/>
          </p:cNvPicPr>
          <p:nvPr/>
        </p:nvPicPr>
        <p:blipFill>
          <a:blip r:embed="rId4"/>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22032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AE37C1-DA88-194B-2016-8D30EB5D96B9}"/>
              </a:ext>
            </a:extLst>
          </p:cNvPr>
          <p:cNvSpPr txBox="1"/>
          <p:nvPr/>
        </p:nvSpPr>
        <p:spPr>
          <a:xfrm>
            <a:off x="3897706" y="1216024"/>
            <a:ext cx="6916872" cy="5909310"/>
          </a:xfrm>
          <a:prstGeom prst="rect">
            <a:avLst/>
          </a:prstGeom>
          <a:solidFill>
            <a:schemeClr val="bg1">
              <a:lumMod val="95000"/>
            </a:schemeClr>
          </a:solidFill>
          <a:ln>
            <a:solidFill>
              <a:schemeClr val="bg1">
                <a:lumMod val="8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itle 12">
            <a:extLst>
              <a:ext uri="{FF2B5EF4-FFF2-40B4-BE49-F238E27FC236}">
                <a16:creationId xmlns:a16="http://schemas.microsoft.com/office/drawing/2014/main" id="{AD28B721-1BE9-42A1-91BD-68C61C551441}"/>
              </a:ext>
            </a:extLst>
          </p:cNvPr>
          <p:cNvSpPr>
            <a:spLocks noGrp="1"/>
          </p:cNvSpPr>
          <p:nvPr>
            <p:ph type="title"/>
          </p:nvPr>
        </p:nvSpPr>
        <p:spPr>
          <a:xfrm>
            <a:off x="1050879" y="0"/>
            <a:ext cx="9505664" cy="1216024"/>
          </a:xfrm>
        </p:spPr>
        <p:txBody>
          <a:bodyPr/>
          <a:lstStyle/>
          <a:p>
            <a:r>
              <a:rPr lang="en-US" dirty="0"/>
              <a:t>Progress review </a:t>
            </a:r>
            <a:r>
              <a:rPr lang="en-US" dirty="0" err="1"/>
              <a:t>cftm</a:t>
            </a:r>
            <a:r>
              <a:rPr lang="en-US" dirty="0"/>
              <a:t> summary</a:t>
            </a:r>
          </a:p>
        </p:txBody>
      </p:sp>
      <p:sp>
        <p:nvSpPr>
          <p:cNvPr id="15" name="Footer Placeholder 14">
            <a:extLst>
              <a:ext uri="{FF2B5EF4-FFF2-40B4-BE49-F238E27FC236}">
                <a16:creationId xmlns:a16="http://schemas.microsoft.com/office/drawing/2014/main" id="{A9997BDD-FC69-44C6-B576-1CAE092C9D46}"/>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5" name="TextBox 4">
            <a:extLst>
              <a:ext uri="{FF2B5EF4-FFF2-40B4-BE49-F238E27FC236}">
                <a16:creationId xmlns:a16="http://schemas.microsoft.com/office/drawing/2014/main" id="{FDC2D7E2-E77A-9508-B729-DADF6E0F1B61}"/>
              </a:ext>
            </a:extLst>
          </p:cNvPr>
          <p:cNvSpPr txBox="1"/>
          <p:nvPr/>
        </p:nvSpPr>
        <p:spPr>
          <a:xfrm>
            <a:off x="4155742" y="1225818"/>
            <a:ext cx="6400801" cy="2957156"/>
          </a:xfrm>
          <a:prstGeom prst="rect">
            <a:avLst/>
          </a:prstGeom>
          <a:solidFill>
            <a:schemeClr val="bg2"/>
          </a:solidFill>
        </p:spPr>
        <p:txBody>
          <a:bodyPr wrap="square" rtlCol="0">
            <a:spAutoFit/>
          </a:bodyPr>
          <a:lstStyle/>
          <a:p>
            <a:pPr marL="342900" marR="0" lvl="0" indent="-342900">
              <a:lnSpc>
                <a:spcPct val="150000"/>
              </a:lnSpc>
              <a:spcBef>
                <a:spcPts val="0"/>
              </a:spcBef>
              <a:spcAft>
                <a:spcPts val="600"/>
              </a:spcAft>
              <a:buFont typeface="Courier New" panose="02070309020205020404" pitchFamily="49" charset="0"/>
              <a:buChar char="o"/>
              <a:tabLst>
                <a:tab pos="914400" algn="l"/>
              </a:tabLst>
            </a:pPr>
            <a:r>
              <a:rPr lang="en-US" sz="2400" dirty="0">
                <a:effectLst/>
                <a:latin typeface="Open Sans" panose="020B0606030504020204" pitchFamily="34" charset="0"/>
                <a:ea typeface="Calibri" panose="020F0502020204030204" pitchFamily="34" charset="0"/>
              </a:rPr>
              <a:t>The Child and Family Team </a:t>
            </a:r>
            <a:r>
              <a:rPr lang="en-US" sz="2400" dirty="0">
                <a:latin typeface="Open Sans" panose="020B0606030504020204" pitchFamily="34" charset="0"/>
                <a:ea typeface="Calibri" panose="020F0502020204030204" pitchFamily="34" charset="0"/>
              </a:rPr>
              <a:t>Meeting</a:t>
            </a:r>
            <a:r>
              <a:rPr lang="en-US" sz="2400" dirty="0">
                <a:effectLst/>
                <a:latin typeface="Open Sans" panose="020B0606030504020204" pitchFamily="34" charset="0"/>
                <a:ea typeface="Calibri" panose="020F0502020204030204" pitchFamily="34" charset="0"/>
              </a:rPr>
              <a:t> Summary must be completed at all CFTMs including Progress Review CFTMs.</a:t>
            </a:r>
          </a:p>
          <a:p>
            <a:pPr marL="342900" marR="0" lvl="0" indent="-342900">
              <a:lnSpc>
                <a:spcPct val="150000"/>
              </a:lnSpc>
              <a:spcBef>
                <a:spcPts val="0"/>
              </a:spcBef>
              <a:spcAft>
                <a:spcPts val="600"/>
              </a:spcAft>
              <a:buFont typeface="Courier New" panose="02070309020205020404" pitchFamily="49" charset="0"/>
              <a:buChar char="o"/>
              <a:tabLst>
                <a:tab pos="914400" algn="l"/>
              </a:tabLst>
            </a:pPr>
            <a:endParaRPr lang="en-US" sz="2400" dirty="0">
              <a:effectLst/>
              <a:latin typeface="Open Sans" panose="020B0606030504020204" pitchFamily="34" charset="0"/>
              <a:ea typeface="Calibri" panose="020F0502020204030204" pitchFamily="34" charset="0"/>
            </a:endParaRPr>
          </a:p>
          <a:p>
            <a:pPr marR="0" lvl="0">
              <a:lnSpc>
                <a:spcPct val="150000"/>
              </a:lnSpc>
              <a:spcBef>
                <a:spcPts val="0"/>
              </a:spcBef>
              <a:spcAft>
                <a:spcPts val="600"/>
              </a:spcAft>
              <a:tabLst>
                <a:tab pos="914400" algn="l"/>
              </a:tabLst>
            </a:pPr>
            <a:endParaRPr lang="en-US" sz="2400" dirty="0">
              <a:effectLst/>
              <a:latin typeface="Open Sans" panose="020B0606030504020204" pitchFamily="34" charset="0"/>
              <a:ea typeface="Calibri" panose="020F0502020204030204" pitchFamily="34" charset="0"/>
            </a:endParaRPr>
          </a:p>
        </p:txBody>
      </p:sp>
      <p:sp>
        <p:nvSpPr>
          <p:cNvPr id="2" name="Flowchart: Connector 1">
            <a:hlinkClick r:id="rId3"/>
            <a:extLst>
              <a:ext uri="{FF2B5EF4-FFF2-40B4-BE49-F238E27FC236}">
                <a16:creationId xmlns:a16="http://schemas.microsoft.com/office/drawing/2014/main" id="{BF5E76E6-AF3D-FE14-63ED-048D6D142B79}"/>
              </a:ext>
            </a:extLst>
          </p:cNvPr>
          <p:cNvSpPr/>
          <p:nvPr/>
        </p:nvSpPr>
        <p:spPr>
          <a:xfrm>
            <a:off x="-128986" y="2660929"/>
            <a:ext cx="4871140" cy="4930630"/>
          </a:xfrm>
          <a:prstGeom prst="flowChartConnector">
            <a:avLst/>
          </a:prstGeom>
          <a:solidFill>
            <a:srgbClr val="4FB5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effectLst/>
                <a:latin typeface="Open Sans" panose="020B0606030504020204" pitchFamily="34" charset="0"/>
                <a:ea typeface="Calibri" panose="020F0502020204030204" pitchFamily="34" charset="0"/>
              </a:rPr>
              <a:t>Form CS-0747 Child and Family Team Meeting Summary</a:t>
            </a:r>
            <a:endParaRPr lang="en-US" sz="3200" dirty="0"/>
          </a:p>
        </p:txBody>
      </p:sp>
      <p:pic>
        <p:nvPicPr>
          <p:cNvPr id="3" name="Picture 2">
            <a:extLst>
              <a:ext uri="{FF2B5EF4-FFF2-40B4-BE49-F238E27FC236}">
                <a16:creationId xmlns:a16="http://schemas.microsoft.com/office/drawing/2014/main" id="{6968626C-877D-292D-977A-E4B59CEECCA2}"/>
              </a:ext>
            </a:extLst>
          </p:cNvPr>
          <p:cNvPicPr>
            <a:picLocks noChangeAspect="1"/>
          </p:cNvPicPr>
          <p:nvPr/>
        </p:nvPicPr>
        <p:blipFill>
          <a:blip r:embed="rId4"/>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3621723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D28B721-1BE9-42A1-91BD-68C61C551441}"/>
              </a:ext>
            </a:extLst>
          </p:cNvPr>
          <p:cNvSpPr>
            <a:spLocks noGrp="1"/>
          </p:cNvSpPr>
          <p:nvPr>
            <p:ph type="title"/>
          </p:nvPr>
        </p:nvSpPr>
        <p:spPr>
          <a:xfrm>
            <a:off x="151840" y="135921"/>
            <a:ext cx="9505664" cy="1216024"/>
          </a:xfrm>
        </p:spPr>
        <p:txBody>
          <a:bodyPr/>
          <a:lstStyle/>
          <a:p>
            <a:r>
              <a:rPr lang="en-US" dirty="0" err="1"/>
              <a:t>Icpc</a:t>
            </a:r>
            <a:r>
              <a:rPr lang="en-US" dirty="0"/>
              <a:t> for Michael</a:t>
            </a:r>
          </a:p>
        </p:txBody>
      </p:sp>
      <p:sp>
        <p:nvSpPr>
          <p:cNvPr id="15" name="Footer Placeholder 14">
            <a:extLst>
              <a:ext uri="{FF2B5EF4-FFF2-40B4-BE49-F238E27FC236}">
                <a16:creationId xmlns:a16="http://schemas.microsoft.com/office/drawing/2014/main" id="{A9997BDD-FC69-44C6-B576-1CAE092C9D46}"/>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pic>
        <p:nvPicPr>
          <p:cNvPr id="4" name="Picture 3" descr="Table&#10;&#10;Description automatically generated">
            <a:hlinkClick r:id="rId3"/>
            <a:extLst>
              <a:ext uri="{FF2B5EF4-FFF2-40B4-BE49-F238E27FC236}">
                <a16:creationId xmlns:a16="http://schemas.microsoft.com/office/drawing/2014/main" id="{BA8996D1-C3D8-C810-2B97-F81AF76A244C}"/>
              </a:ext>
            </a:extLst>
          </p:cNvPr>
          <p:cNvPicPr>
            <a:picLocks noChangeAspect="1"/>
          </p:cNvPicPr>
          <p:nvPr/>
        </p:nvPicPr>
        <p:blipFill>
          <a:blip r:embed="rId4"/>
          <a:stretch>
            <a:fillRect/>
          </a:stretch>
        </p:blipFill>
        <p:spPr>
          <a:xfrm>
            <a:off x="3608742" y="1075764"/>
            <a:ext cx="6048762" cy="526198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57B1C7C-B04C-27F9-D21E-70DA142AFF97}"/>
              </a:ext>
            </a:extLst>
          </p:cNvPr>
          <p:cNvSpPr txBox="1"/>
          <p:nvPr/>
        </p:nvSpPr>
        <p:spPr>
          <a:xfrm>
            <a:off x="519953" y="1351945"/>
            <a:ext cx="2761129"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3600" dirty="0"/>
              <a:t>What would need to be considered to facilitate this move?</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Questions?</a:t>
            </a:r>
          </a:p>
        </p:txBody>
      </p:sp>
      <p:pic>
        <p:nvPicPr>
          <p:cNvPr id="6" name="Picture 5" descr="A person smiling for the camera&#10;&#10;Description automatically generated with low confidence">
            <a:extLst>
              <a:ext uri="{FF2B5EF4-FFF2-40B4-BE49-F238E27FC236}">
                <a16:creationId xmlns:a16="http://schemas.microsoft.com/office/drawing/2014/main" id="{6C2BDD61-50F7-A190-E63E-8B9B41AB5DA7}"/>
              </a:ext>
            </a:extLst>
          </p:cNvPr>
          <p:cNvPicPr>
            <a:picLocks noChangeAspect="1"/>
          </p:cNvPicPr>
          <p:nvPr/>
        </p:nvPicPr>
        <p:blipFill>
          <a:blip r:embed="rId5"/>
          <a:stretch>
            <a:fillRect/>
          </a:stretch>
        </p:blipFill>
        <p:spPr>
          <a:xfrm>
            <a:off x="8945297" y="4633621"/>
            <a:ext cx="2708982" cy="1978400"/>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CFE20822-C1F7-0436-DCEE-93E7CCE84B6D}"/>
              </a:ext>
            </a:extLst>
          </p:cNvPr>
          <p:cNvPicPr>
            <a:picLocks noChangeAspect="1"/>
          </p:cNvPicPr>
          <p:nvPr/>
        </p:nvPicPr>
        <p:blipFill>
          <a:blip r:embed="rId6"/>
          <a:stretch>
            <a:fillRect/>
          </a:stretch>
        </p:blipFill>
        <p:spPr>
          <a:xfrm>
            <a:off x="151840" y="5897852"/>
            <a:ext cx="851399" cy="824227"/>
          </a:xfrm>
          <a:prstGeom prst="rect">
            <a:avLst/>
          </a:prstGeom>
        </p:spPr>
      </p:pic>
    </p:spTree>
    <p:extLst>
      <p:ext uri="{BB962C8B-B14F-4D97-AF65-F5344CB8AC3E}">
        <p14:creationId xmlns:p14="http://schemas.microsoft.com/office/powerpoint/2010/main" val="317141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D28B721-1BE9-42A1-91BD-68C61C551441}"/>
              </a:ext>
            </a:extLst>
          </p:cNvPr>
          <p:cNvSpPr>
            <a:spLocks noGrp="1"/>
          </p:cNvSpPr>
          <p:nvPr>
            <p:ph type="title"/>
          </p:nvPr>
        </p:nvSpPr>
        <p:spPr>
          <a:xfrm>
            <a:off x="151840" y="135921"/>
            <a:ext cx="9505664" cy="1216024"/>
          </a:xfrm>
        </p:spPr>
        <p:txBody>
          <a:bodyPr/>
          <a:lstStyle/>
          <a:p>
            <a:r>
              <a:rPr lang="en-US" dirty="0"/>
              <a:t>Transition of Travis</a:t>
            </a:r>
          </a:p>
        </p:txBody>
      </p:sp>
      <p:sp>
        <p:nvSpPr>
          <p:cNvPr id="15" name="Footer Placeholder 14">
            <a:extLst>
              <a:ext uri="{FF2B5EF4-FFF2-40B4-BE49-F238E27FC236}">
                <a16:creationId xmlns:a16="http://schemas.microsoft.com/office/drawing/2014/main" id="{A9997BDD-FC69-44C6-B576-1CAE092C9D46}"/>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sp>
        <p:nvSpPr>
          <p:cNvPr id="5" name="TextBox 4">
            <a:extLst>
              <a:ext uri="{FF2B5EF4-FFF2-40B4-BE49-F238E27FC236}">
                <a16:creationId xmlns:a16="http://schemas.microsoft.com/office/drawing/2014/main" id="{357B1C7C-B04C-27F9-D21E-70DA142AFF97}"/>
              </a:ext>
            </a:extLst>
          </p:cNvPr>
          <p:cNvSpPr txBox="1"/>
          <p:nvPr/>
        </p:nvSpPr>
        <p:spPr>
          <a:xfrm>
            <a:off x="519953" y="1351945"/>
            <a:ext cx="2761129"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3600" dirty="0"/>
              <a:t>What would need to be considered to facilitate this move?</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Questions?</a:t>
            </a:r>
          </a:p>
        </p:txBody>
      </p:sp>
      <p:pic>
        <p:nvPicPr>
          <p:cNvPr id="2" name="Picture 1">
            <a:extLst>
              <a:ext uri="{FF2B5EF4-FFF2-40B4-BE49-F238E27FC236}">
                <a16:creationId xmlns:a16="http://schemas.microsoft.com/office/drawing/2014/main" id="{CFE20822-C1F7-0436-DCEE-93E7CCE84B6D}"/>
              </a:ext>
            </a:extLst>
          </p:cNvPr>
          <p:cNvPicPr>
            <a:picLocks noChangeAspect="1"/>
          </p:cNvPicPr>
          <p:nvPr/>
        </p:nvPicPr>
        <p:blipFill>
          <a:blip r:embed="rId3"/>
          <a:stretch>
            <a:fillRect/>
          </a:stretch>
        </p:blipFill>
        <p:spPr>
          <a:xfrm>
            <a:off x="151840" y="5897852"/>
            <a:ext cx="851399" cy="824227"/>
          </a:xfrm>
          <a:prstGeom prst="rect">
            <a:avLst/>
          </a:prstGeom>
        </p:spPr>
      </p:pic>
      <p:pic>
        <p:nvPicPr>
          <p:cNvPr id="3" name="Picture 2">
            <a:extLst>
              <a:ext uri="{FF2B5EF4-FFF2-40B4-BE49-F238E27FC236}">
                <a16:creationId xmlns:a16="http://schemas.microsoft.com/office/drawing/2014/main" id="{1664BDC2-7AC7-DC2C-1853-B6BEF3081C65}"/>
              </a:ext>
            </a:extLst>
          </p:cNvPr>
          <p:cNvPicPr>
            <a:picLocks noChangeAspect="1"/>
          </p:cNvPicPr>
          <p:nvPr/>
        </p:nvPicPr>
        <p:blipFill rotWithShape="1">
          <a:blip r:embed="rId4"/>
          <a:srcRect l="41346" t="45553" r="39167" b="17392"/>
          <a:stretch/>
        </p:blipFill>
        <p:spPr>
          <a:xfrm>
            <a:off x="8871050" y="2388616"/>
            <a:ext cx="2112779" cy="2080768"/>
          </a:xfrm>
          <a:prstGeom prst="rect">
            <a:avLst/>
          </a:prstGeom>
        </p:spPr>
      </p:pic>
      <p:pic>
        <p:nvPicPr>
          <p:cNvPr id="8" name="Picture 7">
            <a:extLst>
              <a:ext uri="{FF2B5EF4-FFF2-40B4-BE49-F238E27FC236}">
                <a16:creationId xmlns:a16="http://schemas.microsoft.com/office/drawing/2014/main" id="{D3EDC21E-CACE-78A5-A1EE-BBBF1595578D}"/>
              </a:ext>
            </a:extLst>
          </p:cNvPr>
          <p:cNvPicPr>
            <a:picLocks noChangeAspect="1"/>
          </p:cNvPicPr>
          <p:nvPr/>
        </p:nvPicPr>
        <p:blipFill>
          <a:blip r:embed="rId5"/>
          <a:stretch>
            <a:fillRect/>
          </a:stretch>
        </p:blipFill>
        <p:spPr>
          <a:xfrm>
            <a:off x="3869635" y="1087666"/>
            <a:ext cx="4816215" cy="5604772"/>
          </a:xfrm>
          <a:prstGeom prst="rect">
            <a:avLst/>
          </a:prstGeom>
        </p:spPr>
      </p:pic>
    </p:spTree>
    <p:extLst>
      <p:ext uri="{BB962C8B-B14F-4D97-AF65-F5344CB8AC3E}">
        <p14:creationId xmlns:p14="http://schemas.microsoft.com/office/powerpoint/2010/main" val="4007687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seven</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Case Process</a:t>
            </a:r>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88" y="1923636"/>
            <a:ext cx="2708982" cy="72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9F6C7C0-A3BE-C29B-20AC-B5AC2995F9E8}"/>
              </a:ext>
            </a:extLst>
          </p:cNvPr>
          <p:cNvSpPr/>
          <p:nvPr/>
        </p:nvSpPr>
        <p:spPr>
          <a:xfrm>
            <a:off x="8078288" y="3783106"/>
            <a:ext cx="3342747" cy="22591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t>Months</a:t>
            </a:r>
          </a:p>
          <a:p>
            <a:pPr algn="ctr"/>
            <a:r>
              <a:rPr lang="en-US" sz="4000" dirty="0"/>
              <a:t>5 and 6</a:t>
            </a:r>
          </a:p>
        </p:txBody>
      </p:sp>
    </p:spTree>
    <p:extLst>
      <p:ext uri="{BB962C8B-B14F-4D97-AF65-F5344CB8AC3E}">
        <p14:creationId xmlns:p14="http://schemas.microsoft.com/office/powerpoint/2010/main" val="1062980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878528" y="339736"/>
            <a:ext cx="9678015" cy="1216024"/>
          </a:xfrm>
        </p:spPr>
        <p:txBody>
          <a:bodyPr/>
          <a:lstStyle/>
          <a:p>
            <a:r>
              <a:rPr lang="en-US" dirty="0"/>
              <a:t>Case calendar timeline 121-180 days</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9" name="TextBox 8">
            <a:extLst>
              <a:ext uri="{FF2B5EF4-FFF2-40B4-BE49-F238E27FC236}">
                <a16:creationId xmlns:a16="http://schemas.microsoft.com/office/drawing/2014/main" id="{B2FB0ACC-5483-F470-1610-F99305893792}"/>
              </a:ext>
            </a:extLst>
          </p:cNvPr>
          <p:cNvSpPr txBox="1"/>
          <p:nvPr/>
        </p:nvSpPr>
        <p:spPr>
          <a:xfrm>
            <a:off x="878528" y="1786591"/>
            <a:ext cx="8899945" cy="4093428"/>
          </a:xfrm>
          <a:prstGeom prst="rect">
            <a:avLst/>
          </a:prstGeom>
          <a:noFill/>
          <a:ln>
            <a:solidFill>
              <a:schemeClr val="accent5">
                <a:lumMod val="75000"/>
              </a:schemeClr>
            </a:solidFill>
          </a:ln>
          <a:effectLst>
            <a:glow rad="228600">
              <a:schemeClr val="accent2">
                <a:satMod val="175000"/>
                <a:alpha val="40000"/>
              </a:schemeClr>
            </a:glow>
          </a:effectLst>
        </p:spPr>
        <p:txBody>
          <a:bodyPr wrap="square" rtlCol="0">
            <a:spAutoFit/>
          </a:bodyPr>
          <a:lstStyle/>
          <a:p>
            <a:pPr marL="285750" indent="-285750">
              <a:buFont typeface="Arial" panose="020B0604020202020204" pitchFamily="34" charset="0"/>
              <a:buChar char="•"/>
            </a:pPr>
            <a:r>
              <a:rPr lang="en-US" sz="2000" dirty="0"/>
              <a:t>Face to Face Quality Contacts:  Child, Parents, Foster Parents</a:t>
            </a:r>
          </a:p>
          <a:p>
            <a:pPr marL="285750" indent="-285750">
              <a:buFont typeface="Arial" panose="020B0604020202020204" pitchFamily="34" charset="0"/>
              <a:buChar char="•"/>
            </a:pPr>
            <a:r>
              <a:rPr lang="en-US" sz="2000" dirty="0"/>
              <a:t>Schedule Permanency Plan Revision CFTM</a:t>
            </a:r>
          </a:p>
          <a:p>
            <a:pPr marL="285750" indent="-285750">
              <a:buFont typeface="Arial" panose="020B0604020202020204" pitchFamily="34" charset="0"/>
              <a:buChar char="•"/>
            </a:pPr>
            <a:r>
              <a:rPr lang="en-US" sz="2000" dirty="0"/>
              <a:t>Review and document Life Book check quarterly</a:t>
            </a:r>
          </a:p>
          <a:p>
            <a:pPr marL="285750" indent="-285750">
              <a:buFont typeface="Arial" panose="020B0604020202020204" pitchFamily="34" charset="0"/>
              <a:buChar char="•"/>
            </a:pPr>
            <a:r>
              <a:rPr lang="en-US" sz="2000" dirty="0"/>
              <a:t>Update genogram</a:t>
            </a:r>
          </a:p>
          <a:p>
            <a:pPr marL="285750" indent="-285750">
              <a:buFont typeface="Arial" panose="020B0604020202020204" pitchFamily="34" charset="0"/>
              <a:buChar char="•"/>
            </a:pPr>
            <a:r>
              <a:rPr lang="en-US" sz="2000" dirty="0"/>
              <a:t>Continue Diligent Searches</a:t>
            </a:r>
          </a:p>
          <a:p>
            <a:pPr marL="285750" indent="-285750">
              <a:buFont typeface="Arial" panose="020B0604020202020204" pitchFamily="34" charset="0"/>
              <a:buChar char="•"/>
            </a:pPr>
            <a:r>
              <a:rPr lang="en-US" sz="2000" dirty="0"/>
              <a:t>Begin CANS Reassessment</a:t>
            </a:r>
          </a:p>
          <a:p>
            <a:pPr marL="285750" indent="-285750">
              <a:buFont typeface="Arial" panose="020B0604020202020204" pitchFamily="34" charset="0"/>
              <a:buChar char="•"/>
            </a:pPr>
            <a:r>
              <a:rPr lang="en-US" sz="2000" dirty="0"/>
              <a:t>Court Review of case</a:t>
            </a:r>
          </a:p>
          <a:p>
            <a:pPr marL="285750" indent="-285750">
              <a:buFont typeface="Arial" panose="020B0604020202020204" pitchFamily="34" charset="0"/>
              <a:buChar char="•"/>
            </a:pPr>
            <a:r>
              <a:rPr lang="en-US" sz="2000" dirty="0"/>
              <a:t>Case Service Requests</a:t>
            </a:r>
          </a:p>
          <a:p>
            <a:pPr marL="285750" indent="-285750">
              <a:buFont typeface="Arial" panose="020B0604020202020204" pitchFamily="34" charset="0"/>
              <a:buChar char="•"/>
            </a:pPr>
            <a:r>
              <a:rPr lang="en-US" sz="2000" dirty="0"/>
              <a:t>Referrals for services</a:t>
            </a:r>
          </a:p>
          <a:p>
            <a:pPr marL="285750" indent="-285750">
              <a:buFont typeface="Arial" panose="020B0604020202020204" pitchFamily="34" charset="0"/>
              <a:buChar char="•"/>
            </a:pPr>
            <a:r>
              <a:rPr lang="en-US" sz="2000" dirty="0"/>
              <a:t>Review and document Life Books</a:t>
            </a:r>
          </a:p>
          <a:p>
            <a:pPr marL="285750" indent="-285750">
              <a:buFont typeface="Arial" panose="020B0604020202020204" pitchFamily="34" charset="0"/>
              <a:buChar char="•"/>
            </a:pPr>
            <a:r>
              <a:rPr lang="en-US" sz="2000" dirty="0"/>
              <a:t>Documentation</a:t>
            </a:r>
          </a:p>
          <a:p>
            <a:pPr marL="285750" indent="-285750">
              <a:buFont typeface="Arial" panose="020B0604020202020204" pitchFamily="34" charset="0"/>
              <a:buChar char="•"/>
            </a:pPr>
            <a:r>
              <a:rPr lang="en-US" sz="2000" dirty="0"/>
              <a:t>Follow-up appointments dental, medical, mental health/</a:t>
            </a:r>
          </a:p>
          <a:p>
            <a:r>
              <a:rPr lang="en-US" sz="2000" dirty="0"/>
              <a:t>    medication management as needed/ongoing</a:t>
            </a:r>
          </a:p>
        </p:txBody>
      </p:sp>
      <p:sp>
        <p:nvSpPr>
          <p:cNvPr id="10" name="Oval 9">
            <a:extLst>
              <a:ext uri="{FF2B5EF4-FFF2-40B4-BE49-F238E27FC236}">
                <a16:creationId xmlns:a16="http://schemas.microsoft.com/office/drawing/2014/main" id="{FF299E13-6052-5408-D1E7-F6486DF90989}"/>
              </a:ext>
            </a:extLst>
          </p:cNvPr>
          <p:cNvSpPr/>
          <p:nvPr/>
        </p:nvSpPr>
        <p:spPr>
          <a:xfrm>
            <a:off x="6967108" y="3306656"/>
            <a:ext cx="6400800" cy="4123764"/>
          </a:xfrm>
          <a:prstGeom prst="ellipse">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70D8B3-4D03-94C9-CC4B-4D68504BE675}"/>
              </a:ext>
            </a:extLst>
          </p:cNvPr>
          <p:cNvSpPr txBox="1"/>
          <p:nvPr/>
        </p:nvSpPr>
        <p:spPr>
          <a:xfrm>
            <a:off x="8122024" y="4152978"/>
            <a:ext cx="3897380" cy="2308324"/>
          </a:xfrm>
          <a:prstGeom prst="rect">
            <a:avLst/>
          </a:prstGeom>
          <a:noFill/>
        </p:spPr>
        <p:txBody>
          <a:bodyPr wrap="square" rtlCol="0">
            <a:spAutoFit/>
          </a:bodyPr>
          <a:lstStyle/>
          <a:p>
            <a:r>
              <a:rPr lang="en-US" sz="2400" b="1" dirty="0">
                <a:solidFill>
                  <a:schemeClr val="bg1"/>
                </a:solidFill>
              </a:rPr>
              <a:t>Resources:</a:t>
            </a:r>
          </a:p>
          <a:p>
            <a:pPr marL="342900" indent="-342900">
              <a:buFont typeface="Arial" panose="020B0604020202020204" pitchFamily="34" charset="0"/>
              <a:buChar char="•"/>
            </a:pPr>
            <a:r>
              <a:rPr lang="en-US" sz="2400" dirty="0">
                <a:solidFill>
                  <a:schemeClr val="bg1"/>
                </a:solidFill>
              </a:rPr>
              <a:t>Case Calendar Timeline</a:t>
            </a:r>
          </a:p>
          <a:p>
            <a:pPr marL="342900" indent="-342900">
              <a:buFont typeface="Arial" panose="020B0604020202020204" pitchFamily="34" charset="0"/>
              <a:buChar char="•"/>
            </a:pPr>
            <a:r>
              <a:rPr lang="en-US" sz="2400" dirty="0">
                <a:solidFill>
                  <a:schemeClr val="bg1"/>
                </a:solidFill>
              </a:rPr>
              <a:t>Visitation Guide</a:t>
            </a:r>
          </a:p>
          <a:p>
            <a:pPr marL="342900" indent="-342900">
              <a:buFont typeface="Arial" panose="020B0604020202020204" pitchFamily="34" charset="0"/>
              <a:buChar char="•"/>
            </a:pPr>
            <a:r>
              <a:rPr lang="en-US" sz="2400" dirty="0">
                <a:solidFill>
                  <a:schemeClr val="bg1"/>
                </a:solidFill>
              </a:rPr>
              <a:t>CFTM Guide</a:t>
            </a:r>
          </a:p>
          <a:p>
            <a:pPr marL="342900" indent="-342900">
              <a:buFont typeface="Arial" panose="020B0604020202020204" pitchFamily="34" charset="0"/>
              <a:buChar char="•"/>
            </a:pPr>
            <a:r>
              <a:rPr lang="en-US" sz="2400" dirty="0">
                <a:solidFill>
                  <a:schemeClr val="bg1"/>
                </a:solidFill>
              </a:rPr>
              <a:t>CANS Protocol</a:t>
            </a:r>
          </a:p>
          <a:p>
            <a:pPr marL="342900" indent="-342900">
              <a:buFont typeface="Arial" panose="020B0604020202020204" pitchFamily="34" charset="0"/>
              <a:buChar char="•"/>
            </a:pPr>
            <a:r>
              <a:rPr lang="en-US" sz="2400" dirty="0">
                <a:solidFill>
                  <a:schemeClr val="bg1"/>
                </a:solidFill>
              </a:rPr>
              <a:t>Policy 16.31; 31.1</a:t>
            </a:r>
          </a:p>
        </p:txBody>
      </p:sp>
      <p:pic>
        <p:nvPicPr>
          <p:cNvPr id="13" name="Picture 12">
            <a:extLst>
              <a:ext uri="{FF2B5EF4-FFF2-40B4-BE49-F238E27FC236}">
                <a16:creationId xmlns:a16="http://schemas.microsoft.com/office/drawing/2014/main" id="{5760EE1D-3D81-BE51-5FC8-8D99D9E074A0}"/>
              </a:ext>
            </a:extLst>
          </p:cNvPr>
          <p:cNvPicPr>
            <a:picLocks noChangeAspect="1"/>
          </p:cNvPicPr>
          <p:nvPr/>
        </p:nvPicPr>
        <p:blipFill>
          <a:blip r:embed="rId3"/>
          <a:stretch>
            <a:fillRect/>
          </a:stretch>
        </p:blipFill>
        <p:spPr>
          <a:xfrm>
            <a:off x="11168005" y="5828284"/>
            <a:ext cx="851399" cy="824227"/>
          </a:xfrm>
          <a:prstGeom prst="rect">
            <a:avLst/>
          </a:prstGeom>
        </p:spPr>
      </p:pic>
    </p:spTree>
    <p:extLst>
      <p:ext uri="{BB962C8B-B14F-4D97-AF65-F5344CB8AC3E}">
        <p14:creationId xmlns:p14="http://schemas.microsoft.com/office/powerpoint/2010/main" val="31310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84E74F3C-9B75-40DE-9E57-74F2ED9CFFDD}"/>
              </a:ext>
            </a:extLst>
          </p:cNvPr>
          <p:cNvSpPr>
            <a:spLocks noGrp="1"/>
          </p:cNvSpPr>
          <p:nvPr>
            <p:ph type="subTitle" idx="1"/>
          </p:nvPr>
        </p:nvSpPr>
        <p:spPr>
          <a:xfrm>
            <a:off x="343560" y="615949"/>
            <a:ext cx="5411781" cy="3041652"/>
          </a:xfr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ormAutofit/>
          </a:bodyPr>
          <a:lstStyle/>
          <a:p>
            <a:pPr marL="342900" indent="-342900">
              <a:buFont typeface="Arial" panose="020B0604020202020204" pitchFamily="34" charset="0"/>
              <a:buChar char="•"/>
            </a:pPr>
            <a:r>
              <a:rPr lang="en-US" sz="3200" dirty="0">
                <a:solidFill>
                  <a:schemeClr val="tx1"/>
                </a:solidFill>
              </a:rPr>
              <a:t>Intake Packet (CS-0727)</a:t>
            </a:r>
          </a:p>
          <a:p>
            <a:pPr marL="342900" indent="-342900">
              <a:buFont typeface="Arial" panose="020B0604020202020204" pitchFamily="34" charset="0"/>
              <a:buChar char="•"/>
            </a:pPr>
            <a:r>
              <a:rPr lang="en-US" sz="3200" dirty="0">
                <a:solidFill>
                  <a:schemeClr val="tx1"/>
                </a:solidFill>
              </a:rPr>
              <a:t>FAST</a:t>
            </a:r>
          </a:p>
          <a:p>
            <a:pPr marL="342900" indent="-342900">
              <a:buFont typeface="Arial" panose="020B0604020202020204" pitchFamily="34" charset="0"/>
              <a:buChar char="•"/>
            </a:pPr>
            <a:r>
              <a:rPr lang="en-US" sz="3200" dirty="0">
                <a:solidFill>
                  <a:schemeClr val="tx1"/>
                </a:solidFill>
              </a:rPr>
              <a:t>Case Family Handout:  Steward/Collins Foster Care Custodial Placement Update</a:t>
            </a:r>
          </a:p>
        </p:txBody>
      </p:sp>
      <p:pic>
        <p:nvPicPr>
          <p:cNvPr id="2" name="Picture 1">
            <a:extLst>
              <a:ext uri="{FF2B5EF4-FFF2-40B4-BE49-F238E27FC236}">
                <a16:creationId xmlns:a16="http://schemas.microsoft.com/office/drawing/2014/main" id="{40476482-5E42-78F4-3A6C-65E3020CA626}"/>
              </a:ext>
            </a:extLst>
          </p:cNvPr>
          <p:cNvPicPr>
            <a:picLocks noChangeAspect="1"/>
          </p:cNvPicPr>
          <p:nvPr/>
        </p:nvPicPr>
        <p:blipFill>
          <a:blip r:embed="rId3"/>
          <a:stretch>
            <a:fillRect/>
          </a:stretch>
        </p:blipFill>
        <p:spPr>
          <a:xfrm>
            <a:off x="343559" y="5791200"/>
            <a:ext cx="851399" cy="824227"/>
          </a:xfrm>
          <a:prstGeom prst="rect">
            <a:avLst/>
          </a:prstGeom>
        </p:spPr>
      </p:pic>
      <p:pic>
        <p:nvPicPr>
          <p:cNvPr id="8" name="Picture 7" descr="Graphical user interface, text, application, email&#10;&#10;Description automatically generated">
            <a:hlinkClick r:id="rId4"/>
            <a:extLst>
              <a:ext uri="{FF2B5EF4-FFF2-40B4-BE49-F238E27FC236}">
                <a16:creationId xmlns:a16="http://schemas.microsoft.com/office/drawing/2014/main" id="{A206AC53-186E-4811-C06D-B39C20FCE1AC}"/>
              </a:ext>
            </a:extLst>
          </p:cNvPr>
          <p:cNvPicPr>
            <a:picLocks noChangeAspect="1"/>
          </p:cNvPicPr>
          <p:nvPr/>
        </p:nvPicPr>
        <p:blipFill>
          <a:blip r:embed="rId5"/>
          <a:stretch>
            <a:fillRect/>
          </a:stretch>
        </p:blipFill>
        <p:spPr>
          <a:xfrm>
            <a:off x="7164754" y="433595"/>
            <a:ext cx="4411174" cy="383360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9C26CD56-E356-8278-FA60-2BB426CFE09A}"/>
              </a:ext>
            </a:extLst>
          </p:cNvPr>
          <p:cNvPicPr>
            <a:picLocks noChangeAspect="1"/>
          </p:cNvPicPr>
          <p:nvPr/>
        </p:nvPicPr>
        <p:blipFill>
          <a:blip r:embed="rId6"/>
          <a:stretch>
            <a:fillRect/>
          </a:stretch>
        </p:blipFill>
        <p:spPr>
          <a:xfrm>
            <a:off x="4349525" y="3786732"/>
            <a:ext cx="5195092" cy="2637673"/>
          </a:xfrm>
          <a:prstGeom prst="rect">
            <a:avLst/>
          </a:prstGeom>
        </p:spPr>
      </p:pic>
      <p:pic>
        <p:nvPicPr>
          <p:cNvPr id="7" name="Picture 6">
            <a:hlinkClick r:id="rId7"/>
            <a:extLst>
              <a:ext uri="{FF2B5EF4-FFF2-40B4-BE49-F238E27FC236}">
                <a16:creationId xmlns:a16="http://schemas.microsoft.com/office/drawing/2014/main" id="{8EE0AD40-11C2-031D-8FA0-8AF2E273D15A}"/>
              </a:ext>
            </a:extLst>
          </p:cNvPr>
          <p:cNvPicPr>
            <a:picLocks noChangeAspect="1"/>
          </p:cNvPicPr>
          <p:nvPr/>
        </p:nvPicPr>
        <p:blipFill>
          <a:blip r:embed="rId8"/>
          <a:stretch>
            <a:fillRect/>
          </a:stretch>
        </p:blipFill>
        <p:spPr>
          <a:xfrm>
            <a:off x="7600120" y="3174401"/>
            <a:ext cx="4591880" cy="2637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9971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095491" y="609601"/>
            <a:ext cx="5190969" cy="1216024"/>
          </a:xfrm>
        </p:spPr>
        <p:txBody>
          <a:bodyPr>
            <a:normAutofit fontScale="90000"/>
          </a:bodyPr>
          <a:lstStyle/>
          <a:p>
            <a:r>
              <a:rPr lang="en-US" dirty="0"/>
              <a:t>Permanency goals and concurrent planning</a:t>
            </a:r>
          </a:p>
        </p:txBody>
      </p:sp>
      <p:sp>
        <p:nvSpPr>
          <p:cNvPr id="24" name="Content Placeholder 23">
            <a:extLst>
              <a:ext uri="{FF2B5EF4-FFF2-40B4-BE49-F238E27FC236}">
                <a16:creationId xmlns:a16="http://schemas.microsoft.com/office/drawing/2014/main" id="{3A3542EB-DF02-4165-976C-29A4A2D28DE2}"/>
              </a:ext>
            </a:extLst>
          </p:cNvPr>
          <p:cNvSpPr>
            <a:spLocks noGrp="1"/>
          </p:cNvSpPr>
          <p:nvPr>
            <p:ph idx="1"/>
          </p:nvPr>
        </p:nvSpPr>
        <p:spPr>
          <a:xfrm>
            <a:off x="6095999" y="2147355"/>
            <a:ext cx="5045149" cy="4107021"/>
          </a:xfrm>
        </p:spPr>
        <p:txBody>
          <a:bodyPr/>
          <a:lstStyle/>
          <a:p>
            <a:r>
              <a:rPr lang="en-US" b="1" dirty="0"/>
              <a:t>Concurrent Planning:  </a:t>
            </a:r>
            <a:r>
              <a:rPr lang="en-US" dirty="0"/>
              <a:t>A method of case planning in which two or more permanency goals are implemented simultaneously in order to ensure the most expeditious permanency for children.</a:t>
            </a:r>
          </a:p>
          <a:p>
            <a:endParaRPr lang="en-US" dirty="0"/>
          </a:p>
          <a:p>
            <a:pPr marL="342900" indent="-342900">
              <a:buFont typeface="Arial" panose="020B0604020202020204" pitchFamily="34" charset="0"/>
              <a:buChar char="•"/>
            </a:pPr>
            <a:r>
              <a:rPr lang="en-US" b="1" dirty="0"/>
              <a:t>Used when uncertain if a permanency goal is feasible</a:t>
            </a:r>
          </a:p>
          <a:p>
            <a:pPr marL="342900" indent="-342900">
              <a:buFont typeface="Arial" panose="020B0604020202020204" pitchFamily="34" charset="0"/>
              <a:buChar char="•"/>
            </a:pPr>
            <a:r>
              <a:rPr lang="en-US" b="1" dirty="0"/>
              <a:t>Required at Permanency Plan Revision if not included in the Initial Permanency Plan.</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5" name="Oval 4">
            <a:extLst>
              <a:ext uri="{FF2B5EF4-FFF2-40B4-BE49-F238E27FC236}">
                <a16:creationId xmlns:a16="http://schemas.microsoft.com/office/drawing/2014/main" id="{F5E9364B-CF94-917E-F717-69979539EFB9}"/>
              </a:ext>
            </a:extLst>
          </p:cNvPr>
          <p:cNvSpPr/>
          <p:nvPr/>
        </p:nvSpPr>
        <p:spPr>
          <a:xfrm>
            <a:off x="801710" y="724530"/>
            <a:ext cx="2122242" cy="2534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Exit Custody to Live with Relatives</a:t>
            </a:r>
          </a:p>
        </p:txBody>
      </p:sp>
      <p:sp>
        <p:nvSpPr>
          <p:cNvPr id="12" name="Oval 11">
            <a:extLst>
              <a:ext uri="{FF2B5EF4-FFF2-40B4-BE49-F238E27FC236}">
                <a16:creationId xmlns:a16="http://schemas.microsoft.com/office/drawing/2014/main" id="{3E3E99A1-8757-3BD8-292D-1C49C7EC965A}"/>
              </a:ext>
            </a:extLst>
          </p:cNvPr>
          <p:cNvSpPr/>
          <p:nvPr/>
        </p:nvSpPr>
        <p:spPr>
          <a:xfrm>
            <a:off x="3182643" y="724530"/>
            <a:ext cx="2122242" cy="2534378"/>
          </a:xfrm>
          <a:prstGeom prst="ellipse">
            <a:avLst/>
          </a:prstGeom>
          <a:solidFill>
            <a:srgbClr val="4FB5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Permanent Guardianship</a:t>
            </a:r>
          </a:p>
        </p:txBody>
      </p:sp>
      <p:sp>
        <p:nvSpPr>
          <p:cNvPr id="16" name="Oval 15">
            <a:extLst>
              <a:ext uri="{FF2B5EF4-FFF2-40B4-BE49-F238E27FC236}">
                <a16:creationId xmlns:a16="http://schemas.microsoft.com/office/drawing/2014/main" id="{1BF5DAFE-337B-7BCD-5CFC-BB9E7CD3C6CD}"/>
              </a:ext>
            </a:extLst>
          </p:cNvPr>
          <p:cNvSpPr/>
          <p:nvPr/>
        </p:nvSpPr>
        <p:spPr>
          <a:xfrm>
            <a:off x="855089" y="3498069"/>
            <a:ext cx="2122242" cy="2534378"/>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Adoption</a:t>
            </a:r>
          </a:p>
        </p:txBody>
      </p:sp>
      <p:sp>
        <p:nvSpPr>
          <p:cNvPr id="20" name="Oval 19">
            <a:extLst>
              <a:ext uri="{FF2B5EF4-FFF2-40B4-BE49-F238E27FC236}">
                <a16:creationId xmlns:a16="http://schemas.microsoft.com/office/drawing/2014/main" id="{6F7F36FB-856E-8F9E-35B7-9D4D0C8DC392}"/>
              </a:ext>
            </a:extLst>
          </p:cNvPr>
          <p:cNvSpPr/>
          <p:nvPr/>
        </p:nvSpPr>
        <p:spPr>
          <a:xfrm>
            <a:off x="3182643" y="3498069"/>
            <a:ext cx="2122242" cy="253437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a:p>
            <a:pPr algn="ctr"/>
            <a:r>
              <a:rPr lang="en-US" dirty="0"/>
              <a:t>Planned Permanent Living Arrangement</a:t>
            </a:r>
          </a:p>
        </p:txBody>
      </p:sp>
      <p:sp>
        <p:nvSpPr>
          <p:cNvPr id="25" name="Oval 24">
            <a:extLst>
              <a:ext uri="{FF2B5EF4-FFF2-40B4-BE49-F238E27FC236}">
                <a16:creationId xmlns:a16="http://schemas.microsoft.com/office/drawing/2014/main" id="{ED0644EC-7B50-D453-E822-9220DB8B33C4}"/>
              </a:ext>
            </a:extLst>
          </p:cNvPr>
          <p:cNvSpPr/>
          <p:nvPr/>
        </p:nvSpPr>
        <p:spPr>
          <a:xfrm>
            <a:off x="2018866" y="2208786"/>
            <a:ext cx="2122242" cy="2534378"/>
          </a:xfrm>
          <a:prstGeom prst="ellipse">
            <a:avLst/>
          </a:prstGeom>
          <a:solidFill>
            <a:srgbClr val="5D9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Reunify with Parents</a:t>
            </a:r>
          </a:p>
        </p:txBody>
      </p:sp>
      <p:pic>
        <p:nvPicPr>
          <p:cNvPr id="3" name="Picture 2">
            <a:extLst>
              <a:ext uri="{FF2B5EF4-FFF2-40B4-BE49-F238E27FC236}">
                <a16:creationId xmlns:a16="http://schemas.microsoft.com/office/drawing/2014/main" id="{8187B68D-55B8-9CDB-7A9B-A2F6D86FF2A5}"/>
              </a:ext>
            </a:extLst>
          </p:cNvPr>
          <p:cNvPicPr>
            <a:picLocks noChangeAspect="1"/>
          </p:cNvPicPr>
          <p:nvPr/>
        </p:nvPicPr>
        <p:blipFill>
          <a:blip r:embed="rId3"/>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3766739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Terminator 12">
            <a:extLst>
              <a:ext uri="{FF2B5EF4-FFF2-40B4-BE49-F238E27FC236}">
                <a16:creationId xmlns:a16="http://schemas.microsoft.com/office/drawing/2014/main" id="{FD24184E-4769-4D9B-274C-666884DF36CE}"/>
              </a:ext>
            </a:extLst>
          </p:cNvPr>
          <p:cNvSpPr/>
          <p:nvPr/>
        </p:nvSpPr>
        <p:spPr>
          <a:xfrm>
            <a:off x="5931893" y="1784787"/>
            <a:ext cx="5190970" cy="4593104"/>
          </a:xfrm>
          <a:prstGeom prst="flowChartTerminator">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sz="2800" b="1" dirty="0">
              <a:solidFill>
                <a:schemeClr val="tx1"/>
              </a:solidFill>
            </a:endParaRPr>
          </a:p>
        </p:txBody>
      </p:sp>
      <p:sp>
        <p:nvSpPr>
          <p:cNvPr id="2" name="Title 1">
            <a:extLst>
              <a:ext uri="{FF2B5EF4-FFF2-40B4-BE49-F238E27FC236}">
                <a16:creationId xmlns:a16="http://schemas.microsoft.com/office/drawing/2014/main" id="{DB0892E0-9429-458A-93A2-AB46460C693C}"/>
              </a:ext>
            </a:extLst>
          </p:cNvPr>
          <p:cNvSpPr>
            <a:spLocks noGrp="1"/>
          </p:cNvSpPr>
          <p:nvPr>
            <p:ph type="title"/>
          </p:nvPr>
        </p:nvSpPr>
        <p:spPr>
          <a:xfrm>
            <a:off x="6095491" y="609601"/>
            <a:ext cx="5190969" cy="1216024"/>
          </a:xfrm>
        </p:spPr>
        <p:txBody>
          <a:bodyPr/>
          <a:lstStyle/>
          <a:p>
            <a:r>
              <a:rPr lang="en-US" dirty="0"/>
              <a:t>Permanency options skill lab</a:t>
            </a:r>
          </a:p>
        </p:txBody>
      </p:sp>
      <p:sp>
        <p:nvSpPr>
          <p:cNvPr id="11" name="Footer Placeholder 10">
            <a:extLst>
              <a:ext uri="{FF2B5EF4-FFF2-40B4-BE49-F238E27FC236}">
                <a16:creationId xmlns:a16="http://schemas.microsoft.com/office/drawing/2014/main" id="{23E4B1B4-A6A2-47DB-95BB-C698DD63FDE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sp>
        <p:nvSpPr>
          <p:cNvPr id="3" name="Flowchart: Terminator 2">
            <a:extLst>
              <a:ext uri="{FF2B5EF4-FFF2-40B4-BE49-F238E27FC236}">
                <a16:creationId xmlns:a16="http://schemas.microsoft.com/office/drawing/2014/main" id="{A1D50F17-32C5-D803-61DC-CB9A60652F88}"/>
              </a:ext>
            </a:extLst>
          </p:cNvPr>
          <p:cNvSpPr/>
          <p:nvPr/>
        </p:nvSpPr>
        <p:spPr>
          <a:xfrm>
            <a:off x="6199320" y="1825625"/>
            <a:ext cx="5190970" cy="4593104"/>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buFont typeface="Arial" panose="020B0604020202020204" pitchFamily="34" charset="0"/>
              <a:buChar char="•"/>
            </a:pPr>
            <a:r>
              <a:rPr lang="en-US" sz="2800" b="1" dirty="0">
                <a:solidFill>
                  <a:schemeClr val="tx1"/>
                </a:solidFill>
              </a:rPr>
              <a:t>FSW explains various options to Mrs. Steward.</a:t>
            </a:r>
          </a:p>
          <a:p>
            <a:pPr marL="342900" indent="-342900">
              <a:buFont typeface="Arial" panose="020B0604020202020204" pitchFamily="34" charset="0"/>
              <a:buChar char="•"/>
            </a:pPr>
            <a:r>
              <a:rPr lang="en-US" sz="2800" b="1" dirty="0">
                <a:solidFill>
                  <a:schemeClr val="tx1"/>
                </a:solidFill>
              </a:rPr>
              <a:t>FSW will discuss progress or lack of progress.</a:t>
            </a:r>
          </a:p>
          <a:p>
            <a:pPr marL="342900" indent="-342900">
              <a:buFont typeface="Arial" panose="020B0604020202020204" pitchFamily="34" charset="0"/>
              <a:buChar char="•"/>
            </a:pPr>
            <a:r>
              <a:rPr lang="en-US" sz="2800" b="1" dirty="0">
                <a:solidFill>
                  <a:schemeClr val="tx1"/>
                </a:solidFill>
              </a:rPr>
              <a:t>15 minutes for skill lab</a:t>
            </a:r>
          </a:p>
          <a:p>
            <a:pPr marL="342900" indent="-342900">
              <a:buFont typeface="Arial" panose="020B0604020202020204" pitchFamily="34" charset="0"/>
              <a:buChar char="•"/>
            </a:pPr>
            <a:r>
              <a:rPr lang="en-US" sz="2800" b="1" dirty="0">
                <a:solidFill>
                  <a:schemeClr val="tx1"/>
                </a:solidFill>
              </a:rPr>
              <a:t>5 minutes for feedback </a:t>
            </a:r>
          </a:p>
        </p:txBody>
      </p:sp>
      <p:sp>
        <p:nvSpPr>
          <p:cNvPr id="20" name="Rectangle 19">
            <a:extLst>
              <a:ext uri="{FF2B5EF4-FFF2-40B4-BE49-F238E27FC236}">
                <a16:creationId xmlns:a16="http://schemas.microsoft.com/office/drawing/2014/main" id="{AD08CE14-429D-D9B1-CD1E-E00A07E233C1}"/>
              </a:ext>
            </a:extLst>
          </p:cNvPr>
          <p:cNvSpPr/>
          <p:nvPr/>
        </p:nvSpPr>
        <p:spPr>
          <a:xfrm>
            <a:off x="590930" y="763588"/>
            <a:ext cx="2267594" cy="5485982"/>
          </a:xfrm>
          <a:prstGeom prst="rect">
            <a:avLst/>
          </a:prstGeom>
          <a:gradFill flip="none" rotWithShape="1">
            <a:gsLst>
              <a:gs pos="0">
                <a:srgbClr val="5D9390">
                  <a:tint val="66000"/>
                  <a:satMod val="160000"/>
                </a:srgbClr>
              </a:gs>
              <a:gs pos="50000">
                <a:srgbClr val="5D9390">
                  <a:tint val="44500"/>
                  <a:satMod val="160000"/>
                </a:srgbClr>
              </a:gs>
              <a:gs pos="100000">
                <a:srgbClr val="5D939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600" dirty="0">
                <a:solidFill>
                  <a:schemeClr val="tx1"/>
                </a:solidFill>
              </a:rPr>
              <a:t>Reunify with Parents</a:t>
            </a:r>
          </a:p>
          <a:p>
            <a:pPr marL="342900" indent="-342900">
              <a:buFont typeface="Arial" panose="020B0604020202020204" pitchFamily="34" charset="0"/>
              <a:buChar char="•"/>
            </a:pPr>
            <a:r>
              <a:rPr lang="en-US" sz="2600" dirty="0">
                <a:solidFill>
                  <a:schemeClr val="tx1"/>
                </a:solidFill>
              </a:rPr>
              <a:t>Exit Custody to Live with Relatives</a:t>
            </a:r>
          </a:p>
          <a:p>
            <a:pPr marL="342900" indent="-342900">
              <a:buFont typeface="Arial" panose="020B0604020202020204" pitchFamily="34" charset="0"/>
              <a:buChar char="•"/>
            </a:pPr>
            <a:r>
              <a:rPr lang="en-US" sz="2600" dirty="0">
                <a:solidFill>
                  <a:schemeClr val="tx1"/>
                </a:solidFill>
              </a:rPr>
              <a:t>Permanent Guardianship</a:t>
            </a:r>
          </a:p>
          <a:p>
            <a:pPr marL="342900" indent="-342900">
              <a:buFont typeface="Arial" panose="020B0604020202020204" pitchFamily="34" charset="0"/>
              <a:buChar char="•"/>
            </a:pPr>
            <a:r>
              <a:rPr lang="en-US" sz="2600" dirty="0">
                <a:solidFill>
                  <a:schemeClr val="tx1"/>
                </a:solidFill>
              </a:rPr>
              <a:t>Adoption</a:t>
            </a:r>
          </a:p>
          <a:p>
            <a:pPr marL="342900" indent="-342900">
              <a:buFont typeface="Arial" panose="020B0604020202020204" pitchFamily="34" charset="0"/>
              <a:buChar char="•"/>
            </a:pPr>
            <a:r>
              <a:rPr lang="en-US" sz="2600" dirty="0">
                <a:solidFill>
                  <a:schemeClr val="tx1"/>
                </a:solidFill>
              </a:rPr>
              <a:t>PPLA</a:t>
            </a:r>
          </a:p>
        </p:txBody>
      </p:sp>
      <p:pic>
        <p:nvPicPr>
          <p:cNvPr id="21" name="Picture 20">
            <a:extLst>
              <a:ext uri="{FF2B5EF4-FFF2-40B4-BE49-F238E27FC236}">
                <a16:creationId xmlns:a16="http://schemas.microsoft.com/office/drawing/2014/main" id="{C6459175-B9B8-BAC7-CBE0-594F49689498}"/>
              </a:ext>
            </a:extLst>
          </p:cNvPr>
          <p:cNvPicPr>
            <a:picLocks noChangeAspect="1"/>
          </p:cNvPicPr>
          <p:nvPr/>
        </p:nvPicPr>
        <p:blipFill>
          <a:blip r:embed="rId3"/>
          <a:stretch>
            <a:fillRect/>
          </a:stretch>
        </p:blipFill>
        <p:spPr>
          <a:xfrm>
            <a:off x="11228415" y="6118024"/>
            <a:ext cx="621235" cy="601409"/>
          </a:xfrm>
          <a:prstGeom prst="rect">
            <a:avLst/>
          </a:prstGeom>
        </p:spPr>
      </p:pic>
      <p:pic>
        <p:nvPicPr>
          <p:cNvPr id="10" name="Picture Placeholder 9" descr="Graphical user interface, text, application, email&#10;&#10;Description automatically generated">
            <a:hlinkClick r:id="rId4"/>
            <a:extLst>
              <a:ext uri="{FF2B5EF4-FFF2-40B4-BE49-F238E27FC236}">
                <a16:creationId xmlns:a16="http://schemas.microsoft.com/office/drawing/2014/main" id="{70084F41-0996-BDE0-7719-209C42DF0207}"/>
              </a:ext>
            </a:extLst>
          </p:cNvPr>
          <p:cNvPicPr>
            <a:picLocks noGrp="1" noChangeAspect="1"/>
          </p:cNvPicPr>
          <p:nvPr>
            <p:ph type="pic" sz="quarter" idx="13"/>
          </p:nvPr>
        </p:nvPicPr>
        <p:blipFill rotWithShape="1">
          <a:blip r:embed="rId5"/>
          <a:srcRect l="8188" t="3376" r="32368" b="-3376"/>
          <a:stretch/>
        </p:blipFill>
        <p:spPr>
          <a:xfrm>
            <a:off x="3146425" y="763588"/>
            <a:ext cx="2122488" cy="2600325"/>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9DC5A030-E8B1-BDBC-5410-011AA60A82F3}"/>
              </a:ext>
            </a:extLst>
          </p:cNvPr>
          <p:cNvSpPr/>
          <p:nvPr/>
        </p:nvSpPr>
        <p:spPr>
          <a:xfrm>
            <a:off x="2954491" y="3363913"/>
            <a:ext cx="2518042" cy="3013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What were your strengths?</a:t>
            </a:r>
          </a:p>
          <a:p>
            <a:pPr marL="285750" indent="-285750">
              <a:buFont typeface="Arial" panose="020B0604020202020204" pitchFamily="34" charset="0"/>
              <a:buChar char="•"/>
            </a:pPr>
            <a:r>
              <a:rPr lang="en-US" dirty="0"/>
              <a:t>What are areas of improvement?</a:t>
            </a:r>
          </a:p>
          <a:p>
            <a:pPr marL="285750" indent="-285750">
              <a:buFont typeface="Arial" panose="020B0604020202020204" pitchFamily="34" charset="0"/>
              <a:buChar char="•"/>
            </a:pPr>
            <a:endParaRPr lang="en-US" dirty="0"/>
          </a:p>
        </p:txBody>
      </p:sp>
      <p:sp>
        <p:nvSpPr>
          <p:cNvPr id="15" name="Rectangle: Rounded Corners 14">
            <a:extLst>
              <a:ext uri="{FF2B5EF4-FFF2-40B4-BE49-F238E27FC236}">
                <a16:creationId xmlns:a16="http://schemas.microsoft.com/office/drawing/2014/main" id="{AE3836BB-135E-EE4C-47BA-D6FD034E6E2B}"/>
              </a:ext>
            </a:extLst>
          </p:cNvPr>
          <p:cNvSpPr/>
          <p:nvPr/>
        </p:nvSpPr>
        <p:spPr>
          <a:xfrm>
            <a:off x="3545415" y="3363913"/>
            <a:ext cx="1385173" cy="4550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Debrief:</a:t>
            </a:r>
          </a:p>
        </p:txBody>
      </p:sp>
    </p:spTree>
    <p:extLst>
      <p:ext uri="{BB962C8B-B14F-4D97-AF65-F5344CB8AC3E}">
        <p14:creationId xmlns:p14="http://schemas.microsoft.com/office/powerpoint/2010/main" val="357237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ext&#10;&#10;Description automatically generated">
            <a:hlinkClick r:id="rId3"/>
            <a:extLst>
              <a:ext uri="{FF2B5EF4-FFF2-40B4-BE49-F238E27FC236}">
                <a16:creationId xmlns:a16="http://schemas.microsoft.com/office/drawing/2014/main" id="{3B6EECBA-8D7F-5114-BD31-54115F102DDA}"/>
              </a:ext>
            </a:extLst>
          </p:cNvPr>
          <p:cNvPicPr>
            <a:picLocks noGrp="1" noChangeAspect="1"/>
          </p:cNvPicPr>
          <p:nvPr>
            <p:ph type="pic" sz="quarter" idx="13"/>
          </p:nvPr>
        </p:nvPicPr>
        <p:blipFill>
          <a:blip r:embed="rId4"/>
          <a:srcRect t="5512" b="5512"/>
          <a:stretch>
            <a:fillRect/>
          </a:stretch>
        </p:blipFill>
        <p:spPr/>
      </p:pic>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7258535" y="368736"/>
            <a:ext cx="4395744" cy="1222002"/>
          </a:xfrm>
        </p:spPr>
        <p:txBody>
          <a:bodyPr>
            <a:normAutofit/>
          </a:bodyPr>
          <a:lstStyle/>
          <a:p>
            <a:r>
              <a:rPr lang="en-US" dirty="0"/>
              <a:t>Steward cans reassessment</a:t>
            </a:r>
          </a:p>
        </p:txBody>
      </p:sp>
      <p:sp>
        <p:nvSpPr>
          <p:cNvPr id="12" name="Content Placeholder 11">
            <a:extLst>
              <a:ext uri="{FF2B5EF4-FFF2-40B4-BE49-F238E27FC236}">
                <a16:creationId xmlns:a16="http://schemas.microsoft.com/office/drawing/2014/main" id="{696F7679-B00E-4BE4-A073-3AC792312C83}"/>
              </a:ext>
            </a:extLst>
          </p:cNvPr>
          <p:cNvSpPr>
            <a:spLocks noGrp="1"/>
          </p:cNvSpPr>
          <p:nvPr>
            <p:ph idx="1"/>
          </p:nvPr>
        </p:nvSpPr>
        <p:spPr>
          <a:xfrm>
            <a:off x="7438208" y="1828502"/>
            <a:ext cx="4216071" cy="4107021"/>
          </a:xfrm>
        </p:spPr>
        <p:txBody>
          <a:bodyPr>
            <a:normAutofit fontScale="92500"/>
          </a:bodyPr>
          <a:lstStyle/>
          <a:p>
            <a:pPr marL="342900" indent="-342900">
              <a:buFont typeface="Arial" panose="020B0604020202020204" pitchFamily="34" charset="0"/>
              <a:buChar char="•"/>
            </a:pPr>
            <a:r>
              <a:rPr lang="en-US" sz="2800" b="1" dirty="0"/>
              <a:t>Review the CANS Reassessment for Travis and Michael</a:t>
            </a:r>
          </a:p>
          <a:p>
            <a:pPr marL="342900" indent="-342900">
              <a:buFont typeface="Arial" panose="020B0604020202020204" pitchFamily="34" charset="0"/>
              <a:buChar char="•"/>
            </a:pPr>
            <a:r>
              <a:rPr lang="en-US" sz="2800" b="1" dirty="0"/>
              <a:t>What information did you learn about the family?</a:t>
            </a:r>
          </a:p>
          <a:p>
            <a:pPr marL="342900" indent="-342900">
              <a:buFont typeface="Arial" panose="020B0604020202020204" pitchFamily="34" charset="0"/>
              <a:buChar char="•"/>
            </a:pPr>
            <a:r>
              <a:rPr lang="en-US" sz="2800" b="1" dirty="0"/>
              <a:t>What follow-up questions do you have?</a:t>
            </a:r>
          </a:p>
          <a:p>
            <a:pPr marL="342900" indent="-342900">
              <a:buFont typeface="Arial" panose="020B0604020202020204" pitchFamily="34" charset="0"/>
              <a:buChar char="•"/>
            </a:pPr>
            <a:r>
              <a:rPr lang="en-US" sz="2800" b="1" dirty="0"/>
              <a:t>How will you use this to  plan?</a:t>
            </a:r>
          </a:p>
        </p:txBody>
      </p:sp>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pic>
        <p:nvPicPr>
          <p:cNvPr id="17" name="Picture 16">
            <a:extLst>
              <a:ext uri="{FF2B5EF4-FFF2-40B4-BE49-F238E27FC236}">
                <a16:creationId xmlns:a16="http://schemas.microsoft.com/office/drawing/2014/main" id="{8805657A-04A4-2649-15B2-72F056226DAE}"/>
              </a:ext>
            </a:extLst>
          </p:cNvPr>
          <p:cNvPicPr>
            <a:picLocks noChangeAspect="1"/>
          </p:cNvPicPr>
          <p:nvPr/>
        </p:nvPicPr>
        <p:blipFill>
          <a:blip r:embed="rId5"/>
          <a:stretch>
            <a:fillRect/>
          </a:stretch>
        </p:blipFill>
        <p:spPr>
          <a:xfrm>
            <a:off x="10982552" y="5898776"/>
            <a:ext cx="851399" cy="824227"/>
          </a:xfrm>
          <a:prstGeom prst="rect">
            <a:avLst/>
          </a:prstGeom>
        </p:spPr>
      </p:pic>
      <p:sp>
        <p:nvSpPr>
          <p:cNvPr id="2" name="Flowchart: Terminator 1">
            <a:extLst>
              <a:ext uri="{FF2B5EF4-FFF2-40B4-BE49-F238E27FC236}">
                <a16:creationId xmlns:a16="http://schemas.microsoft.com/office/drawing/2014/main" id="{8F2B8D6C-0613-5F00-1DD5-A8A2CE69C73A}"/>
              </a:ext>
            </a:extLst>
          </p:cNvPr>
          <p:cNvSpPr/>
          <p:nvPr/>
        </p:nvSpPr>
        <p:spPr>
          <a:xfrm>
            <a:off x="-1656522" y="2985927"/>
            <a:ext cx="5175085" cy="3428998"/>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EBD6C29F-4C7E-3330-AF61-0E6CBE5F71A0}"/>
              </a:ext>
            </a:extLst>
          </p:cNvPr>
          <p:cNvSpPr txBox="1"/>
          <p:nvPr/>
        </p:nvSpPr>
        <p:spPr>
          <a:xfrm>
            <a:off x="358049" y="3176932"/>
            <a:ext cx="2523999" cy="3046988"/>
          </a:xfrm>
          <a:prstGeom prst="rect">
            <a:avLst/>
          </a:prstGeom>
          <a:noFill/>
        </p:spPr>
        <p:txBody>
          <a:bodyPr wrap="square" rtlCol="0">
            <a:spAutoFit/>
          </a:bodyPr>
          <a:lstStyle/>
          <a:p>
            <a:r>
              <a:rPr lang="en-US" sz="2400" dirty="0">
                <a:solidFill>
                  <a:schemeClr val="bg1"/>
                </a:solidFill>
                <a:latin typeface="Abadi" panose="020B0604020104020204" pitchFamily="34" charset="0"/>
              </a:rPr>
              <a:t>Resources:</a:t>
            </a:r>
          </a:p>
          <a:p>
            <a:endParaRPr lang="en-US" sz="2400" dirty="0">
              <a:solidFill>
                <a:schemeClr val="bg1"/>
              </a:solidFill>
              <a:latin typeface="Abadi" panose="020B0604020104020204" pitchFamily="34" charset="0"/>
            </a:endParaRPr>
          </a:p>
          <a:p>
            <a:pPr marL="285750" indent="-285750">
              <a:buFont typeface="Arial" panose="020B0604020202020204" pitchFamily="34" charset="0"/>
              <a:buChar char="•"/>
            </a:pPr>
            <a:r>
              <a:rPr lang="en-US" sz="2400" dirty="0">
                <a:solidFill>
                  <a:schemeClr val="bg1"/>
                </a:solidFill>
                <a:latin typeface="Abadi" panose="020B0604020104020204" pitchFamily="34" charset="0"/>
              </a:rPr>
              <a:t>CANS Case Protocol</a:t>
            </a:r>
          </a:p>
          <a:p>
            <a:pPr marL="285750" indent="-285750">
              <a:buFont typeface="Arial" panose="020B0604020202020204" pitchFamily="34" charset="0"/>
              <a:buChar char="•"/>
            </a:pPr>
            <a:r>
              <a:rPr lang="en-US" sz="2400" dirty="0">
                <a:solidFill>
                  <a:schemeClr val="bg1"/>
                </a:solidFill>
                <a:latin typeface="Abadi" panose="020B0604020104020204" pitchFamily="34" charset="0"/>
              </a:rPr>
              <a:t>Travis &amp; Michael Reassessment CANS</a:t>
            </a:r>
          </a:p>
        </p:txBody>
      </p:sp>
    </p:spTree>
    <p:extLst>
      <p:ext uri="{BB962C8B-B14F-4D97-AF65-F5344CB8AC3E}">
        <p14:creationId xmlns:p14="http://schemas.microsoft.com/office/powerpoint/2010/main" val="403010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172596" y="-35858"/>
            <a:ext cx="9505664" cy="1216024"/>
          </a:xfrm>
        </p:spPr>
        <p:txBody>
          <a:bodyPr/>
          <a:lstStyle/>
          <a:p>
            <a:r>
              <a:rPr lang="en-US" dirty="0"/>
              <a:t>Court involvement</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graphicFrame>
        <p:nvGraphicFramePr>
          <p:cNvPr id="8" name="Diagram 7">
            <a:extLst>
              <a:ext uri="{FF2B5EF4-FFF2-40B4-BE49-F238E27FC236}">
                <a16:creationId xmlns:a16="http://schemas.microsoft.com/office/drawing/2014/main" id="{679A746F-DAD0-490B-E921-23CC2C5E57EB}"/>
              </a:ext>
            </a:extLst>
          </p:cNvPr>
          <p:cNvGraphicFramePr/>
          <p:nvPr>
            <p:extLst>
              <p:ext uri="{D42A27DB-BD31-4B8C-83A1-F6EECF244321}">
                <p14:modId xmlns:p14="http://schemas.microsoft.com/office/powerpoint/2010/main" val="318625072"/>
              </p:ext>
            </p:extLst>
          </p:nvPr>
        </p:nvGraphicFramePr>
        <p:xfrm>
          <a:off x="-1803423" y="1012805"/>
          <a:ext cx="9505664" cy="5559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AD155D6-6A7C-CC24-A0D8-63FEDD867D57}"/>
              </a:ext>
            </a:extLst>
          </p:cNvPr>
          <p:cNvPicPr>
            <a:picLocks noChangeAspect="1"/>
          </p:cNvPicPr>
          <p:nvPr/>
        </p:nvPicPr>
        <p:blipFill>
          <a:blip r:embed="rId8"/>
          <a:stretch>
            <a:fillRect/>
          </a:stretch>
        </p:blipFill>
        <p:spPr>
          <a:xfrm>
            <a:off x="10985442" y="5971595"/>
            <a:ext cx="851399" cy="824227"/>
          </a:xfrm>
          <a:prstGeom prst="rect">
            <a:avLst/>
          </a:prstGeom>
        </p:spPr>
      </p:pic>
      <p:sp>
        <p:nvSpPr>
          <p:cNvPr id="10" name="TextBox 9">
            <a:extLst>
              <a:ext uri="{FF2B5EF4-FFF2-40B4-BE49-F238E27FC236}">
                <a16:creationId xmlns:a16="http://schemas.microsoft.com/office/drawing/2014/main" id="{6F945B89-A7F8-31D1-E909-F247A2615C20}"/>
              </a:ext>
            </a:extLst>
          </p:cNvPr>
          <p:cNvSpPr txBox="1"/>
          <p:nvPr/>
        </p:nvSpPr>
        <p:spPr>
          <a:xfrm>
            <a:off x="5447836" y="1976593"/>
            <a:ext cx="5354357"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pPr>
            <a:r>
              <a:rPr lang="en-US" sz="2800" dirty="0"/>
              <a:t>DCS submits regular progress reports to the Court.  The Court must review progress at least every 6 months.  </a:t>
            </a:r>
          </a:p>
        </p:txBody>
      </p:sp>
    </p:spTree>
    <p:extLst>
      <p:ext uri="{BB962C8B-B14F-4D97-AF65-F5344CB8AC3E}">
        <p14:creationId xmlns:p14="http://schemas.microsoft.com/office/powerpoint/2010/main" val="3960887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AE37C1-DA88-194B-2016-8D30EB5D96B9}"/>
              </a:ext>
            </a:extLst>
          </p:cNvPr>
          <p:cNvSpPr txBox="1"/>
          <p:nvPr/>
        </p:nvSpPr>
        <p:spPr>
          <a:xfrm>
            <a:off x="3956777" y="897357"/>
            <a:ext cx="6916872" cy="5909310"/>
          </a:xfrm>
          <a:prstGeom prst="rect">
            <a:avLst/>
          </a:prstGeom>
          <a:solidFill>
            <a:schemeClr val="bg1">
              <a:lumMod val="95000"/>
            </a:schemeClr>
          </a:solidFill>
          <a:ln>
            <a:solidFill>
              <a:schemeClr val="bg1">
                <a:lumMod val="8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itle 12">
            <a:extLst>
              <a:ext uri="{FF2B5EF4-FFF2-40B4-BE49-F238E27FC236}">
                <a16:creationId xmlns:a16="http://schemas.microsoft.com/office/drawing/2014/main" id="{AD28B721-1BE9-42A1-91BD-68C61C551441}"/>
              </a:ext>
            </a:extLst>
          </p:cNvPr>
          <p:cNvSpPr>
            <a:spLocks noGrp="1"/>
          </p:cNvSpPr>
          <p:nvPr>
            <p:ph type="title"/>
          </p:nvPr>
        </p:nvSpPr>
        <p:spPr>
          <a:xfrm>
            <a:off x="1086589" y="68719"/>
            <a:ext cx="9505664" cy="1216024"/>
          </a:xfrm>
        </p:spPr>
        <p:txBody>
          <a:bodyPr/>
          <a:lstStyle/>
          <a:p>
            <a:r>
              <a:rPr lang="en-US" dirty="0"/>
              <a:t>Affidavit of Reasonable efforts</a:t>
            </a:r>
          </a:p>
        </p:txBody>
      </p:sp>
      <p:sp>
        <p:nvSpPr>
          <p:cNvPr id="15" name="Footer Placeholder 14">
            <a:extLst>
              <a:ext uri="{FF2B5EF4-FFF2-40B4-BE49-F238E27FC236}">
                <a16:creationId xmlns:a16="http://schemas.microsoft.com/office/drawing/2014/main" id="{A9997BDD-FC69-44C6-B576-1CAE092C9D46}"/>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5" name="TextBox 4">
            <a:extLst>
              <a:ext uri="{FF2B5EF4-FFF2-40B4-BE49-F238E27FC236}">
                <a16:creationId xmlns:a16="http://schemas.microsoft.com/office/drawing/2014/main" id="{FDC2D7E2-E77A-9508-B729-DADF6E0F1B61}"/>
              </a:ext>
            </a:extLst>
          </p:cNvPr>
          <p:cNvSpPr txBox="1"/>
          <p:nvPr/>
        </p:nvSpPr>
        <p:spPr>
          <a:xfrm>
            <a:off x="4636159" y="1594105"/>
            <a:ext cx="5634276" cy="4158703"/>
          </a:xfrm>
          <a:prstGeom prst="rect">
            <a:avLst/>
          </a:prstGeom>
          <a:solidFill>
            <a:schemeClr val="bg2"/>
          </a:solidFill>
        </p:spPr>
        <p:txBody>
          <a:bodyPr wrap="square" rtlCol="0">
            <a:spAutoFit/>
          </a:bodyPr>
          <a:lstStyle/>
          <a:p>
            <a:pPr marL="342900" marR="0" lvl="0" indent="-342900">
              <a:lnSpc>
                <a:spcPct val="150000"/>
              </a:lnSpc>
              <a:spcBef>
                <a:spcPts val="0"/>
              </a:spcBef>
              <a:spcAft>
                <a:spcPts val="0"/>
              </a:spcAft>
              <a:buFont typeface="Wingdings" panose="05000000000000000000" pitchFamily="2" charset="2"/>
              <a:buChar char=""/>
            </a:pPr>
            <a:r>
              <a:rPr lang="en-US" sz="3600" dirty="0">
                <a:effectLst/>
                <a:latin typeface="Open Sans" panose="020B0606030504020204" pitchFamily="34" charset="0"/>
                <a:ea typeface="Calibri" panose="020F0502020204030204" pitchFamily="34" charset="0"/>
              </a:rPr>
              <a:t>Child(ren)’s condition</a:t>
            </a:r>
            <a:endParaRPr lang="en-US" sz="36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3600" dirty="0">
                <a:effectLst/>
                <a:latin typeface="Open Sans" panose="020B0606030504020204" pitchFamily="34" charset="0"/>
                <a:ea typeface="Calibri" panose="020F0502020204030204" pitchFamily="34" charset="0"/>
              </a:rPr>
              <a:t>Parent progress on the Permanency Plan</a:t>
            </a:r>
            <a:endParaRPr lang="en-US" sz="36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3600" dirty="0">
                <a:effectLst/>
                <a:latin typeface="Open Sans" panose="020B0606030504020204" pitchFamily="34" charset="0"/>
                <a:ea typeface="Calibri" panose="020F0502020204030204" pitchFamily="34" charset="0"/>
              </a:rPr>
              <a:t>Visitation</a:t>
            </a:r>
            <a:endParaRPr lang="en-US" sz="3600" dirty="0">
              <a:effectLst/>
              <a:latin typeface="Open Sans" panose="020B0606030504020204" pitchFamily="34" charset="0"/>
              <a:ea typeface="Open Sans" panose="020B0606030504020204" pitchFamily="34" charset="0"/>
            </a:endParaRPr>
          </a:p>
          <a:p>
            <a:pPr marL="342900" marR="0" lvl="0" indent="-342900">
              <a:lnSpc>
                <a:spcPct val="150000"/>
              </a:lnSpc>
              <a:spcBef>
                <a:spcPts val="0"/>
              </a:spcBef>
              <a:spcAft>
                <a:spcPts val="0"/>
              </a:spcAft>
              <a:buFont typeface="Wingdings" panose="05000000000000000000" pitchFamily="2" charset="2"/>
              <a:buChar char=""/>
            </a:pPr>
            <a:r>
              <a:rPr lang="en-US" sz="3600" dirty="0">
                <a:effectLst/>
                <a:latin typeface="Open Sans" panose="020B0606030504020204" pitchFamily="34" charset="0"/>
                <a:ea typeface="Calibri" panose="020F0502020204030204" pitchFamily="34" charset="0"/>
              </a:rPr>
              <a:t>Case Manager Contact</a:t>
            </a:r>
            <a:endParaRPr lang="en-US" sz="3600" dirty="0">
              <a:effectLst/>
              <a:latin typeface="Open Sans" panose="020B0606030504020204" pitchFamily="34" charset="0"/>
              <a:ea typeface="Open Sans" panose="020B0606030504020204" pitchFamily="34" charset="0"/>
            </a:endParaRPr>
          </a:p>
        </p:txBody>
      </p:sp>
      <p:sp>
        <p:nvSpPr>
          <p:cNvPr id="3" name="Flowchart: Connector 2">
            <a:hlinkClick r:id="rId3"/>
            <a:extLst>
              <a:ext uri="{FF2B5EF4-FFF2-40B4-BE49-F238E27FC236}">
                <a16:creationId xmlns:a16="http://schemas.microsoft.com/office/drawing/2014/main" id="{77E5EFE7-EC20-B88B-0C31-6E90F73BB1DF}"/>
              </a:ext>
            </a:extLst>
          </p:cNvPr>
          <p:cNvSpPr/>
          <p:nvPr/>
        </p:nvSpPr>
        <p:spPr>
          <a:xfrm>
            <a:off x="397459" y="4066159"/>
            <a:ext cx="3718054" cy="2482819"/>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Complete</a:t>
            </a:r>
          </a:p>
          <a:p>
            <a:pPr algn="ctr"/>
            <a:r>
              <a:rPr lang="en-US" sz="3200" dirty="0"/>
              <a:t>CS-0798</a:t>
            </a:r>
          </a:p>
        </p:txBody>
      </p:sp>
      <p:sp>
        <p:nvSpPr>
          <p:cNvPr id="4" name="Flowchart: Connector 3">
            <a:hlinkClick r:id="rId3"/>
            <a:extLst>
              <a:ext uri="{FF2B5EF4-FFF2-40B4-BE49-F238E27FC236}">
                <a16:creationId xmlns:a16="http://schemas.microsoft.com/office/drawing/2014/main" id="{8F524DA5-80E0-EF88-2FC1-64506BA5F6C0}"/>
              </a:ext>
            </a:extLst>
          </p:cNvPr>
          <p:cNvSpPr/>
          <p:nvPr/>
        </p:nvSpPr>
        <p:spPr>
          <a:xfrm>
            <a:off x="288556" y="1190638"/>
            <a:ext cx="3718054" cy="2482819"/>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Affidavit of Reasonable Efforts</a:t>
            </a:r>
          </a:p>
          <a:p>
            <a:pPr algn="ctr"/>
            <a:r>
              <a:rPr lang="en-US" sz="3200" dirty="0"/>
              <a:t>CS-0798</a:t>
            </a:r>
          </a:p>
        </p:txBody>
      </p:sp>
      <p:pic>
        <p:nvPicPr>
          <p:cNvPr id="2" name="Picture 1">
            <a:extLst>
              <a:ext uri="{FF2B5EF4-FFF2-40B4-BE49-F238E27FC236}">
                <a16:creationId xmlns:a16="http://schemas.microsoft.com/office/drawing/2014/main" id="{081D9ECA-4EAA-27A7-F8E8-18F1600145F4}"/>
              </a:ext>
            </a:extLst>
          </p:cNvPr>
          <p:cNvPicPr>
            <a:picLocks noChangeAspect="1"/>
          </p:cNvPicPr>
          <p:nvPr/>
        </p:nvPicPr>
        <p:blipFill>
          <a:blip r:embed="rId4"/>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2712456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Eight</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Case Process</a:t>
            </a:r>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88" y="1923636"/>
            <a:ext cx="2708982" cy="72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D42E48F-5C5A-A3D0-7F54-713309254D66}"/>
              </a:ext>
            </a:extLst>
          </p:cNvPr>
          <p:cNvSpPr/>
          <p:nvPr/>
        </p:nvSpPr>
        <p:spPr>
          <a:xfrm>
            <a:off x="8078288" y="3783106"/>
            <a:ext cx="3342747" cy="22591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t>Months</a:t>
            </a:r>
          </a:p>
          <a:p>
            <a:pPr algn="ctr"/>
            <a:r>
              <a:rPr lang="en-US" sz="4000" dirty="0"/>
              <a:t>7, 8, and 9</a:t>
            </a:r>
          </a:p>
        </p:txBody>
      </p:sp>
    </p:spTree>
    <p:extLst>
      <p:ext uri="{BB962C8B-B14F-4D97-AF65-F5344CB8AC3E}">
        <p14:creationId xmlns:p14="http://schemas.microsoft.com/office/powerpoint/2010/main" val="1228597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878528" y="339736"/>
            <a:ext cx="9678015" cy="1216024"/>
          </a:xfrm>
        </p:spPr>
        <p:txBody>
          <a:bodyPr/>
          <a:lstStyle/>
          <a:p>
            <a:r>
              <a:rPr lang="en-US" dirty="0"/>
              <a:t>Case calendar timeline 181-270 days</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9" name="TextBox 8">
            <a:extLst>
              <a:ext uri="{FF2B5EF4-FFF2-40B4-BE49-F238E27FC236}">
                <a16:creationId xmlns:a16="http://schemas.microsoft.com/office/drawing/2014/main" id="{B2FB0ACC-5483-F470-1610-F99305893792}"/>
              </a:ext>
            </a:extLst>
          </p:cNvPr>
          <p:cNvSpPr txBox="1"/>
          <p:nvPr/>
        </p:nvSpPr>
        <p:spPr>
          <a:xfrm>
            <a:off x="878528" y="1786591"/>
            <a:ext cx="8899945" cy="5324535"/>
          </a:xfrm>
          <a:prstGeom prst="rect">
            <a:avLst/>
          </a:prstGeom>
          <a:noFill/>
          <a:ln>
            <a:solidFill>
              <a:schemeClr val="accent5">
                <a:lumMod val="75000"/>
              </a:schemeClr>
            </a:solidFill>
          </a:ln>
          <a:effectLst>
            <a:glow rad="228600">
              <a:schemeClr val="accent2">
                <a:satMod val="175000"/>
                <a:alpha val="40000"/>
              </a:schemeClr>
            </a:glow>
          </a:effectLst>
        </p:spPr>
        <p:txBody>
          <a:bodyPr wrap="square" rtlCol="0">
            <a:spAutoFit/>
          </a:bodyPr>
          <a:lstStyle/>
          <a:p>
            <a:pPr marL="285750" indent="-285750">
              <a:buFont typeface="Arial" panose="020B0604020202020204" pitchFamily="34" charset="0"/>
              <a:buChar char="•"/>
            </a:pPr>
            <a:r>
              <a:rPr lang="en-US" sz="2000" dirty="0"/>
              <a:t>EPSDT Dental</a:t>
            </a:r>
          </a:p>
          <a:p>
            <a:pPr marL="285750" indent="-285750">
              <a:buFont typeface="Arial" panose="020B0604020202020204" pitchFamily="34" charset="0"/>
              <a:buChar char="•"/>
            </a:pPr>
            <a:r>
              <a:rPr lang="en-US" sz="2000" dirty="0"/>
              <a:t>Visitation Guide</a:t>
            </a:r>
          </a:p>
          <a:p>
            <a:pPr marL="742950" lvl="1" indent="-285750">
              <a:buFont typeface="Arial" panose="020B0604020202020204" pitchFamily="34" charset="0"/>
              <a:buChar char="•"/>
            </a:pPr>
            <a:r>
              <a:rPr lang="en-US" sz="2000" dirty="0"/>
              <a:t>Face to Face-Child, Parent, Foster Parent</a:t>
            </a:r>
          </a:p>
          <a:p>
            <a:pPr marL="742950" lvl="1" indent="-285750">
              <a:buFont typeface="Arial" panose="020B0604020202020204" pitchFamily="34" charset="0"/>
              <a:buChar char="•"/>
            </a:pPr>
            <a:r>
              <a:rPr lang="en-US" sz="2000" dirty="0"/>
              <a:t>Visitation between Parent and Child</a:t>
            </a:r>
          </a:p>
          <a:p>
            <a:pPr marL="742950" lvl="1" indent="-285750">
              <a:buFont typeface="Arial" panose="020B0604020202020204" pitchFamily="34" charset="0"/>
              <a:buChar char="•"/>
            </a:pPr>
            <a:r>
              <a:rPr lang="en-US" sz="2000" dirty="0"/>
              <a:t>Visitation between siblings</a:t>
            </a:r>
          </a:p>
          <a:p>
            <a:pPr marL="285750" indent="-285750">
              <a:buFont typeface="Arial" panose="020B0604020202020204" pitchFamily="34" charset="0"/>
              <a:buChar char="•"/>
            </a:pPr>
            <a:r>
              <a:rPr lang="en-US" sz="2000" dirty="0"/>
              <a:t>FCRB</a:t>
            </a:r>
          </a:p>
          <a:p>
            <a:pPr marL="285750" indent="-285750">
              <a:buFont typeface="Arial" panose="020B0604020202020204" pitchFamily="34" charset="0"/>
              <a:buChar char="•"/>
            </a:pPr>
            <a:r>
              <a:rPr lang="en-US" sz="2000" dirty="0"/>
              <a:t>Reassessment CANS</a:t>
            </a:r>
          </a:p>
          <a:p>
            <a:pPr marL="285750" indent="-285750">
              <a:buFont typeface="Arial" panose="020B0604020202020204" pitchFamily="34" charset="0"/>
              <a:buChar char="•"/>
            </a:pPr>
            <a:r>
              <a:rPr lang="en-US" sz="2000" dirty="0"/>
              <a:t>Permanency Plan Revision CFTM</a:t>
            </a:r>
          </a:p>
          <a:p>
            <a:pPr marL="285750" indent="-285750">
              <a:buFont typeface="Arial" panose="020B0604020202020204" pitchFamily="34" charset="0"/>
              <a:buChar char="•"/>
            </a:pPr>
            <a:r>
              <a:rPr lang="en-US" sz="2000" dirty="0"/>
              <a:t>FPP Ratification Hearing</a:t>
            </a:r>
          </a:p>
          <a:p>
            <a:pPr marL="285750" indent="-285750">
              <a:buFont typeface="Arial" panose="020B0604020202020204" pitchFamily="34" charset="0"/>
              <a:buChar char="•"/>
            </a:pPr>
            <a:r>
              <a:rPr lang="en-US" sz="2000" dirty="0"/>
              <a:t>Review Life Book</a:t>
            </a:r>
          </a:p>
          <a:p>
            <a:pPr marL="285750" indent="-285750">
              <a:buFont typeface="Arial" panose="020B0604020202020204" pitchFamily="34" charset="0"/>
              <a:buChar char="•"/>
            </a:pPr>
            <a:r>
              <a:rPr lang="en-US" sz="2000" dirty="0"/>
              <a:t>Diligent Search</a:t>
            </a:r>
          </a:p>
          <a:p>
            <a:pPr marL="285750" indent="-285750">
              <a:buFont typeface="Arial" panose="020B0604020202020204" pitchFamily="34" charset="0"/>
              <a:buChar char="•"/>
            </a:pPr>
            <a:r>
              <a:rPr lang="en-US" sz="2000" dirty="0"/>
              <a:t>DCS Legal Review (9 months)</a:t>
            </a:r>
          </a:p>
          <a:p>
            <a:pPr marL="285750" indent="-285750">
              <a:buFont typeface="Arial" panose="020B0604020202020204" pitchFamily="34" charset="0"/>
              <a:buChar char="•"/>
            </a:pPr>
            <a:r>
              <a:rPr lang="en-US" sz="2000" dirty="0"/>
              <a:t>CSR-Case Service Requests</a:t>
            </a:r>
          </a:p>
          <a:p>
            <a:pPr marL="285750" indent="-285750">
              <a:buFont typeface="Arial" panose="020B0604020202020204" pitchFamily="34" charset="0"/>
              <a:buChar char="•"/>
            </a:pPr>
            <a:r>
              <a:rPr lang="en-US" sz="2000" dirty="0"/>
              <a:t>Referrals for Services</a:t>
            </a:r>
          </a:p>
          <a:p>
            <a:pPr marL="285750" indent="-285750">
              <a:buFont typeface="Arial" panose="020B0604020202020204" pitchFamily="34" charset="0"/>
              <a:buChar char="•"/>
            </a:pPr>
            <a:r>
              <a:rPr lang="en-US" sz="2000" dirty="0"/>
              <a:t>Documentation</a:t>
            </a:r>
          </a:p>
          <a:p>
            <a:pPr marL="285750" indent="-285750">
              <a:buFont typeface="Arial" panose="020B0604020202020204" pitchFamily="34" charset="0"/>
              <a:buChar char="•"/>
            </a:pPr>
            <a:r>
              <a:rPr lang="en-US" sz="2000" dirty="0"/>
              <a:t>Follow-up on appointments</a:t>
            </a:r>
          </a:p>
          <a:p>
            <a:pPr marL="742950" lvl="1" indent="-285750">
              <a:buFont typeface="Arial" panose="020B0604020202020204" pitchFamily="34" charset="0"/>
              <a:buChar char="•"/>
            </a:pPr>
            <a:endParaRPr lang="en-US" sz="2000" dirty="0"/>
          </a:p>
        </p:txBody>
      </p:sp>
      <p:sp>
        <p:nvSpPr>
          <p:cNvPr id="10" name="Oval 9">
            <a:extLst>
              <a:ext uri="{FF2B5EF4-FFF2-40B4-BE49-F238E27FC236}">
                <a16:creationId xmlns:a16="http://schemas.microsoft.com/office/drawing/2014/main" id="{FF299E13-6052-5408-D1E7-F6486DF90989}"/>
              </a:ext>
            </a:extLst>
          </p:cNvPr>
          <p:cNvSpPr/>
          <p:nvPr/>
        </p:nvSpPr>
        <p:spPr>
          <a:xfrm>
            <a:off x="6967108" y="3306656"/>
            <a:ext cx="6400800" cy="4123764"/>
          </a:xfrm>
          <a:prstGeom prst="ellipse">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70D8B3-4D03-94C9-CC4B-4D68504BE675}"/>
              </a:ext>
            </a:extLst>
          </p:cNvPr>
          <p:cNvSpPr txBox="1"/>
          <p:nvPr/>
        </p:nvSpPr>
        <p:spPr>
          <a:xfrm>
            <a:off x="8122024" y="4152978"/>
            <a:ext cx="3897380" cy="2308324"/>
          </a:xfrm>
          <a:prstGeom prst="rect">
            <a:avLst/>
          </a:prstGeom>
          <a:noFill/>
        </p:spPr>
        <p:txBody>
          <a:bodyPr wrap="square" rtlCol="0">
            <a:spAutoFit/>
          </a:bodyPr>
          <a:lstStyle/>
          <a:p>
            <a:r>
              <a:rPr lang="en-US" sz="2400" b="1" dirty="0">
                <a:solidFill>
                  <a:schemeClr val="bg1"/>
                </a:solidFill>
              </a:rPr>
              <a:t>Resources:</a:t>
            </a:r>
          </a:p>
          <a:p>
            <a:pPr marL="342900" indent="-342900">
              <a:buFont typeface="Arial" panose="020B0604020202020204" pitchFamily="34" charset="0"/>
              <a:buChar char="•"/>
            </a:pPr>
            <a:r>
              <a:rPr lang="en-US" sz="2400" dirty="0">
                <a:solidFill>
                  <a:schemeClr val="bg1"/>
                </a:solidFill>
              </a:rPr>
              <a:t>Case Calendar Timeline</a:t>
            </a:r>
          </a:p>
          <a:p>
            <a:pPr marL="342900" indent="-342900">
              <a:buFont typeface="Arial" panose="020B0604020202020204" pitchFamily="34" charset="0"/>
              <a:buChar char="•"/>
            </a:pPr>
            <a:r>
              <a:rPr lang="en-US" sz="2400" dirty="0">
                <a:solidFill>
                  <a:schemeClr val="bg1"/>
                </a:solidFill>
              </a:rPr>
              <a:t>Visitation Guide</a:t>
            </a:r>
          </a:p>
          <a:p>
            <a:pPr marL="342900" indent="-342900">
              <a:buFont typeface="Arial" panose="020B0604020202020204" pitchFamily="34" charset="0"/>
              <a:buChar char="•"/>
            </a:pPr>
            <a:r>
              <a:rPr lang="en-US" sz="2400" dirty="0">
                <a:solidFill>
                  <a:schemeClr val="bg1"/>
                </a:solidFill>
              </a:rPr>
              <a:t>CFTM Guide</a:t>
            </a:r>
          </a:p>
          <a:p>
            <a:pPr marL="342900" indent="-342900">
              <a:buFont typeface="Arial" panose="020B0604020202020204" pitchFamily="34" charset="0"/>
              <a:buChar char="•"/>
            </a:pPr>
            <a:r>
              <a:rPr lang="en-US" sz="2400" dirty="0">
                <a:solidFill>
                  <a:schemeClr val="bg1"/>
                </a:solidFill>
              </a:rPr>
              <a:t>CANS Protocol</a:t>
            </a:r>
          </a:p>
          <a:p>
            <a:pPr marL="342900" indent="-342900">
              <a:buFont typeface="Arial" panose="020B0604020202020204" pitchFamily="34" charset="0"/>
              <a:buChar char="•"/>
            </a:pPr>
            <a:r>
              <a:rPr lang="en-US" sz="2400" dirty="0">
                <a:solidFill>
                  <a:schemeClr val="bg1"/>
                </a:solidFill>
              </a:rPr>
              <a:t>Policy 16.31; 31.1</a:t>
            </a:r>
          </a:p>
        </p:txBody>
      </p:sp>
      <p:pic>
        <p:nvPicPr>
          <p:cNvPr id="13" name="Picture 12">
            <a:extLst>
              <a:ext uri="{FF2B5EF4-FFF2-40B4-BE49-F238E27FC236}">
                <a16:creationId xmlns:a16="http://schemas.microsoft.com/office/drawing/2014/main" id="{5760EE1D-3D81-BE51-5FC8-8D99D9E074A0}"/>
              </a:ext>
            </a:extLst>
          </p:cNvPr>
          <p:cNvPicPr>
            <a:picLocks noChangeAspect="1"/>
          </p:cNvPicPr>
          <p:nvPr/>
        </p:nvPicPr>
        <p:blipFill>
          <a:blip r:embed="rId3"/>
          <a:stretch>
            <a:fillRect/>
          </a:stretch>
        </p:blipFill>
        <p:spPr>
          <a:xfrm>
            <a:off x="11168005" y="5828284"/>
            <a:ext cx="851399" cy="824227"/>
          </a:xfrm>
          <a:prstGeom prst="rect">
            <a:avLst/>
          </a:prstGeom>
        </p:spPr>
      </p:pic>
    </p:spTree>
    <p:extLst>
      <p:ext uri="{BB962C8B-B14F-4D97-AF65-F5344CB8AC3E}">
        <p14:creationId xmlns:p14="http://schemas.microsoft.com/office/powerpoint/2010/main" val="2500557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able&#10;&#10;Description automatically generated">
            <a:hlinkClick r:id="rId3"/>
            <a:extLst>
              <a:ext uri="{FF2B5EF4-FFF2-40B4-BE49-F238E27FC236}">
                <a16:creationId xmlns:a16="http://schemas.microsoft.com/office/drawing/2014/main" id="{702E3633-B0B6-E5FF-CB68-35B83E4253FF}"/>
              </a:ext>
            </a:extLst>
          </p:cNvPr>
          <p:cNvPicPr>
            <a:picLocks noChangeAspect="1"/>
          </p:cNvPicPr>
          <p:nvPr/>
        </p:nvPicPr>
        <p:blipFill>
          <a:blip r:embed="rId4"/>
          <a:stretch>
            <a:fillRect/>
          </a:stretch>
        </p:blipFill>
        <p:spPr>
          <a:xfrm>
            <a:off x="1792833" y="1147482"/>
            <a:ext cx="9800986" cy="5766279"/>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33D5CBCC-1218-422F-BC37-5E42E13DC8D0}"/>
              </a:ext>
            </a:extLst>
          </p:cNvPr>
          <p:cNvSpPr>
            <a:spLocks noGrp="1"/>
          </p:cNvSpPr>
          <p:nvPr>
            <p:ph type="title"/>
          </p:nvPr>
        </p:nvSpPr>
        <p:spPr>
          <a:xfrm>
            <a:off x="382085" y="8751"/>
            <a:ext cx="9505664" cy="1216024"/>
          </a:xfrm>
        </p:spPr>
        <p:txBody>
          <a:bodyPr/>
          <a:lstStyle/>
          <a:p>
            <a:pPr algn="ctr"/>
            <a:r>
              <a:rPr lang="en-US" dirty="0"/>
              <a:t>Steward family permanency plan revision Skill lab</a:t>
            </a:r>
          </a:p>
        </p:txBody>
      </p:sp>
      <p:sp>
        <p:nvSpPr>
          <p:cNvPr id="6" name="Footer Placeholder 5">
            <a:extLst>
              <a:ext uri="{FF2B5EF4-FFF2-40B4-BE49-F238E27FC236}">
                <a16:creationId xmlns:a16="http://schemas.microsoft.com/office/drawing/2014/main" id="{97018F17-F052-474B-BC41-8A2E1CFF0D8F}"/>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8" name="Flowchart: Delay 7">
            <a:extLst>
              <a:ext uri="{FF2B5EF4-FFF2-40B4-BE49-F238E27FC236}">
                <a16:creationId xmlns:a16="http://schemas.microsoft.com/office/drawing/2014/main" id="{18632C99-FCAC-28A1-E4FD-06859DF0E70E}"/>
              </a:ext>
            </a:extLst>
          </p:cNvPr>
          <p:cNvSpPr/>
          <p:nvPr/>
        </p:nvSpPr>
        <p:spPr>
          <a:xfrm>
            <a:off x="-591671" y="1846729"/>
            <a:ext cx="71718" cy="4571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a:extLst>
              <a:ext uri="{FF2B5EF4-FFF2-40B4-BE49-F238E27FC236}">
                <a16:creationId xmlns:a16="http://schemas.microsoft.com/office/drawing/2014/main" id="{E89AE15D-072C-2FC2-3AD2-0BFE24CB181E}"/>
              </a:ext>
            </a:extLst>
          </p:cNvPr>
          <p:cNvSpPr/>
          <p:nvPr/>
        </p:nvSpPr>
        <p:spPr>
          <a:xfrm>
            <a:off x="-708131" y="1421513"/>
            <a:ext cx="4903613" cy="6124754"/>
          </a:xfrm>
          <a:prstGeom prst="flowChartDelay">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F8DA1BF-0911-EF6E-2D0D-523392CFCACA}"/>
              </a:ext>
            </a:extLst>
          </p:cNvPr>
          <p:cNvSpPr txBox="1"/>
          <p:nvPr/>
        </p:nvSpPr>
        <p:spPr>
          <a:xfrm>
            <a:off x="172596" y="2110266"/>
            <a:ext cx="3807992"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Use the Reassessment CANS and the Initial Permanency Plan to REVISE Strengths, Needs, and Action Steps for the Steward Family</a:t>
            </a:r>
          </a:p>
          <a:p>
            <a:endParaRPr lang="en-US" sz="2400" dirty="0"/>
          </a:p>
          <a:p>
            <a:pPr marL="342900" indent="-342900">
              <a:buFont typeface="Arial" panose="020B0604020202020204" pitchFamily="34" charset="0"/>
              <a:buChar char="•"/>
            </a:pPr>
            <a:r>
              <a:rPr lang="en-US" sz="2400" dirty="0"/>
              <a:t>Permanency Plan Development Guide</a:t>
            </a:r>
          </a:p>
          <a:p>
            <a:pPr marL="342900" indent="-342900">
              <a:buFont typeface="Arial" panose="020B0604020202020204" pitchFamily="34" charset="0"/>
              <a:buChar char="•"/>
            </a:pPr>
            <a:r>
              <a:rPr lang="en-US" sz="2400" dirty="0"/>
              <a:t>SMART:  Specific, Measurable, Achievable, Realistic, Timely</a:t>
            </a:r>
          </a:p>
        </p:txBody>
      </p:sp>
      <p:pic>
        <p:nvPicPr>
          <p:cNvPr id="2" name="Picture 1">
            <a:extLst>
              <a:ext uri="{FF2B5EF4-FFF2-40B4-BE49-F238E27FC236}">
                <a16:creationId xmlns:a16="http://schemas.microsoft.com/office/drawing/2014/main" id="{3E4BBE6E-7E67-62EB-BF16-878CC90D1EE5}"/>
              </a:ext>
            </a:extLst>
          </p:cNvPr>
          <p:cNvPicPr>
            <a:picLocks noChangeAspect="1"/>
          </p:cNvPicPr>
          <p:nvPr/>
        </p:nvPicPr>
        <p:blipFill>
          <a:blip r:embed="rId5"/>
          <a:stretch>
            <a:fillRect/>
          </a:stretch>
        </p:blipFill>
        <p:spPr>
          <a:xfrm>
            <a:off x="10982552" y="5898776"/>
            <a:ext cx="851399" cy="824227"/>
          </a:xfrm>
          <a:prstGeom prst="rect">
            <a:avLst/>
          </a:prstGeom>
        </p:spPr>
      </p:pic>
    </p:spTree>
    <p:extLst>
      <p:ext uri="{BB962C8B-B14F-4D97-AF65-F5344CB8AC3E}">
        <p14:creationId xmlns:p14="http://schemas.microsoft.com/office/powerpoint/2010/main" val="3452785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E092875-7246-7A5B-24BB-840EF933F94E}"/>
              </a:ext>
            </a:extLst>
          </p:cNvPr>
          <p:cNvSpPr/>
          <p:nvPr/>
        </p:nvSpPr>
        <p:spPr>
          <a:xfrm>
            <a:off x="1592134" y="4065019"/>
            <a:ext cx="7521597" cy="3139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3D5CBCC-1218-422F-BC37-5E42E13DC8D0}"/>
              </a:ext>
            </a:extLst>
          </p:cNvPr>
          <p:cNvSpPr>
            <a:spLocks noGrp="1"/>
          </p:cNvSpPr>
          <p:nvPr>
            <p:ph type="title"/>
          </p:nvPr>
        </p:nvSpPr>
        <p:spPr>
          <a:xfrm>
            <a:off x="377520" y="55600"/>
            <a:ext cx="9505664" cy="1216024"/>
          </a:xfrm>
        </p:spPr>
        <p:txBody>
          <a:bodyPr/>
          <a:lstStyle/>
          <a:p>
            <a:r>
              <a:rPr lang="en-US" dirty="0"/>
              <a:t>DCS Legal Review (9 months)</a:t>
            </a:r>
          </a:p>
        </p:txBody>
      </p:sp>
      <p:sp>
        <p:nvSpPr>
          <p:cNvPr id="6" name="Footer Placeholder 5">
            <a:extLst>
              <a:ext uri="{FF2B5EF4-FFF2-40B4-BE49-F238E27FC236}">
                <a16:creationId xmlns:a16="http://schemas.microsoft.com/office/drawing/2014/main" id="{97018F17-F052-474B-BC41-8A2E1CFF0D8F}"/>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cxnSp>
        <p:nvCxnSpPr>
          <p:cNvPr id="9" name="Straight Connector 8">
            <a:extLst>
              <a:ext uri="{FF2B5EF4-FFF2-40B4-BE49-F238E27FC236}">
                <a16:creationId xmlns:a16="http://schemas.microsoft.com/office/drawing/2014/main" id="{F832A3D7-C612-2B15-0AC9-5CC0CC253CA6}"/>
              </a:ext>
            </a:extLst>
          </p:cNvPr>
          <p:cNvCxnSpPr>
            <a:cxnSpLocks/>
          </p:cNvCxnSpPr>
          <p:nvPr/>
        </p:nvCxnSpPr>
        <p:spPr>
          <a:xfrm>
            <a:off x="739794" y="3747248"/>
            <a:ext cx="889994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FE67AF1-91C5-5E66-1CC6-F0EEF88927DA}"/>
              </a:ext>
            </a:extLst>
          </p:cNvPr>
          <p:cNvSpPr txBox="1"/>
          <p:nvPr/>
        </p:nvSpPr>
        <p:spPr>
          <a:xfrm>
            <a:off x="1200726" y="1638664"/>
            <a:ext cx="3514165"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FSW/Supervisor reviews case with legal and upper management sharing case specifics, progress or lack of progress on the permanency plan</a:t>
            </a:r>
          </a:p>
        </p:txBody>
      </p:sp>
      <p:sp>
        <p:nvSpPr>
          <p:cNvPr id="16" name="TextBox 15">
            <a:extLst>
              <a:ext uri="{FF2B5EF4-FFF2-40B4-BE49-F238E27FC236}">
                <a16:creationId xmlns:a16="http://schemas.microsoft.com/office/drawing/2014/main" id="{8F34329C-C70D-2541-2727-F4F5C5962122}"/>
              </a:ext>
            </a:extLst>
          </p:cNvPr>
          <p:cNvSpPr txBox="1"/>
          <p:nvPr/>
        </p:nvSpPr>
        <p:spPr>
          <a:xfrm>
            <a:off x="5722161" y="1682792"/>
            <a:ext cx="3917578"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Required by the Adoption and Safe Families Act</a:t>
            </a:r>
          </a:p>
          <a:p>
            <a:pPr marL="285750" indent="-285750">
              <a:buFont typeface="Arial" panose="020B0604020202020204" pitchFamily="34" charset="0"/>
              <a:buChar char="•"/>
            </a:pPr>
            <a:r>
              <a:rPr lang="en-US" sz="2000" dirty="0"/>
              <a:t>Track progress</a:t>
            </a:r>
          </a:p>
          <a:p>
            <a:pPr marL="285750" indent="-285750">
              <a:buFont typeface="Arial" panose="020B0604020202020204" pitchFamily="34" charset="0"/>
              <a:buChar char="•"/>
            </a:pPr>
            <a:r>
              <a:rPr lang="en-US" sz="2000" dirty="0"/>
              <a:t>Discussion includes any grounds for termination or if a trial home visit will be requested</a:t>
            </a:r>
          </a:p>
        </p:txBody>
      </p:sp>
      <p:pic>
        <p:nvPicPr>
          <p:cNvPr id="18" name="Picture 17">
            <a:extLst>
              <a:ext uri="{FF2B5EF4-FFF2-40B4-BE49-F238E27FC236}">
                <a16:creationId xmlns:a16="http://schemas.microsoft.com/office/drawing/2014/main" id="{244DE3C7-2AC1-CED6-1035-CE767F03F0F4}"/>
              </a:ext>
            </a:extLst>
          </p:cNvPr>
          <p:cNvPicPr>
            <a:picLocks noChangeAspect="1"/>
          </p:cNvPicPr>
          <p:nvPr/>
        </p:nvPicPr>
        <p:blipFill>
          <a:blip r:embed="rId3"/>
          <a:stretch>
            <a:fillRect/>
          </a:stretch>
        </p:blipFill>
        <p:spPr>
          <a:xfrm>
            <a:off x="6024552" y="3424237"/>
            <a:ext cx="142895" cy="9526"/>
          </a:xfrm>
          <a:prstGeom prst="rect">
            <a:avLst/>
          </a:prstGeom>
        </p:spPr>
      </p:pic>
      <p:pic>
        <p:nvPicPr>
          <p:cNvPr id="2" name="Picture 1">
            <a:extLst>
              <a:ext uri="{FF2B5EF4-FFF2-40B4-BE49-F238E27FC236}">
                <a16:creationId xmlns:a16="http://schemas.microsoft.com/office/drawing/2014/main" id="{7E7F5753-70E5-DE6F-16F4-3AFAB00EDDA7}"/>
              </a:ext>
            </a:extLst>
          </p:cNvPr>
          <p:cNvPicPr>
            <a:picLocks noChangeAspect="1"/>
          </p:cNvPicPr>
          <p:nvPr/>
        </p:nvPicPr>
        <p:blipFill>
          <a:blip r:embed="rId4"/>
          <a:stretch>
            <a:fillRect/>
          </a:stretch>
        </p:blipFill>
        <p:spPr>
          <a:xfrm>
            <a:off x="11075155" y="5988424"/>
            <a:ext cx="758796" cy="734579"/>
          </a:xfrm>
          <a:prstGeom prst="rect">
            <a:avLst/>
          </a:prstGeom>
        </p:spPr>
      </p:pic>
      <p:pic>
        <p:nvPicPr>
          <p:cNvPr id="5" name="Picture 4" descr="Graphical user interface, text, application&#10;&#10;Description automatically generated">
            <a:hlinkClick r:id="rId5"/>
            <a:extLst>
              <a:ext uri="{FF2B5EF4-FFF2-40B4-BE49-F238E27FC236}">
                <a16:creationId xmlns:a16="http://schemas.microsoft.com/office/drawing/2014/main" id="{7FEC7F68-B773-9ED8-E7C5-2E61053A3407}"/>
              </a:ext>
            </a:extLst>
          </p:cNvPr>
          <p:cNvPicPr>
            <a:picLocks noChangeAspect="1"/>
          </p:cNvPicPr>
          <p:nvPr/>
        </p:nvPicPr>
        <p:blipFill>
          <a:blip r:embed="rId6"/>
          <a:stretch>
            <a:fillRect/>
          </a:stretch>
        </p:blipFill>
        <p:spPr>
          <a:xfrm>
            <a:off x="2000048" y="4299641"/>
            <a:ext cx="7521597" cy="3139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1317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Nine</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Case Process</a:t>
            </a:r>
          </a:p>
          <a:p>
            <a:pPr marL="0" indent="0">
              <a:buNone/>
            </a:pPr>
            <a:endParaRPr lang="en-US" sz="4000" dirty="0"/>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88" y="1923636"/>
            <a:ext cx="2708982" cy="72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4DCA9E-0ADF-3FFB-EC39-50BB1593966B}"/>
              </a:ext>
            </a:extLst>
          </p:cNvPr>
          <p:cNvSpPr/>
          <p:nvPr/>
        </p:nvSpPr>
        <p:spPr>
          <a:xfrm>
            <a:off x="8078288" y="3783106"/>
            <a:ext cx="3342747" cy="22591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t>Months</a:t>
            </a:r>
          </a:p>
          <a:p>
            <a:pPr algn="ctr"/>
            <a:r>
              <a:rPr lang="en-US" sz="4000" dirty="0"/>
              <a:t>10 and 11</a:t>
            </a:r>
          </a:p>
        </p:txBody>
      </p:sp>
    </p:spTree>
    <p:extLst>
      <p:ext uri="{BB962C8B-B14F-4D97-AF65-F5344CB8AC3E}">
        <p14:creationId xmlns:p14="http://schemas.microsoft.com/office/powerpoint/2010/main" val="315434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926A3-86E7-4B35-831A-EA8744944DBD}"/>
              </a:ext>
            </a:extLst>
          </p:cNvPr>
          <p:cNvSpPr>
            <a:spLocks noGrp="1"/>
          </p:cNvSpPr>
          <p:nvPr>
            <p:ph type="title"/>
          </p:nvPr>
        </p:nvSpPr>
        <p:spPr>
          <a:xfrm>
            <a:off x="1050879" y="609601"/>
            <a:ext cx="9505664" cy="1216024"/>
          </a:xfrm>
        </p:spPr>
        <p:txBody>
          <a:bodyPr/>
          <a:lstStyle/>
          <a:p>
            <a:r>
              <a:rPr lang="en-US" dirty="0"/>
              <a:t>The Steward Family</a:t>
            </a:r>
          </a:p>
        </p:txBody>
      </p:sp>
      <p:sp>
        <p:nvSpPr>
          <p:cNvPr id="6" name="Footer Placeholder 5">
            <a:extLst>
              <a:ext uri="{FF2B5EF4-FFF2-40B4-BE49-F238E27FC236}">
                <a16:creationId xmlns:a16="http://schemas.microsoft.com/office/drawing/2014/main" id="{4F29E5BE-3151-4833-A6E7-B8C68C8AAA03}"/>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8" name="Rectangle: Rounded Corners 7">
            <a:extLst>
              <a:ext uri="{FF2B5EF4-FFF2-40B4-BE49-F238E27FC236}">
                <a16:creationId xmlns:a16="http://schemas.microsoft.com/office/drawing/2014/main" id="{C242D1C0-E99B-990F-77A7-BF8EA76E6971}"/>
              </a:ext>
            </a:extLst>
          </p:cNvPr>
          <p:cNvSpPr/>
          <p:nvPr/>
        </p:nvSpPr>
        <p:spPr>
          <a:xfrm>
            <a:off x="529331" y="2377211"/>
            <a:ext cx="2886635" cy="2976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
            <a:extLst>
              <a:ext uri="{FF2B5EF4-FFF2-40B4-BE49-F238E27FC236}">
                <a16:creationId xmlns:a16="http://schemas.microsoft.com/office/drawing/2014/main" id="{1EB888E9-F485-4BB2-BCED-CA9F2AF0D856}"/>
              </a:ext>
              <a:ext uri="{C183D7F6-B498-43B3-948B-1728B52AA6E4}">
                <adec:decorative xmlns:adec="http://schemas.microsoft.com/office/drawing/2017/decorative" val="1"/>
              </a:ext>
            </a:extLst>
          </p:cNvPr>
          <p:cNvSpPr/>
          <p:nvPr/>
        </p:nvSpPr>
        <p:spPr>
          <a:xfrm>
            <a:off x="135349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9" name="TextBox 8">
            <a:extLst>
              <a:ext uri="{FF2B5EF4-FFF2-40B4-BE49-F238E27FC236}">
                <a16:creationId xmlns:a16="http://schemas.microsoft.com/office/drawing/2014/main" id="{03E75673-6701-1899-A18E-90D648577C52}"/>
              </a:ext>
            </a:extLst>
          </p:cNvPr>
          <p:cNvSpPr txBox="1"/>
          <p:nvPr/>
        </p:nvSpPr>
        <p:spPr>
          <a:xfrm>
            <a:off x="992017" y="2845252"/>
            <a:ext cx="1961262" cy="2246769"/>
          </a:xfrm>
          <a:prstGeom prst="rect">
            <a:avLst/>
          </a:prstGeom>
          <a:noFill/>
        </p:spPr>
        <p:txBody>
          <a:bodyPr wrap="square" rtlCol="0">
            <a:spAutoFit/>
          </a:bodyPr>
          <a:lstStyle/>
          <a:p>
            <a:pPr algn="ctr"/>
            <a:r>
              <a:rPr lang="en-US" sz="2800" dirty="0">
                <a:solidFill>
                  <a:schemeClr val="bg1"/>
                </a:solidFill>
              </a:rPr>
              <a:t>Why did Travis and Michael enter foster care?</a:t>
            </a:r>
          </a:p>
        </p:txBody>
      </p:sp>
      <p:sp>
        <p:nvSpPr>
          <p:cNvPr id="11" name="Rectangle: Rounded Corners 10">
            <a:extLst>
              <a:ext uri="{FF2B5EF4-FFF2-40B4-BE49-F238E27FC236}">
                <a16:creationId xmlns:a16="http://schemas.microsoft.com/office/drawing/2014/main" id="{10C89BB6-A56B-DF9A-6A29-AB16586136B9}"/>
              </a:ext>
            </a:extLst>
          </p:cNvPr>
          <p:cNvSpPr/>
          <p:nvPr/>
        </p:nvSpPr>
        <p:spPr>
          <a:xfrm>
            <a:off x="3753361" y="2377211"/>
            <a:ext cx="6484333" cy="297628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6FAD8286-B904-AADA-744B-BEE51AD9D4DA}"/>
              </a:ext>
            </a:extLst>
          </p:cNvPr>
          <p:cNvSpPr txBox="1"/>
          <p:nvPr/>
        </p:nvSpPr>
        <p:spPr>
          <a:xfrm>
            <a:off x="8672518" y="4920270"/>
            <a:ext cx="2834263"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a:t>Resources:</a:t>
            </a:r>
          </a:p>
          <a:p>
            <a:pPr algn="ctr"/>
            <a:r>
              <a:rPr lang="en-US" sz="2800" dirty="0"/>
              <a:t>New Hire Guide</a:t>
            </a:r>
          </a:p>
          <a:p>
            <a:pPr algn="ctr"/>
            <a:r>
              <a:rPr lang="en-US" sz="2800" dirty="0"/>
              <a:t>CFTM Guide</a:t>
            </a:r>
          </a:p>
          <a:p>
            <a:pPr algn="ctr"/>
            <a:r>
              <a:rPr lang="en-US" sz="2800" dirty="0"/>
              <a:t>Visitation Guide</a:t>
            </a:r>
          </a:p>
        </p:txBody>
      </p:sp>
      <p:sp>
        <p:nvSpPr>
          <p:cNvPr id="34" name="Rectangle 6">
            <a:extLst>
              <a:ext uri="{FF2B5EF4-FFF2-40B4-BE49-F238E27FC236}">
                <a16:creationId xmlns:a16="http://schemas.microsoft.com/office/drawing/2014/main" id="{E770BFBC-330C-47A3-9073-568CB6BD4518}"/>
              </a:ext>
              <a:ext uri="{C183D7F6-B498-43B3-948B-1728B52AA6E4}">
                <adec:decorative xmlns:adec="http://schemas.microsoft.com/office/drawing/2017/decorative" val="1"/>
              </a:ext>
            </a:extLst>
          </p:cNvPr>
          <p:cNvSpPr/>
          <p:nvPr/>
        </p:nvSpPr>
        <p:spPr>
          <a:xfrm>
            <a:off x="382767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35" name="Rectangle 6">
            <a:extLst>
              <a:ext uri="{FF2B5EF4-FFF2-40B4-BE49-F238E27FC236}">
                <a16:creationId xmlns:a16="http://schemas.microsoft.com/office/drawing/2014/main" id="{260B0AC3-F32A-4A21-8B20-6D7874795004}"/>
              </a:ext>
              <a:ext uri="{C183D7F6-B498-43B3-948B-1728B52AA6E4}">
                <adec:decorative xmlns:adec="http://schemas.microsoft.com/office/drawing/2017/decorative" val="1"/>
              </a:ext>
            </a:extLst>
          </p:cNvPr>
          <p:cNvSpPr/>
          <p:nvPr/>
        </p:nvSpPr>
        <p:spPr>
          <a:xfrm>
            <a:off x="630185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36" name="Rectangle 6">
            <a:extLst>
              <a:ext uri="{FF2B5EF4-FFF2-40B4-BE49-F238E27FC236}">
                <a16:creationId xmlns:a16="http://schemas.microsoft.com/office/drawing/2014/main" id="{C85ADE54-C22E-47F6-BB9E-72F715B1F5DA}"/>
              </a:ext>
              <a:ext uri="{C183D7F6-B498-43B3-948B-1728B52AA6E4}">
                <adec:decorative xmlns:adec="http://schemas.microsoft.com/office/drawing/2017/decorative" val="1"/>
              </a:ext>
            </a:extLst>
          </p:cNvPr>
          <p:cNvSpPr/>
          <p:nvPr/>
        </p:nvSpPr>
        <p:spPr>
          <a:xfrm>
            <a:off x="877603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2" name="TextBox 11">
            <a:extLst>
              <a:ext uri="{FF2B5EF4-FFF2-40B4-BE49-F238E27FC236}">
                <a16:creationId xmlns:a16="http://schemas.microsoft.com/office/drawing/2014/main" id="{ABE284A2-26DF-BD03-1FBD-DFDB65708990}"/>
              </a:ext>
            </a:extLst>
          </p:cNvPr>
          <p:cNvSpPr txBox="1"/>
          <p:nvPr/>
        </p:nvSpPr>
        <p:spPr>
          <a:xfrm>
            <a:off x="3827675" y="2622037"/>
            <a:ext cx="6113929"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Foster Care Case Managers are responsible for reviewing and updating information in the intake packet following the removal</a:t>
            </a:r>
          </a:p>
          <a:p>
            <a:pPr marL="285750" indent="-285750">
              <a:buFont typeface="Arial" panose="020B0604020202020204" pitchFamily="34" charset="0"/>
              <a:buChar char="•"/>
            </a:pPr>
            <a:r>
              <a:rPr lang="en-US" sz="2400" dirty="0"/>
              <a:t>We must supply foster parents and Child Welfare Benefit Counselors with the most up to date information on the children/youth</a:t>
            </a:r>
          </a:p>
        </p:txBody>
      </p:sp>
      <p:pic>
        <p:nvPicPr>
          <p:cNvPr id="13" name="Picture 12">
            <a:extLst>
              <a:ext uri="{FF2B5EF4-FFF2-40B4-BE49-F238E27FC236}">
                <a16:creationId xmlns:a16="http://schemas.microsoft.com/office/drawing/2014/main" id="{E1D627CF-B931-85BB-3B01-14DE8FE0643A}"/>
              </a:ext>
            </a:extLst>
          </p:cNvPr>
          <p:cNvPicPr>
            <a:picLocks noChangeAspect="1"/>
          </p:cNvPicPr>
          <p:nvPr/>
        </p:nvPicPr>
        <p:blipFill>
          <a:blip r:embed="rId3"/>
          <a:stretch>
            <a:fillRect/>
          </a:stretch>
        </p:blipFill>
        <p:spPr>
          <a:xfrm>
            <a:off x="343559" y="5791200"/>
            <a:ext cx="851399" cy="824227"/>
          </a:xfrm>
          <a:prstGeom prst="rect">
            <a:avLst/>
          </a:prstGeom>
        </p:spPr>
      </p:pic>
    </p:spTree>
    <p:extLst>
      <p:ext uri="{BB962C8B-B14F-4D97-AF65-F5344CB8AC3E}">
        <p14:creationId xmlns:p14="http://schemas.microsoft.com/office/powerpoint/2010/main" val="1861754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878528" y="339736"/>
            <a:ext cx="9678015" cy="1216024"/>
          </a:xfrm>
        </p:spPr>
        <p:txBody>
          <a:bodyPr/>
          <a:lstStyle/>
          <a:p>
            <a:r>
              <a:rPr lang="en-US" dirty="0"/>
              <a:t>Case calendar timeline 271-330 days</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9" name="TextBox 8">
            <a:extLst>
              <a:ext uri="{FF2B5EF4-FFF2-40B4-BE49-F238E27FC236}">
                <a16:creationId xmlns:a16="http://schemas.microsoft.com/office/drawing/2014/main" id="{B2FB0ACC-5483-F470-1610-F99305893792}"/>
              </a:ext>
            </a:extLst>
          </p:cNvPr>
          <p:cNvSpPr txBox="1"/>
          <p:nvPr/>
        </p:nvSpPr>
        <p:spPr>
          <a:xfrm>
            <a:off x="878528" y="1786591"/>
            <a:ext cx="8899945" cy="3785652"/>
          </a:xfrm>
          <a:prstGeom prst="rect">
            <a:avLst/>
          </a:prstGeom>
          <a:noFill/>
          <a:ln>
            <a:solidFill>
              <a:schemeClr val="accent5">
                <a:lumMod val="75000"/>
              </a:schemeClr>
            </a:solidFill>
          </a:ln>
          <a:effectLst>
            <a:glow rad="228600">
              <a:schemeClr val="accent2">
                <a:satMod val="175000"/>
                <a:alpha val="40000"/>
              </a:schemeClr>
            </a:glow>
          </a:effectLst>
        </p:spPr>
        <p:txBody>
          <a:bodyPr wrap="square" rtlCol="0">
            <a:spAutoFit/>
          </a:bodyPr>
          <a:lstStyle/>
          <a:p>
            <a:pPr marL="285750" indent="-285750">
              <a:buFont typeface="Arial" panose="020B0604020202020204" pitchFamily="34" charset="0"/>
              <a:buChar char="•"/>
            </a:pPr>
            <a:r>
              <a:rPr lang="en-US" sz="2000" dirty="0"/>
              <a:t>Request Annual Permanency Plan Hearing</a:t>
            </a:r>
          </a:p>
          <a:p>
            <a:pPr marL="285750" indent="-285750">
              <a:buFont typeface="Arial" panose="020B0604020202020204" pitchFamily="34" charset="0"/>
              <a:buChar char="•"/>
            </a:pPr>
            <a:r>
              <a:rPr lang="en-US" sz="2000" dirty="0"/>
              <a:t>Visitation Guide</a:t>
            </a:r>
          </a:p>
          <a:p>
            <a:pPr marL="742950" lvl="1" indent="-285750">
              <a:buFont typeface="Arial" panose="020B0604020202020204" pitchFamily="34" charset="0"/>
              <a:buChar char="•"/>
            </a:pPr>
            <a:r>
              <a:rPr lang="en-US" sz="2000" dirty="0"/>
              <a:t>Face to Face-Child, Parent, Foster Parent</a:t>
            </a:r>
          </a:p>
          <a:p>
            <a:pPr marL="742950" lvl="1" indent="-285750">
              <a:buFont typeface="Arial" panose="020B0604020202020204" pitchFamily="34" charset="0"/>
              <a:buChar char="•"/>
            </a:pPr>
            <a:r>
              <a:rPr lang="en-US" sz="2000" dirty="0"/>
              <a:t>Visitation between Parent and Child</a:t>
            </a:r>
          </a:p>
          <a:p>
            <a:pPr marL="742950" lvl="1" indent="-285750">
              <a:buFont typeface="Arial" panose="020B0604020202020204" pitchFamily="34" charset="0"/>
              <a:buChar char="•"/>
            </a:pPr>
            <a:r>
              <a:rPr lang="en-US" sz="2000" dirty="0"/>
              <a:t>Visitation between siblings</a:t>
            </a:r>
          </a:p>
          <a:p>
            <a:pPr marL="285750" indent="-285750">
              <a:buFont typeface="Arial" panose="020B0604020202020204" pitchFamily="34" charset="0"/>
              <a:buChar char="•"/>
            </a:pPr>
            <a:r>
              <a:rPr lang="en-US" sz="2000" dirty="0"/>
              <a:t>Schedule Progress Review CFTM, </a:t>
            </a:r>
          </a:p>
          <a:p>
            <a:pPr marL="742950" lvl="1" indent="-285750">
              <a:buFont typeface="Arial" panose="020B0604020202020204" pitchFamily="34" charset="0"/>
              <a:buChar char="•"/>
            </a:pPr>
            <a:r>
              <a:rPr lang="en-US" sz="2000" dirty="0"/>
              <a:t>Send Notifications</a:t>
            </a:r>
          </a:p>
          <a:p>
            <a:pPr marL="285750" indent="-285750">
              <a:buFont typeface="Arial" panose="020B0604020202020204" pitchFamily="34" charset="0"/>
              <a:buChar char="•"/>
            </a:pPr>
            <a:r>
              <a:rPr lang="en-US" sz="2000" dirty="0"/>
              <a:t>Review Life Book</a:t>
            </a:r>
          </a:p>
          <a:p>
            <a:pPr marL="285750" indent="-285750">
              <a:buFont typeface="Arial" panose="020B0604020202020204" pitchFamily="34" charset="0"/>
              <a:buChar char="•"/>
            </a:pPr>
            <a:r>
              <a:rPr lang="en-US" sz="2000" dirty="0"/>
              <a:t>Diligent Search / Genogram</a:t>
            </a:r>
          </a:p>
          <a:p>
            <a:pPr marL="285750" indent="-285750">
              <a:buFont typeface="Arial" panose="020B0604020202020204" pitchFamily="34" charset="0"/>
              <a:buChar char="•"/>
            </a:pPr>
            <a:r>
              <a:rPr lang="en-US" sz="2000" dirty="0"/>
              <a:t>CSR-Case Service Requests</a:t>
            </a:r>
          </a:p>
          <a:p>
            <a:pPr marL="285750" indent="-285750">
              <a:buFont typeface="Arial" panose="020B0604020202020204" pitchFamily="34" charset="0"/>
              <a:buChar char="•"/>
            </a:pPr>
            <a:r>
              <a:rPr lang="en-US" sz="2000" dirty="0"/>
              <a:t>Documentation</a:t>
            </a:r>
          </a:p>
          <a:p>
            <a:pPr marL="285750" indent="-285750">
              <a:buFont typeface="Arial" panose="020B0604020202020204" pitchFamily="34" charset="0"/>
              <a:buChar char="•"/>
            </a:pPr>
            <a:r>
              <a:rPr lang="en-US" sz="2000" dirty="0"/>
              <a:t>Follow-Up Appointments, as needed</a:t>
            </a:r>
          </a:p>
        </p:txBody>
      </p:sp>
      <p:sp>
        <p:nvSpPr>
          <p:cNvPr id="10" name="Oval 9">
            <a:extLst>
              <a:ext uri="{FF2B5EF4-FFF2-40B4-BE49-F238E27FC236}">
                <a16:creationId xmlns:a16="http://schemas.microsoft.com/office/drawing/2014/main" id="{FF299E13-6052-5408-D1E7-F6486DF90989}"/>
              </a:ext>
            </a:extLst>
          </p:cNvPr>
          <p:cNvSpPr/>
          <p:nvPr/>
        </p:nvSpPr>
        <p:spPr>
          <a:xfrm>
            <a:off x="5791200" y="2514454"/>
            <a:ext cx="6400800" cy="4123764"/>
          </a:xfrm>
          <a:prstGeom prst="ellipse">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70D8B3-4D03-94C9-CC4B-4D68504BE675}"/>
              </a:ext>
            </a:extLst>
          </p:cNvPr>
          <p:cNvSpPr txBox="1"/>
          <p:nvPr/>
        </p:nvSpPr>
        <p:spPr>
          <a:xfrm>
            <a:off x="6679715" y="3376723"/>
            <a:ext cx="4623770" cy="523220"/>
          </a:xfrm>
          <a:prstGeom prst="rect">
            <a:avLst/>
          </a:prstGeom>
          <a:noFill/>
        </p:spPr>
        <p:txBody>
          <a:bodyPr wrap="square" rtlCol="0">
            <a:spAutoFit/>
          </a:bodyPr>
          <a:lstStyle/>
          <a:p>
            <a:pPr algn="ctr"/>
            <a:r>
              <a:rPr lang="en-US" sz="2800" b="1" dirty="0"/>
              <a:t>Remember the Practice Wheel</a:t>
            </a:r>
          </a:p>
        </p:txBody>
      </p:sp>
      <p:pic>
        <p:nvPicPr>
          <p:cNvPr id="13" name="Picture 12">
            <a:extLst>
              <a:ext uri="{FF2B5EF4-FFF2-40B4-BE49-F238E27FC236}">
                <a16:creationId xmlns:a16="http://schemas.microsoft.com/office/drawing/2014/main" id="{5760EE1D-3D81-BE51-5FC8-8D99D9E074A0}"/>
              </a:ext>
            </a:extLst>
          </p:cNvPr>
          <p:cNvPicPr>
            <a:picLocks noChangeAspect="1"/>
          </p:cNvPicPr>
          <p:nvPr/>
        </p:nvPicPr>
        <p:blipFill>
          <a:blip r:embed="rId3"/>
          <a:stretch>
            <a:fillRect/>
          </a:stretch>
        </p:blipFill>
        <p:spPr>
          <a:xfrm>
            <a:off x="11168005" y="5828284"/>
            <a:ext cx="851399" cy="824227"/>
          </a:xfrm>
          <a:prstGeom prst="rect">
            <a:avLst/>
          </a:prstGeom>
        </p:spPr>
      </p:pic>
      <p:sp>
        <p:nvSpPr>
          <p:cNvPr id="5" name="TextBox 4">
            <a:extLst>
              <a:ext uri="{FF2B5EF4-FFF2-40B4-BE49-F238E27FC236}">
                <a16:creationId xmlns:a16="http://schemas.microsoft.com/office/drawing/2014/main" id="{A0F9EE7A-DF0B-8C42-91A2-FE2F401BE0B6}"/>
              </a:ext>
            </a:extLst>
          </p:cNvPr>
          <p:cNvSpPr txBox="1"/>
          <p:nvPr/>
        </p:nvSpPr>
        <p:spPr>
          <a:xfrm>
            <a:off x="7515976" y="3882013"/>
            <a:ext cx="3652029"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Engagement</a:t>
            </a:r>
          </a:p>
          <a:p>
            <a:pPr marL="285750" indent="-285750">
              <a:buFont typeface="Arial" panose="020B0604020202020204" pitchFamily="34" charset="0"/>
              <a:buChar char="•"/>
            </a:pPr>
            <a:r>
              <a:rPr lang="en-US" sz="2400" b="1" dirty="0"/>
              <a:t>Teaming</a:t>
            </a:r>
          </a:p>
          <a:p>
            <a:pPr marL="285750" indent="-285750">
              <a:buFont typeface="Arial" panose="020B0604020202020204" pitchFamily="34" charset="0"/>
              <a:buChar char="•"/>
            </a:pPr>
            <a:r>
              <a:rPr lang="en-US" sz="2400" b="1" dirty="0"/>
              <a:t>Assessment</a:t>
            </a:r>
          </a:p>
          <a:p>
            <a:pPr marL="285750" indent="-285750">
              <a:buFont typeface="Arial" panose="020B0604020202020204" pitchFamily="34" charset="0"/>
              <a:buChar char="•"/>
            </a:pPr>
            <a:r>
              <a:rPr lang="en-US" sz="2400" b="1" dirty="0"/>
              <a:t>Planning</a:t>
            </a:r>
          </a:p>
          <a:p>
            <a:pPr marL="285750" indent="-285750">
              <a:buFont typeface="Arial" panose="020B0604020202020204" pitchFamily="34" charset="0"/>
              <a:buChar char="•"/>
            </a:pPr>
            <a:r>
              <a:rPr lang="en-US" sz="2400" b="1" dirty="0"/>
              <a:t>Implementation</a:t>
            </a:r>
          </a:p>
          <a:p>
            <a:pPr marL="285750" indent="-285750">
              <a:buFont typeface="Arial" panose="020B0604020202020204" pitchFamily="34" charset="0"/>
              <a:buChar char="•"/>
            </a:pPr>
            <a:r>
              <a:rPr lang="en-US" sz="2400" b="1" dirty="0"/>
              <a:t>Tracking and Adjusting</a:t>
            </a:r>
          </a:p>
        </p:txBody>
      </p:sp>
    </p:spTree>
    <p:extLst>
      <p:ext uri="{BB962C8B-B14F-4D97-AF65-F5344CB8AC3E}">
        <p14:creationId xmlns:p14="http://schemas.microsoft.com/office/powerpoint/2010/main" val="2640497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1050879" y="56317"/>
            <a:ext cx="9505664" cy="1216024"/>
          </a:xfrm>
        </p:spPr>
        <p:txBody>
          <a:bodyPr/>
          <a:lstStyle/>
          <a:p>
            <a:r>
              <a:rPr lang="en-US" dirty="0"/>
              <a:t>Discharge </a:t>
            </a:r>
            <a:r>
              <a:rPr lang="en-US" dirty="0" err="1"/>
              <a:t>cftm</a:t>
            </a:r>
            <a:endParaRPr lang="en-US" dirty="0"/>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8" name="TextBox 7">
            <a:extLst>
              <a:ext uri="{FF2B5EF4-FFF2-40B4-BE49-F238E27FC236}">
                <a16:creationId xmlns:a16="http://schemas.microsoft.com/office/drawing/2014/main" id="{8FEAB73F-CF2E-1EFF-3DF3-DCAA47FC47A6}"/>
              </a:ext>
            </a:extLst>
          </p:cNvPr>
          <p:cNvSpPr txBox="1"/>
          <p:nvPr/>
        </p:nvSpPr>
        <p:spPr>
          <a:xfrm>
            <a:off x="1050879" y="923835"/>
            <a:ext cx="8301318" cy="1200329"/>
          </a:xfrm>
          <a:prstGeom prst="rect">
            <a:avLst/>
          </a:prstGeom>
          <a:noFill/>
        </p:spPr>
        <p:txBody>
          <a:bodyPr wrap="square" rtlCol="0">
            <a:spAutoFit/>
          </a:bodyPr>
          <a:lstStyle/>
          <a:p>
            <a:r>
              <a:rPr lang="en-US" sz="2400" b="1" dirty="0"/>
              <a:t>Held prior to the child/youth’s exit from foster care to ensure the family has continued services needed in place, and the team feels the family is ready for discharge.</a:t>
            </a:r>
          </a:p>
        </p:txBody>
      </p:sp>
      <p:sp>
        <p:nvSpPr>
          <p:cNvPr id="9" name="Rectangle: Rounded Corners 8">
            <a:extLst>
              <a:ext uri="{FF2B5EF4-FFF2-40B4-BE49-F238E27FC236}">
                <a16:creationId xmlns:a16="http://schemas.microsoft.com/office/drawing/2014/main" id="{77A4B980-44C9-2D40-C3F3-01D7187051F8}"/>
              </a:ext>
            </a:extLst>
          </p:cNvPr>
          <p:cNvSpPr/>
          <p:nvPr/>
        </p:nvSpPr>
        <p:spPr>
          <a:xfrm>
            <a:off x="806822" y="2124164"/>
            <a:ext cx="8003623" cy="42943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panose="020B0604020202020204" pitchFamily="34" charset="0"/>
              <a:buChar char="•"/>
            </a:pPr>
            <a:r>
              <a:rPr lang="en-US" sz="2000" dirty="0"/>
              <a:t>Ensure all safety and risks issues have been addressed and resolved.</a:t>
            </a:r>
          </a:p>
          <a:p>
            <a:pPr marL="285750" indent="-285750">
              <a:buFont typeface="Arial" panose="020B0604020202020204" pitchFamily="34" charset="0"/>
              <a:buChar char="•"/>
            </a:pPr>
            <a:r>
              <a:rPr lang="en-US" sz="2000" dirty="0"/>
              <a:t>Ensure there is a concrete plan for any needed services.</a:t>
            </a:r>
          </a:p>
          <a:p>
            <a:pPr marL="285750" indent="-285750">
              <a:buFont typeface="Arial" panose="020B0604020202020204" pitchFamily="34" charset="0"/>
              <a:buChar char="•"/>
            </a:pPr>
            <a:r>
              <a:rPr lang="en-US" sz="2000" dirty="0"/>
              <a:t>Assess if the child/youth and family are ready to proceed to a trial home visit or exit from custody.</a:t>
            </a:r>
          </a:p>
          <a:p>
            <a:pPr marL="285750" indent="-285750">
              <a:buFont typeface="Arial" panose="020B0604020202020204" pitchFamily="34" charset="0"/>
              <a:buChar char="•"/>
            </a:pPr>
            <a:r>
              <a:rPr lang="en-US" sz="2000" dirty="0"/>
              <a:t>Anticipate and address any issues that could compromise a successful discharge, reunification, or exit from custody.</a:t>
            </a:r>
          </a:p>
          <a:p>
            <a:pPr marL="285750" indent="-285750">
              <a:buFont typeface="Arial" panose="020B0604020202020204" pitchFamily="34" charset="0"/>
              <a:buChar char="•"/>
            </a:pPr>
            <a:r>
              <a:rPr lang="en-US" sz="2000" dirty="0"/>
              <a:t>Ensure community supports are in place to sustain the child/youth and family after DCS is no longer involved.</a:t>
            </a:r>
          </a:p>
          <a:p>
            <a:endParaRPr lang="en-US" sz="2000" dirty="0"/>
          </a:p>
          <a:p>
            <a:r>
              <a:rPr lang="en-US" sz="2800" b="1" dirty="0"/>
              <a:t>*Supervisor is required to attend</a:t>
            </a:r>
          </a:p>
          <a:p>
            <a:pPr marL="285750" indent="-285750">
              <a:buFont typeface="Arial" panose="020B0604020202020204" pitchFamily="34" charset="0"/>
              <a:buChar char="•"/>
            </a:pPr>
            <a:endParaRPr lang="en-US" sz="2000" dirty="0"/>
          </a:p>
        </p:txBody>
      </p:sp>
      <p:sp>
        <p:nvSpPr>
          <p:cNvPr id="10" name="Flowchart: Connector 9">
            <a:extLst>
              <a:ext uri="{FF2B5EF4-FFF2-40B4-BE49-F238E27FC236}">
                <a16:creationId xmlns:a16="http://schemas.microsoft.com/office/drawing/2014/main" id="{962E41F0-1B35-86A1-0243-087BE51E8532}"/>
              </a:ext>
            </a:extLst>
          </p:cNvPr>
          <p:cNvSpPr/>
          <p:nvPr/>
        </p:nvSpPr>
        <p:spPr>
          <a:xfrm>
            <a:off x="8120973" y="3681310"/>
            <a:ext cx="4871140" cy="4930630"/>
          </a:xfrm>
          <a:prstGeom prst="flowChartConnector">
            <a:avLst/>
          </a:prstGeom>
          <a:solidFill>
            <a:srgbClr val="4FB5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D58F90-726D-E4A2-C48E-7EFBA14C524C}"/>
              </a:ext>
            </a:extLst>
          </p:cNvPr>
          <p:cNvSpPr txBox="1"/>
          <p:nvPr/>
        </p:nvSpPr>
        <p:spPr>
          <a:xfrm>
            <a:off x="9352197" y="4176317"/>
            <a:ext cx="2667207" cy="2554545"/>
          </a:xfrm>
          <a:prstGeom prst="rect">
            <a:avLst/>
          </a:prstGeom>
          <a:noFill/>
        </p:spPr>
        <p:txBody>
          <a:bodyPr wrap="square" rtlCol="0">
            <a:spAutoFit/>
          </a:bodyPr>
          <a:lstStyle/>
          <a:p>
            <a:r>
              <a:rPr lang="en-US" sz="4000" dirty="0">
                <a:solidFill>
                  <a:schemeClr val="bg1"/>
                </a:solidFill>
              </a:rPr>
              <a:t>Complete Discharge </a:t>
            </a:r>
          </a:p>
          <a:p>
            <a:r>
              <a:rPr lang="en-US" sz="4000" dirty="0">
                <a:solidFill>
                  <a:schemeClr val="bg1"/>
                </a:solidFill>
              </a:rPr>
              <a:t>CANS</a:t>
            </a:r>
          </a:p>
          <a:p>
            <a:endParaRPr lang="en-US" sz="4000" dirty="0">
              <a:solidFill>
                <a:schemeClr val="bg1"/>
              </a:solidFill>
            </a:endParaRPr>
          </a:p>
        </p:txBody>
      </p:sp>
      <p:pic>
        <p:nvPicPr>
          <p:cNvPr id="3" name="Picture 2">
            <a:extLst>
              <a:ext uri="{FF2B5EF4-FFF2-40B4-BE49-F238E27FC236}">
                <a16:creationId xmlns:a16="http://schemas.microsoft.com/office/drawing/2014/main" id="{BDC03602-61B8-3A44-543A-D47A2472CDEA}"/>
              </a:ext>
            </a:extLst>
          </p:cNvPr>
          <p:cNvPicPr>
            <a:picLocks noChangeAspect="1"/>
          </p:cNvPicPr>
          <p:nvPr/>
        </p:nvPicPr>
        <p:blipFill>
          <a:blip r:embed="rId3"/>
          <a:stretch>
            <a:fillRect/>
          </a:stretch>
        </p:blipFill>
        <p:spPr>
          <a:xfrm>
            <a:off x="381122" y="5734511"/>
            <a:ext cx="851399" cy="824227"/>
          </a:xfrm>
          <a:prstGeom prst="rect">
            <a:avLst/>
          </a:prstGeom>
        </p:spPr>
      </p:pic>
    </p:spTree>
    <p:extLst>
      <p:ext uri="{BB962C8B-B14F-4D97-AF65-F5344CB8AC3E}">
        <p14:creationId xmlns:p14="http://schemas.microsoft.com/office/powerpoint/2010/main" val="1783410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1050879" y="56317"/>
            <a:ext cx="9505664" cy="1216024"/>
          </a:xfrm>
        </p:spPr>
        <p:txBody>
          <a:bodyPr/>
          <a:lstStyle/>
          <a:p>
            <a:r>
              <a:rPr lang="en-US" dirty="0"/>
              <a:t>Case Closure Protocol</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9" name="Rectangle: Rounded Corners 8">
            <a:extLst>
              <a:ext uri="{FF2B5EF4-FFF2-40B4-BE49-F238E27FC236}">
                <a16:creationId xmlns:a16="http://schemas.microsoft.com/office/drawing/2014/main" id="{77A4B980-44C9-2D40-C3F3-01D7187051F8}"/>
              </a:ext>
            </a:extLst>
          </p:cNvPr>
          <p:cNvSpPr/>
          <p:nvPr/>
        </p:nvSpPr>
        <p:spPr>
          <a:xfrm>
            <a:off x="674936" y="1356235"/>
            <a:ext cx="8003623" cy="42943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marR="0" lvl="0" indent="-342900">
              <a:lnSpc>
                <a:spcPct val="150000"/>
              </a:lnSpc>
              <a:spcBef>
                <a:spcPts val="0"/>
              </a:spcBef>
              <a:spcAft>
                <a:spcPts val="0"/>
              </a:spcAft>
              <a:buFont typeface="Courier New" panose="02070309020205020404" pitchFamily="49" charset="0"/>
              <a:buChar char="o"/>
            </a:pPr>
            <a:endParaRPr lang="en-US" sz="1400" dirty="0">
              <a:solidFill>
                <a:srgbClr val="000000"/>
              </a:solidFill>
              <a:effectLst/>
              <a:latin typeface="Open Sans" panose="020B0606030504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400" dirty="0">
                <a:solidFill>
                  <a:srgbClr val="000000"/>
                </a:solidFill>
                <a:effectLst/>
                <a:latin typeface="Open Sans" panose="020B0606030504020204" pitchFamily="34" charset="0"/>
                <a:ea typeface="Calibri" panose="020F0502020204030204" pitchFamily="34" charset="0"/>
              </a:rPr>
              <a:t>Discharge CFTM is held.  The discharge CANS is completed.  </a:t>
            </a:r>
            <a:endParaRPr lang="en-US" sz="14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400" dirty="0">
                <a:solidFill>
                  <a:srgbClr val="000000"/>
                </a:solidFill>
                <a:latin typeface="Open Sans" panose="020B0606030504020204" pitchFamily="34" charset="0"/>
                <a:ea typeface="Calibri" panose="020F0502020204030204" pitchFamily="34" charset="0"/>
              </a:rPr>
              <a:t>P</a:t>
            </a:r>
            <a:r>
              <a:rPr lang="en-US" sz="1400" dirty="0">
                <a:solidFill>
                  <a:srgbClr val="000000"/>
                </a:solidFill>
                <a:effectLst/>
                <a:latin typeface="Open Sans" panose="020B0606030504020204" pitchFamily="34" charset="0"/>
                <a:ea typeface="Calibri" panose="020F0502020204030204" pitchFamily="34" charset="0"/>
              </a:rPr>
              <a:t>rovide essential documents prior to closure.  </a:t>
            </a:r>
            <a:endParaRPr lang="en-US" sz="14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400" dirty="0">
                <a:solidFill>
                  <a:srgbClr val="000000"/>
                </a:solidFill>
                <a:latin typeface="Open Sans" panose="020B0606030504020204" pitchFamily="34" charset="0"/>
                <a:ea typeface="Calibri" panose="020F0502020204030204" pitchFamily="34" charset="0"/>
              </a:rPr>
              <a:t>C</a:t>
            </a:r>
            <a:r>
              <a:rPr lang="en-US" sz="1400" dirty="0">
                <a:solidFill>
                  <a:srgbClr val="000000"/>
                </a:solidFill>
                <a:effectLst/>
                <a:latin typeface="Open Sans" panose="020B0606030504020204" pitchFamily="34" charset="0"/>
                <a:ea typeface="Calibri" panose="020F0502020204030204" pitchFamily="34" charset="0"/>
              </a:rPr>
              <a:t>onducts and documents the required monthly face to face contacts prior to exiting.   </a:t>
            </a:r>
            <a:endParaRPr lang="en-US" sz="14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400" dirty="0">
                <a:solidFill>
                  <a:srgbClr val="000000"/>
                </a:solidFill>
                <a:effectLst/>
                <a:latin typeface="Open Sans" panose="020B0606030504020204" pitchFamily="34" charset="0"/>
                <a:ea typeface="Calibri" panose="020F0502020204030204" pitchFamily="34" charset="0"/>
              </a:rPr>
              <a:t>The court gives permission to exit custody.   </a:t>
            </a:r>
            <a:endParaRPr lang="en-US" sz="14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400" dirty="0">
                <a:solidFill>
                  <a:srgbClr val="000000"/>
                </a:solidFill>
                <a:latin typeface="Open Sans" panose="020B0606030504020204" pitchFamily="34" charset="0"/>
                <a:ea typeface="Calibri" panose="020F0502020204030204" pitchFamily="34" charset="0"/>
              </a:rPr>
              <a:t>P</a:t>
            </a:r>
            <a:r>
              <a:rPr lang="en-US" sz="1400" dirty="0">
                <a:solidFill>
                  <a:srgbClr val="000000"/>
                </a:solidFill>
                <a:effectLst/>
                <a:latin typeface="Open Sans" panose="020B0606030504020204" pitchFamily="34" charset="0"/>
                <a:ea typeface="Calibri" panose="020F0502020204030204" pitchFamily="34" charset="0"/>
              </a:rPr>
              <a:t>rovide the family with contact information for DCS.   </a:t>
            </a:r>
            <a:endParaRPr lang="en-US" sz="14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400" dirty="0">
                <a:solidFill>
                  <a:srgbClr val="000000"/>
                </a:solidFill>
                <a:latin typeface="Open Sans" panose="020B0606030504020204" pitchFamily="34" charset="0"/>
                <a:ea typeface="Calibri" panose="020F0502020204030204" pitchFamily="34" charset="0"/>
              </a:rPr>
              <a:t>S</a:t>
            </a:r>
            <a:r>
              <a:rPr lang="en-US" sz="1400" dirty="0">
                <a:solidFill>
                  <a:srgbClr val="000000"/>
                </a:solidFill>
                <a:effectLst/>
                <a:latin typeface="Open Sans" panose="020B0606030504020204" pitchFamily="34" charset="0"/>
                <a:ea typeface="Calibri" panose="020F0502020204030204" pitchFamily="34" charset="0"/>
              </a:rPr>
              <a:t>end form CS-0476, Child Welfare Benefits Determination Notification of Change of Circumstance to the Child Welfare Benefits Worker within (1) business day.    </a:t>
            </a:r>
            <a:endParaRPr lang="en-US" sz="1400" dirty="0">
              <a:solidFill>
                <a:srgbClr val="000000"/>
              </a:solidFill>
              <a:effectLst/>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Courier New" panose="02070309020205020404" pitchFamily="49" charset="0"/>
              <a:buChar char="o"/>
            </a:pPr>
            <a:r>
              <a:rPr lang="en-US" sz="1400" dirty="0">
                <a:solidFill>
                  <a:srgbClr val="000000"/>
                </a:solidFill>
                <a:latin typeface="Open Sans" panose="020B0606030504020204" pitchFamily="34" charset="0"/>
                <a:ea typeface="Calibri" panose="020F0502020204030204" pitchFamily="34" charset="0"/>
              </a:rPr>
              <a:t>N</a:t>
            </a:r>
            <a:r>
              <a:rPr lang="en-US" sz="1400" dirty="0">
                <a:solidFill>
                  <a:srgbClr val="000000"/>
                </a:solidFill>
                <a:effectLst/>
                <a:latin typeface="Open Sans" panose="020B0606030504020204" pitchFamily="34" charset="0"/>
                <a:ea typeface="Calibri" panose="020F0502020204030204" pitchFamily="34" charset="0"/>
              </a:rPr>
              <a:t>otify all service providers of closure prior to closing </a:t>
            </a:r>
          </a:p>
          <a:p>
            <a:pPr marR="0" lvl="0">
              <a:lnSpc>
                <a:spcPct val="150000"/>
              </a:lnSpc>
              <a:spcBef>
                <a:spcPts val="0"/>
              </a:spcBef>
              <a:spcAft>
                <a:spcPts val="0"/>
              </a:spcAft>
            </a:pPr>
            <a:r>
              <a:rPr lang="en-US" sz="1400" dirty="0">
                <a:solidFill>
                  <a:srgbClr val="000000"/>
                </a:solidFill>
                <a:effectLst/>
                <a:latin typeface="Open Sans" panose="020B0606030504020204" pitchFamily="34" charset="0"/>
                <a:ea typeface="Calibri" panose="020F0502020204030204" pitchFamily="34" charset="0"/>
              </a:rPr>
              <a:t>        all cases.  </a:t>
            </a:r>
            <a:endParaRPr lang="en-US" sz="1400" dirty="0">
              <a:solidFill>
                <a:srgbClr val="000000"/>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n-US" sz="2000" dirty="0"/>
          </a:p>
        </p:txBody>
      </p:sp>
      <p:sp>
        <p:nvSpPr>
          <p:cNvPr id="10" name="Flowchart: Connector 9">
            <a:extLst>
              <a:ext uri="{FF2B5EF4-FFF2-40B4-BE49-F238E27FC236}">
                <a16:creationId xmlns:a16="http://schemas.microsoft.com/office/drawing/2014/main" id="{962E41F0-1B35-86A1-0243-087BE51E8532}"/>
              </a:ext>
            </a:extLst>
          </p:cNvPr>
          <p:cNvSpPr/>
          <p:nvPr/>
        </p:nvSpPr>
        <p:spPr>
          <a:xfrm>
            <a:off x="7844246" y="3059882"/>
            <a:ext cx="4871140" cy="4930630"/>
          </a:xfrm>
          <a:prstGeom prst="flowChartConnector">
            <a:avLst/>
          </a:prstGeom>
          <a:solidFill>
            <a:srgbClr val="5D93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D58F90-726D-E4A2-C48E-7EFBA14C524C}"/>
              </a:ext>
            </a:extLst>
          </p:cNvPr>
          <p:cNvSpPr txBox="1"/>
          <p:nvPr/>
        </p:nvSpPr>
        <p:spPr>
          <a:xfrm>
            <a:off x="9352197" y="4176317"/>
            <a:ext cx="2667207" cy="1938992"/>
          </a:xfrm>
          <a:prstGeom prst="rect">
            <a:avLst/>
          </a:prstGeom>
          <a:noFill/>
        </p:spPr>
        <p:txBody>
          <a:bodyPr wrap="square" rtlCol="0">
            <a:spAutoFit/>
          </a:bodyPr>
          <a:lstStyle/>
          <a:p>
            <a:r>
              <a:rPr lang="en-US" sz="4000" dirty="0">
                <a:solidFill>
                  <a:schemeClr val="bg1"/>
                </a:solidFill>
              </a:rPr>
              <a:t>Exit Custody</a:t>
            </a:r>
          </a:p>
          <a:p>
            <a:endParaRPr lang="en-US" sz="4000" dirty="0">
              <a:solidFill>
                <a:schemeClr val="bg1"/>
              </a:solidFill>
            </a:endParaRPr>
          </a:p>
        </p:txBody>
      </p:sp>
      <p:pic>
        <p:nvPicPr>
          <p:cNvPr id="3" name="Picture 2">
            <a:extLst>
              <a:ext uri="{FF2B5EF4-FFF2-40B4-BE49-F238E27FC236}">
                <a16:creationId xmlns:a16="http://schemas.microsoft.com/office/drawing/2014/main" id="{BDC03602-61B8-3A44-543A-D47A2472CDEA}"/>
              </a:ext>
            </a:extLst>
          </p:cNvPr>
          <p:cNvPicPr>
            <a:picLocks noChangeAspect="1"/>
          </p:cNvPicPr>
          <p:nvPr/>
        </p:nvPicPr>
        <p:blipFill>
          <a:blip r:embed="rId3"/>
          <a:stretch>
            <a:fillRect/>
          </a:stretch>
        </p:blipFill>
        <p:spPr>
          <a:xfrm>
            <a:off x="381122" y="5734511"/>
            <a:ext cx="851399" cy="824227"/>
          </a:xfrm>
          <a:prstGeom prst="rect">
            <a:avLst/>
          </a:prstGeom>
        </p:spPr>
      </p:pic>
    </p:spTree>
    <p:extLst>
      <p:ext uri="{BB962C8B-B14F-4D97-AF65-F5344CB8AC3E}">
        <p14:creationId xmlns:p14="http://schemas.microsoft.com/office/powerpoint/2010/main" val="1947904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ten</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Case Process</a:t>
            </a:r>
          </a:p>
          <a:p>
            <a:pPr marL="0" indent="0">
              <a:buNone/>
            </a:pPr>
            <a:endParaRPr lang="en-US" sz="4000" dirty="0"/>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88" y="1923636"/>
            <a:ext cx="2708982" cy="72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D4F28A-18A5-8080-B948-2F9B94635B3E}"/>
              </a:ext>
            </a:extLst>
          </p:cNvPr>
          <p:cNvSpPr/>
          <p:nvPr/>
        </p:nvSpPr>
        <p:spPr>
          <a:xfrm>
            <a:off x="8078288" y="3783106"/>
            <a:ext cx="3342747" cy="22591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t>One Year</a:t>
            </a:r>
          </a:p>
        </p:txBody>
      </p:sp>
    </p:spTree>
    <p:extLst>
      <p:ext uri="{BB962C8B-B14F-4D97-AF65-F5344CB8AC3E}">
        <p14:creationId xmlns:p14="http://schemas.microsoft.com/office/powerpoint/2010/main" val="2524056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888515" y="-50838"/>
            <a:ext cx="9678015" cy="1216024"/>
          </a:xfrm>
        </p:spPr>
        <p:txBody>
          <a:bodyPr/>
          <a:lstStyle/>
          <a:p>
            <a:r>
              <a:rPr lang="en-US" dirty="0"/>
              <a:t>Case calendar timeline-1 Year</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sp>
        <p:nvSpPr>
          <p:cNvPr id="9" name="TextBox 8">
            <a:extLst>
              <a:ext uri="{FF2B5EF4-FFF2-40B4-BE49-F238E27FC236}">
                <a16:creationId xmlns:a16="http://schemas.microsoft.com/office/drawing/2014/main" id="{B2FB0ACC-5483-F470-1610-F99305893792}"/>
              </a:ext>
            </a:extLst>
          </p:cNvPr>
          <p:cNvSpPr txBox="1"/>
          <p:nvPr/>
        </p:nvSpPr>
        <p:spPr>
          <a:xfrm>
            <a:off x="938752" y="976065"/>
            <a:ext cx="8899945" cy="5324535"/>
          </a:xfrm>
          <a:prstGeom prst="rect">
            <a:avLst/>
          </a:prstGeom>
          <a:noFill/>
          <a:ln>
            <a:solidFill>
              <a:schemeClr val="accent5">
                <a:lumMod val="75000"/>
              </a:schemeClr>
            </a:solidFill>
          </a:ln>
          <a:effectLst>
            <a:glow rad="228600">
              <a:schemeClr val="accent2">
                <a:satMod val="175000"/>
                <a:alpha val="40000"/>
              </a:schemeClr>
            </a:glow>
          </a:effectLst>
        </p:spPr>
        <p:txBody>
          <a:bodyPr wrap="square" rtlCol="0">
            <a:spAutoFit/>
          </a:bodyPr>
          <a:lstStyle/>
          <a:p>
            <a:pPr marL="285750" indent="-285750">
              <a:buFont typeface="Arial" panose="020B0604020202020204" pitchFamily="34" charset="0"/>
              <a:buChar char="•"/>
            </a:pPr>
            <a:r>
              <a:rPr lang="en-US" sz="2000" dirty="0"/>
              <a:t>EPSDT Physical and Dental</a:t>
            </a:r>
          </a:p>
          <a:p>
            <a:pPr marL="285750" indent="-285750">
              <a:buFont typeface="Arial" panose="020B0604020202020204" pitchFamily="34" charset="0"/>
              <a:buChar char="•"/>
            </a:pPr>
            <a:r>
              <a:rPr lang="en-US" sz="2000" dirty="0"/>
              <a:t>Visitation Guide</a:t>
            </a:r>
          </a:p>
          <a:p>
            <a:pPr marL="742950" lvl="1" indent="-285750">
              <a:buFont typeface="Arial" panose="020B0604020202020204" pitchFamily="34" charset="0"/>
              <a:buChar char="•"/>
            </a:pPr>
            <a:r>
              <a:rPr lang="en-US" sz="2000" dirty="0"/>
              <a:t>Face to Face-Child, Parent, Foster Parent</a:t>
            </a:r>
          </a:p>
          <a:p>
            <a:pPr marL="742950" lvl="1" indent="-285750">
              <a:buFont typeface="Arial" panose="020B0604020202020204" pitchFamily="34" charset="0"/>
              <a:buChar char="•"/>
            </a:pPr>
            <a:r>
              <a:rPr lang="en-US" sz="2000" dirty="0"/>
              <a:t>Visitation between Parent and Child</a:t>
            </a:r>
          </a:p>
          <a:p>
            <a:pPr marL="742950" lvl="1" indent="-285750">
              <a:buFont typeface="Arial" panose="020B0604020202020204" pitchFamily="34" charset="0"/>
              <a:buChar char="•"/>
            </a:pPr>
            <a:r>
              <a:rPr lang="en-US" sz="2000" dirty="0"/>
              <a:t>Visitation between siblings</a:t>
            </a:r>
          </a:p>
          <a:p>
            <a:pPr marL="285750" indent="-285750">
              <a:buFont typeface="Arial" panose="020B0604020202020204" pitchFamily="34" charset="0"/>
              <a:buChar char="•"/>
            </a:pPr>
            <a:r>
              <a:rPr lang="en-US" sz="2000" dirty="0"/>
              <a:t>Schedule Permanency Plan Revision CFTM</a:t>
            </a:r>
          </a:p>
          <a:p>
            <a:pPr marL="285750" indent="-285750">
              <a:buFont typeface="Arial" panose="020B0604020202020204" pitchFamily="34" charset="0"/>
              <a:buChar char="•"/>
            </a:pPr>
            <a:r>
              <a:rPr lang="en-US" sz="2000" dirty="0"/>
              <a:t>Update CANS and LSA</a:t>
            </a:r>
          </a:p>
          <a:p>
            <a:pPr marL="285750" indent="-285750">
              <a:buFont typeface="Arial" panose="020B0604020202020204" pitchFamily="34" charset="0"/>
              <a:buChar char="•"/>
            </a:pPr>
            <a:r>
              <a:rPr lang="en-US" sz="2000" dirty="0"/>
              <a:t>Review Life Book</a:t>
            </a:r>
          </a:p>
          <a:p>
            <a:pPr marL="285750" indent="-285750">
              <a:buFont typeface="Arial" panose="020B0604020202020204" pitchFamily="34" charset="0"/>
              <a:buChar char="•"/>
            </a:pPr>
            <a:r>
              <a:rPr lang="en-US" sz="2000" dirty="0"/>
              <a:t>Diligent Search</a:t>
            </a:r>
          </a:p>
          <a:p>
            <a:pPr marL="285750" indent="-285750">
              <a:buFont typeface="Arial" panose="020B0604020202020204" pitchFamily="34" charset="0"/>
              <a:buChar char="•"/>
            </a:pPr>
            <a:r>
              <a:rPr lang="en-US" sz="2000" dirty="0"/>
              <a:t>CSR-Case Service Requests</a:t>
            </a:r>
          </a:p>
          <a:p>
            <a:pPr marL="285750" indent="-285750">
              <a:buFont typeface="Arial" panose="020B0604020202020204" pitchFamily="34" charset="0"/>
              <a:buChar char="•"/>
            </a:pPr>
            <a:r>
              <a:rPr lang="en-US" sz="2000" dirty="0"/>
              <a:t>Referral for services</a:t>
            </a:r>
          </a:p>
          <a:p>
            <a:pPr marL="285750" indent="-285750">
              <a:buFont typeface="Arial" panose="020B0604020202020204" pitchFamily="34" charset="0"/>
              <a:buChar char="•"/>
            </a:pPr>
            <a:r>
              <a:rPr lang="en-US" sz="2000" dirty="0"/>
              <a:t>Documentation</a:t>
            </a:r>
          </a:p>
          <a:p>
            <a:pPr marL="285750" indent="-285750">
              <a:buFont typeface="Arial" panose="020B0604020202020204" pitchFamily="34" charset="0"/>
              <a:buChar char="•"/>
            </a:pPr>
            <a:r>
              <a:rPr lang="en-US" sz="2000" dirty="0"/>
              <a:t>Follow-Up Appointments, as needed</a:t>
            </a:r>
          </a:p>
          <a:p>
            <a:pPr marL="285750" indent="-285750">
              <a:buFont typeface="Arial" panose="020B0604020202020204" pitchFamily="34" charset="0"/>
              <a:buChar char="•"/>
            </a:pPr>
            <a:r>
              <a:rPr lang="en-US" sz="2000" dirty="0"/>
              <a:t>Update yearly forms, consents, etc.</a:t>
            </a:r>
          </a:p>
          <a:p>
            <a:pPr marL="285750" indent="-285750">
              <a:buFont typeface="Arial" panose="020B0604020202020204" pitchFamily="34" charset="0"/>
              <a:buChar char="•"/>
            </a:pPr>
            <a:r>
              <a:rPr lang="en-US" sz="2000" dirty="0"/>
              <a:t>Update picture of child</a:t>
            </a:r>
          </a:p>
          <a:p>
            <a:pPr marL="285750" indent="-285750">
              <a:buFont typeface="Arial" panose="020B0604020202020204" pitchFamily="34" charset="0"/>
              <a:buChar char="•"/>
            </a:pPr>
            <a:r>
              <a:rPr lang="en-US" sz="2000" dirty="0"/>
              <a:t>Update Education Passport</a:t>
            </a:r>
          </a:p>
          <a:p>
            <a:pPr marL="285750" indent="-285750">
              <a:buFont typeface="Arial" panose="020B0604020202020204" pitchFamily="34" charset="0"/>
              <a:buChar char="•"/>
            </a:pPr>
            <a:r>
              <a:rPr lang="en-US" sz="2000" dirty="0"/>
              <a:t>Annual Permanency Hearing</a:t>
            </a:r>
          </a:p>
        </p:txBody>
      </p:sp>
      <p:sp>
        <p:nvSpPr>
          <p:cNvPr id="10" name="Oval 9">
            <a:extLst>
              <a:ext uri="{FF2B5EF4-FFF2-40B4-BE49-F238E27FC236}">
                <a16:creationId xmlns:a16="http://schemas.microsoft.com/office/drawing/2014/main" id="{FF299E13-6052-5408-D1E7-F6486DF90989}"/>
              </a:ext>
            </a:extLst>
          </p:cNvPr>
          <p:cNvSpPr/>
          <p:nvPr/>
        </p:nvSpPr>
        <p:spPr>
          <a:xfrm>
            <a:off x="5791200" y="2514454"/>
            <a:ext cx="6400800" cy="4123764"/>
          </a:xfrm>
          <a:prstGeom prst="ellipse">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70D8B3-4D03-94C9-CC4B-4D68504BE675}"/>
              </a:ext>
            </a:extLst>
          </p:cNvPr>
          <p:cNvSpPr txBox="1"/>
          <p:nvPr/>
        </p:nvSpPr>
        <p:spPr>
          <a:xfrm>
            <a:off x="6679715" y="3376723"/>
            <a:ext cx="4623770" cy="523220"/>
          </a:xfrm>
          <a:prstGeom prst="rect">
            <a:avLst/>
          </a:prstGeom>
          <a:noFill/>
        </p:spPr>
        <p:txBody>
          <a:bodyPr wrap="square" rtlCol="0">
            <a:spAutoFit/>
          </a:bodyPr>
          <a:lstStyle/>
          <a:p>
            <a:pPr algn="ctr"/>
            <a:r>
              <a:rPr lang="en-US" sz="2800" b="1" dirty="0"/>
              <a:t>Remember the Practice Wheel</a:t>
            </a:r>
          </a:p>
        </p:txBody>
      </p:sp>
      <p:pic>
        <p:nvPicPr>
          <p:cNvPr id="13" name="Picture 12">
            <a:extLst>
              <a:ext uri="{FF2B5EF4-FFF2-40B4-BE49-F238E27FC236}">
                <a16:creationId xmlns:a16="http://schemas.microsoft.com/office/drawing/2014/main" id="{5760EE1D-3D81-BE51-5FC8-8D99D9E074A0}"/>
              </a:ext>
            </a:extLst>
          </p:cNvPr>
          <p:cNvPicPr>
            <a:picLocks noChangeAspect="1"/>
          </p:cNvPicPr>
          <p:nvPr/>
        </p:nvPicPr>
        <p:blipFill>
          <a:blip r:embed="rId3"/>
          <a:stretch>
            <a:fillRect/>
          </a:stretch>
        </p:blipFill>
        <p:spPr>
          <a:xfrm>
            <a:off x="11168005" y="5828284"/>
            <a:ext cx="851399" cy="824227"/>
          </a:xfrm>
          <a:prstGeom prst="rect">
            <a:avLst/>
          </a:prstGeom>
        </p:spPr>
      </p:pic>
      <p:sp>
        <p:nvSpPr>
          <p:cNvPr id="5" name="TextBox 4">
            <a:extLst>
              <a:ext uri="{FF2B5EF4-FFF2-40B4-BE49-F238E27FC236}">
                <a16:creationId xmlns:a16="http://schemas.microsoft.com/office/drawing/2014/main" id="{A0F9EE7A-DF0B-8C42-91A2-FE2F401BE0B6}"/>
              </a:ext>
            </a:extLst>
          </p:cNvPr>
          <p:cNvSpPr txBox="1"/>
          <p:nvPr/>
        </p:nvSpPr>
        <p:spPr>
          <a:xfrm>
            <a:off x="7515976" y="3882013"/>
            <a:ext cx="3652029"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Engagement</a:t>
            </a:r>
          </a:p>
          <a:p>
            <a:pPr marL="285750" indent="-285750">
              <a:buFont typeface="Arial" panose="020B0604020202020204" pitchFamily="34" charset="0"/>
              <a:buChar char="•"/>
            </a:pPr>
            <a:r>
              <a:rPr lang="en-US" sz="2400" b="1" dirty="0"/>
              <a:t>Teaming</a:t>
            </a:r>
          </a:p>
          <a:p>
            <a:pPr marL="285750" indent="-285750">
              <a:buFont typeface="Arial" panose="020B0604020202020204" pitchFamily="34" charset="0"/>
              <a:buChar char="•"/>
            </a:pPr>
            <a:r>
              <a:rPr lang="en-US" sz="2400" b="1" dirty="0"/>
              <a:t>Assessment</a:t>
            </a:r>
          </a:p>
          <a:p>
            <a:pPr marL="285750" indent="-285750">
              <a:buFont typeface="Arial" panose="020B0604020202020204" pitchFamily="34" charset="0"/>
              <a:buChar char="•"/>
            </a:pPr>
            <a:r>
              <a:rPr lang="en-US" sz="2400" b="1" dirty="0"/>
              <a:t>Planning</a:t>
            </a:r>
          </a:p>
          <a:p>
            <a:pPr marL="285750" indent="-285750">
              <a:buFont typeface="Arial" panose="020B0604020202020204" pitchFamily="34" charset="0"/>
              <a:buChar char="•"/>
            </a:pPr>
            <a:r>
              <a:rPr lang="en-US" sz="2400" b="1" dirty="0"/>
              <a:t>Implementation</a:t>
            </a:r>
          </a:p>
          <a:p>
            <a:pPr marL="285750" indent="-285750">
              <a:buFont typeface="Arial" panose="020B0604020202020204" pitchFamily="34" charset="0"/>
              <a:buChar char="•"/>
            </a:pPr>
            <a:r>
              <a:rPr lang="en-US" sz="2400" b="1" dirty="0"/>
              <a:t>Tracking and Adjusting</a:t>
            </a:r>
          </a:p>
        </p:txBody>
      </p:sp>
    </p:spTree>
    <p:extLst>
      <p:ext uri="{BB962C8B-B14F-4D97-AF65-F5344CB8AC3E}">
        <p14:creationId xmlns:p14="http://schemas.microsoft.com/office/powerpoint/2010/main" val="1154900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hlinkClick r:id="rId3"/>
            <a:extLst>
              <a:ext uri="{FF2B5EF4-FFF2-40B4-BE49-F238E27FC236}">
                <a16:creationId xmlns:a16="http://schemas.microsoft.com/office/drawing/2014/main" id="{1DA19CF8-4C45-2648-63F7-CC401961DCEF}"/>
              </a:ext>
            </a:extLst>
          </p:cNvPr>
          <p:cNvPicPr>
            <a:picLocks noGrp="1" noChangeAspect="1"/>
          </p:cNvPicPr>
          <p:nvPr>
            <p:ph type="pic" sz="quarter" idx="13"/>
          </p:nvPr>
        </p:nvPicPr>
        <p:blipFill>
          <a:blip r:embed="rId4">
            <a:alphaModFix amt="96000"/>
          </a:blip>
          <a:srcRect l="12462" r="12462"/>
          <a:stretch>
            <a:fillRect/>
          </a:stretch>
        </p:blipFill>
        <p:spPr/>
      </p:pic>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7258535" y="368736"/>
            <a:ext cx="4395744" cy="1222002"/>
          </a:xfrm>
        </p:spPr>
        <p:txBody>
          <a:bodyPr>
            <a:normAutofit fontScale="90000"/>
          </a:bodyPr>
          <a:lstStyle/>
          <a:p>
            <a:r>
              <a:rPr lang="en-US" dirty="0"/>
              <a:t>Permanency plan revision and Hearing</a:t>
            </a:r>
          </a:p>
        </p:txBody>
      </p:sp>
      <p:sp>
        <p:nvSpPr>
          <p:cNvPr id="12" name="Content Placeholder 11">
            <a:extLst>
              <a:ext uri="{FF2B5EF4-FFF2-40B4-BE49-F238E27FC236}">
                <a16:creationId xmlns:a16="http://schemas.microsoft.com/office/drawing/2014/main" id="{696F7679-B00E-4BE4-A073-3AC792312C83}"/>
              </a:ext>
            </a:extLst>
          </p:cNvPr>
          <p:cNvSpPr>
            <a:spLocks noGrp="1"/>
          </p:cNvSpPr>
          <p:nvPr>
            <p:ph idx="1"/>
          </p:nvPr>
        </p:nvSpPr>
        <p:spPr>
          <a:xfrm>
            <a:off x="7277792" y="2007796"/>
            <a:ext cx="4216071" cy="4107021"/>
          </a:xfrm>
        </p:spPr>
        <p:txBody>
          <a:bodyPr>
            <a:normAutofit lnSpcReduction="10000"/>
          </a:bodyPr>
          <a:lstStyle/>
          <a:p>
            <a:pPr marL="342900" indent="-342900">
              <a:buFont typeface="Arial" panose="020B0604020202020204" pitchFamily="34" charset="0"/>
              <a:buChar char="•"/>
            </a:pPr>
            <a:r>
              <a:rPr lang="en-US" sz="2800" b="1" dirty="0"/>
              <a:t>FSW is prepared to provide testimony at the hearing regarding progress of all parties toward accomplishing the permanency goal(s).</a:t>
            </a:r>
          </a:p>
          <a:p>
            <a:pPr marL="342900" indent="-342900">
              <a:buFont typeface="Arial" panose="020B0604020202020204" pitchFamily="34" charset="0"/>
              <a:buChar char="•"/>
            </a:pPr>
            <a:r>
              <a:rPr lang="en-US" sz="2800" b="1" dirty="0"/>
              <a:t>A copy of the court order of the outcome is obtained and filed in the child’s case record.</a:t>
            </a:r>
          </a:p>
        </p:txBody>
      </p:sp>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lstStyle/>
          <a:p>
            <a:pPr lvl="0"/>
            <a:r>
              <a:rPr lang="en-US" noProof="0" dirty="0"/>
              <a:t>Foster care specialty</a:t>
            </a:r>
          </a:p>
        </p:txBody>
      </p:sp>
      <p:pic>
        <p:nvPicPr>
          <p:cNvPr id="17" name="Picture 16">
            <a:extLst>
              <a:ext uri="{FF2B5EF4-FFF2-40B4-BE49-F238E27FC236}">
                <a16:creationId xmlns:a16="http://schemas.microsoft.com/office/drawing/2014/main" id="{8805657A-04A4-2649-15B2-72F056226DAE}"/>
              </a:ext>
            </a:extLst>
          </p:cNvPr>
          <p:cNvPicPr>
            <a:picLocks noChangeAspect="1"/>
          </p:cNvPicPr>
          <p:nvPr/>
        </p:nvPicPr>
        <p:blipFill>
          <a:blip r:embed="rId5"/>
          <a:stretch>
            <a:fillRect/>
          </a:stretch>
        </p:blipFill>
        <p:spPr>
          <a:xfrm>
            <a:off x="10982552" y="5898776"/>
            <a:ext cx="851399" cy="824227"/>
          </a:xfrm>
          <a:prstGeom prst="rect">
            <a:avLst/>
          </a:prstGeom>
        </p:spPr>
      </p:pic>
      <p:sp>
        <p:nvSpPr>
          <p:cNvPr id="2" name="Flowchart: Terminator 1">
            <a:extLst>
              <a:ext uri="{FF2B5EF4-FFF2-40B4-BE49-F238E27FC236}">
                <a16:creationId xmlns:a16="http://schemas.microsoft.com/office/drawing/2014/main" id="{8F2B8D6C-0613-5F00-1DD5-A8A2CE69C73A}"/>
              </a:ext>
            </a:extLst>
          </p:cNvPr>
          <p:cNvSpPr/>
          <p:nvPr/>
        </p:nvSpPr>
        <p:spPr>
          <a:xfrm>
            <a:off x="-1537531" y="3429000"/>
            <a:ext cx="5056094" cy="3092823"/>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BD6C29F-4C7E-3330-AF61-0E6CBE5F71A0}"/>
              </a:ext>
            </a:extLst>
          </p:cNvPr>
          <p:cNvSpPr txBox="1"/>
          <p:nvPr/>
        </p:nvSpPr>
        <p:spPr>
          <a:xfrm>
            <a:off x="358049" y="3636583"/>
            <a:ext cx="2523999" cy="2308324"/>
          </a:xfrm>
          <a:prstGeom prst="rect">
            <a:avLst/>
          </a:prstGeom>
          <a:noFill/>
        </p:spPr>
        <p:txBody>
          <a:bodyPr wrap="square" rtlCol="0">
            <a:spAutoFit/>
          </a:bodyPr>
          <a:lstStyle/>
          <a:p>
            <a:r>
              <a:rPr lang="en-US" sz="2400" dirty="0">
                <a:solidFill>
                  <a:schemeClr val="bg1"/>
                </a:solidFill>
                <a:latin typeface="Abadi" panose="020B0604020104020204" pitchFamily="34" charset="0"/>
              </a:rPr>
              <a:t>Resources:</a:t>
            </a:r>
          </a:p>
          <a:p>
            <a:pPr marL="342900" indent="-342900">
              <a:buFont typeface="Arial" panose="020B0604020202020204" pitchFamily="34" charset="0"/>
              <a:buChar char="•"/>
            </a:pPr>
            <a:r>
              <a:rPr lang="en-US" sz="2400" dirty="0">
                <a:solidFill>
                  <a:schemeClr val="bg1"/>
                </a:solidFill>
                <a:latin typeface="Abadi" panose="020B0604020104020204" pitchFamily="34" charset="0"/>
              </a:rPr>
              <a:t>Policy 16.31, section M</a:t>
            </a:r>
          </a:p>
          <a:p>
            <a:pPr marL="342900" indent="-342900">
              <a:buFont typeface="Arial" panose="020B0604020202020204" pitchFamily="34" charset="0"/>
              <a:buChar char="•"/>
            </a:pPr>
            <a:r>
              <a:rPr lang="en-US" sz="2400" dirty="0">
                <a:solidFill>
                  <a:schemeClr val="bg1"/>
                </a:solidFill>
                <a:latin typeface="Abadi" panose="020B0604020104020204" pitchFamily="34" charset="0"/>
              </a:rPr>
              <a:t>Progress Report CS-0430</a:t>
            </a:r>
          </a:p>
        </p:txBody>
      </p:sp>
    </p:spTree>
    <p:extLst>
      <p:ext uri="{BB962C8B-B14F-4D97-AF65-F5344CB8AC3E}">
        <p14:creationId xmlns:p14="http://schemas.microsoft.com/office/powerpoint/2010/main" val="4272467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F702066-FB78-BBC5-5F93-2464FB8CFDDD}"/>
              </a:ext>
            </a:extLst>
          </p:cNvPr>
          <p:cNvSpPr txBox="1"/>
          <p:nvPr/>
        </p:nvSpPr>
        <p:spPr>
          <a:xfrm>
            <a:off x="6655981" y="1214623"/>
            <a:ext cx="5458731" cy="46763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Eleven</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Creating Normalcy Through Prudent Parenting</a:t>
            </a:r>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88" y="5890977"/>
            <a:ext cx="2708982" cy="72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raphical user interface, application, PowerPoint&#10;&#10;Description automatically generated">
            <a:hlinkClick r:id="rId4"/>
            <a:extLst>
              <a:ext uri="{FF2B5EF4-FFF2-40B4-BE49-F238E27FC236}">
                <a16:creationId xmlns:a16="http://schemas.microsoft.com/office/drawing/2014/main" id="{4A051FA1-5EBD-4C61-E604-FA9D79ECB685}"/>
              </a:ext>
            </a:extLst>
          </p:cNvPr>
          <p:cNvPicPr>
            <a:picLocks noChangeAspect="1"/>
          </p:cNvPicPr>
          <p:nvPr/>
        </p:nvPicPr>
        <p:blipFill rotWithShape="1">
          <a:blip r:embed="rId5"/>
          <a:srcRect l="30839" t="15786" r="16176" b="12490"/>
          <a:stretch/>
        </p:blipFill>
        <p:spPr>
          <a:xfrm>
            <a:off x="6903220" y="1623546"/>
            <a:ext cx="4954953" cy="3773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3693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236455" y="240223"/>
            <a:ext cx="5605103" cy="1222001"/>
          </a:xfrm>
        </p:spPr>
        <p:txBody>
          <a:bodyPr>
            <a:normAutofit/>
          </a:bodyPr>
          <a:lstStyle/>
          <a:p>
            <a:r>
              <a:rPr lang="en-US" sz="4400" dirty="0"/>
              <a:t>Unit Twelve</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236455" y="1188914"/>
            <a:ext cx="5083222" cy="980546"/>
          </a:xfrm>
        </p:spPr>
        <p:txBody>
          <a:bodyPr>
            <a:normAutofit/>
          </a:bodyPr>
          <a:lstStyle/>
          <a:p>
            <a:pPr marL="0" indent="0">
              <a:buNone/>
            </a:pPr>
            <a:r>
              <a:rPr lang="en-US" sz="4000" dirty="0"/>
              <a:t>Closing/Wrap-Up</a:t>
            </a:r>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58" y="5890977"/>
            <a:ext cx="2708982" cy="72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1" descr="Logo&#10;&#10;Description automatically generated">
            <a:extLst>
              <a:ext uri="{FF2B5EF4-FFF2-40B4-BE49-F238E27FC236}">
                <a16:creationId xmlns:a16="http://schemas.microsoft.com/office/drawing/2014/main" id="{6FF77453-BBEF-FD51-3DC1-027E262097CD}"/>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rcRect t="936" b="936"/>
          <a:stretch>
            <a:fillRect/>
          </a:stretch>
        </p:blipFill>
        <p:spPr>
          <a:xfrm>
            <a:off x="7162489" y="3429000"/>
            <a:ext cx="4369942" cy="2858433"/>
          </a:xfrm>
          <a:prstGeom prst="rect">
            <a:avLst/>
          </a:prstGeom>
          <a:ln>
            <a:noFill/>
          </a:ln>
          <a:effectLst>
            <a:outerShdw blurRad="292100" dist="139700" dir="2700000" algn="tl" rotWithShape="0">
              <a:srgbClr val="333333">
                <a:alpha val="65000"/>
              </a:srgbClr>
            </a:outerShdw>
          </a:effectLst>
        </p:spPr>
      </p:pic>
      <p:pic>
        <p:nvPicPr>
          <p:cNvPr id="7" name="Picture Placeholder 36">
            <a:extLst>
              <a:ext uri="{FF2B5EF4-FFF2-40B4-BE49-F238E27FC236}">
                <a16:creationId xmlns:a16="http://schemas.microsoft.com/office/drawing/2014/main" id="{466D5F7E-0AD6-4CC8-D8F1-F520196D7944}"/>
              </a:ext>
            </a:extLst>
          </p:cNvPr>
          <p:cNvPicPr>
            <a:picLocks noChangeAspect="1"/>
          </p:cNvPicPr>
          <p:nvPr/>
        </p:nvPicPr>
        <p:blipFill rotWithShape="1">
          <a:blip r:embed="rId6"/>
          <a:srcRect/>
          <a:stretch/>
        </p:blipFill>
        <p:spPr>
          <a:xfrm>
            <a:off x="1137841" y="2695419"/>
            <a:ext cx="3280449" cy="2858433"/>
          </a:xfrm>
          <a:prstGeom prst="rect">
            <a:avLst/>
          </a:prstGeom>
          <a:ln>
            <a:noFill/>
          </a:ln>
          <a:effectLst>
            <a:outerShdw blurRad="292100" dist="139700" dir="2700000" algn="tl" rotWithShape="0">
              <a:srgbClr val="333333">
                <a:alpha val="65000"/>
              </a:srgbClr>
            </a:outerShdw>
          </a:effectLst>
        </p:spPr>
      </p:pic>
      <p:sp>
        <p:nvSpPr>
          <p:cNvPr id="10" name="Rectangle: Rounded Corners 9">
            <a:extLst>
              <a:ext uri="{FF2B5EF4-FFF2-40B4-BE49-F238E27FC236}">
                <a16:creationId xmlns:a16="http://schemas.microsoft.com/office/drawing/2014/main" id="{F3600B2A-43BF-AA37-05DE-0837252DF11D}"/>
              </a:ext>
            </a:extLst>
          </p:cNvPr>
          <p:cNvSpPr/>
          <p:nvPr/>
        </p:nvSpPr>
        <p:spPr>
          <a:xfrm>
            <a:off x="6281975" y="21369"/>
            <a:ext cx="5910025" cy="3315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dirty="0">
                <a:latin typeface="Aharoni" panose="02010803020104030203" pitchFamily="2" charset="-79"/>
                <a:cs typeface="Aharoni" panose="02010803020104030203" pitchFamily="2" charset="-79"/>
              </a:rPr>
              <a:t>Resources:</a:t>
            </a:r>
          </a:p>
          <a:p>
            <a:pPr marL="342900" indent="-342900">
              <a:buFont typeface="Arial" panose="020B0604020202020204" pitchFamily="34" charset="0"/>
              <a:buChar char="•"/>
            </a:pPr>
            <a:r>
              <a:rPr lang="en-US" sz="2400" dirty="0">
                <a:latin typeface="Aharoni" panose="02010803020104030203" pitchFamily="2" charset="-79"/>
                <a:cs typeface="Aharoni" panose="02010803020104030203" pitchFamily="2" charset="-79"/>
              </a:rPr>
              <a:t>Basic Principles to Assure Personal Safety Handout</a:t>
            </a:r>
          </a:p>
          <a:p>
            <a:pPr marL="342900" indent="-342900">
              <a:buFont typeface="Arial" panose="020B0604020202020204" pitchFamily="34" charset="0"/>
              <a:buChar char="•"/>
            </a:pPr>
            <a:r>
              <a:rPr lang="en-US" sz="2400" dirty="0">
                <a:latin typeface="Aharoni" panose="02010803020104030203" pitchFamily="2" charset="-79"/>
                <a:cs typeface="Aharoni" panose="02010803020104030203" pitchFamily="2" charset="-79"/>
              </a:rPr>
              <a:t>DCS Support System</a:t>
            </a:r>
          </a:p>
          <a:p>
            <a:pPr marL="342900" indent="-342900">
              <a:buFont typeface="Arial" panose="020B0604020202020204" pitchFamily="34" charset="0"/>
              <a:buChar char="•"/>
            </a:pPr>
            <a:r>
              <a:rPr lang="en-US" sz="2400" dirty="0">
                <a:latin typeface="Aharoni" panose="02010803020104030203" pitchFamily="2" charset="-79"/>
                <a:cs typeface="Aharoni" panose="02010803020104030203" pitchFamily="2" charset="-79"/>
              </a:rPr>
              <a:t>Employee Assistance Program:</a:t>
            </a:r>
          </a:p>
          <a:p>
            <a:r>
              <a:rPr lang="en-US" sz="2400" dirty="0">
                <a:latin typeface="Aharoni" panose="02010803020104030203" pitchFamily="2" charset="-79"/>
                <a:cs typeface="Aharoni" panose="02010803020104030203" pitchFamily="2" charset="-79"/>
              </a:rPr>
              <a:t>	</a:t>
            </a:r>
            <a:r>
              <a:rPr lang="en-US" sz="3200" dirty="0">
                <a:latin typeface="Aharoni" panose="02010803020104030203" pitchFamily="2" charset="-79"/>
                <a:cs typeface="Aharoni" panose="02010803020104030203" pitchFamily="2" charset="-79"/>
              </a:rPr>
              <a:t>855.437.3486</a:t>
            </a:r>
          </a:p>
          <a:p>
            <a:r>
              <a:rPr lang="en-US" sz="2400" dirty="0">
                <a:latin typeface="Aharoni" panose="02010803020104030203" pitchFamily="2" charset="-79"/>
                <a:cs typeface="Aharoni" panose="02010803020104030203" pitchFamily="2" charset="-79"/>
              </a:rPr>
              <a:t>	Here</a:t>
            </a:r>
            <a:r>
              <a:rPr lang="en-US" sz="3200" dirty="0">
                <a:latin typeface="Aharoni" panose="02010803020104030203" pitchFamily="2" charset="-79"/>
                <a:cs typeface="Aharoni" panose="02010803020104030203" pitchFamily="2" charset="-79"/>
              </a:rPr>
              <a:t>4</a:t>
            </a:r>
            <a:r>
              <a:rPr lang="en-US" sz="2400" dirty="0">
                <a:latin typeface="Aharoni" panose="02010803020104030203" pitchFamily="2" charset="-79"/>
                <a:cs typeface="Aharoni" panose="02010803020104030203" pitchFamily="2" charset="-79"/>
              </a:rPr>
              <a:t>TN.com</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79010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18E244-9C1F-4D89-AA95-50B18247427D}"/>
              </a:ext>
            </a:extLst>
          </p:cNvPr>
          <p:cNvSpPr>
            <a:spLocks noGrp="1"/>
          </p:cNvSpPr>
          <p:nvPr>
            <p:ph type="title"/>
          </p:nvPr>
        </p:nvSpPr>
        <p:spPr>
          <a:xfrm>
            <a:off x="1054681" y="358588"/>
            <a:ext cx="9810604" cy="986117"/>
          </a:xfrm>
        </p:spPr>
        <p:txBody>
          <a:bodyPr>
            <a:normAutofit fontScale="90000"/>
          </a:bodyPr>
          <a:lstStyle/>
          <a:p>
            <a:r>
              <a:rPr lang="en-US" dirty="0"/>
              <a:t>Timeline:  Steward Entry into custody</a:t>
            </a:r>
          </a:p>
        </p:txBody>
      </p:sp>
      <p:sp>
        <p:nvSpPr>
          <p:cNvPr id="12" name="Footer Placeholder 11">
            <a:extLst>
              <a:ext uri="{FF2B5EF4-FFF2-40B4-BE49-F238E27FC236}">
                <a16:creationId xmlns:a16="http://schemas.microsoft.com/office/drawing/2014/main" id="{46DA93FC-7CEF-4F74-8FDB-1FBFBF0BF2A0}"/>
              </a:ext>
            </a:extLst>
          </p:cNvPr>
          <p:cNvSpPr>
            <a:spLocks noGrp="1"/>
          </p:cNvSpPr>
          <p:nvPr>
            <p:ph type="ftr" sz="quarter" idx="11"/>
          </p:nvPr>
        </p:nvSpPr>
        <p:spPr>
          <a:xfrm rot="5400000">
            <a:off x="10451592" y="1408176"/>
            <a:ext cx="2770499" cy="365125"/>
          </a:xfrm>
        </p:spPr>
        <p:txBody>
          <a:bodyPr/>
          <a:lstStyle/>
          <a:p>
            <a:r>
              <a:rPr lang="en-US" dirty="0"/>
              <a:t>Foster care specialty</a:t>
            </a:r>
          </a:p>
        </p:txBody>
      </p:sp>
      <p:pic>
        <p:nvPicPr>
          <p:cNvPr id="7" name="Picture 6">
            <a:hlinkClick r:id="rId3"/>
            <a:extLst>
              <a:ext uri="{FF2B5EF4-FFF2-40B4-BE49-F238E27FC236}">
                <a16:creationId xmlns:a16="http://schemas.microsoft.com/office/drawing/2014/main" id="{20F966CD-7E3A-961C-6BEC-4316CB3C25E8}"/>
              </a:ext>
            </a:extLst>
          </p:cNvPr>
          <p:cNvPicPr>
            <a:picLocks noChangeAspect="1"/>
          </p:cNvPicPr>
          <p:nvPr/>
        </p:nvPicPr>
        <p:blipFill rotWithShape="1">
          <a:blip r:embed="rId4"/>
          <a:srcRect l="17501" t="27439" r="10882" b="5207"/>
          <a:stretch/>
        </p:blipFill>
        <p:spPr>
          <a:xfrm>
            <a:off x="1766753" y="1408009"/>
            <a:ext cx="8731685" cy="461682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5590D312-99C4-E3C5-2BF8-F359A141E70A}"/>
              </a:ext>
            </a:extLst>
          </p:cNvPr>
          <p:cNvPicPr>
            <a:picLocks noChangeAspect="1"/>
          </p:cNvPicPr>
          <p:nvPr/>
        </p:nvPicPr>
        <p:blipFill>
          <a:blip r:embed="rId5"/>
          <a:stretch>
            <a:fillRect/>
          </a:stretch>
        </p:blipFill>
        <p:spPr>
          <a:xfrm>
            <a:off x="10985442" y="5971595"/>
            <a:ext cx="851399" cy="824227"/>
          </a:xfrm>
          <a:prstGeom prst="rect">
            <a:avLst/>
          </a:prstGeom>
        </p:spPr>
      </p:pic>
    </p:spTree>
    <p:extLst>
      <p:ext uri="{BB962C8B-B14F-4D97-AF65-F5344CB8AC3E}">
        <p14:creationId xmlns:p14="http://schemas.microsoft.com/office/powerpoint/2010/main" val="269490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1050878" y="603623"/>
            <a:ext cx="5605103" cy="1222001"/>
          </a:xfrm>
        </p:spPr>
        <p:txBody>
          <a:bodyPr>
            <a:normAutofit/>
          </a:bodyPr>
          <a:lstStyle/>
          <a:p>
            <a:r>
              <a:rPr lang="en-US" sz="4400" dirty="0"/>
              <a:t>Unit three</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1050878" y="2147357"/>
            <a:ext cx="5083222" cy="4253443"/>
          </a:xfrm>
        </p:spPr>
        <p:txBody>
          <a:bodyPr>
            <a:normAutofit/>
          </a:bodyPr>
          <a:lstStyle/>
          <a:p>
            <a:pPr marL="0" indent="0">
              <a:buNone/>
            </a:pPr>
            <a:r>
              <a:rPr lang="en-US" sz="4000" dirty="0"/>
              <a:t>Foster Care</a:t>
            </a:r>
          </a:p>
        </p:txBody>
      </p:sp>
      <p:pic>
        <p:nvPicPr>
          <p:cNvPr id="1028" name="Picture 4">
            <a:extLst>
              <a:ext uri="{FF2B5EF4-FFF2-40B4-BE49-F238E27FC236}">
                <a16:creationId xmlns:a16="http://schemas.microsoft.com/office/drawing/2014/main" id="{980F87F1-67AB-0600-4525-9691B6FFC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88" y="1923636"/>
            <a:ext cx="2708982" cy="7268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28F1C7A3-B406-F36A-3B72-996F6D13B5D5}"/>
              </a:ext>
            </a:extLst>
          </p:cNvPr>
          <p:cNvSpPr>
            <a:spLocks noChangeAspect="1" noChangeArrowheads="1"/>
          </p:cNvSpPr>
          <p:nvPr/>
        </p:nvSpPr>
        <p:spPr bwMode="auto">
          <a:xfrm>
            <a:off x="5943599" y="3276599"/>
            <a:ext cx="1080247" cy="10802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erson smiling for the camera&#10;&#10;Description automatically generated with low confidence">
            <a:extLst>
              <a:ext uri="{FF2B5EF4-FFF2-40B4-BE49-F238E27FC236}">
                <a16:creationId xmlns:a16="http://schemas.microsoft.com/office/drawing/2014/main" id="{94B20DF2-623B-2E7B-EAC2-77AD705B7C03}"/>
              </a:ext>
            </a:extLst>
          </p:cNvPr>
          <p:cNvPicPr>
            <a:picLocks noChangeAspect="1"/>
          </p:cNvPicPr>
          <p:nvPr/>
        </p:nvPicPr>
        <p:blipFill>
          <a:blip r:embed="rId4"/>
          <a:stretch>
            <a:fillRect/>
          </a:stretch>
        </p:blipFill>
        <p:spPr>
          <a:xfrm>
            <a:off x="6483722" y="3912683"/>
            <a:ext cx="2708982" cy="1978400"/>
          </a:xfrm>
          <a:prstGeom prst="rect">
            <a:avLst/>
          </a:prstGeom>
        </p:spPr>
      </p:pic>
      <p:pic>
        <p:nvPicPr>
          <p:cNvPr id="11" name="Picture 10" descr="A person looking at the camera&#10;&#10;Description automatically generated with medium confidence">
            <a:extLst>
              <a:ext uri="{FF2B5EF4-FFF2-40B4-BE49-F238E27FC236}">
                <a16:creationId xmlns:a16="http://schemas.microsoft.com/office/drawing/2014/main" id="{F21D30E3-3056-D11E-8671-E25D4E123051}"/>
              </a:ext>
            </a:extLst>
          </p:cNvPr>
          <p:cNvPicPr>
            <a:picLocks noChangeAspect="1"/>
          </p:cNvPicPr>
          <p:nvPr/>
        </p:nvPicPr>
        <p:blipFill>
          <a:blip r:embed="rId5"/>
          <a:stretch>
            <a:fillRect/>
          </a:stretch>
        </p:blipFill>
        <p:spPr>
          <a:xfrm>
            <a:off x="9441186" y="3912683"/>
            <a:ext cx="2692167" cy="1978400"/>
          </a:xfrm>
          <a:prstGeom prst="rect">
            <a:avLst/>
          </a:prstGeom>
        </p:spPr>
      </p:pic>
    </p:spTree>
    <p:extLst>
      <p:ext uri="{BB962C8B-B14F-4D97-AF65-F5344CB8AC3E}">
        <p14:creationId xmlns:p14="http://schemas.microsoft.com/office/powerpoint/2010/main" val="17805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CF47-9396-48C2-9316-EBA4D0BA5323}"/>
              </a:ext>
            </a:extLst>
          </p:cNvPr>
          <p:cNvSpPr>
            <a:spLocks noGrp="1"/>
          </p:cNvSpPr>
          <p:nvPr>
            <p:ph type="title"/>
          </p:nvPr>
        </p:nvSpPr>
        <p:spPr>
          <a:xfrm>
            <a:off x="172596" y="-35858"/>
            <a:ext cx="9505664" cy="1216024"/>
          </a:xfrm>
        </p:spPr>
        <p:txBody>
          <a:bodyPr/>
          <a:lstStyle/>
          <a:p>
            <a:r>
              <a:rPr lang="en-US" dirty="0"/>
              <a:t>Court involvement</a:t>
            </a:r>
          </a:p>
        </p:txBody>
      </p:sp>
      <p:sp>
        <p:nvSpPr>
          <p:cNvPr id="4" name="Footer Placeholder 3">
            <a:extLst>
              <a:ext uri="{FF2B5EF4-FFF2-40B4-BE49-F238E27FC236}">
                <a16:creationId xmlns:a16="http://schemas.microsoft.com/office/drawing/2014/main" id="{6379BF61-C30B-4959-A247-99E53BA8FF8A}"/>
              </a:ext>
            </a:extLst>
          </p:cNvPr>
          <p:cNvSpPr>
            <a:spLocks noGrp="1"/>
          </p:cNvSpPr>
          <p:nvPr>
            <p:ph type="ftr" sz="quarter" idx="11"/>
          </p:nvPr>
        </p:nvSpPr>
        <p:spPr>
          <a:xfrm rot="5400000">
            <a:off x="10451592" y="1408176"/>
            <a:ext cx="2770499" cy="365125"/>
          </a:xfrm>
        </p:spPr>
        <p:txBody>
          <a:bodyPr/>
          <a:lstStyle/>
          <a:p>
            <a:pPr lvl="0"/>
            <a:r>
              <a:rPr lang="en-US" dirty="0"/>
              <a:t>Foster care specialty</a:t>
            </a:r>
            <a:endParaRPr lang="en-US" noProof="0" dirty="0"/>
          </a:p>
        </p:txBody>
      </p:sp>
      <p:graphicFrame>
        <p:nvGraphicFramePr>
          <p:cNvPr id="8" name="Diagram 7">
            <a:extLst>
              <a:ext uri="{FF2B5EF4-FFF2-40B4-BE49-F238E27FC236}">
                <a16:creationId xmlns:a16="http://schemas.microsoft.com/office/drawing/2014/main" id="{679A746F-DAD0-490B-E921-23CC2C5E57EB}"/>
              </a:ext>
            </a:extLst>
          </p:cNvPr>
          <p:cNvGraphicFramePr/>
          <p:nvPr>
            <p:extLst>
              <p:ext uri="{D42A27DB-BD31-4B8C-83A1-F6EECF244321}">
                <p14:modId xmlns:p14="http://schemas.microsoft.com/office/powerpoint/2010/main" val="2100728470"/>
              </p:ext>
            </p:extLst>
          </p:nvPr>
        </p:nvGraphicFramePr>
        <p:xfrm>
          <a:off x="-1803423" y="1012805"/>
          <a:ext cx="9505664" cy="5559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AD155D6-6A7C-CC24-A0D8-63FEDD867D57}"/>
              </a:ext>
            </a:extLst>
          </p:cNvPr>
          <p:cNvPicPr>
            <a:picLocks noChangeAspect="1"/>
          </p:cNvPicPr>
          <p:nvPr/>
        </p:nvPicPr>
        <p:blipFill>
          <a:blip r:embed="rId8"/>
          <a:stretch>
            <a:fillRect/>
          </a:stretch>
        </p:blipFill>
        <p:spPr>
          <a:xfrm>
            <a:off x="10985442" y="5971595"/>
            <a:ext cx="851399" cy="824227"/>
          </a:xfrm>
          <a:prstGeom prst="rect">
            <a:avLst/>
          </a:prstGeom>
        </p:spPr>
      </p:pic>
      <p:sp>
        <p:nvSpPr>
          <p:cNvPr id="10" name="TextBox 9">
            <a:extLst>
              <a:ext uri="{FF2B5EF4-FFF2-40B4-BE49-F238E27FC236}">
                <a16:creationId xmlns:a16="http://schemas.microsoft.com/office/drawing/2014/main" id="{6F945B89-A7F8-31D1-E909-F247A2615C20}"/>
              </a:ext>
            </a:extLst>
          </p:cNvPr>
          <p:cNvSpPr txBox="1"/>
          <p:nvPr/>
        </p:nvSpPr>
        <p:spPr>
          <a:xfrm>
            <a:off x="5311912" y="1012805"/>
            <a:ext cx="5354357"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pPr>
            <a:r>
              <a:rPr lang="en-US" sz="2800" dirty="0"/>
              <a:t>Case Family Handout</a:t>
            </a:r>
          </a:p>
          <a:p>
            <a:pPr marL="457200" indent="-457200">
              <a:buFont typeface="Arial" panose="020B0604020202020204" pitchFamily="34" charset="0"/>
              <a:buChar char="•"/>
            </a:pPr>
            <a:r>
              <a:rPr lang="en-US" sz="2800" dirty="0"/>
              <a:t>CPS staffed the case with DCS legal and a removal was granted based on Marilyn’s lack of supervision and being unwilling to be protective of the children from Andrew</a:t>
            </a:r>
          </a:p>
        </p:txBody>
      </p:sp>
      <p:sp>
        <p:nvSpPr>
          <p:cNvPr id="11" name="Flowchart: Connector 10">
            <a:extLst>
              <a:ext uri="{FF2B5EF4-FFF2-40B4-BE49-F238E27FC236}">
                <a16:creationId xmlns:a16="http://schemas.microsoft.com/office/drawing/2014/main" id="{ED168A76-F312-46EF-D96D-D1A9BC6C47B8}"/>
              </a:ext>
            </a:extLst>
          </p:cNvPr>
          <p:cNvSpPr/>
          <p:nvPr/>
        </p:nvSpPr>
        <p:spPr>
          <a:xfrm>
            <a:off x="7566212" y="3792475"/>
            <a:ext cx="2927730" cy="24828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Remember Reasonable Efforts</a:t>
            </a:r>
          </a:p>
        </p:txBody>
      </p:sp>
    </p:spTree>
    <p:extLst>
      <p:ext uri="{BB962C8B-B14F-4D97-AF65-F5344CB8AC3E}">
        <p14:creationId xmlns:p14="http://schemas.microsoft.com/office/powerpoint/2010/main" val="1210011929"/>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_Win32_JC_SL_v2.potx" id="{9F04EDCC-8BB4-4447-9833-D0A642D24A2D}" vid="{934CEBB1-0C13-47EE-9983-A99F86967A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FA0AC-03C4-4652-A221-D53D39388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4D8792-4D15-4D4B-9B64-8D4AF94F941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87D48BE-14BE-40D8-8ABB-1013448C68EF}">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{0DF5A56E-01E0-423E-A768-F65200F53134}tf00660596_win32</Template>
  <TotalTime>4026</TotalTime>
  <Words>21813</Words>
  <Application>Microsoft Office PowerPoint</Application>
  <PresentationFormat>Widescreen</PresentationFormat>
  <Paragraphs>1707</Paragraphs>
  <Slides>67</Slides>
  <Notes>67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Abadi</vt:lpstr>
      <vt:lpstr>Aharoni</vt:lpstr>
      <vt:lpstr>Amasis MT Pro Light</vt:lpstr>
      <vt:lpstr>Arial</vt:lpstr>
      <vt:lpstr>Arial Rounded MT Bold</vt:lpstr>
      <vt:lpstr>Bembo</vt:lpstr>
      <vt:lpstr>Calibri</vt:lpstr>
      <vt:lpstr>Courier New</vt:lpstr>
      <vt:lpstr>Open Sans</vt:lpstr>
      <vt:lpstr>PermianSlabSerifTypeface</vt:lpstr>
      <vt:lpstr>Symbol</vt:lpstr>
      <vt:lpstr>Wingdings</vt:lpstr>
      <vt:lpstr>ArchiveVTI</vt:lpstr>
      <vt:lpstr>Foster care Specialty week two</vt:lpstr>
      <vt:lpstr>Unit One</vt:lpstr>
      <vt:lpstr>Introduction</vt:lpstr>
      <vt:lpstr>Unit two</vt:lpstr>
      <vt:lpstr>PowerPoint Presentation</vt:lpstr>
      <vt:lpstr>The Steward Family</vt:lpstr>
      <vt:lpstr>Timeline:  Steward Entry into custody</vt:lpstr>
      <vt:lpstr>Unit three</vt:lpstr>
      <vt:lpstr>Court involvement</vt:lpstr>
      <vt:lpstr>Roles and responsibilities</vt:lpstr>
      <vt:lpstr>Exploring placement options</vt:lpstr>
      <vt:lpstr>Relative caregivers</vt:lpstr>
      <vt:lpstr>Unit Four</vt:lpstr>
      <vt:lpstr>Case calendar timeline 1-30 days</vt:lpstr>
      <vt:lpstr>engagement</vt:lpstr>
      <vt:lpstr>Client’s rights</vt:lpstr>
      <vt:lpstr>Face to face skill lab</vt:lpstr>
      <vt:lpstr>FEEDBACK</vt:lpstr>
      <vt:lpstr>PowerPoint Presentation</vt:lpstr>
      <vt:lpstr>CFTm preparation skill lab</vt:lpstr>
      <vt:lpstr>Before the CFTM</vt:lpstr>
      <vt:lpstr>The Steward Initial CFTM</vt:lpstr>
      <vt:lpstr>Visitation Schedule</vt:lpstr>
      <vt:lpstr>Assessment integration</vt:lpstr>
      <vt:lpstr>PowerPoint Presentation</vt:lpstr>
      <vt:lpstr>Steward initial cans assessment</vt:lpstr>
      <vt:lpstr>Independent living assessment</vt:lpstr>
      <vt:lpstr>Family permanency plan(FPP)</vt:lpstr>
      <vt:lpstr>Developing the Steward FPP</vt:lpstr>
      <vt:lpstr>Criteria and procedures for tpr</vt:lpstr>
      <vt:lpstr>Driving the plan forward</vt:lpstr>
      <vt:lpstr>Interstate compact on the placement of children</vt:lpstr>
      <vt:lpstr>Unit Five</vt:lpstr>
      <vt:lpstr>Case calendar timeline days 31-90</vt:lpstr>
      <vt:lpstr>Case staffing-steward case</vt:lpstr>
      <vt:lpstr>Fcrb and Progress review</vt:lpstr>
      <vt:lpstr>The Stewards  Documents</vt:lpstr>
      <vt:lpstr>Unit Six</vt:lpstr>
      <vt:lpstr>Case calendar timeline days 91-120</vt:lpstr>
      <vt:lpstr>Progress Review CFTMs</vt:lpstr>
      <vt:lpstr>Cftm types</vt:lpstr>
      <vt:lpstr>Stages of a cftm</vt:lpstr>
      <vt:lpstr>Update Information</vt:lpstr>
      <vt:lpstr>Progress review cftm skill Lab</vt:lpstr>
      <vt:lpstr>Progress review cftm summary</vt:lpstr>
      <vt:lpstr>Icpc for Michael</vt:lpstr>
      <vt:lpstr>Transition of Travis</vt:lpstr>
      <vt:lpstr>Unit seven</vt:lpstr>
      <vt:lpstr>Case calendar timeline 121-180 days</vt:lpstr>
      <vt:lpstr>Permanency goals and concurrent planning</vt:lpstr>
      <vt:lpstr>Permanency options skill lab</vt:lpstr>
      <vt:lpstr>Steward cans reassessment</vt:lpstr>
      <vt:lpstr>Court involvement</vt:lpstr>
      <vt:lpstr>Affidavit of Reasonable efforts</vt:lpstr>
      <vt:lpstr>Unit Eight</vt:lpstr>
      <vt:lpstr>Case calendar timeline 181-270 days</vt:lpstr>
      <vt:lpstr>Steward family permanency plan revision Skill lab</vt:lpstr>
      <vt:lpstr>DCS Legal Review (9 months)</vt:lpstr>
      <vt:lpstr>Unit Nine</vt:lpstr>
      <vt:lpstr>Case calendar timeline 271-330 days</vt:lpstr>
      <vt:lpstr>Discharge cftm</vt:lpstr>
      <vt:lpstr>Case Closure Protocol</vt:lpstr>
      <vt:lpstr>Unit ten</vt:lpstr>
      <vt:lpstr>Case calendar timeline-1 Year</vt:lpstr>
      <vt:lpstr>Permanency plan revision and Hearing</vt:lpstr>
      <vt:lpstr>Unit Eleven</vt:lpstr>
      <vt:lpstr>Unit Twelve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 care Specialty week two</dc:title>
  <dc:creator>Misty D. Fraunfelter</dc:creator>
  <cp:lastModifiedBy>Cindy Hensley</cp:lastModifiedBy>
  <cp:revision>27</cp:revision>
  <dcterms:created xsi:type="dcterms:W3CDTF">2023-04-24T12:36:47Z</dcterms:created>
  <dcterms:modified xsi:type="dcterms:W3CDTF">2023-08-08T19:20:44Z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