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5" r:id="rId2"/>
    <p:sldMasterId id="2147483724" r:id="rId3"/>
    <p:sldMasterId id="2147483741" r:id="rId4"/>
    <p:sldMasterId id="2147483749" r:id="rId5"/>
    <p:sldMasterId id="2147483756" r:id="rId6"/>
  </p:sldMasterIdLst>
  <p:notesMasterIdLst>
    <p:notesMasterId r:id="rId57"/>
  </p:notesMasterIdLst>
  <p:sldIdLst>
    <p:sldId id="1427" r:id="rId7"/>
    <p:sldId id="292" r:id="rId8"/>
    <p:sldId id="2147375756" r:id="rId9"/>
    <p:sldId id="2147375757" r:id="rId10"/>
    <p:sldId id="2147375766" r:id="rId11"/>
    <p:sldId id="2147375767" r:id="rId12"/>
    <p:sldId id="2147375768" r:id="rId13"/>
    <p:sldId id="2147375769" r:id="rId14"/>
    <p:sldId id="2147375770" r:id="rId15"/>
    <p:sldId id="2147375771" r:id="rId16"/>
    <p:sldId id="2147375772" r:id="rId17"/>
    <p:sldId id="2147375773" r:id="rId18"/>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1420" r:id="rId35"/>
    <p:sldId id="1421" r:id="rId36"/>
    <p:sldId id="1425" r:id="rId37"/>
    <p:sldId id="1415" r:id="rId38"/>
    <p:sldId id="1419" r:id="rId39"/>
    <p:sldId id="1426" r:id="rId40"/>
    <p:sldId id="1396" r:id="rId41"/>
    <p:sldId id="1412" r:id="rId42"/>
    <p:sldId id="1402" r:id="rId43"/>
    <p:sldId id="1047" r:id="rId44"/>
    <p:sldId id="1411" r:id="rId45"/>
    <p:sldId id="1423" r:id="rId46"/>
    <p:sldId id="1424" r:id="rId47"/>
    <p:sldId id="2147375758" r:id="rId48"/>
    <p:sldId id="2147375759" r:id="rId49"/>
    <p:sldId id="301" r:id="rId50"/>
    <p:sldId id="300" r:id="rId51"/>
    <p:sldId id="2147375760" r:id="rId52"/>
    <p:sldId id="2147375761" r:id="rId53"/>
    <p:sldId id="2147375762" r:id="rId54"/>
    <p:sldId id="299" r:id="rId55"/>
    <p:sldId id="21473757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69017-7D7F-4F7F-95BF-B9A8D3E2422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2304289-79C7-452F-930B-08C9AE1825F3}">
      <dgm:prSet/>
      <dgm:spPr/>
      <dgm:t>
        <a:bodyPr/>
        <a:lstStyle/>
        <a:p>
          <a:r>
            <a:rPr lang="en-US" b="1"/>
            <a:t>Promotion of health and prevention of problems</a:t>
          </a:r>
          <a:endParaRPr lang="en-US"/>
        </a:p>
      </dgm:t>
    </dgm:pt>
    <dgm:pt modelId="{B6A31218-A2CE-43E7-8DE9-79FFAF101EA4}" type="parTrans" cxnId="{E51F6535-D856-476E-88CB-12C59E9F8104}">
      <dgm:prSet/>
      <dgm:spPr/>
      <dgm:t>
        <a:bodyPr/>
        <a:lstStyle/>
        <a:p>
          <a:endParaRPr lang="en-US"/>
        </a:p>
      </dgm:t>
    </dgm:pt>
    <dgm:pt modelId="{2512A05D-92E6-43AC-A3DC-B0190470DBB7}" type="sibTrans" cxnId="{E51F6535-D856-476E-88CB-12C59E9F8104}">
      <dgm:prSet/>
      <dgm:spPr/>
      <dgm:t>
        <a:bodyPr/>
        <a:lstStyle/>
        <a:p>
          <a:endParaRPr lang="en-US"/>
        </a:p>
      </dgm:t>
    </dgm:pt>
    <dgm:pt modelId="{7D3721EC-6967-4DE0-9C9F-C5AC3DAE8F15}">
      <dgm:prSet/>
      <dgm:spPr/>
      <dgm:t>
        <a:bodyPr/>
        <a:lstStyle/>
        <a:p>
          <a:r>
            <a:rPr lang="en-US" b="1"/>
            <a:t>Keeping the Baby’s experience at the center</a:t>
          </a:r>
          <a:endParaRPr lang="en-US"/>
        </a:p>
      </dgm:t>
    </dgm:pt>
    <dgm:pt modelId="{9EC02EC2-6DD9-4FF0-92E8-B6A2AB43A4F3}" type="parTrans" cxnId="{364E8E09-A713-42AE-8156-9FEF40EB70A8}">
      <dgm:prSet/>
      <dgm:spPr/>
      <dgm:t>
        <a:bodyPr/>
        <a:lstStyle/>
        <a:p>
          <a:endParaRPr lang="en-US"/>
        </a:p>
      </dgm:t>
    </dgm:pt>
    <dgm:pt modelId="{B3E6D6E5-DBAB-4640-8F00-B8261012305E}" type="sibTrans" cxnId="{364E8E09-A713-42AE-8156-9FEF40EB70A8}">
      <dgm:prSet/>
      <dgm:spPr/>
      <dgm:t>
        <a:bodyPr/>
        <a:lstStyle/>
        <a:p>
          <a:endParaRPr lang="en-US"/>
        </a:p>
      </dgm:t>
    </dgm:pt>
    <dgm:pt modelId="{1BAD7393-6FA5-4E9E-9FD7-111D55FBC3B2}">
      <dgm:prSet/>
      <dgm:spPr/>
      <dgm:t>
        <a:bodyPr/>
        <a:lstStyle/>
        <a:p>
          <a:r>
            <a:rPr lang="en-US" b="1" dirty="0"/>
            <a:t>Focusing on families’ strengths &amp; building parents’ confidence</a:t>
          </a:r>
          <a:endParaRPr lang="en-US" dirty="0"/>
        </a:p>
      </dgm:t>
    </dgm:pt>
    <dgm:pt modelId="{591DA065-A35F-4CAB-8781-17467F358A1C}" type="parTrans" cxnId="{865C3E9A-6FE9-4307-8ABB-DB66DA8967C3}">
      <dgm:prSet/>
      <dgm:spPr/>
      <dgm:t>
        <a:bodyPr/>
        <a:lstStyle/>
        <a:p>
          <a:endParaRPr lang="en-US"/>
        </a:p>
      </dgm:t>
    </dgm:pt>
    <dgm:pt modelId="{7BF91C14-0526-4FF9-A53B-5F404DCDB1C1}" type="sibTrans" cxnId="{865C3E9A-6FE9-4307-8ABB-DB66DA8967C3}">
      <dgm:prSet/>
      <dgm:spPr/>
      <dgm:t>
        <a:bodyPr/>
        <a:lstStyle/>
        <a:p>
          <a:endParaRPr lang="en-US"/>
        </a:p>
      </dgm:t>
    </dgm:pt>
    <dgm:pt modelId="{929AE9E4-6EF9-40B2-94BE-3962036F94D6}">
      <dgm:prSet/>
      <dgm:spPr/>
      <dgm:t>
        <a:bodyPr/>
        <a:lstStyle/>
        <a:p>
          <a:r>
            <a:rPr lang="en-US" b="1" dirty="0"/>
            <a:t>Focusing on Diversity Informed Practice</a:t>
          </a:r>
        </a:p>
      </dgm:t>
    </dgm:pt>
    <dgm:pt modelId="{EC4E5FB1-7FD8-44CD-856D-CF6A9C1E0543}" type="parTrans" cxnId="{8512FABB-1302-409F-B471-02FBB8530E8D}">
      <dgm:prSet/>
      <dgm:spPr/>
      <dgm:t>
        <a:bodyPr/>
        <a:lstStyle/>
        <a:p>
          <a:endParaRPr lang="en-US"/>
        </a:p>
      </dgm:t>
    </dgm:pt>
    <dgm:pt modelId="{C7B1185D-75BC-4BA1-82D3-CA393EA75C27}" type="sibTrans" cxnId="{8512FABB-1302-409F-B471-02FBB8530E8D}">
      <dgm:prSet/>
      <dgm:spPr/>
      <dgm:t>
        <a:bodyPr/>
        <a:lstStyle/>
        <a:p>
          <a:endParaRPr lang="en-US"/>
        </a:p>
      </dgm:t>
    </dgm:pt>
    <dgm:pt modelId="{EED4C9BE-D077-4B9E-AB8F-CF59B787F3B3}" type="pres">
      <dgm:prSet presAssocID="{E3669017-7D7F-4F7F-95BF-B9A8D3E24225}" presName="outerComposite" presStyleCnt="0">
        <dgm:presLayoutVars>
          <dgm:chMax val="5"/>
          <dgm:dir/>
          <dgm:resizeHandles val="exact"/>
        </dgm:presLayoutVars>
      </dgm:prSet>
      <dgm:spPr/>
    </dgm:pt>
    <dgm:pt modelId="{22738937-B00B-4BFE-812D-4710C14AF691}" type="pres">
      <dgm:prSet presAssocID="{E3669017-7D7F-4F7F-95BF-B9A8D3E24225}" presName="dummyMaxCanvas" presStyleCnt="0">
        <dgm:presLayoutVars/>
      </dgm:prSet>
      <dgm:spPr/>
    </dgm:pt>
    <dgm:pt modelId="{8BF721D6-BAE7-4160-9F52-473CA61D1E7B}" type="pres">
      <dgm:prSet presAssocID="{E3669017-7D7F-4F7F-95BF-B9A8D3E24225}" presName="FourNodes_1" presStyleLbl="node1" presStyleIdx="0" presStyleCnt="4">
        <dgm:presLayoutVars>
          <dgm:bulletEnabled val="1"/>
        </dgm:presLayoutVars>
      </dgm:prSet>
      <dgm:spPr/>
    </dgm:pt>
    <dgm:pt modelId="{8C687A78-B689-4A94-ABBA-875EFE2B7D04}" type="pres">
      <dgm:prSet presAssocID="{E3669017-7D7F-4F7F-95BF-B9A8D3E24225}" presName="FourNodes_2" presStyleLbl="node1" presStyleIdx="1" presStyleCnt="4">
        <dgm:presLayoutVars>
          <dgm:bulletEnabled val="1"/>
        </dgm:presLayoutVars>
      </dgm:prSet>
      <dgm:spPr/>
    </dgm:pt>
    <dgm:pt modelId="{4336320A-F1D3-437C-AC78-52EC5B5306F8}" type="pres">
      <dgm:prSet presAssocID="{E3669017-7D7F-4F7F-95BF-B9A8D3E24225}" presName="FourNodes_3" presStyleLbl="node1" presStyleIdx="2" presStyleCnt="4">
        <dgm:presLayoutVars>
          <dgm:bulletEnabled val="1"/>
        </dgm:presLayoutVars>
      </dgm:prSet>
      <dgm:spPr/>
    </dgm:pt>
    <dgm:pt modelId="{46249A16-D22B-473C-B72E-5F4F966BC5C6}" type="pres">
      <dgm:prSet presAssocID="{E3669017-7D7F-4F7F-95BF-B9A8D3E24225}" presName="FourNodes_4" presStyleLbl="node1" presStyleIdx="3" presStyleCnt="4">
        <dgm:presLayoutVars>
          <dgm:bulletEnabled val="1"/>
        </dgm:presLayoutVars>
      </dgm:prSet>
      <dgm:spPr/>
    </dgm:pt>
    <dgm:pt modelId="{870D6426-851D-4C5C-B7B8-8763D8CDFF98}" type="pres">
      <dgm:prSet presAssocID="{E3669017-7D7F-4F7F-95BF-B9A8D3E24225}" presName="FourConn_1-2" presStyleLbl="fgAccFollowNode1" presStyleIdx="0" presStyleCnt="3">
        <dgm:presLayoutVars>
          <dgm:bulletEnabled val="1"/>
        </dgm:presLayoutVars>
      </dgm:prSet>
      <dgm:spPr/>
    </dgm:pt>
    <dgm:pt modelId="{356ADCE6-C17D-4020-967E-674EDEF8EA38}" type="pres">
      <dgm:prSet presAssocID="{E3669017-7D7F-4F7F-95BF-B9A8D3E24225}" presName="FourConn_2-3" presStyleLbl="fgAccFollowNode1" presStyleIdx="1" presStyleCnt="3">
        <dgm:presLayoutVars>
          <dgm:bulletEnabled val="1"/>
        </dgm:presLayoutVars>
      </dgm:prSet>
      <dgm:spPr/>
    </dgm:pt>
    <dgm:pt modelId="{5FF0CF68-8E0C-435E-B5CD-2B63AA9BBE0B}" type="pres">
      <dgm:prSet presAssocID="{E3669017-7D7F-4F7F-95BF-B9A8D3E24225}" presName="FourConn_3-4" presStyleLbl="fgAccFollowNode1" presStyleIdx="2" presStyleCnt="3">
        <dgm:presLayoutVars>
          <dgm:bulletEnabled val="1"/>
        </dgm:presLayoutVars>
      </dgm:prSet>
      <dgm:spPr/>
    </dgm:pt>
    <dgm:pt modelId="{F340E4BA-F1A9-4A78-9857-08E519261755}" type="pres">
      <dgm:prSet presAssocID="{E3669017-7D7F-4F7F-95BF-B9A8D3E24225}" presName="FourNodes_1_text" presStyleLbl="node1" presStyleIdx="3" presStyleCnt="4">
        <dgm:presLayoutVars>
          <dgm:bulletEnabled val="1"/>
        </dgm:presLayoutVars>
      </dgm:prSet>
      <dgm:spPr/>
    </dgm:pt>
    <dgm:pt modelId="{7D3AABFF-DF88-4B7D-BBF7-AB971ECCB717}" type="pres">
      <dgm:prSet presAssocID="{E3669017-7D7F-4F7F-95BF-B9A8D3E24225}" presName="FourNodes_2_text" presStyleLbl="node1" presStyleIdx="3" presStyleCnt="4">
        <dgm:presLayoutVars>
          <dgm:bulletEnabled val="1"/>
        </dgm:presLayoutVars>
      </dgm:prSet>
      <dgm:spPr/>
    </dgm:pt>
    <dgm:pt modelId="{08E23685-6231-47BE-B329-1459A6CE686B}" type="pres">
      <dgm:prSet presAssocID="{E3669017-7D7F-4F7F-95BF-B9A8D3E24225}" presName="FourNodes_3_text" presStyleLbl="node1" presStyleIdx="3" presStyleCnt="4">
        <dgm:presLayoutVars>
          <dgm:bulletEnabled val="1"/>
        </dgm:presLayoutVars>
      </dgm:prSet>
      <dgm:spPr/>
    </dgm:pt>
    <dgm:pt modelId="{49C80280-EAB0-4DC1-9E0D-65B1A8956A29}" type="pres">
      <dgm:prSet presAssocID="{E3669017-7D7F-4F7F-95BF-B9A8D3E24225}" presName="FourNodes_4_text" presStyleLbl="node1" presStyleIdx="3" presStyleCnt="4">
        <dgm:presLayoutVars>
          <dgm:bulletEnabled val="1"/>
        </dgm:presLayoutVars>
      </dgm:prSet>
      <dgm:spPr/>
    </dgm:pt>
  </dgm:ptLst>
  <dgm:cxnLst>
    <dgm:cxn modelId="{364E8E09-A713-42AE-8156-9FEF40EB70A8}" srcId="{E3669017-7D7F-4F7F-95BF-B9A8D3E24225}" destId="{7D3721EC-6967-4DE0-9C9F-C5AC3DAE8F15}" srcOrd="1" destOrd="0" parTransId="{9EC02EC2-6DD9-4FF0-92E8-B6A2AB43A4F3}" sibTransId="{B3E6D6E5-DBAB-4640-8F00-B8261012305E}"/>
    <dgm:cxn modelId="{43835C1A-7F08-49A3-AF37-C7C6BDB08D04}" type="presOf" srcId="{B3E6D6E5-DBAB-4640-8F00-B8261012305E}" destId="{356ADCE6-C17D-4020-967E-674EDEF8EA38}" srcOrd="0" destOrd="0" presId="urn:microsoft.com/office/officeart/2005/8/layout/vProcess5"/>
    <dgm:cxn modelId="{82715E28-3B2E-4902-BA25-F60BF2E251AB}" type="presOf" srcId="{1BAD7393-6FA5-4E9E-9FD7-111D55FBC3B2}" destId="{4336320A-F1D3-437C-AC78-52EC5B5306F8}" srcOrd="0" destOrd="0" presId="urn:microsoft.com/office/officeart/2005/8/layout/vProcess5"/>
    <dgm:cxn modelId="{1A790D31-AD85-43C6-9663-20BBAADA3522}" type="presOf" srcId="{7BF91C14-0526-4FF9-A53B-5F404DCDB1C1}" destId="{5FF0CF68-8E0C-435E-B5CD-2B63AA9BBE0B}" srcOrd="0" destOrd="0" presId="urn:microsoft.com/office/officeart/2005/8/layout/vProcess5"/>
    <dgm:cxn modelId="{E51F6535-D856-476E-88CB-12C59E9F8104}" srcId="{E3669017-7D7F-4F7F-95BF-B9A8D3E24225}" destId="{22304289-79C7-452F-930B-08C9AE1825F3}" srcOrd="0" destOrd="0" parTransId="{B6A31218-A2CE-43E7-8DE9-79FFAF101EA4}" sibTransId="{2512A05D-92E6-43AC-A3DC-B0190470DBB7}"/>
    <dgm:cxn modelId="{CD08203B-1161-49B8-9325-1CF7B6FC00DE}" type="presOf" srcId="{929AE9E4-6EF9-40B2-94BE-3962036F94D6}" destId="{49C80280-EAB0-4DC1-9E0D-65B1A8956A29}" srcOrd="1" destOrd="0" presId="urn:microsoft.com/office/officeart/2005/8/layout/vProcess5"/>
    <dgm:cxn modelId="{C66B3A75-419D-4C97-9CF9-DE0E52A6AEDB}" type="presOf" srcId="{929AE9E4-6EF9-40B2-94BE-3962036F94D6}" destId="{46249A16-D22B-473C-B72E-5F4F966BC5C6}" srcOrd="0" destOrd="0" presId="urn:microsoft.com/office/officeart/2005/8/layout/vProcess5"/>
    <dgm:cxn modelId="{8351CD91-19AF-4212-AF9F-37F7692A6B8F}" type="presOf" srcId="{1BAD7393-6FA5-4E9E-9FD7-111D55FBC3B2}" destId="{08E23685-6231-47BE-B329-1459A6CE686B}" srcOrd="1" destOrd="0" presId="urn:microsoft.com/office/officeart/2005/8/layout/vProcess5"/>
    <dgm:cxn modelId="{8AE3B695-E736-4B8D-A814-EE3A0E02827C}" type="presOf" srcId="{22304289-79C7-452F-930B-08C9AE1825F3}" destId="{F340E4BA-F1A9-4A78-9857-08E519261755}" srcOrd="1" destOrd="0" presId="urn:microsoft.com/office/officeart/2005/8/layout/vProcess5"/>
    <dgm:cxn modelId="{865C3E9A-6FE9-4307-8ABB-DB66DA8967C3}" srcId="{E3669017-7D7F-4F7F-95BF-B9A8D3E24225}" destId="{1BAD7393-6FA5-4E9E-9FD7-111D55FBC3B2}" srcOrd="2" destOrd="0" parTransId="{591DA065-A35F-4CAB-8781-17467F358A1C}" sibTransId="{7BF91C14-0526-4FF9-A53B-5F404DCDB1C1}"/>
    <dgm:cxn modelId="{0C4326A7-433B-46E5-94BE-656735055011}" type="presOf" srcId="{7D3721EC-6967-4DE0-9C9F-C5AC3DAE8F15}" destId="{7D3AABFF-DF88-4B7D-BBF7-AB971ECCB717}" srcOrd="1" destOrd="0" presId="urn:microsoft.com/office/officeart/2005/8/layout/vProcess5"/>
    <dgm:cxn modelId="{331290B8-A72F-4548-9E76-FC2E13D4624A}" type="presOf" srcId="{22304289-79C7-452F-930B-08C9AE1825F3}" destId="{8BF721D6-BAE7-4160-9F52-473CA61D1E7B}" srcOrd="0" destOrd="0" presId="urn:microsoft.com/office/officeart/2005/8/layout/vProcess5"/>
    <dgm:cxn modelId="{8512FABB-1302-409F-B471-02FBB8530E8D}" srcId="{E3669017-7D7F-4F7F-95BF-B9A8D3E24225}" destId="{929AE9E4-6EF9-40B2-94BE-3962036F94D6}" srcOrd="3" destOrd="0" parTransId="{EC4E5FB1-7FD8-44CD-856D-CF6A9C1E0543}" sibTransId="{C7B1185D-75BC-4BA1-82D3-CA393EA75C27}"/>
    <dgm:cxn modelId="{9267B4D1-D3E5-4AEF-8B74-2BC1899E183E}" type="presOf" srcId="{2512A05D-92E6-43AC-A3DC-B0190470DBB7}" destId="{870D6426-851D-4C5C-B7B8-8763D8CDFF98}" srcOrd="0" destOrd="0" presId="urn:microsoft.com/office/officeart/2005/8/layout/vProcess5"/>
    <dgm:cxn modelId="{365E27D2-2052-4D5B-86CA-1E3D568FF396}" type="presOf" srcId="{E3669017-7D7F-4F7F-95BF-B9A8D3E24225}" destId="{EED4C9BE-D077-4B9E-AB8F-CF59B787F3B3}" srcOrd="0" destOrd="0" presId="urn:microsoft.com/office/officeart/2005/8/layout/vProcess5"/>
    <dgm:cxn modelId="{FE3A41F2-CF7A-4CE4-9BBF-5D44E137B8E6}" type="presOf" srcId="{7D3721EC-6967-4DE0-9C9F-C5AC3DAE8F15}" destId="{8C687A78-B689-4A94-ABBA-875EFE2B7D04}" srcOrd="0" destOrd="0" presId="urn:microsoft.com/office/officeart/2005/8/layout/vProcess5"/>
    <dgm:cxn modelId="{1EEE4333-7CF4-4C47-A1BA-1E52649A07E1}" type="presParOf" srcId="{EED4C9BE-D077-4B9E-AB8F-CF59B787F3B3}" destId="{22738937-B00B-4BFE-812D-4710C14AF691}" srcOrd="0" destOrd="0" presId="urn:microsoft.com/office/officeart/2005/8/layout/vProcess5"/>
    <dgm:cxn modelId="{6F2DB36E-8EC9-4EE6-9863-C8E4CFBEBB83}" type="presParOf" srcId="{EED4C9BE-D077-4B9E-AB8F-CF59B787F3B3}" destId="{8BF721D6-BAE7-4160-9F52-473CA61D1E7B}" srcOrd="1" destOrd="0" presId="urn:microsoft.com/office/officeart/2005/8/layout/vProcess5"/>
    <dgm:cxn modelId="{7CC0DF37-28A7-491F-8E75-0CC05C893AFF}" type="presParOf" srcId="{EED4C9BE-D077-4B9E-AB8F-CF59B787F3B3}" destId="{8C687A78-B689-4A94-ABBA-875EFE2B7D04}" srcOrd="2" destOrd="0" presId="urn:microsoft.com/office/officeart/2005/8/layout/vProcess5"/>
    <dgm:cxn modelId="{EF9D5422-6543-40DC-8D4E-00910340F572}" type="presParOf" srcId="{EED4C9BE-D077-4B9E-AB8F-CF59B787F3B3}" destId="{4336320A-F1D3-437C-AC78-52EC5B5306F8}" srcOrd="3" destOrd="0" presId="urn:microsoft.com/office/officeart/2005/8/layout/vProcess5"/>
    <dgm:cxn modelId="{525F79C7-47DD-4707-824A-1C7290FF84D5}" type="presParOf" srcId="{EED4C9BE-D077-4B9E-AB8F-CF59B787F3B3}" destId="{46249A16-D22B-473C-B72E-5F4F966BC5C6}" srcOrd="4" destOrd="0" presId="urn:microsoft.com/office/officeart/2005/8/layout/vProcess5"/>
    <dgm:cxn modelId="{54464321-FC26-433D-A53F-A74B09F67B63}" type="presParOf" srcId="{EED4C9BE-D077-4B9E-AB8F-CF59B787F3B3}" destId="{870D6426-851D-4C5C-B7B8-8763D8CDFF98}" srcOrd="5" destOrd="0" presId="urn:microsoft.com/office/officeart/2005/8/layout/vProcess5"/>
    <dgm:cxn modelId="{94C59EA0-AE96-48ED-86D2-28F314CFCD62}" type="presParOf" srcId="{EED4C9BE-D077-4B9E-AB8F-CF59B787F3B3}" destId="{356ADCE6-C17D-4020-967E-674EDEF8EA38}" srcOrd="6" destOrd="0" presId="urn:microsoft.com/office/officeart/2005/8/layout/vProcess5"/>
    <dgm:cxn modelId="{87F23274-CFBB-4C8E-AE05-5973DC521613}" type="presParOf" srcId="{EED4C9BE-D077-4B9E-AB8F-CF59B787F3B3}" destId="{5FF0CF68-8E0C-435E-B5CD-2B63AA9BBE0B}" srcOrd="7" destOrd="0" presId="urn:microsoft.com/office/officeart/2005/8/layout/vProcess5"/>
    <dgm:cxn modelId="{4D4385FE-A502-4934-A65E-4D97868272F2}" type="presParOf" srcId="{EED4C9BE-D077-4B9E-AB8F-CF59B787F3B3}" destId="{F340E4BA-F1A9-4A78-9857-08E519261755}" srcOrd="8" destOrd="0" presId="urn:microsoft.com/office/officeart/2005/8/layout/vProcess5"/>
    <dgm:cxn modelId="{ACA28112-C614-4405-AFBE-B265F97956F9}" type="presParOf" srcId="{EED4C9BE-D077-4B9E-AB8F-CF59B787F3B3}" destId="{7D3AABFF-DF88-4B7D-BBF7-AB971ECCB717}" srcOrd="9" destOrd="0" presId="urn:microsoft.com/office/officeart/2005/8/layout/vProcess5"/>
    <dgm:cxn modelId="{650FE271-1BE0-49DF-A23E-FB07DAF7686A}" type="presParOf" srcId="{EED4C9BE-D077-4B9E-AB8F-CF59B787F3B3}" destId="{08E23685-6231-47BE-B329-1459A6CE686B}" srcOrd="10" destOrd="0" presId="urn:microsoft.com/office/officeart/2005/8/layout/vProcess5"/>
    <dgm:cxn modelId="{4D1FB51F-250B-4F96-881F-E2E0EFF6E897}" type="presParOf" srcId="{EED4C9BE-D077-4B9E-AB8F-CF59B787F3B3}" destId="{49C80280-EAB0-4DC1-9E0D-65B1A8956A29}"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C892D-5AEE-48B3-BA61-332F5CA7D645}"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n-US"/>
        </a:p>
      </dgm:t>
    </dgm:pt>
    <dgm:pt modelId="{84D64A24-564B-4D66-8AD2-4E302C479E2C}">
      <dgm:prSet custT="1"/>
      <dgm:spPr>
        <a:gradFill flip="none" rotWithShape="0">
          <a:gsLst>
            <a:gs pos="0">
              <a:schemeClr val="accent3">
                <a:hueOff val="0"/>
                <a:satOff val="0"/>
                <a:lumOff val="0"/>
                <a:shade val="30000"/>
                <a:satMod val="115000"/>
              </a:schemeClr>
            </a:gs>
            <a:gs pos="50000">
              <a:schemeClr val="accent3">
                <a:hueOff val="0"/>
                <a:satOff val="0"/>
                <a:lumOff val="0"/>
                <a:shade val="67500"/>
                <a:satMod val="115000"/>
              </a:schemeClr>
            </a:gs>
            <a:gs pos="100000">
              <a:schemeClr val="accent3">
                <a:hueOff val="0"/>
                <a:satOff val="0"/>
                <a:lumOff val="0"/>
                <a:shade val="100000"/>
                <a:satMod val="115000"/>
              </a:schemeClr>
            </a:gs>
          </a:gsLst>
          <a:lin ang="2700000" scaled="1"/>
          <a:tileRect/>
        </a:gradFill>
      </dgm:spPr>
      <dgm:t>
        <a:bodyPr/>
        <a:lstStyle/>
        <a:p>
          <a:pPr rtl="0"/>
          <a:r>
            <a:rPr lang="en-US" sz="1600" b="1" dirty="0"/>
            <a:t>Strength </a:t>
          </a:r>
        </a:p>
        <a:p>
          <a:pPr rtl="0"/>
          <a:r>
            <a:rPr lang="en-US" sz="1600" b="1" dirty="0"/>
            <a:t>Focused</a:t>
          </a:r>
        </a:p>
      </dgm:t>
    </dgm:pt>
    <dgm:pt modelId="{DA4A6179-7CCA-4CF5-A225-5C36A87D7529}" type="parTrans" cxnId="{29E0B58D-282B-40BA-9103-4A28FF85FEA2}">
      <dgm:prSet/>
      <dgm:spPr/>
      <dgm:t>
        <a:bodyPr/>
        <a:lstStyle/>
        <a:p>
          <a:endParaRPr lang="en-US" sz="2400"/>
        </a:p>
      </dgm:t>
    </dgm:pt>
    <dgm:pt modelId="{F9C6C3F3-BE4E-4F38-B53E-C50736BC21DC}" type="sibTrans" cxnId="{29E0B58D-282B-40BA-9103-4A28FF85FEA2}">
      <dgm:prSet/>
      <dgm:spPr/>
      <dgm:t>
        <a:bodyPr/>
        <a:lstStyle/>
        <a:p>
          <a:endParaRPr lang="en-US" sz="2400"/>
        </a:p>
      </dgm:t>
    </dgm:pt>
    <dgm:pt modelId="{4D147CCE-42BE-46AE-A08A-E20DF62B1002}">
      <dgm:prSet custT="1"/>
      <dgm:spPr/>
      <dgm:t>
        <a:bodyPr/>
        <a:lstStyle/>
        <a:p>
          <a:pPr rtl="0"/>
          <a:r>
            <a:rPr lang="en-US" sz="1600" b="1" dirty="0"/>
            <a:t>Trust Building</a:t>
          </a:r>
          <a:endParaRPr lang="en-US" sz="1200" b="1" dirty="0"/>
        </a:p>
      </dgm:t>
    </dgm:pt>
    <dgm:pt modelId="{646300C7-E0B6-4CF5-BDD6-1E8DC4A37789}" type="parTrans" cxnId="{9C3EBEEC-98C1-41B5-92D1-2DFA543881AB}">
      <dgm:prSet/>
      <dgm:spPr/>
      <dgm:t>
        <a:bodyPr/>
        <a:lstStyle/>
        <a:p>
          <a:endParaRPr lang="en-US" sz="2400"/>
        </a:p>
      </dgm:t>
    </dgm:pt>
    <dgm:pt modelId="{A1815482-1A19-41E1-A690-DBB3EFF33969}" type="sibTrans" cxnId="{9C3EBEEC-98C1-41B5-92D1-2DFA543881AB}">
      <dgm:prSet/>
      <dgm:spPr/>
      <dgm:t>
        <a:bodyPr/>
        <a:lstStyle/>
        <a:p>
          <a:endParaRPr lang="en-US" sz="2400"/>
        </a:p>
      </dgm:t>
    </dgm:pt>
    <dgm:pt modelId="{3A3C74AA-08B7-49D3-981A-A3F90207711F}">
      <dgm:prSet custT="1"/>
      <dgm:spPr/>
      <dgm:t>
        <a:bodyPr/>
        <a:lstStyle/>
        <a:p>
          <a:pPr rtl="0"/>
          <a:r>
            <a:rPr lang="en-US" sz="1600" b="1" dirty="0"/>
            <a:t>Relational Health</a:t>
          </a:r>
        </a:p>
      </dgm:t>
    </dgm:pt>
    <dgm:pt modelId="{5F9D78A9-F18B-4FE1-8FBF-EAF90B45AD46}" type="parTrans" cxnId="{763230A6-15EA-4B26-957C-D86EA7CE79F2}">
      <dgm:prSet/>
      <dgm:spPr/>
      <dgm:t>
        <a:bodyPr/>
        <a:lstStyle/>
        <a:p>
          <a:endParaRPr lang="en-US" sz="2400"/>
        </a:p>
      </dgm:t>
    </dgm:pt>
    <dgm:pt modelId="{A9ECA523-13AC-4642-9FCC-E24D319EDC10}" type="sibTrans" cxnId="{763230A6-15EA-4B26-957C-D86EA7CE79F2}">
      <dgm:prSet/>
      <dgm:spPr/>
      <dgm:t>
        <a:bodyPr/>
        <a:lstStyle/>
        <a:p>
          <a:endParaRPr lang="en-US" sz="2400"/>
        </a:p>
      </dgm:t>
    </dgm:pt>
    <dgm:pt modelId="{8B20229E-5CE6-41B2-BDD2-76391106057B}">
      <dgm:prSet custT="1"/>
      <dgm:spPr/>
      <dgm:t>
        <a:bodyPr/>
        <a:lstStyle/>
        <a:p>
          <a:pPr rtl="0"/>
          <a:r>
            <a:rPr lang="en-US" sz="1600" b="1" dirty="0"/>
            <a:t>Community Partners</a:t>
          </a:r>
        </a:p>
      </dgm:t>
    </dgm:pt>
    <dgm:pt modelId="{480E39F9-EB3E-460D-931D-3684EB937D36}" type="parTrans" cxnId="{4EEB3377-9764-47AB-9CEC-095361C18AF7}">
      <dgm:prSet/>
      <dgm:spPr/>
      <dgm:t>
        <a:bodyPr/>
        <a:lstStyle/>
        <a:p>
          <a:endParaRPr lang="en-US" sz="2400"/>
        </a:p>
      </dgm:t>
    </dgm:pt>
    <dgm:pt modelId="{1F1B15EF-5D0D-4BB3-B64F-1725BB3A1628}" type="sibTrans" cxnId="{4EEB3377-9764-47AB-9CEC-095361C18AF7}">
      <dgm:prSet/>
      <dgm:spPr/>
      <dgm:t>
        <a:bodyPr/>
        <a:lstStyle/>
        <a:p>
          <a:endParaRPr lang="en-US" sz="2400"/>
        </a:p>
      </dgm:t>
    </dgm:pt>
    <dgm:pt modelId="{3E0BA71F-AB15-44C6-824E-9F8AB7F91F0C}">
      <dgm:prSet custT="1"/>
      <dgm:spPr/>
      <dgm:t>
        <a:bodyPr/>
        <a:lstStyle/>
        <a:p>
          <a:pPr rtl="0"/>
          <a:r>
            <a:rPr lang="en-US" sz="1600" b="1" dirty="0"/>
            <a:t>Universal Health Promotion</a:t>
          </a:r>
        </a:p>
      </dgm:t>
    </dgm:pt>
    <dgm:pt modelId="{4AFE2A2C-1174-4343-AA17-CACE77F3BD9E}" type="parTrans" cxnId="{7458055A-6F7B-40A4-9381-3B35D175C23B}">
      <dgm:prSet/>
      <dgm:spPr/>
      <dgm:t>
        <a:bodyPr/>
        <a:lstStyle/>
        <a:p>
          <a:endParaRPr lang="en-US" sz="2400"/>
        </a:p>
      </dgm:t>
    </dgm:pt>
    <dgm:pt modelId="{CD6C91C4-B72F-46FE-9FFA-8DABE6ADC0F2}" type="sibTrans" cxnId="{7458055A-6F7B-40A4-9381-3B35D175C23B}">
      <dgm:prSet/>
      <dgm:spPr/>
      <dgm:t>
        <a:bodyPr/>
        <a:lstStyle/>
        <a:p>
          <a:endParaRPr lang="en-US" sz="2400"/>
        </a:p>
      </dgm:t>
    </dgm:pt>
    <dgm:pt modelId="{67FA538C-0D19-47A5-97E7-510EFE868AA8}">
      <dgm:prSet custT="1"/>
      <dgm:spPr>
        <a:solidFill>
          <a:srgbClr val="7030A0"/>
        </a:solidFill>
      </dgm:spPr>
      <dgm:t>
        <a:bodyPr/>
        <a:lstStyle/>
        <a:p>
          <a:pPr rtl="0"/>
          <a:r>
            <a:rPr lang="en-US" sz="1600" b="1" dirty="0"/>
            <a:t>Address Racial Inequities</a:t>
          </a:r>
        </a:p>
      </dgm:t>
    </dgm:pt>
    <dgm:pt modelId="{3E15881E-26B5-4B45-9687-7EF831D88644}" type="parTrans" cxnId="{AF799E0F-4921-421F-968F-5861F5C95BBE}">
      <dgm:prSet/>
      <dgm:spPr/>
      <dgm:t>
        <a:bodyPr/>
        <a:lstStyle/>
        <a:p>
          <a:endParaRPr lang="en-US"/>
        </a:p>
      </dgm:t>
    </dgm:pt>
    <dgm:pt modelId="{9C04670C-F64C-405C-9C28-5007798185E6}" type="sibTrans" cxnId="{AF799E0F-4921-421F-968F-5861F5C95BBE}">
      <dgm:prSet/>
      <dgm:spPr/>
      <dgm:t>
        <a:bodyPr/>
        <a:lstStyle/>
        <a:p>
          <a:endParaRPr lang="en-US"/>
        </a:p>
      </dgm:t>
    </dgm:pt>
    <dgm:pt modelId="{7BF146BD-0263-4282-9483-8CA0A3DC6D53}" type="pres">
      <dgm:prSet presAssocID="{116C892D-5AEE-48B3-BA61-332F5CA7D645}" presName="composite" presStyleCnt="0">
        <dgm:presLayoutVars>
          <dgm:chMax val="5"/>
          <dgm:dir/>
          <dgm:animLvl val="ctr"/>
          <dgm:resizeHandles val="exact"/>
        </dgm:presLayoutVars>
      </dgm:prSet>
      <dgm:spPr/>
    </dgm:pt>
    <dgm:pt modelId="{5A5B03D2-4686-4C33-8304-19158E03D2FC}" type="pres">
      <dgm:prSet presAssocID="{116C892D-5AEE-48B3-BA61-332F5CA7D645}" presName="cycle" presStyleCnt="0"/>
      <dgm:spPr/>
    </dgm:pt>
    <dgm:pt modelId="{5E88F7D9-B6F3-4601-A01B-F1931D2E00DA}" type="pres">
      <dgm:prSet presAssocID="{116C892D-5AEE-48B3-BA61-332F5CA7D645}" presName="centerShape" presStyleCnt="0"/>
      <dgm:spPr/>
    </dgm:pt>
    <dgm:pt modelId="{2725066C-020D-4D4F-8BB6-CA744C0160BD}" type="pres">
      <dgm:prSet presAssocID="{116C892D-5AEE-48B3-BA61-332F5CA7D645}" presName="connSite" presStyleLbl="node1" presStyleIdx="0" presStyleCnt="7"/>
      <dgm:spPr/>
    </dgm:pt>
    <dgm:pt modelId="{770B0771-7120-40DF-999E-ECAFCC96A3D0}" type="pres">
      <dgm:prSet presAssocID="{116C892D-5AEE-48B3-BA61-332F5CA7D645}" presName="visible" presStyleLbl="node1" presStyleIdx="0" presStyleCnt="7" custScaleX="325726" custScaleY="231217" custLinFactNeighborX="-68122" custLinFactNeighborY="-8775"/>
      <dgm:spPr/>
    </dgm:pt>
    <dgm:pt modelId="{2087B1FB-98C7-45FF-B53C-33DDA52C900D}" type="pres">
      <dgm:prSet presAssocID="{DA4A6179-7CCA-4CF5-A225-5C36A87D7529}" presName="Name25" presStyleLbl="parChTrans1D1" presStyleIdx="0" presStyleCnt="6"/>
      <dgm:spPr/>
    </dgm:pt>
    <dgm:pt modelId="{E5651DAE-9280-4FF4-B105-B10B4962D8CE}" type="pres">
      <dgm:prSet presAssocID="{84D64A24-564B-4D66-8AD2-4E302C479E2C}" presName="node" presStyleCnt="0"/>
      <dgm:spPr/>
    </dgm:pt>
    <dgm:pt modelId="{CA0149B6-530A-4CFA-BAFD-95C817498220}" type="pres">
      <dgm:prSet presAssocID="{84D64A24-564B-4D66-8AD2-4E302C479E2C}" presName="parentNode" presStyleLbl="node1" presStyleIdx="1" presStyleCnt="7" custScaleX="203423" custLinFactNeighborX="50250" custLinFactNeighborY="31567">
        <dgm:presLayoutVars>
          <dgm:chMax val="1"/>
          <dgm:bulletEnabled val="1"/>
        </dgm:presLayoutVars>
      </dgm:prSet>
      <dgm:spPr/>
    </dgm:pt>
    <dgm:pt modelId="{7E1800ED-1DAD-4A85-BA31-E7B3C59C7D06}" type="pres">
      <dgm:prSet presAssocID="{84D64A24-564B-4D66-8AD2-4E302C479E2C}" presName="childNode" presStyleLbl="revTx" presStyleIdx="0" presStyleCnt="0">
        <dgm:presLayoutVars>
          <dgm:bulletEnabled val="1"/>
        </dgm:presLayoutVars>
      </dgm:prSet>
      <dgm:spPr/>
    </dgm:pt>
    <dgm:pt modelId="{87AD4E42-84A0-4EC4-BE96-070213DA658A}" type="pres">
      <dgm:prSet presAssocID="{646300C7-E0B6-4CF5-BDD6-1E8DC4A37789}" presName="Name25" presStyleLbl="parChTrans1D1" presStyleIdx="1" presStyleCnt="6"/>
      <dgm:spPr/>
    </dgm:pt>
    <dgm:pt modelId="{6D7AB1DD-F1F9-41FF-AE5B-1EA899C65A18}" type="pres">
      <dgm:prSet presAssocID="{4D147CCE-42BE-46AE-A08A-E20DF62B1002}" presName="node" presStyleCnt="0"/>
      <dgm:spPr/>
    </dgm:pt>
    <dgm:pt modelId="{16F06E61-257D-4C0E-A6A8-8E0BCA5AB2B8}" type="pres">
      <dgm:prSet presAssocID="{4D147CCE-42BE-46AE-A08A-E20DF62B1002}" presName="parentNode" presStyleLbl="node1" presStyleIdx="2" presStyleCnt="7" custScaleX="184769" custScaleY="129977" custLinFactX="53042" custLinFactNeighborX="100000" custLinFactNeighborY="-2250">
        <dgm:presLayoutVars>
          <dgm:chMax val="1"/>
          <dgm:bulletEnabled val="1"/>
        </dgm:presLayoutVars>
      </dgm:prSet>
      <dgm:spPr/>
    </dgm:pt>
    <dgm:pt modelId="{6AABD07E-592C-44B0-BF92-B8A5308A7CA2}" type="pres">
      <dgm:prSet presAssocID="{4D147CCE-42BE-46AE-A08A-E20DF62B1002}" presName="childNode" presStyleLbl="revTx" presStyleIdx="0" presStyleCnt="0">
        <dgm:presLayoutVars>
          <dgm:bulletEnabled val="1"/>
        </dgm:presLayoutVars>
      </dgm:prSet>
      <dgm:spPr/>
    </dgm:pt>
    <dgm:pt modelId="{186FA60D-DB88-4480-BA4A-F8036AC30BC1}" type="pres">
      <dgm:prSet presAssocID="{5F9D78A9-F18B-4FE1-8FBF-EAF90B45AD46}" presName="Name25" presStyleLbl="parChTrans1D1" presStyleIdx="2" presStyleCnt="6"/>
      <dgm:spPr/>
    </dgm:pt>
    <dgm:pt modelId="{5387964A-BFDF-4BE9-9D10-7BE53AF7D3F8}" type="pres">
      <dgm:prSet presAssocID="{3A3C74AA-08B7-49D3-981A-A3F90207711F}" presName="node" presStyleCnt="0"/>
      <dgm:spPr/>
    </dgm:pt>
    <dgm:pt modelId="{445967C9-F305-4B67-A5A1-787EA2F7237E}" type="pres">
      <dgm:prSet presAssocID="{3A3C74AA-08B7-49D3-981A-A3F90207711F}" presName="parentNode" presStyleLbl="node1" presStyleIdx="3" presStyleCnt="7" custScaleX="174012" custScaleY="132723" custLinFactX="25607" custLinFactNeighborX="100000" custLinFactNeighborY="15255">
        <dgm:presLayoutVars>
          <dgm:chMax val="1"/>
          <dgm:bulletEnabled val="1"/>
        </dgm:presLayoutVars>
      </dgm:prSet>
      <dgm:spPr/>
    </dgm:pt>
    <dgm:pt modelId="{C71AA411-5DB9-4E5C-ACB9-742427EE0C36}" type="pres">
      <dgm:prSet presAssocID="{3A3C74AA-08B7-49D3-981A-A3F90207711F}" presName="childNode" presStyleLbl="revTx" presStyleIdx="0" presStyleCnt="0">
        <dgm:presLayoutVars>
          <dgm:bulletEnabled val="1"/>
        </dgm:presLayoutVars>
      </dgm:prSet>
      <dgm:spPr/>
    </dgm:pt>
    <dgm:pt modelId="{56A5C36C-F389-4AC6-9F82-D1358985BEDE}" type="pres">
      <dgm:prSet presAssocID="{480E39F9-EB3E-460D-931D-3684EB937D36}" presName="Name25" presStyleLbl="parChTrans1D1" presStyleIdx="3" presStyleCnt="6"/>
      <dgm:spPr/>
    </dgm:pt>
    <dgm:pt modelId="{9579AA96-7612-48BD-8AB2-AACDB953D22C}" type="pres">
      <dgm:prSet presAssocID="{8B20229E-5CE6-41B2-BDD2-76391106057B}" presName="node" presStyleCnt="0"/>
      <dgm:spPr/>
    </dgm:pt>
    <dgm:pt modelId="{3E0E602F-319E-4B33-8E6D-EA877B517FF4}" type="pres">
      <dgm:prSet presAssocID="{8B20229E-5CE6-41B2-BDD2-76391106057B}" presName="parentNode" presStyleLbl="node1" presStyleIdx="4" presStyleCnt="7" custScaleX="175256" custScaleY="111998" custLinFactX="54483" custLinFactNeighborX="100000" custLinFactNeighborY="14020">
        <dgm:presLayoutVars>
          <dgm:chMax val="1"/>
          <dgm:bulletEnabled val="1"/>
        </dgm:presLayoutVars>
      </dgm:prSet>
      <dgm:spPr/>
    </dgm:pt>
    <dgm:pt modelId="{DFFFA827-87CF-41C1-ABBE-00EE956879DA}" type="pres">
      <dgm:prSet presAssocID="{8B20229E-5CE6-41B2-BDD2-76391106057B}" presName="childNode" presStyleLbl="revTx" presStyleIdx="0" presStyleCnt="0">
        <dgm:presLayoutVars>
          <dgm:bulletEnabled val="1"/>
        </dgm:presLayoutVars>
      </dgm:prSet>
      <dgm:spPr/>
    </dgm:pt>
    <dgm:pt modelId="{B8B9FAFA-01C4-4B64-843E-058445A2C2B9}" type="pres">
      <dgm:prSet presAssocID="{4AFE2A2C-1174-4343-AA17-CACE77F3BD9E}" presName="Name25" presStyleLbl="parChTrans1D1" presStyleIdx="4" presStyleCnt="6"/>
      <dgm:spPr/>
    </dgm:pt>
    <dgm:pt modelId="{3C492726-7B7F-49C8-8BFF-EDE31FB67057}" type="pres">
      <dgm:prSet presAssocID="{3E0BA71F-AB15-44C6-824E-9F8AB7F91F0C}" presName="node" presStyleCnt="0"/>
      <dgm:spPr/>
    </dgm:pt>
    <dgm:pt modelId="{2112BA3F-6691-46BC-8508-783BD98C8360}" type="pres">
      <dgm:prSet presAssocID="{3E0BA71F-AB15-44C6-824E-9F8AB7F91F0C}" presName="parentNode" presStyleLbl="node1" presStyleIdx="5" presStyleCnt="7" custScaleX="200161" custScaleY="116350" custLinFactNeighborX="64180" custLinFactNeighborY="-10706">
        <dgm:presLayoutVars>
          <dgm:chMax val="1"/>
          <dgm:bulletEnabled val="1"/>
        </dgm:presLayoutVars>
      </dgm:prSet>
      <dgm:spPr/>
    </dgm:pt>
    <dgm:pt modelId="{550F73B1-37C2-4772-B906-A9223EC12357}" type="pres">
      <dgm:prSet presAssocID="{3E0BA71F-AB15-44C6-824E-9F8AB7F91F0C}" presName="childNode" presStyleLbl="revTx" presStyleIdx="0" presStyleCnt="0">
        <dgm:presLayoutVars>
          <dgm:bulletEnabled val="1"/>
        </dgm:presLayoutVars>
      </dgm:prSet>
      <dgm:spPr/>
    </dgm:pt>
    <dgm:pt modelId="{A3EDF8F8-1629-4F0D-ABA1-BA981179CD8E}" type="pres">
      <dgm:prSet presAssocID="{3E15881E-26B5-4B45-9687-7EF831D88644}" presName="Name25" presStyleLbl="parChTrans1D1" presStyleIdx="5" presStyleCnt="6"/>
      <dgm:spPr/>
    </dgm:pt>
    <dgm:pt modelId="{F72786FC-3871-4927-A233-253B9D24A979}" type="pres">
      <dgm:prSet presAssocID="{67FA538C-0D19-47A5-97E7-510EFE868AA8}" presName="node" presStyleCnt="0"/>
      <dgm:spPr/>
    </dgm:pt>
    <dgm:pt modelId="{35AE882C-FB29-456C-A765-335E1A92D0F8}" type="pres">
      <dgm:prSet presAssocID="{67FA538C-0D19-47A5-97E7-510EFE868AA8}" presName="parentNode" presStyleLbl="node1" presStyleIdx="6" presStyleCnt="7" custScaleX="208964" custScaleY="147721" custLinFactNeighborX="-19729" custLinFactNeighborY="-24990">
        <dgm:presLayoutVars>
          <dgm:chMax val="1"/>
          <dgm:bulletEnabled val="1"/>
        </dgm:presLayoutVars>
      </dgm:prSet>
      <dgm:spPr/>
    </dgm:pt>
    <dgm:pt modelId="{8D1726D6-9DA3-408C-846F-1D9A3F921400}" type="pres">
      <dgm:prSet presAssocID="{67FA538C-0D19-47A5-97E7-510EFE868AA8}" presName="childNode" presStyleLbl="revTx" presStyleIdx="0" presStyleCnt="0">
        <dgm:presLayoutVars>
          <dgm:bulletEnabled val="1"/>
        </dgm:presLayoutVars>
      </dgm:prSet>
      <dgm:spPr/>
    </dgm:pt>
  </dgm:ptLst>
  <dgm:cxnLst>
    <dgm:cxn modelId="{9BC9870B-4AE0-4219-86EA-840E4B345702}" type="presOf" srcId="{67FA538C-0D19-47A5-97E7-510EFE868AA8}" destId="{35AE882C-FB29-456C-A765-335E1A92D0F8}" srcOrd="0" destOrd="0" presId="urn:microsoft.com/office/officeart/2005/8/layout/radial2"/>
    <dgm:cxn modelId="{AF799E0F-4921-421F-968F-5861F5C95BBE}" srcId="{116C892D-5AEE-48B3-BA61-332F5CA7D645}" destId="{67FA538C-0D19-47A5-97E7-510EFE868AA8}" srcOrd="5" destOrd="0" parTransId="{3E15881E-26B5-4B45-9687-7EF831D88644}" sibTransId="{9C04670C-F64C-405C-9C28-5007798185E6}"/>
    <dgm:cxn modelId="{AFB12A20-1C7E-4AC0-927A-FBFFA57324FB}" type="presOf" srcId="{3E0BA71F-AB15-44C6-824E-9F8AB7F91F0C}" destId="{2112BA3F-6691-46BC-8508-783BD98C8360}" srcOrd="0" destOrd="0" presId="urn:microsoft.com/office/officeart/2005/8/layout/radial2"/>
    <dgm:cxn modelId="{2FB11C21-7FC9-4AA3-AB06-8481A0716BB5}" type="presOf" srcId="{5F9D78A9-F18B-4FE1-8FBF-EAF90B45AD46}" destId="{186FA60D-DB88-4480-BA4A-F8036AC30BC1}" srcOrd="0" destOrd="0" presId="urn:microsoft.com/office/officeart/2005/8/layout/radial2"/>
    <dgm:cxn modelId="{18FE9B23-33DC-4ED5-97C8-7276E3B550A5}" type="presOf" srcId="{8B20229E-5CE6-41B2-BDD2-76391106057B}" destId="{3E0E602F-319E-4B33-8E6D-EA877B517FF4}" srcOrd="0" destOrd="0" presId="urn:microsoft.com/office/officeart/2005/8/layout/radial2"/>
    <dgm:cxn modelId="{6321D126-FBE7-4C65-A50D-EF7E19044516}" type="presOf" srcId="{646300C7-E0B6-4CF5-BDD6-1E8DC4A37789}" destId="{87AD4E42-84A0-4EC4-BE96-070213DA658A}" srcOrd="0" destOrd="0" presId="urn:microsoft.com/office/officeart/2005/8/layout/radial2"/>
    <dgm:cxn modelId="{E598DD28-5413-4999-84D0-CBE54C87933C}" type="presOf" srcId="{84D64A24-564B-4D66-8AD2-4E302C479E2C}" destId="{CA0149B6-530A-4CFA-BAFD-95C817498220}" srcOrd="0" destOrd="0" presId="urn:microsoft.com/office/officeart/2005/8/layout/radial2"/>
    <dgm:cxn modelId="{D724E16E-54E3-4001-A30B-68E3D4F5188A}" type="presOf" srcId="{3A3C74AA-08B7-49D3-981A-A3F90207711F}" destId="{445967C9-F305-4B67-A5A1-787EA2F7237E}" srcOrd="0" destOrd="0" presId="urn:microsoft.com/office/officeart/2005/8/layout/radial2"/>
    <dgm:cxn modelId="{4EEB3377-9764-47AB-9CEC-095361C18AF7}" srcId="{116C892D-5AEE-48B3-BA61-332F5CA7D645}" destId="{8B20229E-5CE6-41B2-BDD2-76391106057B}" srcOrd="3" destOrd="0" parTransId="{480E39F9-EB3E-460D-931D-3684EB937D36}" sibTransId="{1F1B15EF-5D0D-4BB3-B64F-1725BB3A1628}"/>
    <dgm:cxn modelId="{7458055A-6F7B-40A4-9381-3B35D175C23B}" srcId="{116C892D-5AEE-48B3-BA61-332F5CA7D645}" destId="{3E0BA71F-AB15-44C6-824E-9F8AB7F91F0C}" srcOrd="4" destOrd="0" parTransId="{4AFE2A2C-1174-4343-AA17-CACE77F3BD9E}" sibTransId="{CD6C91C4-B72F-46FE-9FFA-8DABE6ADC0F2}"/>
    <dgm:cxn modelId="{3F883687-BCCB-4903-A59B-4896008099F9}" type="presOf" srcId="{4AFE2A2C-1174-4343-AA17-CACE77F3BD9E}" destId="{B8B9FAFA-01C4-4B64-843E-058445A2C2B9}" srcOrd="0" destOrd="0" presId="urn:microsoft.com/office/officeart/2005/8/layout/radial2"/>
    <dgm:cxn modelId="{29E0B58D-282B-40BA-9103-4A28FF85FEA2}" srcId="{116C892D-5AEE-48B3-BA61-332F5CA7D645}" destId="{84D64A24-564B-4D66-8AD2-4E302C479E2C}" srcOrd="0" destOrd="0" parTransId="{DA4A6179-7CCA-4CF5-A225-5C36A87D7529}" sibTransId="{F9C6C3F3-BE4E-4F38-B53E-C50736BC21DC}"/>
    <dgm:cxn modelId="{E42121A1-0055-4C55-9119-F1095E98517B}" type="presOf" srcId="{4D147CCE-42BE-46AE-A08A-E20DF62B1002}" destId="{16F06E61-257D-4C0E-A6A8-8E0BCA5AB2B8}" srcOrd="0" destOrd="0" presId="urn:microsoft.com/office/officeart/2005/8/layout/radial2"/>
    <dgm:cxn modelId="{763230A6-15EA-4B26-957C-D86EA7CE79F2}" srcId="{116C892D-5AEE-48B3-BA61-332F5CA7D645}" destId="{3A3C74AA-08B7-49D3-981A-A3F90207711F}" srcOrd="2" destOrd="0" parTransId="{5F9D78A9-F18B-4FE1-8FBF-EAF90B45AD46}" sibTransId="{A9ECA523-13AC-4642-9FCC-E24D319EDC10}"/>
    <dgm:cxn modelId="{7323E0AD-4B34-4A81-B5DD-0A919E11B23E}" type="presOf" srcId="{DA4A6179-7CCA-4CF5-A225-5C36A87D7529}" destId="{2087B1FB-98C7-45FF-B53C-33DDA52C900D}" srcOrd="0" destOrd="0" presId="urn:microsoft.com/office/officeart/2005/8/layout/radial2"/>
    <dgm:cxn modelId="{9948C3B3-414F-4E80-97CD-7724E28EAF37}" type="presOf" srcId="{3E15881E-26B5-4B45-9687-7EF831D88644}" destId="{A3EDF8F8-1629-4F0D-ABA1-BA981179CD8E}" srcOrd="0" destOrd="0" presId="urn:microsoft.com/office/officeart/2005/8/layout/radial2"/>
    <dgm:cxn modelId="{90C8E8D1-1DCB-49F4-8384-8A490B51B26E}" type="presOf" srcId="{116C892D-5AEE-48B3-BA61-332F5CA7D645}" destId="{7BF146BD-0263-4282-9483-8CA0A3DC6D53}" srcOrd="0" destOrd="0" presId="urn:microsoft.com/office/officeart/2005/8/layout/radial2"/>
    <dgm:cxn modelId="{9C3EBEEC-98C1-41B5-92D1-2DFA543881AB}" srcId="{116C892D-5AEE-48B3-BA61-332F5CA7D645}" destId="{4D147CCE-42BE-46AE-A08A-E20DF62B1002}" srcOrd="1" destOrd="0" parTransId="{646300C7-E0B6-4CF5-BDD6-1E8DC4A37789}" sibTransId="{A1815482-1A19-41E1-A690-DBB3EFF33969}"/>
    <dgm:cxn modelId="{6A050BED-BE78-4800-A414-EBE37A04666E}" type="presOf" srcId="{480E39F9-EB3E-460D-931D-3684EB937D36}" destId="{56A5C36C-F389-4AC6-9F82-D1358985BEDE}" srcOrd="0" destOrd="0" presId="urn:microsoft.com/office/officeart/2005/8/layout/radial2"/>
    <dgm:cxn modelId="{3262DB60-065E-4DBD-A5A9-647AEBB78F6F}" type="presParOf" srcId="{7BF146BD-0263-4282-9483-8CA0A3DC6D53}" destId="{5A5B03D2-4686-4C33-8304-19158E03D2FC}" srcOrd="0" destOrd="0" presId="urn:microsoft.com/office/officeart/2005/8/layout/radial2"/>
    <dgm:cxn modelId="{B4B3D687-8614-410E-8F3B-79E800565AB1}" type="presParOf" srcId="{5A5B03D2-4686-4C33-8304-19158E03D2FC}" destId="{5E88F7D9-B6F3-4601-A01B-F1931D2E00DA}" srcOrd="0" destOrd="0" presId="urn:microsoft.com/office/officeart/2005/8/layout/radial2"/>
    <dgm:cxn modelId="{E65A5FB1-209F-4A91-B019-94349D32FD48}" type="presParOf" srcId="{5E88F7D9-B6F3-4601-A01B-F1931D2E00DA}" destId="{2725066C-020D-4D4F-8BB6-CA744C0160BD}" srcOrd="0" destOrd="0" presId="urn:microsoft.com/office/officeart/2005/8/layout/radial2"/>
    <dgm:cxn modelId="{6C968199-0CAE-4616-B798-BAE506090F86}" type="presParOf" srcId="{5E88F7D9-B6F3-4601-A01B-F1931D2E00DA}" destId="{770B0771-7120-40DF-999E-ECAFCC96A3D0}" srcOrd="1" destOrd="0" presId="urn:microsoft.com/office/officeart/2005/8/layout/radial2"/>
    <dgm:cxn modelId="{2BDFB963-87C8-4305-B286-0E9C9FD1CCEE}" type="presParOf" srcId="{5A5B03D2-4686-4C33-8304-19158E03D2FC}" destId="{2087B1FB-98C7-45FF-B53C-33DDA52C900D}" srcOrd="1" destOrd="0" presId="urn:microsoft.com/office/officeart/2005/8/layout/radial2"/>
    <dgm:cxn modelId="{ED0794A2-7C1E-4897-8614-890AC3352E92}" type="presParOf" srcId="{5A5B03D2-4686-4C33-8304-19158E03D2FC}" destId="{E5651DAE-9280-4FF4-B105-B10B4962D8CE}" srcOrd="2" destOrd="0" presId="urn:microsoft.com/office/officeart/2005/8/layout/radial2"/>
    <dgm:cxn modelId="{03CCBDC5-7849-4207-886D-079FF77F5CB2}" type="presParOf" srcId="{E5651DAE-9280-4FF4-B105-B10B4962D8CE}" destId="{CA0149B6-530A-4CFA-BAFD-95C817498220}" srcOrd="0" destOrd="0" presId="urn:microsoft.com/office/officeart/2005/8/layout/radial2"/>
    <dgm:cxn modelId="{0CCD55B3-C10F-4FA4-BBFF-F43B87636AE5}" type="presParOf" srcId="{E5651DAE-9280-4FF4-B105-B10B4962D8CE}" destId="{7E1800ED-1DAD-4A85-BA31-E7B3C59C7D06}" srcOrd="1" destOrd="0" presId="urn:microsoft.com/office/officeart/2005/8/layout/radial2"/>
    <dgm:cxn modelId="{C0C6BA73-78C2-47A6-9627-EE0CFBD8C9AA}" type="presParOf" srcId="{5A5B03D2-4686-4C33-8304-19158E03D2FC}" destId="{87AD4E42-84A0-4EC4-BE96-070213DA658A}" srcOrd="3" destOrd="0" presId="urn:microsoft.com/office/officeart/2005/8/layout/radial2"/>
    <dgm:cxn modelId="{657C1AAC-2A94-4511-9D7A-8BC6F64840A6}" type="presParOf" srcId="{5A5B03D2-4686-4C33-8304-19158E03D2FC}" destId="{6D7AB1DD-F1F9-41FF-AE5B-1EA899C65A18}" srcOrd="4" destOrd="0" presId="urn:microsoft.com/office/officeart/2005/8/layout/radial2"/>
    <dgm:cxn modelId="{1482DBD7-81B0-486A-B9E1-3346D1F83F6B}" type="presParOf" srcId="{6D7AB1DD-F1F9-41FF-AE5B-1EA899C65A18}" destId="{16F06E61-257D-4C0E-A6A8-8E0BCA5AB2B8}" srcOrd="0" destOrd="0" presId="urn:microsoft.com/office/officeart/2005/8/layout/radial2"/>
    <dgm:cxn modelId="{A89858BD-46B1-4E16-96D9-DC35C2104DB7}" type="presParOf" srcId="{6D7AB1DD-F1F9-41FF-AE5B-1EA899C65A18}" destId="{6AABD07E-592C-44B0-BF92-B8A5308A7CA2}" srcOrd="1" destOrd="0" presId="urn:microsoft.com/office/officeart/2005/8/layout/radial2"/>
    <dgm:cxn modelId="{0432F7B0-BB48-4CCD-B05E-06D3B833F705}" type="presParOf" srcId="{5A5B03D2-4686-4C33-8304-19158E03D2FC}" destId="{186FA60D-DB88-4480-BA4A-F8036AC30BC1}" srcOrd="5" destOrd="0" presId="urn:microsoft.com/office/officeart/2005/8/layout/radial2"/>
    <dgm:cxn modelId="{5B766ED4-788D-424C-81BF-852BE40A1875}" type="presParOf" srcId="{5A5B03D2-4686-4C33-8304-19158E03D2FC}" destId="{5387964A-BFDF-4BE9-9D10-7BE53AF7D3F8}" srcOrd="6" destOrd="0" presId="urn:microsoft.com/office/officeart/2005/8/layout/radial2"/>
    <dgm:cxn modelId="{219C4AC3-6342-4781-BC3E-048EC11FA613}" type="presParOf" srcId="{5387964A-BFDF-4BE9-9D10-7BE53AF7D3F8}" destId="{445967C9-F305-4B67-A5A1-787EA2F7237E}" srcOrd="0" destOrd="0" presId="urn:microsoft.com/office/officeart/2005/8/layout/radial2"/>
    <dgm:cxn modelId="{FCCB8321-2C66-4D65-9F41-7C992AC7F28A}" type="presParOf" srcId="{5387964A-BFDF-4BE9-9D10-7BE53AF7D3F8}" destId="{C71AA411-5DB9-4E5C-ACB9-742427EE0C36}" srcOrd="1" destOrd="0" presId="urn:microsoft.com/office/officeart/2005/8/layout/radial2"/>
    <dgm:cxn modelId="{4623FE3D-57E1-4B51-B532-A8DF705F9253}" type="presParOf" srcId="{5A5B03D2-4686-4C33-8304-19158E03D2FC}" destId="{56A5C36C-F389-4AC6-9F82-D1358985BEDE}" srcOrd="7" destOrd="0" presId="urn:microsoft.com/office/officeart/2005/8/layout/radial2"/>
    <dgm:cxn modelId="{8CE475A1-1293-402C-B637-D0E1A90C283B}" type="presParOf" srcId="{5A5B03D2-4686-4C33-8304-19158E03D2FC}" destId="{9579AA96-7612-48BD-8AB2-AACDB953D22C}" srcOrd="8" destOrd="0" presId="urn:microsoft.com/office/officeart/2005/8/layout/radial2"/>
    <dgm:cxn modelId="{5DEB99E4-F576-4697-9242-2B66964732E1}" type="presParOf" srcId="{9579AA96-7612-48BD-8AB2-AACDB953D22C}" destId="{3E0E602F-319E-4B33-8E6D-EA877B517FF4}" srcOrd="0" destOrd="0" presId="urn:microsoft.com/office/officeart/2005/8/layout/radial2"/>
    <dgm:cxn modelId="{B5B26F14-F432-4D87-A4FC-E03D967C5F1E}" type="presParOf" srcId="{9579AA96-7612-48BD-8AB2-AACDB953D22C}" destId="{DFFFA827-87CF-41C1-ABBE-00EE956879DA}" srcOrd="1" destOrd="0" presId="urn:microsoft.com/office/officeart/2005/8/layout/radial2"/>
    <dgm:cxn modelId="{B6777F49-3A4B-46A0-9FFE-AA64AF0FC9E6}" type="presParOf" srcId="{5A5B03D2-4686-4C33-8304-19158E03D2FC}" destId="{B8B9FAFA-01C4-4B64-843E-058445A2C2B9}" srcOrd="9" destOrd="0" presId="urn:microsoft.com/office/officeart/2005/8/layout/radial2"/>
    <dgm:cxn modelId="{AE1B7F50-3442-4808-9DF4-AF4A7E4BC68E}" type="presParOf" srcId="{5A5B03D2-4686-4C33-8304-19158E03D2FC}" destId="{3C492726-7B7F-49C8-8BFF-EDE31FB67057}" srcOrd="10" destOrd="0" presId="urn:microsoft.com/office/officeart/2005/8/layout/radial2"/>
    <dgm:cxn modelId="{B3BC92FA-FD99-4C51-AACF-202797CC9D42}" type="presParOf" srcId="{3C492726-7B7F-49C8-8BFF-EDE31FB67057}" destId="{2112BA3F-6691-46BC-8508-783BD98C8360}" srcOrd="0" destOrd="0" presId="urn:microsoft.com/office/officeart/2005/8/layout/radial2"/>
    <dgm:cxn modelId="{A40799D0-4397-4173-8CA7-98F04DA4ED25}" type="presParOf" srcId="{3C492726-7B7F-49C8-8BFF-EDE31FB67057}" destId="{550F73B1-37C2-4772-B906-A9223EC12357}" srcOrd="1" destOrd="0" presId="urn:microsoft.com/office/officeart/2005/8/layout/radial2"/>
    <dgm:cxn modelId="{C723123B-17D9-49D9-AFEC-B70AED913A0D}" type="presParOf" srcId="{5A5B03D2-4686-4C33-8304-19158E03D2FC}" destId="{A3EDF8F8-1629-4F0D-ABA1-BA981179CD8E}" srcOrd="11" destOrd="0" presId="urn:microsoft.com/office/officeart/2005/8/layout/radial2"/>
    <dgm:cxn modelId="{AF85DB99-42A0-4032-9231-B0E746469730}" type="presParOf" srcId="{5A5B03D2-4686-4C33-8304-19158E03D2FC}" destId="{F72786FC-3871-4927-A233-253B9D24A979}" srcOrd="12" destOrd="0" presId="urn:microsoft.com/office/officeart/2005/8/layout/radial2"/>
    <dgm:cxn modelId="{DBF232A4-0947-45AA-8431-77C6ED309BCC}" type="presParOf" srcId="{F72786FC-3871-4927-A233-253B9D24A979}" destId="{35AE882C-FB29-456C-A765-335E1A92D0F8}" srcOrd="0" destOrd="0" presId="urn:microsoft.com/office/officeart/2005/8/layout/radial2"/>
    <dgm:cxn modelId="{D5001AC5-766E-4BDD-90CF-04AB6D736D3F}" type="presParOf" srcId="{F72786FC-3871-4927-A233-253B9D24A979}" destId="{8D1726D6-9DA3-408C-846F-1D9A3F92140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299BB9-4776-F147-8717-D37EC37FCEB7}"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n-US"/>
        </a:p>
      </dgm:t>
    </dgm:pt>
    <dgm:pt modelId="{796C7CFE-DE1B-374D-8C7D-90B507724B6E}">
      <dgm:prSet custT="1"/>
      <dgm:spPr/>
      <dgm:t>
        <a:bodyPr/>
        <a:lstStyle/>
        <a:p>
          <a:r>
            <a:rPr lang="en-US" sz="1600" b="0" i="1" dirty="0">
              <a:latin typeface="Arial" panose="020B0604020202020204" pitchFamily="34" charset="0"/>
              <a:cs typeface="Arial" panose="020B0604020202020204" pitchFamily="34" charset="0"/>
            </a:rPr>
            <a:t>Trauma-informed care &amp; organizational structure</a:t>
          </a:r>
          <a:endParaRPr lang="en-US" sz="1600" dirty="0">
            <a:latin typeface="Arial" panose="020B0604020202020204" pitchFamily="34" charset="0"/>
            <a:cs typeface="Arial" panose="020B0604020202020204" pitchFamily="34" charset="0"/>
          </a:endParaRPr>
        </a:p>
      </dgm:t>
    </dgm:pt>
    <dgm:pt modelId="{9E3A51D0-2FFB-A04D-BDD8-1CB5D764D954}" type="parTrans" cxnId="{97BD4133-2218-7B4A-B6F3-5BD1BBC74FE8}">
      <dgm:prSet/>
      <dgm:spPr/>
      <dgm:t>
        <a:bodyPr/>
        <a:lstStyle/>
        <a:p>
          <a:endParaRPr lang="en-US" sz="1200">
            <a:latin typeface="Arial" panose="020B0604020202020204" pitchFamily="34" charset="0"/>
            <a:cs typeface="Arial" panose="020B0604020202020204" pitchFamily="34" charset="0"/>
          </a:endParaRPr>
        </a:p>
      </dgm:t>
    </dgm:pt>
    <dgm:pt modelId="{4817FCE2-0700-9042-A37B-DEB2CD38F160}" type="sibTrans" cxnId="{97BD4133-2218-7B4A-B6F3-5BD1BBC74FE8}">
      <dgm:prSet/>
      <dgm:spPr/>
      <dgm:t>
        <a:bodyPr/>
        <a:lstStyle/>
        <a:p>
          <a:endParaRPr lang="en-US" sz="1200">
            <a:latin typeface="Arial" panose="020B0604020202020204" pitchFamily="34" charset="0"/>
            <a:cs typeface="Arial" panose="020B0604020202020204" pitchFamily="34" charset="0"/>
          </a:endParaRPr>
        </a:p>
      </dgm:t>
    </dgm:pt>
    <dgm:pt modelId="{92F38D7C-CF2E-8745-8160-CC8D099185F5}">
      <dgm:prSet custT="1"/>
      <dgm:spPr/>
      <dgm:t>
        <a:bodyPr/>
        <a:lstStyle/>
        <a:p>
          <a:r>
            <a:rPr lang="en-US" sz="1600" b="0" i="1">
              <a:latin typeface="Arial" panose="020B0604020202020204" pitchFamily="34" charset="0"/>
              <a:cs typeface="Arial" panose="020B0604020202020204" pitchFamily="34" charset="0"/>
            </a:rPr>
            <a:t>Cultural adaptation</a:t>
          </a:r>
          <a:endParaRPr lang="en-US" sz="1600">
            <a:latin typeface="Arial" panose="020B0604020202020204" pitchFamily="34" charset="0"/>
            <a:cs typeface="Arial" panose="020B0604020202020204" pitchFamily="34" charset="0"/>
          </a:endParaRPr>
        </a:p>
      </dgm:t>
    </dgm:pt>
    <dgm:pt modelId="{3B1D101F-B5BB-954F-9262-9E07C7C7E621}" type="parTrans" cxnId="{29A0E72A-755C-4C4A-A637-EAD075EF15D6}">
      <dgm:prSet/>
      <dgm:spPr/>
      <dgm:t>
        <a:bodyPr/>
        <a:lstStyle/>
        <a:p>
          <a:endParaRPr lang="en-US" sz="1200">
            <a:latin typeface="Arial" panose="020B0604020202020204" pitchFamily="34" charset="0"/>
            <a:cs typeface="Arial" panose="020B0604020202020204" pitchFamily="34" charset="0"/>
          </a:endParaRPr>
        </a:p>
      </dgm:t>
    </dgm:pt>
    <dgm:pt modelId="{8919DE6B-0BEA-5545-8B4F-31EA08853452}" type="sibTrans" cxnId="{29A0E72A-755C-4C4A-A637-EAD075EF15D6}">
      <dgm:prSet/>
      <dgm:spPr/>
      <dgm:t>
        <a:bodyPr/>
        <a:lstStyle/>
        <a:p>
          <a:endParaRPr lang="en-US" sz="1200">
            <a:latin typeface="Arial" panose="020B0604020202020204" pitchFamily="34" charset="0"/>
            <a:cs typeface="Arial" panose="020B0604020202020204" pitchFamily="34" charset="0"/>
          </a:endParaRPr>
        </a:p>
      </dgm:t>
    </dgm:pt>
    <dgm:pt modelId="{9F71BBCD-3D99-D645-84D3-0F71A4766679}">
      <dgm:prSet custT="1"/>
      <dgm:spPr/>
      <dgm:t>
        <a:bodyPr/>
        <a:lstStyle/>
        <a:p>
          <a:r>
            <a:rPr lang="en-US" sz="1600" b="0" i="1" dirty="0">
              <a:latin typeface="Arial" panose="020B0604020202020204" pitchFamily="34" charset="0"/>
              <a:cs typeface="Arial" panose="020B0604020202020204" pitchFamily="34" charset="0"/>
            </a:rPr>
            <a:t>Adaptations for primary care</a:t>
          </a:r>
          <a:endParaRPr lang="en-US" sz="1600" dirty="0">
            <a:latin typeface="Arial" panose="020B0604020202020204" pitchFamily="34" charset="0"/>
            <a:cs typeface="Arial" panose="020B0604020202020204" pitchFamily="34" charset="0"/>
          </a:endParaRPr>
        </a:p>
      </dgm:t>
    </dgm:pt>
    <dgm:pt modelId="{7D35BB1C-5D85-E846-A103-6822A58DFDF8}" type="parTrans" cxnId="{7564AB8B-2CB1-0D48-81EC-479522CFB1FC}">
      <dgm:prSet/>
      <dgm:spPr/>
      <dgm:t>
        <a:bodyPr/>
        <a:lstStyle/>
        <a:p>
          <a:endParaRPr lang="en-US" sz="1200">
            <a:latin typeface="Arial" panose="020B0604020202020204" pitchFamily="34" charset="0"/>
            <a:cs typeface="Arial" panose="020B0604020202020204" pitchFamily="34" charset="0"/>
          </a:endParaRPr>
        </a:p>
      </dgm:t>
    </dgm:pt>
    <dgm:pt modelId="{124F3D2E-EBC0-934B-8649-F6B9341C671A}" type="sibTrans" cxnId="{7564AB8B-2CB1-0D48-81EC-479522CFB1FC}">
      <dgm:prSet/>
      <dgm:spPr/>
      <dgm:t>
        <a:bodyPr/>
        <a:lstStyle/>
        <a:p>
          <a:endParaRPr lang="en-US" sz="1200">
            <a:latin typeface="Arial" panose="020B0604020202020204" pitchFamily="34" charset="0"/>
            <a:cs typeface="Arial" panose="020B0604020202020204" pitchFamily="34" charset="0"/>
          </a:endParaRPr>
        </a:p>
      </dgm:t>
    </dgm:pt>
    <dgm:pt modelId="{D6E660C8-98B2-4146-94A0-4C725A27CF3B}" type="pres">
      <dgm:prSet presAssocID="{77299BB9-4776-F147-8717-D37EC37FCEB7}" presName="compositeShape" presStyleCnt="0">
        <dgm:presLayoutVars>
          <dgm:chMax val="7"/>
          <dgm:dir/>
          <dgm:resizeHandles val="exact"/>
        </dgm:presLayoutVars>
      </dgm:prSet>
      <dgm:spPr/>
    </dgm:pt>
    <dgm:pt modelId="{A5A84425-A383-2E46-9A96-600F919B0866}" type="pres">
      <dgm:prSet presAssocID="{796C7CFE-DE1B-374D-8C7D-90B507724B6E}" presName="circ1" presStyleLbl="vennNode1" presStyleIdx="0" presStyleCnt="3"/>
      <dgm:spPr/>
    </dgm:pt>
    <dgm:pt modelId="{508B13C9-6389-E143-9152-D17FF49B3011}" type="pres">
      <dgm:prSet presAssocID="{796C7CFE-DE1B-374D-8C7D-90B507724B6E}" presName="circ1Tx" presStyleLbl="revTx" presStyleIdx="0" presStyleCnt="0">
        <dgm:presLayoutVars>
          <dgm:chMax val="0"/>
          <dgm:chPref val="0"/>
          <dgm:bulletEnabled val="1"/>
        </dgm:presLayoutVars>
      </dgm:prSet>
      <dgm:spPr/>
    </dgm:pt>
    <dgm:pt modelId="{57922202-A820-EF41-BB04-7D57F25E8471}" type="pres">
      <dgm:prSet presAssocID="{92F38D7C-CF2E-8745-8160-CC8D099185F5}" presName="circ2" presStyleLbl="vennNode1" presStyleIdx="1" presStyleCnt="3"/>
      <dgm:spPr/>
    </dgm:pt>
    <dgm:pt modelId="{60691D3B-D2B6-E24A-8394-56BB9744FDC9}" type="pres">
      <dgm:prSet presAssocID="{92F38D7C-CF2E-8745-8160-CC8D099185F5}" presName="circ2Tx" presStyleLbl="revTx" presStyleIdx="0" presStyleCnt="0">
        <dgm:presLayoutVars>
          <dgm:chMax val="0"/>
          <dgm:chPref val="0"/>
          <dgm:bulletEnabled val="1"/>
        </dgm:presLayoutVars>
      </dgm:prSet>
      <dgm:spPr/>
    </dgm:pt>
    <dgm:pt modelId="{3DC225FD-9384-2140-8C6F-BF860F53D7F7}" type="pres">
      <dgm:prSet presAssocID="{9F71BBCD-3D99-D645-84D3-0F71A4766679}" presName="circ3" presStyleLbl="vennNode1" presStyleIdx="2" presStyleCnt="3"/>
      <dgm:spPr/>
    </dgm:pt>
    <dgm:pt modelId="{CCE47B15-77FC-494D-9887-41C164E4C6A6}" type="pres">
      <dgm:prSet presAssocID="{9F71BBCD-3D99-D645-84D3-0F71A4766679}" presName="circ3Tx" presStyleLbl="revTx" presStyleIdx="0" presStyleCnt="0">
        <dgm:presLayoutVars>
          <dgm:chMax val="0"/>
          <dgm:chPref val="0"/>
          <dgm:bulletEnabled val="1"/>
        </dgm:presLayoutVars>
      </dgm:prSet>
      <dgm:spPr/>
    </dgm:pt>
  </dgm:ptLst>
  <dgm:cxnLst>
    <dgm:cxn modelId="{A33C4807-BEB9-7248-9B81-EA9222000A5E}" type="presOf" srcId="{92F38D7C-CF2E-8745-8160-CC8D099185F5}" destId="{60691D3B-D2B6-E24A-8394-56BB9744FDC9}" srcOrd="1" destOrd="0" presId="urn:microsoft.com/office/officeart/2005/8/layout/venn1"/>
    <dgm:cxn modelId="{29A0E72A-755C-4C4A-A637-EAD075EF15D6}" srcId="{77299BB9-4776-F147-8717-D37EC37FCEB7}" destId="{92F38D7C-CF2E-8745-8160-CC8D099185F5}" srcOrd="1" destOrd="0" parTransId="{3B1D101F-B5BB-954F-9262-9E07C7C7E621}" sibTransId="{8919DE6B-0BEA-5545-8B4F-31EA08853452}"/>
    <dgm:cxn modelId="{04418331-96D5-B64A-8573-3F4603C19995}" type="presOf" srcId="{796C7CFE-DE1B-374D-8C7D-90B507724B6E}" destId="{508B13C9-6389-E143-9152-D17FF49B3011}" srcOrd="1" destOrd="0" presId="urn:microsoft.com/office/officeart/2005/8/layout/venn1"/>
    <dgm:cxn modelId="{97BD4133-2218-7B4A-B6F3-5BD1BBC74FE8}" srcId="{77299BB9-4776-F147-8717-D37EC37FCEB7}" destId="{796C7CFE-DE1B-374D-8C7D-90B507724B6E}" srcOrd="0" destOrd="0" parTransId="{9E3A51D0-2FFB-A04D-BDD8-1CB5D764D954}" sibTransId="{4817FCE2-0700-9042-A37B-DEB2CD38F160}"/>
    <dgm:cxn modelId="{B62B0273-6DA6-674D-A166-8307E8BAAFC9}" type="presOf" srcId="{92F38D7C-CF2E-8745-8160-CC8D099185F5}" destId="{57922202-A820-EF41-BB04-7D57F25E8471}" srcOrd="0" destOrd="0" presId="urn:microsoft.com/office/officeart/2005/8/layout/venn1"/>
    <dgm:cxn modelId="{B3E5CD75-C954-3044-8061-81BC3625CF4B}" type="presOf" srcId="{9F71BBCD-3D99-D645-84D3-0F71A4766679}" destId="{3DC225FD-9384-2140-8C6F-BF860F53D7F7}" srcOrd="0" destOrd="0" presId="urn:microsoft.com/office/officeart/2005/8/layout/venn1"/>
    <dgm:cxn modelId="{27137F57-C8C4-5545-B6F3-A89F050820CC}" type="presOf" srcId="{796C7CFE-DE1B-374D-8C7D-90B507724B6E}" destId="{A5A84425-A383-2E46-9A96-600F919B0866}" srcOrd="0" destOrd="0" presId="urn:microsoft.com/office/officeart/2005/8/layout/venn1"/>
    <dgm:cxn modelId="{DC9CC187-FE7C-FC43-A143-26AD9BB74F9C}" type="presOf" srcId="{9F71BBCD-3D99-D645-84D3-0F71A4766679}" destId="{CCE47B15-77FC-494D-9887-41C164E4C6A6}" srcOrd="1" destOrd="0" presId="urn:microsoft.com/office/officeart/2005/8/layout/venn1"/>
    <dgm:cxn modelId="{7564AB8B-2CB1-0D48-81EC-479522CFB1FC}" srcId="{77299BB9-4776-F147-8717-D37EC37FCEB7}" destId="{9F71BBCD-3D99-D645-84D3-0F71A4766679}" srcOrd="2" destOrd="0" parTransId="{7D35BB1C-5D85-E846-A103-6822A58DFDF8}" sibTransId="{124F3D2E-EBC0-934B-8649-F6B9341C671A}"/>
    <dgm:cxn modelId="{5F4032C0-AF62-A94B-A6B1-8E0D3432DCF8}" type="presOf" srcId="{77299BB9-4776-F147-8717-D37EC37FCEB7}" destId="{D6E660C8-98B2-4146-94A0-4C725A27CF3B}" srcOrd="0" destOrd="0" presId="urn:microsoft.com/office/officeart/2005/8/layout/venn1"/>
    <dgm:cxn modelId="{490812B1-623D-1346-B7FD-8F1775706B48}" type="presParOf" srcId="{D6E660C8-98B2-4146-94A0-4C725A27CF3B}" destId="{A5A84425-A383-2E46-9A96-600F919B0866}" srcOrd="0" destOrd="0" presId="urn:microsoft.com/office/officeart/2005/8/layout/venn1"/>
    <dgm:cxn modelId="{7C3037A9-C958-6249-8831-B42659D0EE60}" type="presParOf" srcId="{D6E660C8-98B2-4146-94A0-4C725A27CF3B}" destId="{508B13C9-6389-E143-9152-D17FF49B3011}" srcOrd="1" destOrd="0" presId="urn:microsoft.com/office/officeart/2005/8/layout/venn1"/>
    <dgm:cxn modelId="{090181C1-31F0-804F-A8D2-FC832F0E4065}" type="presParOf" srcId="{D6E660C8-98B2-4146-94A0-4C725A27CF3B}" destId="{57922202-A820-EF41-BB04-7D57F25E8471}" srcOrd="2" destOrd="0" presId="urn:microsoft.com/office/officeart/2005/8/layout/venn1"/>
    <dgm:cxn modelId="{E87B0123-E543-3C49-9E1F-A028127CB097}" type="presParOf" srcId="{D6E660C8-98B2-4146-94A0-4C725A27CF3B}" destId="{60691D3B-D2B6-E24A-8394-56BB9744FDC9}" srcOrd="3" destOrd="0" presId="urn:microsoft.com/office/officeart/2005/8/layout/venn1"/>
    <dgm:cxn modelId="{DCAD10EB-D83A-0949-BB96-D603FF9F1C18}" type="presParOf" srcId="{D6E660C8-98B2-4146-94A0-4C725A27CF3B}" destId="{3DC225FD-9384-2140-8C6F-BF860F53D7F7}" srcOrd="4" destOrd="0" presId="urn:microsoft.com/office/officeart/2005/8/layout/venn1"/>
    <dgm:cxn modelId="{3EFD01D9-C46A-EA48-8B5A-66C5E8D017ED}" type="presParOf" srcId="{D6E660C8-98B2-4146-94A0-4C725A27CF3B}" destId="{CCE47B15-77FC-494D-9887-41C164E4C6A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746965-81FA-9E40-A31E-F16EC7849EDC}" type="doc">
      <dgm:prSet loTypeId="urn:microsoft.com/office/officeart/2005/8/layout/hierarchy3" loCatId="" qsTypeId="urn:microsoft.com/office/officeart/2005/8/quickstyle/simple1" qsCatId="simple" csTypeId="urn:microsoft.com/office/officeart/2005/8/colors/colorful1" csCatId="colorful" phldr="1"/>
      <dgm:spPr/>
      <dgm:t>
        <a:bodyPr/>
        <a:lstStyle/>
        <a:p>
          <a:endParaRPr lang="en-US"/>
        </a:p>
      </dgm:t>
    </dgm:pt>
    <dgm:pt modelId="{3387D015-B37B-9D45-B00F-9EEA56192ABE}">
      <dgm:prSet phldrT="[Text]"/>
      <dgm:spPr/>
      <dgm:t>
        <a:bodyPr/>
        <a:lstStyle/>
        <a:p>
          <a:r>
            <a:rPr lang="en-US" dirty="0"/>
            <a:t>Role-focused Training</a:t>
          </a:r>
        </a:p>
      </dgm:t>
    </dgm:pt>
    <dgm:pt modelId="{1555E6AB-BC0E-924C-828E-1E5072146AAB}" type="parTrans" cxnId="{8FBBF5CD-5598-6F46-92EC-6E0A8A5FC818}">
      <dgm:prSet/>
      <dgm:spPr/>
      <dgm:t>
        <a:bodyPr/>
        <a:lstStyle/>
        <a:p>
          <a:endParaRPr lang="en-US"/>
        </a:p>
      </dgm:t>
    </dgm:pt>
    <dgm:pt modelId="{E4CC0997-A680-2E4C-B82E-25B277C23874}" type="sibTrans" cxnId="{8FBBF5CD-5598-6F46-92EC-6E0A8A5FC818}">
      <dgm:prSet/>
      <dgm:spPr/>
      <dgm:t>
        <a:bodyPr/>
        <a:lstStyle/>
        <a:p>
          <a:endParaRPr lang="en-US"/>
        </a:p>
      </dgm:t>
    </dgm:pt>
    <dgm:pt modelId="{464A3E3A-C870-6F4F-9138-44DBCF6756ED}">
      <dgm:prSet phldrT="[Text]"/>
      <dgm:spPr/>
      <dgm:t>
        <a:bodyPr/>
        <a:lstStyle/>
        <a:p>
          <a:r>
            <a:rPr lang="en-US" dirty="0"/>
            <a:t>E-Course Training</a:t>
          </a:r>
        </a:p>
      </dgm:t>
    </dgm:pt>
    <dgm:pt modelId="{D40FC936-E5FF-F240-A6F5-4A13F82EF5A2}" type="parTrans" cxnId="{FD5F7C7D-C174-FD41-8490-0253017CFFE1}">
      <dgm:prSet/>
      <dgm:spPr/>
      <dgm:t>
        <a:bodyPr/>
        <a:lstStyle/>
        <a:p>
          <a:endParaRPr lang="en-US"/>
        </a:p>
      </dgm:t>
    </dgm:pt>
    <dgm:pt modelId="{15B8BD4F-4790-CF4A-9D44-264CCF12D518}" type="sibTrans" cxnId="{FD5F7C7D-C174-FD41-8490-0253017CFFE1}">
      <dgm:prSet/>
      <dgm:spPr/>
      <dgm:t>
        <a:bodyPr/>
        <a:lstStyle/>
        <a:p>
          <a:endParaRPr lang="en-US"/>
        </a:p>
      </dgm:t>
    </dgm:pt>
    <dgm:pt modelId="{DE2475CA-E994-B74E-945D-E3D2F1A12DE7}">
      <dgm:prSet phldrT="[Text]"/>
      <dgm:spPr/>
      <dgm:t>
        <a:bodyPr/>
        <a:lstStyle/>
        <a:p>
          <a:r>
            <a:rPr lang="en-US" dirty="0"/>
            <a:t>Mental Health Foundations</a:t>
          </a:r>
        </a:p>
      </dgm:t>
    </dgm:pt>
    <dgm:pt modelId="{EDCD69A3-7391-D741-8EF9-EA06305FB09B}" type="parTrans" cxnId="{B0627DA1-B758-F046-96B1-E19A4FC2D9FF}">
      <dgm:prSet/>
      <dgm:spPr/>
      <dgm:t>
        <a:bodyPr/>
        <a:lstStyle/>
        <a:p>
          <a:endParaRPr lang="en-US"/>
        </a:p>
      </dgm:t>
    </dgm:pt>
    <dgm:pt modelId="{DE42BB3A-04CC-1743-A481-AA9C04903784}" type="sibTrans" cxnId="{B0627DA1-B758-F046-96B1-E19A4FC2D9FF}">
      <dgm:prSet/>
      <dgm:spPr/>
      <dgm:t>
        <a:bodyPr/>
        <a:lstStyle/>
        <a:p>
          <a:endParaRPr lang="en-US"/>
        </a:p>
      </dgm:t>
    </dgm:pt>
    <dgm:pt modelId="{9227C0F2-2EE2-3749-9185-E4A9B6FD4062}">
      <dgm:prSet phldrT="[Text]"/>
      <dgm:spPr/>
      <dgm:t>
        <a:bodyPr/>
        <a:lstStyle/>
        <a:p>
          <a:r>
            <a:rPr lang="en-US" dirty="0"/>
            <a:t>Team-based Approach through Case Based Learning </a:t>
          </a:r>
        </a:p>
      </dgm:t>
    </dgm:pt>
    <dgm:pt modelId="{2B6C0D02-A087-044B-918E-36680C989E29}" type="parTrans" cxnId="{C142A84F-7A69-7C4E-B248-691BDAB748D0}">
      <dgm:prSet/>
      <dgm:spPr/>
      <dgm:t>
        <a:bodyPr/>
        <a:lstStyle/>
        <a:p>
          <a:endParaRPr lang="en-US"/>
        </a:p>
      </dgm:t>
    </dgm:pt>
    <dgm:pt modelId="{D1F63428-B63C-CE43-BF46-99D42F193E13}" type="sibTrans" cxnId="{C142A84F-7A69-7C4E-B248-691BDAB748D0}">
      <dgm:prSet/>
      <dgm:spPr/>
      <dgm:t>
        <a:bodyPr/>
        <a:lstStyle/>
        <a:p>
          <a:endParaRPr lang="en-US"/>
        </a:p>
      </dgm:t>
    </dgm:pt>
    <dgm:pt modelId="{8FCD2706-52F6-1840-BB78-3ECE52FE85EC}">
      <dgm:prSet phldrT="[Text]"/>
      <dgm:spPr/>
      <dgm:t>
        <a:bodyPr/>
        <a:lstStyle/>
        <a:p>
          <a:r>
            <a:rPr lang="en-US" dirty="0"/>
            <a:t>Organizational Training</a:t>
          </a:r>
        </a:p>
      </dgm:t>
    </dgm:pt>
    <dgm:pt modelId="{E120723C-675D-1347-BB49-0F357587D2D8}" type="parTrans" cxnId="{36C78D04-B62F-074B-8C7E-EA988B214164}">
      <dgm:prSet/>
      <dgm:spPr/>
      <dgm:t>
        <a:bodyPr/>
        <a:lstStyle/>
        <a:p>
          <a:endParaRPr lang="en-US"/>
        </a:p>
      </dgm:t>
    </dgm:pt>
    <dgm:pt modelId="{105D10CF-762A-A34C-AF77-F1551F9F4F26}" type="sibTrans" cxnId="{36C78D04-B62F-074B-8C7E-EA988B214164}">
      <dgm:prSet/>
      <dgm:spPr/>
      <dgm:t>
        <a:bodyPr/>
        <a:lstStyle/>
        <a:p>
          <a:endParaRPr lang="en-US"/>
        </a:p>
      </dgm:t>
    </dgm:pt>
    <dgm:pt modelId="{A413EC68-C22B-764F-BE70-0569931D045A}">
      <dgm:prSet phldrT="[Text]"/>
      <dgm:spPr/>
      <dgm:t>
        <a:bodyPr/>
        <a:lstStyle/>
        <a:p>
          <a:r>
            <a:rPr lang="en-US" dirty="0"/>
            <a:t>CHW/FPs</a:t>
          </a:r>
        </a:p>
      </dgm:t>
    </dgm:pt>
    <dgm:pt modelId="{60678DB4-5E42-804C-B78B-8BE53C6A7719}" type="parTrans" cxnId="{AE29F7FA-D509-8147-A5D1-84DDCBB59128}">
      <dgm:prSet/>
      <dgm:spPr/>
      <dgm:t>
        <a:bodyPr/>
        <a:lstStyle/>
        <a:p>
          <a:endParaRPr lang="en-US"/>
        </a:p>
      </dgm:t>
    </dgm:pt>
    <dgm:pt modelId="{2908116F-8D64-CA45-BCC8-9097B7940DA0}" type="sibTrans" cxnId="{AE29F7FA-D509-8147-A5D1-84DDCBB59128}">
      <dgm:prSet/>
      <dgm:spPr/>
      <dgm:t>
        <a:bodyPr/>
        <a:lstStyle/>
        <a:p>
          <a:endParaRPr lang="en-US"/>
        </a:p>
      </dgm:t>
    </dgm:pt>
    <dgm:pt modelId="{EFCB9427-7AB5-5B4D-8CF8-26B67834A8A8}">
      <dgm:prSet phldrT="[Text]"/>
      <dgm:spPr/>
      <dgm:t>
        <a:bodyPr/>
        <a:lstStyle/>
        <a:p>
          <a:r>
            <a:rPr lang="en-US" dirty="0"/>
            <a:t>Case Consultation</a:t>
          </a:r>
        </a:p>
      </dgm:t>
    </dgm:pt>
    <dgm:pt modelId="{4B8B7DE9-F162-CE45-84BE-D60E03B4BE89}" type="parTrans" cxnId="{D429DE2A-88E9-5D43-8FE2-0DE706DFE4AB}">
      <dgm:prSet/>
      <dgm:spPr/>
      <dgm:t>
        <a:bodyPr/>
        <a:lstStyle/>
        <a:p>
          <a:endParaRPr lang="en-US"/>
        </a:p>
      </dgm:t>
    </dgm:pt>
    <dgm:pt modelId="{5395FD7F-6852-F346-9E5B-A59B1934A3C4}" type="sibTrans" cxnId="{D429DE2A-88E9-5D43-8FE2-0DE706DFE4AB}">
      <dgm:prSet/>
      <dgm:spPr/>
      <dgm:t>
        <a:bodyPr/>
        <a:lstStyle/>
        <a:p>
          <a:endParaRPr lang="en-US"/>
        </a:p>
      </dgm:t>
    </dgm:pt>
    <dgm:pt modelId="{1ED55123-123E-6C48-B9B4-E29F785F6812}">
      <dgm:prSet phldrT="[Text]"/>
      <dgm:spPr/>
      <dgm:t>
        <a:bodyPr/>
        <a:lstStyle/>
        <a:p>
          <a:r>
            <a:rPr lang="en-US" dirty="0"/>
            <a:t>Trauma-informed Environment</a:t>
          </a:r>
        </a:p>
      </dgm:t>
    </dgm:pt>
    <dgm:pt modelId="{3EC5DC5F-91D9-9E48-B924-54CAD31E577C}" type="parTrans" cxnId="{BE8765D2-107B-CF44-B6C4-89C77842174F}">
      <dgm:prSet/>
      <dgm:spPr/>
      <dgm:t>
        <a:bodyPr/>
        <a:lstStyle/>
        <a:p>
          <a:endParaRPr lang="en-US"/>
        </a:p>
      </dgm:t>
    </dgm:pt>
    <dgm:pt modelId="{E50369A1-635C-DF49-99EE-C92145A29673}" type="sibTrans" cxnId="{BE8765D2-107B-CF44-B6C4-89C77842174F}">
      <dgm:prSet/>
      <dgm:spPr/>
      <dgm:t>
        <a:bodyPr/>
        <a:lstStyle/>
        <a:p>
          <a:endParaRPr lang="en-US"/>
        </a:p>
      </dgm:t>
    </dgm:pt>
    <dgm:pt modelId="{7BD6335D-873E-CB42-8279-5A79B84DED0F}">
      <dgm:prSet phldrT="[Text]"/>
      <dgm:spPr/>
      <dgm:t>
        <a:bodyPr/>
        <a:lstStyle/>
        <a:p>
          <a:r>
            <a:rPr lang="en-US" dirty="0"/>
            <a:t>Supervisor Consultation</a:t>
          </a:r>
        </a:p>
      </dgm:t>
    </dgm:pt>
    <dgm:pt modelId="{2B990B77-82DA-584A-874A-F2C6DD876631}" type="parTrans" cxnId="{77CD15FB-21E7-DB40-A52C-B54ECCD5920A}">
      <dgm:prSet/>
      <dgm:spPr/>
      <dgm:t>
        <a:bodyPr/>
        <a:lstStyle/>
        <a:p>
          <a:endParaRPr lang="en-US"/>
        </a:p>
      </dgm:t>
    </dgm:pt>
    <dgm:pt modelId="{A66C9767-812E-E846-B09A-8B0D5FC61F13}" type="sibTrans" cxnId="{77CD15FB-21E7-DB40-A52C-B54ECCD5920A}">
      <dgm:prSet/>
      <dgm:spPr/>
      <dgm:t>
        <a:bodyPr/>
        <a:lstStyle/>
        <a:p>
          <a:endParaRPr lang="en-US"/>
        </a:p>
      </dgm:t>
    </dgm:pt>
    <dgm:pt modelId="{1A2F6161-EE0C-6447-BAA9-3B9600B64395}">
      <dgm:prSet phldrT="[Text]"/>
      <dgm:spPr/>
      <dgm:t>
        <a:bodyPr/>
        <a:lstStyle/>
        <a:p>
          <a:r>
            <a:rPr lang="en-US" dirty="0"/>
            <a:t>Supplemental Training</a:t>
          </a:r>
        </a:p>
      </dgm:t>
    </dgm:pt>
    <dgm:pt modelId="{DEF4D7E3-30CF-1047-8FE3-6F91C2C95557}" type="parTrans" cxnId="{B0B5164A-29FC-0041-9435-62C1CC5719D1}">
      <dgm:prSet/>
      <dgm:spPr/>
      <dgm:t>
        <a:bodyPr/>
        <a:lstStyle/>
        <a:p>
          <a:endParaRPr lang="en-US"/>
        </a:p>
      </dgm:t>
    </dgm:pt>
    <dgm:pt modelId="{E94130DE-C494-CA40-AD8F-22581107BF93}" type="sibTrans" cxnId="{B0B5164A-29FC-0041-9435-62C1CC5719D1}">
      <dgm:prSet/>
      <dgm:spPr/>
      <dgm:t>
        <a:bodyPr/>
        <a:lstStyle/>
        <a:p>
          <a:endParaRPr lang="en-US"/>
        </a:p>
      </dgm:t>
    </dgm:pt>
    <dgm:pt modelId="{EAFB38DE-DAAE-634B-A70B-56223C768958}">
      <dgm:prSet phldrT="[Text]"/>
      <dgm:spPr/>
      <dgm:t>
        <a:bodyPr/>
        <a:lstStyle/>
        <a:p>
          <a:r>
            <a:rPr lang="en-US" dirty="0"/>
            <a:t>Role-focused Skills and Core Competencies</a:t>
          </a:r>
        </a:p>
      </dgm:t>
    </dgm:pt>
    <dgm:pt modelId="{DFA9C75A-A2F1-3648-BCFF-B95F2AB714B6}" type="parTrans" cxnId="{5B7946CF-3A14-6D44-B023-DA1B1B73272D}">
      <dgm:prSet/>
      <dgm:spPr/>
      <dgm:t>
        <a:bodyPr/>
        <a:lstStyle/>
        <a:p>
          <a:endParaRPr lang="en-US"/>
        </a:p>
      </dgm:t>
    </dgm:pt>
    <dgm:pt modelId="{28B8E116-6397-2C4C-815D-A93A4F063041}" type="sibTrans" cxnId="{5B7946CF-3A14-6D44-B023-DA1B1B73272D}">
      <dgm:prSet/>
      <dgm:spPr/>
      <dgm:t>
        <a:bodyPr/>
        <a:lstStyle/>
        <a:p>
          <a:endParaRPr lang="en-US"/>
        </a:p>
      </dgm:t>
    </dgm:pt>
    <dgm:pt modelId="{8AB857EF-1116-3E45-80EB-ECBBAD8429D8}">
      <dgm:prSet phldrT="[Text]"/>
      <dgm:spPr/>
      <dgm:t>
        <a:bodyPr/>
        <a:lstStyle/>
        <a:p>
          <a:r>
            <a:rPr lang="en-US" dirty="0"/>
            <a:t>Racial Equity in Health Care</a:t>
          </a:r>
        </a:p>
      </dgm:t>
    </dgm:pt>
    <dgm:pt modelId="{A2F5C103-E6BE-4C4A-A09C-F75A191FA835}" type="parTrans" cxnId="{6972AD95-4168-4943-87CE-199026B374B0}">
      <dgm:prSet/>
      <dgm:spPr/>
      <dgm:t>
        <a:bodyPr/>
        <a:lstStyle/>
        <a:p>
          <a:endParaRPr lang="en-US"/>
        </a:p>
      </dgm:t>
    </dgm:pt>
    <dgm:pt modelId="{02D7E365-D9A3-DD46-8441-624BD542C09D}" type="sibTrans" cxnId="{6972AD95-4168-4943-87CE-199026B374B0}">
      <dgm:prSet/>
      <dgm:spPr/>
      <dgm:t>
        <a:bodyPr/>
        <a:lstStyle/>
        <a:p>
          <a:endParaRPr lang="en-US"/>
        </a:p>
      </dgm:t>
    </dgm:pt>
    <dgm:pt modelId="{F50B860B-2D6D-954F-96C4-89DD3840BDC4}">
      <dgm:prSet phldrT="[Text]"/>
      <dgm:spPr/>
      <dgm:t>
        <a:bodyPr/>
        <a:lstStyle/>
        <a:p>
          <a:r>
            <a:rPr lang="en-US" dirty="0"/>
            <a:t>Special Topics Forums</a:t>
          </a:r>
        </a:p>
      </dgm:t>
    </dgm:pt>
    <dgm:pt modelId="{D191E305-FF1A-314B-AA93-B463528D12DE}" type="parTrans" cxnId="{92A6DB60-27FF-F44F-B0B2-EDDA1A3FBE74}">
      <dgm:prSet/>
      <dgm:spPr/>
      <dgm:t>
        <a:bodyPr/>
        <a:lstStyle/>
        <a:p>
          <a:endParaRPr lang="en-US"/>
        </a:p>
      </dgm:t>
    </dgm:pt>
    <dgm:pt modelId="{E49C5984-F3A4-2048-A7D1-AA16636577DC}" type="sibTrans" cxnId="{92A6DB60-27FF-F44F-B0B2-EDDA1A3FBE74}">
      <dgm:prSet/>
      <dgm:spPr/>
      <dgm:t>
        <a:bodyPr/>
        <a:lstStyle/>
        <a:p>
          <a:endParaRPr lang="en-US"/>
        </a:p>
      </dgm:t>
    </dgm:pt>
    <dgm:pt modelId="{3254D610-776B-C744-9DCA-CBF99A27A1BA}">
      <dgm:prSet phldrT="[Text]"/>
      <dgm:spPr/>
      <dgm:t>
        <a:bodyPr/>
        <a:lstStyle/>
        <a:p>
          <a:r>
            <a:rPr lang="en-US" dirty="0"/>
            <a:t>Self-care Sessions</a:t>
          </a:r>
        </a:p>
      </dgm:t>
    </dgm:pt>
    <dgm:pt modelId="{D5B52EE7-B75A-3445-9DD2-CF0B94770BA9}" type="parTrans" cxnId="{C6AA629D-4672-FE4B-9491-46D8A95DECAE}">
      <dgm:prSet/>
      <dgm:spPr/>
      <dgm:t>
        <a:bodyPr/>
        <a:lstStyle/>
        <a:p>
          <a:endParaRPr lang="en-US"/>
        </a:p>
      </dgm:t>
    </dgm:pt>
    <dgm:pt modelId="{B1039791-0DAE-3D4A-8800-E4050A8350A6}" type="sibTrans" cxnId="{C6AA629D-4672-FE4B-9491-46D8A95DECAE}">
      <dgm:prSet/>
      <dgm:spPr/>
      <dgm:t>
        <a:bodyPr/>
        <a:lstStyle/>
        <a:p>
          <a:endParaRPr lang="en-US"/>
        </a:p>
      </dgm:t>
    </dgm:pt>
    <dgm:pt modelId="{C7E857AE-5475-E246-B37B-E1C0A69F02ED}">
      <dgm:prSet phldrT="[Text]"/>
      <dgm:spPr/>
      <dgm:t>
        <a:bodyPr/>
        <a:lstStyle/>
        <a:p>
          <a:r>
            <a:rPr lang="en-US" dirty="0"/>
            <a:t>Core Clinical Skills (MI, Problem Solving, Caregiver Engagement)</a:t>
          </a:r>
        </a:p>
      </dgm:t>
    </dgm:pt>
    <dgm:pt modelId="{6D8D2F57-F72F-2247-85F2-AB4146D31CE5}" type="parTrans" cxnId="{604F794B-7007-5F42-AD13-1316675FCF47}">
      <dgm:prSet/>
      <dgm:spPr/>
      <dgm:t>
        <a:bodyPr/>
        <a:lstStyle/>
        <a:p>
          <a:endParaRPr lang="en-US"/>
        </a:p>
      </dgm:t>
    </dgm:pt>
    <dgm:pt modelId="{F91AB5BE-64E3-5E4E-8827-1441BBE7D153}" type="sibTrans" cxnId="{604F794B-7007-5F42-AD13-1316675FCF47}">
      <dgm:prSet/>
      <dgm:spPr/>
      <dgm:t>
        <a:bodyPr/>
        <a:lstStyle/>
        <a:p>
          <a:endParaRPr lang="en-US"/>
        </a:p>
      </dgm:t>
    </dgm:pt>
    <dgm:pt modelId="{B9C03AF8-AAA7-6B41-8D20-51D314723115}">
      <dgm:prSet phldrT="[Text]"/>
      <dgm:spPr/>
      <dgm:t>
        <a:bodyPr/>
        <a:lstStyle/>
        <a:p>
          <a:r>
            <a:rPr lang="en-US" dirty="0"/>
            <a:t>BHCs</a:t>
          </a:r>
        </a:p>
      </dgm:t>
    </dgm:pt>
    <dgm:pt modelId="{267112EF-E974-674B-9812-29AF058B581D}" type="parTrans" cxnId="{62D103CE-9656-BD47-80A9-05AAB09B60D5}">
      <dgm:prSet/>
      <dgm:spPr/>
      <dgm:t>
        <a:bodyPr/>
        <a:lstStyle/>
        <a:p>
          <a:endParaRPr lang="en-US"/>
        </a:p>
      </dgm:t>
    </dgm:pt>
    <dgm:pt modelId="{0063B5ED-5F10-2E42-A6ED-BB850095E2FE}" type="sibTrans" cxnId="{62D103CE-9656-BD47-80A9-05AAB09B60D5}">
      <dgm:prSet/>
      <dgm:spPr/>
      <dgm:t>
        <a:bodyPr/>
        <a:lstStyle/>
        <a:p>
          <a:endParaRPr lang="en-US"/>
        </a:p>
      </dgm:t>
    </dgm:pt>
    <dgm:pt modelId="{0CDB9C9B-A20D-424E-A671-1E7E112DB9B6}">
      <dgm:prSet phldrT="[Text]"/>
      <dgm:spPr/>
      <dgm:t>
        <a:bodyPr/>
        <a:lstStyle/>
        <a:p>
          <a:r>
            <a:rPr lang="en-US" dirty="0"/>
            <a:t>Transdiagnostic Approaches</a:t>
          </a:r>
        </a:p>
      </dgm:t>
    </dgm:pt>
    <dgm:pt modelId="{3B56F4EF-022C-6F48-8E3B-D913E5770E11}" type="parTrans" cxnId="{E696A23E-61D3-5248-8F07-B7ACE54E3A16}">
      <dgm:prSet/>
      <dgm:spPr/>
      <dgm:t>
        <a:bodyPr/>
        <a:lstStyle/>
        <a:p>
          <a:endParaRPr lang="en-US"/>
        </a:p>
      </dgm:t>
    </dgm:pt>
    <dgm:pt modelId="{2ADB72F4-44A9-DC4A-B8A8-542DA576AFA7}" type="sibTrans" cxnId="{E696A23E-61D3-5248-8F07-B7ACE54E3A16}">
      <dgm:prSet/>
      <dgm:spPr/>
      <dgm:t>
        <a:bodyPr/>
        <a:lstStyle/>
        <a:p>
          <a:endParaRPr lang="en-US"/>
        </a:p>
      </dgm:t>
    </dgm:pt>
    <dgm:pt modelId="{A4213377-8214-EA4C-A6F5-2424010E44CA}">
      <dgm:prSet phldrT="[Text]"/>
      <dgm:spPr/>
      <dgm:t>
        <a:bodyPr/>
        <a:lstStyle/>
        <a:p>
          <a:r>
            <a:rPr lang="en-US" dirty="0"/>
            <a:t>PCPs</a:t>
          </a:r>
        </a:p>
      </dgm:t>
    </dgm:pt>
    <dgm:pt modelId="{C9F98EEF-F8E3-8C42-A83B-E74E238A06EE}" type="parTrans" cxnId="{782AA0D1-8F91-2B46-AD84-0DA3DECE892F}">
      <dgm:prSet/>
      <dgm:spPr/>
      <dgm:t>
        <a:bodyPr/>
        <a:lstStyle/>
        <a:p>
          <a:endParaRPr lang="en-US"/>
        </a:p>
      </dgm:t>
    </dgm:pt>
    <dgm:pt modelId="{F0CCC9FE-F1F7-EE4D-B04D-196C6D1E57A6}" type="sibTrans" cxnId="{782AA0D1-8F91-2B46-AD84-0DA3DECE892F}">
      <dgm:prSet/>
      <dgm:spPr/>
      <dgm:t>
        <a:bodyPr/>
        <a:lstStyle/>
        <a:p>
          <a:endParaRPr lang="en-US"/>
        </a:p>
      </dgm:t>
    </dgm:pt>
    <dgm:pt modelId="{54FD7EC3-6D57-E747-888E-DD1D8443582D}">
      <dgm:prSet phldrT="[Text]"/>
      <dgm:spPr/>
      <dgm:t>
        <a:bodyPr/>
        <a:lstStyle/>
        <a:p>
          <a:r>
            <a:rPr lang="en-US" dirty="0"/>
            <a:t>Case-based Collaborative Office Rounds</a:t>
          </a:r>
        </a:p>
      </dgm:t>
    </dgm:pt>
    <dgm:pt modelId="{860A4A3C-D547-8D43-9945-1E54DC480B4D}" type="parTrans" cxnId="{8D1EEC08-4274-9E41-BE4C-DE417EEB8D86}">
      <dgm:prSet/>
      <dgm:spPr/>
      <dgm:t>
        <a:bodyPr/>
        <a:lstStyle/>
        <a:p>
          <a:endParaRPr lang="en-US"/>
        </a:p>
      </dgm:t>
    </dgm:pt>
    <dgm:pt modelId="{EE1E9AE9-71D0-7C4C-AFC6-CFBF7122C746}" type="sibTrans" cxnId="{8D1EEC08-4274-9E41-BE4C-DE417EEB8D86}">
      <dgm:prSet/>
      <dgm:spPr/>
      <dgm:t>
        <a:bodyPr/>
        <a:lstStyle/>
        <a:p>
          <a:endParaRPr lang="en-US"/>
        </a:p>
      </dgm:t>
    </dgm:pt>
    <dgm:pt modelId="{174A10D2-96C5-0C44-A7A7-8EDEAE454E52}">
      <dgm:prSet phldrT="[Text]"/>
      <dgm:spPr/>
      <dgm:t>
        <a:bodyPr/>
        <a:lstStyle/>
        <a:p>
          <a:r>
            <a:rPr lang="en-US" dirty="0"/>
            <a:t>Individual consults</a:t>
          </a:r>
        </a:p>
      </dgm:t>
    </dgm:pt>
    <dgm:pt modelId="{CB636210-523A-8E48-A836-21D10EBC16F2}" type="parTrans" cxnId="{7AD2BF85-F4C6-3D4B-AA9F-D91604DC84AF}">
      <dgm:prSet/>
      <dgm:spPr/>
      <dgm:t>
        <a:bodyPr/>
        <a:lstStyle/>
        <a:p>
          <a:endParaRPr lang="en-US"/>
        </a:p>
      </dgm:t>
    </dgm:pt>
    <dgm:pt modelId="{6AD33DCB-E252-6648-B09C-FB0C229DE98D}" type="sibTrans" cxnId="{7AD2BF85-F4C6-3D4B-AA9F-D91604DC84AF}">
      <dgm:prSet/>
      <dgm:spPr/>
      <dgm:t>
        <a:bodyPr/>
        <a:lstStyle/>
        <a:p>
          <a:endParaRPr lang="en-US"/>
        </a:p>
      </dgm:t>
    </dgm:pt>
    <dgm:pt modelId="{344291A2-B53A-0543-898E-76E7728F041E}">
      <dgm:prSet phldrT="[Text]"/>
      <dgm:spPr/>
      <dgm:t>
        <a:bodyPr/>
        <a:lstStyle/>
        <a:p>
          <a:r>
            <a:rPr lang="en-US" dirty="0"/>
            <a:t>Peer learning</a:t>
          </a:r>
        </a:p>
      </dgm:t>
    </dgm:pt>
    <dgm:pt modelId="{06BD1521-02C7-724F-B440-DD6CCFCAD3D7}" type="parTrans" cxnId="{DBB6AA1B-3FB8-3E4F-A34A-A3F6B78BBE5E}">
      <dgm:prSet/>
      <dgm:spPr/>
      <dgm:t>
        <a:bodyPr/>
        <a:lstStyle/>
        <a:p>
          <a:endParaRPr lang="en-US"/>
        </a:p>
      </dgm:t>
    </dgm:pt>
    <dgm:pt modelId="{E9FD576B-0E1E-C340-BBC9-47929A5D6574}" type="sibTrans" cxnId="{DBB6AA1B-3FB8-3E4F-A34A-A3F6B78BBE5E}">
      <dgm:prSet/>
      <dgm:spPr/>
      <dgm:t>
        <a:bodyPr/>
        <a:lstStyle/>
        <a:p>
          <a:endParaRPr lang="en-US"/>
        </a:p>
      </dgm:t>
    </dgm:pt>
    <dgm:pt modelId="{E42892A4-9732-3F48-BA96-5E116513ECA4}">
      <dgm:prSet phldrT="[Text]"/>
      <dgm:spPr/>
      <dgm:t>
        <a:bodyPr/>
        <a:lstStyle/>
        <a:p>
          <a:r>
            <a:rPr lang="en-US" dirty="0"/>
            <a:t>Complementary Medicine Approaches</a:t>
          </a:r>
        </a:p>
      </dgm:t>
    </dgm:pt>
    <dgm:pt modelId="{70F08685-D78A-2D49-A3DD-54672EBAA553}" type="parTrans" cxnId="{094A22A0-B9F6-C24F-8FEA-7AB6B8F42D6B}">
      <dgm:prSet/>
      <dgm:spPr/>
      <dgm:t>
        <a:bodyPr/>
        <a:lstStyle/>
        <a:p>
          <a:endParaRPr lang="en-US"/>
        </a:p>
      </dgm:t>
    </dgm:pt>
    <dgm:pt modelId="{77DC5A79-8BCD-F44C-ACAA-140296458EDF}" type="sibTrans" cxnId="{094A22A0-B9F6-C24F-8FEA-7AB6B8F42D6B}">
      <dgm:prSet/>
      <dgm:spPr/>
      <dgm:t>
        <a:bodyPr/>
        <a:lstStyle/>
        <a:p>
          <a:endParaRPr lang="en-US"/>
        </a:p>
      </dgm:t>
    </dgm:pt>
    <dgm:pt modelId="{D02CECB5-487D-4163-A3DA-991B01CE300C}">
      <dgm:prSet phldrT="[Text]"/>
      <dgm:spPr/>
      <dgm:t>
        <a:bodyPr/>
        <a:lstStyle/>
        <a:p>
          <a:r>
            <a:rPr lang="en-US" dirty="0"/>
            <a:t>Early Childhood Alliance</a:t>
          </a:r>
        </a:p>
      </dgm:t>
    </dgm:pt>
    <dgm:pt modelId="{F0911DC7-CBD2-41D5-9203-D0BA34EF0373}" type="parTrans" cxnId="{5CDB7D9A-765E-4D46-B71E-6972ECF82867}">
      <dgm:prSet/>
      <dgm:spPr/>
      <dgm:t>
        <a:bodyPr/>
        <a:lstStyle/>
        <a:p>
          <a:endParaRPr lang="en-US"/>
        </a:p>
      </dgm:t>
    </dgm:pt>
    <dgm:pt modelId="{EF6F3AAC-601E-4ED0-9BE4-860D573E792D}" type="sibTrans" cxnId="{5CDB7D9A-765E-4D46-B71E-6972ECF82867}">
      <dgm:prSet/>
      <dgm:spPr/>
      <dgm:t>
        <a:bodyPr/>
        <a:lstStyle/>
        <a:p>
          <a:endParaRPr lang="en-US"/>
        </a:p>
      </dgm:t>
    </dgm:pt>
    <dgm:pt modelId="{94B5B624-FAF0-3B49-9589-0F921E4F7E6F}" type="pres">
      <dgm:prSet presAssocID="{43746965-81FA-9E40-A31E-F16EC7849EDC}" presName="diagram" presStyleCnt="0">
        <dgm:presLayoutVars>
          <dgm:chPref val="1"/>
          <dgm:dir/>
          <dgm:animOne val="branch"/>
          <dgm:animLvl val="lvl"/>
          <dgm:resizeHandles/>
        </dgm:presLayoutVars>
      </dgm:prSet>
      <dgm:spPr/>
    </dgm:pt>
    <dgm:pt modelId="{5569406B-64CA-BA44-98AE-8EAABA2A8348}" type="pres">
      <dgm:prSet presAssocID="{3387D015-B37B-9D45-B00F-9EEA56192ABE}" presName="root" presStyleCnt="0"/>
      <dgm:spPr/>
    </dgm:pt>
    <dgm:pt modelId="{B242E9EB-C8A0-EA4F-9FF3-F725FF6152ED}" type="pres">
      <dgm:prSet presAssocID="{3387D015-B37B-9D45-B00F-9EEA56192ABE}" presName="rootComposite" presStyleCnt="0"/>
      <dgm:spPr/>
    </dgm:pt>
    <dgm:pt modelId="{D76E6696-A1CE-264E-93BE-CE15D1B33BDA}" type="pres">
      <dgm:prSet presAssocID="{3387D015-B37B-9D45-B00F-9EEA56192ABE}" presName="rootText" presStyleLbl="node1" presStyleIdx="0" presStyleCnt="4"/>
      <dgm:spPr/>
    </dgm:pt>
    <dgm:pt modelId="{81BCB5B9-48CF-6141-8C7E-972E6CD4C232}" type="pres">
      <dgm:prSet presAssocID="{3387D015-B37B-9D45-B00F-9EEA56192ABE}" presName="rootConnector" presStyleLbl="node1" presStyleIdx="0" presStyleCnt="4"/>
      <dgm:spPr/>
    </dgm:pt>
    <dgm:pt modelId="{1C283247-3E5D-C14F-B0C8-15C2E68990D1}" type="pres">
      <dgm:prSet presAssocID="{3387D015-B37B-9D45-B00F-9EEA56192ABE}" presName="childShape" presStyleCnt="0"/>
      <dgm:spPr/>
    </dgm:pt>
    <dgm:pt modelId="{FC6FC1B1-41A7-0C4B-B4C0-C89A4E1D1607}" type="pres">
      <dgm:prSet presAssocID="{60678DB4-5E42-804C-B78B-8BE53C6A7719}" presName="Name13" presStyleLbl="parChTrans1D2" presStyleIdx="0" presStyleCnt="14"/>
      <dgm:spPr/>
    </dgm:pt>
    <dgm:pt modelId="{86078E49-45F6-3642-B9AB-D789A4EAD33B}" type="pres">
      <dgm:prSet presAssocID="{A413EC68-C22B-764F-BE70-0569931D045A}" presName="childText" presStyleLbl="bgAcc1" presStyleIdx="0" presStyleCnt="14">
        <dgm:presLayoutVars>
          <dgm:bulletEnabled val="1"/>
        </dgm:presLayoutVars>
      </dgm:prSet>
      <dgm:spPr/>
    </dgm:pt>
    <dgm:pt modelId="{1C5C895E-DE48-3448-8B0C-86232E99939C}" type="pres">
      <dgm:prSet presAssocID="{267112EF-E974-674B-9812-29AF058B581D}" presName="Name13" presStyleLbl="parChTrans1D2" presStyleIdx="1" presStyleCnt="14"/>
      <dgm:spPr/>
    </dgm:pt>
    <dgm:pt modelId="{7510DC9C-9DFA-D849-B55D-EA85E5500347}" type="pres">
      <dgm:prSet presAssocID="{B9C03AF8-AAA7-6B41-8D20-51D314723115}" presName="childText" presStyleLbl="bgAcc1" presStyleIdx="1" presStyleCnt="14">
        <dgm:presLayoutVars>
          <dgm:bulletEnabled val="1"/>
        </dgm:presLayoutVars>
      </dgm:prSet>
      <dgm:spPr/>
    </dgm:pt>
    <dgm:pt modelId="{4CCDA838-EC61-304E-9F57-D390799914A0}" type="pres">
      <dgm:prSet presAssocID="{C9F98EEF-F8E3-8C42-A83B-E74E238A06EE}" presName="Name13" presStyleLbl="parChTrans1D2" presStyleIdx="2" presStyleCnt="14"/>
      <dgm:spPr/>
    </dgm:pt>
    <dgm:pt modelId="{3DA9BC2E-6DA8-7042-A48F-A84F7E8362B5}" type="pres">
      <dgm:prSet presAssocID="{A4213377-8214-EA4C-A6F5-2424010E44CA}" presName="childText" presStyleLbl="bgAcc1" presStyleIdx="2" presStyleCnt="14">
        <dgm:presLayoutVars>
          <dgm:bulletEnabled val="1"/>
        </dgm:presLayoutVars>
      </dgm:prSet>
      <dgm:spPr/>
    </dgm:pt>
    <dgm:pt modelId="{E0EF18D9-FCEA-A84E-9425-6D3F0380B04B}" type="pres">
      <dgm:prSet presAssocID="{4B8B7DE9-F162-CE45-84BE-D60E03B4BE89}" presName="Name13" presStyleLbl="parChTrans1D2" presStyleIdx="3" presStyleCnt="14"/>
      <dgm:spPr/>
    </dgm:pt>
    <dgm:pt modelId="{D3F3B950-C607-4D4B-844E-06A6F72E950D}" type="pres">
      <dgm:prSet presAssocID="{EFCB9427-7AB5-5B4D-8CF8-26B67834A8A8}" presName="childText" presStyleLbl="bgAcc1" presStyleIdx="3" presStyleCnt="14">
        <dgm:presLayoutVars>
          <dgm:bulletEnabled val="1"/>
        </dgm:presLayoutVars>
      </dgm:prSet>
      <dgm:spPr/>
    </dgm:pt>
    <dgm:pt modelId="{594DA713-79F0-6446-8917-4EE07C5087F9}" type="pres">
      <dgm:prSet presAssocID="{464A3E3A-C870-6F4F-9138-44DBCF6756ED}" presName="root" presStyleCnt="0"/>
      <dgm:spPr/>
    </dgm:pt>
    <dgm:pt modelId="{19CBB30D-D90A-024B-8F98-8D722C9BCA44}" type="pres">
      <dgm:prSet presAssocID="{464A3E3A-C870-6F4F-9138-44DBCF6756ED}" presName="rootComposite" presStyleCnt="0"/>
      <dgm:spPr/>
    </dgm:pt>
    <dgm:pt modelId="{DE5C3424-2A51-404D-A18B-C922890A68B5}" type="pres">
      <dgm:prSet presAssocID="{464A3E3A-C870-6F4F-9138-44DBCF6756ED}" presName="rootText" presStyleLbl="node1" presStyleIdx="1" presStyleCnt="4"/>
      <dgm:spPr/>
    </dgm:pt>
    <dgm:pt modelId="{28611B26-E185-074A-AA76-73D942261D12}" type="pres">
      <dgm:prSet presAssocID="{464A3E3A-C870-6F4F-9138-44DBCF6756ED}" presName="rootConnector" presStyleLbl="node1" presStyleIdx="1" presStyleCnt="4"/>
      <dgm:spPr/>
    </dgm:pt>
    <dgm:pt modelId="{B9947F51-9F0C-D241-9C8D-30070AC072AB}" type="pres">
      <dgm:prSet presAssocID="{464A3E3A-C870-6F4F-9138-44DBCF6756ED}" presName="childShape" presStyleCnt="0"/>
      <dgm:spPr/>
    </dgm:pt>
    <dgm:pt modelId="{3063BF3B-9B3B-5046-A51B-E0B4898FBD95}" type="pres">
      <dgm:prSet presAssocID="{EDCD69A3-7391-D741-8EF9-EA06305FB09B}" presName="Name13" presStyleLbl="parChTrans1D2" presStyleIdx="4" presStyleCnt="14"/>
      <dgm:spPr/>
    </dgm:pt>
    <dgm:pt modelId="{A638EEE8-3087-8940-85D3-CE98E94699E4}" type="pres">
      <dgm:prSet presAssocID="{DE2475CA-E994-B74E-945D-E3D2F1A12DE7}" presName="childText" presStyleLbl="bgAcc1" presStyleIdx="4" presStyleCnt="14">
        <dgm:presLayoutVars>
          <dgm:bulletEnabled val="1"/>
        </dgm:presLayoutVars>
      </dgm:prSet>
      <dgm:spPr/>
    </dgm:pt>
    <dgm:pt modelId="{93D41A06-E8EE-C643-BE0F-5EF430FC11E4}" type="pres">
      <dgm:prSet presAssocID="{DFA9C75A-A2F1-3648-BCFF-B95F2AB714B6}" presName="Name13" presStyleLbl="parChTrans1D2" presStyleIdx="5" presStyleCnt="14"/>
      <dgm:spPr/>
    </dgm:pt>
    <dgm:pt modelId="{4A832C68-5138-FD4B-A960-40AD8C870096}" type="pres">
      <dgm:prSet presAssocID="{EAFB38DE-DAAE-634B-A70B-56223C768958}" presName="childText" presStyleLbl="bgAcc1" presStyleIdx="5" presStyleCnt="14">
        <dgm:presLayoutVars>
          <dgm:bulletEnabled val="1"/>
        </dgm:presLayoutVars>
      </dgm:prSet>
      <dgm:spPr/>
    </dgm:pt>
    <dgm:pt modelId="{FB036B4B-9F3F-6F41-8B3A-AC6FA8DF5B2C}" type="pres">
      <dgm:prSet presAssocID="{2B6C0D02-A087-044B-918E-36680C989E29}" presName="Name13" presStyleLbl="parChTrans1D2" presStyleIdx="6" presStyleCnt="14"/>
      <dgm:spPr/>
    </dgm:pt>
    <dgm:pt modelId="{8ABD102A-CF1E-F548-A1A2-28B8561FA218}" type="pres">
      <dgm:prSet presAssocID="{9227C0F2-2EE2-3749-9185-E4A9B6FD4062}" presName="childText" presStyleLbl="bgAcc1" presStyleIdx="6" presStyleCnt="14">
        <dgm:presLayoutVars>
          <dgm:bulletEnabled val="1"/>
        </dgm:presLayoutVars>
      </dgm:prSet>
      <dgm:spPr/>
    </dgm:pt>
    <dgm:pt modelId="{8DFE4A90-0535-8D4E-B209-D24D55822692}" type="pres">
      <dgm:prSet presAssocID="{8FCD2706-52F6-1840-BB78-3ECE52FE85EC}" presName="root" presStyleCnt="0"/>
      <dgm:spPr/>
    </dgm:pt>
    <dgm:pt modelId="{F6CB1232-0450-EB4B-BD85-355CAC0BF4E4}" type="pres">
      <dgm:prSet presAssocID="{8FCD2706-52F6-1840-BB78-3ECE52FE85EC}" presName="rootComposite" presStyleCnt="0"/>
      <dgm:spPr/>
    </dgm:pt>
    <dgm:pt modelId="{1DB500BD-A393-5F45-92C1-BEB5A80EE906}" type="pres">
      <dgm:prSet presAssocID="{8FCD2706-52F6-1840-BB78-3ECE52FE85EC}" presName="rootText" presStyleLbl="node1" presStyleIdx="2" presStyleCnt="4"/>
      <dgm:spPr/>
    </dgm:pt>
    <dgm:pt modelId="{CBFB760E-ACCC-6149-B58E-398E5B4B8A93}" type="pres">
      <dgm:prSet presAssocID="{8FCD2706-52F6-1840-BB78-3ECE52FE85EC}" presName="rootConnector" presStyleLbl="node1" presStyleIdx="2" presStyleCnt="4"/>
      <dgm:spPr/>
    </dgm:pt>
    <dgm:pt modelId="{681B3465-CECE-AD4F-80B8-2F369905C6FD}" type="pres">
      <dgm:prSet presAssocID="{8FCD2706-52F6-1840-BB78-3ECE52FE85EC}" presName="childShape" presStyleCnt="0"/>
      <dgm:spPr/>
    </dgm:pt>
    <dgm:pt modelId="{86AA97CB-5FB0-9A40-8B7D-1753A98C5DD7}" type="pres">
      <dgm:prSet presAssocID="{3EC5DC5F-91D9-9E48-B924-54CAD31E577C}" presName="Name13" presStyleLbl="parChTrans1D2" presStyleIdx="7" presStyleCnt="14"/>
      <dgm:spPr/>
    </dgm:pt>
    <dgm:pt modelId="{D43B25DF-6033-FD42-9645-A13B54B925CC}" type="pres">
      <dgm:prSet presAssocID="{1ED55123-123E-6C48-B9B4-E29F785F6812}" presName="childText" presStyleLbl="bgAcc1" presStyleIdx="7" presStyleCnt="14">
        <dgm:presLayoutVars>
          <dgm:bulletEnabled val="1"/>
        </dgm:presLayoutVars>
      </dgm:prSet>
      <dgm:spPr/>
    </dgm:pt>
    <dgm:pt modelId="{21159752-0FA8-B24F-9A52-4BF55600D6CF}" type="pres">
      <dgm:prSet presAssocID="{A2F5C103-E6BE-4C4A-A09C-F75A191FA835}" presName="Name13" presStyleLbl="parChTrans1D2" presStyleIdx="8" presStyleCnt="14"/>
      <dgm:spPr/>
    </dgm:pt>
    <dgm:pt modelId="{8BAF1141-84E7-C646-920B-2948E29F02FC}" type="pres">
      <dgm:prSet presAssocID="{8AB857EF-1116-3E45-80EB-ECBBAD8429D8}" presName="childText" presStyleLbl="bgAcc1" presStyleIdx="8" presStyleCnt="14">
        <dgm:presLayoutVars>
          <dgm:bulletEnabled val="1"/>
        </dgm:presLayoutVars>
      </dgm:prSet>
      <dgm:spPr/>
    </dgm:pt>
    <dgm:pt modelId="{C7B4F27E-421B-8445-B97B-19D2CC4F18D8}" type="pres">
      <dgm:prSet presAssocID="{2B990B77-82DA-584A-874A-F2C6DD876631}" presName="Name13" presStyleLbl="parChTrans1D2" presStyleIdx="9" presStyleCnt="14"/>
      <dgm:spPr/>
    </dgm:pt>
    <dgm:pt modelId="{0D95DB26-7BD5-374B-B3D4-315ABF9D2A20}" type="pres">
      <dgm:prSet presAssocID="{7BD6335D-873E-CB42-8279-5A79B84DED0F}" presName="childText" presStyleLbl="bgAcc1" presStyleIdx="9" presStyleCnt="14">
        <dgm:presLayoutVars>
          <dgm:bulletEnabled val="1"/>
        </dgm:presLayoutVars>
      </dgm:prSet>
      <dgm:spPr/>
    </dgm:pt>
    <dgm:pt modelId="{46DC8A34-67C6-E34F-BCFA-12FFC2DDF3F5}" type="pres">
      <dgm:prSet presAssocID="{1A2F6161-EE0C-6447-BAA9-3B9600B64395}" presName="root" presStyleCnt="0"/>
      <dgm:spPr/>
    </dgm:pt>
    <dgm:pt modelId="{110A8522-2B55-4445-A7A3-F04FA9B740AF}" type="pres">
      <dgm:prSet presAssocID="{1A2F6161-EE0C-6447-BAA9-3B9600B64395}" presName="rootComposite" presStyleCnt="0"/>
      <dgm:spPr/>
    </dgm:pt>
    <dgm:pt modelId="{06B4B38A-4D3F-F942-949F-F5E5F18C0C5F}" type="pres">
      <dgm:prSet presAssocID="{1A2F6161-EE0C-6447-BAA9-3B9600B64395}" presName="rootText" presStyleLbl="node1" presStyleIdx="3" presStyleCnt="4"/>
      <dgm:spPr/>
    </dgm:pt>
    <dgm:pt modelId="{6FEAEACD-98E9-0547-9B0F-CBE5C9098CF2}" type="pres">
      <dgm:prSet presAssocID="{1A2F6161-EE0C-6447-BAA9-3B9600B64395}" presName="rootConnector" presStyleLbl="node1" presStyleIdx="3" presStyleCnt="4"/>
      <dgm:spPr/>
    </dgm:pt>
    <dgm:pt modelId="{FFE7C272-6D3C-FB43-88F5-05F6B4FAD1D9}" type="pres">
      <dgm:prSet presAssocID="{1A2F6161-EE0C-6447-BAA9-3B9600B64395}" presName="childShape" presStyleCnt="0"/>
      <dgm:spPr/>
    </dgm:pt>
    <dgm:pt modelId="{C0BD5159-3890-A34F-9BA3-9210D7F9794F}" type="pres">
      <dgm:prSet presAssocID="{D191E305-FF1A-314B-AA93-B463528D12DE}" presName="Name13" presStyleLbl="parChTrans1D2" presStyleIdx="10" presStyleCnt="14"/>
      <dgm:spPr/>
    </dgm:pt>
    <dgm:pt modelId="{5CA20743-7F20-2C46-BA11-092AB499687E}" type="pres">
      <dgm:prSet presAssocID="{F50B860B-2D6D-954F-96C4-89DD3840BDC4}" presName="childText" presStyleLbl="bgAcc1" presStyleIdx="10" presStyleCnt="14">
        <dgm:presLayoutVars>
          <dgm:bulletEnabled val="1"/>
        </dgm:presLayoutVars>
      </dgm:prSet>
      <dgm:spPr/>
    </dgm:pt>
    <dgm:pt modelId="{FB649D18-AD1E-9F4E-BEE6-D417D9BCA271}" type="pres">
      <dgm:prSet presAssocID="{D5B52EE7-B75A-3445-9DD2-CF0B94770BA9}" presName="Name13" presStyleLbl="parChTrans1D2" presStyleIdx="11" presStyleCnt="14"/>
      <dgm:spPr/>
    </dgm:pt>
    <dgm:pt modelId="{EAF5B8D3-9CCE-624D-A9F8-39BA2569ABAE}" type="pres">
      <dgm:prSet presAssocID="{3254D610-776B-C744-9DCA-CBF99A27A1BA}" presName="childText" presStyleLbl="bgAcc1" presStyleIdx="11" presStyleCnt="14">
        <dgm:presLayoutVars>
          <dgm:bulletEnabled val="1"/>
        </dgm:presLayoutVars>
      </dgm:prSet>
      <dgm:spPr/>
    </dgm:pt>
    <dgm:pt modelId="{69E98A12-9DB1-0F44-976D-DD327F688DBC}" type="pres">
      <dgm:prSet presAssocID="{70F08685-D78A-2D49-A3DD-54672EBAA553}" presName="Name13" presStyleLbl="parChTrans1D2" presStyleIdx="12" presStyleCnt="14"/>
      <dgm:spPr/>
    </dgm:pt>
    <dgm:pt modelId="{B6552125-C603-D044-B7B3-22BF46249962}" type="pres">
      <dgm:prSet presAssocID="{E42892A4-9732-3F48-BA96-5E116513ECA4}" presName="childText" presStyleLbl="bgAcc1" presStyleIdx="12" presStyleCnt="14">
        <dgm:presLayoutVars>
          <dgm:bulletEnabled val="1"/>
        </dgm:presLayoutVars>
      </dgm:prSet>
      <dgm:spPr/>
    </dgm:pt>
    <dgm:pt modelId="{5202C0C8-78AA-4F87-9D9C-DA1E046A6FC6}" type="pres">
      <dgm:prSet presAssocID="{F0911DC7-CBD2-41D5-9203-D0BA34EF0373}" presName="Name13" presStyleLbl="parChTrans1D2" presStyleIdx="13" presStyleCnt="14"/>
      <dgm:spPr/>
    </dgm:pt>
    <dgm:pt modelId="{D85AE4CB-621F-457D-9B75-5895AD758AC2}" type="pres">
      <dgm:prSet presAssocID="{D02CECB5-487D-4163-A3DA-991B01CE300C}" presName="childText" presStyleLbl="bgAcc1" presStyleIdx="13" presStyleCnt="14">
        <dgm:presLayoutVars>
          <dgm:bulletEnabled val="1"/>
        </dgm:presLayoutVars>
      </dgm:prSet>
      <dgm:spPr/>
    </dgm:pt>
  </dgm:ptLst>
  <dgm:cxnLst>
    <dgm:cxn modelId="{36C78D04-B62F-074B-8C7E-EA988B214164}" srcId="{43746965-81FA-9E40-A31E-F16EC7849EDC}" destId="{8FCD2706-52F6-1840-BB78-3ECE52FE85EC}" srcOrd="2" destOrd="0" parTransId="{E120723C-675D-1347-BB49-0F357587D2D8}" sibTransId="{105D10CF-762A-A34C-AF77-F1551F9F4F26}"/>
    <dgm:cxn modelId="{B3EBAC05-8B57-5344-9C38-AC4424F8844E}" type="presOf" srcId="{464A3E3A-C870-6F4F-9138-44DBCF6756ED}" destId="{28611B26-E185-074A-AA76-73D942261D12}" srcOrd="1" destOrd="0" presId="urn:microsoft.com/office/officeart/2005/8/layout/hierarchy3"/>
    <dgm:cxn modelId="{0F1E3508-4990-DE40-91EA-3940D0CD10E4}" type="presOf" srcId="{1A2F6161-EE0C-6447-BAA9-3B9600B64395}" destId="{6FEAEACD-98E9-0547-9B0F-CBE5C9098CF2}" srcOrd="1" destOrd="0" presId="urn:microsoft.com/office/officeart/2005/8/layout/hierarchy3"/>
    <dgm:cxn modelId="{8D1EEC08-4274-9E41-BE4C-DE417EEB8D86}" srcId="{A4213377-8214-EA4C-A6F5-2424010E44CA}" destId="{54FD7EC3-6D57-E747-888E-DD1D8443582D}" srcOrd="0" destOrd="0" parTransId="{860A4A3C-D547-8D43-9945-1E54DC480B4D}" sibTransId="{EE1E9AE9-71D0-7C4C-AFC6-CFBF7122C746}"/>
    <dgm:cxn modelId="{B848830C-C695-2F41-B4A1-CA47DE9D7A24}" type="presOf" srcId="{EAFB38DE-DAAE-634B-A70B-56223C768958}" destId="{4A832C68-5138-FD4B-A960-40AD8C870096}" srcOrd="0" destOrd="0" presId="urn:microsoft.com/office/officeart/2005/8/layout/hierarchy3"/>
    <dgm:cxn modelId="{DBB6AA1B-3FB8-3E4F-A34A-A3F6B78BBE5E}" srcId="{EFCB9427-7AB5-5B4D-8CF8-26B67834A8A8}" destId="{344291A2-B53A-0543-898E-76E7728F041E}" srcOrd="1" destOrd="0" parTransId="{06BD1521-02C7-724F-B440-DD6CCFCAD3D7}" sibTransId="{E9FD576B-0E1E-C340-BBC9-47929A5D6574}"/>
    <dgm:cxn modelId="{7BD42B1F-D82B-7E41-8240-49514AA93111}" type="presOf" srcId="{1ED55123-123E-6C48-B9B4-E29F785F6812}" destId="{D43B25DF-6033-FD42-9645-A13B54B925CC}" srcOrd="0" destOrd="0" presId="urn:microsoft.com/office/officeart/2005/8/layout/hierarchy3"/>
    <dgm:cxn modelId="{D429DE2A-88E9-5D43-8FE2-0DE706DFE4AB}" srcId="{3387D015-B37B-9D45-B00F-9EEA56192ABE}" destId="{EFCB9427-7AB5-5B4D-8CF8-26B67834A8A8}" srcOrd="3" destOrd="0" parTransId="{4B8B7DE9-F162-CE45-84BE-D60E03B4BE89}" sibTransId="{5395FD7F-6852-F346-9E5B-A59B1934A3C4}"/>
    <dgm:cxn modelId="{959EE02C-8064-9F49-8B7D-215F7239455A}" type="presOf" srcId="{267112EF-E974-674B-9812-29AF058B581D}" destId="{1C5C895E-DE48-3448-8B0C-86232E99939C}" srcOrd="0" destOrd="0" presId="urn:microsoft.com/office/officeart/2005/8/layout/hierarchy3"/>
    <dgm:cxn modelId="{8EA6572E-6FFC-984E-AD92-A0CD8A2D38B0}" type="presOf" srcId="{EFCB9427-7AB5-5B4D-8CF8-26B67834A8A8}" destId="{D3F3B950-C607-4D4B-844E-06A6F72E950D}" srcOrd="0" destOrd="0" presId="urn:microsoft.com/office/officeart/2005/8/layout/hierarchy3"/>
    <dgm:cxn modelId="{BB659B3C-A8D2-BF4F-812E-996701E4E3C2}" type="presOf" srcId="{8FCD2706-52F6-1840-BB78-3ECE52FE85EC}" destId="{1DB500BD-A393-5F45-92C1-BEB5A80EE906}" srcOrd="0" destOrd="0" presId="urn:microsoft.com/office/officeart/2005/8/layout/hierarchy3"/>
    <dgm:cxn modelId="{E696A23E-61D3-5248-8F07-B7ACE54E3A16}" srcId="{B9C03AF8-AAA7-6B41-8D20-51D314723115}" destId="{0CDB9C9B-A20D-424E-A671-1E7E112DB9B6}" srcOrd="0" destOrd="0" parTransId="{3B56F4EF-022C-6F48-8E3B-D913E5770E11}" sibTransId="{2ADB72F4-44A9-DC4A-B8A8-542DA576AFA7}"/>
    <dgm:cxn modelId="{604D763F-A711-1349-981E-306F26C933EE}" type="presOf" srcId="{1A2F6161-EE0C-6447-BAA9-3B9600B64395}" destId="{06B4B38A-4D3F-F942-949F-F5E5F18C0C5F}" srcOrd="0" destOrd="0" presId="urn:microsoft.com/office/officeart/2005/8/layout/hierarchy3"/>
    <dgm:cxn modelId="{4316CF5E-6F90-43D4-9540-EB4AF5C7C625}" type="presOf" srcId="{D02CECB5-487D-4163-A3DA-991B01CE300C}" destId="{D85AE4CB-621F-457D-9B75-5895AD758AC2}" srcOrd="0" destOrd="0" presId="urn:microsoft.com/office/officeart/2005/8/layout/hierarchy3"/>
    <dgm:cxn modelId="{92A6DB60-27FF-F44F-B0B2-EDDA1A3FBE74}" srcId="{1A2F6161-EE0C-6447-BAA9-3B9600B64395}" destId="{F50B860B-2D6D-954F-96C4-89DD3840BDC4}" srcOrd="0" destOrd="0" parTransId="{D191E305-FF1A-314B-AA93-B463528D12DE}" sibTransId="{E49C5984-F3A4-2048-A7D1-AA16636577DC}"/>
    <dgm:cxn modelId="{038B8861-DD4E-FB40-90AF-59864329F954}" type="presOf" srcId="{EDCD69A3-7391-D741-8EF9-EA06305FB09B}" destId="{3063BF3B-9B3B-5046-A51B-E0B4898FBD95}" srcOrd="0" destOrd="0" presId="urn:microsoft.com/office/officeart/2005/8/layout/hierarchy3"/>
    <dgm:cxn modelId="{E0FBF762-71A7-4645-B864-7E63C592309E}" type="presOf" srcId="{A4213377-8214-EA4C-A6F5-2424010E44CA}" destId="{3DA9BC2E-6DA8-7042-A48F-A84F7E8362B5}" srcOrd="0" destOrd="0" presId="urn:microsoft.com/office/officeart/2005/8/layout/hierarchy3"/>
    <dgm:cxn modelId="{B0B5164A-29FC-0041-9435-62C1CC5719D1}" srcId="{43746965-81FA-9E40-A31E-F16EC7849EDC}" destId="{1A2F6161-EE0C-6447-BAA9-3B9600B64395}" srcOrd="3" destOrd="0" parTransId="{DEF4D7E3-30CF-1047-8FE3-6F91C2C95557}" sibTransId="{E94130DE-C494-CA40-AD8F-22581107BF93}"/>
    <dgm:cxn modelId="{604F794B-7007-5F42-AD13-1316675FCF47}" srcId="{A413EC68-C22B-764F-BE70-0569931D045A}" destId="{C7E857AE-5475-E246-B37B-E1C0A69F02ED}" srcOrd="0" destOrd="0" parTransId="{6D8D2F57-F72F-2247-85F2-AB4146D31CE5}" sibTransId="{F91AB5BE-64E3-5E4E-8827-1441BBE7D153}"/>
    <dgm:cxn modelId="{29A7656C-546F-B342-841A-AC56F1405565}" type="presOf" srcId="{70F08685-D78A-2D49-A3DD-54672EBAA553}" destId="{69E98A12-9DB1-0F44-976D-DD327F688DBC}" srcOrd="0" destOrd="0" presId="urn:microsoft.com/office/officeart/2005/8/layout/hierarchy3"/>
    <dgm:cxn modelId="{C7479E6D-694C-4A52-AC6C-6ACE89E03127}" type="presOf" srcId="{F0911DC7-CBD2-41D5-9203-D0BA34EF0373}" destId="{5202C0C8-78AA-4F87-9D9C-DA1E046A6FC6}" srcOrd="0" destOrd="0" presId="urn:microsoft.com/office/officeart/2005/8/layout/hierarchy3"/>
    <dgm:cxn modelId="{C142A84F-7A69-7C4E-B248-691BDAB748D0}" srcId="{464A3E3A-C870-6F4F-9138-44DBCF6756ED}" destId="{9227C0F2-2EE2-3749-9185-E4A9B6FD4062}" srcOrd="2" destOrd="0" parTransId="{2B6C0D02-A087-044B-918E-36680C989E29}" sibTransId="{D1F63428-B63C-CE43-BF46-99D42F193E13}"/>
    <dgm:cxn modelId="{EC5FD970-97D6-F941-9632-EE01FB271722}" type="presOf" srcId="{E42892A4-9732-3F48-BA96-5E116513ECA4}" destId="{B6552125-C603-D044-B7B3-22BF46249962}" srcOrd="0" destOrd="0" presId="urn:microsoft.com/office/officeart/2005/8/layout/hierarchy3"/>
    <dgm:cxn modelId="{180EDE71-DDA7-5048-81DF-213FA7238B25}" type="presOf" srcId="{43746965-81FA-9E40-A31E-F16EC7849EDC}" destId="{94B5B624-FAF0-3B49-9589-0F921E4F7E6F}" srcOrd="0" destOrd="0" presId="urn:microsoft.com/office/officeart/2005/8/layout/hierarchy3"/>
    <dgm:cxn modelId="{44FBB552-3589-7E4F-838B-D7B69F0E44F9}" type="presOf" srcId="{3387D015-B37B-9D45-B00F-9EEA56192ABE}" destId="{81BCB5B9-48CF-6141-8C7E-972E6CD4C232}" srcOrd="1" destOrd="0" presId="urn:microsoft.com/office/officeart/2005/8/layout/hierarchy3"/>
    <dgm:cxn modelId="{560FF952-4A06-AA4A-8DBD-820DBBCA94A6}" type="presOf" srcId="{D5B52EE7-B75A-3445-9DD2-CF0B94770BA9}" destId="{FB649D18-AD1E-9F4E-BEE6-D417D9BCA271}" srcOrd="0" destOrd="0" presId="urn:microsoft.com/office/officeart/2005/8/layout/hierarchy3"/>
    <dgm:cxn modelId="{9DD33A79-0ED4-6E4D-BE0E-BEA034D7E97D}" type="presOf" srcId="{0CDB9C9B-A20D-424E-A671-1E7E112DB9B6}" destId="{7510DC9C-9DFA-D849-B55D-EA85E5500347}" srcOrd="0" destOrd="1" presId="urn:microsoft.com/office/officeart/2005/8/layout/hierarchy3"/>
    <dgm:cxn modelId="{B8D8237A-4CC5-6442-8456-00B0A1D92C30}" type="presOf" srcId="{DE2475CA-E994-B74E-945D-E3D2F1A12DE7}" destId="{A638EEE8-3087-8940-85D3-CE98E94699E4}" srcOrd="0" destOrd="0" presId="urn:microsoft.com/office/officeart/2005/8/layout/hierarchy3"/>
    <dgm:cxn modelId="{B37E7E7A-81C9-854D-9224-9C865E6CC51C}" type="presOf" srcId="{2B6C0D02-A087-044B-918E-36680C989E29}" destId="{FB036B4B-9F3F-6F41-8B3A-AC6FA8DF5B2C}" srcOrd="0" destOrd="0" presId="urn:microsoft.com/office/officeart/2005/8/layout/hierarchy3"/>
    <dgm:cxn modelId="{FD5F7C7D-C174-FD41-8490-0253017CFFE1}" srcId="{43746965-81FA-9E40-A31E-F16EC7849EDC}" destId="{464A3E3A-C870-6F4F-9138-44DBCF6756ED}" srcOrd="1" destOrd="0" parTransId="{D40FC936-E5FF-F240-A6F5-4A13F82EF5A2}" sibTransId="{15B8BD4F-4790-CF4A-9D44-264CCF12D518}"/>
    <dgm:cxn modelId="{EE4E1382-9C92-D244-9AEA-C4AE14D168B4}" type="presOf" srcId="{A413EC68-C22B-764F-BE70-0569931D045A}" destId="{86078E49-45F6-3642-B9AB-D789A4EAD33B}" srcOrd="0" destOrd="0" presId="urn:microsoft.com/office/officeart/2005/8/layout/hierarchy3"/>
    <dgm:cxn modelId="{807DBE82-9C66-DD40-A4C2-523D924CA612}" type="presOf" srcId="{464A3E3A-C870-6F4F-9138-44DBCF6756ED}" destId="{DE5C3424-2A51-404D-A18B-C922890A68B5}" srcOrd="0" destOrd="0" presId="urn:microsoft.com/office/officeart/2005/8/layout/hierarchy3"/>
    <dgm:cxn modelId="{7AD2BF85-F4C6-3D4B-AA9F-D91604DC84AF}" srcId="{EFCB9427-7AB5-5B4D-8CF8-26B67834A8A8}" destId="{174A10D2-96C5-0C44-A7A7-8EDEAE454E52}" srcOrd="0" destOrd="0" parTransId="{CB636210-523A-8E48-A836-21D10EBC16F2}" sibTransId="{6AD33DCB-E252-6648-B09C-FB0C229DE98D}"/>
    <dgm:cxn modelId="{CC80468B-522C-8144-9959-6E45B7BE26DA}" type="presOf" srcId="{C9F98EEF-F8E3-8C42-A83B-E74E238A06EE}" destId="{4CCDA838-EC61-304E-9F57-D390799914A0}" srcOrd="0" destOrd="0" presId="urn:microsoft.com/office/officeart/2005/8/layout/hierarchy3"/>
    <dgm:cxn modelId="{6972AD95-4168-4943-87CE-199026B374B0}" srcId="{8FCD2706-52F6-1840-BB78-3ECE52FE85EC}" destId="{8AB857EF-1116-3E45-80EB-ECBBAD8429D8}" srcOrd="1" destOrd="0" parTransId="{A2F5C103-E6BE-4C4A-A09C-F75A191FA835}" sibTransId="{02D7E365-D9A3-DD46-8441-624BD542C09D}"/>
    <dgm:cxn modelId="{D762EB98-1274-2444-AA5C-EA3CBA23ED0A}" type="presOf" srcId="{8AB857EF-1116-3E45-80EB-ECBBAD8429D8}" destId="{8BAF1141-84E7-C646-920B-2948E29F02FC}" srcOrd="0" destOrd="0" presId="urn:microsoft.com/office/officeart/2005/8/layout/hierarchy3"/>
    <dgm:cxn modelId="{5CDB7D9A-765E-4D46-B71E-6972ECF82867}" srcId="{1A2F6161-EE0C-6447-BAA9-3B9600B64395}" destId="{D02CECB5-487D-4163-A3DA-991B01CE300C}" srcOrd="3" destOrd="0" parTransId="{F0911DC7-CBD2-41D5-9203-D0BA34EF0373}" sibTransId="{EF6F3AAC-601E-4ED0-9BE4-860D573E792D}"/>
    <dgm:cxn modelId="{C6AA629D-4672-FE4B-9491-46D8A95DECAE}" srcId="{1A2F6161-EE0C-6447-BAA9-3B9600B64395}" destId="{3254D610-776B-C744-9DCA-CBF99A27A1BA}" srcOrd="1" destOrd="0" parTransId="{D5B52EE7-B75A-3445-9DD2-CF0B94770BA9}" sibTransId="{B1039791-0DAE-3D4A-8800-E4050A8350A6}"/>
    <dgm:cxn modelId="{094A22A0-B9F6-C24F-8FEA-7AB6B8F42D6B}" srcId="{1A2F6161-EE0C-6447-BAA9-3B9600B64395}" destId="{E42892A4-9732-3F48-BA96-5E116513ECA4}" srcOrd="2" destOrd="0" parTransId="{70F08685-D78A-2D49-A3DD-54672EBAA553}" sibTransId="{77DC5A79-8BCD-F44C-ACAA-140296458EDF}"/>
    <dgm:cxn modelId="{B0627DA1-B758-F046-96B1-E19A4FC2D9FF}" srcId="{464A3E3A-C870-6F4F-9138-44DBCF6756ED}" destId="{DE2475CA-E994-B74E-945D-E3D2F1A12DE7}" srcOrd="0" destOrd="0" parTransId="{EDCD69A3-7391-D741-8EF9-EA06305FB09B}" sibTransId="{DE42BB3A-04CC-1743-A481-AA9C04903784}"/>
    <dgm:cxn modelId="{FE7E03A3-0DBA-7449-BD69-EED6652B4BC5}" type="presOf" srcId="{8FCD2706-52F6-1840-BB78-3ECE52FE85EC}" destId="{CBFB760E-ACCC-6149-B58E-398E5B4B8A93}" srcOrd="1" destOrd="0" presId="urn:microsoft.com/office/officeart/2005/8/layout/hierarchy3"/>
    <dgm:cxn modelId="{E66589A9-E168-D343-82EF-0255D76A8906}" type="presOf" srcId="{54FD7EC3-6D57-E747-888E-DD1D8443582D}" destId="{3DA9BC2E-6DA8-7042-A48F-A84F7E8362B5}" srcOrd="0" destOrd="1" presId="urn:microsoft.com/office/officeart/2005/8/layout/hierarchy3"/>
    <dgm:cxn modelId="{942C9BAC-F616-D249-A31F-575102B1D1DF}" type="presOf" srcId="{4B8B7DE9-F162-CE45-84BE-D60E03B4BE89}" destId="{E0EF18D9-FCEA-A84E-9425-6D3F0380B04B}" srcOrd="0" destOrd="0" presId="urn:microsoft.com/office/officeart/2005/8/layout/hierarchy3"/>
    <dgm:cxn modelId="{EC6C59AF-A165-5146-ACE7-3E081AA2D66E}" type="presOf" srcId="{3EC5DC5F-91D9-9E48-B924-54CAD31E577C}" destId="{86AA97CB-5FB0-9A40-8B7D-1753A98C5DD7}" srcOrd="0" destOrd="0" presId="urn:microsoft.com/office/officeart/2005/8/layout/hierarchy3"/>
    <dgm:cxn modelId="{38A0F4B0-C991-3245-8010-EA1CF94F2983}" type="presOf" srcId="{3254D610-776B-C744-9DCA-CBF99A27A1BA}" destId="{EAF5B8D3-9CCE-624D-A9F8-39BA2569ABAE}" srcOrd="0" destOrd="0" presId="urn:microsoft.com/office/officeart/2005/8/layout/hierarchy3"/>
    <dgm:cxn modelId="{302FB1B8-50C9-6941-9139-5AB4A8D5EFA7}" type="presOf" srcId="{9227C0F2-2EE2-3749-9185-E4A9B6FD4062}" destId="{8ABD102A-CF1E-F548-A1A2-28B8561FA218}" srcOrd="0" destOrd="0" presId="urn:microsoft.com/office/officeart/2005/8/layout/hierarchy3"/>
    <dgm:cxn modelId="{2F1566B9-8485-7B4B-B1F2-1180CF45C177}" type="presOf" srcId="{174A10D2-96C5-0C44-A7A7-8EDEAE454E52}" destId="{D3F3B950-C607-4D4B-844E-06A6F72E950D}" srcOrd="0" destOrd="1" presId="urn:microsoft.com/office/officeart/2005/8/layout/hierarchy3"/>
    <dgm:cxn modelId="{B280ECB9-63D1-1849-935C-07B2E9D12F9F}" type="presOf" srcId="{7BD6335D-873E-CB42-8279-5A79B84DED0F}" destId="{0D95DB26-7BD5-374B-B3D4-315ABF9D2A20}" srcOrd="0" destOrd="0" presId="urn:microsoft.com/office/officeart/2005/8/layout/hierarchy3"/>
    <dgm:cxn modelId="{3B6241C5-4C99-BA42-8261-78105F71A376}" type="presOf" srcId="{60678DB4-5E42-804C-B78B-8BE53C6A7719}" destId="{FC6FC1B1-41A7-0C4B-B4C0-C89A4E1D1607}" srcOrd="0" destOrd="0" presId="urn:microsoft.com/office/officeart/2005/8/layout/hierarchy3"/>
    <dgm:cxn modelId="{BFC89AC9-EB5A-CA49-BCE7-EC5435840D1E}" type="presOf" srcId="{2B990B77-82DA-584A-874A-F2C6DD876631}" destId="{C7B4F27E-421B-8445-B97B-19D2CC4F18D8}" srcOrd="0" destOrd="0" presId="urn:microsoft.com/office/officeart/2005/8/layout/hierarchy3"/>
    <dgm:cxn modelId="{8FBBF5CD-5598-6F46-92EC-6E0A8A5FC818}" srcId="{43746965-81FA-9E40-A31E-F16EC7849EDC}" destId="{3387D015-B37B-9D45-B00F-9EEA56192ABE}" srcOrd="0" destOrd="0" parTransId="{1555E6AB-BC0E-924C-828E-1E5072146AAB}" sibTransId="{E4CC0997-A680-2E4C-B82E-25B277C23874}"/>
    <dgm:cxn modelId="{62D103CE-9656-BD47-80A9-05AAB09B60D5}" srcId="{3387D015-B37B-9D45-B00F-9EEA56192ABE}" destId="{B9C03AF8-AAA7-6B41-8D20-51D314723115}" srcOrd="1" destOrd="0" parTransId="{267112EF-E974-674B-9812-29AF058B581D}" sibTransId="{0063B5ED-5F10-2E42-A6ED-BB850095E2FE}"/>
    <dgm:cxn modelId="{5B7946CF-3A14-6D44-B023-DA1B1B73272D}" srcId="{464A3E3A-C870-6F4F-9138-44DBCF6756ED}" destId="{EAFB38DE-DAAE-634B-A70B-56223C768958}" srcOrd="1" destOrd="0" parTransId="{DFA9C75A-A2F1-3648-BCFF-B95F2AB714B6}" sibTransId="{28B8E116-6397-2C4C-815D-A93A4F063041}"/>
    <dgm:cxn modelId="{782AA0D1-8F91-2B46-AD84-0DA3DECE892F}" srcId="{3387D015-B37B-9D45-B00F-9EEA56192ABE}" destId="{A4213377-8214-EA4C-A6F5-2424010E44CA}" srcOrd="2" destOrd="0" parTransId="{C9F98EEF-F8E3-8C42-A83B-E74E238A06EE}" sibTransId="{F0CCC9FE-F1F7-EE4D-B04D-196C6D1E57A6}"/>
    <dgm:cxn modelId="{BE8765D2-107B-CF44-B6C4-89C77842174F}" srcId="{8FCD2706-52F6-1840-BB78-3ECE52FE85EC}" destId="{1ED55123-123E-6C48-B9B4-E29F785F6812}" srcOrd="0" destOrd="0" parTransId="{3EC5DC5F-91D9-9E48-B924-54CAD31E577C}" sibTransId="{E50369A1-635C-DF49-99EE-C92145A29673}"/>
    <dgm:cxn modelId="{51B2C8D2-FF77-B842-8720-4CD64BA8A154}" type="presOf" srcId="{F50B860B-2D6D-954F-96C4-89DD3840BDC4}" destId="{5CA20743-7F20-2C46-BA11-092AB499687E}" srcOrd="0" destOrd="0" presId="urn:microsoft.com/office/officeart/2005/8/layout/hierarchy3"/>
    <dgm:cxn modelId="{F1A41CD3-351C-3846-9C9E-A9F0F7291D46}" type="presOf" srcId="{B9C03AF8-AAA7-6B41-8D20-51D314723115}" destId="{7510DC9C-9DFA-D849-B55D-EA85E5500347}" srcOrd="0" destOrd="0" presId="urn:microsoft.com/office/officeart/2005/8/layout/hierarchy3"/>
    <dgm:cxn modelId="{4E51C3E2-B638-5B49-8BE9-F3709981AD9B}" type="presOf" srcId="{344291A2-B53A-0543-898E-76E7728F041E}" destId="{D3F3B950-C607-4D4B-844E-06A6F72E950D}" srcOrd="0" destOrd="2" presId="urn:microsoft.com/office/officeart/2005/8/layout/hierarchy3"/>
    <dgm:cxn modelId="{F952E9E3-D780-534D-99C2-9079EB73E418}" type="presOf" srcId="{A2F5C103-E6BE-4C4A-A09C-F75A191FA835}" destId="{21159752-0FA8-B24F-9A52-4BF55600D6CF}" srcOrd="0" destOrd="0" presId="urn:microsoft.com/office/officeart/2005/8/layout/hierarchy3"/>
    <dgm:cxn modelId="{69922BE6-22D0-C247-B6A1-AAFD80F7E728}" type="presOf" srcId="{DFA9C75A-A2F1-3648-BCFF-B95F2AB714B6}" destId="{93D41A06-E8EE-C643-BE0F-5EF430FC11E4}" srcOrd="0" destOrd="0" presId="urn:microsoft.com/office/officeart/2005/8/layout/hierarchy3"/>
    <dgm:cxn modelId="{634007E7-F401-6C45-8861-9512CA6969FD}" type="presOf" srcId="{D191E305-FF1A-314B-AA93-B463528D12DE}" destId="{C0BD5159-3890-A34F-9BA3-9210D7F9794F}" srcOrd="0" destOrd="0" presId="urn:microsoft.com/office/officeart/2005/8/layout/hierarchy3"/>
    <dgm:cxn modelId="{33F523ED-957D-7046-8F69-2A86968CFB32}" type="presOf" srcId="{3387D015-B37B-9D45-B00F-9EEA56192ABE}" destId="{D76E6696-A1CE-264E-93BE-CE15D1B33BDA}" srcOrd="0" destOrd="0" presId="urn:microsoft.com/office/officeart/2005/8/layout/hierarchy3"/>
    <dgm:cxn modelId="{F70D5AF1-60D5-2C43-9D48-1BC7233D2B71}" type="presOf" srcId="{C7E857AE-5475-E246-B37B-E1C0A69F02ED}" destId="{86078E49-45F6-3642-B9AB-D789A4EAD33B}" srcOrd="0" destOrd="1" presId="urn:microsoft.com/office/officeart/2005/8/layout/hierarchy3"/>
    <dgm:cxn modelId="{AE29F7FA-D509-8147-A5D1-84DDCBB59128}" srcId="{3387D015-B37B-9D45-B00F-9EEA56192ABE}" destId="{A413EC68-C22B-764F-BE70-0569931D045A}" srcOrd="0" destOrd="0" parTransId="{60678DB4-5E42-804C-B78B-8BE53C6A7719}" sibTransId="{2908116F-8D64-CA45-BCC8-9097B7940DA0}"/>
    <dgm:cxn modelId="{77CD15FB-21E7-DB40-A52C-B54ECCD5920A}" srcId="{8FCD2706-52F6-1840-BB78-3ECE52FE85EC}" destId="{7BD6335D-873E-CB42-8279-5A79B84DED0F}" srcOrd="2" destOrd="0" parTransId="{2B990B77-82DA-584A-874A-F2C6DD876631}" sibTransId="{A66C9767-812E-E846-B09A-8B0D5FC61F13}"/>
    <dgm:cxn modelId="{3688547B-69EA-B846-A74D-F6D00B6FE147}" type="presParOf" srcId="{94B5B624-FAF0-3B49-9589-0F921E4F7E6F}" destId="{5569406B-64CA-BA44-98AE-8EAABA2A8348}" srcOrd="0" destOrd="0" presId="urn:microsoft.com/office/officeart/2005/8/layout/hierarchy3"/>
    <dgm:cxn modelId="{4A5D0875-2B15-C847-BA7D-20353279A4BE}" type="presParOf" srcId="{5569406B-64CA-BA44-98AE-8EAABA2A8348}" destId="{B242E9EB-C8A0-EA4F-9FF3-F725FF6152ED}" srcOrd="0" destOrd="0" presId="urn:microsoft.com/office/officeart/2005/8/layout/hierarchy3"/>
    <dgm:cxn modelId="{665F1533-951D-6448-B3A6-047ADABABE51}" type="presParOf" srcId="{B242E9EB-C8A0-EA4F-9FF3-F725FF6152ED}" destId="{D76E6696-A1CE-264E-93BE-CE15D1B33BDA}" srcOrd="0" destOrd="0" presId="urn:microsoft.com/office/officeart/2005/8/layout/hierarchy3"/>
    <dgm:cxn modelId="{7290B703-32E0-D84A-A077-3636889EE8AD}" type="presParOf" srcId="{B242E9EB-C8A0-EA4F-9FF3-F725FF6152ED}" destId="{81BCB5B9-48CF-6141-8C7E-972E6CD4C232}" srcOrd="1" destOrd="0" presId="urn:microsoft.com/office/officeart/2005/8/layout/hierarchy3"/>
    <dgm:cxn modelId="{76D29F8B-E43C-2C46-BC0E-536C433BD8DF}" type="presParOf" srcId="{5569406B-64CA-BA44-98AE-8EAABA2A8348}" destId="{1C283247-3E5D-C14F-B0C8-15C2E68990D1}" srcOrd="1" destOrd="0" presId="urn:microsoft.com/office/officeart/2005/8/layout/hierarchy3"/>
    <dgm:cxn modelId="{EC8A5227-1E3C-D346-B017-D30532F1CEA3}" type="presParOf" srcId="{1C283247-3E5D-C14F-B0C8-15C2E68990D1}" destId="{FC6FC1B1-41A7-0C4B-B4C0-C89A4E1D1607}" srcOrd="0" destOrd="0" presId="urn:microsoft.com/office/officeart/2005/8/layout/hierarchy3"/>
    <dgm:cxn modelId="{EDB1B89C-E3C8-7342-BE74-B01EAC5D31CC}" type="presParOf" srcId="{1C283247-3E5D-C14F-B0C8-15C2E68990D1}" destId="{86078E49-45F6-3642-B9AB-D789A4EAD33B}" srcOrd="1" destOrd="0" presId="urn:microsoft.com/office/officeart/2005/8/layout/hierarchy3"/>
    <dgm:cxn modelId="{992D6BEB-3596-CD48-947C-124595BC86CF}" type="presParOf" srcId="{1C283247-3E5D-C14F-B0C8-15C2E68990D1}" destId="{1C5C895E-DE48-3448-8B0C-86232E99939C}" srcOrd="2" destOrd="0" presId="urn:microsoft.com/office/officeart/2005/8/layout/hierarchy3"/>
    <dgm:cxn modelId="{E1DE23A2-F141-644A-AB77-3CDBEBF4CA64}" type="presParOf" srcId="{1C283247-3E5D-C14F-B0C8-15C2E68990D1}" destId="{7510DC9C-9DFA-D849-B55D-EA85E5500347}" srcOrd="3" destOrd="0" presId="urn:microsoft.com/office/officeart/2005/8/layout/hierarchy3"/>
    <dgm:cxn modelId="{B7772202-730C-484E-83F0-9792ED92B6B6}" type="presParOf" srcId="{1C283247-3E5D-C14F-B0C8-15C2E68990D1}" destId="{4CCDA838-EC61-304E-9F57-D390799914A0}" srcOrd="4" destOrd="0" presId="urn:microsoft.com/office/officeart/2005/8/layout/hierarchy3"/>
    <dgm:cxn modelId="{CCB4CDB7-4A3B-564B-8D1B-3EA17C49BEF8}" type="presParOf" srcId="{1C283247-3E5D-C14F-B0C8-15C2E68990D1}" destId="{3DA9BC2E-6DA8-7042-A48F-A84F7E8362B5}" srcOrd="5" destOrd="0" presId="urn:microsoft.com/office/officeart/2005/8/layout/hierarchy3"/>
    <dgm:cxn modelId="{230A329F-1AAD-284D-9BDA-21363A47468E}" type="presParOf" srcId="{1C283247-3E5D-C14F-B0C8-15C2E68990D1}" destId="{E0EF18D9-FCEA-A84E-9425-6D3F0380B04B}" srcOrd="6" destOrd="0" presId="urn:microsoft.com/office/officeart/2005/8/layout/hierarchy3"/>
    <dgm:cxn modelId="{C03A9DD0-9052-1741-9AEB-6D0B9CB83D85}" type="presParOf" srcId="{1C283247-3E5D-C14F-B0C8-15C2E68990D1}" destId="{D3F3B950-C607-4D4B-844E-06A6F72E950D}" srcOrd="7" destOrd="0" presId="urn:microsoft.com/office/officeart/2005/8/layout/hierarchy3"/>
    <dgm:cxn modelId="{D9AB0CB9-1E98-344F-884D-00F9C323CEDF}" type="presParOf" srcId="{94B5B624-FAF0-3B49-9589-0F921E4F7E6F}" destId="{594DA713-79F0-6446-8917-4EE07C5087F9}" srcOrd="1" destOrd="0" presId="urn:microsoft.com/office/officeart/2005/8/layout/hierarchy3"/>
    <dgm:cxn modelId="{91CB14F9-3838-8B44-BD5D-F7DBCEC3CD90}" type="presParOf" srcId="{594DA713-79F0-6446-8917-4EE07C5087F9}" destId="{19CBB30D-D90A-024B-8F98-8D722C9BCA44}" srcOrd="0" destOrd="0" presId="urn:microsoft.com/office/officeart/2005/8/layout/hierarchy3"/>
    <dgm:cxn modelId="{7F9A1656-F6D0-6944-8FA2-72CB05F250EB}" type="presParOf" srcId="{19CBB30D-D90A-024B-8F98-8D722C9BCA44}" destId="{DE5C3424-2A51-404D-A18B-C922890A68B5}" srcOrd="0" destOrd="0" presId="urn:microsoft.com/office/officeart/2005/8/layout/hierarchy3"/>
    <dgm:cxn modelId="{5F1A679F-229C-2745-836B-18C7C8968139}" type="presParOf" srcId="{19CBB30D-D90A-024B-8F98-8D722C9BCA44}" destId="{28611B26-E185-074A-AA76-73D942261D12}" srcOrd="1" destOrd="0" presId="urn:microsoft.com/office/officeart/2005/8/layout/hierarchy3"/>
    <dgm:cxn modelId="{1415CB04-4F7A-0149-8DF2-75BE7C268FBA}" type="presParOf" srcId="{594DA713-79F0-6446-8917-4EE07C5087F9}" destId="{B9947F51-9F0C-D241-9C8D-30070AC072AB}" srcOrd="1" destOrd="0" presId="urn:microsoft.com/office/officeart/2005/8/layout/hierarchy3"/>
    <dgm:cxn modelId="{2EC79542-ECE6-4A4A-AF62-100D00B45F17}" type="presParOf" srcId="{B9947F51-9F0C-D241-9C8D-30070AC072AB}" destId="{3063BF3B-9B3B-5046-A51B-E0B4898FBD95}" srcOrd="0" destOrd="0" presId="urn:microsoft.com/office/officeart/2005/8/layout/hierarchy3"/>
    <dgm:cxn modelId="{BF9B57CB-6B7B-AF4B-AC74-443B5DB790BE}" type="presParOf" srcId="{B9947F51-9F0C-D241-9C8D-30070AC072AB}" destId="{A638EEE8-3087-8940-85D3-CE98E94699E4}" srcOrd="1" destOrd="0" presId="urn:microsoft.com/office/officeart/2005/8/layout/hierarchy3"/>
    <dgm:cxn modelId="{3EC2F662-6173-9E41-8708-B966A5F4F98F}" type="presParOf" srcId="{B9947F51-9F0C-D241-9C8D-30070AC072AB}" destId="{93D41A06-E8EE-C643-BE0F-5EF430FC11E4}" srcOrd="2" destOrd="0" presId="urn:microsoft.com/office/officeart/2005/8/layout/hierarchy3"/>
    <dgm:cxn modelId="{64C72B28-B206-6D41-A8A1-078D9299F432}" type="presParOf" srcId="{B9947F51-9F0C-D241-9C8D-30070AC072AB}" destId="{4A832C68-5138-FD4B-A960-40AD8C870096}" srcOrd="3" destOrd="0" presId="urn:microsoft.com/office/officeart/2005/8/layout/hierarchy3"/>
    <dgm:cxn modelId="{3AF72941-EE79-834F-8D2E-299451CCBB8E}" type="presParOf" srcId="{B9947F51-9F0C-D241-9C8D-30070AC072AB}" destId="{FB036B4B-9F3F-6F41-8B3A-AC6FA8DF5B2C}" srcOrd="4" destOrd="0" presId="urn:microsoft.com/office/officeart/2005/8/layout/hierarchy3"/>
    <dgm:cxn modelId="{219D5494-A51B-0C41-BFF5-360D18F76FCE}" type="presParOf" srcId="{B9947F51-9F0C-D241-9C8D-30070AC072AB}" destId="{8ABD102A-CF1E-F548-A1A2-28B8561FA218}" srcOrd="5" destOrd="0" presId="urn:microsoft.com/office/officeart/2005/8/layout/hierarchy3"/>
    <dgm:cxn modelId="{038C81C9-C23B-B149-BE4A-7732804F944B}" type="presParOf" srcId="{94B5B624-FAF0-3B49-9589-0F921E4F7E6F}" destId="{8DFE4A90-0535-8D4E-B209-D24D55822692}" srcOrd="2" destOrd="0" presId="urn:microsoft.com/office/officeart/2005/8/layout/hierarchy3"/>
    <dgm:cxn modelId="{402026AF-2F1F-404B-8023-BACC57C4B2D2}" type="presParOf" srcId="{8DFE4A90-0535-8D4E-B209-D24D55822692}" destId="{F6CB1232-0450-EB4B-BD85-355CAC0BF4E4}" srcOrd="0" destOrd="0" presId="urn:microsoft.com/office/officeart/2005/8/layout/hierarchy3"/>
    <dgm:cxn modelId="{2AE10B53-FEBD-0E46-8F62-0EA0B243D1ED}" type="presParOf" srcId="{F6CB1232-0450-EB4B-BD85-355CAC0BF4E4}" destId="{1DB500BD-A393-5F45-92C1-BEB5A80EE906}" srcOrd="0" destOrd="0" presId="urn:microsoft.com/office/officeart/2005/8/layout/hierarchy3"/>
    <dgm:cxn modelId="{5FD3392F-B52F-B344-8C3A-E1A03AD5A1BF}" type="presParOf" srcId="{F6CB1232-0450-EB4B-BD85-355CAC0BF4E4}" destId="{CBFB760E-ACCC-6149-B58E-398E5B4B8A93}" srcOrd="1" destOrd="0" presId="urn:microsoft.com/office/officeart/2005/8/layout/hierarchy3"/>
    <dgm:cxn modelId="{24245BB5-7E82-C642-A577-568A72F54E55}" type="presParOf" srcId="{8DFE4A90-0535-8D4E-B209-D24D55822692}" destId="{681B3465-CECE-AD4F-80B8-2F369905C6FD}" srcOrd="1" destOrd="0" presId="urn:microsoft.com/office/officeart/2005/8/layout/hierarchy3"/>
    <dgm:cxn modelId="{336FC298-8415-E74B-AAA9-66D402104287}" type="presParOf" srcId="{681B3465-CECE-AD4F-80B8-2F369905C6FD}" destId="{86AA97CB-5FB0-9A40-8B7D-1753A98C5DD7}" srcOrd="0" destOrd="0" presId="urn:microsoft.com/office/officeart/2005/8/layout/hierarchy3"/>
    <dgm:cxn modelId="{84DEC855-D818-4F44-82EC-3C78246C3E63}" type="presParOf" srcId="{681B3465-CECE-AD4F-80B8-2F369905C6FD}" destId="{D43B25DF-6033-FD42-9645-A13B54B925CC}" srcOrd="1" destOrd="0" presId="urn:microsoft.com/office/officeart/2005/8/layout/hierarchy3"/>
    <dgm:cxn modelId="{33DF3DF0-6E53-6D46-AC6A-357E2E4FDE37}" type="presParOf" srcId="{681B3465-CECE-AD4F-80B8-2F369905C6FD}" destId="{21159752-0FA8-B24F-9A52-4BF55600D6CF}" srcOrd="2" destOrd="0" presId="urn:microsoft.com/office/officeart/2005/8/layout/hierarchy3"/>
    <dgm:cxn modelId="{89D661ED-80CF-2047-A035-F0E76312AC81}" type="presParOf" srcId="{681B3465-CECE-AD4F-80B8-2F369905C6FD}" destId="{8BAF1141-84E7-C646-920B-2948E29F02FC}" srcOrd="3" destOrd="0" presId="urn:microsoft.com/office/officeart/2005/8/layout/hierarchy3"/>
    <dgm:cxn modelId="{2075D0D5-5188-C24F-AF0E-A17C8C77EAD7}" type="presParOf" srcId="{681B3465-CECE-AD4F-80B8-2F369905C6FD}" destId="{C7B4F27E-421B-8445-B97B-19D2CC4F18D8}" srcOrd="4" destOrd="0" presId="urn:microsoft.com/office/officeart/2005/8/layout/hierarchy3"/>
    <dgm:cxn modelId="{6FC988ED-EA82-6046-80CB-3C5AD48C4A4C}" type="presParOf" srcId="{681B3465-CECE-AD4F-80B8-2F369905C6FD}" destId="{0D95DB26-7BD5-374B-B3D4-315ABF9D2A20}" srcOrd="5" destOrd="0" presId="urn:microsoft.com/office/officeart/2005/8/layout/hierarchy3"/>
    <dgm:cxn modelId="{A04FC2DF-8ED1-A647-A528-900BE7B4BC1C}" type="presParOf" srcId="{94B5B624-FAF0-3B49-9589-0F921E4F7E6F}" destId="{46DC8A34-67C6-E34F-BCFA-12FFC2DDF3F5}" srcOrd="3" destOrd="0" presId="urn:microsoft.com/office/officeart/2005/8/layout/hierarchy3"/>
    <dgm:cxn modelId="{4BEB9128-EFD4-2040-85E3-507D2F672E93}" type="presParOf" srcId="{46DC8A34-67C6-E34F-BCFA-12FFC2DDF3F5}" destId="{110A8522-2B55-4445-A7A3-F04FA9B740AF}" srcOrd="0" destOrd="0" presId="urn:microsoft.com/office/officeart/2005/8/layout/hierarchy3"/>
    <dgm:cxn modelId="{74F2AB34-5B14-1644-B9A1-88A072E61BBA}" type="presParOf" srcId="{110A8522-2B55-4445-A7A3-F04FA9B740AF}" destId="{06B4B38A-4D3F-F942-949F-F5E5F18C0C5F}" srcOrd="0" destOrd="0" presId="urn:microsoft.com/office/officeart/2005/8/layout/hierarchy3"/>
    <dgm:cxn modelId="{C313942F-A2A1-6D4D-BB84-C94B6F5DBB88}" type="presParOf" srcId="{110A8522-2B55-4445-A7A3-F04FA9B740AF}" destId="{6FEAEACD-98E9-0547-9B0F-CBE5C9098CF2}" srcOrd="1" destOrd="0" presId="urn:microsoft.com/office/officeart/2005/8/layout/hierarchy3"/>
    <dgm:cxn modelId="{1FFC5AFD-5BC3-E046-8698-0E52C9FEB262}" type="presParOf" srcId="{46DC8A34-67C6-E34F-BCFA-12FFC2DDF3F5}" destId="{FFE7C272-6D3C-FB43-88F5-05F6B4FAD1D9}" srcOrd="1" destOrd="0" presId="urn:microsoft.com/office/officeart/2005/8/layout/hierarchy3"/>
    <dgm:cxn modelId="{F542B871-E234-CC4B-8997-3EB85895C7BB}" type="presParOf" srcId="{FFE7C272-6D3C-FB43-88F5-05F6B4FAD1D9}" destId="{C0BD5159-3890-A34F-9BA3-9210D7F9794F}" srcOrd="0" destOrd="0" presId="urn:microsoft.com/office/officeart/2005/8/layout/hierarchy3"/>
    <dgm:cxn modelId="{99C129F1-BEB6-7B40-B133-0C0E866CC229}" type="presParOf" srcId="{FFE7C272-6D3C-FB43-88F5-05F6B4FAD1D9}" destId="{5CA20743-7F20-2C46-BA11-092AB499687E}" srcOrd="1" destOrd="0" presId="urn:microsoft.com/office/officeart/2005/8/layout/hierarchy3"/>
    <dgm:cxn modelId="{7126226C-A304-6847-88C1-30788FF151A9}" type="presParOf" srcId="{FFE7C272-6D3C-FB43-88F5-05F6B4FAD1D9}" destId="{FB649D18-AD1E-9F4E-BEE6-D417D9BCA271}" srcOrd="2" destOrd="0" presId="urn:microsoft.com/office/officeart/2005/8/layout/hierarchy3"/>
    <dgm:cxn modelId="{5F5E74E7-BC8F-D34E-BE2B-A6C2F45AAC8C}" type="presParOf" srcId="{FFE7C272-6D3C-FB43-88F5-05F6B4FAD1D9}" destId="{EAF5B8D3-9CCE-624D-A9F8-39BA2569ABAE}" srcOrd="3" destOrd="0" presId="urn:microsoft.com/office/officeart/2005/8/layout/hierarchy3"/>
    <dgm:cxn modelId="{EBB69FAF-BB52-CA40-B89D-B9CB411330EE}" type="presParOf" srcId="{FFE7C272-6D3C-FB43-88F5-05F6B4FAD1D9}" destId="{69E98A12-9DB1-0F44-976D-DD327F688DBC}" srcOrd="4" destOrd="0" presId="urn:microsoft.com/office/officeart/2005/8/layout/hierarchy3"/>
    <dgm:cxn modelId="{F7999852-9134-D34D-8B18-35ACF8D47EE8}" type="presParOf" srcId="{FFE7C272-6D3C-FB43-88F5-05F6B4FAD1D9}" destId="{B6552125-C603-D044-B7B3-22BF46249962}" srcOrd="5" destOrd="0" presId="urn:microsoft.com/office/officeart/2005/8/layout/hierarchy3"/>
    <dgm:cxn modelId="{6F209653-B12A-4DF9-BD72-AEF463692874}" type="presParOf" srcId="{FFE7C272-6D3C-FB43-88F5-05F6B4FAD1D9}" destId="{5202C0C8-78AA-4F87-9D9C-DA1E046A6FC6}" srcOrd="6" destOrd="0" presId="urn:microsoft.com/office/officeart/2005/8/layout/hierarchy3"/>
    <dgm:cxn modelId="{8D3A4179-79C0-4722-B6B9-C07F9F080AFA}" type="presParOf" srcId="{FFE7C272-6D3C-FB43-88F5-05F6B4FAD1D9}" destId="{D85AE4CB-621F-457D-9B75-5895AD758AC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721D6-BAE7-4160-9F52-473CA61D1E7B}">
      <dsp:nvSpPr>
        <dsp:cNvPr id="0" name=""/>
        <dsp:cNvSpPr/>
      </dsp:nvSpPr>
      <dsp:spPr>
        <a:xfrm>
          <a:off x="0" y="0"/>
          <a:ext cx="6085807" cy="804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Promotion of health and prevention of problems</a:t>
          </a:r>
          <a:endParaRPr lang="en-US" sz="2100" kern="1200"/>
        </a:p>
      </dsp:txBody>
      <dsp:txXfrm>
        <a:off x="23568" y="23568"/>
        <a:ext cx="5149508" cy="757536"/>
      </dsp:txXfrm>
    </dsp:sp>
    <dsp:sp modelId="{8C687A78-B689-4A94-ABBA-875EFE2B7D04}">
      <dsp:nvSpPr>
        <dsp:cNvPr id="0" name=""/>
        <dsp:cNvSpPr/>
      </dsp:nvSpPr>
      <dsp:spPr>
        <a:xfrm>
          <a:off x="509686" y="950976"/>
          <a:ext cx="6085807" cy="804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Keeping the Baby’s experience at the center</a:t>
          </a:r>
          <a:endParaRPr lang="en-US" sz="2100" kern="1200"/>
        </a:p>
      </dsp:txBody>
      <dsp:txXfrm>
        <a:off x="533254" y="974544"/>
        <a:ext cx="5005948" cy="757536"/>
      </dsp:txXfrm>
    </dsp:sp>
    <dsp:sp modelId="{4336320A-F1D3-437C-AC78-52EC5B5306F8}">
      <dsp:nvSpPr>
        <dsp:cNvPr id="0" name=""/>
        <dsp:cNvSpPr/>
      </dsp:nvSpPr>
      <dsp:spPr>
        <a:xfrm>
          <a:off x="1011765" y="1901952"/>
          <a:ext cx="6085807" cy="804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Focusing on families’ strengths &amp; building parents’ confidence</a:t>
          </a:r>
          <a:endParaRPr lang="en-US" sz="2100" kern="1200" dirty="0"/>
        </a:p>
      </dsp:txBody>
      <dsp:txXfrm>
        <a:off x="1035333" y="1925520"/>
        <a:ext cx="5013555" cy="757536"/>
      </dsp:txXfrm>
    </dsp:sp>
    <dsp:sp modelId="{46249A16-D22B-473C-B72E-5F4F966BC5C6}">
      <dsp:nvSpPr>
        <dsp:cNvPr id="0" name=""/>
        <dsp:cNvSpPr/>
      </dsp:nvSpPr>
      <dsp:spPr>
        <a:xfrm>
          <a:off x="1521451" y="2852927"/>
          <a:ext cx="6085807" cy="804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Focusing on Diversity Informed Practice</a:t>
          </a:r>
        </a:p>
      </dsp:txBody>
      <dsp:txXfrm>
        <a:off x="1545019" y="2876495"/>
        <a:ext cx="5005948" cy="757536"/>
      </dsp:txXfrm>
    </dsp:sp>
    <dsp:sp modelId="{870D6426-851D-4C5C-B7B8-8763D8CDFF98}">
      <dsp:nvSpPr>
        <dsp:cNvPr id="0" name=""/>
        <dsp:cNvSpPr/>
      </dsp:nvSpPr>
      <dsp:spPr>
        <a:xfrm>
          <a:off x="5562770" y="616305"/>
          <a:ext cx="523036" cy="5230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80453" y="616305"/>
        <a:ext cx="287670" cy="393585"/>
      </dsp:txXfrm>
    </dsp:sp>
    <dsp:sp modelId="{356ADCE6-C17D-4020-967E-674EDEF8EA38}">
      <dsp:nvSpPr>
        <dsp:cNvPr id="0" name=""/>
        <dsp:cNvSpPr/>
      </dsp:nvSpPr>
      <dsp:spPr>
        <a:xfrm>
          <a:off x="6072456" y="1567281"/>
          <a:ext cx="523036" cy="5230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190139" y="1567281"/>
        <a:ext cx="287670" cy="393585"/>
      </dsp:txXfrm>
    </dsp:sp>
    <dsp:sp modelId="{5FF0CF68-8E0C-435E-B5CD-2B63AA9BBE0B}">
      <dsp:nvSpPr>
        <dsp:cNvPr id="0" name=""/>
        <dsp:cNvSpPr/>
      </dsp:nvSpPr>
      <dsp:spPr>
        <a:xfrm>
          <a:off x="6574535" y="2518257"/>
          <a:ext cx="523036" cy="5230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692218" y="2518257"/>
        <a:ext cx="287670" cy="393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DF8F8-1629-4F0D-ABA1-BA981179CD8E}">
      <dsp:nvSpPr>
        <dsp:cNvPr id="0" name=""/>
        <dsp:cNvSpPr/>
      </dsp:nvSpPr>
      <dsp:spPr>
        <a:xfrm rot="3324191">
          <a:off x="2528701" y="4616080"/>
          <a:ext cx="1852225" cy="34365"/>
        </a:xfrm>
        <a:custGeom>
          <a:avLst/>
          <a:gdLst/>
          <a:ahLst/>
          <a:cxnLst/>
          <a:rect l="0" t="0" r="0" b="0"/>
          <a:pathLst>
            <a:path>
              <a:moveTo>
                <a:pt x="0" y="17182"/>
              </a:moveTo>
              <a:lnTo>
                <a:pt x="1852225"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B9FAFA-01C4-4B64-843E-058445A2C2B9}">
      <dsp:nvSpPr>
        <dsp:cNvPr id="0" name=""/>
        <dsp:cNvSpPr/>
      </dsp:nvSpPr>
      <dsp:spPr>
        <a:xfrm rot="1648031">
          <a:off x="2962709" y="4154112"/>
          <a:ext cx="2459124" cy="34365"/>
        </a:xfrm>
        <a:custGeom>
          <a:avLst/>
          <a:gdLst/>
          <a:ahLst/>
          <a:cxnLst/>
          <a:rect l="0" t="0" r="0" b="0"/>
          <a:pathLst>
            <a:path>
              <a:moveTo>
                <a:pt x="0" y="17182"/>
              </a:moveTo>
              <a:lnTo>
                <a:pt x="2459124"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A5C36C-F389-4AC6-9F82-D1358985BEDE}">
      <dsp:nvSpPr>
        <dsp:cNvPr id="0" name=""/>
        <dsp:cNvSpPr/>
      </dsp:nvSpPr>
      <dsp:spPr>
        <a:xfrm rot="564984">
          <a:off x="3078244" y="3670412"/>
          <a:ext cx="3423800" cy="34365"/>
        </a:xfrm>
        <a:custGeom>
          <a:avLst/>
          <a:gdLst/>
          <a:ahLst/>
          <a:cxnLst/>
          <a:rect l="0" t="0" r="0" b="0"/>
          <a:pathLst>
            <a:path>
              <a:moveTo>
                <a:pt x="0" y="17182"/>
              </a:moveTo>
              <a:lnTo>
                <a:pt x="3423800"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6FA60D-DB88-4480-BA4A-F8036AC30BC1}">
      <dsp:nvSpPr>
        <dsp:cNvPr id="0" name=""/>
        <dsp:cNvSpPr/>
      </dsp:nvSpPr>
      <dsp:spPr>
        <a:xfrm rot="21211173">
          <a:off x="3091369" y="3059467"/>
          <a:ext cx="3112239" cy="34365"/>
        </a:xfrm>
        <a:custGeom>
          <a:avLst/>
          <a:gdLst/>
          <a:ahLst/>
          <a:cxnLst/>
          <a:rect l="0" t="0" r="0" b="0"/>
          <a:pathLst>
            <a:path>
              <a:moveTo>
                <a:pt x="0" y="17182"/>
              </a:moveTo>
              <a:lnTo>
                <a:pt x="3112239"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AD4E42-84A0-4EC4-BE96-070213DA658A}">
      <dsp:nvSpPr>
        <dsp:cNvPr id="0" name=""/>
        <dsp:cNvSpPr/>
      </dsp:nvSpPr>
      <dsp:spPr>
        <a:xfrm rot="20162866">
          <a:off x="2959350" y="2382169"/>
          <a:ext cx="3296985" cy="34365"/>
        </a:xfrm>
        <a:custGeom>
          <a:avLst/>
          <a:gdLst/>
          <a:ahLst/>
          <a:cxnLst/>
          <a:rect l="0" t="0" r="0" b="0"/>
          <a:pathLst>
            <a:path>
              <a:moveTo>
                <a:pt x="0" y="17182"/>
              </a:moveTo>
              <a:lnTo>
                <a:pt x="3296985"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87B1FB-98C7-45FF-B53C-33DDA52C900D}">
      <dsp:nvSpPr>
        <dsp:cNvPr id="0" name=""/>
        <dsp:cNvSpPr/>
      </dsp:nvSpPr>
      <dsp:spPr>
        <a:xfrm rot="18829973">
          <a:off x="2724600" y="1910825"/>
          <a:ext cx="2306304" cy="34365"/>
        </a:xfrm>
        <a:custGeom>
          <a:avLst/>
          <a:gdLst/>
          <a:ahLst/>
          <a:cxnLst/>
          <a:rect l="0" t="0" r="0" b="0"/>
          <a:pathLst>
            <a:path>
              <a:moveTo>
                <a:pt x="0" y="17182"/>
              </a:moveTo>
              <a:lnTo>
                <a:pt x="2306304" y="1718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0B0771-7120-40DF-999E-ECAFCC96A3D0}">
      <dsp:nvSpPr>
        <dsp:cNvPr id="0" name=""/>
        <dsp:cNvSpPr/>
      </dsp:nvSpPr>
      <dsp:spPr>
        <a:xfrm>
          <a:off x="-39248" y="1341118"/>
          <a:ext cx="5170052" cy="366996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149B6-530A-4CFA-BAFD-95C817498220}">
      <dsp:nvSpPr>
        <dsp:cNvPr id="0" name=""/>
        <dsp:cNvSpPr/>
      </dsp:nvSpPr>
      <dsp:spPr>
        <a:xfrm>
          <a:off x="4121159" y="189372"/>
          <a:ext cx="1937286" cy="952343"/>
        </a:xfrm>
        <a:prstGeom prst="ellipse">
          <a:avLst/>
        </a:prstGeom>
        <a:gradFill flip="none" rotWithShape="0">
          <a:gsLst>
            <a:gs pos="0">
              <a:schemeClr val="accent3">
                <a:hueOff val="0"/>
                <a:satOff val="0"/>
                <a:lumOff val="0"/>
                <a:shade val="30000"/>
                <a:satMod val="115000"/>
              </a:schemeClr>
            </a:gs>
            <a:gs pos="50000">
              <a:schemeClr val="accent3">
                <a:hueOff val="0"/>
                <a:satOff val="0"/>
                <a:lumOff val="0"/>
                <a:shade val="67500"/>
                <a:satMod val="115000"/>
              </a:schemeClr>
            </a:gs>
            <a:gs pos="100000">
              <a:schemeClr val="accent3">
                <a:hueOff val="0"/>
                <a:satOff val="0"/>
                <a:lumOff val="0"/>
                <a:shade val="100000"/>
                <a:satMod val="115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Strength </a:t>
          </a:r>
        </a:p>
        <a:p>
          <a:pPr marL="0" lvl="0" indent="0" algn="ctr" defTabSz="711200" rtl="0">
            <a:lnSpc>
              <a:spcPct val="90000"/>
            </a:lnSpc>
            <a:spcBef>
              <a:spcPct val="0"/>
            </a:spcBef>
            <a:spcAft>
              <a:spcPct val="35000"/>
            </a:spcAft>
            <a:buNone/>
          </a:pPr>
          <a:r>
            <a:rPr lang="en-US" sz="1600" b="1" kern="1200" dirty="0"/>
            <a:t>Focused</a:t>
          </a:r>
        </a:p>
      </dsp:txBody>
      <dsp:txXfrm>
        <a:off x="4404868" y="328839"/>
        <a:ext cx="1369868" cy="673409"/>
      </dsp:txXfrm>
    </dsp:sp>
    <dsp:sp modelId="{16F06E61-257D-4C0E-A6A8-8E0BCA5AB2B8}">
      <dsp:nvSpPr>
        <dsp:cNvPr id="0" name=""/>
        <dsp:cNvSpPr/>
      </dsp:nvSpPr>
      <dsp:spPr>
        <a:xfrm>
          <a:off x="5978461" y="780726"/>
          <a:ext cx="1759636" cy="123782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Trust Building</a:t>
          </a:r>
          <a:endParaRPr lang="en-US" sz="1200" b="1" kern="1200" dirty="0"/>
        </a:p>
      </dsp:txBody>
      <dsp:txXfrm>
        <a:off x="6236154" y="962002"/>
        <a:ext cx="1244250" cy="875276"/>
      </dsp:txXfrm>
    </dsp:sp>
    <dsp:sp modelId="{445967C9-F305-4B67-A5A1-787EA2F7237E}">
      <dsp:nvSpPr>
        <dsp:cNvPr id="0" name=""/>
        <dsp:cNvSpPr/>
      </dsp:nvSpPr>
      <dsp:spPr>
        <a:xfrm>
          <a:off x="6184626" y="2175936"/>
          <a:ext cx="1657192" cy="126397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Relational Health</a:t>
          </a:r>
        </a:p>
      </dsp:txBody>
      <dsp:txXfrm>
        <a:off x="6427316" y="2361041"/>
        <a:ext cx="1171812" cy="893769"/>
      </dsp:txXfrm>
    </dsp:sp>
    <dsp:sp modelId="{3E0E602F-319E-4B33-8E6D-EA877B517FF4}">
      <dsp:nvSpPr>
        <dsp:cNvPr id="0" name=""/>
        <dsp:cNvSpPr/>
      </dsp:nvSpPr>
      <dsp:spPr>
        <a:xfrm>
          <a:off x="6452220" y="3568334"/>
          <a:ext cx="1669039" cy="106660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Community Partners</a:t>
          </a:r>
        </a:p>
      </dsp:txBody>
      <dsp:txXfrm>
        <a:off x="6696645" y="3724535"/>
        <a:ext cx="1180189" cy="754204"/>
      </dsp:txXfrm>
    </dsp:sp>
    <dsp:sp modelId="{2112BA3F-6691-46BC-8508-783BD98C8360}">
      <dsp:nvSpPr>
        <dsp:cNvPr id="0" name=""/>
        <dsp:cNvSpPr/>
      </dsp:nvSpPr>
      <dsp:spPr>
        <a:xfrm>
          <a:off x="5040574" y="4553713"/>
          <a:ext cx="1906221" cy="110805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Universal Health Promotion</a:t>
          </a:r>
        </a:p>
      </dsp:txBody>
      <dsp:txXfrm>
        <a:off x="5319734" y="4715983"/>
        <a:ext cx="1347901" cy="783512"/>
      </dsp:txXfrm>
    </dsp:sp>
    <dsp:sp modelId="{35AE882C-FB29-456C-A765-335E1A92D0F8}">
      <dsp:nvSpPr>
        <dsp:cNvPr id="0" name=""/>
        <dsp:cNvSpPr/>
      </dsp:nvSpPr>
      <dsp:spPr>
        <a:xfrm>
          <a:off x="3421737" y="5324450"/>
          <a:ext cx="1990055" cy="140681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Address Racial Inequities</a:t>
          </a:r>
        </a:p>
      </dsp:txBody>
      <dsp:txXfrm>
        <a:off x="3713174" y="5530473"/>
        <a:ext cx="1407181" cy="99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84425-A383-2E46-9A96-600F919B0866}">
      <dsp:nvSpPr>
        <dsp:cNvPr id="0" name=""/>
        <dsp:cNvSpPr/>
      </dsp:nvSpPr>
      <dsp:spPr>
        <a:xfrm>
          <a:off x="2663525" y="43183"/>
          <a:ext cx="2072829" cy="207282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0" i="1" kern="1200" dirty="0">
              <a:latin typeface="Arial" panose="020B0604020202020204" pitchFamily="34" charset="0"/>
              <a:cs typeface="Arial" panose="020B0604020202020204" pitchFamily="34" charset="0"/>
            </a:rPr>
            <a:t>Trauma-informed care &amp; organizational structure</a:t>
          </a:r>
          <a:endParaRPr lang="en-US" sz="1600" kern="1200" dirty="0">
            <a:latin typeface="Arial" panose="020B0604020202020204" pitchFamily="34" charset="0"/>
            <a:cs typeface="Arial" panose="020B0604020202020204" pitchFamily="34" charset="0"/>
          </a:endParaRPr>
        </a:p>
      </dsp:txBody>
      <dsp:txXfrm>
        <a:off x="2939902" y="405929"/>
        <a:ext cx="1520075" cy="932773"/>
      </dsp:txXfrm>
    </dsp:sp>
    <dsp:sp modelId="{57922202-A820-EF41-BB04-7D57F25E8471}">
      <dsp:nvSpPr>
        <dsp:cNvPr id="0" name=""/>
        <dsp:cNvSpPr/>
      </dsp:nvSpPr>
      <dsp:spPr>
        <a:xfrm>
          <a:off x="3411471" y="1338702"/>
          <a:ext cx="2072829" cy="2072829"/>
        </a:xfrm>
        <a:prstGeom prst="ellipse">
          <a:avLst/>
        </a:prstGeom>
        <a:solidFill>
          <a:schemeClr val="accent2">
            <a:alpha val="50000"/>
            <a:hueOff val="-1614458"/>
            <a:satOff val="-5337"/>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0" i="1" kern="1200">
              <a:latin typeface="Arial" panose="020B0604020202020204" pitchFamily="34" charset="0"/>
              <a:cs typeface="Arial" panose="020B0604020202020204" pitchFamily="34" charset="0"/>
            </a:rPr>
            <a:t>Cultural adaptation</a:t>
          </a:r>
          <a:endParaRPr lang="en-US" sz="1600" kern="1200">
            <a:latin typeface="Arial" panose="020B0604020202020204" pitchFamily="34" charset="0"/>
            <a:cs typeface="Arial" panose="020B0604020202020204" pitchFamily="34" charset="0"/>
          </a:endParaRPr>
        </a:p>
      </dsp:txBody>
      <dsp:txXfrm>
        <a:off x="4045412" y="1874183"/>
        <a:ext cx="1243697" cy="1140056"/>
      </dsp:txXfrm>
    </dsp:sp>
    <dsp:sp modelId="{3DC225FD-9384-2140-8C6F-BF860F53D7F7}">
      <dsp:nvSpPr>
        <dsp:cNvPr id="0" name=""/>
        <dsp:cNvSpPr/>
      </dsp:nvSpPr>
      <dsp:spPr>
        <a:xfrm>
          <a:off x="1915579" y="1338702"/>
          <a:ext cx="2072829" cy="2072829"/>
        </a:xfrm>
        <a:prstGeom prst="ellipse">
          <a:avLst/>
        </a:prstGeom>
        <a:solidFill>
          <a:schemeClr val="accent2">
            <a:alpha val="50000"/>
            <a:hueOff val="-3228917"/>
            <a:satOff val="-10674"/>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0" i="1" kern="1200" dirty="0">
              <a:latin typeface="Arial" panose="020B0604020202020204" pitchFamily="34" charset="0"/>
              <a:cs typeface="Arial" panose="020B0604020202020204" pitchFamily="34" charset="0"/>
            </a:rPr>
            <a:t>Adaptations for primary care</a:t>
          </a:r>
          <a:endParaRPr lang="en-US" sz="1600" kern="1200" dirty="0">
            <a:latin typeface="Arial" panose="020B0604020202020204" pitchFamily="34" charset="0"/>
            <a:cs typeface="Arial" panose="020B0604020202020204" pitchFamily="34" charset="0"/>
          </a:endParaRPr>
        </a:p>
      </dsp:txBody>
      <dsp:txXfrm>
        <a:off x="2110771" y="1874183"/>
        <a:ext cx="1243697" cy="11400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E6696-A1CE-264E-93BE-CE15D1B33BDA}">
      <dsp:nvSpPr>
        <dsp:cNvPr id="0" name=""/>
        <dsp:cNvSpPr/>
      </dsp:nvSpPr>
      <dsp:spPr>
        <a:xfrm>
          <a:off x="1123770" y="1751"/>
          <a:ext cx="1894688" cy="9473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Role-focused Training</a:t>
          </a:r>
        </a:p>
      </dsp:txBody>
      <dsp:txXfrm>
        <a:off x="1151517" y="29498"/>
        <a:ext cx="1839194" cy="891850"/>
      </dsp:txXfrm>
    </dsp:sp>
    <dsp:sp modelId="{FC6FC1B1-41A7-0C4B-B4C0-C89A4E1D1607}">
      <dsp:nvSpPr>
        <dsp:cNvPr id="0" name=""/>
        <dsp:cNvSpPr/>
      </dsp:nvSpPr>
      <dsp:spPr>
        <a:xfrm>
          <a:off x="1313238" y="949095"/>
          <a:ext cx="189468" cy="710508"/>
        </a:xfrm>
        <a:custGeom>
          <a:avLst/>
          <a:gdLst/>
          <a:ahLst/>
          <a:cxnLst/>
          <a:rect l="0" t="0" r="0" b="0"/>
          <a:pathLst>
            <a:path>
              <a:moveTo>
                <a:pt x="0" y="0"/>
              </a:moveTo>
              <a:lnTo>
                <a:pt x="0" y="710508"/>
              </a:lnTo>
              <a:lnTo>
                <a:pt x="189468" y="7105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078E49-45F6-3642-B9AB-D789A4EAD33B}">
      <dsp:nvSpPr>
        <dsp:cNvPr id="0" name=""/>
        <dsp:cNvSpPr/>
      </dsp:nvSpPr>
      <dsp:spPr>
        <a:xfrm>
          <a:off x="1502707" y="118593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en-US" sz="1400" kern="1200" dirty="0"/>
            <a:t>CHW/FPs</a:t>
          </a:r>
        </a:p>
        <a:p>
          <a:pPr marL="57150" lvl="1" indent="-57150" algn="l" defTabSz="488950">
            <a:lnSpc>
              <a:spcPct val="90000"/>
            </a:lnSpc>
            <a:spcBef>
              <a:spcPct val="0"/>
            </a:spcBef>
            <a:spcAft>
              <a:spcPct val="15000"/>
            </a:spcAft>
            <a:buChar char="•"/>
          </a:pPr>
          <a:r>
            <a:rPr lang="en-US" sz="1100" kern="1200" dirty="0"/>
            <a:t>Core Clinical Skills (MI, Problem Solving, Caregiver Engagement)</a:t>
          </a:r>
        </a:p>
      </dsp:txBody>
      <dsp:txXfrm>
        <a:off x="1530454" y="1213678"/>
        <a:ext cx="1460256" cy="891850"/>
      </dsp:txXfrm>
    </dsp:sp>
    <dsp:sp modelId="{1C5C895E-DE48-3448-8B0C-86232E99939C}">
      <dsp:nvSpPr>
        <dsp:cNvPr id="0" name=""/>
        <dsp:cNvSpPr/>
      </dsp:nvSpPr>
      <dsp:spPr>
        <a:xfrm>
          <a:off x="1313238" y="949095"/>
          <a:ext cx="189468" cy="1894688"/>
        </a:xfrm>
        <a:custGeom>
          <a:avLst/>
          <a:gdLst/>
          <a:ahLst/>
          <a:cxnLst/>
          <a:rect l="0" t="0" r="0" b="0"/>
          <a:pathLst>
            <a:path>
              <a:moveTo>
                <a:pt x="0" y="0"/>
              </a:moveTo>
              <a:lnTo>
                <a:pt x="0" y="1894688"/>
              </a:lnTo>
              <a:lnTo>
                <a:pt x="189468" y="18946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0DC9C-9DFA-D849-B55D-EA85E5500347}">
      <dsp:nvSpPr>
        <dsp:cNvPr id="0" name=""/>
        <dsp:cNvSpPr/>
      </dsp:nvSpPr>
      <dsp:spPr>
        <a:xfrm>
          <a:off x="1502707" y="237011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en-US" sz="1400" kern="1200" dirty="0"/>
            <a:t>BHCs</a:t>
          </a:r>
        </a:p>
        <a:p>
          <a:pPr marL="57150" lvl="1" indent="-57150" algn="l" defTabSz="488950">
            <a:lnSpc>
              <a:spcPct val="90000"/>
            </a:lnSpc>
            <a:spcBef>
              <a:spcPct val="0"/>
            </a:spcBef>
            <a:spcAft>
              <a:spcPct val="15000"/>
            </a:spcAft>
            <a:buChar char="•"/>
          </a:pPr>
          <a:r>
            <a:rPr lang="en-US" sz="1100" kern="1200" dirty="0"/>
            <a:t>Transdiagnostic Approaches</a:t>
          </a:r>
        </a:p>
      </dsp:txBody>
      <dsp:txXfrm>
        <a:off x="1530454" y="2397858"/>
        <a:ext cx="1460256" cy="891850"/>
      </dsp:txXfrm>
    </dsp:sp>
    <dsp:sp modelId="{4CCDA838-EC61-304E-9F57-D390799914A0}">
      <dsp:nvSpPr>
        <dsp:cNvPr id="0" name=""/>
        <dsp:cNvSpPr/>
      </dsp:nvSpPr>
      <dsp:spPr>
        <a:xfrm>
          <a:off x="1313238" y="949095"/>
          <a:ext cx="189468" cy="3078869"/>
        </a:xfrm>
        <a:custGeom>
          <a:avLst/>
          <a:gdLst/>
          <a:ahLst/>
          <a:cxnLst/>
          <a:rect l="0" t="0" r="0" b="0"/>
          <a:pathLst>
            <a:path>
              <a:moveTo>
                <a:pt x="0" y="0"/>
              </a:moveTo>
              <a:lnTo>
                <a:pt x="0" y="3078869"/>
              </a:lnTo>
              <a:lnTo>
                <a:pt x="189468" y="30788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9BC2E-6DA8-7042-A48F-A84F7E8362B5}">
      <dsp:nvSpPr>
        <dsp:cNvPr id="0" name=""/>
        <dsp:cNvSpPr/>
      </dsp:nvSpPr>
      <dsp:spPr>
        <a:xfrm>
          <a:off x="1502707" y="355429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en-US" sz="1400" kern="1200" dirty="0"/>
            <a:t>PCPs</a:t>
          </a:r>
        </a:p>
        <a:p>
          <a:pPr marL="57150" lvl="1" indent="-57150" algn="l" defTabSz="488950">
            <a:lnSpc>
              <a:spcPct val="90000"/>
            </a:lnSpc>
            <a:spcBef>
              <a:spcPct val="0"/>
            </a:spcBef>
            <a:spcAft>
              <a:spcPct val="15000"/>
            </a:spcAft>
            <a:buChar char="•"/>
          </a:pPr>
          <a:r>
            <a:rPr lang="en-US" sz="1100" kern="1200" dirty="0"/>
            <a:t>Case-based Collaborative Office Rounds</a:t>
          </a:r>
        </a:p>
      </dsp:txBody>
      <dsp:txXfrm>
        <a:off x="1530454" y="3582039"/>
        <a:ext cx="1460256" cy="891850"/>
      </dsp:txXfrm>
    </dsp:sp>
    <dsp:sp modelId="{E0EF18D9-FCEA-A84E-9425-6D3F0380B04B}">
      <dsp:nvSpPr>
        <dsp:cNvPr id="0" name=""/>
        <dsp:cNvSpPr/>
      </dsp:nvSpPr>
      <dsp:spPr>
        <a:xfrm>
          <a:off x="1313238" y="949095"/>
          <a:ext cx="189468" cy="4263049"/>
        </a:xfrm>
        <a:custGeom>
          <a:avLst/>
          <a:gdLst/>
          <a:ahLst/>
          <a:cxnLst/>
          <a:rect l="0" t="0" r="0" b="0"/>
          <a:pathLst>
            <a:path>
              <a:moveTo>
                <a:pt x="0" y="0"/>
              </a:moveTo>
              <a:lnTo>
                <a:pt x="0" y="4263049"/>
              </a:lnTo>
              <a:lnTo>
                <a:pt x="189468" y="42630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F3B950-C607-4D4B-844E-06A6F72E950D}">
      <dsp:nvSpPr>
        <dsp:cNvPr id="0" name=""/>
        <dsp:cNvSpPr/>
      </dsp:nvSpPr>
      <dsp:spPr>
        <a:xfrm>
          <a:off x="1502707" y="473847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en-US" sz="1400" kern="1200" dirty="0"/>
            <a:t>Case Consultation</a:t>
          </a:r>
        </a:p>
        <a:p>
          <a:pPr marL="57150" lvl="1" indent="-57150" algn="l" defTabSz="488950">
            <a:lnSpc>
              <a:spcPct val="90000"/>
            </a:lnSpc>
            <a:spcBef>
              <a:spcPct val="0"/>
            </a:spcBef>
            <a:spcAft>
              <a:spcPct val="15000"/>
            </a:spcAft>
            <a:buChar char="•"/>
          </a:pPr>
          <a:r>
            <a:rPr lang="en-US" sz="1100" kern="1200" dirty="0"/>
            <a:t>Individual consults</a:t>
          </a:r>
        </a:p>
        <a:p>
          <a:pPr marL="57150" lvl="1" indent="-57150" algn="l" defTabSz="488950">
            <a:lnSpc>
              <a:spcPct val="90000"/>
            </a:lnSpc>
            <a:spcBef>
              <a:spcPct val="0"/>
            </a:spcBef>
            <a:spcAft>
              <a:spcPct val="15000"/>
            </a:spcAft>
            <a:buChar char="•"/>
          </a:pPr>
          <a:r>
            <a:rPr lang="en-US" sz="1100" kern="1200" dirty="0"/>
            <a:t>Peer learning</a:t>
          </a:r>
        </a:p>
      </dsp:txBody>
      <dsp:txXfrm>
        <a:off x="1530454" y="4766219"/>
        <a:ext cx="1460256" cy="891850"/>
      </dsp:txXfrm>
    </dsp:sp>
    <dsp:sp modelId="{DE5C3424-2A51-404D-A18B-C922890A68B5}">
      <dsp:nvSpPr>
        <dsp:cNvPr id="0" name=""/>
        <dsp:cNvSpPr/>
      </dsp:nvSpPr>
      <dsp:spPr>
        <a:xfrm>
          <a:off x="3492130" y="1751"/>
          <a:ext cx="1894688" cy="9473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E-Course Training</a:t>
          </a:r>
        </a:p>
      </dsp:txBody>
      <dsp:txXfrm>
        <a:off x="3519877" y="29498"/>
        <a:ext cx="1839194" cy="891850"/>
      </dsp:txXfrm>
    </dsp:sp>
    <dsp:sp modelId="{3063BF3B-9B3B-5046-A51B-E0B4898FBD95}">
      <dsp:nvSpPr>
        <dsp:cNvPr id="0" name=""/>
        <dsp:cNvSpPr/>
      </dsp:nvSpPr>
      <dsp:spPr>
        <a:xfrm>
          <a:off x="3681599" y="949095"/>
          <a:ext cx="189468" cy="710508"/>
        </a:xfrm>
        <a:custGeom>
          <a:avLst/>
          <a:gdLst/>
          <a:ahLst/>
          <a:cxnLst/>
          <a:rect l="0" t="0" r="0" b="0"/>
          <a:pathLst>
            <a:path>
              <a:moveTo>
                <a:pt x="0" y="0"/>
              </a:moveTo>
              <a:lnTo>
                <a:pt x="0" y="710508"/>
              </a:lnTo>
              <a:lnTo>
                <a:pt x="189468" y="7105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38EEE8-3087-8940-85D3-CE98E94699E4}">
      <dsp:nvSpPr>
        <dsp:cNvPr id="0" name=""/>
        <dsp:cNvSpPr/>
      </dsp:nvSpPr>
      <dsp:spPr>
        <a:xfrm>
          <a:off x="3871068" y="118593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Mental Health Foundations</a:t>
          </a:r>
        </a:p>
      </dsp:txBody>
      <dsp:txXfrm>
        <a:off x="3898815" y="1213678"/>
        <a:ext cx="1460256" cy="891850"/>
      </dsp:txXfrm>
    </dsp:sp>
    <dsp:sp modelId="{93D41A06-E8EE-C643-BE0F-5EF430FC11E4}">
      <dsp:nvSpPr>
        <dsp:cNvPr id="0" name=""/>
        <dsp:cNvSpPr/>
      </dsp:nvSpPr>
      <dsp:spPr>
        <a:xfrm>
          <a:off x="3681599" y="949095"/>
          <a:ext cx="189468" cy="1894688"/>
        </a:xfrm>
        <a:custGeom>
          <a:avLst/>
          <a:gdLst/>
          <a:ahLst/>
          <a:cxnLst/>
          <a:rect l="0" t="0" r="0" b="0"/>
          <a:pathLst>
            <a:path>
              <a:moveTo>
                <a:pt x="0" y="0"/>
              </a:moveTo>
              <a:lnTo>
                <a:pt x="0" y="1894688"/>
              </a:lnTo>
              <a:lnTo>
                <a:pt x="189468" y="18946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832C68-5138-FD4B-A960-40AD8C870096}">
      <dsp:nvSpPr>
        <dsp:cNvPr id="0" name=""/>
        <dsp:cNvSpPr/>
      </dsp:nvSpPr>
      <dsp:spPr>
        <a:xfrm>
          <a:off x="3871068" y="237011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Role-focused Skills and Core Competencies</a:t>
          </a:r>
        </a:p>
      </dsp:txBody>
      <dsp:txXfrm>
        <a:off x="3898815" y="2397858"/>
        <a:ext cx="1460256" cy="891850"/>
      </dsp:txXfrm>
    </dsp:sp>
    <dsp:sp modelId="{FB036B4B-9F3F-6F41-8B3A-AC6FA8DF5B2C}">
      <dsp:nvSpPr>
        <dsp:cNvPr id="0" name=""/>
        <dsp:cNvSpPr/>
      </dsp:nvSpPr>
      <dsp:spPr>
        <a:xfrm>
          <a:off x="3681599" y="949095"/>
          <a:ext cx="189468" cy="3078869"/>
        </a:xfrm>
        <a:custGeom>
          <a:avLst/>
          <a:gdLst/>
          <a:ahLst/>
          <a:cxnLst/>
          <a:rect l="0" t="0" r="0" b="0"/>
          <a:pathLst>
            <a:path>
              <a:moveTo>
                <a:pt x="0" y="0"/>
              </a:moveTo>
              <a:lnTo>
                <a:pt x="0" y="3078869"/>
              </a:lnTo>
              <a:lnTo>
                <a:pt x="189468" y="30788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BD102A-CF1E-F548-A1A2-28B8561FA218}">
      <dsp:nvSpPr>
        <dsp:cNvPr id="0" name=""/>
        <dsp:cNvSpPr/>
      </dsp:nvSpPr>
      <dsp:spPr>
        <a:xfrm>
          <a:off x="3871068" y="355429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Team-based Approach through Case Based Learning </a:t>
          </a:r>
        </a:p>
      </dsp:txBody>
      <dsp:txXfrm>
        <a:off x="3898815" y="3582039"/>
        <a:ext cx="1460256" cy="891850"/>
      </dsp:txXfrm>
    </dsp:sp>
    <dsp:sp modelId="{1DB500BD-A393-5F45-92C1-BEB5A80EE906}">
      <dsp:nvSpPr>
        <dsp:cNvPr id="0" name=""/>
        <dsp:cNvSpPr/>
      </dsp:nvSpPr>
      <dsp:spPr>
        <a:xfrm>
          <a:off x="5860491" y="1751"/>
          <a:ext cx="1894688" cy="94734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Organizational Training</a:t>
          </a:r>
        </a:p>
      </dsp:txBody>
      <dsp:txXfrm>
        <a:off x="5888238" y="29498"/>
        <a:ext cx="1839194" cy="891850"/>
      </dsp:txXfrm>
    </dsp:sp>
    <dsp:sp modelId="{86AA97CB-5FB0-9A40-8B7D-1753A98C5DD7}">
      <dsp:nvSpPr>
        <dsp:cNvPr id="0" name=""/>
        <dsp:cNvSpPr/>
      </dsp:nvSpPr>
      <dsp:spPr>
        <a:xfrm>
          <a:off x="6049960" y="949095"/>
          <a:ext cx="189468" cy="710508"/>
        </a:xfrm>
        <a:custGeom>
          <a:avLst/>
          <a:gdLst/>
          <a:ahLst/>
          <a:cxnLst/>
          <a:rect l="0" t="0" r="0" b="0"/>
          <a:pathLst>
            <a:path>
              <a:moveTo>
                <a:pt x="0" y="0"/>
              </a:moveTo>
              <a:lnTo>
                <a:pt x="0" y="710508"/>
              </a:lnTo>
              <a:lnTo>
                <a:pt x="189468" y="7105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B25DF-6033-FD42-9645-A13B54B925CC}">
      <dsp:nvSpPr>
        <dsp:cNvPr id="0" name=""/>
        <dsp:cNvSpPr/>
      </dsp:nvSpPr>
      <dsp:spPr>
        <a:xfrm>
          <a:off x="6239429" y="118593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Trauma-informed Environment</a:t>
          </a:r>
        </a:p>
      </dsp:txBody>
      <dsp:txXfrm>
        <a:off x="6267176" y="1213678"/>
        <a:ext cx="1460256" cy="891850"/>
      </dsp:txXfrm>
    </dsp:sp>
    <dsp:sp modelId="{21159752-0FA8-B24F-9A52-4BF55600D6CF}">
      <dsp:nvSpPr>
        <dsp:cNvPr id="0" name=""/>
        <dsp:cNvSpPr/>
      </dsp:nvSpPr>
      <dsp:spPr>
        <a:xfrm>
          <a:off x="6049960" y="949095"/>
          <a:ext cx="189468" cy="1894688"/>
        </a:xfrm>
        <a:custGeom>
          <a:avLst/>
          <a:gdLst/>
          <a:ahLst/>
          <a:cxnLst/>
          <a:rect l="0" t="0" r="0" b="0"/>
          <a:pathLst>
            <a:path>
              <a:moveTo>
                <a:pt x="0" y="0"/>
              </a:moveTo>
              <a:lnTo>
                <a:pt x="0" y="1894688"/>
              </a:lnTo>
              <a:lnTo>
                <a:pt x="189468" y="18946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AF1141-84E7-C646-920B-2948E29F02FC}">
      <dsp:nvSpPr>
        <dsp:cNvPr id="0" name=""/>
        <dsp:cNvSpPr/>
      </dsp:nvSpPr>
      <dsp:spPr>
        <a:xfrm>
          <a:off x="6239429" y="237011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Racial Equity in Health Care</a:t>
          </a:r>
        </a:p>
      </dsp:txBody>
      <dsp:txXfrm>
        <a:off x="6267176" y="2397858"/>
        <a:ext cx="1460256" cy="891850"/>
      </dsp:txXfrm>
    </dsp:sp>
    <dsp:sp modelId="{C7B4F27E-421B-8445-B97B-19D2CC4F18D8}">
      <dsp:nvSpPr>
        <dsp:cNvPr id="0" name=""/>
        <dsp:cNvSpPr/>
      </dsp:nvSpPr>
      <dsp:spPr>
        <a:xfrm>
          <a:off x="6049960" y="949095"/>
          <a:ext cx="189468" cy="3078869"/>
        </a:xfrm>
        <a:custGeom>
          <a:avLst/>
          <a:gdLst/>
          <a:ahLst/>
          <a:cxnLst/>
          <a:rect l="0" t="0" r="0" b="0"/>
          <a:pathLst>
            <a:path>
              <a:moveTo>
                <a:pt x="0" y="0"/>
              </a:moveTo>
              <a:lnTo>
                <a:pt x="0" y="3078869"/>
              </a:lnTo>
              <a:lnTo>
                <a:pt x="189468" y="30788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95DB26-7BD5-374B-B3D4-315ABF9D2A20}">
      <dsp:nvSpPr>
        <dsp:cNvPr id="0" name=""/>
        <dsp:cNvSpPr/>
      </dsp:nvSpPr>
      <dsp:spPr>
        <a:xfrm>
          <a:off x="6239429" y="355429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Supervisor Consultation</a:t>
          </a:r>
        </a:p>
      </dsp:txBody>
      <dsp:txXfrm>
        <a:off x="6267176" y="3582039"/>
        <a:ext cx="1460256" cy="891850"/>
      </dsp:txXfrm>
    </dsp:sp>
    <dsp:sp modelId="{06B4B38A-4D3F-F942-949F-F5E5F18C0C5F}">
      <dsp:nvSpPr>
        <dsp:cNvPr id="0" name=""/>
        <dsp:cNvSpPr/>
      </dsp:nvSpPr>
      <dsp:spPr>
        <a:xfrm>
          <a:off x="8228852" y="1751"/>
          <a:ext cx="1894688" cy="94734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Supplemental Training</a:t>
          </a:r>
        </a:p>
      </dsp:txBody>
      <dsp:txXfrm>
        <a:off x="8256599" y="29498"/>
        <a:ext cx="1839194" cy="891850"/>
      </dsp:txXfrm>
    </dsp:sp>
    <dsp:sp modelId="{C0BD5159-3890-A34F-9BA3-9210D7F9794F}">
      <dsp:nvSpPr>
        <dsp:cNvPr id="0" name=""/>
        <dsp:cNvSpPr/>
      </dsp:nvSpPr>
      <dsp:spPr>
        <a:xfrm>
          <a:off x="8418321" y="949095"/>
          <a:ext cx="189468" cy="710508"/>
        </a:xfrm>
        <a:custGeom>
          <a:avLst/>
          <a:gdLst/>
          <a:ahLst/>
          <a:cxnLst/>
          <a:rect l="0" t="0" r="0" b="0"/>
          <a:pathLst>
            <a:path>
              <a:moveTo>
                <a:pt x="0" y="0"/>
              </a:moveTo>
              <a:lnTo>
                <a:pt x="0" y="710508"/>
              </a:lnTo>
              <a:lnTo>
                <a:pt x="189468" y="7105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A20743-7F20-2C46-BA11-092AB499687E}">
      <dsp:nvSpPr>
        <dsp:cNvPr id="0" name=""/>
        <dsp:cNvSpPr/>
      </dsp:nvSpPr>
      <dsp:spPr>
        <a:xfrm>
          <a:off x="8607790" y="118593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Special Topics Forums</a:t>
          </a:r>
        </a:p>
      </dsp:txBody>
      <dsp:txXfrm>
        <a:off x="8635537" y="1213678"/>
        <a:ext cx="1460256" cy="891850"/>
      </dsp:txXfrm>
    </dsp:sp>
    <dsp:sp modelId="{FB649D18-AD1E-9F4E-BEE6-D417D9BCA271}">
      <dsp:nvSpPr>
        <dsp:cNvPr id="0" name=""/>
        <dsp:cNvSpPr/>
      </dsp:nvSpPr>
      <dsp:spPr>
        <a:xfrm>
          <a:off x="8418321" y="949095"/>
          <a:ext cx="189468" cy="1894688"/>
        </a:xfrm>
        <a:custGeom>
          <a:avLst/>
          <a:gdLst/>
          <a:ahLst/>
          <a:cxnLst/>
          <a:rect l="0" t="0" r="0" b="0"/>
          <a:pathLst>
            <a:path>
              <a:moveTo>
                <a:pt x="0" y="0"/>
              </a:moveTo>
              <a:lnTo>
                <a:pt x="0" y="1894688"/>
              </a:lnTo>
              <a:lnTo>
                <a:pt x="189468" y="18946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F5B8D3-9CCE-624D-A9F8-39BA2569ABAE}">
      <dsp:nvSpPr>
        <dsp:cNvPr id="0" name=""/>
        <dsp:cNvSpPr/>
      </dsp:nvSpPr>
      <dsp:spPr>
        <a:xfrm>
          <a:off x="8607790" y="2370111"/>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Self-care Sessions</a:t>
          </a:r>
        </a:p>
      </dsp:txBody>
      <dsp:txXfrm>
        <a:off x="8635537" y="2397858"/>
        <a:ext cx="1460256" cy="891850"/>
      </dsp:txXfrm>
    </dsp:sp>
    <dsp:sp modelId="{69E98A12-9DB1-0F44-976D-DD327F688DBC}">
      <dsp:nvSpPr>
        <dsp:cNvPr id="0" name=""/>
        <dsp:cNvSpPr/>
      </dsp:nvSpPr>
      <dsp:spPr>
        <a:xfrm>
          <a:off x="8418321" y="949095"/>
          <a:ext cx="189468" cy="3078869"/>
        </a:xfrm>
        <a:custGeom>
          <a:avLst/>
          <a:gdLst/>
          <a:ahLst/>
          <a:cxnLst/>
          <a:rect l="0" t="0" r="0" b="0"/>
          <a:pathLst>
            <a:path>
              <a:moveTo>
                <a:pt x="0" y="0"/>
              </a:moveTo>
              <a:lnTo>
                <a:pt x="0" y="3078869"/>
              </a:lnTo>
              <a:lnTo>
                <a:pt x="189468" y="30788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552125-C603-D044-B7B3-22BF46249962}">
      <dsp:nvSpPr>
        <dsp:cNvPr id="0" name=""/>
        <dsp:cNvSpPr/>
      </dsp:nvSpPr>
      <dsp:spPr>
        <a:xfrm>
          <a:off x="8607790" y="355429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Complementary Medicine Approaches</a:t>
          </a:r>
        </a:p>
      </dsp:txBody>
      <dsp:txXfrm>
        <a:off x="8635537" y="3582039"/>
        <a:ext cx="1460256" cy="891850"/>
      </dsp:txXfrm>
    </dsp:sp>
    <dsp:sp modelId="{5202C0C8-78AA-4F87-9D9C-DA1E046A6FC6}">
      <dsp:nvSpPr>
        <dsp:cNvPr id="0" name=""/>
        <dsp:cNvSpPr/>
      </dsp:nvSpPr>
      <dsp:spPr>
        <a:xfrm>
          <a:off x="8418321" y="949095"/>
          <a:ext cx="189468" cy="4263049"/>
        </a:xfrm>
        <a:custGeom>
          <a:avLst/>
          <a:gdLst/>
          <a:ahLst/>
          <a:cxnLst/>
          <a:rect l="0" t="0" r="0" b="0"/>
          <a:pathLst>
            <a:path>
              <a:moveTo>
                <a:pt x="0" y="0"/>
              </a:moveTo>
              <a:lnTo>
                <a:pt x="0" y="4263049"/>
              </a:lnTo>
              <a:lnTo>
                <a:pt x="189468" y="42630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AE4CB-621F-457D-9B75-5895AD758AC2}">
      <dsp:nvSpPr>
        <dsp:cNvPr id="0" name=""/>
        <dsp:cNvSpPr/>
      </dsp:nvSpPr>
      <dsp:spPr>
        <a:xfrm>
          <a:off x="8607790" y="4738472"/>
          <a:ext cx="1515750" cy="947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Early Childhood Alliance</a:t>
          </a:r>
        </a:p>
      </dsp:txBody>
      <dsp:txXfrm>
        <a:off x="8635537" y="4766219"/>
        <a:ext cx="1460256" cy="8918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6E7D6-CD45-4908-88BD-9F2093566581}"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C4F91-2263-4D70-BB3D-D5C69BCB4645}" type="slidenum">
              <a:rPr lang="en-US" smtClean="0"/>
              <a:t>‹#›</a:t>
            </a:fld>
            <a:endParaRPr lang="en-US"/>
          </a:p>
        </p:txBody>
      </p:sp>
    </p:spTree>
    <p:extLst>
      <p:ext uri="{BB962C8B-B14F-4D97-AF65-F5344CB8AC3E}">
        <p14:creationId xmlns:p14="http://schemas.microsoft.com/office/powerpoint/2010/main" val="98133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E52D-4E71-48FB-83DD-612B0BFFB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45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427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workflows that are most applicable to adolescents and where there’s been a change via telehealth</a:t>
            </a:r>
          </a:p>
          <a:p>
            <a:pPr marL="171450" indent="-171450">
              <a:buFont typeface="Arial" panose="020B0604020202020204" pitchFamily="34" charset="0"/>
              <a:buChar char="•"/>
            </a:pPr>
            <a:r>
              <a:rPr lang="en-US" baseline="0" dirty="0"/>
              <a:t>Start with WHO workflows for all ages</a:t>
            </a:r>
          </a:p>
          <a:p>
            <a:pPr marL="171450" indent="-171450">
              <a:buFont typeface="Arial" panose="020B0604020202020204" pitchFamily="34" charset="0"/>
              <a:buChar char="•"/>
            </a:pPr>
            <a:r>
              <a:rPr lang="en-US" baseline="0" dirty="0"/>
              <a:t>Screening and symptom tracking protocols within BHC visit – challenges and technologies with telehealth</a:t>
            </a:r>
          </a:p>
          <a:p>
            <a:pPr marL="171450" indent="-171450">
              <a:buFont typeface="Arial" panose="020B0604020202020204" pitchFamily="34" charset="0"/>
              <a:buChar char="•"/>
            </a:pPr>
            <a:r>
              <a:rPr lang="en-US" baseline="0" dirty="0"/>
              <a:t>Need to focus on concerns arising for adolescents – depression, anxiety – through development of clinical pathways that include telehealth options</a:t>
            </a:r>
          </a:p>
          <a:p>
            <a:pPr marL="171450" indent="-171450">
              <a:buFont typeface="Arial" panose="020B0604020202020204" pitchFamily="34" charset="0"/>
              <a:buChar char="•"/>
            </a:pPr>
            <a:r>
              <a:rPr lang="en-US" baseline="0" dirty="0"/>
              <a:t>Specialty care – connection to psychiatry in particular and the ways telehealth has improved that connection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29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a:t>
            </a:r>
            <a:r>
              <a:rPr lang="en-US" baseline="0" dirty="0"/>
              <a:t> to address the presenting challenges in adolescents, in response to national trends, TEAM UP data, anecdotal evidence from CHCs – supporting each member of the team to work at the top of their license, increasing knowledge and skills for how to address these needs in pediatrics, and supporting the workflow development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25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688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977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60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42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person have their own skills and expertise. Together, we are better. The team meets weekly to holistically problem solve a families complex needs. They not only help families on the individual level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40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67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E52D-4E71-48FB-83DD-612B0BFFB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709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52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E52D-4E71-48FB-83DD-612B0BFFB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2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8CFD4-3767-4348-A9EB-10FD1EE51B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8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48022-F5FC-4902-A4B4-B1BF7427EC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4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8CFD4-3767-4348-A9EB-10FD1EE51B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85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E52D-4E71-48FB-83DD-612B0BFFB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38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E52D-4E71-48FB-83DD-612B0BFFB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714193-C234-9146-80F4-FE4308AB4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6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0FD2E4-E973-8545-837D-308335615927}"/>
              </a:ext>
            </a:extLst>
          </p:cNvPr>
          <p:cNvSpPr/>
          <p:nvPr userDrawn="1"/>
        </p:nvSpPr>
        <p:spPr>
          <a:xfrm rot="10800000">
            <a:off x="0" y="0"/>
            <a:ext cx="12192000" cy="695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DE951E-1C9B-F949-930B-A91BC84E0B6B}"/>
              </a:ext>
            </a:extLst>
          </p:cNvPr>
          <p:cNvSpPr/>
          <p:nvPr userDrawn="1"/>
        </p:nvSpPr>
        <p:spPr>
          <a:xfrm>
            <a:off x="-1" y="96478"/>
            <a:ext cx="12192000" cy="721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B50DA2D1-44B0-6E47-BB2D-EBAE7A80A01C}"/>
              </a:ext>
            </a:extLst>
          </p:cNvPr>
          <p:cNvSpPr>
            <a:spLocks noGrp="1"/>
          </p:cNvSpPr>
          <p:nvPr>
            <p:ph type="ctrTitle"/>
          </p:nvPr>
        </p:nvSpPr>
        <p:spPr>
          <a:xfrm>
            <a:off x="601578" y="2710929"/>
            <a:ext cx="10873498" cy="1177550"/>
          </a:xfrm>
        </p:spPr>
        <p:txBody>
          <a:bodyPr anchor="b">
            <a:normAutofit/>
          </a:bodyPr>
          <a:lstStyle>
            <a:lvl1pPr algn="l">
              <a:defRPr sz="540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3D0E501-A3A1-6942-B050-33FAAA70AEE2}"/>
              </a:ext>
            </a:extLst>
          </p:cNvPr>
          <p:cNvSpPr>
            <a:spLocks noGrp="1"/>
          </p:cNvSpPr>
          <p:nvPr>
            <p:ph type="subTitle" idx="1" hasCustomPrompt="1"/>
          </p:nvPr>
        </p:nvSpPr>
        <p:spPr>
          <a:xfrm>
            <a:off x="601578" y="4266996"/>
            <a:ext cx="10873498" cy="1006120"/>
          </a:xfrm>
        </p:spPr>
        <p:txBody>
          <a:bodyPr/>
          <a:lstStyle>
            <a:lvl1pPr marL="0" marR="0" indent="0" algn="l" defTabSz="914484" rtl="0" eaLnBrk="1" fontAlgn="auto" latinLnBrk="0" hangingPunct="1">
              <a:lnSpc>
                <a:spcPct val="120000"/>
              </a:lnSpc>
              <a:spcBef>
                <a:spcPts val="0"/>
              </a:spcBef>
              <a:spcAft>
                <a:spcPts val="0"/>
              </a:spcAft>
              <a:buClrTx/>
              <a:buSzTx/>
              <a:buFont typeface="Arial" panose="020B0604020202020204" pitchFamily="34" charset="0"/>
              <a:buNone/>
              <a:tabLst/>
              <a:defRPr lang="en-US" sz="2400" b="0" kern="1200" dirty="0">
                <a:solidFill>
                  <a:schemeClr val="tx1"/>
                </a:solidFill>
                <a:latin typeface="+mn-lt"/>
                <a:ea typeface="+mn-ea"/>
                <a:cs typeface="+mn-cs"/>
              </a:defRPr>
            </a:lvl1pPr>
            <a:lvl2pPr marL="457241" indent="0" algn="ctr">
              <a:buNone/>
              <a:defRPr sz="2001"/>
            </a:lvl2pPr>
            <a:lvl3pPr marL="914484" indent="0" algn="ctr">
              <a:buNone/>
              <a:defRPr sz="1801"/>
            </a:lvl3pPr>
            <a:lvl4pPr marL="1371725" indent="0" algn="ctr">
              <a:buNone/>
              <a:defRPr sz="1600"/>
            </a:lvl4pPr>
            <a:lvl5pPr marL="1828966" indent="0" algn="ctr">
              <a:buNone/>
              <a:defRPr sz="1600"/>
            </a:lvl5pPr>
            <a:lvl6pPr marL="2286209" indent="0" algn="ctr">
              <a:buNone/>
              <a:defRPr sz="1600"/>
            </a:lvl6pPr>
            <a:lvl7pPr marL="2743449" indent="0" algn="ctr">
              <a:buNone/>
              <a:defRPr sz="1600"/>
            </a:lvl7pPr>
            <a:lvl8pPr marL="3200692" indent="0" algn="ctr">
              <a:buNone/>
              <a:defRPr sz="1600"/>
            </a:lvl8pPr>
            <a:lvl9pPr marL="3657933" indent="0" algn="ctr">
              <a:buNone/>
              <a:defRPr sz="1600"/>
            </a:lvl9pPr>
          </a:lstStyle>
          <a:p>
            <a:r>
              <a:rPr lang="en-US" dirty="0"/>
              <a:t>Click to edit Master subtitle style (Names, Titles) </a:t>
            </a:r>
            <a:r>
              <a:rPr lang="en-US" b="1" dirty="0"/>
              <a:t>(Committee Name)  </a:t>
            </a:r>
            <a:r>
              <a:rPr lang="en-US" dirty="0">
                <a:latin typeface="Arial" panose="020B0604020202020204" pitchFamily="34" charset="0"/>
                <a:cs typeface="Arial" panose="020B0604020202020204" pitchFamily="34" charset="0"/>
              </a:rPr>
              <a:t>| </a:t>
            </a:r>
            <a:r>
              <a:rPr lang="en-US" dirty="0"/>
              <a:t>(</a:t>
            </a:r>
            <a:r>
              <a:rPr lang="en-US" dirty="0">
                <a:latin typeface="Arial" panose="020B0604020202020204" pitchFamily="34" charset="0"/>
                <a:cs typeface="Arial" panose="020B0604020202020204" pitchFamily="34" charset="0"/>
              </a:rPr>
              <a:t>Date)</a:t>
            </a:r>
            <a:endParaRPr lang="en-US" dirty="0"/>
          </a:p>
          <a:p>
            <a:endParaRPr lang="en-US" dirty="0"/>
          </a:p>
        </p:txBody>
      </p:sp>
      <p:sp>
        <p:nvSpPr>
          <p:cNvPr id="8" name="Rectangle 7">
            <a:extLst>
              <a:ext uri="{FF2B5EF4-FFF2-40B4-BE49-F238E27FC236}">
                <a16:creationId xmlns:a16="http://schemas.microsoft.com/office/drawing/2014/main" id="{75DECF62-4C0A-AE42-87A4-736CEA02F606}"/>
              </a:ext>
            </a:extLst>
          </p:cNvPr>
          <p:cNvSpPr/>
          <p:nvPr userDrawn="1"/>
        </p:nvSpPr>
        <p:spPr>
          <a:xfrm>
            <a:off x="0" y="6297770"/>
            <a:ext cx="12192000" cy="560232"/>
          </a:xfrm>
          <a:prstGeom prst="rect">
            <a:avLst/>
          </a:prstGeom>
          <a:solidFill>
            <a:srgbClr val="F7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1" name="Content Placeholder 5">
            <a:extLst>
              <a:ext uri="{FF2B5EF4-FFF2-40B4-BE49-F238E27FC236}">
                <a16:creationId xmlns:a16="http://schemas.microsoft.com/office/drawing/2014/main" id="{6451041A-816A-D749-9970-4F0089116FC2}"/>
              </a:ext>
            </a:extLst>
          </p:cNvPr>
          <p:cNvPicPr>
            <a:picLocks noChangeAspect="1"/>
          </p:cNvPicPr>
          <p:nvPr userDrawn="1"/>
        </p:nvPicPr>
        <p:blipFill>
          <a:blip r:embed="rId2"/>
          <a:stretch>
            <a:fillRect/>
          </a:stretch>
        </p:blipFill>
        <p:spPr>
          <a:xfrm>
            <a:off x="3556006" y="921308"/>
            <a:ext cx="5079987" cy="1411106"/>
          </a:xfrm>
          <a:prstGeom prst="rect">
            <a:avLst/>
          </a:prstGeom>
        </p:spPr>
      </p:pic>
      <p:sp>
        <p:nvSpPr>
          <p:cNvPr id="12" name="Rectangle 11"/>
          <p:cNvSpPr/>
          <p:nvPr userDrawn="1"/>
        </p:nvSpPr>
        <p:spPr>
          <a:xfrm>
            <a:off x="3915534" y="5873038"/>
            <a:ext cx="4245586" cy="424732"/>
          </a:xfrm>
          <a:prstGeom prst="rect">
            <a:avLst/>
          </a:prstGeom>
        </p:spPr>
        <p:txBody>
          <a:bodyPr wrap="none">
            <a:spAutoFit/>
          </a:bodyPr>
          <a:lstStyle/>
          <a:p>
            <a:pPr algn="l">
              <a:lnSpc>
                <a:spcPct val="120000"/>
              </a:lnSpc>
              <a:spcBef>
                <a:spcPts val="0"/>
              </a:spcBef>
            </a:pPr>
            <a:r>
              <a:rPr lang="en-US" i="1" dirty="0">
                <a:latin typeface="Arial" panose="020B0604020202020204" pitchFamily="34" charset="0"/>
                <a:cs typeface="Arial" panose="020B0604020202020204" pitchFamily="34" charset="0"/>
              </a:rPr>
              <a:t>Care Transformation Collaborative of RI</a:t>
            </a:r>
          </a:p>
        </p:txBody>
      </p:sp>
    </p:spTree>
    <p:extLst>
      <p:ext uri="{BB962C8B-B14F-4D97-AF65-F5344CB8AC3E}">
        <p14:creationId xmlns:p14="http://schemas.microsoft.com/office/powerpoint/2010/main" val="272353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A5F8-CC02-794C-8091-3CDDCFCFBE9E}"/>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B3395-4A47-5244-8986-53DF27673A6A}"/>
              </a:ext>
            </a:extLst>
          </p:cNvPr>
          <p:cNvSpPr>
            <a:spLocks noGrp="1"/>
          </p:cNvSpPr>
          <p:nvPr>
            <p:ph type="pic" idx="1"/>
          </p:nvPr>
        </p:nvSpPr>
        <p:spPr>
          <a:xfrm>
            <a:off x="5183188" y="987426"/>
            <a:ext cx="6172201" cy="4873625"/>
          </a:xfrm>
        </p:spPr>
        <p:txBody>
          <a:bodyPr/>
          <a:lstStyle>
            <a:lvl1pPr marL="0" indent="0">
              <a:buNone/>
              <a:defRPr sz="3200"/>
            </a:lvl1pPr>
            <a:lvl2pPr marL="457241" indent="0">
              <a:buNone/>
              <a:defRPr sz="2801"/>
            </a:lvl2pPr>
            <a:lvl3pPr marL="914484" indent="0">
              <a:buNone/>
              <a:defRPr sz="2400"/>
            </a:lvl3pPr>
            <a:lvl4pPr marL="1371725" indent="0">
              <a:buNone/>
              <a:defRPr sz="2001"/>
            </a:lvl4pPr>
            <a:lvl5pPr marL="1828966" indent="0">
              <a:buNone/>
              <a:defRPr sz="2001"/>
            </a:lvl5pPr>
            <a:lvl6pPr marL="2286209" indent="0">
              <a:buNone/>
              <a:defRPr sz="2001"/>
            </a:lvl6pPr>
            <a:lvl7pPr marL="2743449" indent="0">
              <a:buNone/>
              <a:defRPr sz="2001"/>
            </a:lvl7pPr>
            <a:lvl8pPr marL="3200692" indent="0">
              <a:buNone/>
              <a:defRPr sz="2001"/>
            </a:lvl8pPr>
            <a:lvl9pPr marL="3657933" indent="0">
              <a:buNone/>
              <a:defRPr sz="2001"/>
            </a:lvl9pPr>
          </a:lstStyle>
          <a:p>
            <a:r>
              <a:rPr lang="en-US"/>
              <a:t>Click icon to add picture</a:t>
            </a:r>
          </a:p>
        </p:txBody>
      </p:sp>
      <p:sp>
        <p:nvSpPr>
          <p:cNvPr id="4" name="Text Placeholder 3">
            <a:extLst>
              <a:ext uri="{FF2B5EF4-FFF2-40B4-BE49-F238E27FC236}">
                <a16:creationId xmlns:a16="http://schemas.microsoft.com/office/drawing/2014/main" id="{29965766-4AA8-524E-99FC-04D31DC10BE9}"/>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Edit Master text styles</a:t>
            </a:r>
          </a:p>
        </p:txBody>
      </p:sp>
    </p:spTree>
    <p:extLst>
      <p:ext uri="{BB962C8B-B14F-4D97-AF65-F5344CB8AC3E}">
        <p14:creationId xmlns:p14="http://schemas.microsoft.com/office/powerpoint/2010/main" val="353518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10/4/2023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742495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10/4/2023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38529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75295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42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2152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22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476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914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16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79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754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10/4/2023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60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10/4/2023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78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10/4/2023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702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10/4/2023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680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361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85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10/4/2023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70493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10/4/2023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971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10/4/2023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59105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BFEB-0562-784E-879B-7B5CFFC2B636}"/>
              </a:ext>
            </a:extLst>
          </p:cNvPr>
          <p:cNvSpPr>
            <a:spLocks noGrp="1"/>
          </p:cNvSpPr>
          <p:nvPr>
            <p:ph type="title"/>
          </p:nvPr>
        </p:nvSpPr>
        <p:spPr>
          <a:xfrm>
            <a:off x="831849" y="1709739"/>
            <a:ext cx="10515601" cy="2852737"/>
          </a:xfrm>
        </p:spPr>
        <p:txBody>
          <a:bodyPr anchor="b"/>
          <a:lstStyle>
            <a:lvl1pPr>
              <a:defRPr sz="6001"/>
            </a:lvl1pPr>
          </a:lstStyle>
          <a:p>
            <a:r>
              <a:rPr lang="en-US"/>
              <a:t>Click to edit Master title style</a:t>
            </a:r>
          </a:p>
        </p:txBody>
      </p:sp>
      <p:sp>
        <p:nvSpPr>
          <p:cNvPr id="3" name="Text Placeholder 2">
            <a:extLst>
              <a:ext uri="{FF2B5EF4-FFF2-40B4-BE49-F238E27FC236}">
                <a16:creationId xmlns:a16="http://schemas.microsoft.com/office/drawing/2014/main" id="{139E419B-108F-3D47-94D0-9EE12689E00D}"/>
              </a:ext>
            </a:extLst>
          </p:cNvPr>
          <p:cNvSpPr>
            <a:spLocks noGrp="1"/>
          </p:cNvSpPr>
          <p:nvPr>
            <p:ph type="body" idx="1"/>
          </p:nvPr>
        </p:nvSpPr>
        <p:spPr>
          <a:xfrm>
            <a:off x="831849" y="4589464"/>
            <a:ext cx="10515601" cy="1500187"/>
          </a:xfrm>
        </p:spPr>
        <p:txBody>
          <a:bodyPr/>
          <a:lstStyle>
            <a:lvl1pPr marL="0" indent="0">
              <a:buNone/>
              <a:defRPr sz="2400">
                <a:solidFill>
                  <a:schemeClr val="tx1">
                    <a:tint val="75000"/>
                  </a:schemeClr>
                </a:solidFill>
              </a:defRPr>
            </a:lvl1pPr>
            <a:lvl2pPr marL="457241" indent="0">
              <a:buNone/>
              <a:defRPr sz="2001">
                <a:solidFill>
                  <a:schemeClr val="tx1">
                    <a:tint val="75000"/>
                  </a:schemeClr>
                </a:solidFill>
              </a:defRPr>
            </a:lvl2pPr>
            <a:lvl3pPr marL="914484" indent="0">
              <a:buNone/>
              <a:defRPr sz="1801">
                <a:solidFill>
                  <a:schemeClr val="tx1">
                    <a:tint val="75000"/>
                  </a:schemeClr>
                </a:solidFill>
              </a:defRPr>
            </a:lvl3pPr>
            <a:lvl4pPr marL="1371725" indent="0">
              <a:buNone/>
              <a:defRPr sz="1600">
                <a:solidFill>
                  <a:schemeClr val="tx1">
                    <a:tint val="75000"/>
                  </a:schemeClr>
                </a:solidFill>
              </a:defRPr>
            </a:lvl4pPr>
            <a:lvl5pPr marL="1828966" indent="0">
              <a:buNone/>
              <a:defRPr sz="1600">
                <a:solidFill>
                  <a:schemeClr val="tx1">
                    <a:tint val="75000"/>
                  </a:schemeClr>
                </a:solidFill>
              </a:defRPr>
            </a:lvl5pPr>
            <a:lvl6pPr marL="2286209" indent="0">
              <a:buNone/>
              <a:defRPr sz="1600">
                <a:solidFill>
                  <a:schemeClr val="tx1">
                    <a:tint val="75000"/>
                  </a:schemeClr>
                </a:solidFill>
              </a:defRPr>
            </a:lvl6pPr>
            <a:lvl7pPr marL="2743449" indent="0">
              <a:buNone/>
              <a:defRPr sz="1600">
                <a:solidFill>
                  <a:schemeClr val="tx1">
                    <a:tint val="75000"/>
                  </a:schemeClr>
                </a:solidFill>
              </a:defRPr>
            </a:lvl7pPr>
            <a:lvl8pPr marL="3200692" indent="0">
              <a:buNone/>
              <a:defRPr sz="1600">
                <a:solidFill>
                  <a:schemeClr val="tx1">
                    <a:tint val="75000"/>
                  </a:schemeClr>
                </a:solidFill>
              </a:defRPr>
            </a:lvl8pPr>
            <a:lvl9pPr marL="365793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59826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887942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2948536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10/4/2023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47389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10/4/2023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730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10/4/2023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849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898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10/4/2023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005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10/4/2023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557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10/4/2023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23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10/4/2023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595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74B-7ADE-5E49-B2E3-4462C1D3D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01E23-87F2-A04D-925F-C6B364AA3624}"/>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299C1-3111-9140-A8A0-A0D31B249E1C}"/>
              </a:ext>
            </a:extLst>
          </p:cNvPr>
          <p:cNvSpPr>
            <a:spLocks noGrp="1"/>
          </p:cNvSpPr>
          <p:nvPr>
            <p:ph sz="half" idx="2"/>
          </p:nvPr>
        </p:nvSpPr>
        <p:spPr>
          <a:xfrm>
            <a:off x="6172202"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976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80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10/4/2023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151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10/4/2023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194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10/4/2023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18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10/4/2023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300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10/4/2023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51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2826181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10/4/2023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720100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10/4/2023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619079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10/4/2023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9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517-3188-F645-B0E6-B9C1BA6A71C6}"/>
              </a:ext>
            </a:extLst>
          </p:cNvPr>
          <p:cNvSpPr>
            <a:spLocks noGrp="1"/>
          </p:cNvSpPr>
          <p:nvPr>
            <p:ph type="title"/>
          </p:nvPr>
        </p:nvSpPr>
        <p:spPr>
          <a:xfrm>
            <a:off x="839787" y="641683"/>
            <a:ext cx="10515601" cy="10490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09903-DA49-8D48-A2AC-32F4C6C443D3}"/>
              </a:ext>
            </a:extLst>
          </p:cNvPr>
          <p:cNvSpPr>
            <a:spLocks noGrp="1"/>
          </p:cNvSpPr>
          <p:nvPr>
            <p:ph type="body" idx="1"/>
          </p:nvPr>
        </p:nvSpPr>
        <p:spPr>
          <a:xfrm>
            <a:off x="839790" y="1681164"/>
            <a:ext cx="5157788"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348030-8A58-ED4F-A7B8-4A1DD16F10BA}"/>
              </a:ext>
            </a:extLst>
          </p:cNvPr>
          <p:cNvSpPr>
            <a:spLocks noGrp="1"/>
          </p:cNvSpPr>
          <p:nvPr>
            <p:ph sz="half" idx="2"/>
          </p:nvPr>
        </p:nvSpPr>
        <p:spPr>
          <a:xfrm>
            <a:off x="839790"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94FA6-04E8-B341-A50C-B4B577374DA1}"/>
              </a:ext>
            </a:extLst>
          </p:cNvPr>
          <p:cNvSpPr>
            <a:spLocks noGrp="1"/>
          </p:cNvSpPr>
          <p:nvPr>
            <p:ph type="body" sz="quarter" idx="3"/>
          </p:nvPr>
        </p:nvSpPr>
        <p:spPr>
          <a:xfrm>
            <a:off x="6172202" y="1681164"/>
            <a:ext cx="5183187"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7E830F-9150-D541-B7C9-17FABC87F561}"/>
              </a:ext>
            </a:extLst>
          </p:cNvPr>
          <p:cNvSpPr>
            <a:spLocks noGrp="1"/>
          </p:cNvSpPr>
          <p:nvPr>
            <p:ph sz="quarter" idx="4"/>
          </p:nvPr>
        </p:nvSpPr>
        <p:spPr>
          <a:xfrm>
            <a:off x="6172202"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8025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10/4/2023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7244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10/4/2023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4021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10/4/2023</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66203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10/4/2023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8325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280422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10/4/2023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1277462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10/4/2023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738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8900058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465688228"/>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10/4/2023</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a:t>Click icon to add picture</a:t>
            </a:r>
            <a:endParaRPr lang="en-US" noProof="0"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8499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760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60762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94614045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en-US" noProof="0"/>
              <a:t>Click icon to add picture</a:t>
            </a:r>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113993400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hasCustomPrompt="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hasCustomPrompt="1"/>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1" name="Content Placeholder 16">
            <a:extLst>
              <a:ext uri="{FF2B5EF4-FFF2-40B4-BE49-F238E27FC236}">
                <a16:creationId xmlns:a16="http://schemas.microsoft.com/office/drawing/2014/main" id="{57889B18-CC7E-47A7-B83B-45D7871D298A}"/>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hasCustomPrompt="1"/>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hasCustomPrompt="1"/>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hasCustomPrompt="1"/>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043345869"/>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6737841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noProof="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10/4/2023</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a:t>Click icon to add picture</a:t>
            </a:r>
            <a:endParaRPr lang="en-US" noProof="0"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hasCustomPrompt="1"/>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en-US" noProof="0"/>
              <a:t>Edit Master text styles</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spTree>
    <p:extLst>
      <p:ext uri="{BB962C8B-B14F-4D97-AF65-F5344CB8AC3E}">
        <p14:creationId xmlns:p14="http://schemas.microsoft.com/office/powerpoint/2010/main" val="1350198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10/4/2023</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4760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a:lstStyle>
            <a:lvl1pPr>
              <a:defRPr lang="en-US" sz="3600" b="1" kern="1200" cap="all" baseline="0" smtClean="0">
                <a:solidFill>
                  <a:schemeClr val="bg1"/>
                </a:solidFill>
                <a:latin typeface="+mj-lt"/>
                <a:ea typeface="+mj-ea"/>
                <a:cs typeface="+mj-cs"/>
              </a:defRPr>
            </a:lvl1pPr>
          </a:lstStyle>
          <a:p>
            <a:r>
              <a:rPr lang="en-US" noProof="0"/>
              <a:t>Click to edit Master title style</a:t>
            </a:r>
          </a:p>
        </p:txBody>
      </p:sp>
      <p:sp>
        <p:nvSpPr>
          <p:cNvPr id="24" name="Text Placeholder 2">
            <a:extLst>
              <a:ext uri="{FF2B5EF4-FFF2-40B4-BE49-F238E27FC236}">
                <a16:creationId xmlns:a16="http://schemas.microsoft.com/office/drawing/2014/main" id="{E3405997-7AE2-4C6E-8A7D-735F58A49D12}"/>
              </a:ext>
            </a:extLst>
          </p:cNvPr>
          <p:cNvSpPr>
            <a:spLocks noGrp="1"/>
          </p:cNvSpPr>
          <p:nvPr>
            <p:ph type="body" idx="1" hasCustomPrompt="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a:lnSpc>
                <a:spcPct val="100000"/>
              </a:lnSpc>
              <a:buNone/>
            </a:pPr>
            <a:r>
              <a:rPr lang="en-US" noProof="0"/>
              <a:t>Edit Master text styles</a:t>
            </a:r>
          </a:p>
        </p:txBody>
      </p:sp>
    </p:spTree>
    <p:extLst>
      <p:ext uri="{BB962C8B-B14F-4D97-AF65-F5344CB8AC3E}">
        <p14:creationId xmlns:p14="http://schemas.microsoft.com/office/powerpoint/2010/main" val="312571"/>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hasCustomPrompt="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noProof="0"/>
              <a:t>CLICK TO EDIT MASTER TITLE STYLE</a:t>
            </a:r>
          </a:p>
        </p:txBody>
      </p:sp>
      <p:sp>
        <p:nvSpPr>
          <p:cNvPr id="16" name="Oval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8117385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Content Placeholder 3">
            <a:extLst>
              <a:ext uri="{FF2B5EF4-FFF2-40B4-BE49-F238E27FC236}">
                <a16:creationId xmlns:a16="http://schemas.microsoft.com/office/drawing/2014/main" id="{6E22FA8C-3243-4716-A6BD-F37D6058FB43}"/>
              </a:ext>
            </a:extLst>
          </p:cNvPr>
          <p:cNvSpPr>
            <a:spLocks noGrp="1"/>
          </p:cNvSpPr>
          <p:nvPr>
            <p:ph sz="half" idx="2" hasCustomPrompt="1"/>
          </p:nvPr>
        </p:nvSpPr>
        <p:spPr>
          <a:xfrm>
            <a:off x="6347381"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8ABE3FD8-339C-4F75-876F-8347ADE67E94}"/>
              </a:ext>
            </a:extLst>
          </p:cNvPr>
          <p:cNvSpPr>
            <a:spLocks noGrp="1"/>
          </p:cNvSpPr>
          <p:nvPr>
            <p:ph sz="half" idx="1" hasCustomPrompt="1"/>
          </p:nvPr>
        </p:nvSpPr>
        <p:spPr>
          <a:xfrm>
            <a:off x="363416"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Oval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581753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549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7" name="Text Placeholder 4">
            <a:extLst>
              <a:ext uri="{FF2B5EF4-FFF2-40B4-BE49-F238E27FC236}">
                <a16:creationId xmlns:a16="http://schemas.microsoft.com/office/drawing/2014/main" id="{9F73353B-C50B-4A8A-87CF-657C1EB8940F}"/>
              </a:ext>
            </a:extLst>
          </p:cNvPr>
          <p:cNvSpPr>
            <a:spLocks noGrp="1"/>
          </p:cNvSpPr>
          <p:nvPr>
            <p:ph type="body" sz="quarter" idx="3" hasCustomPrompt="1"/>
          </p:nvPr>
        </p:nvSpPr>
        <p:spPr>
          <a:xfrm>
            <a:off x="6347380" y="1681163"/>
            <a:ext cx="54812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8" name="Content Placeholder 5">
            <a:extLst>
              <a:ext uri="{FF2B5EF4-FFF2-40B4-BE49-F238E27FC236}">
                <a16:creationId xmlns:a16="http://schemas.microsoft.com/office/drawing/2014/main" id="{5EFF7F5E-3221-4390-9B17-D1944365BF12}"/>
              </a:ext>
            </a:extLst>
          </p:cNvPr>
          <p:cNvSpPr>
            <a:spLocks noGrp="1"/>
          </p:cNvSpPr>
          <p:nvPr>
            <p:ph sz="quarter" idx="4" hasCustomPrompt="1"/>
          </p:nvPr>
        </p:nvSpPr>
        <p:spPr>
          <a:xfrm>
            <a:off x="6347379" y="2586215"/>
            <a:ext cx="5481203"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2">
            <a:extLst>
              <a:ext uri="{FF2B5EF4-FFF2-40B4-BE49-F238E27FC236}">
                <a16:creationId xmlns:a16="http://schemas.microsoft.com/office/drawing/2014/main" id="{9506B516-77C1-431B-A8A5-68FA5D4B6D7E}"/>
              </a:ext>
            </a:extLst>
          </p:cNvPr>
          <p:cNvSpPr>
            <a:spLocks noGrp="1"/>
          </p:cNvSpPr>
          <p:nvPr>
            <p:ph type="body" idx="1" hasCustomPrompt="1"/>
          </p:nvPr>
        </p:nvSpPr>
        <p:spPr>
          <a:xfrm>
            <a:off x="363416" y="1681163"/>
            <a:ext cx="54812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0" name="Content Placeholder 3">
            <a:extLst>
              <a:ext uri="{FF2B5EF4-FFF2-40B4-BE49-F238E27FC236}">
                <a16:creationId xmlns:a16="http://schemas.microsoft.com/office/drawing/2014/main" id="{860F1452-CAB9-4154-ADCC-9245E71D0D2C}"/>
              </a:ext>
            </a:extLst>
          </p:cNvPr>
          <p:cNvSpPr>
            <a:spLocks noGrp="1"/>
          </p:cNvSpPr>
          <p:nvPr>
            <p:ph sz="half" idx="2" hasCustomPrompt="1"/>
          </p:nvPr>
        </p:nvSpPr>
        <p:spPr>
          <a:xfrm>
            <a:off x="363416" y="2586215"/>
            <a:ext cx="5481202"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Oval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25300673"/>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Text Placeholder 3">
            <a:extLst>
              <a:ext uri="{FF2B5EF4-FFF2-40B4-BE49-F238E27FC236}">
                <a16:creationId xmlns:a16="http://schemas.microsoft.com/office/drawing/2014/main" id="{86E0573A-023B-4D1C-8224-56A5D0DDF379}"/>
              </a:ext>
            </a:extLst>
          </p:cNvPr>
          <p:cNvSpPr>
            <a:spLocks noGrp="1"/>
          </p:cNvSpPr>
          <p:nvPr>
            <p:ph type="body" sz="half" idx="2" hasCustomPrompt="1"/>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a:lnSpc>
                <a:spcPct val="100000"/>
              </a:lnSpc>
            </a:pPr>
            <a:r>
              <a:rPr lang="en-US" noProof="0"/>
              <a:t>Edit Master text styles</a:t>
            </a:r>
          </a:p>
        </p:txBody>
      </p:sp>
      <p:sp>
        <p:nvSpPr>
          <p:cNvPr id="15" name="Picture Placeholder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78942825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0" name="Text Placeholder 3">
            <a:extLst>
              <a:ext uri="{FF2B5EF4-FFF2-40B4-BE49-F238E27FC236}">
                <a16:creationId xmlns:a16="http://schemas.microsoft.com/office/drawing/2014/main" id="{1B247C0B-04BA-4D5C-A41D-AEA60217241B}"/>
              </a:ext>
            </a:extLst>
          </p:cNvPr>
          <p:cNvSpPr>
            <a:spLocks noGrp="1"/>
          </p:cNvSpPr>
          <p:nvPr>
            <p:ph type="body" sz="half" idx="2" hasCustomPrompt="1"/>
          </p:nvPr>
        </p:nvSpPr>
        <p:spPr>
          <a:xfrm>
            <a:off x="363416" y="2057400"/>
            <a:ext cx="3206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1" name="Content Placeholder 2">
            <a:extLst>
              <a:ext uri="{FF2B5EF4-FFF2-40B4-BE49-F238E27FC236}">
                <a16:creationId xmlns:a16="http://schemas.microsoft.com/office/drawing/2014/main" id="{194C619D-34F6-4A29-857A-D76007218728}"/>
              </a:ext>
            </a:extLst>
          </p:cNvPr>
          <p:cNvSpPr>
            <a:spLocks noGrp="1"/>
          </p:cNvSpPr>
          <p:nvPr>
            <p:ph idx="1" hasCustomPrompt="1"/>
          </p:nvPr>
        </p:nvSpPr>
        <p:spPr>
          <a:xfrm>
            <a:off x="3888084" y="246187"/>
            <a:ext cx="7467304" cy="561486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70572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46749914"/>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4" name="Group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Oval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Oval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354422483"/>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37A654-0827-7D7B-1942-2FF74D0E6438}"/>
              </a:ext>
            </a:extLst>
          </p:cNvPr>
          <p:cNvPicPr>
            <a:picLocks noChangeAspect="1"/>
          </p:cNvPicPr>
          <p:nvPr userDrawn="1"/>
        </p:nvPicPr>
        <p:blipFill>
          <a:blip r:embed="rId2"/>
          <a:stretch>
            <a:fillRect/>
          </a:stretch>
        </p:blipFill>
        <p:spPr>
          <a:xfrm>
            <a:off x="301641" y="455881"/>
            <a:ext cx="9191087" cy="5946234"/>
          </a:xfrm>
          <a:prstGeom prst="rect">
            <a:avLst/>
          </a:prstGeom>
        </p:spPr>
      </p:pic>
      <p:sp>
        <p:nvSpPr>
          <p:cNvPr id="8" name="Trapezoid 7">
            <a:extLst>
              <a:ext uri="{FF2B5EF4-FFF2-40B4-BE49-F238E27FC236}">
                <a16:creationId xmlns:a16="http://schemas.microsoft.com/office/drawing/2014/main" id="{A4B5E362-0B83-244B-0B60-1C84C933628F}"/>
              </a:ext>
            </a:extLst>
          </p:cNvPr>
          <p:cNvSpPr/>
          <p:nvPr userDrawn="1"/>
        </p:nvSpPr>
        <p:spPr>
          <a:xfrm rot="10800000">
            <a:off x="999460" y="455881"/>
            <a:ext cx="9377917" cy="5991116"/>
          </a:xfrm>
          <a:prstGeom prst="trapezoid">
            <a:avLst>
              <a:gd name="adj" fmla="val 498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2027" y="6431170"/>
            <a:ext cx="2504355" cy="380952"/>
          </a:xfrm>
          <a:prstGeom prst="rect">
            <a:avLst/>
          </a:prstGeom>
        </p:spPr>
      </p:pic>
      <p:sp>
        <p:nvSpPr>
          <p:cNvPr id="5" name="Rectangle 4">
            <a:extLst>
              <a:ext uri="{FF2B5EF4-FFF2-40B4-BE49-F238E27FC236}">
                <a16:creationId xmlns:a16="http://schemas.microsoft.com/office/drawing/2014/main" id="{810C0951-BFCF-D61D-6426-4CFEA2FD6593}"/>
              </a:ext>
            </a:extLst>
          </p:cNvPr>
          <p:cNvSpPr/>
          <p:nvPr userDrawn="1"/>
        </p:nvSpPr>
        <p:spPr>
          <a:xfrm>
            <a:off x="10836876" y="6446997"/>
            <a:ext cx="516104" cy="349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BC25DFF-B743-7B4E-922F-B35CAB36A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57678" y="778607"/>
            <a:ext cx="4659643" cy="1356714"/>
          </a:xfrm>
          <a:prstGeom prst="rect">
            <a:avLst/>
          </a:prstGeom>
        </p:spPr>
      </p:pic>
      <p:sp>
        <p:nvSpPr>
          <p:cNvPr id="13" name="Triangle 12">
            <a:extLst>
              <a:ext uri="{FF2B5EF4-FFF2-40B4-BE49-F238E27FC236}">
                <a16:creationId xmlns:a16="http://schemas.microsoft.com/office/drawing/2014/main" id="{43A1A989-423E-D23A-8B36-7536F16E74A0}"/>
              </a:ext>
            </a:extLst>
          </p:cNvPr>
          <p:cNvSpPr/>
          <p:nvPr userDrawn="1"/>
        </p:nvSpPr>
        <p:spPr>
          <a:xfrm>
            <a:off x="7368479" y="2135321"/>
            <a:ext cx="2264619" cy="4295849"/>
          </a:xfrm>
          <a:prstGeom prst="triangle">
            <a:avLst>
              <a:gd name="adj" fmla="val 943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7A84572-A17C-8749-9383-26CE690FBC28}"/>
              </a:ext>
            </a:extLst>
          </p:cNvPr>
          <p:cNvSpPr>
            <a:spLocks noGrp="1"/>
          </p:cNvSpPr>
          <p:nvPr>
            <p:ph type="body" sz="quarter" idx="11" hasCustomPrompt="1"/>
          </p:nvPr>
        </p:nvSpPr>
        <p:spPr>
          <a:xfrm>
            <a:off x="5782461" y="2948867"/>
            <a:ext cx="3585324" cy="480131"/>
          </a:xfrm>
        </p:spPr>
        <p:txBody>
          <a:bodyPr wrap="square">
            <a:spAutoFit/>
          </a:bodyPr>
          <a:lstStyle/>
          <a:p>
            <a:pPr lvl="0"/>
            <a:r>
              <a:rPr lang="en-US" dirty="0"/>
              <a:t>Presentation Title</a:t>
            </a:r>
          </a:p>
        </p:txBody>
      </p:sp>
      <p:sp>
        <p:nvSpPr>
          <p:cNvPr id="15" name="Text Placeholder 13">
            <a:extLst>
              <a:ext uri="{FF2B5EF4-FFF2-40B4-BE49-F238E27FC236}">
                <a16:creationId xmlns:a16="http://schemas.microsoft.com/office/drawing/2014/main" id="{F39EB222-6F06-2B40-B944-E12B6E6BC1B9}"/>
              </a:ext>
            </a:extLst>
          </p:cNvPr>
          <p:cNvSpPr>
            <a:spLocks noGrp="1"/>
          </p:cNvSpPr>
          <p:nvPr>
            <p:ph type="body" sz="quarter" idx="12" hasCustomPrompt="1"/>
          </p:nvPr>
        </p:nvSpPr>
        <p:spPr>
          <a:xfrm>
            <a:off x="5787779" y="4242544"/>
            <a:ext cx="3580006" cy="480131"/>
          </a:xfrm>
        </p:spPr>
        <p:txBody>
          <a:bodyPr wrap="square">
            <a:spAutoFit/>
          </a:bodyPr>
          <a:lstStyle/>
          <a:p>
            <a:pPr lvl="0"/>
            <a:r>
              <a:rPr lang="en-US" dirty="0"/>
              <a:t>Date</a:t>
            </a:r>
          </a:p>
        </p:txBody>
      </p:sp>
      <p:sp>
        <p:nvSpPr>
          <p:cNvPr id="2" name="TextBox 1">
            <a:extLst>
              <a:ext uri="{FF2B5EF4-FFF2-40B4-BE49-F238E27FC236}">
                <a16:creationId xmlns:a16="http://schemas.microsoft.com/office/drawing/2014/main" id="{D48F667F-E7FA-3A48-B58D-853F6A87C68A}"/>
              </a:ext>
            </a:extLst>
          </p:cNvPr>
          <p:cNvSpPr txBox="1"/>
          <p:nvPr userDrawn="1"/>
        </p:nvSpPr>
        <p:spPr>
          <a:xfrm>
            <a:off x="3884641" y="6066046"/>
            <a:ext cx="8005718" cy="307777"/>
          </a:xfrm>
          <a:prstGeom prst="rect">
            <a:avLst/>
          </a:prstGeom>
          <a:noFill/>
        </p:spPr>
        <p:txBody>
          <a:bodyPr wrap="none" rtlCol="0">
            <a:spAutoFit/>
          </a:bodyPr>
          <a:lstStyle/>
          <a:p>
            <a:pPr>
              <a:spcAft>
                <a:spcPts val="200"/>
              </a:spcAft>
            </a:pP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T</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ransforming and </a:t>
            </a: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E</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xpanding </a:t>
            </a: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A</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ccess to </a:t>
            </a: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M</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ental Health Care in </a:t>
            </a: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U</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rban </a:t>
            </a:r>
            <a:r>
              <a:rPr lang="en-US" sz="1400" b="1" i="1"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P</a:t>
            </a:r>
            <a:r>
              <a:rPr lang="en-US" sz="1400" b="0" i="1" u="none" strike="noStrike" kern="1200" spc="150" baseline="0" dirty="0">
                <a:solidFill>
                  <a:schemeClr val="tx1"/>
                </a:solidFill>
                <a:effectLst/>
                <a:latin typeface="Arial" panose="020B0604020202020204" pitchFamily="34" charset="0"/>
                <a:ea typeface="+mn-ea"/>
                <a:cs typeface="Arial" panose="020B0604020202020204" pitchFamily="34" charset="0"/>
              </a:rPr>
              <a:t>ediatrics</a:t>
            </a:r>
            <a:endParaRPr lang="en-US" sz="1400" b="0" i="1" spc="15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471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A3B3FF5C-CE01-7441-9936-07E0A88AEB10}"/>
              </a:ext>
            </a:extLst>
          </p:cNvPr>
          <p:cNvSpPr>
            <a:spLocks noGrp="1"/>
          </p:cNvSpPr>
          <p:nvPr>
            <p:ph type="sldNum" sz="quarter" idx="12"/>
          </p:nvPr>
        </p:nvSpPr>
        <p:spPr>
          <a:xfrm>
            <a:off x="11476383" y="6446997"/>
            <a:ext cx="516835" cy="365125"/>
          </a:xfrm>
          <a:prstGeom prst="rect">
            <a:avLst/>
          </a:prstGeom>
        </p:spPr>
        <p:txBody>
          <a:bodyPr/>
          <a:lstStyle>
            <a:lvl1pPr>
              <a:defRPr>
                <a:solidFill>
                  <a:schemeClr val="tx1"/>
                </a:solidFill>
              </a:defRPr>
            </a:lvl1pPr>
          </a:lstStyle>
          <a:p>
            <a:fld id="{93A1D67B-7CA1-334D-A44F-A5E3B87A6587}" type="slidenum">
              <a:rPr lang="en-US" smtClean="0"/>
              <a:pPr/>
              <a:t>‹#›</a:t>
            </a:fld>
            <a:endParaRPr lang="en-US" dirty="0"/>
          </a:p>
        </p:txBody>
      </p:sp>
    </p:spTree>
    <p:extLst>
      <p:ext uri="{BB962C8B-B14F-4D97-AF65-F5344CB8AC3E}">
        <p14:creationId xmlns:p14="http://schemas.microsoft.com/office/powerpoint/2010/main" val="2091399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476383" y="6446997"/>
            <a:ext cx="516835" cy="365125"/>
          </a:xfrm>
          <a:prstGeom prst="rect">
            <a:avLst/>
          </a:prstGeom>
        </p:spPr>
        <p:txBody>
          <a:bodyPr/>
          <a:lstStyle>
            <a:lvl1pPr>
              <a:defRPr>
                <a:solidFill>
                  <a:schemeClr val="tx1"/>
                </a:solidFill>
              </a:defRPr>
            </a:lvl1pPr>
          </a:lstStyle>
          <a:p>
            <a:fld id="{93A1D67B-7CA1-334D-A44F-A5E3B87A6587}" type="slidenum">
              <a:rPr lang="en-US" smtClean="0"/>
              <a:pPr/>
              <a:t>‹#›</a:t>
            </a:fld>
            <a:endParaRPr lang="en-US" dirty="0"/>
          </a:p>
        </p:txBody>
      </p:sp>
    </p:spTree>
    <p:extLst>
      <p:ext uri="{BB962C8B-B14F-4D97-AF65-F5344CB8AC3E}">
        <p14:creationId xmlns:p14="http://schemas.microsoft.com/office/powerpoint/2010/main" val="38208441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476383" y="6446997"/>
            <a:ext cx="516835" cy="365125"/>
          </a:xfrm>
          <a:prstGeom prst="rect">
            <a:avLst/>
          </a:prstGeom>
        </p:spPr>
        <p:txBody>
          <a:bodyPr/>
          <a:lstStyle/>
          <a:p>
            <a:fld id="{93A1D67B-7CA1-334D-A44F-A5E3B87A6587}" type="slidenum">
              <a:rPr lang="en-US" smtClean="0"/>
              <a:t>‹#›</a:t>
            </a:fld>
            <a:endParaRPr lang="en-US" dirty="0"/>
          </a:p>
        </p:txBody>
      </p:sp>
    </p:spTree>
    <p:extLst>
      <p:ext uri="{BB962C8B-B14F-4D97-AF65-F5344CB8AC3E}">
        <p14:creationId xmlns:p14="http://schemas.microsoft.com/office/powerpoint/2010/main" val="35448446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lide Title Only (Blank) (CH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1476383" y="6446997"/>
            <a:ext cx="516835" cy="365125"/>
          </a:xfrm>
          <a:prstGeom prst="rect">
            <a:avLst/>
          </a:prstGeom>
        </p:spPr>
        <p:txBody>
          <a:bodyPr/>
          <a:lstStyle/>
          <a:p>
            <a:fld id="{93A1D67B-7CA1-334D-A44F-A5E3B87A6587}" type="slidenum">
              <a:rPr lang="en-US" smtClean="0"/>
              <a:t>‹#›</a:t>
            </a:fld>
            <a:endParaRPr lang="en-US" dirty="0"/>
          </a:p>
        </p:txBody>
      </p:sp>
      <p:sp>
        <p:nvSpPr>
          <p:cNvPr id="4" name="Picture Placeholder 4">
            <a:extLst>
              <a:ext uri="{FF2B5EF4-FFF2-40B4-BE49-F238E27FC236}">
                <a16:creationId xmlns:a16="http://schemas.microsoft.com/office/drawing/2014/main" id="{6DC248B6-82EF-4E4F-A429-0C3E8F19B385}"/>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spTree>
    <p:extLst>
      <p:ext uri="{BB962C8B-B14F-4D97-AF65-F5344CB8AC3E}">
        <p14:creationId xmlns:p14="http://schemas.microsoft.com/office/powerpoint/2010/main" val="226181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4E8-6EFE-5F46-8687-102AF32F3A3F}"/>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1D1BB-297C-9045-926B-51C3101E34FC}"/>
              </a:ext>
            </a:extLst>
          </p:cNvPr>
          <p:cNvSpPr>
            <a:spLocks noGrp="1"/>
          </p:cNvSpPr>
          <p:nvPr>
            <p:ph idx="1"/>
          </p:nvPr>
        </p:nvSpPr>
        <p:spPr>
          <a:xfrm>
            <a:off x="5183188" y="987426"/>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4504F-9A18-F54A-A3DD-00A84B7C82BB}"/>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Edit Master text styles</a:t>
            </a:r>
          </a:p>
        </p:txBody>
      </p:sp>
    </p:spTree>
    <p:extLst>
      <p:ext uri="{BB962C8B-B14F-4D97-AF65-F5344CB8AC3E}">
        <p14:creationId xmlns:p14="http://schemas.microsoft.com/office/powerpoint/2010/main" val="3109890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CH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476383" y="6446997"/>
            <a:ext cx="516835" cy="365125"/>
          </a:xfrm>
          <a:prstGeom prst="rect">
            <a:avLst/>
          </a:prstGeom>
        </p:spPr>
        <p:txBody>
          <a:bodyPr/>
          <a:lstStyle/>
          <a:p>
            <a:fld id="{93A1D67B-7CA1-334D-A44F-A5E3B87A6587}" type="slidenum">
              <a:rPr lang="en-US" smtClean="0"/>
              <a:t>‹#›</a:t>
            </a:fld>
            <a:endParaRPr lang="en-US" dirty="0"/>
          </a:p>
        </p:txBody>
      </p:sp>
      <p:sp>
        <p:nvSpPr>
          <p:cNvPr id="7" name="Picture Placeholder 4">
            <a:extLst>
              <a:ext uri="{FF2B5EF4-FFF2-40B4-BE49-F238E27FC236}">
                <a16:creationId xmlns:a16="http://schemas.microsoft.com/office/drawing/2014/main" id="{F182F67A-D9AF-A842-8AF0-345AD7FF7E1B}"/>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spTree>
    <p:extLst>
      <p:ext uri="{BB962C8B-B14F-4D97-AF65-F5344CB8AC3E}">
        <p14:creationId xmlns:p14="http://schemas.microsoft.com/office/powerpoint/2010/main" val="1393669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081E-AB7A-85FC-5223-8988194F04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28D54-FBBA-6C5E-1479-1839D7A74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4CE6-2587-83F2-7362-7E987EDF9E2F}"/>
              </a:ext>
            </a:extLst>
          </p:cNvPr>
          <p:cNvSpPr>
            <a:spLocks noGrp="1"/>
          </p:cNvSpPr>
          <p:nvPr>
            <p:ph type="dt" sz="half" idx="10"/>
          </p:nvPr>
        </p:nvSpPr>
        <p:spPr/>
        <p:txBody>
          <a:bodyPr/>
          <a:lstStyle/>
          <a:p>
            <a:fld id="{F7B75F11-56F1-1544-AF7A-F0BD8E4FB5D0}" type="datetimeFigureOut">
              <a:rPr lang="en-US" smtClean="0"/>
              <a:t>10/4/2023</a:t>
            </a:fld>
            <a:endParaRPr lang="en-US"/>
          </a:p>
        </p:txBody>
      </p:sp>
      <p:sp>
        <p:nvSpPr>
          <p:cNvPr id="5" name="Footer Placeholder 4">
            <a:extLst>
              <a:ext uri="{FF2B5EF4-FFF2-40B4-BE49-F238E27FC236}">
                <a16:creationId xmlns:a16="http://schemas.microsoft.com/office/drawing/2014/main" id="{17139E65-6198-C750-04E4-FAFFB9AD8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52BFA-4247-4101-0A3F-A6F4235F0025}"/>
              </a:ext>
            </a:extLst>
          </p:cNvPr>
          <p:cNvSpPr>
            <a:spLocks noGrp="1"/>
          </p:cNvSpPr>
          <p:nvPr>
            <p:ph type="sldNum" sz="quarter" idx="12"/>
          </p:nvPr>
        </p:nvSpPr>
        <p:spPr>
          <a:xfrm>
            <a:off x="11476383" y="6446997"/>
            <a:ext cx="516835" cy="365125"/>
          </a:xfrm>
          <a:prstGeom prst="rect">
            <a:avLst/>
          </a:prstGeom>
        </p:spPr>
        <p:txBody>
          <a:bodyPr/>
          <a:lstStyle/>
          <a:p>
            <a:fld id="{B2664B00-7CF5-DB4D-BD64-966366DA4737}" type="slidenum">
              <a:rPr lang="en-US" smtClean="0"/>
              <a:t>‹#›</a:t>
            </a:fld>
            <a:endParaRPr lang="en-US"/>
          </a:p>
        </p:txBody>
      </p:sp>
    </p:spTree>
    <p:extLst>
      <p:ext uri="{BB962C8B-B14F-4D97-AF65-F5344CB8AC3E}">
        <p14:creationId xmlns:p14="http://schemas.microsoft.com/office/powerpoint/2010/main" val="3227236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CHC)">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43829C-1123-574A-9978-D272BF0E2B91}"/>
              </a:ext>
            </a:extLst>
          </p:cNvPr>
          <p:cNvSpPr>
            <a:spLocks noGrp="1"/>
          </p:cNvSpPr>
          <p:nvPr>
            <p:ph type="pic" sz="quarter" idx="10"/>
          </p:nvPr>
        </p:nvSpPr>
        <p:spPr>
          <a:xfrm>
            <a:off x="0" y="-1"/>
            <a:ext cx="4798141" cy="6401117"/>
          </a:xfrm>
        </p:spPr>
        <p:txBody>
          <a:bodyPr/>
          <a:lstStyle/>
          <a:p>
            <a:endParaRPr lang="en-US"/>
          </a:p>
        </p:txBody>
      </p:sp>
      <p:sp>
        <p:nvSpPr>
          <p:cNvPr id="14" name="Text Placeholder 13">
            <a:extLst>
              <a:ext uri="{FF2B5EF4-FFF2-40B4-BE49-F238E27FC236}">
                <a16:creationId xmlns:a16="http://schemas.microsoft.com/office/drawing/2014/main" id="{17A84572-A17C-8749-9383-26CE690FBC28}"/>
              </a:ext>
            </a:extLst>
          </p:cNvPr>
          <p:cNvSpPr>
            <a:spLocks noGrp="1"/>
          </p:cNvSpPr>
          <p:nvPr>
            <p:ph type="body" sz="quarter" idx="11" hasCustomPrompt="1"/>
          </p:nvPr>
        </p:nvSpPr>
        <p:spPr>
          <a:xfrm>
            <a:off x="5768735" y="4618840"/>
            <a:ext cx="5584245" cy="480131"/>
          </a:xfrm>
        </p:spPr>
        <p:txBody>
          <a:bodyPr wrap="square">
            <a:spAutoFit/>
          </a:bodyPr>
          <a:lstStyle/>
          <a:p>
            <a:pPr lvl="0"/>
            <a:r>
              <a:rPr lang="en-US" dirty="0"/>
              <a:t>Presentation Title</a:t>
            </a:r>
          </a:p>
        </p:txBody>
      </p:sp>
      <p:sp>
        <p:nvSpPr>
          <p:cNvPr id="15" name="Text Placeholder 13">
            <a:extLst>
              <a:ext uri="{FF2B5EF4-FFF2-40B4-BE49-F238E27FC236}">
                <a16:creationId xmlns:a16="http://schemas.microsoft.com/office/drawing/2014/main" id="{F39EB222-6F06-2B40-B944-E12B6E6BC1B9}"/>
              </a:ext>
            </a:extLst>
          </p:cNvPr>
          <p:cNvSpPr>
            <a:spLocks noGrp="1"/>
          </p:cNvSpPr>
          <p:nvPr>
            <p:ph type="body" sz="quarter" idx="12" hasCustomPrompt="1"/>
          </p:nvPr>
        </p:nvSpPr>
        <p:spPr>
          <a:xfrm>
            <a:off x="5768735" y="5328547"/>
            <a:ext cx="5584245" cy="480131"/>
          </a:xfrm>
        </p:spPr>
        <p:txBody>
          <a:bodyPr wrap="square">
            <a:spAutoFit/>
          </a:bodyPr>
          <a:lstStyle/>
          <a:p>
            <a:pPr lvl="0"/>
            <a:r>
              <a:rPr lang="en-US" dirty="0"/>
              <a:t>Date</a:t>
            </a:r>
          </a:p>
        </p:txBody>
      </p:sp>
      <p:sp>
        <p:nvSpPr>
          <p:cNvPr id="2" name="TextBox 1">
            <a:extLst>
              <a:ext uri="{FF2B5EF4-FFF2-40B4-BE49-F238E27FC236}">
                <a16:creationId xmlns:a16="http://schemas.microsoft.com/office/drawing/2014/main" id="{D48F667F-E7FA-3A48-B58D-853F6A87C68A}"/>
              </a:ext>
            </a:extLst>
          </p:cNvPr>
          <p:cNvSpPr txBox="1"/>
          <p:nvPr userDrawn="1"/>
        </p:nvSpPr>
        <p:spPr>
          <a:xfrm>
            <a:off x="5768736" y="2015277"/>
            <a:ext cx="2845651" cy="2185214"/>
          </a:xfrm>
          <a:prstGeom prst="rect">
            <a:avLst/>
          </a:prstGeom>
          <a:noFill/>
        </p:spPr>
        <p:txBody>
          <a:bodyPr wrap="none" rtlCol="0">
            <a:spAutoFit/>
          </a:bodyPr>
          <a:lstStyle/>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T</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ransforming and</a:t>
            </a:r>
          </a:p>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E</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xpanding</a:t>
            </a:r>
          </a:p>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A</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ccess to</a:t>
            </a:r>
          </a:p>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M</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ental Health Care in</a:t>
            </a:r>
          </a:p>
          <a:p>
            <a:pPr>
              <a:spcAft>
                <a:spcPts val="200"/>
              </a:spcAft>
            </a:pPr>
            <a:endPar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endParaRPr>
          </a:p>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U</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rban</a:t>
            </a:r>
          </a:p>
          <a:p>
            <a:pPr>
              <a:spcAft>
                <a:spcPts val="200"/>
              </a:spcAft>
            </a:pPr>
            <a:r>
              <a:rPr lang="en-US" sz="1800" b="1" i="0" u="none" strike="noStrike" kern="1200" spc="150" baseline="0" dirty="0">
                <a:solidFill>
                  <a:schemeClr val="tx1"/>
                </a:solidFill>
                <a:effectLst/>
                <a:latin typeface="Arial Black" panose="020B0604020202020204" pitchFamily="34" charset="0"/>
                <a:ea typeface="+mn-ea"/>
                <a:cs typeface="Arial Black" panose="020B0604020202020204" pitchFamily="34" charset="0"/>
              </a:rPr>
              <a:t>P</a:t>
            </a:r>
            <a:r>
              <a:rPr lang="en-US" sz="1800" b="0" i="0" u="none" strike="noStrike" kern="1200" spc="150" baseline="0" dirty="0">
                <a:solidFill>
                  <a:schemeClr val="tx1"/>
                </a:solidFill>
                <a:effectLst/>
                <a:latin typeface="Arial" panose="020B0604020202020204" pitchFamily="34" charset="0"/>
                <a:ea typeface="+mn-ea"/>
                <a:cs typeface="Arial" panose="020B0604020202020204" pitchFamily="34" charset="0"/>
              </a:rPr>
              <a:t>ediatrics</a:t>
            </a:r>
            <a:endParaRPr lang="en-US" sz="1800" b="0" i="0" spc="150" baseline="0" dirty="0">
              <a:latin typeface="Arial" panose="020B0604020202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0EB561AC-9A48-8043-94D8-7942CB430EBA}"/>
              </a:ext>
            </a:extLst>
          </p:cNvPr>
          <p:cNvSpPr>
            <a:spLocks noGrp="1"/>
          </p:cNvSpPr>
          <p:nvPr>
            <p:ph type="sldNum" sz="quarter" idx="13"/>
          </p:nvPr>
        </p:nvSpPr>
        <p:spPr>
          <a:xfrm>
            <a:off x="11476383" y="6447315"/>
            <a:ext cx="516835" cy="365125"/>
          </a:xfrm>
        </p:spPr>
        <p:txBody>
          <a:bodyPr/>
          <a:lstStyle/>
          <a:p>
            <a:fld id="{93A1D67B-7CA1-334D-A44F-A5E3B87A6587}" type="slidenum">
              <a:rPr lang="en-US" smtClean="0"/>
              <a:t>‹#›</a:t>
            </a:fld>
            <a:endParaRPr lang="en-US"/>
          </a:p>
        </p:txBody>
      </p:sp>
      <p:sp>
        <p:nvSpPr>
          <p:cNvPr id="5" name="Picture Placeholder 4">
            <a:extLst>
              <a:ext uri="{FF2B5EF4-FFF2-40B4-BE49-F238E27FC236}">
                <a16:creationId xmlns:a16="http://schemas.microsoft.com/office/drawing/2014/main" id="{283E7B51-30E1-D346-B2F6-AB048E10C08C}"/>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pic>
        <p:nvPicPr>
          <p:cNvPr id="12" name="Picture 11">
            <a:extLst>
              <a:ext uri="{FF2B5EF4-FFF2-40B4-BE49-F238E27FC236}">
                <a16:creationId xmlns:a16="http://schemas.microsoft.com/office/drawing/2014/main" id="{FB1BEA36-25A6-E14D-8E64-EB7EB82A3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8736" y="860099"/>
            <a:ext cx="3363976" cy="925602"/>
          </a:xfrm>
          <a:prstGeom prst="rect">
            <a:avLst/>
          </a:prstGeom>
        </p:spPr>
      </p:pic>
    </p:spTree>
    <p:extLst>
      <p:ext uri="{BB962C8B-B14F-4D97-AF65-F5344CB8AC3E}">
        <p14:creationId xmlns:p14="http://schemas.microsoft.com/office/powerpoint/2010/main" val="3386726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 Title Only (Blank) (CH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93A1D67B-7CA1-334D-A44F-A5E3B87A6587}" type="slidenum">
              <a:rPr lang="en-US" smtClean="0"/>
              <a:t>‹#›</a:t>
            </a:fld>
            <a:endParaRPr lang="en-US"/>
          </a:p>
        </p:txBody>
      </p:sp>
      <p:sp>
        <p:nvSpPr>
          <p:cNvPr id="4" name="Picture Placeholder 4">
            <a:extLst>
              <a:ext uri="{FF2B5EF4-FFF2-40B4-BE49-F238E27FC236}">
                <a16:creationId xmlns:a16="http://schemas.microsoft.com/office/drawing/2014/main" id="{6DC248B6-82EF-4E4F-A429-0C3E8F19B385}"/>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spTree>
    <p:extLst>
      <p:ext uri="{BB962C8B-B14F-4D97-AF65-F5344CB8AC3E}">
        <p14:creationId xmlns:p14="http://schemas.microsoft.com/office/powerpoint/2010/main" val="15879975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CH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3A1D67B-7CA1-334D-A44F-A5E3B87A6587}" type="slidenum">
              <a:rPr lang="en-US" smtClean="0"/>
              <a:t>‹#›</a:t>
            </a:fld>
            <a:endParaRPr lang="en-US"/>
          </a:p>
        </p:txBody>
      </p:sp>
      <p:sp>
        <p:nvSpPr>
          <p:cNvPr id="7" name="Picture Placeholder 4">
            <a:extLst>
              <a:ext uri="{FF2B5EF4-FFF2-40B4-BE49-F238E27FC236}">
                <a16:creationId xmlns:a16="http://schemas.microsoft.com/office/drawing/2014/main" id="{F182F67A-D9AF-A842-8AF0-345AD7FF7E1B}"/>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spTree>
    <p:extLst>
      <p:ext uri="{BB962C8B-B14F-4D97-AF65-F5344CB8AC3E}">
        <p14:creationId xmlns:p14="http://schemas.microsoft.com/office/powerpoint/2010/main" val="4041424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CH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3A1D67B-7CA1-334D-A44F-A5E3B87A6587}" type="slidenum">
              <a:rPr lang="en-US" smtClean="0"/>
              <a:t>‹#›</a:t>
            </a:fld>
            <a:endParaRPr lang="en-US"/>
          </a:p>
        </p:txBody>
      </p:sp>
      <p:sp>
        <p:nvSpPr>
          <p:cNvPr id="6" name="Picture Placeholder 4">
            <a:extLst>
              <a:ext uri="{FF2B5EF4-FFF2-40B4-BE49-F238E27FC236}">
                <a16:creationId xmlns:a16="http://schemas.microsoft.com/office/drawing/2014/main" id="{2979323E-5419-764E-8CD7-F0C6C4F47E6C}"/>
              </a:ext>
            </a:extLst>
          </p:cNvPr>
          <p:cNvSpPr>
            <a:spLocks noGrp="1"/>
          </p:cNvSpPr>
          <p:nvPr>
            <p:ph type="pic" sz="quarter" idx="14" hasCustomPrompt="1"/>
          </p:nvPr>
        </p:nvSpPr>
        <p:spPr>
          <a:xfrm>
            <a:off x="9732151" y="6446996"/>
            <a:ext cx="1597928" cy="365760"/>
          </a:xfrm>
        </p:spPr>
        <p:txBody>
          <a:bodyPr anchor="ctr" anchorCtr="0">
            <a:normAutofit/>
          </a:bodyPr>
          <a:lstStyle>
            <a:lvl1pPr algn="ctr">
              <a:defRPr sz="1000">
                <a:solidFill>
                  <a:schemeClr val="bg1"/>
                </a:solidFill>
              </a:defRPr>
            </a:lvl1pPr>
          </a:lstStyle>
          <a:p>
            <a:r>
              <a:rPr lang="en-US" dirty="0"/>
              <a:t>Logo</a:t>
            </a:r>
          </a:p>
        </p:txBody>
      </p:sp>
    </p:spTree>
    <p:extLst>
      <p:ext uri="{BB962C8B-B14F-4D97-AF65-F5344CB8AC3E}">
        <p14:creationId xmlns:p14="http://schemas.microsoft.com/office/powerpoint/2010/main" val="669147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Slide 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93A1D67B-7CA1-334D-A44F-A5E3B87A6587}" type="slidenum">
              <a:rPr lang="en-US" smtClean="0"/>
              <a:t>‹#›</a:t>
            </a:fld>
            <a:endParaRPr lang="en-US"/>
          </a:p>
        </p:txBody>
      </p:sp>
    </p:spTree>
    <p:extLst>
      <p:ext uri="{BB962C8B-B14F-4D97-AF65-F5344CB8AC3E}">
        <p14:creationId xmlns:p14="http://schemas.microsoft.com/office/powerpoint/2010/main" val="410635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2F3B048-CB72-2F45-AA18-411578D8A940}" type="datetime1">
              <a:rPr lang="en-US" smtClean="0"/>
              <a:t>10/4/2023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A1D67B-7CA1-334D-A44F-A5E3B87A6587}" type="slidenum">
              <a:rPr lang="en-US" smtClean="0"/>
              <a:t>‹#›</a:t>
            </a:fld>
            <a:endParaRPr lang="en-US"/>
          </a:p>
        </p:txBody>
      </p:sp>
    </p:spTree>
    <p:extLst>
      <p:ext uri="{BB962C8B-B14F-4D97-AF65-F5344CB8AC3E}">
        <p14:creationId xmlns:p14="http://schemas.microsoft.com/office/powerpoint/2010/main" val="646774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A9F9-F3E6-0C8D-5D72-19818B13F0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7B791-8933-3805-235D-1A17D6C43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252FD6-966F-6D8D-679F-3CE34EB884D9}"/>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0221C7F4-B96B-3CC3-6699-F9CB2F269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358F3-6714-9EFE-19FC-DBDE8F89D142}"/>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1842281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0300-2A36-D348-D829-F14086B28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99D02-6CD8-201A-721B-BEA8BD5E7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73DC3-DD88-274B-E9AD-362031C41207}"/>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40B23782-DCC0-17F7-9E2A-CA56F75E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19768-B63B-A1C7-5E74-CC16DD289B54}"/>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288224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731519"/>
            <a:ext cx="3200400" cy="2148839"/>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4334" y="807480"/>
            <a:ext cx="7066804" cy="5390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667" y="6395144"/>
            <a:ext cx="2618317" cy="365125"/>
          </a:xfrm>
        </p:spPr>
        <p:txBody>
          <a:bodyPr/>
          <a:lstStyle>
            <a:lvl1pPr algn="l">
              <a:defRPr/>
            </a:lvl1pPr>
          </a:lstStyle>
          <a:p>
            <a:pPr>
              <a:defRPr/>
            </a:pPr>
            <a:fld id="{99252F06-D974-4759-ACE9-A161C6DF30CD}" type="datetime1">
              <a:rPr lang="en-US"/>
              <a:pPr>
                <a:defRPr/>
              </a:pPr>
              <a:t>10/4/2023</a:t>
            </a:fld>
            <a:endParaRPr lang="en-US" dirty="0"/>
          </a:p>
        </p:txBody>
      </p:sp>
      <p:sp>
        <p:nvSpPr>
          <p:cNvPr id="8" name="Footer Placeholder 5"/>
          <p:cNvSpPr>
            <a:spLocks noGrp="1"/>
          </p:cNvSpPr>
          <p:nvPr>
            <p:ph type="ftr" sz="quarter" idx="11"/>
          </p:nvPr>
        </p:nvSpPr>
        <p:spPr>
          <a:xfrm>
            <a:off x="4195293" y="6363574"/>
            <a:ext cx="6507051"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10862254" y="6363573"/>
            <a:ext cx="818884" cy="365125"/>
          </a:xfrm>
        </p:spPr>
        <p:txBody>
          <a:bodyPr/>
          <a:lstStyle>
            <a:lvl1pPr>
              <a:defRPr>
                <a:solidFill>
                  <a:schemeClr val="tx2"/>
                </a:solidFill>
              </a:defRPr>
            </a:lvl1pPr>
          </a:lstStyle>
          <a:p>
            <a:pPr>
              <a:defRPr/>
            </a:pPr>
            <a:fld id="{FF8873A4-313D-4173-B1C4-3F2E1433D932}" type="slidenum">
              <a:rPr lang="en-US" altLang="en-US"/>
              <a:pPr>
                <a:defRPr/>
              </a:pPr>
              <a:t>‹#›</a:t>
            </a:fld>
            <a:endParaRPr lang="en-US" altLang="en-US"/>
          </a:p>
        </p:txBody>
      </p:sp>
      <p:pic>
        <p:nvPicPr>
          <p:cNvPr id="10"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2"/>
          <a:stretch>
            <a:fillRect/>
          </a:stretch>
        </p:blipFill>
        <p:spPr>
          <a:xfrm>
            <a:off x="9608718" y="130147"/>
            <a:ext cx="2438400" cy="677333"/>
          </a:xfrm>
          <a:prstGeom prst="rect">
            <a:avLst/>
          </a:prstGeom>
        </p:spPr>
      </p:pic>
      <p:cxnSp>
        <p:nvCxnSpPr>
          <p:cNvPr id="11" name="Straight Connector 10">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522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FF66-682D-4404-4811-EFC53685A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FAE7C-181E-A9EB-BB72-F73141ED05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709ED-4296-FEE2-C936-5DAEE8438FE4}"/>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8161D278-D1DC-4544-A739-1F820F857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4EF0B-BB5E-004B-52BF-24C3B0E5F07F}"/>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1217416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0BE8F-4A94-0C67-7882-16C9855E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911122-3E6C-F0A0-56E5-B0465AFB5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74E0B2-0E82-FA82-64C7-5534AE996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574835-66F7-D15D-B264-3828C89E5FDF}"/>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6" name="Footer Placeholder 5">
            <a:extLst>
              <a:ext uri="{FF2B5EF4-FFF2-40B4-BE49-F238E27FC236}">
                <a16:creationId xmlns:a16="http://schemas.microsoft.com/office/drawing/2014/main" id="{CFAEEC7C-4493-93A8-259A-89AFA2851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D1E74-C9E0-90C2-0F6F-7F875B30D2C3}"/>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17447179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1BDD-E306-CD0A-70EB-18E20A00C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937210-82EC-488B-B35F-643AD35343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194EA-B3FD-2495-AB1C-CB4014349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6695E2-E862-5092-9769-805A4D33D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7C60E-20A1-A6ED-F665-D28387A70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E35BE2-8F56-C65C-99B0-17F3730B87EA}"/>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8" name="Footer Placeholder 7">
            <a:extLst>
              <a:ext uri="{FF2B5EF4-FFF2-40B4-BE49-F238E27FC236}">
                <a16:creationId xmlns:a16="http://schemas.microsoft.com/office/drawing/2014/main" id="{B5A12CEA-0946-BC49-B3AF-119BFB6E90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6166A1-A679-6C68-FA67-6EC3130E6F8F}"/>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12005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41F1-EF6E-5E6F-6C9D-09B011DB05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382621-831F-D9AC-C5EF-DC18E5B7DFAB}"/>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4" name="Footer Placeholder 3">
            <a:extLst>
              <a:ext uri="{FF2B5EF4-FFF2-40B4-BE49-F238E27FC236}">
                <a16:creationId xmlns:a16="http://schemas.microsoft.com/office/drawing/2014/main" id="{F7E16BFC-A434-2AA3-CCFE-B9167CA484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8EDA3C-9314-7290-712A-245DABD859E8}"/>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4258697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68310-E1B8-DDF6-0001-B5E46AE047A9}"/>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3" name="Footer Placeholder 2">
            <a:extLst>
              <a:ext uri="{FF2B5EF4-FFF2-40B4-BE49-F238E27FC236}">
                <a16:creationId xmlns:a16="http://schemas.microsoft.com/office/drawing/2014/main" id="{F7A994F2-D722-D58A-F5B8-72C24164DB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55F2FE-EA20-D7CD-1324-F96230FF61B6}"/>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2940865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CA7D-7FA9-D4B7-9F6B-3321F7FBF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53983A-C5A9-B3E6-9FBC-AE244384F3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AD0EE3-1BA3-2C9D-3A38-A4192EEBC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8EA1C-369D-DAAE-4770-20307229D81C}"/>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6" name="Footer Placeholder 5">
            <a:extLst>
              <a:ext uri="{FF2B5EF4-FFF2-40B4-BE49-F238E27FC236}">
                <a16:creationId xmlns:a16="http://schemas.microsoft.com/office/drawing/2014/main" id="{D5443570-7B5E-B401-0B01-26D7E8A27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9C50A-CB26-32F3-5128-F5EA25D04C86}"/>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3136644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BE09-8129-EEF5-E1AD-BACE35B6F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89E98-733B-67BB-DD22-64B6C9192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4C0B1D-68B2-3957-456E-FC82149E6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2D7C5-BC75-A3E7-350E-7CA833F9D6E0}"/>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6" name="Footer Placeholder 5">
            <a:extLst>
              <a:ext uri="{FF2B5EF4-FFF2-40B4-BE49-F238E27FC236}">
                <a16:creationId xmlns:a16="http://schemas.microsoft.com/office/drawing/2014/main" id="{4C5C1792-9AA4-D483-7DA9-60F688CB2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7ECA7-0FFC-6197-28FA-EE114058908F}"/>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4206938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813D-9837-7ACB-4394-C8E1C50C19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FD927-1FAB-3EBB-4AC9-EB0BC1D3FC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C869F-79C7-688D-D973-D496CCE50A4A}"/>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75745ADC-E215-A0E7-459D-B77B65D12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1C571-1AEC-D497-BC49-CF5423C16D97}"/>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30576920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5F37B-1FBC-A2B1-A662-94BDE60765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D728AF-0454-0324-991A-588DEC9052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F16C7-B7B4-9DDC-35AF-007631FAC9F6}"/>
              </a:ext>
            </a:extLst>
          </p:cNvPr>
          <p:cNvSpPr>
            <a:spLocks noGrp="1"/>
          </p:cNvSpPr>
          <p:nvPr>
            <p:ph type="dt" sz="half" idx="10"/>
          </p:nvPr>
        </p:nvSpPr>
        <p:spPr/>
        <p:txBody>
          <a:body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AEAE9016-638D-B078-2DAB-14A4494E2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65D7A-3ABC-9D6B-E78C-9114079D591D}"/>
              </a:ext>
            </a:extLst>
          </p:cNvPr>
          <p:cNvSpPr>
            <a:spLocks noGrp="1"/>
          </p:cNvSpPr>
          <p:nvPr>
            <p:ph type="sldNum" sz="quarter" idx="12"/>
          </p:nvPr>
        </p:nvSpPr>
        <p:spPr/>
        <p:txBody>
          <a:bodyPr/>
          <a:lstStyle/>
          <a:p>
            <a:fld id="{E016464E-8294-4B21-BE5D-3360D0D33915}" type="slidenum">
              <a:rPr lang="en-US" smtClean="0"/>
              <a:t>‹#›</a:t>
            </a:fld>
            <a:endParaRPr lang="en-US"/>
          </a:p>
        </p:txBody>
      </p:sp>
    </p:spTree>
    <p:extLst>
      <p:ext uri="{BB962C8B-B14F-4D97-AF65-F5344CB8AC3E}">
        <p14:creationId xmlns:p14="http://schemas.microsoft.com/office/powerpoint/2010/main" val="378217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8" Type="http://schemas.openxmlformats.org/officeDocument/2006/relationships/slideLayout" Target="../slideLayouts/slideLayout18.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1" Type="http://schemas.openxmlformats.org/officeDocument/2006/relationships/slideLayout" Target="../slideLayouts/slideLayout11.xml"/><Relationship Id="rId6"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image" Target="../media/image25.png"/><Relationship Id="rId4" Type="http://schemas.openxmlformats.org/officeDocument/2006/relationships/slideLayout" Target="../slideLayouts/slideLayout78.xml"/><Relationship Id="rId9" Type="http://schemas.openxmlformats.org/officeDocument/2006/relationships/image" Target="../media/image24.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84.xml"/><Relationship Id="rId7"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0FD2E4-E973-8545-837D-308335615927}"/>
              </a:ext>
            </a:extLst>
          </p:cNvPr>
          <p:cNvSpPr/>
          <p:nvPr userDrawn="1"/>
        </p:nvSpPr>
        <p:spPr>
          <a:xfrm>
            <a:off x="0" y="6306422"/>
            <a:ext cx="12192000" cy="546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14F952F-5EBD-B441-98F8-D43B76A30678}"/>
              </a:ext>
            </a:extLst>
          </p:cNvPr>
          <p:cNvSpPr>
            <a:spLocks noGrp="1"/>
          </p:cNvSpPr>
          <p:nvPr>
            <p:ph type="title"/>
          </p:nvPr>
        </p:nvSpPr>
        <p:spPr>
          <a:xfrm>
            <a:off x="838200" y="641684"/>
            <a:ext cx="10515601" cy="10490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81CA2F-EAC7-514E-9EB6-8FA6917AA980}"/>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FEB6A-119A-4D49-B591-91D20A88E12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52DBE217-D37F-3B46-A238-743F9246B98D}" type="datetime1">
              <a:rPr lang="en-US" smtClean="0"/>
              <a:t>10/4/2023</a:t>
            </a:fld>
            <a:endParaRPr lang="en-US"/>
          </a:p>
        </p:txBody>
      </p:sp>
      <p:sp>
        <p:nvSpPr>
          <p:cNvPr id="5" name="Footer Placeholder 4">
            <a:extLst>
              <a:ext uri="{FF2B5EF4-FFF2-40B4-BE49-F238E27FC236}">
                <a16:creationId xmlns:a16="http://schemas.microsoft.com/office/drawing/2014/main" id="{B24E5736-0CB6-7643-84E5-931F2AB59E72}"/>
              </a:ext>
            </a:extLst>
          </p:cNvPr>
          <p:cNvSpPr>
            <a:spLocks noGrp="1"/>
          </p:cNvSpPr>
          <p:nvPr>
            <p:ph type="ftr" sz="quarter" idx="3"/>
          </p:nvPr>
        </p:nvSpPr>
        <p:spPr>
          <a:xfrm>
            <a:off x="4038602" y="6356351"/>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C9676-5C45-234F-83F7-F8661B50797B}"/>
              </a:ext>
            </a:extLst>
          </p:cNvPr>
          <p:cNvSpPr>
            <a:spLocks noGrp="1"/>
          </p:cNvSpPr>
          <p:nvPr>
            <p:ph type="sldNum" sz="quarter" idx="4"/>
          </p:nvPr>
        </p:nvSpPr>
        <p:spPr>
          <a:xfrm>
            <a:off x="8610602" y="6356351"/>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F81F0205-19D0-7E4A-9ED8-815C205B56F5}" type="slidenum">
              <a:rPr lang="en-US" smtClean="0"/>
              <a:t>‹#›</a:t>
            </a:fld>
            <a:endParaRPr lang="en-US"/>
          </a:p>
        </p:txBody>
      </p:sp>
      <p:pic>
        <p:nvPicPr>
          <p:cNvPr id="7"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12"/>
          <a:stretch>
            <a:fillRect/>
          </a:stretch>
        </p:blipFill>
        <p:spPr>
          <a:xfrm>
            <a:off x="9608718" y="130147"/>
            <a:ext cx="2438400" cy="677333"/>
          </a:xfrm>
          <a:prstGeom prst="rect">
            <a:avLst/>
          </a:prstGeo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0FD2E4-E973-8545-837D-308335615927}"/>
              </a:ext>
            </a:extLst>
          </p:cNvPr>
          <p:cNvSpPr/>
          <p:nvPr userDrawn="1"/>
        </p:nvSpPr>
        <p:spPr>
          <a:xfrm>
            <a:off x="0" y="6396911"/>
            <a:ext cx="12192000" cy="46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64E323F0-759C-C749-AA22-883B54398341}"/>
              </a:ext>
            </a:extLst>
          </p:cNvPr>
          <p:cNvSpPr txBox="1">
            <a:spLocks/>
          </p:cNvSpPr>
          <p:nvPr userDrawn="1"/>
        </p:nvSpPr>
        <p:spPr>
          <a:xfrm>
            <a:off x="838201"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A414-2E57-E141-944D-0E383832F5B5}" type="datetime1">
              <a:rPr lang="en-US" smtClean="0"/>
              <a:pPr/>
              <a:t>10/4/2023</a:t>
            </a:fld>
            <a:endParaRPr lang="en-US" dirty="0"/>
          </a:p>
        </p:txBody>
      </p:sp>
      <p:sp>
        <p:nvSpPr>
          <p:cNvPr id="11" name="Slide Number Placeholder 5">
            <a:extLst>
              <a:ext uri="{FF2B5EF4-FFF2-40B4-BE49-F238E27FC236}">
                <a16:creationId xmlns:a16="http://schemas.microsoft.com/office/drawing/2014/main" id="{FBE463CF-D589-5343-9B25-534697E39CF9}"/>
              </a:ext>
            </a:extLst>
          </p:cNvPr>
          <p:cNvSpPr txBox="1">
            <a:spLocks/>
          </p:cNvSpPr>
          <p:nvPr userDrawn="1"/>
        </p:nvSpPr>
        <p:spPr>
          <a:xfrm>
            <a:off x="8763002"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1F0205-19D0-7E4A-9ED8-815C205B56F5}" type="slidenum">
              <a:rPr lang="en-US" smtClean="0"/>
              <a:pPr algn="r"/>
              <a:t>‹#›</a:t>
            </a:fld>
            <a:endParaRPr lang="en-US" dirty="0"/>
          </a:p>
        </p:txBody>
      </p:sp>
      <p:sp>
        <p:nvSpPr>
          <p:cNvPr id="12" name="Footer Placeholder 2"/>
          <p:cNvSpPr txBox="1">
            <a:spLocks/>
          </p:cNvSpPr>
          <p:nvPr userDrawn="1"/>
        </p:nvSpPr>
        <p:spPr>
          <a:xfrm>
            <a:off x="3581401" y="6451940"/>
            <a:ext cx="5041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bg1"/>
                </a:solidFill>
              </a:rPr>
              <a:t>Prepared by Care Transformation Collaborative of RI</a:t>
            </a:r>
          </a:p>
        </p:txBody>
      </p:sp>
    </p:spTree>
    <p:extLst>
      <p:ext uri="{BB962C8B-B14F-4D97-AF65-F5344CB8AC3E}">
        <p14:creationId xmlns:p14="http://schemas.microsoft.com/office/powerpoint/2010/main" val="29935711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ftr="0" dt="0"/>
  <p:txStyles>
    <p:titleStyle>
      <a:lvl1pPr algn="l" defTabSz="914484" rtl="0" eaLnBrk="1" latinLnBrk="0" hangingPunct="1">
        <a:lnSpc>
          <a:spcPct val="90000"/>
        </a:lnSpc>
        <a:spcBef>
          <a:spcPct val="0"/>
        </a:spcBef>
        <a:buNone/>
        <a:defRPr sz="4401" b="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84" rtl="0" eaLnBrk="1" latinLnBrk="0" hangingPunct="1">
        <a:defRPr sz="1801" kern="1200">
          <a:solidFill>
            <a:schemeClr val="tx1"/>
          </a:solidFill>
          <a:latin typeface="+mn-lt"/>
          <a:ea typeface="+mn-ea"/>
          <a:cs typeface="+mn-cs"/>
        </a:defRPr>
      </a:lvl1pPr>
      <a:lvl2pPr marL="457241" algn="l" defTabSz="914484" rtl="0" eaLnBrk="1" latinLnBrk="0" hangingPunct="1">
        <a:defRPr sz="1801" kern="1200">
          <a:solidFill>
            <a:schemeClr val="tx1"/>
          </a:solidFill>
          <a:latin typeface="+mn-lt"/>
          <a:ea typeface="+mn-ea"/>
          <a:cs typeface="+mn-cs"/>
        </a:defRPr>
      </a:lvl2pPr>
      <a:lvl3pPr marL="914484" algn="l" defTabSz="914484" rtl="0" eaLnBrk="1" latinLnBrk="0" hangingPunct="1">
        <a:defRPr sz="1801" kern="1200">
          <a:solidFill>
            <a:schemeClr val="tx1"/>
          </a:solidFill>
          <a:latin typeface="+mn-lt"/>
          <a:ea typeface="+mn-ea"/>
          <a:cs typeface="+mn-cs"/>
        </a:defRPr>
      </a:lvl3pPr>
      <a:lvl4pPr marL="1371725" algn="l" defTabSz="914484" rtl="0" eaLnBrk="1" latinLnBrk="0" hangingPunct="1">
        <a:defRPr sz="1801" kern="1200">
          <a:solidFill>
            <a:schemeClr val="tx1"/>
          </a:solidFill>
          <a:latin typeface="+mn-lt"/>
          <a:ea typeface="+mn-ea"/>
          <a:cs typeface="+mn-cs"/>
        </a:defRPr>
      </a:lvl4pPr>
      <a:lvl5pPr marL="1828966" algn="l" defTabSz="914484" rtl="0" eaLnBrk="1" latinLnBrk="0" hangingPunct="1">
        <a:defRPr sz="1801" kern="1200">
          <a:solidFill>
            <a:schemeClr val="tx1"/>
          </a:solidFill>
          <a:latin typeface="+mn-lt"/>
          <a:ea typeface="+mn-ea"/>
          <a:cs typeface="+mn-cs"/>
        </a:defRPr>
      </a:lvl5pPr>
      <a:lvl6pPr marL="2286209" algn="l" defTabSz="914484" rtl="0" eaLnBrk="1" latinLnBrk="0" hangingPunct="1">
        <a:defRPr sz="1801" kern="1200">
          <a:solidFill>
            <a:schemeClr val="tx1"/>
          </a:solidFill>
          <a:latin typeface="+mn-lt"/>
          <a:ea typeface="+mn-ea"/>
          <a:cs typeface="+mn-cs"/>
        </a:defRPr>
      </a:lvl6pPr>
      <a:lvl7pPr marL="2743449" algn="l" defTabSz="914484" rtl="0" eaLnBrk="1" latinLnBrk="0" hangingPunct="1">
        <a:defRPr sz="1801" kern="1200">
          <a:solidFill>
            <a:schemeClr val="tx1"/>
          </a:solidFill>
          <a:latin typeface="+mn-lt"/>
          <a:ea typeface="+mn-ea"/>
          <a:cs typeface="+mn-cs"/>
        </a:defRPr>
      </a:lvl7pPr>
      <a:lvl8pPr marL="3200692" algn="l" defTabSz="914484" rtl="0" eaLnBrk="1" latinLnBrk="0" hangingPunct="1">
        <a:defRPr sz="1801" kern="1200">
          <a:solidFill>
            <a:schemeClr val="tx1"/>
          </a:solidFill>
          <a:latin typeface="+mn-lt"/>
          <a:ea typeface="+mn-ea"/>
          <a:cs typeface="+mn-cs"/>
        </a:defRPr>
      </a:lvl8pPr>
      <a:lvl9pPr marL="3657933" algn="l" defTabSz="914484"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10/4/2023</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7147516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D79E1-5F46-41CA-85E7-44C2A6C62820}"/>
              </a:ext>
            </a:extLst>
          </p:cNvPr>
          <p:cNvSpPr>
            <a:spLocks noGrp="1"/>
          </p:cNvSpPr>
          <p:nvPr>
            <p:ph type="title"/>
          </p:nvPr>
        </p:nvSpPr>
        <p:spPr>
          <a:xfrm>
            <a:off x="363416" y="365125"/>
            <a:ext cx="11465168" cy="918553"/>
          </a:xfrm>
          <a:prstGeom prst="rect">
            <a:avLst/>
          </a:prstGeom>
        </p:spPr>
        <p:txBody>
          <a:bodyPr vert="horz" lIns="0" tIns="0" rIns="0" bIns="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7B0B511-05FD-459E-AC79-A87540961FC1}"/>
              </a:ext>
            </a:extLst>
          </p:cNvPr>
          <p:cNvSpPr>
            <a:spLocks noGrp="1"/>
          </p:cNvSpPr>
          <p:nvPr>
            <p:ph type="body" idx="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FC32B635-1E22-483C-94B9-F587908DE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6DB98321-594C-4030-A2B0-3492F77EE03E}"/>
              </a:ext>
            </a:extLst>
          </p:cNvPr>
          <p:cNvSpPr>
            <a:spLocks noGrp="1"/>
          </p:cNvSpPr>
          <p:nvPr>
            <p:ph type="sldNum" sz="quarter" idx="4"/>
          </p:nvPr>
        </p:nvSpPr>
        <p:spPr>
          <a:xfrm>
            <a:off x="9085384" y="6463207"/>
            <a:ext cx="2743200" cy="258268"/>
          </a:xfrm>
          <a:prstGeom prst="rect">
            <a:avLst/>
          </a:prstGeom>
        </p:spPr>
        <p:txBody>
          <a:bodyPr vert="horz" lIns="91440" tIns="45720" rIns="91440" bIns="45720" rtlCol="0" anchor="ctr"/>
          <a:lstStyle>
            <a:lvl1pPr algn="r">
              <a:defRPr sz="900">
                <a:solidFill>
                  <a:schemeClr val="accent3"/>
                </a:solidFill>
              </a:defRPr>
            </a:lvl1pPr>
          </a:lstStyle>
          <a:p>
            <a:fld id="{48BB047D-A6CD-43AB-96F0-683C726B586B}" type="slidenum">
              <a:rPr lang="en-US" noProof="0" smtClean="0"/>
              <a:pPr/>
              <a:t>‹#›</a:t>
            </a:fld>
            <a:endParaRPr lang="en-US" noProof="0" dirty="0"/>
          </a:p>
        </p:txBody>
      </p:sp>
    </p:spTree>
    <p:extLst>
      <p:ext uri="{BB962C8B-B14F-4D97-AF65-F5344CB8AC3E}">
        <p14:creationId xmlns:p14="http://schemas.microsoft.com/office/powerpoint/2010/main" val="10623579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017" y="117010"/>
            <a:ext cx="11887200" cy="4431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8783" y="811321"/>
            <a:ext cx="11794435" cy="5365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50B5A9C7-DF24-3B40-9FBA-AA6768E4BFAD}"/>
              </a:ext>
            </a:extLst>
          </p:cNvPr>
          <p:cNvSpPr>
            <a:spLocks noChangeArrowheads="1"/>
          </p:cNvSpPr>
          <p:nvPr userDrawn="1"/>
        </p:nvSpPr>
        <p:spPr bwMode="auto">
          <a:xfrm>
            <a:off x="0" y="658295"/>
            <a:ext cx="12192000" cy="54864"/>
          </a:xfrm>
          <a:prstGeom prst="rect">
            <a:avLst/>
          </a:prstGeom>
          <a:solidFill>
            <a:srgbClr val="36B727"/>
          </a:solidFill>
          <a:ln>
            <a:noFill/>
          </a:ln>
        </p:spPr>
        <p:txBody>
          <a:bodyPr lIns="68573" tIns="34287" rIns="68573" bIns="34287" anchor="ctr"/>
          <a:lstStyle/>
          <a:p>
            <a:pPr algn="ctr" fontAlgn="auto">
              <a:spcBef>
                <a:spcPts val="0"/>
              </a:spcBef>
              <a:spcAft>
                <a:spcPts val="0"/>
              </a:spcAft>
              <a:defRPr/>
            </a:pPr>
            <a:endParaRPr lang="en-US" sz="1350" dirty="0">
              <a:solidFill>
                <a:srgbClr val="FFFFFF"/>
              </a:solidFill>
              <a:latin typeface="Arial"/>
              <a:cs typeface="+mn-cs"/>
            </a:endParaRPr>
          </a:p>
        </p:txBody>
      </p:sp>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17" y="6425210"/>
            <a:ext cx="903180" cy="386912"/>
          </a:xfrm>
          <a:prstGeom prst="rect">
            <a:avLst/>
          </a:prstGeom>
        </p:spPr>
      </p:pic>
      <p:pic>
        <p:nvPicPr>
          <p:cNvPr id="7" name="Picture 6"/>
          <p:cNvPicPr>
            <a:picLocks noChangeAspect="1"/>
          </p:cNvPicPr>
          <p:nvPr userDrawn="1"/>
        </p:nvPicPr>
        <p:blipFill rotWithShape="1">
          <a:blip r:embed="rId10">
            <a:extLst>
              <a:ext uri="{28A0092B-C50C-407E-A947-70E740481C1C}">
                <a14:useLocalDpi xmlns:a14="http://schemas.microsoft.com/office/drawing/2010/main" val="0"/>
              </a:ext>
            </a:extLst>
          </a:blip>
          <a:srcRect l="6299" t="15233" r="3339" b="56280"/>
          <a:stretch/>
        </p:blipFill>
        <p:spPr>
          <a:xfrm>
            <a:off x="10322447" y="97554"/>
            <a:ext cx="1670770" cy="526717"/>
          </a:xfrm>
          <a:prstGeom prst="rect">
            <a:avLst/>
          </a:prstGeom>
        </p:spPr>
      </p:pic>
    </p:spTree>
    <p:extLst>
      <p:ext uri="{BB962C8B-B14F-4D97-AF65-F5344CB8AC3E}">
        <p14:creationId xmlns:p14="http://schemas.microsoft.com/office/powerpoint/2010/main" val="124356814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ftr="0" dt="0"/>
  <p:txStyles>
    <p:titleStyle>
      <a:lvl1pPr algn="l" defTabSz="914400" rtl="0" eaLnBrk="1" latinLnBrk="0" hangingPunct="1">
        <a:lnSpc>
          <a:spcPct val="90000"/>
        </a:lnSpc>
        <a:spcBef>
          <a:spcPct val="0"/>
        </a:spcBef>
        <a:buNone/>
        <a:defRPr sz="19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accent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017" y="117010"/>
            <a:ext cx="11887200" cy="4431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98783" y="811321"/>
            <a:ext cx="11794435" cy="53656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76383" y="6446997"/>
            <a:ext cx="516835"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fld id="{93A1D67B-7CA1-334D-A44F-A5E3B87A6587}" type="slidenum">
              <a:rPr lang="en-US" smtClean="0"/>
              <a:pPr/>
              <a:t>‹#›</a:t>
            </a:fld>
            <a:endParaRPr lang="en-US" dirty="0"/>
          </a:p>
        </p:txBody>
      </p:sp>
      <p:sp>
        <p:nvSpPr>
          <p:cNvPr id="8" name="Rectangle 7">
            <a:extLst>
              <a:ext uri="{FF2B5EF4-FFF2-40B4-BE49-F238E27FC236}">
                <a16:creationId xmlns:a16="http://schemas.microsoft.com/office/drawing/2014/main" id="{50B5A9C7-DF24-3B40-9FBA-AA6768E4BFAD}"/>
              </a:ext>
            </a:extLst>
          </p:cNvPr>
          <p:cNvSpPr>
            <a:spLocks noChangeArrowheads="1"/>
          </p:cNvSpPr>
          <p:nvPr userDrawn="1"/>
        </p:nvSpPr>
        <p:spPr bwMode="auto">
          <a:xfrm>
            <a:off x="0" y="658295"/>
            <a:ext cx="12192000" cy="54864"/>
          </a:xfrm>
          <a:prstGeom prst="rect">
            <a:avLst/>
          </a:prstGeom>
          <a:solidFill>
            <a:srgbClr val="36B727"/>
          </a:solidFill>
          <a:ln>
            <a:noFill/>
          </a:ln>
        </p:spPr>
        <p:txBody>
          <a:bodyPr lIns="68573" tIns="34287" rIns="68573" bIns="34287" anchor="ctr"/>
          <a:lstStyle/>
          <a:p>
            <a:pPr algn="ctr" fontAlgn="auto">
              <a:spcBef>
                <a:spcPts val="0"/>
              </a:spcBef>
              <a:spcAft>
                <a:spcPts val="0"/>
              </a:spcAft>
              <a:defRPr/>
            </a:pPr>
            <a:endParaRPr lang="en-US" sz="1350" dirty="0">
              <a:solidFill>
                <a:srgbClr val="FFFFFF"/>
              </a:solidFill>
              <a:latin typeface="Arial"/>
              <a:cs typeface="+mn-cs"/>
            </a:endParaRPr>
          </a:p>
        </p:txBody>
      </p:sp>
      <p:pic>
        <p:nvPicPr>
          <p:cNvPr id="9" name="Picture 8">
            <a:extLst>
              <a:ext uri="{FF2B5EF4-FFF2-40B4-BE49-F238E27FC236}">
                <a16:creationId xmlns:a16="http://schemas.microsoft.com/office/drawing/2014/main" id="{F0CDA231-A101-874B-9CEF-1D427FA7C3C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39022" y="45880"/>
            <a:ext cx="1846960" cy="519372"/>
          </a:xfrm>
          <a:prstGeom prst="rect">
            <a:avLst/>
          </a:prstGeom>
        </p:spPr>
      </p:pic>
    </p:spTree>
    <p:extLst>
      <p:ext uri="{BB962C8B-B14F-4D97-AF65-F5344CB8AC3E}">
        <p14:creationId xmlns:p14="http://schemas.microsoft.com/office/powerpoint/2010/main" val="644509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hf hdr="0" ftr="0" dt="0"/>
  <p:txStyles>
    <p:titleStyle>
      <a:lvl1pPr algn="l" defTabSz="914400" rtl="0" eaLnBrk="1" latinLnBrk="0" hangingPunct="1">
        <a:lnSpc>
          <a:spcPct val="90000"/>
        </a:lnSpc>
        <a:spcBef>
          <a:spcPct val="0"/>
        </a:spcBef>
        <a:buNone/>
        <a:defRPr sz="19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accent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00D34-EEEE-298E-CDFB-0EB8D8EE6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E27486-4C75-DDD2-FD9C-BF9CB78F1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9CCB9-1D5F-FAA2-3549-21F757290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6ED36-B93F-4B0E-B425-32C1E9EF4C96}" type="datetimeFigureOut">
              <a:rPr lang="en-US" smtClean="0"/>
              <a:t>10/4/2023</a:t>
            </a:fld>
            <a:endParaRPr lang="en-US"/>
          </a:p>
        </p:txBody>
      </p:sp>
      <p:sp>
        <p:nvSpPr>
          <p:cNvPr id="5" name="Footer Placeholder 4">
            <a:extLst>
              <a:ext uri="{FF2B5EF4-FFF2-40B4-BE49-F238E27FC236}">
                <a16:creationId xmlns:a16="http://schemas.microsoft.com/office/drawing/2014/main" id="{350702C5-ECBB-4AA5-6140-5A6E294F2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93EAD6-50EB-B255-EC1F-78EF91622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6464E-8294-4B21-BE5D-3360D0D33915}" type="slidenum">
              <a:rPr lang="en-US" smtClean="0"/>
              <a:t>‹#›</a:t>
            </a:fld>
            <a:endParaRPr lang="en-US"/>
          </a:p>
        </p:txBody>
      </p:sp>
    </p:spTree>
    <p:extLst>
      <p:ext uri="{BB962C8B-B14F-4D97-AF65-F5344CB8AC3E}">
        <p14:creationId xmlns:p14="http://schemas.microsoft.com/office/powerpoint/2010/main" val="302163766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89.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76.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7" Type="http://schemas.openxmlformats.org/officeDocument/2006/relationships/image" Target="../media/image60.emf"/><Relationship Id="rId2" Type="http://schemas.openxmlformats.org/officeDocument/2006/relationships/image" Target="../media/image53.png"/><Relationship Id="rId1" Type="http://schemas.openxmlformats.org/officeDocument/2006/relationships/slideLayout" Target="../slideLayouts/slideLayout76.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8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6.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8.png"/><Relationship Id="rId3" Type="http://schemas.openxmlformats.org/officeDocument/2006/relationships/image" Target="../media/image71.tiff"/><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image" Target="../media/image54.gif"/><Relationship Id="rId1" Type="http://schemas.openxmlformats.org/officeDocument/2006/relationships/slideLayout" Target="../slideLayouts/slideLayout76.xml"/><Relationship Id="rId6" Type="http://schemas.openxmlformats.org/officeDocument/2006/relationships/image" Target="../media/image74.sv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jpg"/><Relationship Id="rId4" Type="http://schemas.openxmlformats.org/officeDocument/2006/relationships/image" Target="../media/image72.png"/><Relationship Id="rId9" Type="http://schemas.openxmlformats.org/officeDocument/2006/relationships/image" Target="../media/image24.jp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6.xml"/><Relationship Id="rId1" Type="http://schemas.openxmlformats.org/officeDocument/2006/relationships/video" Target="https://www.youtube.com/embed/FqL_wntsmSE" TargetMode="External"/><Relationship Id="rId4" Type="http://schemas.openxmlformats.org/officeDocument/2006/relationships/hyperlink" Target="https://www.youtube.com/watch?v=FqL_wntsmS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mailto:salazarsw@familyserviceri.org" TargetMode="Externa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8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hyperlink" Target="http://www.developingchild.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F9D0-177F-F74F-A413-EB4552D23CAA}"/>
              </a:ext>
            </a:extLst>
          </p:cNvPr>
          <p:cNvSpPr>
            <a:spLocks noGrp="1"/>
          </p:cNvSpPr>
          <p:nvPr>
            <p:ph type="ctrTitle"/>
          </p:nvPr>
        </p:nvSpPr>
        <p:spPr>
          <a:xfrm>
            <a:off x="601576" y="2459736"/>
            <a:ext cx="10988843" cy="2162671"/>
          </a:xfrm>
          <a:noFill/>
        </p:spPr>
        <p:txBody>
          <a:bodyPr>
            <a:noAutofit/>
          </a:bodyPr>
          <a:lstStyle/>
          <a:p>
            <a:pPr>
              <a:lnSpc>
                <a:spcPct val="100000"/>
              </a:lnSpc>
            </a:pPr>
            <a:r>
              <a:rPr lang="en-US" sz="4400" dirty="0">
                <a:latin typeface="Arial" panose="020B0604020202020204" pitchFamily="34" charset="0"/>
                <a:cs typeface="Arial" panose="020B0604020202020204" pitchFamily="34" charset="0"/>
              </a:rPr>
              <a:t>Pediatric Integrated Behavioral Health Models</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D9FD27-3215-7646-8BC6-07EB71AFD9E5}"/>
              </a:ext>
            </a:extLst>
          </p:cNvPr>
          <p:cNvSpPr>
            <a:spLocks noGrp="1"/>
          </p:cNvSpPr>
          <p:nvPr>
            <p:ph type="subTitle" idx="1"/>
          </p:nvPr>
        </p:nvSpPr>
        <p:spPr>
          <a:xfrm>
            <a:off x="601576" y="4622407"/>
            <a:ext cx="10988843" cy="1010654"/>
          </a:xfrm>
        </p:spPr>
        <p:txBody>
          <a:bodyPr>
            <a:normAutofit/>
          </a:bodyPr>
          <a:lstStyle/>
          <a:p>
            <a:r>
              <a:rPr lang="en-US" dirty="0"/>
              <a:t>CTC-RI Annual Conference| October 5, 2023</a:t>
            </a:r>
          </a:p>
        </p:txBody>
      </p:sp>
    </p:spTree>
    <p:extLst>
      <p:ext uri="{BB962C8B-B14F-4D97-AF65-F5344CB8AC3E}">
        <p14:creationId xmlns:p14="http://schemas.microsoft.com/office/powerpoint/2010/main" val="220849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0" name="Rectangle 4"/>
          <p:cNvSpPr>
            <a:spLocks noGrp="1" noChangeArrowheads="1"/>
          </p:cNvSpPr>
          <p:nvPr>
            <p:ph type="title"/>
          </p:nvPr>
        </p:nvSpPr>
        <p:spPr>
          <a:xfrm>
            <a:off x="838201" y="345810"/>
            <a:ext cx="5120561" cy="1325563"/>
          </a:xfrm>
        </p:spPr>
        <p:txBody>
          <a:bodyPr>
            <a:normAutofit/>
          </a:bodyPr>
          <a:lstStyle/>
          <a:p>
            <a:pPr eaLnBrk="1" hangingPunct="1"/>
            <a:r>
              <a:rPr lang="en-US" sz="3400"/>
              <a:t>What is Infant/Early Childhood Mental Health?</a:t>
            </a:r>
          </a:p>
        </p:txBody>
      </p:sp>
      <p:sp>
        <p:nvSpPr>
          <p:cNvPr id="17411" name="Rectangle 5"/>
          <p:cNvSpPr>
            <a:spLocks noGrp="1" noChangeArrowheads="1"/>
          </p:cNvSpPr>
          <p:nvPr>
            <p:ph idx="1"/>
          </p:nvPr>
        </p:nvSpPr>
        <p:spPr>
          <a:xfrm>
            <a:off x="838201" y="1825625"/>
            <a:ext cx="5092194" cy="4351338"/>
          </a:xfrm>
        </p:spPr>
        <p:txBody>
          <a:bodyPr>
            <a:normAutofit/>
          </a:bodyPr>
          <a:lstStyle/>
          <a:p>
            <a:pPr eaLnBrk="1" hangingPunct="1">
              <a:buFont typeface="Wingdings" pitchFamily="2" charset="2"/>
              <a:buNone/>
            </a:pPr>
            <a:r>
              <a:rPr lang="en-US" sz="2600">
                <a:cs typeface="Times New Roman" charset="0"/>
              </a:rPr>
              <a:t>Infant/early childhood mental health involves the developing capacity of the young child to experience, regulate, and express emotions; form close and secure interpersonal relationships; explore and act on the environment and learn, all in the context of cultural expectations</a:t>
            </a:r>
          </a:p>
          <a:p>
            <a:pPr eaLnBrk="1" hangingPunct="1">
              <a:buFont typeface="Wingdings" pitchFamily="2" charset="2"/>
              <a:buNone/>
            </a:pPr>
            <a:r>
              <a:rPr lang="en-US" sz="2600" i="1">
                <a:cs typeface="Times New Roman" charset="0"/>
              </a:rPr>
              <a:t>(</a:t>
            </a:r>
            <a:r>
              <a:rPr lang="en-US" sz="2600" i="1" err="1">
                <a:cs typeface="Times New Roman" charset="0"/>
              </a:rPr>
              <a:t>Parlakian</a:t>
            </a:r>
            <a:r>
              <a:rPr lang="en-US" sz="2600" i="1">
                <a:cs typeface="Times New Roman" charset="0"/>
              </a:rPr>
              <a:t> &amp; Seibel, 2002)</a:t>
            </a:r>
            <a:endParaRPr lang="en-US" sz="2600"/>
          </a:p>
        </p:txBody>
      </p:sp>
      <p:sp>
        <p:nvSpPr>
          <p:cNvPr id="17419" name="Oval 174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22" descr="How parent-child communication from birth to age 3 sets the stage for  lifelong success">
            <a:extLst>
              <a:ext uri="{FF2B5EF4-FFF2-40B4-BE49-F238E27FC236}">
                <a16:creationId xmlns:a16="http://schemas.microsoft.com/office/drawing/2014/main" id="{CF8CCE92-2647-74D0-F684-079986914F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43" r="6272" b="-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7421" name="Arc 174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412" name="Picture 4" descr="adamjkiss"/>
          <p:cNvPicPr>
            <a:picLocks noGrp="1" noChangeAspect="1" noChangeArrowheads="1"/>
          </p:cNvPicPr>
          <p:nvPr>
            <p:ph sz="half" idx="4294967295"/>
          </p:nvPr>
        </p:nvPicPr>
        <p:blipFill rotWithShape="1">
          <a:blip r:embed="rId4" cstate="print"/>
          <a:srcRect l="5320" r="692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1" name="Group 2082">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084" name="Rectangle 2083">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2" name="Rectangle 2084">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6" name="Rectangle 2085">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AutoShape 14" descr="CARING FOR YOUR NEWBORN - Redcare">
            <a:extLst>
              <a:ext uri="{FF2B5EF4-FFF2-40B4-BE49-F238E27FC236}">
                <a16:creationId xmlns:a16="http://schemas.microsoft.com/office/drawing/2014/main" id="{06816368-CC74-8226-9BF5-1BFE73C099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9E076A7-4662-E16C-F8CA-E5EA5ED2422E}"/>
              </a:ext>
            </a:extLst>
          </p:cNvPr>
          <p:cNvSpPr txBox="1"/>
          <p:nvPr/>
        </p:nvSpPr>
        <p:spPr>
          <a:xfrm>
            <a:off x="-92639" y="-75143"/>
            <a:ext cx="10909640" cy="10658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Light" panose="020F0302020204030204"/>
                <a:ea typeface="+mn-ea"/>
                <a:cs typeface="+mn-cs"/>
              </a:rPr>
              <a:t> Infant and Early Childhood Mental Health – Core Ideas</a:t>
            </a:r>
          </a:p>
        </p:txBody>
      </p:sp>
      <p:sp>
        <p:nvSpPr>
          <p:cNvPr id="12" name="TextBox 11">
            <a:extLst>
              <a:ext uri="{FF2B5EF4-FFF2-40B4-BE49-F238E27FC236}">
                <a16:creationId xmlns:a16="http://schemas.microsoft.com/office/drawing/2014/main" id="{4DA2A76D-49AA-E309-A3EF-8682CBFE99AE}"/>
              </a:ext>
            </a:extLst>
          </p:cNvPr>
          <p:cNvSpPr txBox="1"/>
          <p:nvPr/>
        </p:nvSpPr>
        <p:spPr>
          <a:xfrm>
            <a:off x="5719156" y="4766033"/>
            <a:ext cx="5802879" cy="491239"/>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Selma </a:t>
            </a:r>
            <a:r>
              <a:rPr kumimoji="0" lang="en-US" sz="1600" b="1" i="0" u="none" strike="noStrike" kern="1200" cap="none" spc="0" normalizeH="0" baseline="0" noProof="0" dirty="0" err="1">
                <a:ln>
                  <a:noFill/>
                </a:ln>
                <a:solidFill>
                  <a:prstClr val="black"/>
                </a:solidFill>
                <a:effectLst/>
                <a:uLnTx/>
                <a:uFillTx/>
                <a:latin typeface="Calibri Light" panose="020F0302020204030204"/>
                <a:ea typeface="+mn-ea"/>
                <a:cs typeface="+mn-cs"/>
              </a:rPr>
              <a:t>Fraiberg</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 (1975) ; Handbook of Infant Mental Health, (2019); Irving Harris Foundation (2018)</a:t>
            </a:r>
            <a:endParaRPr kumimoji="0" lang="en-US" sz="31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22" descr="How parent-child communication from birth to age 3 sets the stage for  lifelong success">
            <a:extLst>
              <a:ext uri="{FF2B5EF4-FFF2-40B4-BE49-F238E27FC236}">
                <a16:creationId xmlns:a16="http://schemas.microsoft.com/office/drawing/2014/main" id="{BB2A1AA4-88FF-4476-3A8F-13B9B3700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329" y="990693"/>
            <a:ext cx="3192706" cy="21267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02" name="TextBox 9">
            <a:extLst>
              <a:ext uri="{FF2B5EF4-FFF2-40B4-BE49-F238E27FC236}">
                <a16:creationId xmlns:a16="http://schemas.microsoft.com/office/drawing/2014/main" id="{3188BF5F-21AA-0909-D741-099FA495280F}"/>
              </a:ext>
            </a:extLst>
          </p:cNvPr>
          <p:cNvGraphicFramePr/>
          <p:nvPr/>
        </p:nvGraphicFramePr>
        <p:xfrm>
          <a:off x="275891" y="864524"/>
          <a:ext cx="7607259"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RIAIMH - Home">
            <a:extLst>
              <a:ext uri="{FF2B5EF4-FFF2-40B4-BE49-F238E27FC236}">
                <a16:creationId xmlns:a16="http://schemas.microsoft.com/office/drawing/2014/main" id="{86319839-18B2-89EE-ED40-E72AA7C0656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4270" y="5525277"/>
            <a:ext cx="2346516" cy="58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2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1" name="Group 2082">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084" name="Rectangle 2083">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2" name="Rectangle 2084">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6" name="Rectangle 2085">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AutoShape 14" descr="CARING FOR YOUR NEWBORN - Redcare">
            <a:extLst>
              <a:ext uri="{FF2B5EF4-FFF2-40B4-BE49-F238E27FC236}">
                <a16:creationId xmlns:a16="http://schemas.microsoft.com/office/drawing/2014/main" id="{06816368-CC74-8226-9BF5-1BFE73C099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F3B651-FDAB-8BB1-D98E-1167BCA6409B}"/>
              </a:ext>
            </a:extLst>
          </p:cNvPr>
          <p:cNvSpPr>
            <a:spLocks noGrp="1"/>
          </p:cNvSpPr>
          <p:nvPr>
            <p:ph type="title"/>
          </p:nvPr>
        </p:nvSpPr>
        <p:spPr>
          <a:xfrm>
            <a:off x="3384398" y="3731030"/>
            <a:ext cx="5563674" cy="436570"/>
          </a:xfrm>
        </p:spPr>
        <p:txBody>
          <a:bodyPr vert="horz" lIns="91440" tIns="45720" rIns="91440" bIns="45720" rtlCol="0" anchor="b">
            <a:normAutofit/>
          </a:bodyPr>
          <a:lstStyle/>
          <a:p>
            <a:pPr algn="ctr" defTabSz="566928"/>
            <a:r>
              <a:rPr lang="en-US" sz="1700" b="1" kern="1200">
                <a:solidFill>
                  <a:srgbClr val="FFFFFF"/>
                </a:solidFill>
                <a:latin typeface="+mj-lt"/>
                <a:ea typeface="+mj-ea"/>
                <a:cs typeface="+mj-cs"/>
              </a:rPr>
              <a:t>WHY Early Matters</a:t>
            </a:r>
          </a:p>
        </p:txBody>
      </p:sp>
      <p:graphicFrame>
        <p:nvGraphicFramePr>
          <p:cNvPr id="3" name="Diagram 2">
            <a:extLst>
              <a:ext uri="{FF2B5EF4-FFF2-40B4-BE49-F238E27FC236}">
                <a16:creationId xmlns:a16="http://schemas.microsoft.com/office/drawing/2014/main" id="{D236341D-040B-29F3-7DFE-457BEDEFCFD1}"/>
              </a:ext>
            </a:extLst>
          </p:cNvPr>
          <p:cNvGraphicFramePr/>
          <p:nvPr/>
        </p:nvGraphicFramePr>
        <p:xfrm>
          <a:off x="2596443" y="0"/>
          <a:ext cx="831372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6">
            <a:extLst>
              <a:ext uri="{FF2B5EF4-FFF2-40B4-BE49-F238E27FC236}">
                <a16:creationId xmlns:a16="http://schemas.microsoft.com/office/drawing/2014/main" id="{6BEEDE2B-DFD4-CA6A-4A0E-6EEE4A49D7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1725" y="1860821"/>
            <a:ext cx="4094589" cy="26212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E076A7-4662-E16C-F8CA-E5EA5ED2422E}"/>
              </a:ext>
            </a:extLst>
          </p:cNvPr>
          <p:cNvSpPr txBox="1"/>
          <p:nvPr/>
        </p:nvSpPr>
        <p:spPr>
          <a:xfrm>
            <a:off x="486757" y="262065"/>
            <a:ext cx="6341039" cy="106583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Light" panose="020F0302020204030204"/>
                <a:ea typeface="+mn-ea"/>
                <a:cs typeface="+mn-cs"/>
              </a:rPr>
              <a:t>Integrated Behavioral Health in Pediatric Care</a:t>
            </a:r>
          </a:p>
        </p:txBody>
      </p:sp>
    </p:spTree>
    <p:extLst>
      <p:ext uri="{BB962C8B-B14F-4D97-AF65-F5344CB8AC3E}">
        <p14:creationId xmlns:p14="http://schemas.microsoft.com/office/powerpoint/2010/main" val="35594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480E-535A-0168-2025-649684949CBE}"/>
              </a:ext>
            </a:extLst>
          </p:cNvPr>
          <p:cNvSpPr>
            <a:spLocks noGrp="1"/>
          </p:cNvSpPr>
          <p:nvPr>
            <p:ph type="ctrTitle"/>
          </p:nvPr>
        </p:nvSpPr>
        <p:spPr>
          <a:xfrm>
            <a:off x="601578" y="3089446"/>
            <a:ext cx="10873498" cy="1177550"/>
          </a:xfrm>
        </p:spPr>
        <p:txBody>
          <a:bodyPr>
            <a:noAutofit/>
          </a:bodyPr>
          <a:lstStyle/>
          <a:p>
            <a:r>
              <a:rPr lang="en-US" sz="4000" dirty="0"/>
              <a:t>Building Resilient Families by Incorporating a Family Strengths Assessment Visit into the Periodicity Schedule </a:t>
            </a:r>
          </a:p>
        </p:txBody>
      </p:sp>
      <p:sp>
        <p:nvSpPr>
          <p:cNvPr id="3" name="Subtitle 2">
            <a:extLst>
              <a:ext uri="{FF2B5EF4-FFF2-40B4-BE49-F238E27FC236}">
                <a16:creationId xmlns:a16="http://schemas.microsoft.com/office/drawing/2014/main" id="{BA47ADB9-02F5-957B-6D17-52AFEE32ADB5}"/>
              </a:ext>
            </a:extLst>
          </p:cNvPr>
          <p:cNvSpPr>
            <a:spLocks noGrp="1"/>
          </p:cNvSpPr>
          <p:nvPr>
            <p:ph type="subTitle" idx="1"/>
          </p:nvPr>
        </p:nvSpPr>
        <p:spPr/>
        <p:txBody>
          <a:bodyPr>
            <a:normAutofit/>
          </a:bodyPr>
          <a:lstStyle/>
          <a:p>
            <a:r>
              <a:rPr lang="en-US" sz="1200" dirty="0">
                <a:solidFill>
                  <a:schemeClr val="accent6">
                    <a:lumMod val="75000"/>
                  </a:schemeClr>
                </a:solidFill>
              </a:rPr>
              <a:t>Allison W. Brindle, MD, FAAP</a:t>
            </a:r>
          </a:p>
          <a:p>
            <a:r>
              <a:rPr lang="en-US" sz="1200" dirty="0">
                <a:solidFill>
                  <a:schemeClr val="accent6">
                    <a:lumMod val="75000"/>
                  </a:schemeClr>
                </a:solidFill>
              </a:rPr>
              <a:t>Associate Professor, Pediatrics, Clinician Educator</a:t>
            </a:r>
          </a:p>
          <a:p>
            <a:r>
              <a:rPr lang="en-US" sz="1200" dirty="0">
                <a:solidFill>
                  <a:schemeClr val="accent6">
                    <a:lumMod val="75000"/>
                  </a:schemeClr>
                </a:solidFill>
              </a:rPr>
              <a:t>Hasbro Children’s Hospital</a:t>
            </a:r>
          </a:p>
          <a:p>
            <a:r>
              <a:rPr lang="en-US" sz="1200" dirty="0">
                <a:solidFill>
                  <a:schemeClr val="accent6">
                    <a:lumMod val="75000"/>
                  </a:schemeClr>
                </a:solidFill>
              </a:rPr>
              <a:t>October 5, 2023</a:t>
            </a:r>
          </a:p>
        </p:txBody>
      </p:sp>
      <p:sp>
        <p:nvSpPr>
          <p:cNvPr id="4" name="Rectangle 3">
            <a:extLst>
              <a:ext uri="{FF2B5EF4-FFF2-40B4-BE49-F238E27FC236}">
                <a16:creationId xmlns:a16="http://schemas.microsoft.com/office/drawing/2014/main" id="{2E80927D-1ADD-93E4-1CDA-FF64FC0BF1D2}"/>
              </a:ext>
            </a:extLst>
          </p:cNvPr>
          <p:cNvSpPr/>
          <p:nvPr/>
        </p:nvSpPr>
        <p:spPr>
          <a:xfrm>
            <a:off x="3252158" y="862642"/>
            <a:ext cx="6055744" cy="1716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16B632-53C4-C70E-A0CF-609ADA9EC067}"/>
              </a:ext>
            </a:extLst>
          </p:cNvPr>
          <p:cNvSpPr/>
          <p:nvPr/>
        </p:nvSpPr>
        <p:spPr>
          <a:xfrm>
            <a:off x="3551207" y="5529532"/>
            <a:ext cx="6055744" cy="6870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54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CEA5-583B-9FE4-22CC-CEF633581FCB}"/>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7B2465C-415B-1F36-1A4F-E3671033149A}"/>
              </a:ext>
            </a:extLst>
          </p:cNvPr>
          <p:cNvSpPr>
            <a:spLocks noGrp="1"/>
          </p:cNvSpPr>
          <p:nvPr>
            <p:ph idx="1"/>
          </p:nvPr>
        </p:nvSpPr>
        <p:spPr/>
        <p:txBody>
          <a:bodyPr/>
          <a:lstStyle/>
          <a:p>
            <a:r>
              <a:rPr lang="en-US" dirty="0">
                <a:solidFill>
                  <a:schemeClr val="accent6">
                    <a:lumMod val="75000"/>
                  </a:schemeClr>
                </a:solidFill>
              </a:rPr>
              <a:t>This project is funded by the American Academy of Pediatrics Healthy People 2030 Grant</a:t>
            </a:r>
          </a:p>
          <a:p>
            <a:r>
              <a:rPr lang="en-US" dirty="0">
                <a:solidFill>
                  <a:schemeClr val="accent6">
                    <a:lumMod val="75000"/>
                  </a:schemeClr>
                </a:solidFill>
              </a:rPr>
              <a:t>I have no personal financial disclosures</a:t>
            </a:r>
          </a:p>
        </p:txBody>
      </p:sp>
      <p:sp>
        <p:nvSpPr>
          <p:cNvPr id="4" name="Rectangle 3">
            <a:extLst>
              <a:ext uri="{FF2B5EF4-FFF2-40B4-BE49-F238E27FC236}">
                <a16:creationId xmlns:a16="http://schemas.microsoft.com/office/drawing/2014/main" id="{B50CBB93-6BA5-E54B-8424-ADDE0DCB7DF4}"/>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0287EF-54F0-DB99-1E48-8CE8C8FE4E2F}"/>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78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4A96-2AE4-D912-5700-1B580B67ED9A}"/>
              </a:ext>
            </a:extLst>
          </p:cNvPr>
          <p:cNvSpPr>
            <a:spLocks noGrp="1"/>
          </p:cNvSpPr>
          <p:nvPr>
            <p:ph type="title"/>
          </p:nvPr>
        </p:nvSpPr>
        <p:spPr/>
        <p:txBody>
          <a:bodyPr/>
          <a:lstStyle/>
          <a:p>
            <a:r>
              <a:rPr lang="en-US" dirty="0"/>
              <a:t>Teamwork Makes the Dream Work</a:t>
            </a:r>
          </a:p>
        </p:txBody>
      </p:sp>
      <p:sp>
        <p:nvSpPr>
          <p:cNvPr id="3" name="Content Placeholder 2">
            <a:extLst>
              <a:ext uri="{FF2B5EF4-FFF2-40B4-BE49-F238E27FC236}">
                <a16:creationId xmlns:a16="http://schemas.microsoft.com/office/drawing/2014/main" id="{84A3CE2D-DF13-DA82-9E77-8E8A8279D59D}"/>
              </a:ext>
            </a:extLst>
          </p:cNvPr>
          <p:cNvSpPr>
            <a:spLocks noGrp="1"/>
          </p:cNvSpPr>
          <p:nvPr>
            <p:ph idx="1"/>
          </p:nvPr>
        </p:nvSpPr>
        <p:spPr/>
        <p:txBody>
          <a:bodyPr/>
          <a:lstStyle/>
          <a:p>
            <a:r>
              <a:rPr lang="en-US" dirty="0">
                <a:solidFill>
                  <a:schemeClr val="accent6">
                    <a:lumMod val="75000"/>
                  </a:schemeClr>
                </a:solidFill>
              </a:rPr>
              <a:t>Pat Flanagan, MD, FAAP</a:t>
            </a:r>
          </a:p>
          <a:p>
            <a:r>
              <a:rPr lang="en-US" dirty="0">
                <a:solidFill>
                  <a:schemeClr val="accent6">
                    <a:lumMod val="75000"/>
                  </a:schemeClr>
                </a:solidFill>
              </a:rPr>
              <a:t>Jennifer Mann, MPH</a:t>
            </a:r>
          </a:p>
          <a:p>
            <a:r>
              <a:rPr lang="en-US" dirty="0">
                <a:solidFill>
                  <a:schemeClr val="accent6">
                    <a:lumMod val="75000"/>
                  </a:schemeClr>
                </a:solidFill>
              </a:rPr>
              <a:t>Susanne Campbell, RN, MS</a:t>
            </a:r>
          </a:p>
          <a:p>
            <a:r>
              <a:rPr lang="en-US" dirty="0">
                <a:solidFill>
                  <a:schemeClr val="accent6">
                    <a:lumMod val="75000"/>
                  </a:schemeClr>
                </a:solidFill>
              </a:rPr>
              <a:t>Members of the CTC-RI Team</a:t>
            </a:r>
          </a:p>
          <a:p>
            <a:r>
              <a:rPr lang="en-US" dirty="0">
                <a:solidFill>
                  <a:schemeClr val="accent6">
                    <a:lumMod val="75000"/>
                  </a:schemeClr>
                </a:solidFill>
              </a:rPr>
              <a:t>Family and Physician Co-Designers</a:t>
            </a:r>
          </a:p>
        </p:txBody>
      </p:sp>
      <p:sp>
        <p:nvSpPr>
          <p:cNvPr id="4" name="Rectangle 3">
            <a:extLst>
              <a:ext uri="{FF2B5EF4-FFF2-40B4-BE49-F238E27FC236}">
                <a16:creationId xmlns:a16="http://schemas.microsoft.com/office/drawing/2014/main" id="{086EF5E1-FE61-5F4C-BE90-898442A2B49C}"/>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58040B-5AF4-025E-3A50-818067FD9B3B}"/>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48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9D5C-1F05-22F8-7BB5-4B598752F61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9E6DD4C-843B-6A52-9898-05EF274553A6}"/>
              </a:ext>
            </a:extLst>
          </p:cNvPr>
          <p:cNvSpPr>
            <a:spLocks noGrp="1"/>
          </p:cNvSpPr>
          <p:nvPr>
            <p:ph idx="1"/>
          </p:nvPr>
        </p:nvSpPr>
        <p:spPr/>
        <p:txBody>
          <a:bodyPr/>
          <a:lstStyle/>
          <a:p>
            <a:r>
              <a:rPr lang="en-US" dirty="0">
                <a:solidFill>
                  <a:schemeClr val="accent6">
                    <a:lumMod val="75000"/>
                  </a:schemeClr>
                </a:solidFill>
              </a:rPr>
              <a:t>Identify the unique strengths of families and their children early</a:t>
            </a:r>
          </a:p>
          <a:p>
            <a:r>
              <a:rPr lang="en-US" dirty="0">
                <a:solidFill>
                  <a:schemeClr val="accent6">
                    <a:lumMod val="75000"/>
                  </a:schemeClr>
                </a:solidFill>
              </a:rPr>
              <a:t>Promote a positive, family centered relationship between the family and the patient centered medical home</a:t>
            </a:r>
          </a:p>
          <a:p>
            <a:r>
              <a:rPr lang="en-US" dirty="0">
                <a:solidFill>
                  <a:schemeClr val="accent6">
                    <a:lumMod val="75000"/>
                  </a:schemeClr>
                </a:solidFill>
              </a:rPr>
              <a:t>Elevate the power of early relational health in building lifelong resilience</a:t>
            </a:r>
          </a:p>
        </p:txBody>
      </p:sp>
      <p:sp>
        <p:nvSpPr>
          <p:cNvPr id="4" name="Rectangle 3">
            <a:extLst>
              <a:ext uri="{FF2B5EF4-FFF2-40B4-BE49-F238E27FC236}">
                <a16:creationId xmlns:a16="http://schemas.microsoft.com/office/drawing/2014/main" id="{185C3130-0F0D-6878-23E3-67AECF7971B9}"/>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6387C2-6F49-A8AF-69EA-03B9D41542BE}"/>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495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D933-ADA4-05FB-3DF5-9048B3427DC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A6BF43F4-1278-C42E-31F1-86FF0F96D42D}"/>
              </a:ext>
            </a:extLst>
          </p:cNvPr>
          <p:cNvSpPr>
            <a:spLocks noGrp="1"/>
          </p:cNvSpPr>
          <p:nvPr>
            <p:ph idx="1"/>
          </p:nvPr>
        </p:nvSpPr>
        <p:spPr/>
        <p:txBody>
          <a:bodyPr>
            <a:normAutofit fontScale="92500" lnSpcReduction="20000"/>
          </a:bodyPr>
          <a:lstStyle/>
          <a:p>
            <a:r>
              <a:rPr lang="en-US" dirty="0">
                <a:solidFill>
                  <a:schemeClr val="accent6">
                    <a:lumMod val="75000"/>
                  </a:schemeClr>
                </a:solidFill>
              </a:rPr>
              <a:t>Families/Caregivers and Pediatricians follow the Periodicity Schedule for routine Health Maintenance Visits</a:t>
            </a:r>
          </a:p>
          <a:p>
            <a:pPr lvl="1"/>
            <a:r>
              <a:rPr lang="en-US" dirty="0">
                <a:solidFill>
                  <a:schemeClr val="accent6">
                    <a:lumMod val="75000"/>
                  </a:schemeClr>
                </a:solidFill>
              </a:rPr>
              <a:t>Newborn</a:t>
            </a:r>
          </a:p>
          <a:p>
            <a:pPr lvl="1"/>
            <a:r>
              <a:rPr lang="en-US" dirty="0">
                <a:solidFill>
                  <a:schemeClr val="accent6">
                    <a:lumMod val="75000"/>
                  </a:schemeClr>
                </a:solidFill>
              </a:rPr>
              <a:t>2-week</a:t>
            </a:r>
          </a:p>
          <a:p>
            <a:pPr lvl="1"/>
            <a:r>
              <a:rPr lang="en-US" dirty="0">
                <a:solidFill>
                  <a:schemeClr val="accent6">
                    <a:lumMod val="75000"/>
                  </a:schemeClr>
                </a:solidFill>
              </a:rPr>
              <a:t>1-month</a:t>
            </a:r>
          </a:p>
          <a:p>
            <a:pPr lvl="1"/>
            <a:r>
              <a:rPr lang="en-US" dirty="0">
                <a:solidFill>
                  <a:schemeClr val="accent6">
                    <a:lumMod val="75000"/>
                  </a:schemeClr>
                </a:solidFill>
              </a:rPr>
              <a:t>2 month</a:t>
            </a:r>
          </a:p>
          <a:p>
            <a:pPr lvl="1"/>
            <a:r>
              <a:rPr lang="en-US" dirty="0">
                <a:solidFill>
                  <a:schemeClr val="accent6">
                    <a:lumMod val="75000"/>
                  </a:schemeClr>
                </a:solidFill>
              </a:rPr>
              <a:t>4 month</a:t>
            </a:r>
          </a:p>
          <a:p>
            <a:pPr lvl="1"/>
            <a:r>
              <a:rPr lang="en-US" dirty="0">
                <a:solidFill>
                  <a:schemeClr val="accent6">
                    <a:lumMod val="75000"/>
                  </a:schemeClr>
                </a:solidFill>
              </a:rPr>
              <a:t>6 month</a:t>
            </a:r>
          </a:p>
          <a:p>
            <a:pPr lvl="1"/>
            <a:r>
              <a:rPr lang="en-US" dirty="0">
                <a:solidFill>
                  <a:schemeClr val="accent6">
                    <a:lumMod val="75000"/>
                  </a:schemeClr>
                </a:solidFill>
              </a:rPr>
              <a:t>9 month</a:t>
            </a:r>
          </a:p>
          <a:p>
            <a:pPr lvl="1"/>
            <a:r>
              <a:rPr lang="en-US" dirty="0">
                <a:solidFill>
                  <a:schemeClr val="accent6">
                    <a:lumMod val="75000"/>
                  </a:schemeClr>
                </a:solidFill>
              </a:rPr>
              <a:t>12 month</a:t>
            </a:r>
          </a:p>
          <a:p>
            <a:pPr marL="457200" lvl="1" indent="0">
              <a:buNone/>
            </a:pPr>
            <a:endParaRPr lang="en-US" dirty="0"/>
          </a:p>
          <a:p>
            <a:pPr marL="457200" lvl="1" indent="0">
              <a:buNone/>
            </a:pPr>
            <a:r>
              <a:rPr lang="en-US" sz="1700" dirty="0"/>
              <a:t>https://downloads.aap.org/AAP/PDF/periodicity_schedule.pdf.  Downloaded 9/3/2023 </a:t>
            </a:r>
          </a:p>
          <a:p>
            <a:pPr marL="457200" lvl="1" indent="0">
              <a:buNone/>
            </a:pPr>
            <a:endParaRPr lang="en-US" sz="1700" dirty="0"/>
          </a:p>
          <a:p>
            <a:pPr marL="457200" lvl="1" indent="0">
              <a:buNone/>
            </a:pPr>
            <a:r>
              <a:rPr lang="en-US" sz="1700" i="0" dirty="0">
                <a:effectLst/>
              </a:rPr>
              <a:t> Bright Futures Guidelines (</a:t>
            </a:r>
            <a:r>
              <a:rPr lang="en-US" sz="1700" b="0" i="0" dirty="0">
                <a:solidFill>
                  <a:srgbClr val="1B1F27"/>
                </a:solidFill>
                <a:effectLst/>
              </a:rPr>
              <a:t>Hagan JF, Shaw JS, Duncan PM, eds. Bright Futures: Guidelines for Health Supervision of Infants, Children and Adolescents. 4th ed. American Academy of Pediatrics; 2017</a:t>
            </a:r>
            <a:endParaRPr lang="en-US" sz="1700" dirty="0"/>
          </a:p>
        </p:txBody>
      </p:sp>
      <p:sp>
        <p:nvSpPr>
          <p:cNvPr id="4" name="Rectangle 3">
            <a:extLst>
              <a:ext uri="{FF2B5EF4-FFF2-40B4-BE49-F238E27FC236}">
                <a16:creationId xmlns:a16="http://schemas.microsoft.com/office/drawing/2014/main" id="{415ADBB5-5698-CD8C-2D7A-147CFF330BDA}"/>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18DF729-1AA8-26A7-3845-7E6BB5226DD3}"/>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6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C413-D6CD-0410-0ABC-2E153ACD6392}"/>
              </a:ext>
            </a:extLst>
          </p:cNvPr>
          <p:cNvSpPr>
            <a:spLocks noGrp="1"/>
          </p:cNvSpPr>
          <p:nvPr>
            <p:ph type="title"/>
          </p:nvPr>
        </p:nvSpPr>
        <p:spPr/>
        <p:txBody>
          <a:bodyPr/>
          <a:lstStyle/>
          <a:p>
            <a:r>
              <a:rPr lang="en-US" dirty="0"/>
              <a:t>Screenings Completed</a:t>
            </a:r>
          </a:p>
        </p:txBody>
      </p:sp>
      <p:sp>
        <p:nvSpPr>
          <p:cNvPr id="3" name="Content Placeholder 2">
            <a:extLst>
              <a:ext uri="{FF2B5EF4-FFF2-40B4-BE49-F238E27FC236}">
                <a16:creationId xmlns:a16="http://schemas.microsoft.com/office/drawing/2014/main" id="{A2050CD4-FB38-44F5-ADCA-683C42D03FD7}"/>
              </a:ext>
            </a:extLst>
          </p:cNvPr>
          <p:cNvSpPr>
            <a:spLocks noGrp="1"/>
          </p:cNvSpPr>
          <p:nvPr>
            <p:ph idx="1"/>
          </p:nvPr>
        </p:nvSpPr>
        <p:spPr/>
        <p:txBody>
          <a:bodyPr/>
          <a:lstStyle/>
          <a:p>
            <a:r>
              <a:rPr lang="en-US" dirty="0">
                <a:solidFill>
                  <a:schemeClr val="accent6">
                    <a:lumMod val="75000"/>
                  </a:schemeClr>
                </a:solidFill>
              </a:rPr>
              <a:t>Edinburgh Post-Natal Depression Scale</a:t>
            </a:r>
          </a:p>
          <a:p>
            <a:r>
              <a:rPr lang="en-US" dirty="0">
                <a:solidFill>
                  <a:schemeClr val="accent6">
                    <a:lumMod val="75000"/>
                  </a:schemeClr>
                </a:solidFill>
              </a:rPr>
              <a:t>Social Determinants of Health</a:t>
            </a:r>
          </a:p>
          <a:p>
            <a:r>
              <a:rPr lang="en-US" dirty="0">
                <a:solidFill>
                  <a:schemeClr val="accent6">
                    <a:lumMod val="75000"/>
                  </a:schemeClr>
                </a:solidFill>
              </a:rPr>
              <a:t>Food Insecurity</a:t>
            </a:r>
          </a:p>
          <a:p>
            <a:r>
              <a:rPr lang="en-US" dirty="0">
                <a:solidFill>
                  <a:schemeClr val="accent6">
                    <a:lumMod val="75000"/>
                  </a:schemeClr>
                </a:solidFill>
              </a:rPr>
              <a:t>Housing Insecurity</a:t>
            </a:r>
          </a:p>
          <a:p>
            <a:r>
              <a:rPr lang="en-US" dirty="0">
                <a:solidFill>
                  <a:schemeClr val="accent6">
                    <a:lumMod val="75000"/>
                  </a:schemeClr>
                </a:solidFill>
              </a:rPr>
              <a:t>Parental tobacco, alcohol and other substance use</a:t>
            </a:r>
          </a:p>
          <a:p>
            <a:pPr marL="0" indent="0">
              <a:buNone/>
            </a:pPr>
            <a:endParaRPr lang="en-US" dirty="0">
              <a:solidFill>
                <a:schemeClr val="accent6">
                  <a:lumMod val="75000"/>
                </a:schemeClr>
              </a:solidFill>
            </a:endParaRPr>
          </a:p>
          <a:p>
            <a:pPr marL="0" indent="0">
              <a:buNone/>
            </a:pPr>
            <a:endParaRPr lang="en-US" dirty="0">
              <a:solidFill>
                <a:schemeClr val="accent6">
                  <a:lumMod val="75000"/>
                </a:schemeClr>
              </a:solidFill>
            </a:endParaRPr>
          </a:p>
          <a:p>
            <a:pPr marL="0" indent="0">
              <a:buNone/>
            </a:pPr>
            <a:r>
              <a:rPr lang="en-US" dirty="0">
                <a:solidFill>
                  <a:schemeClr val="accent6">
                    <a:lumMod val="75000"/>
                  </a:schemeClr>
                </a:solidFill>
              </a:rPr>
              <a:t>All Important, but. . . </a:t>
            </a:r>
          </a:p>
        </p:txBody>
      </p:sp>
      <p:sp>
        <p:nvSpPr>
          <p:cNvPr id="4" name="Rectangle 3">
            <a:extLst>
              <a:ext uri="{FF2B5EF4-FFF2-40B4-BE49-F238E27FC236}">
                <a16:creationId xmlns:a16="http://schemas.microsoft.com/office/drawing/2014/main" id="{B8C91796-3B86-D5BC-A817-4DE11EF3C643}"/>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03A5D1-04A0-F619-8139-7780EF61AEA2}"/>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09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2F04-4469-73CA-2578-0A676D57A852}"/>
              </a:ext>
            </a:extLst>
          </p:cNvPr>
          <p:cNvSpPr>
            <a:spLocks noGrp="1"/>
          </p:cNvSpPr>
          <p:nvPr>
            <p:ph type="title"/>
          </p:nvPr>
        </p:nvSpPr>
        <p:spPr/>
        <p:txBody>
          <a:bodyPr/>
          <a:lstStyle/>
          <a:p>
            <a:r>
              <a:rPr lang="en-US" dirty="0"/>
              <a:t>Screenings Completed</a:t>
            </a:r>
          </a:p>
        </p:txBody>
      </p:sp>
      <p:sp>
        <p:nvSpPr>
          <p:cNvPr id="3" name="Content Placeholder 2">
            <a:extLst>
              <a:ext uri="{FF2B5EF4-FFF2-40B4-BE49-F238E27FC236}">
                <a16:creationId xmlns:a16="http://schemas.microsoft.com/office/drawing/2014/main" id="{8EA09402-DC40-5825-B31E-8CB5F9630284}"/>
              </a:ext>
            </a:extLst>
          </p:cNvPr>
          <p:cNvSpPr>
            <a:spLocks noGrp="1"/>
          </p:cNvSpPr>
          <p:nvPr>
            <p:ph idx="1"/>
          </p:nvPr>
        </p:nvSpPr>
        <p:spPr/>
        <p:txBody>
          <a:bodyPr/>
          <a:lstStyle/>
          <a:p>
            <a:r>
              <a:rPr lang="en-US" dirty="0">
                <a:solidFill>
                  <a:schemeClr val="accent6">
                    <a:lumMod val="75000"/>
                  </a:schemeClr>
                </a:solidFill>
              </a:rPr>
              <a:t>Deficit focus</a:t>
            </a:r>
          </a:p>
          <a:p>
            <a:r>
              <a:rPr lang="en-US" dirty="0">
                <a:solidFill>
                  <a:schemeClr val="accent6">
                    <a:lumMod val="75000"/>
                  </a:schemeClr>
                </a:solidFill>
              </a:rPr>
              <a:t>Need trust building first</a:t>
            </a:r>
          </a:p>
        </p:txBody>
      </p:sp>
      <p:sp>
        <p:nvSpPr>
          <p:cNvPr id="4" name="Rectangle 3">
            <a:extLst>
              <a:ext uri="{FF2B5EF4-FFF2-40B4-BE49-F238E27FC236}">
                <a16:creationId xmlns:a16="http://schemas.microsoft.com/office/drawing/2014/main" id="{050C68D2-1EE2-E3A9-BEE8-1EB4A742F251}"/>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76B36D-CA1C-F666-0287-C234F72A0C8D}"/>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79" y="723900"/>
            <a:ext cx="10515601" cy="667694"/>
          </a:xfrm>
        </p:spPr>
        <p:txBody>
          <a:bodyPr>
            <a:normAutofit fontScale="90000"/>
          </a:bodyPr>
          <a:lstStyle/>
          <a:p>
            <a:r>
              <a:rPr lang="en-US" dirty="0"/>
              <a:t>Agenda</a:t>
            </a:r>
          </a:p>
        </p:txBody>
      </p:sp>
      <p:graphicFrame>
        <p:nvGraphicFramePr>
          <p:cNvPr id="5" name="Table 4"/>
          <p:cNvGraphicFramePr>
            <a:graphicFrameLocks noGrp="1"/>
          </p:cNvGraphicFramePr>
          <p:nvPr>
            <p:extLst>
              <p:ext uri="{D42A27DB-BD31-4B8C-83A1-F6EECF244321}">
                <p14:modId xmlns:p14="http://schemas.microsoft.com/office/powerpoint/2010/main" val="515543057"/>
              </p:ext>
            </p:extLst>
          </p:nvPr>
        </p:nvGraphicFramePr>
        <p:xfrm>
          <a:off x="380179" y="1394982"/>
          <a:ext cx="11342429" cy="4456566"/>
        </p:xfrm>
        <a:graphic>
          <a:graphicData uri="http://schemas.openxmlformats.org/drawingml/2006/table">
            <a:tbl>
              <a:tblPr firstRow="1" bandRow="1">
                <a:tableStyleId>{5C22544A-7EE6-4342-B048-85BDC9FD1C3A}</a:tableStyleId>
              </a:tblPr>
              <a:tblGrid>
                <a:gridCol w="9246263">
                  <a:extLst>
                    <a:ext uri="{9D8B030D-6E8A-4147-A177-3AD203B41FA5}">
                      <a16:colId xmlns:a16="http://schemas.microsoft.com/office/drawing/2014/main" val="236076315"/>
                    </a:ext>
                  </a:extLst>
                </a:gridCol>
                <a:gridCol w="2096166">
                  <a:extLst>
                    <a:ext uri="{9D8B030D-6E8A-4147-A177-3AD203B41FA5}">
                      <a16:colId xmlns:a16="http://schemas.microsoft.com/office/drawing/2014/main" val="2018148115"/>
                    </a:ext>
                  </a:extLst>
                </a:gridCol>
              </a:tblGrid>
              <a:tr h="532525">
                <a:tc>
                  <a:txBody>
                    <a:bodyPr/>
                    <a:lstStyle/>
                    <a:p>
                      <a:pPr algn="ctr"/>
                      <a:r>
                        <a:rPr lang="en-US" sz="2000" dirty="0">
                          <a:latin typeface="Calibri Light" panose="020F0302020204030204" pitchFamily="34" charset="0"/>
                          <a:ea typeface="Calibri Light" panose="020F0302020204030204" pitchFamily="34" charset="0"/>
                          <a:cs typeface="Calibri Light" panose="020F0302020204030204" pitchFamily="34" charset="0"/>
                        </a:rPr>
                        <a:t>Presenter/Topic</a:t>
                      </a:r>
                    </a:p>
                  </a:txBody>
                  <a:tcPr/>
                </a:tc>
                <a:tc>
                  <a:txBody>
                    <a:bodyPr/>
                    <a:lstStyle/>
                    <a:p>
                      <a:pPr algn="ctr"/>
                      <a:r>
                        <a:rPr lang="en-US" sz="2000" dirty="0">
                          <a:latin typeface="Calibri Light" panose="020F0302020204030204" pitchFamily="34" charset="0"/>
                          <a:ea typeface="Calibri Light" panose="020F0302020204030204" pitchFamily="34" charset="0"/>
                          <a:cs typeface="Calibri Light" panose="020F0302020204030204" pitchFamily="34" charset="0"/>
                        </a:rPr>
                        <a:t>Time</a:t>
                      </a:r>
                    </a:p>
                  </a:txBody>
                  <a:tcPr/>
                </a:tc>
                <a:extLst>
                  <a:ext uri="{0D108BD9-81ED-4DB2-BD59-A6C34878D82A}">
                    <a16:rowId xmlns:a16="http://schemas.microsoft.com/office/drawing/2014/main" val="38994862"/>
                  </a:ext>
                </a:extLst>
              </a:tr>
              <a:tr h="781187">
                <a:tc>
                  <a:txBody>
                    <a:bodyPr/>
                    <a:lstStyle/>
                    <a:p>
                      <a:r>
                        <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Welcome</a:t>
                      </a:r>
                    </a:p>
                    <a:p>
                      <a:pPr marL="0" marR="0" lvl="0" indent="0" algn="l" defTabSz="914484" rtl="0" eaLnBrk="1" fontAlgn="auto" latinLnBrk="0" hangingPunct="1">
                        <a:lnSpc>
                          <a:spcPct val="100000"/>
                        </a:lnSpc>
                        <a:spcBef>
                          <a:spcPts val="0"/>
                        </a:spcBef>
                        <a:spcAft>
                          <a:spcPts val="0"/>
                        </a:spcAft>
                        <a:buClrTx/>
                        <a:buSzTx/>
                        <a:buFontTx/>
                        <a:buNone/>
                        <a:tabLst/>
                        <a:defRPr/>
                      </a:pPr>
                      <a:r>
                        <a:rPr lang="en-US" sz="1800" b="1"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Moderator: </a:t>
                      </a:r>
                      <a:r>
                        <a:rPr lang="en-US" sz="1800" b="1" i="1" kern="1200"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Cynthia </a:t>
                      </a:r>
                      <a:r>
                        <a:rPr lang="en-US" sz="1800" b="1" i="1" kern="1200" baseline="0"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Loncar</a:t>
                      </a:r>
                      <a:r>
                        <a:rPr lang="en-US" sz="1800" b="1" i="1" kern="1200"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PhD, The Warren Alpert Medical School of Brown University</a:t>
                      </a: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5 minutes</a:t>
                      </a:r>
                    </a:p>
                  </a:txBody>
                  <a:tcPr/>
                </a:tc>
                <a:extLst>
                  <a:ext uri="{0D108BD9-81ED-4DB2-BD59-A6C34878D82A}">
                    <a16:rowId xmlns:a16="http://schemas.microsoft.com/office/drawing/2014/main" val="1121973362"/>
                  </a:ext>
                </a:extLst>
              </a:tr>
              <a:tr h="828861">
                <a:tc>
                  <a:txBody>
                    <a:bodyPr/>
                    <a:lstStyle/>
                    <a:p>
                      <a:r>
                        <a:rPr lang="en-US" sz="1800" kern="1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Building Resilient Families by Incorporating a Family Strengths Assessment Visit into the Periodicity Schedule </a:t>
                      </a:r>
                    </a:p>
                    <a:p>
                      <a:r>
                        <a:rPr lang="en-US" sz="1800" b="1" i="1" kern="1200"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Allison W. Brindle, MD, FAAP, Associate Professor, Pediatrics, Clinician Educator, Hasbro Children’s Hospital</a:t>
                      </a:r>
                    </a:p>
                  </a:txBody>
                  <a:tcPr/>
                </a:tc>
                <a:tc>
                  <a:txBody>
                    <a:bodyPr/>
                    <a:lstStyle/>
                    <a:p>
                      <a:r>
                        <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20 minutes</a:t>
                      </a:r>
                    </a:p>
                  </a:txBody>
                  <a:tcPr/>
                </a:tc>
                <a:extLst>
                  <a:ext uri="{0D108BD9-81ED-4DB2-BD59-A6C34878D82A}">
                    <a16:rowId xmlns:a16="http://schemas.microsoft.com/office/drawing/2014/main" val="4187044612"/>
                  </a:ext>
                </a:extLst>
              </a:tr>
              <a:tr h="977067">
                <a:tc>
                  <a:txBody>
                    <a:bodyPr/>
                    <a:lstStyle/>
                    <a:p>
                      <a:r>
                        <a:rPr lang="en-US" sz="1800" kern="1200"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TEAMUp</a:t>
                      </a:r>
                      <a:r>
                        <a:rPr lang="en-US" sz="1800" kern="1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for Children</a:t>
                      </a:r>
                    </a:p>
                    <a:p>
                      <a:r>
                        <a:rPr lang="en-US" sz="1800" b="1" i="1" kern="1200"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Anita Morris, MSN, FNP-BC, Project Director for TEAM UP for Children, Director of Research Strategy &amp; Process Improvement for Boston Medical Center Health System.</a:t>
                      </a: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25 minutes</a:t>
                      </a:r>
                    </a:p>
                    <a:p>
                      <a:endPar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457150187"/>
                  </a:ext>
                </a:extLst>
              </a:tr>
              <a:tr h="977067">
                <a:tc>
                  <a:txBody>
                    <a:bodyPr/>
                    <a:lstStyle/>
                    <a:p>
                      <a:r>
                        <a:rPr lang="en-US" sz="1800" b="0" i="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DULCE</a:t>
                      </a:r>
                      <a:endParaRPr lang="en-US" sz="1800" b="0" i="0"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1800" b="1" i="1" baseline="0"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Swanette</a:t>
                      </a:r>
                      <a:r>
                        <a:rPr lang="en-US" sz="1800" b="1" i="1" baseline="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Salazar, CHW, Family Services of RI</a:t>
                      </a: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15 minutes</a:t>
                      </a:r>
                    </a:p>
                  </a:txBody>
                  <a:tcPr/>
                </a:tc>
                <a:extLst>
                  <a:ext uri="{0D108BD9-81ED-4DB2-BD59-A6C34878D82A}">
                    <a16:rowId xmlns:a16="http://schemas.microsoft.com/office/drawing/2014/main" val="4274942901"/>
                  </a:ext>
                </a:extLst>
              </a:tr>
            </a:tbl>
          </a:graphicData>
        </a:graphic>
      </p:graphicFrame>
    </p:spTree>
    <p:extLst>
      <p:ext uri="{BB962C8B-B14F-4D97-AF65-F5344CB8AC3E}">
        <p14:creationId xmlns:p14="http://schemas.microsoft.com/office/powerpoint/2010/main" val="20611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B624-156F-8ACC-261D-BF741BA31DC1}"/>
              </a:ext>
            </a:extLst>
          </p:cNvPr>
          <p:cNvSpPr>
            <a:spLocks noGrp="1"/>
          </p:cNvSpPr>
          <p:nvPr>
            <p:ph type="title"/>
          </p:nvPr>
        </p:nvSpPr>
        <p:spPr/>
        <p:txBody>
          <a:bodyPr/>
          <a:lstStyle/>
          <a:p>
            <a:r>
              <a:rPr lang="en-US" dirty="0"/>
              <a:t>Toxic Stress</a:t>
            </a:r>
          </a:p>
        </p:txBody>
      </p:sp>
      <p:sp>
        <p:nvSpPr>
          <p:cNvPr id="3" name="Content Placeholder 2">
            <a:extLst>
              <a:ext uri="{FF2B5EF4-FFF2-40B4-BE49-F238E27FC236}">
                <a16:creationId xmlns:a16="http://schemas.microsoft.com/office/drawing/2014/main" id="{C0F69B40-F21B-087D-8268-9E95A5971B79}"/>
              </a:ext>
            </a:extLst>
          </p:cNvPr>
          <p:cNvSpPr>
            <a:spLocks noGrp="1"/>
          </p:cNvSpPr>
          <p:nvPr>
            <p:ph idx="1"/>
          </p:nvPr>
        </p:nvSpPr>
        <p:spPr/>
        <p:txBody>
          <a:bodyPr/>
          <a:lstStyle/>
          <a:p>
            <a:r>
              <a:rPr lang="en-US" dirty="0">
                <a:solidFill>
                  <a:schemeClr val="accent6">
                    <a:lumMod val="75000"/>
                  </a:schemeClr>
                </a:solidFill>
              </a:rPr>
              <a:t>AAP Policy Statement 2012</a:t>
            </a:r>
          </a:p>
          <a:p>
            <a:pPr lvl="1"/>
            <a:r>
              <a:rPr lang="en-US" i="0" dirty="0">
                <a:solidFill>
                  <a:srgbClr val="111111"/>
                </a:solidFill>
                <a:effectLst/>
              </a:rPr>
              <a:t>Early Childhood Adversity, Toxic Stress and the Role of the Pediatrician: Translating Developmental Science Into Lifelong Health </a:t>
            </a:r>
            <a:r>
              <a:rPr lang="en-US" b="0" i="0" dirty="0">
                <a:solidFill>
                  <a:srgbClr val="111111"/>
                </a:solidFill>
                <a:effectLst/>
              </a:rPr>
              <a:t>(Pediatrics. 2012;129:e224-e231)</a:t>
            </a:r>
            <a:endParaRPr lang="en-US" dirty="0"/>
          </a:p>
          <a:p>
            <a:r>
              <a:rPr lang="en-US" dirty="0">
                <a:solidFill>
                  <a:schemeClr val="accent6">
                    <a:lumMod val="75000"/>
                  </a:schemeClr>
                </a:solidFill>
              </a:rPr>
              <a:t>AAP Policy Statement 2021</a:t>
            </a:r>
          </a:p>
          <a:p>
            <a:pPr lvl="1"/>
            <a:r>
              <a:rPr lang="en-US" dirty="0">
                <a:solidFill>
                  <a:schemeClr val="accent6">
                    <a:lumMod val="75000"/>
                  </a:schemeClr>
                </a:solidFill>
              </a:rPr>
              <a:t>Preventing Childhood Toxic Stress: Partnering With Families and Communities to Promote Relational Health  (Pediatrics. 2021;148(2):e2021052582)</a:t>
            </a:r>
          </a:p>
        </p:txBody>
      </p:sp>
      <p:sp>
        <p:nvSpPr>
          <p:cNvPr id="4" name="Rectangle 3">
            <a:extLst>
              <a:ext uri="{FF2B5EF4-FFF2-40B4-BE49-F238E27FC236}">
                <a16:creationId xmlns:a16="http://schemas.microsoft.com/office/drawing/2014/main" id="{CA024C0F-B528-C5E7-869E-F3D951EAAC06}"/>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A8578E-3A50-F69A-89BD-F9993B9D1C6B}"/>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86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44FE-BFF1-20AA-704C-7A127901E4C7}"/>
              </a:ext>
            </a:extLst>
          </p:cNvPr>
          <p:cNvSpPr>
            <a:spLocks noGrp="1"/>
          </p:cNvSpPr>
          <p:nvPr>
            <p:ph type="title"/>
          </p:nvPr>
        </p:nvSpPr>
        <p:spPr/>
        <p:txBody>
          <a:bodyPr/>
          <a:lstStyle/>
          <a:p>
            <a:r>
              <a:rPr lang="en-US" dirty="0"/>
              <a:t>Project Proposal </a:t>
            </a:r>
          </a:p>
        </p:txBody>
      </p:sp>
      <p:sp>
        <p:nvSpPr>
          <p:cNvPr id="3" name="Content Placeholder 2">
            <a:extLst>
              <a:ext uri="{FF2B5EF4-FFF2-40B4-BE49-F238E27FC236}">
                <a16:creationId xmlns:a16="http://schemas.microsoft.com/office/drawing/2014/main" id="{6F401206-74D5-54BF-2728-1FF8F522DC8A}"/>
              </a:ext>
            </a:extLst>
          </p:cNvPr>
          <p:cNvSpPr>
            <a:spLocks noGrp="1"/>
          </p:cNvSpPr>
          <p:nvPr>
            <p:ph idx="1"/>
          </p:nvPr>
        </p:nvSpPr>
        <p:spPr/>
        <p:txBody>
          <a:bodyPr/>
          <a:lstStyle/>
          <a:p>
            <a:r>
              <a:rPr lang="en-US" dirty="0">
                <a:solidFill>
                  <a:schemeClr val="accent6">
                    <a:lumMod val="75000"/>
                  </a:schemeClr>
                </a:solidFill>
              </a:rPr>
              <a:t>Offer a visit early in the periodicity schedule </a:t>
            </a:r>
          </a:p>
          <a:p>
            <a:r>
              <a:rPr lang="en-US" dirty="0">
                <a:solidFill>
                  <a:schemeClr val="accent6">
                    <a:lumMod val="75000"/>
                  </a:schemeClr>
                </a:solidFill>
              </a:rPr>
              <a:t>Focus the visit on the family’s strengths, their community, their visit</a:t>
            </a:r>
          </a:p>
          <a:p>
            <a:r>
              <a:rPr lang="en-US" dirty="0">
                <a:solidFill>
                  <a:schemeClr val="accent6">
                    <a:lumMod val="75000"/>
                  </a:schemeClr>
                </a:solidFill>
              </a:rPr>
              <a:t>Co-design the visit with families and providers</a:t>
            </a:r>
          </a:p>
          <a:p>
            <a:r>
              <a:rPr lang="en-US" dirty="0">
                <a:solidFill>
                  <a:schemeClr val="accent6">
                    <a:lumMod val="75000"/>
                  </a:schemeClr>
                </a:solidFill>
              </a:rPr>
              <a:t>Pilot the visit with 50 families</a:t>
            </a:r>
          </a:p>
          <a:p>
            <a:pPr lvl="1"/>
            <a:r>
              <a:rPr lang="en-US" dirty="0">
                <a:solidFill>
                  <a:schemeClr val="accent6">
                    <a:lumMod val="75000"/>
                  </a:schemeClr>
                </a:solidFill>
              </a:rPr>
              <a:t>25: primarily commercial insurance</a:t>
            </a:r>
          </a:p>
          <a:p>
            <a:pPr lvl="1"/>
            <a:r>
              <a:rPr lang="en-US" dirty="0">
                <a:solidFill>
                  <a:schemeClr val="accent6">
                    <a:lumMod val="75000"/>
                  </a:schemeClr>
                </a:solidFill>
              </a:rPr>
              <a:t>25: primarily state insurance</a:t>
            </a:r>
          </a:p>
          <a:p>
            <a:r>
              <a:rPr lang="en-US" dirty="0">
                <a:solidFill>
                  <a:schemeClr val="accent6">
                    <a:lumMod val="75000"/>
                  </a:schemeClr>
                </a:solidFill>
              </a:rPr>
              <a:t>Measure the satisfaction of the family and the provider</a:t>
            </a:r>
          </a:p>
        </p:txBody>
      </p:sp>
      <p:sp>
        <p:nvSpPr>
          <p:cNvPr id="4" name="Rectangle 3">
            <a:extLst>
              <a:ext uri="{FF2B5EF4-FFF2-40B4-BE49-F238E27FC236}">
                <a16:creationId xmlns:a16="http://schemas.microsoft.com/office/drawing/2014/main" id="{82A8F713-F487-9A2B-390B-E30C3D7520DC}"/>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165DAA-559E-1664-B347-71CFBDB1D1FF}"/>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88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DDDC-F341-C98C-8668-A270FCA3805B}"/>
              </a:ext>
            </a:extLst>
          </p:cNvPr>
          <p:cNvSpPr>
            <a:spLocks noGrp="1"/>
          </p:cNvSpPr>
          <p:nvPr>
            <p:ph type="title"/>
          </p:nvPr>
        </p:nvSpPr>
        <p:spPr/>
        <p:txBody>
          <a:bodyPr/>
          <a:lstStyle/>
          <a:p>
            <a:r>
              <a:rPr lang="en-US" dirty="0"/>
              <a:t>Visit Co-Design</a:t>
            </a:r>
          </a:p>
        </p:txBody>
      </p:sp>
      <p:sp>
        <p:nvSpPr>
          <p:cNvPr id="3" name="Content Placeholder 2">
            <a:extLst>
              <a:ext uri="{FF2B5EF4-FFF2-40B4-BE49-F238E27FC236}">
                <a16:creationId xmlns:a16="http://schemas.microsoft.com/office/drawing/2014/main" id="{74A23954-3C57-B29D-6D10-49BC3A8537DA}"/>
              </a:ext>
            </a:extLst>
          </p:cNvPr>
          <p:cNvSpPr>
            <a:spLocks noGrp="1"/>
          </p:cNvSpPr>
          <p:nvPr>
            <p:ph idx="1"/>
          </p:nvPr>
        </p:nvSpPr>
        <p:spPr/>
        <p:txBody>
          <a:bodyPr>
            <a:normAutofit fontScale="85000" lnSpcReduction="20000"/>
          </a:bodyPr>
          <a:lstStyle/>
          <a:p>
            <a:r>
              <a:rPr lang="en-US" dirty="0">
                <a:solidFill>
                  <a:schemeClr val="accent6">
                    <a:lumMod val="75000"/>
                  </a:schemeClr>
                </a:solidFill>
              </a:rPr>
              <a:t>Meeting with family partners</a:t>
            </a:r>
          </a:p>
          <a:p>
            <a:pPr marL="0" marR="0" lvl="0" indent="0">
              <a:spcBef>
                <a:spcPts val="0"/>
              </a:spcBef>
              <a:spcAft>
                <a:spcPts val="0"/>
              </a:spcAft>
              <a:buNone/>
            </a:pPr>
            <a:r>
              <a:rPr lang="en-US" sz="2400" dirty="0">
                <a:solidFill>
                  <a:schemeClr val="accent6">
                    <a:lumMod val="75000"/>
                  </a:schemeClr>
                </a:solidFill>
                <a:effectLst/>
                <a:latin typeface="Calibri" panose="020F0502020204030204" pitchFamily="34" charset="0"/>
                <a:ea typeface="Times New Roman" panose="02020603050405020304" pitchFamily="18" charset="0"/>
              </a:rPr>
              <a:t>	Family Visiting Council – 9/21/2022</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400" dirty="0">
                <a:solidFill>
                  <a:schemeClr val="accent6">
                    <a:lumMod val="75000"/>
                  </a:schemeClr>
                </a:solidFill>
                <a:effectLst/>
                <a:latin typeface="Calibri" panose="020F0502020204030204" pitchFamily="34" charset="0"/>
                <a:ea typeface="Times New Roman" panose="02020603050405020304" pitchFamily="18" charset="0"/>
              </a:rPr>
              <a:t>	Family Voices – English Language – 10/13/2022</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400" dirty="0">
                <a:solidFill>
                  <a:schemeClr val="accent6">
                    <a:lumMod val="75000"/>
                  </a:schemeClr>
                </a:solidFill>
                <a:effectLst/>
                <a:latin typeface="Calibri" panose="020F0502020204030204" pitchFamily="34" charset="0"/>
                <a:ea typeface="Times New Roman" panose="02020603050405020304" pitchFamily="18" charset="0"/>
              </a:rPr>
              <a:t>	DULCE Planning Committee – 10/28/2022</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400" dirty="0">
                <a:solidFill>
                  <a:schemeClr val="accent6">
                    <a:lumMod val="75000"/>
                  </a:schemeClr>
                </a:solidFill>
                <a:effectLst/>
                <a:latin typeface="Calibri" panose="020F0502020204030204" pitchFamily="34" charset="0"/>
                <a:ea typeface="Times New Roman" panose="02020603050405020304" pitchFamily="18" charset="0"/>
              </a:rPr>
              <a:t>	Family Voices – Spanish Language – 11/30/2022</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a:p>
            <a:pPr lvl="1"/>
            <a:endParaRPr lang="en-US" dirty="0">
              <a:solidFill>
                <a:schemeClr val="accent6">
                  <a:lumMod val="75000"/>
                </a:schemeClr>
              </a:solidFill>
            </a:endParaRPr>
          </a:p>
          <a:p>
            <a:r>
              <a:rPr lang="en-US" dirty="0">
                <a:solidFill>
                  <a:schemeClr val="accent6">
                    <a:lumMod val="75000"/>
                  </a:schemeClr>
                </a:solidFill>
              </a:rPr>
              <a:t>Themes:</a:t>
            </a:r>
          </a:p>
          <a:p>
            <a:pPr lvl="1"/>
            <a:r>
              <a:rPr lang="en-US" dirty="0">
                <a:solidFill>
                  <a:schemeClr val="accent6">
                    <a:lumMod val="75000"/>
                  </a:schemeClr>
                </a:solidFill>
              </a:rPr>
              <a:t>Parents and families love their pediatrician </a:t>
            </a:r>
          </a:p>
          <a:p>
            <a:pPr lvl="1"/>
            <a:r>
              <a:rPr lang="en-US" dirty="0">
                <a:solidFill>
                  <a:schemeClr val="accent6">
                    <a:lumMod val="75000"/>
                  </a:schemeClr>
                </a:solidFill>
              </a:rPr>
              <a:t>Visits are too short</a:t>
            </a:r>
          </a:p>
          <a:p>
            <a:pPr lvl="1"/>
            <a:r>
              <a:rPr lang="en-US" dirty="0">
                <a:solidFill>
                  <a:schemeClr val="accent6">
                    <a:lumMod val="75000"/>
                  </a:schemeClr>
                </a:solidFill>
              </a:rPr>
              <a:t>Additional support is needed: schools, navigating systems</a:t>
            </a:r>
          </a:p>
          <a:p>
            <a:pPr lvl="1"/>
            <a:r>
              <a:rPr lang="en-US" dirty="0">
                <a:solidFill>
                  <a:schemeClr val="accent6">
                    <a:lumMod val="75000"/>
                  </a:schemeClr>
                </a:solidFill>
                <a:effectLst/>
                <a:ea typeface="Times New Roman" panose="02020603050405020304" pitchFamily="18" charset="0"/>
              </a:rPr>
              <a:t>Communication should be clear</a:t>
            </a:r>
          </a:p>
          <a:p>
            <a:pPr lvl="1"/>
            <a:r>
              <a:rPr lang="en-US" dirty="0">
                <a:solidFill>
                  <a:schemeClr val="accent6">
                    <a:lumMod val="75000"/>
                  </a:schemeClr>
                </a:solidFill>
                <a:effectLst/>
                <a:ea typeface="Times New Roman" panose="02020603050405020304" pitchFamily="18" charset="0"/>
              </a:rPr>
              <a:t>Build trust over time</a:t>
            </a:r>
          </a:p>
          <a:p>
            <a:pPr lvl="1"/>
            <a:r>
              <a:rPr lang="en-US" dirty="0">
                <a:solidFill>
                  <a:schemeClr val="accent6">
                    <a:lumMod val="75000"/>
                  </a:schemeClr>
                </a:solidFill>
                <a:ea typeface="Times New Roman" panose="02020603050405020304" pitchFamily="18" charset="0"/>
              </a:rPr>
              <a:t>Avoid checklists</a:t>
            </a:r>
          </a:p>
          <a:p>
            <a:pPr lvl="1"/>
            <a:r>
              <a:rPr lang="en-US" dirty="0">
                <a:solidFill>
                  <a:schemeClr val="accent6">
                    <a:lumMod val="75000"/>
                  </a:schemeClr>
                </a:solidFill>
                <a:effectLst/>
                <a:ea typeface="Times New Roman" panose="02020603050405020304" pitchFamily="18" charset="0"/>
              </a:rPr>
              <a:t>Surveys should have a clear purpose</a:t>
            </a:r>
          </a:p>
          <a:p>
            <a:pPr lvl="1"/>
            <a:r>
              <a:rPr lang="en-US" dirty="0">
                <a:solidFill>
                  <a:schemeClr val="accent6">
                    <a:lumMod val="75000"/>
                  </a:schemeClr>
                </a:solidFill>
                <a:effectLst/>
                <a:ea typeface="Times New Roman" panose="02020603050405020304" pitchFamily="18" charset="0"/>
              </a:rPr>
              <a:t>Pros/Cons for different team members completing the visit.</a:t>
            </a:r>
            <a:endParaRPr lang="en-US" dirty="0">
              <a:solidFill>
                <a:schemeClr val="accent6">
                  <a:lumMod val="75000"/>
                </a:schemeClr>
              </a:solidFill>
            </a:endParaRPr>
          </a:p>
        </p:txBody>
      </p:sp>
      <p:sp>
        <p:nvSpPr>
          <p:cNvPr id="4" name="Rectangle 3">
            <a:extLst>
              <a:ext uri="{FF2B5EF4-FFF2-40B4-BE49-F238E27FC236}">
                <a16:creationId xmlns:a16="http://schemas.microsoft.com/office/drawing/2014/main" id="{60F1E4EB-E24E-1CF1-0932-BD590BA96DE2}"/>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0B1770-6D6E-1D49-577D-059703973C1C}"/>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35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54E6-736F-D8D2-F966-52F9B3BFC900}"/>
              </a:ext>
            </a:extLst>
          </p:cNvPr>
          <p:cNvSpPr>
            <a:spLocks noGrp="1"/>
          </p:cNvSpPr>
          <p:nvPr>
            <p:ph type="title"/>
          </p:nvPr>
        </p:nvSpPr>
        <p:spPr/>
        <p:txBody>
          <a:bodyPr/>
          <a:lstStyle/>
          <a:p>
            <a:r>
              <a:rPr lang="en-US" dirty="0"/>
              <a:t>Visit Co-Design</a:t>
            </a:r>
          </a:p>
        </p:txBody>
      </p:sp>
      <p:sp>
        <p:nvSpPr>
          <p:cNvPr id="3" name="Content Placeholder 2">
            <a:extLst>
              <a:ext uri="{FF2B5EF4-FFF2-40B4-BE49-F238E27FC236}">
                <a16:creationId xmlns:a16="http://schemas.microsoft.com/office/drawing/2014/main" id="{1DCDEC0D-DA1E-1525-C6CC-74932ACF9291}"/>
              </a:ext>
            </a:extLst>
          </p:cNvPr>
          <p:cNvSpPr>
            <a:spLocks noGrp="1"/>
          </p:cNvSpPr>
          <p:nvPr>
            <p:ph idx="1"/>
          </p:nvPr>
        </p:nvSpPr>
        <p:spPr/>
        <p:txBody>
          <a:bodyPr/>
          <a:lstStyle/>
          <a:p>
            <a:r>
              <a:rPr lang="en-US" dirty="0">
                <a:solidFill>
                  <a:schemeClr val="accent6">
                    <a:lumMod val="75000"/>
                  </a:schemeClr>
                </a:solidFill>
              </a:rPr>
              <a:t>East Greenwich Pediatrics</a:t>
            </a:r>
          </a:p>
          <a:p>
            <a:pPr lvl="1"/>
            <a:r>
              <a:rPr lang="en-US" dirty="0">
                <a:solidFill>
                  <a:schemeClr val="accent6">
                    <a:lumMod val="75000"/>
                  </a:schemeClr>
                </a:solidFill>
              </a:rPr>
              <a:t>Karen Maule, MD, FAAP</a:t>
            </a:r>
          </a:p>
          <a:p>
            <a:pPr lvl="1"/>
            <a:r>
              <a:rPr lang="en-US" dirty="0">
                <a:solidFill>
                  <a:schemeClr val="accent6">
                    <a:lumMod val="75000"/>
                  </a:schemeClr>
                </a:solidFill>
              </a:rPr>
              <a:t>Peter </a:t>
            </a:r>
            <a:r>
              <a:rPr lang="en-US" dirty="0" err="1">
                <a:solidFill>
                  <a:schemeClr val="accent6">
                    <a:lumMod val="75000"/>
                  </a:schemeClr>
                </a:solidFill>
              </a:rPr>
              <a:t>Pogacar</a:t>
            </a:r>
            <a:r>
              <a:rPr lang="en-US" dirty="0">
                <a:solidFill>
                  <a:schemeClr val="accent6">
                    <a:lumMod val="75000"/>
                  </a:schemeClr>
                </a:solidFill>
              </a:rPr>
              <a:t>, MD, FAAP</a:t>
            </a:r>
          </a:p>
          <a:p>
            <a:r>
              <a:rPr lang="en-US" dirty="0">
                <a:solidFill>
                  <a:schemeClr val="accent6">
                    <a:lumMod val="75000"/>
                  </a:schemeClr>
                </a:solidFill>
              </a:rPr>
              <a:t>Hasbro Children’s Hospital</a:t>
            </a:r>
          </a:p>
          <a:p>
            <a:pPr lvl="1"/>
            <a:r>
              <a:rPr lang="en-US" dirty="0">
                <a:solidFill>
                  <a:schemeClr val="accent6">
                    <a:lumMod val="75000"/>
                  </a:schemeClr>
                </a:solidFill>
              </a:rPr>
              <a:t>Jennifer Friedman, MD, PhD</a:t>
            </a:r>
          </a:p>
          <a:p>
            <a:pPr lvl="1"/>
            <a:r>
              <a:rPr lang="en-US" dirty="0">
                <a:solidFill>
                  <a:schemeClr val="accent6">
                    <a:lumMod val="75000"/>
                  </a:schemeClr>
                </a:solidFill>
              </a:rPr>
              <a:t>Kathleen Hughes, NP</a:t>
            </a:r>
          </a:p>
          <a:p>
            <a:pPr marL="457200" lvl="1" indent="0">
              <a:buNone/>
            </a:pPr>
            <a:endParaRPr lang="en-US" dirty="0">
              <a:solidFill>
                <a:schemeClr val="accent6">
                  <a:lumMod val="75000"/>
                </a:schemeClr>
              </a:solidFill>
            </a:endParaRPr>
          </a:p>
        </p:txBody>
      </p:sp>
      <p:sp>
        <p:nvSpPr>
          <p:cNvPr id="4" name="Rectangle 3">
            <a:extLst>
              <a:ext uri="{FF2B5EF4-FFF2-40B4-BE49-F238E27FC236}">
                <a16:creationId xmlns:a16="http://schemas.microsoft.com/office/drawing/2014/main" id="{D9699661-1C7B-3469-6129-BC1965ADCA0C}"/>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932AA2-584E-F42F-16E1-2E1A60A446DF}"/>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01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7705-F865-06FF-967A-252E87008466}"/>
              </a:ext>
            </a:extLst>
          </p:cNvPr>
          <p:cNvSpPr>
            <a:spLocks noGrp="1"/>
          </p:cNvSpPr>
          <p:nvPr>
            <p:ph type="title"/>
          </p:nvPr>
        </p:nvSpPr>
        <p:spPr/>
        <p:txBody>
          <a:bodyPr/>
          <a:lstStyle/>
          <a:p>
            <a:r>
              <a:rPr lang="en-US" dirty="0"/>
              <a:t>Visit Activities</a:t>
            </a:r>
          </a:p>
        </p:txBody>
      </p:sp>
      <p:sp>
        <p:nvSpPr>
          <p:cNvPr id="3" name="Content Placeholder 2">
            <a:extLst>
              <a:ext uri="{FF2B5EF4-FFF2-40B4-BE49-F238E27FC236}">
                <a16:creationId xmlns:a16="http://schemas.microsoft.com/office/drawing/2014/main" id="{C7496B5B-C5EC-09B3-350F-5880DA56E5D0}"/>
              </a:ext>
            </a:extLst>
          </p:cNvPr>
          <p:cNvSpPr>
            <a:spLocks noGrp="1"/>
          </p:cNvSpPr>
          <p:nvPr>
            <p:ph idx="1"/>
          </p:nvPr>
        </p:nvSpPr>
        <p:spPr>
          <a:xfrm>
            <a:off x="838200" y="1592712"/>
            <a:ext cx="10515601" cy="4623604"/>
          </a:xfrm>
        </p:spPr>
        <p:txBody>
          <a:bodyPr>
            <a:normAutofit fontScale="92500" lnSpcReduction="10000"/>
          </a:bodyPr>
          <a:lstStyle/>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Explain the importance of early relationships in fostering lifelong resilience in children, and in buffering childhood adversity</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Ability to be present, nurturing, stable and dependable</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Engage in “serve and return” behavior with infant</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Gain joy from being with the baby</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Understand/have realistic expectations of child development</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Help baby with self-regulation, co-regulation, “hold” baby’s emotion</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As baby grows, help them name emotions, feelings</a:t>
            </a:r>
          </a:p>
          <a:p>
            <a:pPr marL="742950" marR="0" lvl="1" indent="-285750">
              <a:lnSpc>
                <a:spcPct val="107000"/>
              </a:lnSpc>
              <a:spcBef>
                <a:spcPts val="0"/>
              </a:spcBef>
              <a:spcAft>
                <a:spcPts val="0"/>
              </a:spcAft>
              <a:buFont typeface="+mj-lt"/>
              <a:buAutoNum type="alphaL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As parents, learn to recognize, name, and manage feelings</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Draw the Family ECO Map/ explain why you are interested in understanding the family</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Review Modified Protective Factors Survey</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Offer resources</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Ask for questions</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Review how to reach the practice</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Provide brief anticipatory guidance</a:t>
            </a:r>
          </a:p>
          <a:p>
            <a:pPr marL="342900" marR="0" lvl="0" indent="-342900">
              <a:lnSpc>
                <a:spcPct val="107000"/>
              </a:lnSpc>
              <a:spcBef>
                <a:spcPts val="0"/>
              </a:spcBef>
              <a:spcAft>
                <a:spcPts val="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Thank them for sharing</a:t>
            </a:r>
          </a:p>
          <a:p>
            <a:pPr marL="342900" marR="0" lvl="0" indent="-342900">
              <a:lnSpc>
                <a:spcPct val="107000"/>
              </a:lnSpc>
              <a:spcBef>
                <a:spcPts val="0"/>
              </a:spcBef>
              <a:spcAft>
                <a:spcPts val="800"/>
              </a:spcAft>
              <a:buFont typeface="+mj-lt"/>
              <a:buAutoNum type="arabicPeriod"/>
            </a:pPr>
            <a:r>
              <a:rPr lang="en-US"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Request feedback survey/give gift card</a:t>
            </a:r>
            <a:endParaRPr lang="en-US" sz="3200" dirty="0">
              <a:solidFill>
                <a:schemeClr val="accent6">
                  <a:lumMod val="75000"/>
                </a:schemeClr>
              </a:solidFill>
            </a:endParaRPr>
          </a:p>
        </p:txBody>
      </p:sp>
      <p:sp>
        <p:nvSpPr>
          <p:cNvPr id="4" name="Rectangle 3">
            <a:extLst>
              <a:ext uri="{FF2B5EF4-FFF2-40B4-BE49-F238E27FC236}">
                <a16:creationId xmlns:a16="http://schemas.microsoft.com/office/drawing/2014/main" id="{E2A481C6-F6E5-C1AC-7C89-FA905B665BBF}"/>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0B7494-29B2-0CBA-96C6-C29E113CEB0C}"/>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179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AFE328-128C-B33D-868F-D5244625132C}"/>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330EC-8F5B-9DEA-CFF4-F0EED83CC9AC}"/>
              </a:ext>
            </a:extLst>
          </p:cNvPr>
          <p:cNvSpPr>
            <a:spLocks noGrp="1"/>
          </p:cNvSpPr>
          <p:nvPr>
            <p:ph type="title"/>
          </p:nvPr>
        </p:nvSpPr>
        <p:spPr>
          <a:xfrm>
            <a:off x="470139" y="-108814"/>
            <a:ext cx="10515601" cy="1049005"/>
          </a:xfrm>
        </p:spPr>
        <p:txBody>
          <a:bodyPr/>
          <a:lstStyle/>
          <a:p>
            <a:r>
              <a:rPr lang="en-US" dirty="0"/>
              <a:t>Eco Map</a:t>
            </a:r>
          </a:p>
        </p:txBody>
      </p:sp>
      <p:pic>
        <p:nvPicPr>
          <p:cNvPr id="5" name="Content Placeholder 4">
            <a:extLst>
              <a:ext uri="{FF2B5EF4-FFF2-40B4-BE49-F238E27FC236}">
                <a16:creationId xmlns:a16="http://schemas.microsoft.com/office/drawing/2014/main" id="{BB8B3EF0-08F4-71B3-5C15-56B9EE0E8DA3}"/>
              </a:ext>
            </a:extLst>
          </p:cNvPr>
          <p:cNvPicPr>
            <a:picLocks noGrp="1" noChangeAspect="1"/>
          </p:cNvPicPr>
          <p:nvPr>
            <p:ph idx="1"/>
          </p:nvPr>
        </p:nvPicPr>
        <p:blipFill>
          <a:blip r:embed="rId2"/>
          <a:stretch>
            <a:fillRect/>
          </a:stretch>
        </p:blipFill>
        <p:spPr>
          <a:xfrm>
            <a:off x="534838" y="691457"/>
            <a:ext cx="4787660" cy="6083233"/>
          </a:xfrm>
        </p:spPr>
      </p:pic>
      <p:pic>
        <p:nvPicPr>
          <p:cNvPr id="7" name="Picture 6">
            <a:extLst>
              <a:ext uri="{FF2B5EF4-FFF2-40B4-BE49-F238E27FC236}">
                <a16:creationId xmlns:a16="http://schemas.microsoft.com/office/drawing/2014/main" id="{E015020F-74E6-A497-3FE6-27ED72119C84}"/>
              </a:ext>
            </a:extLst>
          </p:cNvPr>
          <p:cNvPicPr>
            <a:picLocks noChangeAspect="1"/>
          </p:cNvPicPr>
          <p:nvPr/>
        </p:nvPicPr>
        <p:blipFill>
          <a:blip r:embed="rId3"/>
          <a:stretch>
            <a:fillRect/>
          </a:stretch>
        </p:blipFill>
        <p:spPr>
          <a:xfrm>
            <a:off x="5727939" y="604554"/>
            <a:ext cx="5771071" cy="6011904"/>
          </a:xfrm>
          <a:prstGeom prst="rect">
            <a:avLst/>
          </a:prstGeom>
        </p:spPr>
      </p:pic>
      <p:sp>
        <p:nvSpPr>
          <p:cNvPr id="4" name="Rectangle 3">
            <a:extLst>
              <a:ext uri="{FF2B5EF4-FFF2-40B4-BE49-F238E27FC236}">
                <a16:creationId xmlns:a16="http://schemas.microsoft.com/office/drawing/2014/main" id="{7E86271E-9791-3D2D-A958-FCC00102E0B7}"/>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50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FBF02-7EEE-3BDA-2DEF-87F483432B6C}"/>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830F8-5F4A-14D5-18F1-C3D7BCCE0177}"/>
              </a:ext>
            </a:extLst>
          </p:cNvPr>
          <p:cNvSpPr>
            <a:spLocks noGrp="1"/>
          </p:cNvSpPr>
          <p:nvPr>
            <p:ph type="title"/>
          </p:nvPr>
        </p:nvSpPr>
        <p:spPr>
          <a:xfrm>
            <a:off x="467265" y="-83449"/>
            <a:ext cx="10515600" cy="971969"/>
          </a:xfrm>
        </p:spPr>
        <p:txBody>
          <a:bodyPr/>
          <a:lstStyle/>
          <a:p>
            <a:r>
              <a:rPr lang="en-US" dirty="0"/>
              <a:t>Modified Protective Factors Survey</a:t>
            </a:r>
          </a:p>
        </p:txBody>
      </p:sp>
      <p:pic>
        <p:nvPicPr>
          <p:cNvPr id="9" name="Content Placeholder 8">
            <a:extLst>
              <a:ext uri="{FF2B5EF4-FFF2-40B4-BE49-F238E27FC236}">
                <a16:creationId xmlns:a16="http://schemas.microsoft.com/office/drawing/2014/main" id="{764BC8C8-81EB-576A-39B5-FEC627A909FF}"/>
              </a:ext>
            </a:extLst>
          </p:cNvPr>
          <p:cNvPicPr>
            <a:picLocks noGrp="1" noChangeAspect="1"/>
          </p:cNvPicPr>
          <p:nvPr>
            <p:ph idx="1"/>
          </p:nvPr>
        </p:nvPicPr>
        <p:blipFill>
          <a:blip r:embed="rId2"/>
          <a:stretch>
            <a:fillRect/>
          </a:stretch>
        </p:blipFill>
        <p:spPr>
          <a:xfrm>
            <a:off x="544901" y="712816"/>
            <a:ext cx="5080403" cy="5946776"/>
          </a:xfrm>
        </p:spPr>
      </p:pic>
      <p:pic>
        <p:nvPicPr>
          <p:cNvPr id="13" name="Picture 12">
            <a:extLst>
              <a:ext uri="{FF2B5EF4-FFF2-40B4-BE49-F238E27FC236}">
                <a16:creationId xmlns:a16="http://schemas.microsoft.com/office/drawing/2014/main" id="{B58D1C16-107F-29C5-8330-4AD23E4C1F3B}"/>
              </a:ext>
            </a:extLst>
          </p:cNvPr>
          <p:cNvPicPr>
            <a:picLocks noChangeAspect="1"/>
          </p:cNvPicPr>
          <p:nvPr/>
        </p:nvPicPr>
        <p:blipFill>
          <a:blip r:embed="rId3"/>
          <a:stretch>
            <a:fillRect/>
          </a:stretch>
        </p:blipFill>
        <p:spPr>
          <a:xfrm>
            <a:off x="5725065" y="692837"/>
            <a:ext cx="5043644" cy="5946776"/>
          </a:xfrm>
          <a:prstGeom prst="rect">
            <a:avLst/>
          </a:prstGeom>
        </p:spPr>
      </p:pic>
      <p:sp>
        <p:nvSpPr>
          <p:cNvPr id="4" name="Rectangle 3">
            <a:extLst>
              <a:ext uri="{FF2B5EF4-FFF2-40B4-BE49-F238E27FC236}">
                <a16:creationId xmlns:a16="http://schemas.microsoft.com/office/drawing/2014/main" id="{F111E00A-E376-0DC0-9BEB-D9D040EA8902}"/>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9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48C0-5137-D7DF-9539-B8659962325B}"/>
              </a:ext>
            </a:extLst>
          </p:cNvPr>
          <p:cNvSpPr>
            <a:spLocks noGrp="1"/>
          </p:cNvSpPr>
          <p:nvPr>
            <p:ph type="title"/>
          </p:nvPr>
        </p:nvSpPr>
        <p:spPr/>
        <p:txBody>
          <a:bodyPr/>
          <a:lstStyle/>
          <a:p>
            <a:r>
              <a:rPr lang="en-US" dirty="0"/>
              <a:t>To Date:</a:t>
            </a:r>
          </a:p>
        </p:txBody>
      </p:sp>
      <p:sp>
        <p:nvSpPr>
          <p:cNvPr id="3" name="Content Placeholder 2">
            <a:extLst>
              <a:ext uri="{FF2B5EF4-FFF2-40B4-BE49-F238E27FC236}">
                <a16:creationId xmlns:a16="http://schemas.microsoft.com/office/drawing/2014/main" id="{161E4DE4-DB4A-DE0F-778C-8CEB63A09899}"/>
              </a:ext>
            </a:extLst>
          </p:cNvPr>
          <p:cNvSpPr>
            <a:spLocks noGrp="1"/>
          </p:cNvSpPr>
          <p:nvPr>
            <p:ph idx="1"/>
          </p:nvPr>
        </p:nvSpPr>
        <p:spPr/>
        <p:txBody>
          <a:bodyPr/>
          <a:lstStyle/>
          <a:p>
            <a:r>
              <a:rPr lang="en-US" dirty="0">
                <a:solidFill>
                  <a:schemeClr val="accent6">
                    <a:lumMod val="50000"/>
                  </a:schemeClr>
                </a:solidFill>
              </a:rPr>
              <a:t>East Greenwich Pediatrics: Has started visits</a:t>
            </a:r>
          </a:p>
          <a:p>
            <a:r>
              <a:rPr lang="en-US" dirty="0">
                <a:solidFill>
                  <a:schemeClr val="accent6">
                    <a:lumMod val="50000"/>
                  </a:schemeClr>
                </a:solidFill>
              </a:rPr>
              <a:t>Hasbro Primary Care: IRB Review/Revisions</a:t>
            </a:r>
          </a:p>
          <a:p>
            <a:endParaRPr lang="en-US" dirty="0">
              <a:solidFill>
                <a:schemeClr val="accent6">
                  <a:lumMod val="50000"/>
                </a:schemeClr>
              </a:solidFill>
            </a:endParaRPr>
          </a:p>
          <a:p>
            <a:endParaRPr lang="en-US" dirty="0">
              <a:solidFill>
                <a:schemeClr val="accent6">
                  <a:lumMod val="50000"/>
                </a:schemeClr>
              </a:solidFill>
            </a:endParaRPr>
          </a:p>
          <a:p>
            <a:endParaRPr lang="en-US" dirty="0">
              <a:solidFill>
                <a:schemeClr val="accent6">
                  <a:lumMod val="50000"/>
                </a:schemeClr>
              </a:solidFill>
            </a:endParaRPr>
          </a:p>
          <a:p>
            <a:pPr marL="0" indent="0" algn="ctr">
              <a:buNone/>
            </a:pPr>
            <a:endParaRPr lang="en-US" dirty="0">
              <a:solidFill>
                <a:schemeClr val="accent6">
                  <a:lumMod val="50000"/>
                </a:schemeClr>
              </a:solidFill>
            </a:endParaRPr>
          </a:p>
        </p:txBody>
      </p:sp>
      <p:sp>
        <p:nvSpPr>
          <p:cNvPr id="4" name="Rectangle 3">
            <a:extLst>
              <a:ext uri="{FF2B5EF4-FFF2-40B4-BE49-F238E27FC236}">
                <a16:creationId xmlns:a16="http://schemas.microsoft.com/office/drawing/2014/main" id="{FBEA8B68-A53A-49BE-E95B-54C0A94A5631}"/>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4FB33E-8FD9-2F42-C904-F0EAA43692DC}"/>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1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D619-62B6-8929-C69C-B69E1FC99EB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706DDD8-B39D-7880-2D01-AD637340A0C3}"/>
              </a:ext>
            </a:extLst>
          </p:cNvPr>
          <p:cNvSpPr>
            <a:spLocks noGrp="1"/>
          </p:cNvSpPr>
          <p:nvPr>
            <p:ph idx="1"/>
          </p:nvPr>
        </p:nvSpPr>
        <p:spPr/>
        <p:txBody>
          <a:bodyPr/>
          <a:lstStyle/>
          <a:p>
            <a:pPr marL="0" indent="0">
              <a:buNone/>
            </a:pPr>
            <a:endParaRPr lang="en-US" b="0" i="0" dirty="0">
              <a:solidFill>
                <a:srgbClr val="444444"/>
              </a:solidFill>
              <a:effectLst/>
              <a:latin typeface="Arial" panose="020B0604020202020204" pitchFamily="34" charset="0"/>
            </a:endParaRPr>
          </a:p>
          <a:p>
            <a:pPr marL="0" indent="0" algn="ctr">
              <a:buNone/>
            </a:pPr>
            <a:r>
              <a:rPr lang="en-US" sz="4000" b="0" i="0" dirty="0">
                <a:solidFill>
                  <a:srgbClr val="444444"/>
                </a:solidFill>
                <a:effectLst/>
                <a:latin typeface="Bradley Hand ITC" panose="03070402050302030203" pitchFamily="66" charset="0"/>
              </a:rPr>
              <a:t>I hear your laugh and look up smiling at you</a:t>
            </a:r>
          </a:p>
          <a:p>
            <a:pPr marL="0" indent="0">
              <a:buNone/>
            </a:pPr>
            <a:endParaRPr lang="en-US" b="0" i="0" dirty="0">
              <a:solidFill>
                <a:srgbClr val="444444"/>
              </a:solidFill>
              <a:effectLst/>
              <a:latin typeface="Arial" panose="020B0604020202020204" pitchFamily="34" charset="0"/>
            </a:endParaRPr>
          </a:p>
          <a:p>
            <a:pPr marL="457200" lvl="1" indent="0">
              <a:buNone/>
            </a:pPr>
            <a:r>
              <a:rPr lang="en-US" i="1" dirty="0">
                <a:solidFill>
                  <a:srgbClr val="444444"/>
                </a:solidFill>
                <a:latin typeface="Arial" panose="020B0604020202020204" pitchFamily="34" charset="0"/>
              </a:rPr>
              <a:t>-</a:t>
            </a:r>
            <a:r>
              <a:rPr lang="en-US" dirty="0">
                <a:solidFill>
                  <a:srgbClr val="444444"/>
                </a:solidFill>
                <a:latin typeface="Arial" panose="020B0604020202020204" pitchFamily="34" charset="0"/>
              </a:rPr>
              <a:t>Taylor Swift</a:t>
            </a:r>
            <a:r>
              <a:rPr lang="en-US" i="1" dirty="0">
                <a:solidFill>
                  <a:srgbClr val="444444"/>
                </a:solidFill>
                <a:latin typeface="Arial" panose="020B0604020202020204" pitchFamily="34" charset="0"/>
              </a:rPr>
              <a:t>, The Best Day </a:t>
            </a:r>
            <a:r>
              <a:rPr lang="en-US" dirty="0">
                <a:solidFill>
                  <a:srgbClr val="444444"/>
                </a:solidFill>
                <a:latin typeface="Arial" panose="020B0604020202020204" pitchFamily="34" charset="0"/>
              </a:rPr>
              <a:t>(Taylor’s Version), </a:t>
            </a:r>
            <a:r>
              <a:rPr lang="en-US" i="1" dirty="0">
                <a:solidFill>
                  <a:srgbClr val="444444"/>
                </a:solidFill>
                <a:latin typeface="Arial" panose="020B0604020202020204" pitchFamily="34" charset="0"/>
              </a:rPr>
              <a:t>Fearless</a:t>
            </a:r>
            <a:r>
              <a:rPr lang="en-US" dirty="0">
                <a:solidFill>
                  <a:srgbClr val="444444"/>
                </a:solidFill>
                <a:latin typeface="Arial" panose="020B0604020202020204" pitchFamily="34" charset="0"/>
              </a:rPr>
              <a:t> (Taylor’s Version)</a:t>
            </a:r>
            <a:endParaRPr lang="en-US" dirty="0"/>
          </a:p>
        </p:txBody>
      </p:sp>
      <p:sp>
        <p:nvSpPr>
          <p:cNvPr id="4" name="Rectangle 3">
            <a:extLst>
              <a:ext uri="{FF2B5EF4-FFF2-40B4-BE49-F238E27FC236}">
                <a16:creationId xmlns:a16="http://schemas.microsoft.com/office/drawing/2014/main" id="{E51A7449-F98D-C13A-A1D7-C940C83CE3EE}"/>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FE7041-2CC1-88E4-4BFD-F1EE0C251FD1}"/>
              </a:ext>
            </a:extLst>
          </p:cNvPr>
          <p:cNvSpPr/>
          <p:nvPr/>
        </p:nvSpPr>
        <p:spPr>
          <a:xfrm>
            <a:off x="9575320" y="153064"/>
            <a:ext cx="2544793" cy="7073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37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9BA88D-E91B-05D9-38F6-10A46031C6A0}"/>
              </a:ext>
            </a:extLst>
          </p:cNvPr>
          <p:cNvSpPr>
            <a:spLocks noGrp="1"/>
          </p:cNvSpPr>
          <p:nvPr>
            <p:ph type="body" sz="quarter" idx="12"/>
          </p:nvPr>
        </p:nvSpPr>
        <p:spPr>
          <a:xfrm>
            <a:off x="6709764" y="3188934"/>
            <a:ext cx="2420680" cy="480131"/>
          </a:xfrm>
        </p:spPr>
        <p:txBody>
          <a:bodyPr wrap="square">
            <a:normAutofit/>
          </a:bodyPr>
          <a:lstStyle/>
          <a:p>
            <a:pPr algn="ctr"/>
            <a:r>
              <a:rPr lang="en-US" dirty="0"/>
              <a:t>October 2023</a:t>
            </a:r>
          </a:p>
        </p:txBody>
      </p:sp>
    </p:spTree>
    <p:extLst>
      <p:ext uri="{BB962C8B-B14F-4D97-AF65-F5344CB8AC3E}">
        <p14:creationId xmlns:p14="http://schemas.microsoft.com/office/powerpoint/2010/main" val="298769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CTC-RI Conflict of Interest Statement</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5" y="1549646"/>
            <a:ext cx="10843146" cy="2089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If CME credits are offered, all relevant financial relationships of those on the session planning committee have been disclosed and, if necessary, mitigated.</a:t>
            </a:r>
          </a:p>
        </p:txBody>
      </p:sp>
      <p:sp>
        <p:nvSpPr>
          <p:cNvPr id="9" name="Rectangle 8"/>
          <p:cNvSpPr/>
          <p:nvPr/>
        </p:nvSpPr>
        <p:spPr>
          <a:xfrm>
            <a:off x="581525" y="5283289"/>
            <a:ext cx="112458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The AAFP has reviewed ‘Advancing Comprehensive Primary Care Through Improving Care Delivery Design and Community Health</a:t>
            </a:r>
            <a:r>
              <a:rPr kumimoji="0" lang="en-US" sz="10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a:t>
            </a:r>
            <a:r>
              <a:rPr kumimoji="0" lang="en-US" sz="11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479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2400" y="3252683"/>
            <a:ext cx="11887200" cy="837409"/>
          </a:xfrm>
          <a:prstGeom prst="rect">
            <a:avLst/>
          </a:prstGeom>
        </p:spPr>
        <p:txBody>
          <a:bodyPr vert="horz" wrap="square" lIns="0" tIns="82550" rIns="0" bIns="0" rtlCol="0">
            <a:spAutoFit/>
          </a:bodyPr>
          <a:lstStyle/>
          <a:p>
            <a:pPr marL="12700" marR="5080" lvl="0" indent="0" algn="ctr" defTabSz="457200" rtl="0" eaLnBrk="1" fontAlgn="auto" latinLnBrk="0" hangingPunct="1">
              <a:lnSpc>
                <a:spcPct val="100000"/>
              </a:lnSpc>
              <a:spcBef>
                <a:spcPts val="550"/>
              </a:spcBef>
              <a:spcAft>
                <a:spcPts val="0"/>
              </a:spcAft>
              <a:buClrTx/>
              <a:buSzTx/>
              <a:buFontTx/>
              <a:buNone/>
              <a:tabLst/>
              <a:defRPr/>
            </a:pP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Our</a:t>
            </a:r>
            <a:r>
              <a:rPr kumimoji="0" sz="2200" b="0" i="0" u="none" strike="noStrike" kern="1200" cap="none" spc="-4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focus</a:t>
            </a:r>
            <a:r>
              <a:rPr kumimoji="0" sz="2200" b="0" i="0" u="none" strike="noStrike" kern="1200" cap="none" spc="-3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is</a:t>
            </a:r>
            <a:r>
              <a:rPr kumimoji="0" sz="2200" b="0" i="0" u="none" strike="noStrike" kern="1200" cap="none" spc="-4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Federally</a:t>
            </a:r>
            <a:r>
              <a:rPr kumimoji="0" sz="2200" b="0" i="0" u="none" strike="noStrike" kern="1200" cap="none" spc="-3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Qualified</a:t>
            </a:r>
            <a:r>
              <a:rPr kumimoji="0" sz="2200" b="0" i="0" u="none" strike="noStrike" kern="1200" cap="none" spc="-4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Health</a:t>
            </a:r>
            <a:r>
              <a:rPr kumimoji="0" sz="2200" b="0" i="0" u="none" strike="noStrike" kern="1200" cap="none" spc="-3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10" normalizeH="0" baseline="0" noProof="0" dirty="0">
                <a:ln>
                  <a:noFill/>
                </a:ln>
                <a:solidFill>
                  <a:srgbClr val="000000"/>
                </a:solidFill>
                <a:effectLst/>
                <a:uLnTx/>
                <a:uFillTx/>
                <a:latin typeface="Calibri" panose="020F0502020204030204"/>
                <a:ea typeface="+mn-ea"/>
                <a:cs typeface="Calibri"/>
              </a:rPr>
              <a:t>Centers</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a:t>
            </a:r>
            <a:r>
              <a:rPr kumimoji="0" sz="2200" b="0" i="0" u="none" strike="noStrike" kern="1200" cap="none" spc="-30" normalizeH="0" baseline="0" noProof="0" dirty="0">
                <a:ln>
                  <a:noFill/>
                </a:ln>
                <a:solidFill>
                  <a:srgbClr val="000000"/>
                </a:solidFill>
                <a:effectLst/>
                <a:uLnTx/>
                <a:uFillTx/>
                <a:latin typeface="Calibri" panose="020F0502020204030204"/>
                <a:ea typeface="+mn-ea"/>
                <a:cs typeface="Calibri"/>
              </a:rPr>
              <a:t> </a:t>
            </a:r>
            <a:r>
              <a:rPr kumimoji="0" lang="en-US" sz="2200" b="0" i="0" u="none" strike="noStrike" kern="1200" cap="none" spc="-30" normalizeH="0" baseline="0" noProof="0" dirty="0">
                <a:ln>
                  <a:noFill/>
                </a:ln>
                <a:solidFill>
                  <a:srgbClr val="000000"/>
                </a:solidFill>
                <a:effectLst/>
                <a:uLnTx/>
                <a:uFillTx/>
                <a:latin typeface="Calibri" panose="020F0502020204030204"/>
                <a:ea typeface="+mn-ea"/>
                <a:cs typeface="Calibri"/>
              </a:rPr>
              <a:t> </a:t>
            </a:r>
          </a:p>
          <a:p>
            <a:pPr marL="12700" marR="5080" lvl="0" indent="0" algn="ctr" defTabSz="457200" rtl="0" eaLnBrk="1" fontAlgn="auto" latinLnBrk="0" hangingPunct="1">
              <a:lnSpc>
                <a:spcPct val="100000"/>
              </a:lnSpc>
              <a:spcBef>
                <a:spcPts val="550"/>
              </a:spcBef>
              <a:spcAft>
                <a:spcPts val="0"/>
              </a:spcAft>
              <a:buClrTx/>
              <a:buSzTx/>
              <a:buFontTx/>
              <a:buNone/>
              <a:tabLst/>
              <a:defRPr/>
            </a:pP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TEAM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UP</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Calibri"/>
              </a:rPr>
              <a:t>is a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sustainable,</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adaptable,</a:t>
            </a:r>
            <a:r>
              <a:rPr kumimoji="0" sz="2200" b="0" i="0" u="none" strike="noStrike" kern="1200" cap="none" spc="-3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and</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replicable</a:t>
            </a:r>
            <a:r>
              <a:rPr kumimoji="0" sz="2200" b="0" i="0" u="none" strike="noStrike" kern="1200" cap="none" spc="-3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model</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that</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strengthens</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pediatric</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primary</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care</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rPr>
              <a:t>for</a:t>
            </a:r>
            <a:r>
              <a:rPr kumimoji="0" sz="2200" b="0" i="0" u="none" strike="noStrike" kern="1200" cap="none" spc="-25" normalizeH="0" baseline="0" noProof="0" dirty="0">
                <a:ln>
                  <a:noFill/>
                </a:ln>
                <a:solidFill>
                  <a:srgbClr val="000000"/>
                </a:solidFill>
                <a:effectLst/>
                <a:uLnTx/>
                <a:uFillTx/>
                <a:latin typeface="Calibri" panose="020F0502020204030204"/>
                <a:ea typeface="+mn-ea"/>
                <a:cs typeface="Calibri"/>
              </a:rPr>
              <a:t> </a:t>
            </a:r>
            <a:r>
              <a:rPr kumimoji="0" sz="2200" b="0" i="0" u="none" strike="noStrike" kern="1200" cap="none" spc="-20" normalizeH="0" baseline="0" noProof="0" dirty="0">
                <a:ln>
                  <a:noFill/>
                </a:ln>
                <a:solidFill>
                  <a:srgbClr val="000000"/>
                </a:solidFill>
                <a:effectLst/>
                <a:uLnTx/>
                <a:uFillTx/>
                <a:latin typeface="Calibri" panose="020F0502020204030204"/>
                <a:ea typeface="+mn-ea"/>
                <a:cs typeface="Calibri"/>
              </a:rPr>
              <a:t>all.</a:t>
            </a:r>
            <a:endPar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7" name="object 7"/>
          <p:cNvSpPr txBox="1"/>
          <p:nvPr/>
        </p:nvSpPr>
        <p:spPr>
          <a:xfrm>
            <a:off x="532359" y="878314"/>
            <a:ext cx="10861851" cy="689932"/>
          </a:xfrm>
          <a:prstGeom prst="rect">
            <a:avLst/>
          </a:prstGeom>
        </p:spPr>
        <p:txBody>
          <a:bodyPr vert="horz" wrap="square" lIns="0" tIns="12700" rIns="0" bIns="0" rtlCol="0">
            <a:spAutoFit/>
          </a:bodyPr>
          <a:lstStyle/>
          <a:p>
            <a:pPr marL="12700" marR="5080" lvl="0" indent="0" algn="ctr" defTabSz="4572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dirty="0">
                <a:ln>
                  <a:noFill/>
                </a:ln>
                <a:solidFill>
                  <a:srgbClr val="000000"/>
                </a:solidFill>
                <a:effectLst/>
                <a:uLnTx/>
                <a:uFillTx/>
                <a:latin typeface="Calibri"/>
                <a:ea typeface="+mn-ea"/>
                <a:cs typeface="Calibri"/>
              </a:rPr>
              <a:t>TEAM</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UP</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is</a:t>
            </a:r>
            <a:r>
              <a:rPr kumimoji="0" sz="2200" b="0" i="0" u="none" strike="noStrike" kern="1200" cap="none" spc="105"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an</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10" normalizeH="0" baseline="0" noProof="0" dirty="0">
                <a:ln>
                  <a:noFill/>
                </a:ln>
                <a:solidFill>
                  <a:srgbClr val="000000"/>
                </a:solidFill>
                <a:effectLst/>
                <a:uLnTx/>
                <a:uFillTx/>
                <a:latin typeface="Calibri"/>
                <a:ea typeface="+mn-ea"/>
                <a:cs typeface="Calibri"/>
              </a:rPr>
              <a:t>8-</a:t>
            </a:r>
            <a:r>
              <a:rPr kumimoji="0" sz="2200" b="0" i="0" u="none" strike="noStrike" kern="1200" cap="none" spc="0" normalizeH="0" baseline="0" noProof="0" dirty="0">
                <a:ln>
                  <a:noFill/>
                </a:ln>
                <a:solidFill>
                  <a:srgbClr val="000000"/>
                </a:solidFill>
                <a:effectLst/>
                <a:uLnTx/>
                <a:uFillTx/>
                <a:latin typeface="Calibri"/>
                <a:ea typeface="+mn-ea"/>
                <a:cs typeface="Calibri"/>
              </a:rPr>
              <a:t>year,</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$22M</a:t>
            </a:r>
            <a:r>
              <a:rPr kumimoji="0" sz="2200" b="0" i="0" u="none" strike="noStrike" kern="1200" cap="none" spc="105"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initiative</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to</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build</a:t>
            </a:r>
            <a:r>
              <a:rPr kumimoji="0" sz="2200" b="0" i="0" u="none" strike="noStrike" kern="1200" cap="none" spc="105"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the</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capacity</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of</a:t>
            </a:r>
            <a:r>
              <a:rPr kumimoji="0" sz="2200" b="0" i="0" u="none" strike="noStrike" kern="1200" cap="none" spc="105"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pediatric</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primary</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care</a:t>
            </a:r>
            <a:r>
              <a:rPr kumimoji="0" sz="2200" b="0" i="0" u="none" strike="noStrike" kern="1200" cap="none" spc="105"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to</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deliver</a:t>
            </a:r>
            <a:r>
              <a:rPr kumimoji="0" sz="2200" b="0" i="0" u="none" strike="noStrike" kern="1200" cap="none" spc="100" normalizeH="0" baseline="0" noProof="0" dirty="0">
                <a:ln>
                  <a:noFill/>
                </a:ln>
                <a:solidFill>
                  <a:srgbClr val="000000"/>
                </a:solidFill>
                <a:effectLst/>
                <a:uLnTx/>
                <a:uFillTx/>
                <a:latin typeface="Calibri"/>
                <a:ea typeface="+mn-ea"/>
                <a:cs typeface="Calibri"/>
              </a:rPr>
              <a:t> </a:t>
            </a:r>
            <a:r>
              <a:rPr kumimoji="0" sz="2200" b="0" i="0" u="none" strike="noStrike" kern="1200" cap="none" spc="-10" normalizeH="0" baseline="0" noProof="0" dirty="0">
                <a:ln>
                  <a:noFill/>
                </a:ln>
                <a:solidFill>
                  <a:srgbClr val="000000"/>
                </a:solidFill>
                <a:effectLst/>
                <a:uLnTx/>
                <a:uFillTx/>
                <a:latin typeface="Calibri"/>
                <a:ea typeface="+mn-ea"/>
                <a:cs typeface="Calibri"/>
              </a:rPr>
              <a:t>high-quality, evidence-</a:t>
            </a:r>
            <a:r>
              <a:rPr kumimoji="0" sz="2200" b="0" i="0" u="none" strike="noStrike" kern="1200" cap="none" spc="0" normalizeH="0" baseline="0" noProof="0" dirty="0">
                <a:ln>
                  <a:noFill/>
                </a:ln>
                <a:solidFill>
                  <a:srgbClr val="000000"/>
                </a:solidFill>
                <a:effectLst/>
                <a:uLnTx/>
                <a:uFillTx/>
                <a:latin typeface="Calibri"/>
                <a:ea typeface="+mn-ea"/>
                <a:cs typeface="Calibri"/>
              </a:rPr>
              <a:t>based</a:t>
            </a:r>
            <a:r>
              <a:rPr kumimoji="0" sz="2200" b="0" i="0" u="none" strike="noStrike" kern="1200" cap="none" spc="-10" normalizeH="0" baseline="0" noProof="0" dirty="0">
                <a:ln>
                  <a:noFill/>
                </a:ln>
                <a:solidFill>
                  <a:srgbClr val="000000"/>
                </a:solidFill>
                <a:effectLst/>
                <a:uLnTx/>
                <a:uFillTx/>
                <a:latin typeface="Calibri"/>
                <a:ea typeface="+mn-ea"/>
                <a:cs typeface="Calibri"/>
              </a:rPr>
              <a:t> integrated </a:t>
            </a:r>
            <a:r>
              <a:rPr kumimoji="0" sz="2200" b="0" i="0" u="none" strike="noStrike" kern="1200" cap="none" spc="0" normalizeH="0" baseline="0" noProof="0" dirty="0">
                <a:ln>
                  <a:noFill/>
                </a:ln>
                <a:solidFill>
                  <a:srgbClr val="000000"/>
                </a:solidFill>
                <a:effectLst/>
                <a:uLnTx/>
                <a:uFillTx/>
                <a:latin typeface="Calibri"/>
                <a:ea typeface="+mn-ea"/>
                <a:cs typeface="Calibri"/>
              </a:rPr>
              <a:t>behavioral</a:t>
            </a:r>
            <a:r>
              <a:rPr kumimoji="0" sz="2200" b="0" i="0" u="none" strike="noStrike" kern="1200" cap="none" spc="-10" normalizeH="0" baseline="0" noProof="0" dirty="0">
                <a:ln>
                  <a:noFill/>
                </a:ln>
                <a:solidFill>
                  <a:srgbClr val="000000"/>
                </a:solidFill>
                <a:effectLst/>
                <a:uLnTx/>
                <a:uFillTx/>
                <a:latin typeface="Calibri"/>
                <a:ea typeface="+mn-ea"/>
                <a:cs typeface="Calibri"/>
              </a:rPr>
              <a:t> </a:t>
            </a:r>
            <a:r>
              <a:rPr kumimoji="0" sz="2200" b="0" i="0" u="none" strike="noStrike" kern="1200" cap="none" spc="0" normalizeH="0" baseline="0" noProof="0" dirty="0">
                <a:ln>
                  <a:noFill/>
                </a:ln>
                <a:solidFill>
                  <a:srgbClr val="000000"/>
                </a:solidFill>
                <a:effectLst/>
                <a:uLnTx/>
                <a:uFillTx/>
                <a:latin typeface="Calibri"/>
                <a:ea typeface="+mn-ea"/>
                <a:cs typeface="Calibri"/>
              </a:rPr>
              <a:t>health</a:t>
            </a:r>
            <a:r>
              <a:rPr kumimoji="0" sz="2200" b="0" i="0" u="none" strike="noStrike" kern="1200" cap="none" spc="-15" normalizeH="0" baseline="0" noProof="0" dirty="0">
                <a:ln>
                  <a:noFill/>
                </a:ln>
                <a:solidFill>
                  <a:srgbClr val="000000"/>
                </a:solidFill>
                <a:effectLst/>
                <a:uLnTx/>
                <a:uFillTx/>
                <a:latin typeface="Calibri"/>
                <a:ea typeface="+mn-ea"/>
                <a:cs typeface="Calibri"/>
              </a:rPr>
              <a:t> </a:t>
            </a:r>
            <a:r>
              <a:rPr kumimoji="0" lang="en-US" sz="2200" b="0" i="0" u="none" strike="noStrike" kern="1200" cap="none" spc="0" normalizeH="0" baseline="0" noProof="0" dirty="0">
                <a:ln>
                  <a:noFill/>
                </a:ln>
                <a:solidFill>
                  <a:srgbClr val="000000"/>
                </a:solidFill>
                <a:effectLst/>
                <a:uLnTx/>
                <a:uFillTx/>
                <a:latin typeface="Calibri"/>
                <a:ea typeface="+mn-ea"/>
                <a:cs typeface="Calibri"/>
              </a:rPr>
              <a:t>care</a:t>
            </a:r>
            <a:r>
              <a:rPr kumimoji="0" sz="2200" b="0" i="0" u="none" strike="noStrike" kern="1200" cap="none" spc="-10" normalizeH="0" baseline="0" noProof="0" dirty="0">
                <a:ln>
                  <a:noFill/>
                </a:ln>
                <a:solidFill>
                  <a:srgbClr val="000000"/>
                </a:solidFill>
                <a:effectLst/>
                <a:uLnTx/>
                <a:uFillTx/>
                <a:latin typeface="Calibri"/>
                <a:ea typeface="+mn-ea"/>
                <a:cs typeface="Calibri"/>
              </a:rPr>
              <a:t>.</a:t>
            </a:r>
            <a:endParaRPr kumimoji="0" sz="22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9" name="Title 68">
            <a:extLst>
              <a:ext uri="{FF2B5EF4-FFF2-40B4-BE49-F238E27FC236}">
                <a16:creationId xmlns:a16="http://schemas.microsoft.com/office/drawing/2014/main" id="{FC81505F-7E0F-FAF9-0922-D4BD9AE41563}"/>
              </a:ext>
            </a:extLst>
          </p:cNvPr>
          <p:cNvSpPr>
            <a:spLocks noGrp="1"/>
          </p:cNvSpPr>
          <p:nvPr>
            <p:ph type="title"/>
          </p:nvPr>
        </p:nvSpPr>
        <p:spPr/>
        <p:txBody>
          <a:bodyPr>
            <a:normAutofit/>
          </a:bodyPr>
          <a:lstStyle/>
          <a:p>
            <a:r>
              <a:rPr lang="en-US" sz="1800" dirty="0"/>
              <a:t>TEAM UP At a Glance</a:t>
            </a:r>
          </a:p>
        </p:txBody>
      </p:sp>
      <p:grpSp>
        <p:nvGrpSpPr>
          <p:cNvPr id="71" name="Group 70">
            <a:extLst>
              <a:ext uri="{FF2B5EF4-FFF2-40B4-BE49-F238E27FC236}">
                <a16:creationId xmlns:a16="http://schemas.microsoft.com/office/drawing/2014/main" id="{75AD069F-5FF4-496B-FF7B-2B77BB1CE775}"/>
              </a:ext>
            </a:extLst>
          </p:cNvPr>
          <p:cNvGrpSpPr/>
          <p:nvPr/>
        </p:nvGrpSpPr>
        <p:grpSpPr>
          <a:xfrm>
            <a:off x="1569503" y="1563556"/>
            <a:ext cx="8960227" cy="1052830"/>
            <a:chOff x="1596383" y="2811113"/>
            <a:chExt cx="8960227" cy="1052830"/>
          </a:xfrm>
        </p:grpSpPr>
        <p:grpSp>
          <p:nvGrpSpPr>
            <p:cNvPr id="72" name="object 2">
              <a:extLst>
                <a:ext uri="{FF2B5EF4-FFF2-40B4-BE49-F238E27FC236}">
                  <a16:creationId xmlns:a16="http://schemas.microsoft.com/office/drawing/2014/main" id="{20B240DB-E4DA-D1BC-38B7-6D2283B38244}"/>
                </a:ext>
              </a:extLst>
            </p:cNvPr>
            <p:cNvGrpSpPr/>
            <p:nvPr/>
          </p:nvGrpSpPr>
          <p:grpSpPr>
            <a:xfrm>
              <a:off x="1596383" y="3026117"/>
              <a:ext cx="316230" cy="779145"/>
              <a:chOff x="1596383" y="3026117"/>
              <a:chExt cx="316230" cy="779145"/>
            </a:xfrm>
          </p:grpSpPr>
          <p:sp>
            <p:nvSpPr>
              <p:cNvPr id="124" name="object 3">
                <a:extLst>
                  <a:ext uri="{FF2B5EF4-FFF2-40B4-BE49-F238E27FC236}">
                    <a16:creationId xmlns:a16="http://schemas.microsoft.com/office/drawing/2014/main" id="{3FFFA287-08D2-D1AE-4A5A-6374FA431CEA}"/>
                  </a:ext>
                </a:extLst>
              </p:cNvPr>
              <p:cNvSpPr/>
              <p:nvPr/>
            </p:nvSpPr>
            <p:spPr>
              <a:xfrm>
                <a:off x="1596383" y="3203823"/>
                <a:ext cx="316230" cy="601345"/>
              </a:xfrm>
              <a:custGeom>
                <a:avLst/>
                <a:gdLst/>
                <a:ahLst/>
                <a:cxnLst/>
                <a:rect l="l" t="t" r="r" b="b"/>
                <a:pathLst>
                  <a:path w="316230" h="601345">
                    <a:moveTo>
                      <a:pt x="188125" y="0"/>
                    </a:moveTo>
                    <a:lnTo>
                      <a:pt x="128054" y="0"/>
                    </a:lnTo>
                    <a:lnTo>
                      <a:pt x="90292" y="6680"/>
                    </a:lnTo>
                    <a:lnTo>
                      <a:pt x="58791" y="25396"/>
                    </a:lnTo>
                    <a:lnTo>
                      <a:pt x="35839" y="54156"/>
                    </a:lnTo>
                    <a:lnTo>
                      <a:pt x="23723" y="90970"/>
                    </a:lnTo>
                    <a:lnTo>
                      <a:pt x="0" y="246595"/>
                    </a:lnTo>
                    <a:lnTo>
                      <a:pt x="529" y="257899"/>
                    </a:lnTo>
                    <a:lnTo>
                      <a:pt x="5189" y="267777"/>
                    </a:lnTo>
                    <a:lnTo>
                      <a:pt x="13214" y="275186"/>
                    </a:lnTo>
                    <a:lnTo>
                      <a:pt x="23837" y="279082"/>
                    </a:lnTo>
                    <a:lnTo>
                      <a:pt x="28206" y="279425"/>
                    </a:lnTo>
                    <a:lnTo>
                      <a:pt x="38124" y="277629"/>
                    </a:lnTo>
                    <a:lnTo>
                      <a:pt x="46632" y="272622"/>
                    </a:lnTo>
                    <a:lnTo>
                      <a:pt x="52958" y="264975"/>
                    </a:lnTo>
                    <a:lnTo>
                      <a:pt x="56324" y="255257"/>
                    </a:lnTo>
                    <a:lnTo>
                      <a:pt x="80276" y="98272"/>
                    </a:lnTo>
                    <a:lnTo>
                      <a:pt x="83896" y="287362"/>
                    </a:lnTo>
                    <a:lnTo>
                      <a:pt x="58851" y="560857"/>
                    </a:lnTo>
                    <a:lnTo>
                      <a:pt x="60425" y="575387"/>
                    </a:lnTo>
                    <a:lnTo>
                      <a:pt x="67213" y="587756"/>
                    </a:lnTo>
                    <a:lnTo>
                      <a:pt x="78141" y="596676"/>
                    </a:lnTo>
                    <a:lnTo>
                      <a:pt x="92138" y="600862"/>
                    </a:lnTo>
                    <a:lnTo>
                      <a:pt x="106652" y="599267"/>
                    </a:lnTo>
                    <a:lnTo>
                      <a:pt x="119022" y="592481"/>
                    </a:lnTo>
                    <a:lnTo>
                      <a:pt x="127951" y="581565"/>
                    </a:lnTo>
                    <a:lnTo>
                      <a:pt x="132143" y="567575"/>
                    </a:lnTo>
                    <a:lnTo>
                      <a:pt x="156679" y="299669"/>
                    </a:lnTo>
                    <a:lnTo>
                      <a:pt x="159499" y="299669"/>
                    </a:lnTo>
                    <a:lnTo>
                      <a:pt x="184035" y="567575"/>
                    </a:lnTo>
                    <a:lnTo>
                      <a:pt x="207227" y="598474"/>
                    </a:lnTo>
                    <a:lnTo>
                      <a:pt x="220637" y="601014"/>
                    </a:lnTo>
                    <a:lnTo>
                      <a:pt x="224040" y="600862"/>
                    </a:lnTo>
                    <a:lnTo>
                      <a:pt x="238037" y="596676"/>
                    </a:lnTo>
                    <a:lnTo>
                      <a:pt x="248966" y="587756"/>
                    </a:lnTo>
                    <a:lnTo>
                      <a:pt x="255753" y="575387"/>
                    </a:lnTo>
                    <a:lnTo>
                      <a:pt x="257327" y="560857"/>
                    </a:lnTo>
                    <a:lnTo>
                      <a:pt x="232283" y="287388"/>
                    </a:lnTo>
                    <a:lnTo>
                      <a:pt x="235902" y="98259"/>
                    </a:lnTo>
                    <a:lnTo>
                      <a:pt x="259854" y="255257"/>
                    </a:lnTo>
                    <a:lnTo>
                      <a:pt x="287985" y="279425"/>
                    </a:lnTo>
                    <a:lnTo>
                      <a:pt x="292354" y="279082"/>
                    </a:lnTo>
                    <a:lnTo>
                      <a:pt x="302970" y="275186"/>
                    </a:lnTo>
                    <a:lnTo>
                      <a:pt x="310991" y="267777"/>
                    </a:lnTo>
                    <a:lnTo>
                      <a:pt x="315649" y="257899"/>
                    </a:lnTo>
                    <a:lnTo>
                      <a:pt x="316179" y="246595"/>
                    </a:lnTo>
                    <a:lnTo>
                      <a:pt x="292455" y="90970"/>
                    </a:lnTo>
                    <a:lnTo>
                      <a:pt x="280341" y="54156"/>
                    </a:lnTo>
                    <a:lnTo>
                      <a:pt x="257392" y="25396"/>
                    </a:lnTo>
                    <a:lnTo>
                      <a:pt x="225891" y="6680"/>
                    </a:lnTo>
                    <a:lnTo>
                      <a:pt x="188125" y="0"/>
                    </a:lnTo>
                    <a:close/>
                  </a:path>
                </a:pathLst>
              </a:custGeom>
              <a:solidFill>
                <a:srgbClr val="50B84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5" name="object 4">
                <a:extLst>
                  <a:ext uri="{FF2B5EF4-FFF2-40B4-BE49-F238E27FC236}">
                    <a16:creationId xmlns:a16="http://schemas.microsoft.com/office/drawing/2014/main" id="{61D7B6F1-DAB2-67BB-B0B3-9E1A0EB183CA}"/>
                  </a:ext>
                </a:extLst>
              </p:cNvPr>
              <p:cNvPicPr/>
              <p:nvPr/>
            </p:nvPicPr>
            <p:blipFill>
              <a:blip r:embed="rId2" cstate="print"/>
              <a:stretch>
                <a:fillRect/>
              </a:stretch>
            </p:blipFill>
            <p:spPr>
              <a:xfrm>
                <a:off x="1675771" y="3026117"/>
                <a:ext cx="157403" cy="157403"/>
              </a:xfrm>
              <a:prstGeom prst="rect">
                <a:avLst/>
              </a:prstGeom>
            </p:spPr>
          </p:pic>
        </p:grpSp>
        <p:sp>
          <p:nvSpPr>
            <p:cNvPr id="73" name="object 5">
              <a:extLst>
                <a:ext uri="{FF2B5EF4-FFF2-40B4-BE49-F238E27FC236}">
                  <a16:creationId xmlns:a16="http://schemas.microsoft.com/office/drawing/2014/main" id="{52DEC778-DCFA-90EE-999A-AD800F2D6092}"/>
                </a:ext>
              </a:extLst>
            </p:cNvPr>
            <p:cNvSpPr txBox="1"/>
            <p:nvPr/>
          </p:nvSpPr>
          <p:spPr>
            <a:xfrm>
              <a:off x="1981978" y="2811113"/>
              <a:ext cx="1541145" cy="1052830"/>
            </a:xfrm>
            <a:prstGeom prst="rect">
              <a:avLst/>
            </a:prstGeom>
          </p:spPr>
          <p:txBody>
            <a:bodyPr vert="horz" wrap="square" lIns="0" tIns="11430" rIns="0" bIns="0" rtlCol="0">
              <a:spAutoFit/>
            </a:bodyPr>
            <a:lstStyle/>
            <a:p>
              <a:pPr marL="12700" marR="0" lvl="0" indent="0" algn="l" defTabSz="457200" rtl="0" eaLnBrk="1" fontAlgn="auto" latinLnBrk="0" hangingPunct="1">
                <a:lnSpc>
                  <a:spcPts val="5070"/>
                </a:lnSpc>
                <a:spcBef>
                  <a:spcPts val="90"/>
                </a:spcBef>
                <a:spcAft>
                  <a:spcPts val="0"/>
                </a:spcAft>
                <a:buClrTx/>
                <a:buSzTx/>
                <a:buFontTx/>
                <a:buNone/>
                <a:tabLst/>
                <a:defRPr/>
              </a:pPr>
              <a:r>
                <a:rPr kumimoji="0" sz="4300" b="0" i="0" u="none" strike="noStrike" kern="1200" cap="none" spc="-10" normalizeH="0" baseline="0" noProof="0" dirty="0">
                  <a:ln>
                    <a:noFill/>
                  </a:ln>
                  <a:solidFill>
                    <a:srgbClr val="50B848"/>
                  </a:solidFill>
                  <a:effectLst/>
                  <a:uLnTx/>
                  <a:uFillTx/>
                  <a:latin typeface="Calibri Light"/>
                  <a:ea typeface="+mn-ea"/>
                  <a:cs typeface="Calibri Light"/>
                </a:rPr>
                <a:t>40,000</a:t>
              </a:r>
              <a:endParaRPr kumimoji="0" sz="4300" b="0" i="0" u="none" strike="noStrike" kern="1200" cap="none" spc="0" normalizeH="0" baseline="0" noProof="0" dirty="0">
                <a:ln>
                  <a:noFill/>
                </a:ln>
                <a:solidFill>
                  <a:srgbClr val="000000"/>
                </a:solidFill>
                <a:effectLst/>
                <a:uLnTx/>
                <a:uFillTx/>
                <a:latin typeface="Calibri Light"/>
                <a:ea typeface="+mn-ea"/>
                <a:cs typeface="Calibri Light"/>
              </a:endParaRPr>
            </a:p>
            <a:p>
              <a:pPr marL="30480" marR="326390" lvl="0" indent="0" algn="l" defTabSz="457200" rtl="0" eaLnBrk="1" fontAlgn="auto" latinLnBrk="0" hangingPunct="1">
                <a:lnSpc>
                  <a:spcPts val="1430"/>
                </a:lnSpc>
                <a:spcBef>
                  <a:spcPts val="165"/>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Children</a:t>
              </a:r>
              <a:r>
                <a:rPr kumimoji="0" sz="1400" b="1" i="0" u="none" strike="noStrike" kern="1200" cap="none" spc="50" normalizeH="0" baseline="0" noProof="0" dirty="0">
                  <a:ln>
                    <a:noFill/>
                  </a:ln>
                  <a:solidFill>
                    <a:srgbClr val="000000"/>
                  </a:solidFill>
                  <a:effectLst/>
                  <a:uLnTx/>
                  <a:uFillTx/>
                  <a:latin typeface="Calibri"/>
                  <a:ea typeface="+mn-ea"/>
                  <a:cs typeface="Calibri"/>
                </a:rPr>
                <a:t> </a:t>
              </a:r>
              <a:r>
                <a:rPr kumimoji="0" sz="1400" b="1" i="0" u="none" strike="noStrike" kern="1200" cap="none" spc="-10" normalizeH="0" baseline="0" noProof="0" dirty="0">
                  <a:ln>
                    <a:noFill/>
                  </a:ln>
                  <a:solidFill>
                    <a:srgbClr val="000000"/>
                  </a:solidFill>
                  <a:effectLst/>
                  <a:uLnTx/>
                  <a:uFillTx/>
                  <a:latin typeface="Calibri"/>
                  <a:ea typeface="+mn-ea"/>
                  <a:cs typeface="Calibri"/>
                </a:rPr>
                <a:t>served annually</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74" name="object 6">
              <a:extLst>
                <a:ext uri="{FF2B5EF4-FFF2-40B4-BE49-F238E27FC236}">
                  <a16:creationId xmlns:a16="http://schemas.microsoft.com/office/drawing/2014/main" id="{6CFF907E-0D9D-A1FE-1222-C0AC70D2D15F}"/>
                </a:ext>
              </a:extLst>
            </p:cNvPr>
            <p:cNvSpPr/>
            <p:nvPr/>
          </p:nvSpPr>
          <p:spPr>
            <a:xfrm>
              <a:off x="4698505" y="3023768"/>
              <a:ext cx="633730" cy="774700"/>
            </a:xfrm>
            <a:custGeom>
              <a:avLst/>
              <a:gdLst/>
              <a:ahLst/>
              <a:cxnLst/>
              <a:rect l="l" t="t" r="r" b="b"/>
              <a:pathLst>
                <a:path w="633729" h="774700">
                  <a:moveTo>
                    <a:pt x="167373" y="695388"/>
                  </a:moveTo>
                  <a:lnTo>
                    <a:pt x="165608" y="686650"/>
                  </a:lnTo>
                  <a:lnTo>
                    <a:pt x="163372" y="683348"/>
                  </a:lnTo>
                  <a:lnTo>
                    <a:pt x="160794" y="679513"/>
                  </a:lnTo>
                  <a:lnTo>
                    <a:pt x="156946" y="676922"/>
                  </a:lnTo>
                  <a:lnTo>
                    <a:pt x="156946" y="688759"/>
                  </a:lnTo>
                  <a:lnTo>
                    <a:pt x="156946" y="702030"/>
                  </a:lnTo>
                  <a:lnTo>
                    <a:pt x="151536" y="707428"/>
                  </a:lnTo>
                  <a:lnTo>
                    <a:pt x="138277" y="707428"/>
                  </a:lnTo>
                  <a:lnTo>
                    <a:pt x="132867" y="702030"/>
                  </a:lnTo>
                  <a:lnTo>
                    <a:pt x="132867" y="688759"/>
                  </a:lnTo>
                  <a:lnTo>
                    <a:pt x="138277" y="683348"/>
                  </a:lnTo>
                  <a:lnTo>
                    <a:pt x="151536" y="683348"/>
                  </a:lnTo>
                  <a:lnTo>
                    <a:pt x="156946" y="688759"/>
                  </a:lnTo>
                  <a:lnTo>
                    <a:pt x="156946" y="676922"/>
                  </a:lnTo>
                  <a:lnTo>
                    <a:pt x="153657" y="674700"/>
                  </a:lnTo>
                  <a:lnTo>
                    <a:pt x="144907" y="672934"/>
                  </a:lnTo>
                  <a:lnTo>
                    <a:pt x="136169" y="674700"/>
                  </a:lnTo>
                  <a:lnTo>
                    <a:pt x="129032" y="679513"/>
                  </a:lnTo>
                  <a:lnTo>
                    <a:pt x="124218" y="686650"/>
                  </a:lnTo>
                  <a:lnTo>
                    <a:pt x="122453" y="695388"/>
                  </a:lnTo>
                  <a:lnTo>
                    <a:pt x="124218" y="704126"/>
                  </a:lnTo>
                  <a:lnTo>
                    <a:pt x="129032" y="711276"/>
                  </a:lnTo>
                  <a:lnTo>
                    <a:pt x="136169" y="716089"/>
                  </a:lnTo>
                  <a:lnTo>
                    <a:pt x="144907" y="717867"/>
                  </a:lnTo>
                  <a:lnTo>
                    <a:pt x="153657" y="716089"/>
                  </a:lnTo>
                  <a:lnTo>
                    <a:pt x="160794" y="711276"/>
                  </a:lnTo>
                  <a:lnTo>
                    <a:pt x="163385" y="707428"/>
                  </a:lnTo>
                  <a:lnTo>
                    <a:pt x="165608" y="704126"/>
                  </a:lnTo>
                  <a:lnTo>
                    <a:pt x="167373" y="695388"/>
                  </a:lnTo>
                  <a:close/>
                </a:path>
                <a:path w="633729" h="774700">
                  <a:moveTo>
                    <a:pt x="633196" y="741680"/>
                  </a:moveTo>
                  <a:lnTo>
                    <a:pt x="618286" y="685800"/>
                  </a:lnTo>
                  <a:lnTo>
                    <a:pt x="613397" y="631190"/>
                  </a:lnTo>
                  <a:lnTo>
                    <a:pt x="613283" y="604520"/>
                  </a:lnTo>
                  <a:lnTo>
                    <a:pt x="606412" y="579120"/>
                  </a:lnTo>
                  <a:lnTo>
                    <a:pt x="555625" y="535940"/>
                  </a:lnTo>
                  <a:lnTo>
                    <a:pt x="514464" y="521970"/>
                  </a:lnTo>
                  <a:lnTo>
                    <a:pt x="481672" y="513080"/>
                  </a:lnTo>
                  <a:lnTo>
                    <a:pt x="469976" y="509270"/>
                  </a:lnTo>
                  <a:lnTo>
                    <a:pt x="466077" y="508000"/>
                  </a:lnTo>
                  <a:lnTo>
                    <a:pt x="451345" y="504190"/>
                  </a:lnTo>
                  <a:lnTo>
                    <a:pt x="446189" y="497840"/>
                  </a:lnTo>
                  <a:lnTo>
                    <a:pt x="434594" y="483577"/>
                  </a:lnTo>
                  <a:lnTo>
                    <a:pt x="434594" y="497840"/>
                  </a:lnTo>
                  <a:lnTo>
                    <a:pt x="422998" y="494626"/>
                  </a:lnTo>
                  <a:lnTo>
                    <a:pt x="422998" y="505460"/>
                  </a:lnTo>
                  <a:lnTo>
                    <a:pt x="407733" y="532130"/>
                  </a:lnTo>
                  <a:lnTo>
                    <a:pt x="391414" y="561340"/>
                  </a:lnTo>
                  <a:lnTo>
                    <a:pt x="375234" y="590550"/>
                  </a:lnTo>
                  <a:lnTo>
                    <a:pt x="360362" y="617220"/>
                  </a:lnTo>
                  <a:lnTo>
                    <a:pt x="272846" y="617220"/>
                  </a:lnTo>
                  <a:lnTo>
                    <a:pt x="257975" y="590550"/>
                  </a:lnTo>
                  <a:lnTo>
                    <a:pt x="241782" y="561340"/>
                  </a:lnTo>
                  <a:lnTo>
                    <a:pt x="225463" y="532130"/>
                  </a:lnTo>
                  <a:lnTo>
                    <a:pt x="212382" y="509270"/>
                  </a:lnTo>
                  <a:lnTo>
                    <a:pt x="210197" y="505460"/>
                  </a:lnTo>
                  <a:lnTo>
                    <a:pt x="231355" y="497840"/>
                  </a:lnTo>
                  <a:lnTo>
                    <a:pt x="234937" y="496570"/>
                  </a:lnTo>
                  <a:lnTo>
                    <a:pt x="244462" y="494030"/>
                  </a:lnTo>
                  <a:lnTo>
                    <a:pt x="246888" y="492760"/>
                  </a:lnTo>
                  <a:lnTo>
                    <a:pt x="254596" y="467360"/>
                  </a:lnTo>
                  <a:lnTo>
                    <a:pt x="268465" y="421640"/>
                  </a:lnTo>
                  <a:lnTo>
                    <a:pt x="280009" y="427990"/>
                  </a:lnTo>
                  <a:lnTo>
                    <a:pt x="291896" y="431800"/>
                  </a:lnTo>
                  <a:lnTo>
                    <a:pt x="304101" y="434340"/>
                  </a:lnTo>
                  <a:lnTo>
                    <a:pt x="316598" y="435610"/>
                  </a:lnTo>
                  <a:lnTo>
                    <a:pt x="329095" y="434340"/>
                  </a:lnTo>
                  <a:lnTo>
                    <a:pt x="341312" y="431800"/>
                  </a:lnTo>
                  <a:lnTo>
                    <a:pt x="353199" y="427990"/>
                  </a:lnTo>
                  <a:lnTo>
                    <a:pt x="357822" y="425450"/>
                  </a:lnTo>
                  <a:lnTo>
                    <a:pt x="364756" y="421640"/>
                  </a:lnTo>
                  <a:lnTo>
                    <a:pt x="386321" y="492760"/>
                  </a:lnTo>
                  <a:lnTo>
                    <a:pt x="388747" y="494030"/>
                  </a:lnTo>
                  <a:lnTo>
                    <a:pt x="398272" y="496570"/>
                  </a:lnTo>
                  <a:lnTo>
                    <a:pt x="422998" y="505460"/>
                  </a:lnTo>
                  <a:lnTo>
                    <a:pt x="422998" y="494626"/>
                  </a:lnTo>
                  <a:lnTo>
                    <a:pt x="420878" y="494030"/>
                  </a:lnTo>
                  <a:lnTo>
                    <a:pt x="409409" y="490220"/>
                  </a:lnTo>
                  <a:lnTo>
                    <a:pt x="400583" y="486410"/>
                  </a:lnTo>
                  <a:lnTo>
                    <a:pt x="394792" y="485140"/>
                  </a:lnTo>
                  <a:lnTo>
                    <a:pt x="389331" y="467360"/>
                  </a:lnTo>
                  <a:lnTo>
                    <a:pt x="398094" y="469900"/>
                  </a:lnTo>
                  <a:lnTo>
                    <a:pt x="409079" y="476250"/>
                  </a:lnTo>
                  <a:lnTo>
                    <a:pt x="421500" y="485140"/>
                  </a:lnTo>
                  <a:lnTo>
                    <a:pt x="434594" y="497840"/>
                  </a:lnTo>
                  <a:lnTo>
                    <a:pt x="434594" y="483577"/>
                  </a:lnTo>
                  <a:lnTo>
                    <a:pt x="431736" y="480060"/>
                  </a:lnTo>
                  <a:lnTo>
                    <a:pt x="414566" y="467360"/>
                  </a:lnTo>
                  <a:lnTo>
                    <a:pt x="412851" y="466090"/>
                  </a:lnTo>
                  <a:lnTo>
                    <a:pt x="396849" y="458470"/>
                  </a:lnTo>
                  <a:lnTo>
                    <a:pt x="385864" y="455930"/>
                  </a:lnTo>
                  <a:lnTo>
                    <a:pt x="381330" y="440690"/>
                  </a:lnTo>
                  <a:lnTo>
                    <a:pt x="394106" y="430530"/>
                  </a:lnTo>
                  <a:lnTo>
                    <a:pt x="405091" y="421640"/>
                  </a:lnTo>
                  <a:lnTo>
                    <a:pt x="411365" y="416560"/>
                  </a:lnTo>
                  <a:lnTo>
                    <a:pt x="429069" y="403860"/>
                  </a:lnTo>
                  <a:lnTo>
                    <a:pt x="461594" y="364490"/>
                  </a:lnTo>
                  <a:lnTo>
                    <a:pt x="486422" y="297180"/>
                  </a:lnTo>
                  <a:lnTo>
                    <a:pt x="496252" y="254000"/>
                  </a:lnTo>
                  <a:lnTo>
                    <a:pt x="501688" y="209550"/>
                  </a:lnTo>
                  <a:lnTo>
                    <a:pt x="500735" y="163830"/>
                  </a:lnTo>
                  <a:lnTo>
                    <a:pt x="491388" y="120650"/>
                  </a:lnTo>
                  <a:lnTo>
                    <a:pt x="490156" y="118110"/>
                  </a:lnTo>
                  <a:lnTo>
                    <a:pt x="471652" y="80010"/>
                  </a:lnTo>
                  <a:lnTo>
                    <a:pt x="450253" y="57188"/>
                  </a:lnTo>
                  <a:lnTo>
                    <a:pt x="450253" y="231140"/>
                  </a:lnTo>
                  <a:lnTo>
                    <a:pt x="445820" y="266700"/>
                  </a:lnTo>
                  <a:lnTo>
                    <a:pt x="434949" y="303530"/>
                  </a:lnTo>
                  <a:lnTo>
                    <a:pt x="404088" y="365760"/>
                  </a:lnTo>
                  <a:lnTo>
                    <a:pt x="372643" y="403860"/>
                  </a:lnTo>
                  <a:lnTo>
                    <a:pt x="336181" y="422910"/>
                  </a:lnTo>
                  <a:lnTo>
                    <a:pt x="316598" y="425450"/>
                  </a:lnTo>
                  <a:lnTo>
                    <a:pt x="302526" y="421640"/>
                  </a:lnTo>
                  <a:lnTo>
                    <a:pt x="274358" y="414020"/>
                  </a:lnTo>
                  <a:lnTo>
                    <a:pt x="266928" y="407670"/>
                  </a:lnTo>
                  <a:lnTo>
                    <a:pt x="255054" y="397510"/>
                  </a:lnTo>
                  <a:lnTo>
                    <a:pt x="247916" y="391414"/>
                  </a:lnTo>
                  <a:lnTo>
                    <a:pt x="247916" y="407670"/>
                  </a:lnTo>
                  <a:lnTo>
                    <a:pt x="247396" y="407670"/>
                  </a:lnTo>
                  <a:lnTo>
                    <a:pt x="244525" y="405130"/>
                  </a:lnTo>
                  <a:lnTo>
                    <a:pt x="240880" y="401320"/>
                  </a:lnTo>
                  <a:lnTo>
                    <a:pt x="236880" y="397510"/>
                  </a:lnTo>
                  <a:lnTo>
                    <a:pt x="240474" y="400050"/>
                  </a:lnTo>
                  <a:lnTo>
                    <a:pt x="244144" y="403860"/>
                  </a:lnTo>
                  <a:lnTo>
                    <a:pt x="247916" y="407670"/>
                  </a:lnTo>
                  <a:lnTo>
                    <a:pt x="247916" y="391414"/>
                  </a:lnTo>
                  <a:lnTo>
                    <a:pt x="237223" y="382270"/>
                  </a:lnTo>
                  <a:lnTo>
                    <a:pt x="207073" y="336550"/>
                  </a:lnTo>
                  <a:lnTo>
                    <a:pt x="200482" y="320040"/>
                  </a:lnTo>
                  <a:lnTo>
                    <a:pt x="199974" y="318770"/>
                  </a:lnTo>
                  <a:lnTo>
                    <a:pt x="187553" y="287667"/>
                  </a:lnTo>
                  <a:lnTo>
                    <a:pt x="187553" y="320040"/>
                  </a:lnTo>
                  <a:lnTo>
                    <a:pt x="187261" y="320040"/>
                  </a:lnTo>
                  <a:lnTo>
                    <a:pt x="187223" y="318770"/>
                  </a:lnTo>
                  <a:lnTo>
                    <a:pt x="187388" y="318770"/>
                  </a:lnTo>
                  <a:lnTo>
                    <a:pt x="187553" y="320040"/>
                  </a:lnTo>
                  <a:lnTo>
                    <a:pt x="187553" y="287667"/>
                  </a:lnTo>
                  <a:lnTo>
                    <a:pt x="195300" y="232410"/>
                  </a:lnTo>
                  <a:lnTo>
                    <a:pt x="230301" y="195580"/>
                  </a:lnTo>
                  <a:lnTo>
                    <a:pt x="273735" y="173990"/>
                  </a:lnTo>
                  <a:lnTo>
                    <a:pt x="312978" y="148590"/>
                  </a:lnTo>
                  <a:lnTo>
                    <a:pt x="341401" y="127000"/>
                  </a:lnTo>
                  <a:lnTo>
                    <a:pt x="352348" y="118110"/>
                  </a:lnTo>
                  <a:lnTo>
                    <a:pt x="399288" y="137160"/>
                  </a:lnTo>
                  <a:lnTo>
                    <a:pt x="429552" y="163830"/>
                  </a:lnTo>
                  <a:lnTo>
                    <a:pt x="445681" y="195580"/>
                  </a:lnTo>
                  <a:lnTo>
                    <a:pt x="450253" y="231140"/>
                  </a:lnTo>
                  <a:lnTo>
                    <a:pt x="450253" y="57188"/>
                  </a:lnTo>
                  <a:lnTo>
                    <a:pt x="439508" y="45720"/>
                  </a:lnTo>
                  <a:lnTo>
                    <a:pt x="392976" y="20320"/>
                  </a:lnTo>
                  <a:lnTo>
                    <a:pt x="266573" y="0"/>
                  </a:lnTo>
                  <a:lnTo>
                    <a:pt x="182968" y="31750"/>
                  </a:lnTo>
                  <a:lnTo>
                    <a:pt x="136753" y="77470"/>
                  </a:lnTo>
                  <a:lnTo>
                    <a:pt x="122542" y="101600"/>
                  </a:lnTo>
                  <a:lnTo>
                    <a:pt x="105257" y="177800"/>
                  </a:lnTo>
                  <a:lnTo>
                    <a:pt x="117792" y="293370"/>
                  </a:lnTo>
                  <a:lnTo>
                    <a:pt x="140042" y="398780"/>
                  </a:lnTo>
                  <a:lnTo>
                    <a:pt x="151917" y="444500"/>
                  </a:lnTo>
                  <a:lnTo>
                    <a:pt x="250812" y="444500"/>
                  </a:lnTo>
                  <a:lnTo>
                    <a:pt x="247357" y="455930"/>
                  </a:lnTo>
                  <a:lnTo>
                    <a:pt x="243814" y="456742"/>
                  </a:lnTo>
                  <a:lnTo>
                    <a:pt x="243814" y="467360"/>
                  </a:lnTo>
                  <a:lnTo>
                    <a:pt x="238429" y="485140"/>
                  </a:lnTo>
                  <a:lnTo>
                    <a:pt x="232740" y="486410"/>
                  </a:lnTo>
                  <a:lnTo>
                    <a:pt x="224091" y="490220"/>
                  </a:lnTo>
                  <a:lnTo>
                    <a:pt x="212877" y="494030"/>
                  </a:lnTo>
                  <a:lnTo>
                    <a:pt x="199440" y="497840"/>
                  </a:lnTo>
                  <a:lnTo>
                    <a:pt x="212305" y="485140"/>
                  </a:lnTo>
                  <a:lnTo>
                    <a:pt x="224472" y="476250"/>
                  </a:lnTo>
                  <a:lnTo>
                    <a:pt x="235229" y="469900"/>
                  </a:lnTo>
                  <a:lnTo>
                    <a:pt x="243814" y="467360"/>
                  </a:lnTo>
                  <a:lnTo>
                    <a:pt x="243814" y="456742"/>
                  </a:lnTo>
                  <a:lnTo>
                    <a:pt x="236270" y="458470"/>
                  </a:lnTo>
                  <a:lnTo>
                    <a:pt x="220141" y="466090"/>
                  </a:lnTo>
                  <a:lnTo>
                    <a:pt x="201142" y="480060"/>
                  </a:lnTo>
                  <a:lnTo>
                    <a:pt x="181470" y="504190"/>
                  </a:lnTo>
                  <a:lnTo>
                    <a:pt x="166814" y="508000"/>
                  </a:lnTo>
                  <a:lnTo>
                    <a:pt x="151320" y="513080"/>
                  </a:lnTo>
                  <a:lnTo>
                    <a:pt x="135204" y="516890"/>
                  </a:lnTo>
                  <a:lnTo>
                    <a:pt x="118719" y="521970"/>
                  </a:lnTo>
                  <a:lnTo>
                    <a:pt x="77571" y="535940"/>
                  </a:lnTo>
                  <a:lnTo>
                    <a:pt x="26784" y="579120"/>
                  </a:lnTo>
                  <a:lnTo>
                    <a:pt x="19812" y="631190"/>
                  </a:lnTo>
                  <a:lnTo>
                    <a:pt x="18669" y="657860"/>
                  </a:lnTo>
                  <a:lnTo>
                    <a:pt x="14922" y="685800"/>
                  </a:lnTo>
                  <a:lnTo>
                    <a:pt x="8686" y="713740"/>
                  </a:lnTo>
                  <a:lnTo>
                    <a:pt x="0" y="741680"/>
                  </a:lnTo>
                  <a:lnTo>
                    <a:pt x="9804" y="744220"/>
                  </a:lnTo>
                  <a:lnTo>
                    <a:pt x="25184" y="688340"/>
                  </a:lnTo>
                  <a:lnTo>
                    <a:pt x="30238" y="631190"/>
                  </a:lnTo>
                  <a:lnTo>
                    <a:pt x="30340" y="604520"/>
                  </a:lnTo>
                  <a:lnTo>
                    <a:pt x="36779" y="581660"/>
                  </a:lnTo>
                  <a:lnTo>
                    <a:pt x="55092" y="562610"/>
                  </a:lnTo>
                  <a:lnTo>
                    <a:pt x="83769" y="544830"/>
                  </a:lnTo>
                  <a:lnTo>
                    <a:pt x="121285" y="532130"/>
                  </a:lnTo>
                  <a:lnTo>
                    <a:pt x="148031" y="524510"/>
                  </a:lnTo>
                  <a:lnTo>
                    <a:pt x="160947" y="520700"/>
                  </a:lnTo>
                  <a:lnTo>
                    <a:pt x="173405" y="516890"/>
                  </a:lnTo>
                  <a:lnTo>
                    <a:pt x="161785" y="542290"/>
                  </a:lnTo>
                  <a:lnTo>
                    <a:pt x="151917" y="575310"/>
                  </a:lnTo>
                  <a:lnTo>
                    <a:pt x="144437" y="613410"/>
                  </a:lnTo>
                  <a:lnTo>
                    <a:pt x="139966" y="659130"/>
                  </a:lnTo>
                  <a:lnTo>
                    <a:pt x="127444" y="664210"/>
                  </a:lnTo>
                  <a:lnTo>
                    <a:pt x="117348" y="671830"/>
                  </a:lnTo>
                  <a:lnTo>
                    <a:pt x="110604" y="683260"/>
                  </a:lnTo>
                  <a:lnTo>
                    <a:pt x="108153" y="695960"/>
                  </a:lnTo>
                  <a:lnTo>
                    <a:pt x="111048" y="709930"/>
                  </a:lnTo>
                  <a:lnTo>
                    <a:pt x="118922" y="722630"/>
                  </a:lnTo>
                  <a:lnTo>
                    <a:pt x="130606" y="730250"/>
                  </a:lnTo>
                  <a:lnTo>
                    <a:pt x="144907" y="732790"/>
                  </a:lnTo>
                  <a:lnTo>
                    <a:pt x="159207" y="730250"/>
                  </a:lnTo>
                  <a:lnTo>
                    <a:pt x="170903" y="722630"/>
                  </a:lnTo>
                  <a:lnTo>
                    <a:pt x="178777" y="709930"/>
                  </a:lnTo>
                  <a:lnTo>
                    <a:pt x="181673" y="695960"/>
                  </a:lnTo>
                  <a:lnTo>
                    <a:pt x="179273" y="683260"/>
                  </a:lnTo>
                  <a:lnTo>
                    <a:pt x="172669" y="671830"/>
                  </a:lnTo>
                  <a:lnTo>
                    <a:pt x="171246" y="670737"/>
                  </a:lnTo>
                  <a:lnTo>
                    <a:pt x="171246" y="695960"/>
                  </a:lnTo>
                  <a:lnTo>
                    <a:pt x="169176" y="706120"/>
                  </a:lnTo>
                  <a:lnTo>
                    <a:pt x="163525" y="715010"/>
                  </a:lnTo>
                  <a:lnTo>
                    <a:pt x="155155" y="720090"/>
                  </a:lnTo>
                  <a:lnTo>
                    <a:pt x="144907" y="722630"/>
                  </a:lnTo>
                  <a:lnTo>
                    <a:pt x="134670" y="720090"/>
                  </a:lnTo>
                  <a:lnTo>
                    <a:pt x="126301" y="715010"/>
                  </a:lnTo>
                  <a:lnTo>
                    <a:pt x="120650" y="706120"/>
                  </a:lnTo>
                  <a:lnTo>
                    <a:pt x="118567" y="695960"/>
                  </a:lnTo>
                  <a:lnTo>
                    <a:pt x="120650" y="685800"/>
                  </a:lnTo>
                  <a:lnTo>
                    <a:pt x="126301" y="676910"/>
                  </a:lnTo>
                  <a:lnTo>
                    <a:pt x="134670" y="671830"/>
                  </a:lnTo>
                  <a:lnTo>
                    <a:pt x="144907" y="669290"/>
                  </a:lnTo>
                  <a:lnTo>
                    <a:pt x="155155" y="671830"/>
                  </a:lnTo>
                  <a:lnTo>
                    <a:pt x="163525" y="676910"/>
                  </a:lnTo>
                  <a:lnTo>
                    <a:pt x="169176" y="685800"/>
                  </a:lnTo>
                  <a:lnTo>
                    <a:pt x="171246" y="695960"/>
                  </a:lnTo>
                  <a:lnTo>
                    <a:pt x="171246" y="670737"/>
                  </a:lnTo>
                  <a:lnTo>
                    <a:pt x="169367" y="669290"/>
                  </a:lnTo>
                  <a:lnTo>
                    <a:pt x="162750" y="664210"/>
                  </a:lnTo>
                  <a:lnTo>
                    <a:pt x="150418" y="660400"/>
                  </a:lnTo>
                  <a:lnTo>
                    <a:pt x="155587" y="609600"/>
                  </a:lnTo>
                  <a:lnTo>
                    <a:pt x="164363" y="568960"/>
                  </a:lnTo>
                  <a:lnTo>
                    <a:pt x="175818" y="537210"/>
                  </a:lnTo>
                  <a:lnTo>
                    <a:pt x="186372" y="516890"/>
                  </a:lnTo>
                  <a:lnTo>
                    <a:pt x="189001" y="511810"/>
                  </a:lnTo>
                  <a:lnTo>
                    <a:pt x="192849" y="511810"/>
                  </a:lnTo>
                  <a:lnTo>
                    <a:pt x="200088" y="509270"/>
                  </a:lnTo>
                  <a:lnTo>
                    <a:pt x="227558" y="557530"/>
                  </a:lnTo>
                  <a:lnTo>
                    <a:pt x="255447" y="607060"/>
                  </a:lnTo>
                  <a:lnTo>
                    <a:pt x="277406" y="647700"/>
                  </a:lnTo>
                  <a:lnTo>
                    <a:pt x="287070" y="668020"/>
                  </a:lnTo>
                  <a:lnTo>
                    <a:pt x="287070" y="763270"/>
                  </a:lnTo>
                  <a:lnTo>
                    <a:pt x="297510" y="763270"/>
                  </a:lnTo>
                  <a:lnTo>
                    <a:pt x="297510" y="668020"/>
                  </a:lnTo>
                  <a:lnTo>
                    <a:pt x="296125" y="662940"/>
                  </a:lnTo>
                  <a:lnTo>
                    <a:pt x="292239" y="654050"/>
                  </a:lnTo>
                  <a:lnTo>
                    <a:pt x="286219" y="642620"/>
                  </a:lnTo>
                  <a:lnTo>
                    <a:pt x="278447" y="627380"/>
                  </a:lnTo>
                  <a:lnTo>
                    <a:pt x="354774" y="627380"/>
                  </a:lnTo>
                  <a:lnTo>
                    <a:pt x="347002" y="642620"/>
                  </a:lnTo>
                  <a:lnTo>
                    <a:pt x="340982" y="654050"/>
                  </a:lnTo>
                  <a:lnTo>
                    <a:pt x="337096" y="662940"/>
                  </a:lnTo>
                  <a:lnTo>
                    <a:pt x="335711" y="668020"/>
                  </a:lnTo>
                  <a:lnTo>
                    <a:pt x="335711" y="763270"/>
                  </a:lnTo>
                  <a:lnTo>
                    <a:pt x="346138" y="763270"/>
                  </a:lnTo>
                  <a:lnTo>
                    <a:pt x="346100" y="668020"/>
                  </a:lnTo>
                  <a:lnTo>
                    <a:pt x="355790" y="647700"/>
                  </a:lnTo>
                  <a:lnTo>
                    <a:pt x="366776" y="627380"/>
                  </a:lnTo>
                  <a:lnTo>
                    <a:pt x="372262" y="617220"/>
                  </a:lnTo>
                  <a:lnTo>
                    <a:pt x="377761" y="607060"/>
                  </a:lnTo>
                  <a:lnTo>
                    <a:pt x="405638" y="557530"/>
                  </a:lnTo>
                  <a:lnTo>
                    <a:pt x="433095" y="509270"/>
                  </a:lnTo>
                  <a:lnTo>
                    <a:pt x="440651" y="511810"/>
                  </a:lnTo>
                  <a:lnTo>
                    <a:pt x="444690" y="513080"/>
                  </a:lnTo>
                  <a:lnTo>
                    <a:pt x="451942" y="525780"/>
                  </a:lnTo>
                  <a:lnTo>
                    <a:pt x="458800" y="539750"/>
                  </a:lnTo>
                  <a:lnTo>
                    <a:pt x="465124" y="557530"/>
                  </a:lnTo>
                  <a:lnTo>
                    <a:pt x="470789" y="576580"/>
                  </a:lnTo>
                  <a:lnTo>
                    <a:pt x="451459" y="589280"/>
                  </a:lnTo>
                  <a:lnTo>
                    <a:pt x="436029" y="613410"/>
                  </a:lnTo>
                  <a:lnTo>
                    <a:pt x="425818" y="646430"/>
                  </a:lnTo>
                  <a:lnTo>
                    <a:pt x="422236" y="685800"/>
                  </a:lnTo>
                  <a:lnTo>
                    <a:pt x="422173" y="688340"/>
                  </a:lnTo>
                  <a:lnTo>
                    <a:pt x="422706" y="703580"/>
                  </a:lnTo>
                  <a:lnTo>
                    <a:pt x="424434" y="718820"/>
                  </a:lnTo>
                  <a:lnTo>
                    <a:pt x="427253" y="734060"/>
                  </a:lnTo>
                  <a:lnTo>
                    <a:pt x="431114" y="748030"/>
                  </a:lnTo>
                  <a:lnTo>
                    <a:pt x="427951" y="750570"/>
                  </a:lnTo>
                  <a:lnTo>
                    <a:pt x="425907" y="755650"/>
                  </a:lnTo>
                  <a:lnTo>
                    <a:pt x="425907" y="768350"/>
                  </a:lnTo>
                  <a:lnTo>
                    <a:pt x="432917" y="774700"/>
                  </a:lnTo>
                  <a:lnTo>
                    <a:pt x="450202" y="774700"/>
                  </a:lnTo>
                  <a:lnTo>
                    <a:pt x="457238" y="768350"/>
                  </a:lnTo>
                  <a:lnTo>
                    <a:pt x="457238" y="764540"/>
                  </a:lnTo>
                  <a:lnTo>
                    <a:pt x="457238" y="754380"/>
                  </a:lnTo>
                  <a:lnTo>
                    <a:pt x="457238" y="750570"/>
                  </a:lnTo>
                  <a:lnTo>
                    <a:pt x="450202" y="744220"/>
                  </a:lnTo>
                  <a:lnTo>
                    <a:pt x="446811" y="744220"/>
                  </a:lnTo>
                  <a:lnTo>
                    <a:pt x="446811" y="756920"/>
                  </a:lnTo>
                  <a:lnTo>
                    <a:pt x="446811" y="762000"/>
                  </a:lnTo>
                  <a:lnTo>
                    <a:pt x="444449" y="764540"/>
                  </a:lnTo>
                  <a:lnTo>
                    <a:pt x="438670" y="764540"/>
                  </a:lnTo>
                  <a:lnTo>
                    <a:pt x="436321" y="762000"/>
                  </a:lnTo>
                  <a:lnTo>
                    <a:pt x="436321" y="756920"/>
                  </a:lnTo>
                  <a:lnTo>
                    <a:pt x="438670" y="754380"/>
                  </a:lnTo>
                  <a:lnTo>
                    <a:pt x="444449" y="754380"/>
                  </a:lnTo>
                  <a:lnTo>
                    <a:pt x="446811" y="756920"/>
                  </a:lnTo>
                  <a:lnTo>
                    <a:pt x="446811" y="744220"/>
                  </a:lnTo>
                  <a:lnTo>
                    <a:pt x="440778" y="744220"/>
                  </a:lnTo>
                  <a:lnTo>
                    <a:pt x="437261" y="731520"/>
                  </a:lnTo>
                  <a:lnTo>
                    <a:pt x="434670" y="717550"/>
                  </a:lnTo>
                  <a:lnTo>
                    <a:pt x="433095" y="702310"/>
                  </a:lnTo>
                  <a:lnTo>
                    <a:pt x="432600" y="688340"/>
                  </a:lnTo>
                  <a:lnTo>
                    <a:pt x="432676" y="683260"/>
                  </a:lnTo>
                  <a:lnTo>
                    <a:pt x="438873" y="637540"/>
                  </a:lnTo>
                  <a:lnTo>
                    <a:pt x="478320" y="629920"/>
                  </a:lnTo>
                  <a:lnTo>
                    <a:pt x="498068" y="631190"/>
                  </a:lnTo>
                  <a:lnTo>
                    <a:pt x="523659" y="674370"/>
                  </a:lnTo>
                  <a:lnTo>
                    <a:pt x="524040" y="688340"/>
                  </a:lnTo>
                  <a:lnTo>
                    <a:pt x="523544" y="702310"/>
                  </a:lnTo>
                  <a:lnTo>
                    <a:pt x="521957" y="717550"/>
                  </a:lnTo>
                  <a:lnTo>
                    <a:pt x="520280" y="726592"/>
                  </a:lnTo>
                  <a:lnTo>
                    <a:pt x="520280" y="756920"/>
                  </a:lnTo>
                  <a:lnTo>
                    <a:pt x="520280" y="762000"/>
                  </a:lnTo>
                  <a:lnTo>
                    <a:pt x="517944" y="764540"/>
                  </a:lnTo>
                  <a:lnTo>
                    <a:pt x="512165" y="764540"/>
                  </a:lnTo>
                  <a:lnTo>
                    <a:pt x="509803" y="762000"/>
                  </a:lnTo>
                  <a:lnTo>
                    <a:pt x="509803" y="756920"/>
                  </a:lnTo>
                  <a:lnTo>
                    <a:pt x="512165" y="754380"/>
                  </a:lnTo>
                  <a:lnTo>
                    <a:pt x="517944" y="754380"/>
                  </a:lnTo>
                  <a:lnTo>
                    <a:pt x="520280" y="756920"/>
                  </a:lnTo>
                  <a:lnTo>
                    <a:pt x="520280" y="726592"/>
                  </a:lnTo>
                  <a:lnTo>
                    <a:pt x="519366" y="731520"/>
                  </a:lnTo>
                  <a:lnTo>
                    <a:pt x="515835" y="744220"/>
                  </a:lnTo>
                  <a:lnTo>
                    <a:pt x="506399" y="744220"/>
                  </a:lnTo>
                  <a:lnTo>
                    <a:pt x="499376" y="750570"/>
                  </a:lnTo>
                  <a:lnTo>
                    <a:pt x="499376" y="768350"/>
                  </a:lnTo>
                  <a:lnTo>
                    <a:pt x="506399" y="774700"/>
                  </a:lnTo>
                  <a:lnTo>
                    <a:pt x="523684" y="774700"/>
                  </a:lnTo>
                  <a:lnTo>
                    <a:pt x="530707" y="768350"/>
                  </a:lnTo>
                  <a:lnTo>
                    <a:pt x="530707" y="764540"/>
                  </a:lnTo>
                  <a:lnTo>
                    <a:pt x="530707" y="755650"/>
                  </a:lnTo>
                  <a:lnTo>
                    <a:pt x="530199" y="754380"/>
                  </a:lnTo>
                  <a:lnTo>
                    <a:pt x="528650" y="750570"/>
                  </a:lnTo>
                  <a:lnTo>
                    <a:pt x="525513" y="748030"/>
                  </a:lnTo>
                  <a:lnTo>
                    <a:pt x="529374" y="734060"/>
                  </a:lnTo>
                  <a:lnTo>
                    <a:pt x="532180" y="718820"/>
                  </a:lnTo>
                  <a:lnTo>
                    <a:pt x="533908" y="703580"/>
                  </a:lnTo>
                  <a:lnTo>
                    <a:pt x="534454" y="688340"/>
                  </a:lnTo>
                  <a:lnTo>
                    <a:pt x="534365" y="685800"/>
                  </a:lnTo>
                  <a:lnTo>
                    <a:pt x="530415" y="645160"/>
                  </a:lnTo>
                  <a:lnTo>
                    <a:pt x="525602" y="629920"/>
                  </a:lnTo>
                  <a:lnTo>
                    <a:pt x="524002" y="624840"/>
                  </a:lnTo>
                  <a:lnTo>
                    <a:pt x="519188" y="609600"/>
                  </a:lnTo>
                  <a:lnTo>
                    <a:pt x="513969" y="602132"/>
                  </a:lnTo>
                  <a:lnTo>
                    <a:pt x="513969" y="624840"/>
                  </a:lnTo>
                  <a:lnTo>
                    <a:pt x="496163" y="621030"/>
                  </a:lnTo>
                  <a:lnTo>
                    <a:pt x="478307" y="619760"/>
                  </a:lnTo>
                  <a:lnTo>
                    <a:pt x="460463" y="621030"/>
                  </a:lnTo>
                  <a:lnTo>
                    <a:pt x="442658" y="624840"/>
                  </a:lnTo>
                  <a:lnTo>
                    <a:pt x="449795" y="608330"/>
                  </a:lnTo>
                  <a:lnTo>
                    <a:pt x="458317" y="596900"/>
                  </a:lnTo>
                  <a:lnTo>
                    <a:pt x="467918" y="589280"/>
                  </a:lnTo>
                  <a:lnTo>
                    <a:pt x="478320" y="585470"/>
                  </a:lnTo>
                  <a:lnTo>
                    <a:pt x="488708" y="589280"/>
                  </a:lnTo>
                  <a:lnTo>
                    <a:pt x="498309" y="596900"/>
                  </a:lnTo>
                  <a:lnTo>
                    <a:pt x="506831" y="608330"/>
                  </a:lnTo>
                  <a:lnTo>
                    <a:pt x="513969" y="624840"/>
                  </a:lnTo>
                  <a:lnTo>
                    <a:pt x="513969" y="602132"/>
                  </a:lnTo>
                  <a:lnTo>
                    <a:pt x="502323" y="585470"/>
                  </a:lnTo>
                  <a:lnTo>
                    <a:pt x="481330" y="575310"/>
                  </a:lnTo>
                  <a:lnTo>
                    <a:pt x="476554" y="558800"/>
                  </a:lnTo>
                  <a:lnTo>
                    <a:pt x="471246" y="543560"/>
                  </a:lnTo>
                  <a:lnTo>
                    <a:pt x="465493" y="529590"/>
                  </a:lnTo>
                  <a:lnTo>
                    <a:pt x="459371" y="516890"/>
                  </a:lnTo>
                  <a:lnTo>
                    <a:pt x="471919" y="520700"/>
                  </a:lnTo>
                  <a:lnTo>
                    <a:pt x="484949" y="524510"/>
                  </a:lnTo>
                  <a:lnTo>
                    <a:pt x="511911" y="532130"/>
                  </a:lnTo>
                  <a:lnTo>
                    <a:pt x="549427" y="544830"/>
                  </a:lnTo>
                  <a:lnTo>
                    <a:pt x="578104" y="562610"/>
                  </a:lnTo>
                  <a:lnTo>
                    <a:pt x="596430" y="581660"/>
                  </a:lnTo>
                  <a:lnTo>
                    <a:pt x="602869" y="604520"/>
                  </a:lnTo>
                  <a:lnTo>
                    <a:pt x="602983" y="631190"/>
                  </a:lnTo>
                  <a:lnTo>
                    <a:pt x="604164" y="659130"/>
                  </a:lnTo>
                  <a:lnTo>
                    <a:pt x="608025" y="688340"/>
                  </a:lnTo>
                  <a:lnTo>
                    <a:pt x="614438" y="716280"/>
                  </a:lnTo>
                  <a:lnTo>
                    <a:pt x="623392" y="744220"/>
                  </a:lnTo>
                  <a:lnTo>
                    <a:pt x="633196" y="741680"/>
                  </a:lnTo>
                  <a:close/>
                </a:path>
              </a:pathLst>
            </a:custGeom>
            <a:solidFill>
              <a:srgbClr val="50B84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object 7">
              <a:extLst>
                <a:ext uri="{FF2B5EF4-FFF2-40B4-BE49-F238E27FC236}">
                  <a16:creationId xmlns:a16="http://schemas.microsoft.com/office/drawing/2014/main" id="{2C196232-E1CE-62FA-2408-198AA6005885}"/>
                </a:ext>
              </a:extLst>
            </p:cNvPr>
            <p:cNvSpPr txBox="1"/>
            <p:nvPr/>
          </p:nvSpPr>
          <p:spPr>
            <a:xfrm>
              <a:off x="5408474" y="2815054"/>
              <a:ext cx="1635760" cy="1045210"/>
            </a:xfrm>
            <a:prstGeom prst="rect">
              <a:avLst/>
            </a:prstGeom>
          </p:spPr>
          <p:txBody>
            <a:bodyPr vert="horz" wrap="square" lIns="0" tIns="11430" rIns="0" bIns="0" rtlCol="0">
              <a:spAutoFit/>
            </a:bodyPr>
            <a:lstStyle/>
            <a:p>
              <a:pPr marL="12700" marR="0" lvl="0" indent="0" algn="l" defTabSz="457200" rtl="0" eaLnBrk="1" fontAlgn="auto" latinLnBrk="0" hangingPunct="1">
                <a:lnSpc>
                  <a:spcPts val="5040"/>
                </a:lnSpc>
                <a:spcBef>
                  <a:spcPts val="90"/>
                </a:spcBef>
                <a:spcAft>
                  <a:spcPts val="0"/>
                </a:spcAft>
                <a:buClrTx/>
                <a:buSzTx/>
                <a:buFontTx/>
                <a:buNone/>
                <a:tabLst/>
                <a:defRPr/>
              </a:pPr>
              <a:r>
                <a:rPr kumimoji="0" sz="4300" b="0" i="0" u="none" strike="noStrike" kern="1200" cap="none" spc="-20" normalizeH="0" baseline="0" noProof="0" dirty="0">
                  <a:ln>
                    <a:noFill/>
                  </a:ln>
                  <a:solidFill>
                    <a:srgbClr val="50B848"/>
                  </a:solidFill>
                  <a:effectLst/>
                  <a:uLnTx/>
                  <a:uFillTx/>
                  <a:latin typeface="Calibri Light"/>
                  <a:ea typeface="+mn-ea"/>
                  <a:cs typeface="Calibri Light"/>
                </a:rPr>
                <a:t>375+</a:t>
              </a:r>
              <a:endParaRPr kumimoji="0" sz="4300" b="0" i="0" u="none" strike="noStrike" kern="1200" cap="none" spc="0" normalizeH="0" baseline="0" noProof="0" dirty="0">
                <a:ln>
                  <a:noFill/>
                </a:ln>
                <a:solidFill>
                  <a:srgbClr val="000000"/>
                </a:solidFill>
                <a:effectLst/>
                <a:uLnTx/>
                <a:uFillTx/>
                <a:latin typeface="Calibri Light"/>
                <a:ea typeface="+mn-ea"/>
                <a:cs typeface="Calibri Light"/>
              </a:endParaRPr>
            </a:p>
            <a:p>
              <a:pPr marL="34925" marR="0" lvl="0" indent="0" algn="l" defTabSz="457200" rtl="0" eaLnBrk="1" fontAlgn="auto" latinLnBrk="0" hangingPunct="1">
                <a:lnSpc>
                  <a:spcPts val="1435"/>
                </a:lnSpc>
                <a:spcBef>
                  <a:spcPts val="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Integrated</a:t>
              </a:r>
              <a:r>
                <a:rPr kumimoji="0" sz="1400" b="1" i="0" u="none" strike="noStrike" kern="1200" cap="none" spc="5" normalizeH="0" baseline="0" noProof="0" dirty="0">
                  <a:ln>
                    <a:noFill/>
                  </a:ln>
                  <a:solidFill>
                    <a:srgbClr val="000000"/>
                  </a:solidFill>
                  <a:effectLst/>
                  <a:uLnTx/>
                  <a:uFillTx/>
                  <a:latin typeface="Calibri"/>
                  <a:ea typeface="+mn-ea"/>
                  <a:cs typeface="Calibri"/>
                </a:rPr>
                <a:t> </a:t>
              </a:r>
              <a:r>
                <a:rPr kumimoji="0" sz="1400" b="1" i="0" u="none" strike="noStrike" kern="1200" cap="none" spc="-10" normalizeH="0" baseline="0" noProof="0" dirty="0">
                  <a:ln>
                    <a:noFill/>
                  </a:ln>
                  <a:solidFill>
                    <a:srgbClr val="000000"/>
                  </a:solidFill>
                  <a:effectLst/>
                  <a:uLnTx/>
                  <a:uFillTx/>
                  <a:latin typeface="Calibri"/>
                  <a:ea typeface="+mn-ea"/>
                  <a:cs typeface="Calibri"/>
                </a:rPr>
                <a:t>workforce</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a:p>
              <a:pPr marL="34925" marR="0" lvl="0" indent="0" algn="l" defTabSz="457200" rtl="0" eaLnBrk="1" fontAlgn="auto" latinLnBrk="0" hangingPunct="1">
                <a:lnSpc>
                  <a:spcPts val="1555"/>
                </a:lnSpc>
                <a:spcBef>
                  <a:spcPts val="0"/>
                </a:spcBef>
                <a:spcAft>
                  <a:spcPts val="0"/>
                </a:spcAft>
                <a:buClrTx/>
                <a:buSzTx/>
                <a:buFontTx/>
                <a:buNone/>
                <a:tabLst/>
                <a:defRPr/>
              </a:pPr>
              <a:r>
                <a:rPr kumimoji="0" sz="1400" b="1" i="0" u="none" strike="noStrike" kern="1200" cap="none" spc="-10" normalizeH="0" baseline="0" noProof="0" dirty="0">
                  <a:ln>
                    <a:noFill/>
                  </a:ln>
                  <a:solidFill>
                    <a:srgbClr val="000000"/>
                  </a:solidFill>
                  <a:effectLst/>
                  <a:uLnTx/>
                  <a:uFillTx/>
                  <a:latin typeface="Calibri"/>
                  <a:ea typeface="+mn-ea"/>
                  <a:cs typeface="Calibri"/>
                </a:rPr>
                <a:t>trained</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76" name="object 8">
              <a:extLst>
                <a:ext uri="{FF2B5EF4-FFF2-40B4-BE49-F238E27FC236}">
                  <a16:creationId xmlns:a16="http://schemas.microsoft.com/office/drawing/2014/main" id="{2F37503A-A638-A6BD-AB44-7A8D1C0E4B0E}"/>
                </a:ext>
              </a:extLst>
            </p:cNvPr>
            <p:cNvSpPr txBox="1"/>
            <p:nvPr/>
          </p:nvSpPr>
          <p:spPr>
            <a:xfrm>
              <a:off x="8786865" y="2829286"/>
              <a:ext cx="1769745" cy="1030605"/>
            </a:xfrm>
            <a:prstGeom prst="rect">
              <a:avLst/>
            </a:prstGeom>
          </p:spPr>
          <p:txBody>
            <a:bodyPr vert="horz" wrap="square" lIns="0" tIns="11430" rIns="0" bIns="0" rtlCol="0">
              <a:spAutoFit/>
            </a:bodyPr>
            <a:lstStyle/>
            <a:p>
              <a:pPr marL="12700" marR="0" lvl="0" indent="0" algn="l" defTabSz="457200" rtl="0" eaLnBrk="1" fontAlgn="auto" latinLnBrk="0" hangingPunct="1">
                <a:lnSpc>
                  <a:spcPts val="4980"/>
                </a:lnSpc>
                <a:spcBef>
                  <a:spcPts val="90"/>
                </a:spcBef>
                <a:spcAft>
                  <a:spcPts val="0"/>
                </a:spcAft>
                <a:buClrTx/>
                <a:buSzTx/>
                <a:buFontTx/>
                <a:buNone/>
                <a:tabLst/>
                <a:defRPr/>
              </a:pPr>
              <a:r>
                <a:rPr kumimoji="0" sz="4300" b="0" i="0" u="none" strike="noStrike" kern="1200" cap="none" spc="-25" normalizeH="0" baseline="0" noProof="0" dirty="0">
                  <a:ln>
                    <a:noFill/>
                  </a:ln>
                  <a:solidFill>
                    <a:srgbClr val="50B848"/>
                  </a:solidFill>
                  <a:effectLst/>
                  <a:uLnTx/>
                  <a:uFillTx/>
                  <a:latin typeface="Calibri Light"/>
                  <a:ea typeface="+mn-ea"/>
                  <a:cs typeface="Calibri Light"/>
                </a:rPr>
                <a:t>7+</a:t>
              </a:r>
              <a:endParaRPr kumimoji="0" sz="4300" b="0" i="0" u="none" strike="noStrike" kern="1200" cap="none" spc="0" normalizeH="0" baseline="0" noProof="0" dirty="0">
                <a:ln>
                  <a:noFill/>
                </a:ln>
                <a:solidFill>
                  <a:srgbClr val="000000"/>
                </a:solidFill>
                <a:effectLst/>
                <a:uLnTx/>
                <a:uFillTx/>
                <a:latin typeface="Calibri Light"/>
                <a:ea typeface="+mn-ea"/>
                <a:cs typeface="Calibri Light"/>
              </a:endParaRPr>
            </a:p>
            <a:p>
              <a:pPr marL="57150" marR="5080" lvl="0" indent="0" algn="l" defTabSz="457200" rtl="0" eaLnBrk="1" fontAlgn="auto" latinLnBrk="0" hangingPunct="1">
                <a:lnSpc>
                  <a:spcPts val="1430"/>
                </a:lnSpc>
                <a:spcBef>
                  <a:spcPts val="8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Health</a:t>
              </a:r>
              <a:r>
                <a:rPr kumimoji="0" sz="1400" b="1" i="0" u="none" strike="noStrike" kern="1200" cap="none" spc="5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centers</a:t>
              </a:r>
              <a:r>
                <a:rPr kumimoji="0" sz="1400" b="1" i="0" u="none" strike="noStrike" kern="1200" cap="none" spc="50" normalizeH="0" baseline="0" noProof="0" dirty="0">
                  <a:ln>
                    <a:noFill/>
                  </a:ln>
                  <a:solidFill>
                    <a:srgbClr val="000000"/>
                  </a:solidFill>
                  <a:effectLst/>
                  <a:uLnTx/>
                  <a:uFillTx/>
                  <a:latin typeface="Calibri"/>
                  <a:ea typeface="+mn-ea"/>
                  <a:cs typeface="Calibri"/>
                </a:rPr>
                <a:t> </a:t>
              </a:r>
              <a:r>
                <a:rPr kumimoji="0" sz="1400" b="1" i="0" u="none" strike="noStrike" kern="1200" cap="none" spc="-50" normalizeH="0" baseline="0" noProof="0" dirty="0">
                  <a:ln>
                    <a:noFill/>
                  </a:ln>
                  <a:solidFill>
                    <a:srgbClr val="000000"/>
                  </a:solidFill>
                  <a:effectLst/>
                  <a:uLnTx/>
                  <a:uFillTx/>
                  <a:latin typeface="Calibri"/>
                  <a:ea typeface="+mn-ea"/>
                  <a:cs typeface="Calibri"/>
                </a:rPr>
                <a:t>&amp; </a:t>
              </a:r>
              <a:r>
                <a:rPr kumimoji="0" sz="1400" b="1" i="0" u="none" strike="noStrike" kern="1200" cap="none" spc="0" normalizeH="0" baseline="0" noProof="0" dirty="0">
                  <a:ln>
                    <a:noFill/>
                  </a:ln>
                  <a:solidFill>
                    <a:srgbClr val="000000"/>
                  </a:solidFill>
                  <a:effectLst/>
                  <a:uLnTx/>
                  <a:uFillTx/>
                  <a:latin typeface="Calibri"/>
                  <a:ea typeface="+mn-ea"/>
                  <a:cs typeface="Calibri"/>
                </a:rPr>
                <a:t>emerging</a:t>
              </a:r>
              <a:r>
                <a:rPr kumimoji="0" sz="1400" b="1" i="0" u="none" strike="noStrike" kern="1200" cap="none" spc="60" normalizeH="0" baseline="0" noProof="0" dirty="0">
                  <a:ln>
                    <a:noFill/>
                  </a:ln>
                  <a:solidFill>
                    <a:srgbClr val="000000"/>
                  </a:solidFill>
                  <a:effectLst/>
                  <a:uLnTx/>
                  <a:uFillTx/>
                  <a:latin typeface="Calibri"/>
                  <a:ea typeface="+mn-ea"/>
                  <a:cs typeface="Calibri"/>
                </a:rPr>
                <a:t> </a:t>
              </a:r>
              <a:r>
                <a:rPr kumimoji="0" sz="1400" b="1" i="0" u="none" strike="noStrike" kern="1200" cap="none" spc="-10" normalizeH="0" baseline="0" noProof="0" dirty="0">
                  <a:ln>
                    <a:noFill/>
                  </a:ln>
                  <a:solidFill>
                    <a:srgbClr val="000000"/>
                  </a:solidFill>
                  <a:effectLst/>
                  <a:uLnTx/>
                  <a:uFillTx/>
                  <a:latin typeface="Calibri"/>
                  <a:ea typeface="+mn-ea"/>
                  <a:cs typeface="Calibri"/>
                </a:rPr>
                <a:t>partnerships</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grpSp>
          <p:nvGrpSpPr>
            <p:cNvPr id="77" name="object 9">
              <a:extLst>
                <a:ext uri="{FF2B5EF4-FFF2-40B4-BE49-F238E27FC236}">
                  <a16:creationId xmlns:a16="http://schemas.microsoft.com/office/drawing/2014/main" id="{7031496F-61FD-4B2E-2A9D-3F2F7C8310FB}"/>
                </a:ext>
              </a:extLst>
            </p:cNvPr>
            <p:cNvGrpSpPr/>
            <p:nvPr/>
          </p:nvGrpSpPr>
          <p:grpSpPr>
            <a:xfrm>
              <a:off x="7853953" y="3019729"/>
              <a:ext cx="860425" cy="779145"/>
              <a:chOff x="7853953" y="3019729"/>
              <a:chExt cx="860425" cy="779145"/>
            </a:xfrm>
          </p:grpSpPr>
          <p:sp>
            <p:nvSpPr>
              <p:cNvPr id="78" name="object 10">
                <a:extLst>
                  <a:ext uri="{FF2B5EF4-FFF2-40B4-BE49-F238E27FC236}">
                    <a16:creationId xmlns:a16="http://schemas.microsoft.com/office/drawing/2014/main" id="{F7433306-B17B-5910-034B-AF2E981632CD}"/>
                  </a:ext>
                </a:extLst>
              </p:cNvPr>
              <p:cNvSpPr/>
              <p:nvPr/>
            </p:nvSpPr>
            <p:spPr>
              <a:xfrm>
                <a:off x="8284107" y="3075360"/>
                <a:ext cx="0" cy="89535"/>
              </a:xfrm>
              <a:custGeom>
                <a:avLst/>
                <a:gdLst/>
                <a:ahLst/>
                <a:cxnLst/>
                <a:rect l="l" t="t" r="r" b="b"/>
                <a:pathLst>
                  <a:path h="89535">
                    <a:moveTo>
                      <a:pt x="0" y="0"/>
                    </a:moveTo>
                    <a:lnTo>
                      <a:pt x="0" y="89001"/>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9" name="object 11">
                <a:extLst>
                  <a:ext uri="{FF2B5EF4-FFF2-40B4-BE49-F238E27FC236}">
                    <a16:creationId xmlns:a16="http://schemas.microsoft.com/office/drawing/2014/main" id="{032F54BD-4916-8F24-F208-DFD0D1C4DE00}"/>
                  </a:ext>
                </a:extLst>
              </p:cNvPr>
              <p:cNvSpPr/>
              <p:nvPr/>
            </p:nvSpPr>
            <p:spPr>
              <a:xfrm>
                <a:off x="8239605" y="3119859"/>
                <a:ext cx="89535" cy="0"/>
              </a:xfrm>
              <a:custGeom>
                <a:avLst/>
                <a:gdLst/>
                <a:ahLst/>
                <a:cxnLst/>
                <a:rect l="l" t="t" r="r" b="b"/>
                <a:pathLst>
                  <a:path w="89534">
                    <a:moveTo>
                      <a:pt x="89001" y="0"/>
                    </a:moveTo>
                    <a:lnTo>
                      <a:pt x="0"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0" name="object 12">
                <a:extLst>
                  <a:ext uri="{FF2B5EF4-FFF2-40B4-BE49-F238E27FC236}">
                    <a16:creationId xmlns:a16="http://schemas.microsoft.com/office/drawing/2014/main" id="{325380AF-1345-7005-A03C-502BFC7EE448}"/>
                  </a:ext>
                </a:extLst>
              </p:cNvPr>
              <p:cNvSpPr/>
              <p:nvPr/>
            </p:nvSpPr>
            <p:spPr>
              <a:xfrm>
                <a:off x="8195110" y="3030855"/>
                <a:ext cx="178435" cy="133985"/>
              </a:xfrm>
              <a:custGeom>
                <a:avLst/>
                <a:gdLst/>
                <a:ahLst/>
                <a:cxnLst/>
                <a:rect l="l" t="t" r="r" b="b"/>
                <a:pathLst>
                  <a:path w="178434" h="133985">
                    <a:moveTo>
                      <a:pt x="0" y="133502"/>
                    </a:moveTo>
                    <a:lnTo>
                      <a:pt x="0" y="0"/>
                    </a:lnTo>
                    <a:lnTo>
                      <a:pt x="177990" y="0"/>
                    </a:lnTo>
                    <a:lnTo>
                      <a:pt x="177990" y="133502"/>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1" name="object 13">
                <a:extLst>
                  <a:ext uri="{FF2B5EF4-FFF2-40B4-BE49-F238E27FC236}">
                    <a16:creationId xmlns:a16="http://schemas.microsoft.com/office/drawing/2014/main" id="{DBD14D54-9CCF-4F42-A3E1-9688D518AAB4}"/>
                  </a:ext>
                </a:extLst>
              </p:cNvPr>
              <p:cNvSpPr/>
              <p:nvPr/>
            </p:nvSpPr>
            <p:spPr>
              <a:xfrm>
                <a:off x="8076446" y="3208855"/>
                <a:ext cx="415925" cy="578485"/>
              </a:xfrm>
              <a:custGeom>
                <a:avLst/>
                <a:gdLst/>
                <a:ahLst/>
                <a:cxnLst/>
                <a:rect l="l" t="t" r="r" b="b"/>
                <a:pathLst>
                  <a:path w="415925" h="578485">
                    <a:moveTo>
                      <a:pt x="0" y="578485"/>
                    </a:moveTo>
                    <a:lnTo>
                      <a:pt x="0" y="0"/>
                    </a:lnTo>
                    <a:lnTo>
                      <a:pt x="415328" y="0"/>
                    </a:lnTo>
                    <a:lnTo>
                      <a:pt x="415328" y="578485"/>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object 14">
                <a:extLst>
                  <a:ext uri="{FF2B5EF4-FFF2-40B4-BE49-F238E27FC236}">
                    <a16:creationId xmlns:a16="http://schemas.microsoft.com/office/drawing/2014/main" id="{26640D6F-2C0F-85C9-D3BE-20CADCC526F7}"/>
                  </a:ext>
                </a:extLst>
              </p:cNvPr>
              <p:cNvSpPr/>
              <p:nvPr/>
            </p:nvSpPr>
            <p:spPr>
              <a:xfrm>
                <a:off x="8239608" y="3268188"/>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3" name="object 15">
                <a:extLst>
                  <a:ext uri="{FF2B5EF4-FFF2-40B4-BE49-F238E27FC236}">
                    <a16:creationId xmlns:a16="http://schemas.microsoft.com/office/drawing/2014/main" id="{5B293B8D-23E4-A95A-15C8-4CF8FA5A801D}"/>
                  </a:ext>
                </a:extLst>
              </p:cNvPr>
              <p:cNvSpPr/>
              <p:nvPr/>
            </p:nvSpPr>
            <p:spPr>
              <a:xfrm>
                <a:off x="8120945" y="3268188"/>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4" name="object 16">
                <a:extLst>
                  <a:ext uri="{FF2B5EF4-FFF2-40B4-BE49-F238E27FC236}">
                    <a16:creationId xmlns:a16="http://schemas.microsoft.com/office/drawing/2014/main" id="{F7A43E59-FFD1-D865-DB38-206339965F52}"/>
                  </a:ext>
                </a:extLst>
              </p:cNvPr>
              <p:cNvSpPr/>
              <p:nvPr/>
            </p:nvSpPr>
            <p:spPr>
              <a:xfrm>
                <a:off x="8358272" y="3268188"/>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object 17">
                <a:extLst>
                  <a:ext uri="{FF2B5EF4-FFF2-40B4-BE49-F238E27FC236}">
                    <a16:creationId xmlns:a16="http://schemas.microsoft.com/office/drawing/2014/main" id="{F4265EFE-34A9-4E87-72E0-B197D6FD73C1}"/>
                  </a:ext>
                </a:extLst>
              </p:cNvPr>
              <p:cNvSpPr/>
              <p:nvPr/>
            </p:nvSpPr>
            <p:spPr>
              <a:xfrm>
                <a:off x="8239608" y="3327520"/>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object 18">
                <a:extLst>
                  <a:ext uri="{FF2B5EF4-FFF2-40B4-BE49-F238E27FC236}">
                    <a16:creationId xmlns:a16="http://schemas.microsoft.com/office/drawing/2014/main" id="{37AC64CF-B95C-29BD-2C4A-0D710A3E7D2A}"/>
                  </a:ext>
                </a:extLst>
              </p:cNvPr>
              <p:cNvSpPr/>
              <p:nvPr/>
            </p:nvSpPr>
            <p:spPr>
              <a:xfrm>
                <a:off x="8120945" y="3327520"/>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7" name="object 19">
                <a:extLst>
                  <a:ext uri="{FF2B5EF4-FFF2-40B4-BE49-F238E27FC236}">
                    <a16:creationId xmlns:a16="http://schemas.microsoft.com/office/drawing/2014/main" id="{4EA9BDCA-D5C8-925F-F9DB-52A72931C8CF}"/>
                  </a:ext>
                </a:extLst>
              </p:cNvPr>
              <p:cNvSpPr/>
              <p:nvPr/>
            </p:nvSpPr>
            <p:spPr>
              <a:xfrm>
                <a:off x="8358272" y="3327520"/>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8" name="object 20">
                <a:extLst>
                  <a:ext uri="{FF2B5EF4-FFF2-40B4-BE49-F238E27FC236}">
                    <a16:creationId xmlns:a16="http://schemas.microsoft.com/office/drawing/2014/main" id="{D726DF85-73EE-43A1-4E76-A5E1C277E8E1}"/>
                  </a:ext>
                </a:extLst>
              </p:cNvPr>
              <p:cNvSpPr/>
              <p:nvPr/>
            </p:nvSpPr>
            <p:spPr>
              <a:xfrm>
                <a:off x="8239608" y="3386851"/>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9" name="object 21">
                <a:extLst>
                  <a:ext uri="{FF2B5EF4-FFF2-40B4-BE49-F238E27FC236}">
                    <a16:creationId xmlns:a16="http://schemas.microsoft.com/office/drawing/2014/main" id="{FF9DB882-0726-89C5-F670-986A7709AB72}"/>
                  </a:ext>
                </a:extLst>
              </p:cNvPr>
              <p:cNvSpPr/>
              <p:nvPr/>
            </p:nvSpPr>
            <p:spPr>
              <a:xfrm>
                <a:off x="8120945" y="3386851"/>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0" name="object 22">
                <a:extLst>
                  <a:ext uri="{FF2B5EF4-FFF2-40B4-BE49-F238E27FC236}">
                    <a16:creationId xmlns:a16="http://schemas.microsoft.com/office/drawing/2014/main" id="{EBA482BB-EFE6-2C72-32C6-61D79A84A39D}"/>
                  </a:ext>
                </a:extLst>
              </p:cNvPr>
              <p:cNvSpPr/>
              <p:nvPr/>
            </p:nvSpPr>
            <p:spPr>
              <a:xfrm>
                <a:off x="8358272" y="3386851"/>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1" name="object 23">
                <a:extLst>
                  <a:ext uri="{FF2B5EF4-FFF2-40B4-BE49-F238E27FC236}">
                    <a16:creationId xmlns:a16="http://schemas.microsoft.com/office/drawing/2014/main" id="{AD08996B-2CEB-BEA4-7928-2F421AB05EE0}"/>
                  </a:ext>
                </a:extLst>
              </p:cNvPr>
              <p:cNvSpPr/>
              <p:nvPr/>
            </p:nvSpPr>
            <p:spPr>
              <a:xfrm>
                <a:off x="8239608" y="3505515"/>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2" name="object 24">
                <a:extLst>
                  <a:ext uri="{FF2B5EF4-FFF2-40B4-BE49-F238E27FC236}">
                    <a16:creationId xmlns:a16="http://schemas.microsoft.com/office/drawing/2014/main" id="{BEB9B98D-FC0B-25B3-08D9-ACE419FA8CE4}"/>
                  </a:ext>
                </a:extLst>
              </p:cNvPr>
              <p:cNvSpPr/>
              <p:nvPr/>
            </p:nvSpPr>
            <p:spPr>
              <a:xfrm>
                <a:off x="8120945" y="3505515"/>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3" name="object 25">
                <a:extLst>
                  <a:ext uri="{FF2B5EF4-FFF2-40B4-BE49-F238E27FC236}">
                    <a16:creationId xmlns:a16="http://schemas.microsoft.com/office/drawing/2014/main" id="{320B21C2-61DF-1432-E48B-A82B03478373}"/>
                  </a:ext>
                </a:extLst>
              </p:cNvPr>
              <p:cNvSpPr/>
              <p:nvPr/>
            </p:nvSpPr>
            <p:spPr>
              <a:xfrm>
                <a:off x="8358272" y="3505515"/>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4" name="object 26">
                <a:extLst>
                  <a:ext uri="{FF2B5EF4-FFF2-40B4-BE49-F238E27FC236}">
                    <a16:creationId xmlns:a16="http://schemas.microsoft.com/office/drawing/2014/main" id="{393CD849-4F9C-0B0A-CD8E-470FEA54ED54}"/>
                  </a:ext>
                </a:extLst>
              </p:cNvPr>
              <p:cNvSpPr/>
              <p:nvPr/>
            </p:nvSpPr>
            <p:spPr>
              <a:xfrm>
                <a:off x="8239608" y="3446183"/>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5" name="object 27">
                <a:extLst>
                  <a:ext uri="{FF2B5EF4-FFF2-40B4-BE49-F238E27FC236}">
                    <a16:creationId xmlns:a16="http://schemas.microsoft.com/office/drawing/2014/main" id="{218F55C7-3050-D358-3598-F3FA566BE8C8}"/>
                  </a:ext>
                </a:extLst>
              </p:cNvPr>
              <p:cNvSpPr/>
              <p:nvPr/>
            </p:nvSpPr>
            <p:spPr>
              <a:xfrm>
                <a:off x="8120945" y="3446183"/>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6" name="object 28">
                <a:extLst>
                  <a:ext uri="{FF2B5EF4-FFF2-40B4-BE49-F238E27FC236}">
                    <a16:creationId xmlns:a16="http://schemas.microsoft.com/office/drawing/2014/main" id="{DDF4D566-21C7-A774-FE9D-4516BF753CA8}"/>
                  </a:ext>
                </a:extLst>
              </p:cNvPr>
              <p:cNvSpPr/>
              <p:nvPr/>
            </p:nvSpPr>
            <p:spPr>
              <a:xfrm>
                <a:off x="8358272" y="3446183"/>
                <a:ext cx="89535" cy="0"/>
              </a:xfrm>
              <a:custGeom>
                <a:avLst/>
                <a:gdLst/>
                <a:ahLst/>
                <a:cxnLst/>
                <a:rect l="l" t="t" r="r" b="b"/>
                <a:pathLst>
                  <a:path w="89534">
                    <a:moveTo>
                      <a:pt x="0" y="0"/>
                    </a:moveTo>
                    <a:lnTo>
                      <a:pt x="89001"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7" name="object 29">
                <a:extLst>
                  <a:ext uri="{FF2B5EF4-FFF2-40B4-BE49-F238E27FC236}">
                    <a16:creationId xmlns:a16="http://schemas.microsoft.com/office/drawing/2014/main" id="{F9D9D085-5693-701A-86A5-5D726C29893D}"/>
                  </a:ext>
                </a:extLst>
              </p:cNvPr>
              <p:cNvSpPr/>
              <p:nvPr/>
            </p:nvSpPr>
            <p:spPr>
              <a:xfrm>
                <a:off x="8135777" y="3564844"/>
                <a:ext cx="297180" cy="59690"/>
              </a:xfrm>
              <a:custGeom>
                <a:avLst/>
                <a:gdLst/>
                <a:ahLst/>
                <a:cxnLst/>
                <a:rect l="l" t="t" r="r" b="b"/>
                <a:pathLst>
                  <a:path w="297179" h="59689">
                    <a:moveTo>
                      <a:pt x="296659" y="59334"/>
                    </a:moveTo>
                    <a:lnTo>
                      <a:pt x="0" y="59334"/>
                    </a:lnTo>
                    <a:lnTo>
                      <a:pt x="0" y="0"/>
                    </a:lnTo>
                    <a:lnTo>
                      <a:pt x="296659" y="0"/>
                    </a:lnTo>
                    <a:lnTo>
                      <a:pt x="296659" y="59334"/>
                    </a:lnTo>
                    <a:close/>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8" name="object 30">
                <a:extLst>
                  <a:ext uri="{FF2B5EF4-FFF2-40B4-BE49-F238E27FC236}">
                    <a16:creationId xmlns:a16="http://schemas.microsoft.com/office/drawing/2014/main" id="{D7A226DA-0E19-A517-6018-AD133598F1FF}"/>
                  </a:ext>
                </a:extLst>
              </p:cNvPr>
              <p:cNvSpPr/>
              <p:nvPr/>
            </p:nvSpPr>
            <p:spPr>
              <a:xfrm>
                <a:off x="8402770" y="3624183"/>
                <a:ext cx="0" cy="163195"/>
              </a:xfrm>
              <a:custGeom>
                <a:avLst/>
                <a:gdLst/>
                <a:ahLst/>
                <a:cxnLst/>
                <a:rect l="l" t="t" r="r" b="b"/>
                <a:pathLst>
                  <a:path h="163195">
                    <a:moveTo>
                      <a:pt x="0" y="163156"/>
                    </a:moveTo>
                    <a:lnTo>
                      <a:pt x="0"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9" name="object 31">
                <a:extLst>
                  <a:ext uri="{FF2B5EF4-FFF2-40B4-BE49-F238E27FC236}">
                    <a16:creationId xmlns:a16="http://schemas.microsoft.com/office/drawing/2014/main" id="{EDB5DD1F-EB3D-1147-36C5-2072616B6849}"/>
                  </a:ext>
                </a:extLst>
              </p:cNvPr>
              <p:cNvSpPr/>
              <p:nvPr/>
            </p:nvSpPr>
            <p:spPr>
              <a:xfrm>
                <a:off x="8284107" y="3624183"/>
                <a:ext cx="0" cy="163195"/>
              </a:xfrm>
              <a:custGeom>
                <a:avLst/>
                <a:gdLst/>
                <a:ahLst/>
                <a:cxnLst/>
                <a:rect l="l" t="t" r="r" b="b"/>
                <a:pathLst>
                  <a:path h="163195">
                    <a:moveTo>
                      <a:pt x="0" y="163156"/>
                    </a:moveTo>
                    <a:lnTo>
                      <a:pt x="0"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0" name="object 32">
                <a:extLst>
                  <a:ext uri="{FF2B5EF4-FFF2-40B4-BE49-F238E27FC236}">
                    <a16:creationId xmlns:a16="http://schemas.microsoft.com/office/drawing/2014/main" id="{0DEB30C5-046C-8F8F-A8BA-27EABF85A9FA}"/>
                  </a:ext>
                </a:extLst>
              </p:cNvPr>
              <p:cNvSpPr/>
              <p:nvPr/>
            </p:nvSpPr>
            <p:spPr>
              <a:xfrm>
                <a:off x="8165444" y="3624183"/>
                <a:ext cx="0" cy="163195"/>
              </a:xfrm>
              <a:custGeom>
                <a:avLst/>
                <a:gdLst/>
                <a:ahLst/>
                <a:cxnLst/>
                <a:rect l="l" t="t" r="r" b="b"/>
                <a:pathLst>
                  <a:path h="163195">
                    <a:moveTo>
                      <a:pt x="0" y="163156"/>
                    </a:moveTo>
                    <a:lnTo>
                      <a:pt x="0"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1" name="object 33">
                <a:extLst>
                  <a:ext uri="{FF2B5EF4-FFF2-40B4-BE49-F238E27FC236}">
                    <a16:creationId xmlns:a16="http://schemas.microsoft.com/office/drawing/2014/main" id="{31D6EAE4-44C0-12C6-DCBC-A859195518EF}"/>
                  </a:ext>
                </a:extLst>
              </p:cNvPr>
              <p:cNvSpPr/>
              <p:nvPr/>
            </p:nvSpPr>
            <p:spPr>
              <a:xfrm>
                <a:off x="8536266" y="3283021"/>
                <a:ext cx="133985" cy="504825"/>
              </a:xfrm>
              <a:custGeom>
                <a:avLst/>
                <a:gdLst/>
                <a:ahLst/>
                <a:cxnLst/>
                <a:rect l="l" t="t" r="r" b="b"/>
                <a:pathLst>
                  <a:path w="133984" h="504825">
                    <a:moveTo>
                      <a:pt x="0" y="0"/>
                    </a:moveTo>
                    <a:lnTo>
                      <a:pt x="133502" y="0"/>
                    </a:lnTo>
                    <a:lnTo>
                      <a:pt x="133502" y="504317"/>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2" name="object 34">
                <a:extLst>
                  <a:ext uri="{FF2B5EF4-FFF2-40B4-BE49-F238E27FC236}">
                    <a16:creationId xmlns:a16="http://schemas.microsoft.com/office/drawing/2014/main" id="{D8C5B73F-2446-A0DD-4EBF-7F6BC4B6B710}"/>
                  </a:ext>
                </a:extLst>
              </p:cNvPr>
              <p:cNvSpPr/>
              <p:nvPr/>
            </p:nvSpPr>
            <p:spPr>
              <a:xfrm>
                <a:off x="7898446" y="3283021"/>
                <a:ext cx="133985" cy="504825"/>
              </a:xfrm>
              <a:custGeom>
                <a:avLst/>
                <a:gdLst/>
                <a:ahLst/>
                <a:cxnLst/>
                <a:rect l="l" t="t" r="r" b="b"/>
                <a:pathLst>
                  <a:path w="133984" h="504825">
                    <a:moveTo>
                      <a:pt x="133502" y="0"/>
                    </a:moveTo>
                    <a:lnTo>
                      <a:pt x="0" y="0"/>
                    </a:lnTo>
                    <a:lnTo>
                      <a:pt x="0" y="504317"/>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3" name="object 35">
                <a:extLst>
                  <a:ext uri="{FF2B5EF4-FFF2-40B4-BE49-F238E27FC236}">
                    <a16:creationId xmlns:a16="http://schemas.microsoft.com/office/drawing/2014/main" id="{52BD2C8F-3F4B-6884-E673-662BDC84E278}"/>
                  </a:ext>
                </a:extLst>
              </p:cNvPr>
              <p:cNvSpPr/>
              <p:nvPr/>
            </p:nvSpPr>
            <p:spPr>
              <a:xfrm>
                <a:off x="8551100" y="332752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4" name="object 36">
                <a:extLst>
                  <a:ext uri="{FF2B5EF4-FFF2-40B4-BE49-F238E27FC236}">
                    <a16:creationId xmlns:a16="http://schemas.microsoft.com/office/drawing/2014/main" id="{49CC571B-2FD7-BBEA-BEF4-CD2370C8697F}"/>
                  </a:ext>
                </a:extLst>
              </p:cNvPr>
              <p:cNvSpPr/>
              <p:nvPr/>
            </p:nvSpPr>
            <p:spPr>
              <a:xfrm>
                <a:off x="8017115" y="332752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5" name="object 37">
                <a:extLst>
                  <a:ext uri="{FF2B5EF4-FFF2-40B4-BE49-F238E27FC236}">
                    <a16:creationId xmlns:a16="http://schemas.microsoft.com/office/drawing/2014/main" id="{EEF397F9-6892-84D8-CA66-D0955BC01668}"/>
                  </a:ext>
                </a:extLst>
              </p:cNvPr>
              <p:cNvSpPr/>
              <p:nvPr/>
            </p:nvSpPr>
            <p:spPr>
              <a:xfrm>
                <a:off x="8610432" y="332752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6" name="object 38">
                <a:extLst>
                  <a:ext uri="{FF2B5EF4-FFF2-40B4-BE49-F238E27FC236}">
                    <a16:creationId xmlns:a16="http://schemas.microsoft.com/office/drawing/2014/main" id="{D9CBD2B6-7037-B4AF-8052-5FDEE7610621}"/>
                  </a:ext>
                </a:extLst>
              </p:cNvPr>
              <p:cNvSpPr/>
              <p:nvPr/>
            </p:nvSpPr>
            <p:spPr>
              <a:xfrm>
                <a:off x="7957783" y="332752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7" name="object 39">
                <a:extLst>
                  <a:ext uri="{FF2B5EF4-FFF2-40B4-BE49-F238E27FC236}">
                    <a16:creationId xmlns:a16="http://schemas.microsoft.com/office/drawing/2014/main" id="{F6497406-CCFB-C226-F064-069E0C812A47}"/>
                  </a:ext>
                </a:extLst>
              </p:cNvPr>
              <p:cNvSpPr/>
              <p:nvPr/>
            </p:nvSpPr>
            <p:spPr>
              <a:xfrm>
                <a:off x="8551100" y="3416517"/>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8" name="object 40">
                <a:extLst>
                  <a:ext uri="{FF2B5EF4-FFF2-40B4-BE49-F238E27FC236}">
                    <a16:creationId xmlns:a16="http://schemas.microsoft.com/office/drawing/2014/main" id="{E959464F-26B9-B32A-8918-DB235CDC0D11}"/>
                  </a:ext>
                </a:extLst>
              </p:cNvPr>
              <p:cNvSpPr/>
              <p:nvPr/>
            </p:nvSpPr>
            <p:spPr>
              <a:xfrm>
                <a:off x="8017115" y="3416517"/>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9" name="object 41">
                <a:extLst>
                  <a:ext uri="{FF2B5EF4-FFF2-40B4-BE49-F238E27FC236}">
                    <a16:creationId xmlns:a16="http://schemas.microsoft.com/office/drawing/2014/main" id="{C1502A89-1154-3229-4376-4C3D326EBC47}"/>
                  </a:ext>
                </a:extLst>
              </p:cNvPr>
              <p:cNvSpPr/>
              <p:nvPr/>
            </p:nvSpPr>
            <p:spPr>
              <a:xfrm>
                <a:off x="8610432" y="3416517"/>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0" name="object 42">
                <a:extLst>
                  <a:ext uri="{FF2B5EF4-FFF2-40B4-BE49-F238E27FC236}">
                    <a16:creationId xmlns:a16="http://schemas.microsoft.com/office/drawing/2014/main" id="{38C547AA-A958-1DA0-CAEF-ACBB7499F7E2}"/>
                  </a:ext>
                </a:extLst>
              </p:cNvPr>
              <p:cNvSpPr/>
              <p:nvPr/>
            </p:nvSpPr>
            <p:spPr>
              <a:xfrm>
                <a:off x="7957783" y="3416517"/>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1" name="object 43">
                <a:extLst>
                  <a:ext uri="{FF2B5EF4-FFF2-40B4-BE49-F238E27FC236}">
                    <a16:creationId xmlns:a16="http://schemas.microsoft.com/office/drawing/2014/main" id="{A014F560-98CC-D360-8F99-0B401FBC5BA8}"/>
                  </a:ext>
                </a:extLst>
              </p:cNvPr>
              <p:cNvSpPr/>
              <p:nvPr/>
            </p:nvSpPr>
            <p:spPr>
              <a:xfrm>
                <a:off x="8551100" y="3505515"/>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2" name="object 44">
                <a:extLst>
                  <a:ext uri="{FF2B5EF4-FFF2-40B4-BE49-F238E27FC236}">
                    <a16:creationId xmlns:a16="http://schemas.microsoft.com/office/drawing/2014/main" id="{F33BB99A-2154-D38B-94C7-6F2B0141C2F8}"/>
                  </a:ext>
                </a:extLst>
              </p:cNvPr>
              <p:cNvSpPr/>
              <p:nvPr/>
            </p:nvSpPr>
            <p:spPr>
              <a:xfrm>
                <a:off x="8017115" y="3505515"/>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3" name="object 45">
                <a:extLst>
                  <a:ext uri="{FF2B5EF4-FFF2-40B4-BE49-F238E27FC236}">
                    <a16:creationId xmlns:a16="http://schemas.microsoft.com/office/drawing/2014/main" id="{8B360FF4-BCA2-9066-C9F0-949774C161A9}"/>
                  </a:ext>
                </a:extLst>
              </p:cNvPr>
              <p:cNvSpPr/>
              <p:nvPr/>
            </p:nvSpPr>
            <p:spPr>
              <a:xfrm>
                <a:off x="8610432" y="3505515"/>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4" name="object 46">
                <a:extLst>
                  <a:ext uri="{FF2B5EF4-FFF2-40B4-BE49-F238E27FC236}">
                    <a16:creationId xmlns:a16="http://schemas.microsoft.com/office/drawing/2014/main" id="{0A95B556-A7CF-8960-97E5-3222748492DF}"/>
                  </a:ext>
                </a:extLst>
              </p:cNvPr>
              <p:cNvSpPr/>
              <p:nvPr/>
            </p:nvSpPr>
            <p:spPr>
              <a:xfrm>
                <a:off x="7957783" y="3505515"/>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5" name="object 47">
                <a:extLst>
                  <a:ext uri="{FF2B5EF4-FFF2-40B4-BE49-F238E27FC236}">
                    <a16:creationId xmlns:a16="http://schemas.microsoft.com/office/drawing/2014/main" id="{589FE973-0B2F-0534-C884-6D2744F36B31}"/>
                  </a:ext>
                </a:extLst>
              </p:cNvPr>
              <p:cNvSpPr/>
              <p:nvPr/>
            </p:nvSpPr>
            <p:spPr>
              <a:xfrm>
                <a:off x="8551100" y="3594512"/>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6" name="object 48">
                <a:extLst>
                  <a:ext uri="{FF2B5EF4-FFF2-40B4-BE49-F238E27FC236}">
                    <a16:creationId xmlns:a16="http://schemas.microsoft.com/office/drawing/2014/main" id="{08CFC0D2-9A2A-3234-51F5-F0DE6553A950}"/>
                  </a:ext>
                </a:extLst>
              </p:cNvPr>
              <p:cNvSpPr/>
              <p:nvPr/>
            </p:nvSpPr>
            <p:spPr>
              <a:xfrm>
                <a:off x="8017115" y="3594512"/>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7" name="object 49">
                <a:extLst>
                  <a:ext uri="{FF2B5EF4-FFF2-40B4-BE49-F238E27FC236}">
                    <a16:creationId xmlns:a16="http://schemas.microsoft.com/office/drawing/2014/main" id="{EC70EE0F-C1A4-978D-9D15-2AC5CE147A39}"/>
                  </a:ext>
                </a:extLst>
              </p:cNvPr>
              <p:cNvSpPr/>
              <p:nvPr/>
            </p:nvSpPr>
            <p:spPr>
              <a:xfrm>
                <a:off x="8610432" y="3594512"/>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8" name="object 50">
                <a:extLst>
                  <a:ext uri="{FF2B5EF4-FFF2-40B4-BE49-F238E27FC236}">
                    <a16:creationId xmlns:a16="http://schemas.microsoft.com/office/drawing/2014/main" id="{6C9B1F5A-0D58-84A7-B5BF-A0DF522AB620}"/>
                  </a:ext>
                </a:extLst>
              </p:cNvPr>
              <p:cNvSpPr/>
              <p:nvPr/>
            </p:nvSpPr>
            <p:spPr>
              <a:xfrm>
                <a:off x="7957783" y="3594512"/>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9" name="object 51">
                <a:extLst>
                  <a:ext uri="{FF2B5EF4-FFF2-40B4-BE49-F238E27FC236}">
                    <a16:creationId xmlns:a16="http://schemas.microsoft.com/office/drawing/2014/main" id="{D5434905-6808-21A3-1677-F96672A526D5}"/>
                  </a:ext>
                </a:extLst>
              </p:cNvPr>
              <p:cNvSpPr/>
              <p:nvPr/>
            </p:nvSpPr>
            <p:spPr>
              <a:xfrm>
                <a:off x="8551100" y="368351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0" name="object 52">
                <a:extLst>
                  <a:ext uri="{FF2B5EF4-FFF2-40B4-BE49-F238E27FC236}">
                    <a16:creationId xmlns:a16="http://schemas.microsoft.com/office/drawing/2014/main" id="{872F5A42-D0B8-D088-6A76-5D6168A10109}"/>
                  </a:ext>
                </a:extLst>
              </p:cNvPr>
              <p:cNvSpPr/>
              <p:nvPr/>
            </p:nvSpPr>
            <p:spPr>
              <a:xfrm>
                <a:off x="8017115" y="368351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1" name="object 53">
                <a:extLst>
                  <a:ext uri="{FF2B5EF4-FFF2-40B4-BE49-F238E27FC236}">
                    <a16:creationId xmlns:a16="http://schemas.microsoft.com/office/drawing/2014/main" id="{1BF16BA4-88D6-B58C-C6F7-F51E47869139}"/>
                  </a:ext>
                </a:extLst>
              </p:cNvPr>
              <p:cNvSpPr/>
              <p:nvPr/>
            </p:nvSpPr>
            <p:spPr>
              <a:xfrm>
                <a:off x="8610432" y="368351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2" name="object 54">
                <a:extLst>
                  <a:ext uri="{FF2B5EF4-FFF2-40B4-BE49-F238E27FC236}">
                    <a16:creationId xmlns:a16="http://schemas.microsoft.com/office/drawing/2014/main" id="{0A83D660-7F29-DD6E-EC7D-EBC10A252849}"/>
                  </a:ext>
                </a:extLst>
              </p:cNvPr>
              <p:cNvSpPr/>
              <p:nvPr/>
            </p:nvSpPr>
            <p:spPr>
              <a:xfrm>
                <a:off x="7957783" y="3683510"/>
                <a:ext cx="0" cy="59690"/>
              </a:xfrm>
              <a:custGeom>
                <a:avLst/>
                <a:gdLst/>
                <a:ahLst/>
                <a:cxnLst/>
                <a:rect l="l" t="t" r="r" b="b"/>
                <a:pathLst>
                  <a:path h="59689">
                    <a:moveTo>
                      <a:pt x="0" y="0"/>
                    </a:moveTo>
                    <a:lnTo>
                      <a:pt x="0" y="59334"/>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3" name="object 55">
                <a:extLst>
                  <a:ext uri="{FF2B5EF4-FFF2-40B4-BE49-F238E27FC236}">
                    <a16:creationId xmlns:a16="http://schemas.microsoft.com/office/drawing/2014/main" id="{730189AC-E9B0-D44A-E754-4FCF3174977C}"/>
                  </a:ext>
                </a:extLst>
              </p:cNvPr>
              <p:cNvSpPr/>
              <p:nvPr/>
            </p:nvSpPr>
            <p:spPr>
              <a:xfrm>
                <a:off x="7853953" y="3787340"/>
                <a:ext cx="860425" cy="0"/>
              </a:xfrm>
              <a:custGeom>
                <a:avLst/>
                <a:gdLst/>
                <a:ahLst/>
                <a:cxnLst/>
                <a:rect l="l" t="t" r="r" b="b"/>
                <a:pathLst>
                  <a:path w="860425">
                    <a:moveTo>
                      <a:pt x="0" y="0"/>
                    </a:moveTo>
                    <a:lnTo>
                      <a:pt x="860310" y="0"/>
                    </a:lnTo>
                  </a:path>
                </a:pathLst>
              </a:custGeom>
              <a:ln w="22250">
                <a:solidFill>
                  <a:srgbClr val="50B84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grpSp>
        <p:nvGrpSpPr>
          <p:cNvPr id="131" name="Group 130">
            <a:extLst>
              <a:ext uri="{FF2B5EF4-FFF2-40B4-BE49-F238E27FC236}">
                <a16:creationId xmlns:a16="http://schemas.microsoft.com/office/drawing/2014/main" id="{B6B5FA1F-5BE4-3BCD-960C-94084696C826}"/>
              </a:ext>
            </a:extLst>
          </p:cNvPr>
          <p:cNvGrpSpPr/>
          <p:nvPr/>
        </p:nvGrpSpPr>
        <p:grpSpPr>
          <a:xfrm>
            <a:off x="1569503" y="4178559"/>
            <a:ext cx="9623259" cy="674544"/>
            <a:chOff x="1569503" y="4816094"/>
            <a:chExt cx="9623259" cy="674544"/>
          </a:xfrm>
        </p:grpSpPr>
        <p:sp>
          <p:nvSpPr>
            <p:cNvPr id="130" name="object 5">
              <a:extLst>
                <a:ext uri="{FF2B5EF4-FFF2-40B4-BE49-F238E27FC236}">
                  <a16:creationId xmlns:a16="http://schemas.microsoft.com/office/drawing/2014/main" id="{0FC06A37-F2E3-B8C7-8DB3-C442B1CF8D51}"/>
                </a:ext>
              </a:extLst>
            </p:cNvPr>
            <p:cNvSpPr txBox="1"/>
            <p:nvPr/>
          </p:nvSpPr>
          <p:spPr>
            <a:xfrm>
              <a:off x="1569503" y="4816094"/>
              <a:ext cx="7770440" cy="674544"/>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tab pos="2195195" algn="l"/>
                  <a:tab pos="4549140" algn="l"/>
                </a:tabLst>
                <a:defRPr/>
              </a:pPr>
              <a:r>
                <a:rPr kumimoji="0" sz="4300" b="0" i="0" u="none" strike="noStrike" kern="1200" cap="none" spc="-25" normalizeH="0" baseline="0" noProof="0" dirty="0">
                  <a:ln>
                    <a:noFill/>
                  </a:ln>
                  <a:solidFill>
                    <a:srgbClr val="50B848"/>
                  </a:solidFill>
                  <a:effectLst/>
                  <a:uLnTx/>
                  <a:uFillTx/>
                  <a:latin typeface="Calibri Light"/>
                  <a:ea typeface="+mn-ea"/>
                  <a:cs typeface="Calibri Light"/>
                </a:rPr>
                <a:t>74%</a:t>
              </a:r>
              <a:r>
                <a:rPr kumimoji="0" sz="3000" b="0" i="0" u="none" strike="noStrike" kern="1200" cap="none" spc="0" normalizeH="0" baseline="0" noProof="0" dirty="0">
                  <a:ln>
                    <a:noFill/>
                  </a:ln>
                  <a:solidFill>
                    <a:srgbClr val="50B848"/>
                  </a:solidFill>
                  <a:effectLst/>
                  <a:uLnTx/>
                  <a:uFillTx/>
                  <a:latin typeface="Calibri Light"/>
                  <a:ea typeface="+mn-ea"/>
                  <a:cs typeface="Calibri Light"/>
                </a:rPr>
                <a:t>	</a:t>
              </a:r>
              <a:r>
                <a:rPr kumimoji="0" lang="en-US" sz="3000" b="0" i="0" u="none" strike="noStrike" kern="1200" cap="none" spc="0" normalizeH="0" baseline="0" noProof="0" dirty="0">
                  <a:ln>
                    <a:noFill/>
                  </a:ln>
                  <a:solidFill>
                    <a:srgbClr val="50B848"/>
                  </a:solidFill>
                  <a:effectLst/>
                  <a:uLnTx/>
                  <a:uFillTx/>
                  <a:latin typeface="Calibri Light"/>
                  <a:ea typeface="+mn-ea"/>
                  <a:cs typeface="Calibri Light"/>
                </a:rPr>
                <a:t>         </a:t>
              </a:r>
              <a:r>
                <a:rPr kumimoji="0" sz="4300" b="0" i="0" u="none" strike="noStrike" kern="1200" cap="none" spc="-25" normalizeH="0" baseline="0" noProof="0" dirty="0">
                  <a:ln>
                    <a:noFill/>
                  </a:ln>
                  <a:solidFill>
                    <a:srgbClr val="50B848"/>
                  </a:solidFill>
                  <a:effectLst/>
                  <a:uLnTx/>
                  <a:uFillTx/>
                  <a:latin typeface="Calibri Light"/>
                  <a:ea typeface="+mn-ea"/>
                  <a:cs typeface="Calibri Light"/>
                </a:rPr>
                <a:t>37%</a:t>
              </a:r>
              <a:r>
                <a:rPr kumimoji="0" sz="1400" b="0" i="0" u="none" strike="noStrike" kern="1200" cap="none" spc="0" normalizeH="0" baseline="0" noProof="0" dirty="0">
                  <a:ln>
                    <a:noFill/>
                  </a:ln>
                  <a:solidFill>
                    <a:srgbClr val="50B848"/>
                  </a:solidFill>
                  <a:effectLst/>
                  <a:uLnTx/>
                  <a:uFillTx/>
                  <a:latin typeface="Calibri Light"/>
                  <a:ea typeface="+mn-ea"/>
                  <a:cs typeface="Calibri Light"/>
                </a:rPr>
                <a:t>	</a:t>
              </a:r>
              <a:r>
                <a:rPr kumimoji="0" lang="en-US" sz="1400" b="0" i="0" u="none" strike="noStrike" kern="1200" cap="none" spc="0" normalizeH="0" baseline="0" noProof="0" dirty="0">
                  <a:ln>
                    <a:noFill/>
                  </a:ln>
                  <a:solidFill>
                    <a:srgbClr val="50B848"/>
                  </a:solidFill>
                  <a:effectLst/>
                  <a:uLnTx/>
                  <a:uFillTx/>
                  <a:latin typeface="Calibri Light"/>
                  <a:ea typeface="+mn-ea"/>
                  <a:cs typeface="Calibri Light"/>
                </a:rPr>
                <a:t>                                            </a:t>
              </a:r>
              <a:r>
                <a:rPr kumimoji="0" sz="4300" b="0" i="0" u="none" strike="noStrike" kern="1200" cap="none" spc="-25" normalizeH="0" baseline="0" noProof="0" dirty="0">
                  <a:ln>
                    <a:noFill/>
                  </a:ln>
                  <a:solidFill>
                    <a:srgbClr val="50B848"/>
                  </a:solidFill>
                  <a:effectLst/>
                  <a:uLnTx/>
                  <a:uFillTx/>
                  <a:latin typeface="Calibri Light"/>
                  <a:ea typeface="+mn-ea"/>
                  <a:cs typeface="Calibri Light"/>
                </a:rPr>
                <a:t>67%</a:t>
              </a:r>
              <a:endParaRPr kumimoji="0" sz="4300" b="0" i="0" u="none" strike="noStrike" kern="1200" cap="none" spc="0" normalizeH="0" baseline="0" noProof="0" dirty="0">
                <a:ln>
                  <a:noFill/>
                </a:ln>
                <a:solidFill>
                  <a:srgbClr val="000000"/>
                </a:solidFill>
                <a:effectLst/>
                <a:uLnTx/>
                <a:uFillTx/>
                <a:latin typeface="Calibri Light"/>
                <a:ea typeface="+mn-ea"/>
                <a:cs typeface="Calibri Light"/>
              </a:endParaRPr>
            </a:p>
          </p:txBody>
        </p:sp>
        <p:sp>
          <p:nvSpPr>
            <p:cNvPr id="127" name="object 2">
              <a:extLst>
                <a:ext uri="{FF2B5EF4-FFF2-40B4-BE49-F238E27FC236}">
                  <a16:creationId xmlns:a16="http://schemas.microsoft.com/office/drawing/2014/main" id="{4EA361FB-928F-C8A2-207F-449E8ED2C78E}"/>
                </a:ext>
              </a:extLst>
            </p:cNvPr>
            <p:cNvSpPr txBox="1"/>
            <p:nvPr/>
          </p:nvSpPr>
          <p:spPr>
            <a:xfrm>
              <a:off x="2611694" y="4947494"/>
              <a:ext cx="1521813" cy="443711"/>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Racial</a:t>
              </a:r>
              <a:r>
                <a:rPr kumimoji="0" sz="1400" b="1" i="0" u="none" strike="noStrike" kern="1200" cap="none" spc="-2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and/or</a:t>
              </a:r>
              <a:r>
                <a:rPr kumimoji="0" sz="1400" b="1" i="0" u="none" strike="noStrike" kern="1200" cap="none" spc="-10" normalizeH="0" baseline="0" noProof="0" dirty="0">
                  <a:ln>
                    <a:noFill/>
                  </a:ln>
                  <a:solidFill>
                    <a:srgbClr val="000000"/>
                  </a:solidFill>
                  <a:effectLst/>
                  <a:uLnTx/>
                  <a:uFillTx/>
                  <a:latin typeface="Calibri"/>
                  <a:ea typeface="+mn-ea"/>
                  <a:cs typeface="Calibri"/>
                </a:rPr>
                <a:t> ethnic</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minority</a:t>
              </a:r>
              <a:r>
                <a:rPr kumimoji="0" sz="1400" b="1" i="0" u="none" strike="noStrike" kern="1200" cap="none" spc="-40" normalizeH="0" baseline="0" noProof="0" dirty="0">
                  <a:ln>
                    <a:noFill/>
                  </a:ln>
                  <a:solidFill>
                    <a:srgbClr val="000000"/>
                  </a:solidFill>
                  <a:effectLst/>
                  <a:uLnTx/>
                  <a:uFillTx/>
                  <a:latin typeface="Calibri"/>
                  <a:ea typeface="+mn-ea"/>
                  <a:cs typeface="Calibri"/>
                </a:rPr>
                <a:t> </a:t>
              </a:r>
              <a:r>
                <a:rPr kumimoji="0" sz="1400" b="1" i="0" u="none" strike="noStrike" kern="1200" cap="none" spc="-10" normalizeH="0" baseline="0" noProof="0" dirty="0">
                  <a:ln>
                    <a:noFill/>
                  </a:ln>
                  <a:solidFill>
                    <a:srgbClr val="000000"/>
                  </a:solidFill>
                  <a:effectLst/>
                  <a:uLnTx/>
                  <a:uFillTx/>
                  <a:latin typeface="Calibri"/>
                  <a:ea typeface="+mn-ea"/>
                  <a:cs typeface="Calibri"/>
                </a:rPr>
                <a:t>patients</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28" name="object 3">
              <a:extLst>
                <a:ext uri="{FF2B5EF4-FFF2-40B4-BE49-F238E27FC236}">
                  <a16:creationId xmlns:a16="http://schemas.microsoft.com/office/drawing/2014/main" id="{A783208E-6A8D-31BF-F234-A4B965D7F9DE}"/>
                </a:ext>
              </a:extLst>
            </p:cNvPr>
            <p:cNvSpPr txBox="1"/>
            <p:nvPr/>
          </p:nvSpPr>
          <p:spPr>
            <a:xfrm>
              <a:off x="8922412" y="4931509"/>
              <a:ext cx="2270350" cy="443711"/>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At</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or</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below</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100%</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of</a:t>
              </a:r>
              <a:r>
                <a:rPr kumimoji="0" sz="1400" b="1" i="0" u="none" strike="noStrike" kern="1200" cap="none" spc="-5" normalizeH="0" baseline="0" noProof="0" dirty="0">
                  <a:ln>
                    <a:noFill/>
                  </a:ln>
                  <a:solidFill>
                    <a:srgbClr val="000000"/>
                  </a:solidFill>
                  <a:effectLst/>
                  <a:uLnTx/>
                  <a:uFillTx/>
                  <a:latin typeface="Calibri"/>
                  <a:ea typeface="+mn-ea"/>
                  <a:cs typeface="Calibri"/>
                </a:rPr>
                <a:t> </a:t>
              </a:r>
              <a:r>
                <a:rPr kumimoji="0" sz="1400" b="1" i="0" u="none" strike="noStrike" kern="1200" cap="none" spc="-25" normalizeH="0" baseline="0" noProof="0" dirty="0">
                  <a:ln>
                    <a:noFill/>
                  </a:ln>
                  <a:solidFill>
                    <a:srgbClr val="000000"/>
                  </a:solidFill>
                  <a:effectLst/>
                  <a:uLnTx/>
                  <a:uFillTx/>
                  <a:latin typeface="Calibri"/>
                  <a:ea typeface="+mn-ea"/>
                  <a:cs typeface="Calibri"/>
                </a:rPr>
                <a:t>the </a:t>
              </a:r>
              <a:r>
                <a:rPr kumimoji="0" sz="1400" b="1" i="0" u="none" strike="noStrike" kern="1200" cap="none" spc="-10" normalizeH="0" baseline="0" noProof="0" dirty="0">
                  <a:ln>
                    <a:noFill/>
                  </a:ln>
                  <a:solidFill>
                    <a:srgbClr val="000000"/>
                  </a:solidFill>
                  <a:effectLst/>
                  <a:uLnTx/>
                  <a:uFillTx/>
                  <a:latin typeface="Calibri"/>
                  <a:ea typeface="+mn-ea"/>
                  <a:cs typeface="Calibri"/>
                </a:rPr>
                <a:t>federal</a:t>
              </a:r>
              <a:r>
                <a:rPr kumimoji="0" sz="1400" b="1" i="0" u="none" strike="noStrike" kern="1200" cap="none" spc="-25"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poverty</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20" normalizeH="0" baseline="0" noProof="0" dirty="0">
                  <a:ln>
                    <a:noFill/>
                  </a:ln>
                  <a:solidFill>
                    <a:srgbClr val="000000"/>
                  </a:solidFill>
                  <a:effectLst/>
                  <a:uLnTx/>
                  <a:uFillTx/>
                  <a:latin typeface="Calibri"/>
                  <a:ea typeface="+mn-ea"/>
                  <a:cs typeface="Calibri"/>
                </a:rPr>
                <a:t>level</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29" name="object 4">
              <a:extLst>
                <a:ext uri="{FF2B5EF4-FFF2-40B4-BE49-F238E27FC236}">
                  <a16:creationId xmlns:a16="http://schemas.microsoft.com/office/drawing/2014/main" id="{0FB743C3-C18A-F85F-4182-571BDEF63E71}"/>
                </a:ext>
              </a:extLst>
            </p:cNvPr>
            <p:cNvSpPr txBox="1"/>
            <p:nvPr/>
          </p:nvSpPr>
          <p:spPr>
            <a:xfrm>
              <a:off x="5568795" y="4931510"/>
              <a:ext cx="2019370" cy="443711"/>
            </a:xfrm>
            <a:prstGeom prst="rect">
              <a:avLst/>
            </a:prstGeom>
          </p:spPr>
          <p:txBody>
            <a:bodyPr vert="horz" wrap="square" lIns="0" tIns="12700" rIns="0" bIns="0" rtlCol="0">
              <a:spAutoFit/>
            </a:bodyPr>
            <a:lstStyle/>
            <a:p>
              <a:pPr marL="12700" marR="5080" lvl="0" indent="0" algn="l" defTabSz="4572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mn-ea"/>
                  <a:cs typeface="Calibri"/>
                </a:rPr>
                <a:t>Best</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served</a:t>
              </a:r>
              <a:r>
                <a:rPr kumimoji="0" sz="1400" b="1" i="0" u="none" strike="noStrike" kern="1200" cap="none" spc="-10"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in</a:t>
              </a:r>
              <a:r>
                <a:rPr kumimoji="0" sz="1400" b="1" i="0" u="none" strike="noStrike" kern="1200" cap="none" spc="-5" normalizeH="0" baseline="0" noProof="0" dirty="0">
                  <a:ln>
                    <a:noFill/>
                  </a:ln>
                  <a:solidFill>
                    <a:srgbClr val="000000"/>
                  </a:solidFill>
                  <a:effectLst/>
                  <a:uLnTx/>
                  <a:uFillTx/>
                  <a:latin typeface="Calibri"/>
                  <a:ea typeface="+mn-ea"/>
                  <a:cs typeface="Calibri"/>
                </a:rPr>
                <a:t> </a:t>
              </a:r>
              <a:r>
                <a:rPr kumimoji="0" sz="1400" b="1" i="0" u="none" strike="noStrike" kern="1200" cap="none" spc="0" normalizeH="0" baseline="0" noProof="0" dirty="0">
                  <a:ln>
                    <a:noFill/>
                  </a:ln>
                  <a:solidFill>
                    <a:srgbClr val="000000"/>
                  </a:solidFill>
                  <a:effectLst/>
                  <a:uLnTx/>
                  <a:uFillTx/>
                  <a:latin typeface="Calibri"/>
                  <a:ea typeface="+mn-ea"/>
                  <a:cs typeface="Calibri"/>
                </a:rPr>
                <a:t>a</a:t>
              </a:r>
              <a:r>
                <a:rPr kumimoji="0" sz="1400" b="1" i="0" u="none" strike="noStrike" kern="1200" cap="none" spc="-5" normalizeH="0" baseline="0" noProof="0" dirty="0">
                  <a:ln>
                    <a:noFill/>
                  </a:ln>
                  <a:solidFill>
                    <a:srgbClr val="000000"/>
                  </a:solidFill>
                  <a:effectLst/>
                  <a:uLnTx/>
                  <a:uFillTx/>
                  <a:latin typeface="Calibri"/>
                  <a:ea typeface="+mn-ea"/>
                  <a:cs typeface="Calibri"/>
                </a:rPr>
                <a:t> </a:t>
              </a:r>
              <a:r>
                <a:rPr kumimoji="0" sz="1400" b="1" i="0" u="none" strike="noStrike" kern="1200" cap="none" spc="-10" normalizeH="0" baseline="0" noProof="0" dirty="0">
                  <a:ln>
                    <a:noFill/>
                  </a:ln>
                  <a:solidFill>
                    <a:srgbClr val="000000"/>
                  </a:solidFill>
                  <a:effectLst/>
                  <a:uLnTx/>
                  <a:uFillTx/>
                  <a:latin typeface="Calibri"/>
                  <a:ea typeface="+mn-ea"/>
                  <a:cs typeface="Calibri"/>
                </a:rPr>
                <a:t>language </a:t>
              </a:r>
              <a:r>
                <a:rPr kumimoji="0" sz="1400" b="1" i="0" u="none" strike="noStrike" kern="1200" cap="none" spc="0" normalizeH="0" baseline="0" noProof="0" dirty="0">
                  <a:ln>
                    <a:noFill/>
                  </a:ln>
                  <a:solidFill>
                    <a:srgbClr val="000000"/>
                  </a:solidFill>
                  <a:effectLst/>
                  <a:uLnTx/>
                  <a:uFillTx/>
                  <a:latin typeface="Calibri"/>
                  <a:ea typeface="+mn-ea"/>
                  <a:cs typeface="Calibri"/>
                </a:rPr>
                <a:t>other than </a:t>
              </a:r>
              <a:r>
                <a:rPr kumimoji="0" sz="1400" b="1" i="0" u="none" strike="noStrike" kern="1200" cap="none" spc="-10" normalizeH="0" baseline="0" noProof="0" dirty="0">
                  <a:ln>
                    <a:noFill/>
                  </a:ln>
                  <a:solidFill>
                    <a:srgbClr val="000000"/>
                  </a:solidFill>
                  <a:effectLst/>
                  <a:uLnTx/>
                  <a:uFillTx/>
                  <a:latin typeface="Calibri"/>
                  <a:ea typeface="+mn-ea"/>
                  <a:cs typeface="Calibri"/>
                </a:rPr>
                <a:t>English</a:t>
              </a:r>
              <a:endParaRPr kumimoji="0" sz="1400" b="0" i="0" u="none" strike="noStrike" kern="1200" cap="none" spc="0" normalizeH="0" baseline="0" noProof="0" dirty="0">
                <a:ln>
                  <a:noFill/>
                </a:ln>
                <a:solidFill>
                  <a:srgbClr val="000000"/>
                </a:solidFill>
                <a:effectLst/>
                <a:uLnTx/>
                <a:uFillTx/>
                <a:latin typeface="Calibri"/>
                <a:ea typeface="+mn-ea"/>
                <a:cs typeface="Calibri"/>
              </a:endParaRPr>
            </a:p>
          </p:txBody>
        </p:sp>
      </p:grpSp>
      <p:pic>
        <p:nvPicPr>
          <p:cNvPr id="132" name="Picture 2" descr="Codman Square Health Center">
            <a:extLst>
              <a:ext uri="{FF2B5EF4-FFF2-40B4-BE49-F238E27FC236}">
                <a16:creationId xmlns:a16="http://schemas.microsoft.com/office/drawing/2014/main" id="{D435BF16-8558-8732-EA1B-638403513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59" y="5678425"/>
            <a:ext cx="1613140" cy="45449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Dimock Center logo">
            <a:extLst>
              <a:ext uri="{FF2B5EF4-FFF2-40B4-BE49-F238E27FC236}">
                <a16:creationId xmlns:a16="http://schemas.microsoft.com/office/drawing/2014/main" id="{8FCD1801-E801-69E0-03BF-84FD8FA6E6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76" b="39354"/>
          <a:stretch/>
        </p:blipFill>
        <p:spPr bwMode="auto">
          <a:xfrm>
            <a:off x="2437005" y="5623069"/>
            <a:ext cx="1314320" cy="56520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Brockton">
            <a:extLst>
              <a:ext uri="{FF2B5EF4-FFF2-40B4-BE49-F238E27FC236}">
                <a16:creationId xmlns:a16="http://schemas.microsoft.com/office/drawing/2014/main" id="{1833F57C-F72A-8114-C61E-D9085B919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806" y="8494210"/>
            <a:ext cx="1654676" cy="5804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5" name="Picture 4" descr="DotHouse">
            <a:extLst>
              <a:ext uri="{FF2B5EF4-FFF2-40B4-BE49-F238E27FC236}">
                <a16:creationId xmlns:a16="http://schemas.microsoft.com/office/drawing/2014/main" id="{7A4D48F7-7230-6AFA-1BAD-44B6745EF6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891"/>
          <a:stretch/>
        </p:blipFill>
        <p:spPr bwMode="auto">
          <a:xfrm>
            <a:off x="-192453" y="8525123"/>
            <a:ext cx="1649692" cy="560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6" name="Picture 6" descr="GNBCHC">
            <a:extLst>
              <a:ext uri="{FF2B5EF4-FFF2-40B4-BE49-F238E27FC236}">
                <a16:creationId xmlns:a16="http://schemas.microsoft.com/office/drawing/2014/main" id="{AD788FF7-FEA1-0FF0-089E-248F6935F2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71"/>
          <a:stretch/>
        </p:blipFill>
        <p:spPr bwMode="auto">
          <a:xfrm>
            <a:off x="2156284" y="8506095"/>
            <a:ext cx="1649692" cy="560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7" name="Picture 8" descr="SBCHC">
            <a:extLst>
              <a:ext uri="{FF2B5EF4-FFF2-40B4-BE49-F238E27FC236}">
                <a16:creationId xmlns:a16="http://schemas.microsoft.com/office/drawing/2014/main" id="{D2071550-2D49-728B-6901-AADC989219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210" y="8517370"/>
            <a:ext cx="1806790" cy="560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8" name="Picture 6" descr="Lowell Health Center lglogo">
            <a:extLst>
              <a:ext uri="{FF2B5EF4-FFF2-40B4-BE49-F238E27FC236}">
                <a16:creationId xmlns:a16="http://schemas.microsoft.com/office/drawing/2014/main" id="{7D587471-0B1B-F20B-9E63-7D00B33CCD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2831" y="5584348"/>
            <a:ext cx="925594" cy="642644"/>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Brockton">
            <a:extLst>
              <a:ext uri="{FF2B5EF4-FFF2-40B4-BE49-F238E27FC236}">
                <a16:creationId xmlns:a16="http://schemas.microsoft.com/office/drawing/2014/main" id="{22EF1A70-EA5F-CCB0-A2D4-7423C3FF7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931" y="5615439"/>
            <a:ext cx="1654676" cy="5804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 name="Picture 4" descr="DotHouse">
            <a:extLst>
              <a:ext uri="{FF2B5EF4-FFF2-40B4-BE49-F238E27FC236}">
                <a16:creationId xmlns:a16="http://schemas.microsoft.com/office/drawing/2014/main" id="{E806BA17-1C9F-948F-4307-EDC3E0266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891"/>
          <a:stretch/>
        </p:blipFill>
        <p:spPr bwMode="auto">
          <a:xfrm>
            <a:off x="7206113" y="5625318"/>
            <a:ext cx="1649692" cy="560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7" name="Picture 8" descr="SBCHC">
            <a:extLst>
              <a:ext uri="{FF2B5EF4-FFF2-40B4-BE49-F238E27FC236}">
                <a16:creationId xmlns:a16="http://schemas.microsoft.com/office/drawing/2014/main" id="{94D160E2-3BE2-0BBD-66DD-C32FB8FD12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5210" y="5625317"/>
            <a:ext cx="1806790" cy="560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7311" y="5539957"/>
            <a:ext cx="946392" cy="7314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FC81505F-7E0F-FAF9-0922-D4BD9AE41563}"/>
              </a:ext>
            </a:extLst>
          </p:cNvPr>
          <p:cNvSpPr>
            <a:spLocks noGrp="1"/>
          </p:cNvSpPr>
          <p:nvPr>
            <p:ph type="title"/>
          </p:nvPr>
        </p:nvSpPr>
        <p:spPr/>
        <p:txBody>
          <a:bodyPr>
            <a:normAutofit/>
          </a:bodyPr>
          <a:lstStyle/>
          <a:p>
            <a:r>
              <a:rPr lang="en-US" sz="1800" dirty="0"/>
              <a:t>Emerging Partnerships</a:t>
            </a:r>
          </a:p>
        </p:txBody>
      </p:sp>
      <p:pic>
        <p:nvPicPr>
          <p:cNvPr id="134" name="Picture 2" descr="Brockton">
            <a:extLst>
              <a:ext uri="{FF2B5EF4-FFF2-40B4-BE49-F238E27FC236}">
                <a16:creationId xmlns:a16="http://schemas.microsoft.com/office/drawing/2014/main" id="{1833F57C-F72A-8114-C61E-D9085B919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806" y="8494210"/>
            <a:ext cx="1654676" cy="5804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5" name="Picture 4" descr="DotHouse">
            <a:extLst>
              <a:ext uri="{FF2B5EF4-FFF2-40B4-BE49-F238E27FC236}">
                <a16:creationId xmlns:a16="http://schemas.microsoft.com/office/drawing/2014/main" id="{7A4D48F7-7230-6AFA-1BAD-44B6745EF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91"/>
          <a:stretch/>
        </p:blipFill>
        <p:spPr bwMode="auto">
          <a:xfrm>
            <a:off x="-192453" y="8525123"/>
            <a:ext cx="1649692" cy="560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6" name="Picture 6" descr="GNBCHC">
            <a:extLst>
              <a:ext uri="{FF2B5EF4-FFF2-40B4-BE49-F238E27FC236}">
                <a16:creationId xmlns:a16="http://schemas.microsoft.com/office/drawing/2014/main" id="{AD788FF7-FEA1-0FF0-089E-248F6935F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1"/>
          <a:stretch/>
        </p:blipFill>
        <p:spPr bwMode="auto">
          <a:xfrm>
            <a:off x="2156284" y="8506095"/>
            <a:ext cx="1649692" cy="560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7" name="Picture 8" descr="SBCHC">
            <a:extLst>
              <a:ext uri="{FF2B5EF4-FFF2-40B4-BE49-F238E27FC236}">
                <a16:creationId xmlns:a16="http://schemas.microsoft.com/office/drawing/2014/main" id="{D2071550-2D49-728B-6901-AADC98921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210" y="8517370"/>
            <a:ext cx="1806790" cy="56070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FAD8721-9A45-CA7F-EE85-FF13A454E703}"/>
              </a:ext>
            </a:extLst>
          </p:cNvPr>
          <p:cNvGrpSpPr/>
          <p:nvPr/>
        </p:nvGrpSpPr>
        <p:grpSpPr>
          <a:xfrm>
            <a:off x="367317" y="1903095"/>
            <a:ext cx="5501945" cy="3051810"/>
            <a:chOff x="464592" y="880110"/>
            <a:chExt cx="5501945" cy="3051810"/>
          </a:xfrm>
        </p:grpSpPr>
        <p:sp>
          <p:nvSpPr>
            <p:cNvPr id="7" name="object 7"/>
            <p:cNvSpPr txBox="1"/>
            <p:nvPr/>
          </p:nvSpPr>
          <p:spPr>
            <a:xfrm>
              <a:off x="818998" y="1000474"/>
              <a:ext cx="4793132" cy="1028487"/>
            </a:xfrm>
            <a:prstGeom prst="rect">
              <a:avLst/>
            </a:prstGeom>
          </p:spPr>
          <p:txBody>
            <a:bodyPr vert="horz" wrap="square" lIns="0" tIns="12700" rIns="0" bIns="0" rtlCol="0">
              <a:spAutoFit/>
            </a:bodyPr>
            <a:lstStyle/>
            <a:p>
              <a:pPr marL="12700" marR="508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Calibri"/>
                </a:rPr>
                <a:t>Increasing Pediatric Integrated Behavioral Health Capacity Using </a:t>
              </a:r>
            </a:p>
            <a:p>
              <a:pPr marL="12700" marR="508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Calibri"/>
                </a:rPr>
                <a:t>Community Health Workers </a:t>
              </a:r>
              <a:endParaRPr kumimoji="0" sz="2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3" name="Picture 2">
              <a:extLst>
                <a:ext uri="{FF2B5EF4-FFF2-40B4-BE49-F238E27FC236}">
                  <a16:creationId xmlns:a16="http://schemas.microsoft.com/office/drawing/2014/main" id="{A8D68E15-8AD4-456D-8002-35CB320653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592" y="2348937"/>
              <a:ext cx="5501944" cy="1537051"/>
            </a:xfrm>
            <a:prstGeom prst="rect">
              <a:avLst/>
            </a:prstGeom>
            <a:noFill/>
            <a:ln>
              <a:noFill/>
            </a:ln>
          </p:spPr>
        </p:pic>
        <p:sp>
          <p:nvSpPr>
            <p:cNvPr id="5" name="Rectangle 4">
              <a:extLst>
                <a:ext uri="{FF2B5EF4-FFF2-40B4-BE49-F238E27FC236}">
                  <a16:creationId xmlns:a16="http://schemas.microsoft.com/office/drawing/2014/main" id="{06EEC52E-0C66-B914-5B80-9E5BDD319336}"/>
                </a:ext>
              </a:extLst>
            </p:cNvPr>
            <p:cNvSpPr/>
            <p:nvPr/>
          </p:nvSpPr>
          <p:spPr>
            <a:xfrm>
              <a:off x="464593" y="880110"/>
              <a:ext cx="5501944" cy="3051810"/>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98230AE1-5289-9E05-FB14-DDACC09C1873}"/>
              </a:ext>
            </a:extLst>
          </p:cNvPr>
          <p:cNvGrpSpPr/>
          <p:nvPr/>
        </p:nvGrpSpPr>
        <p:grpSpPr>
          <a:xfrm>
            <a:off x="6096000" y="864298"/>
            <a:ext cx="5730393" cy="5876692"/>
            <a:chOff x="6231178" y="867008"/>
            <a:chExt cx="5730393" cy="5876692"/>
          </a:xfrm>
        </p:grpSpPr>
        <p:sp>
          <p:nvSpPr>
            <p:cNvPr id="6" name="object 6"/>
            <p:cNvSpPr txBox="1"/>
            <p:nvPr/>
          </p:nvSpPr>
          <p:spPr>
            <a:xfrm>
              <a:off x="6231178" y="949440"/>
              <a:ext cx="5730392" cy="1099019"/>
            </a:xfrm>
            <a:prstGeom prst="rect">
              <a:avLst/>
            </a:prstGeom>
          </p:spPr>
          <p:txBody>
            <a:bodyPr vert="horz" wrap="square" lIns="0" tIns="82550" rIns="0" bIns="0" rtlCol="0">
              <a:spAutoFit/>
            </a:bodyPr>
            <a:lstStyle/>
            <a:p>
              <a:pPr marL="12700" marR="5080" lvl="0" indent="0" algn="ctr" defTabSz="457200" rtl="0" eaLnBrk="1" fontAlgn="auto" latinLnBrk="0" hangingPunct="1">
                <a:lnSpc>
                  <a:spcPct val="100000"/>
                </a:lnSpc>
                <a:spcBef>
                  <a:spcPts val="550"/>
                </a:spcBef>
                <a:spcAft>
                  <a:spcPts val="0"/>
                </a:spcAft>
                <a:buClrTx/>
                <a:buSzTx/>
                <a:buFontTx/>
                <a:buNone/>
                <a:tabLst/>
                <a:defRPr/>
              </a:pPr>
              <a:r>
                <a:rPr kumimoji="0" lang="en-US" sz="2200" b="0" i="0" u="none" strike="noStrike" kern="1200" cap="none" spc="-10" normalizeH="0" baseline="0" noProof="0" dirty="0">
                  <a:ln>
                    <a:noFill/>
                  </a:ln>
                  <a:solidFill>
                    <a:srgbClr val="000000"/>
                  </a:solidFill>
                  <a:effectLst/>
                  <a:uLnTx/>
                  <a:uFillTx/>
                  <a:latin typeface="Calibri" panose="020F0502020204030204"/>
                  <a:ea typeface="+mn-ea"/>
                  <a:cs typeface="Calibri"/>
                </a:rPr>
                <a:t>TPEC: Transforming Pediatrics for Early Childhood Partnership with Massachusetts Department of Public Health; HRSA-funded Initiative</a:t>
              </a:r>
              <a:endParaRPr kumimoji="0" sz="22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7F6F5D7B-BF62-D17E-4AA2-C9DA9C8D0E75}"/>
                </a:ext>
              </a:extLst>
            </p:cNvPr>
            <p:cNvPicPr>
              <a:picLocks noChangeAspect="1"/>
            </p:cNvPicPr>
            <p:nvPr/>
          </p:nvPicPr>
          <p:blipFill>
            <a:blip r:embed="rId7"/>
            <a:stretch>
              <a:fillRect/>
            </a:stretch>
          </p:blipFill>
          <p:spPr>
            <a:xfrm>
              <a:off x="7315199" y="2130890"/>
              <a:ext cx="3562350" cy="4610100"/>
            </a:xfrm>
            <a:prstGeom prst="rect">
              <a:avLst/>
            </a:prstGeom>
          </p:spPr>
        </p:pic>
        <p:sp>
          <p:nvSpPr>
            <p:cNvPr id="9" name="Rectangle 8">
              <a:extLst>
                <a:ext uri="{FF2B5EF4-FFF2-40B4-BE49-F238E27FC236}">
                  <a16:creationId xmlns:a16="http://schemas.microsoft.com/office/drawing/2014/main" id="{C77FBA8B-097A-CFDC-CEBB-968EE69D5592}"/>
                </a:ext>
              </a:extLst>
            </p:cNvPr>
            <p:cNvSpPr/>
            <p:nvPr/>
          </p:nvSpPr>
          <p:spPr>
            <a:xfrm>
              <a:off x="6231178" y="867008"/>
              <a:ext cx="5730393" cy="587669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302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14374"/>
            <a:ext cx="12191999" cy="5732623"/>
          </a:xfrm>
          <a:prstGeom prst="rect">
            <a:avLst/>
          </a:prstGeom>
          <a:solidFill>
            <a:srgbClr val="2C51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BCCE138-2436-4B9A-B34B-5377AF57DB93}"/>
              </a:ext>
            </a:extLst>
          </p:cNvPr>
          <p:cNvSpPr>
            <a:spLocks noGrp="1"/>
          </p:cNvSpPr>
          <p:nvPr>
            <p:ph type="title"/>
          </p:nvPr>
        </p:nvSpPr>
        <p:spPr>
          <a:xfrm>
            <a:off x="433137" y="117010"/>
            <a:ext cx="9403882" cy="443124"/>
          </a:xfrm>
        </p:spPr>
        <p:txBody>
          <a:bodyPr>
            <a:noAutofit/>
          </a:bodyPr>
          <a:lstStyle/>
          <a:p>
            <a:r>
              <a:rPr lang="en-US" sz="1800" dirty="0"/>
              <a:t>TEAM UP’s Aim and Mission Statement</a:t>
            </a:r>
          </a:p>
        </p:txBody>
      </p:sp>
      <p:grpSp>
        <p:nvGrpSpPr>
          <p:cNvPr id="7" name="Group 6"/>
          <p:cNvGrpSpPr/>
          <p:nvPr/>
        </p:nvGrpSpPr>
        <p:grpSpPr>
          <a:xfrm>
            <a:off x="286426" y="1033124"/>
            <a:ext cx="7737951" cy="3804571"/>
            <a:chOff x="1994236" y="1604155"/>
            <a:chExt cx="7737951" cy="3804571"/>
          </a:xfrm>
        </p:grpSpPr>
        <p:sp>
          <p:nvSpPr>
            <p:cNvPr id="15" name="Rectangle 14"/>
            <p:cNvSpPr/>
            <p:nvPr/>
          </p:nvSpPr>
          <p:spPr>
            <a:xfrm>
              <a:off x="1994236" y="4065102"/>
              <a:ext cx="4243335" cy="1343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       TEAM UP Mission Statement </a:t>
              </a:r>
            </a:p>
          </p:txBody>
        </p:sp>
        <p:sp>
          <p:nvSpPr>
            <p:cNvPr id="12" name="TextBox 11">
              <a:extLst>
                <a:ext uri="{FF2B5EF4-FFF2-40B4-BE49-F238E27FC236}">
                  <a16:creationId xmlns:a16="http://schemas.microsoft.com/office/drawing/2014/main" id="{DF115386-FAEE-4E6F-AA94-FF579A7D0757}"/>
                </a:ext>
              </a:extLst>
            </p:cNvPr>
            <p:cNvSpPr txBox="1"/>
            <p:nvPr/>
          </p:nvSpPr>
          <p:spPr>
            <a:xfrm>
              <a:off x="2459812" y="1604155"/>
              <a:ext cx="7272375" cy="3323987"/>
            </a:xfrm>
            <a:prstGeom prst="rect">
              <a:avLst/>
            </a:prstGeom>
            <a:ln w="38100">
              <a:solidFill>
                <a:srgbClr val="2C5177"/>
              </a:solidFill>
            </a:ln>
          </p:spPr>
          <p:style>
            <a:lnRef idx="2">
              <a:schemeClr val="accent2"/>
            </a:lnRef>
            <a:fillRef idx="1">
              <a:schemeClr val="lt1"/>
            </a:fillRef>
            <a:effectRef idx="0">
              <a:schemeClr val="accent2"/>
            </a:effectRef>
            <a:fontRef idx="minor">
              <a:schemeClr val="dk1"/>
            </a:fontRef>
          </p:style>
          <p:txBody>
            <a:bodyPr wrap="square" lIns="365760" rIns="36576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TEAM UP for Children is grounded in the belief that access to services to promote behavioral health and family strengthening is a social justice issue.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Initiative seeks to meet the needs of community members that have experienced multiple challenges in their home countries or local communities, from trauma and racism to poverty and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It builds upon the strength of community health centers as anchoring, culturally competent institutions that share this mission, and that have come together to develop a sustainable, adaptable, and replicable model of integrated health care.</a:t>
              </a:r>
            </a:p>
          </p:txBody>
        </p:sp>
      </p:grpSp>
      <p:grpSp>
        <p:nvGrpSpPr>
          <p:cNvPr id="2" name="Group 1">
            <a:extLst>
              <a:ext uri="{FF2B5EF4-FFF2-40B4-BE49-F238E27FC236}">
                <a16:creationId xmlns:a16="http://schemas.microsoft.com/office/drawing/2014/main" id="{754702B1-CF26-1CE9-3EE1-704410DB9FE2}"/>
              </a:ext>
            </a:extLst>
          </p:cNvPr>
          <p:cNvGrpSpPr/>
          <p:nvPr/>
        </p:nvGrpSpPr>
        <p:grpSpPr>
          <a:xfrm>
            <a:off x="4160771" y="5003014"/>
            <a:ext cx="7727212" cy="1123783"/>
            <a:chOff x="2023869" y="4130061"/>
            <a:chExt cx="7727212" cy="1123783"/>
          </a:xfrm>
        </p:grpSpPr>
        <p:sp>
          <p:nvSpPr>
            <p:cNvPr id="5" name="Rectangle 4">
              <a:extLst>
                <a:ext uri="{FF2B5EF4-FFF2-40B4-BE49-F238E27FC236}">
                  <a16:creationId xmlns:a16="http://schemas.microsoft.com/office/drawing/2014/main" id="{3F88D67D-6AE8-998E-DE47-DA4291BFE0B6}"/>
                </a:ext>
              </a:extLst>
            </p:cNvPr>
            <p:cNvSpPr/>
            <p:nvPr/>
          </p:nvSpPr>
          <p:spPr>
            <a:xfrm>
              <a:off x="2023869" y="4445325"/>
              <a:ext cx="4243335" cy="808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       Our Aim</a:t>
              </a:r>
            </a:p>
          </p:txBody>
        </p:sp>
        <p:sp>
          <p:nvSpPr>
            <p:cNvPr id="6" name="TextBox 5">
              <a:extLst>
                <a:ext uri="{FF2B5EF4-FFF2-40B4-BE49-F238E27FC236}">
                  <a16:creationId xmlns:a16="http://schemas.microsoft.com/office/drawing/2014/main" id="{5D014913-2451-8046-B1CB-4EC838C1D72C}"/>
                </a:ext>
              </a:extLst>
            </p:cNvPr>
            <p:cNvSpPr txBox="1"/>
            <p:nvPr/>
          </p:nvSpPr>
          <p:spPr>
            <a:xfrm>
              <a:off x="2478706" y="4130061"/>
              <a:ext cx="7272375" cy="646331"/>
            </a:xfrm>
            <a:prstGeom prst="rect">
              <a:avLst/>
            </a:prstGeom>
            <a:ln w="38100">
              <a:solidFill>
                <a:srgbClr val="2C5177"/>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promote positive child health and wellbeing through innovation and consistent delivery of evidence-informed integrated behavioral health care</a:t>
              </a:r>
            </a:p>
          </p:txBody>
        </p:sp>
      </p:grpSp>
    </p:spTree>
    <p:extLst>
      <p:ext uri="{BB962C8B-B14F-4D97-AF65-F5344CB8AC3E}">
        <p14:creationId xmlns:p14="http://schemas.microsoft.com/office/powerpoint/2010/main" val="729066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409FEF-A9AC-42C1-A5C6-0595A4A16CE5}"/>
              </a:ext>
            </a:extLst>
          </p:cNvPr>
          <p:cNvPicPr>
            <a:picLocks noChangeAspect="1"/>
          </p:cNvPicPr>
          <p:nvPr/>
        </p:nvPicPr>
        <p:blipFill>
          <a:blip r:embed="rId2"/>
          <a:stretch>
            <a:fillRect/>
          </a:stretch>
        </p:blipFill>
        <p:spPr>
          <a:xfrm>
            <a:off x="2879401" y="821803"/>
            <a:ext cx="9191087" cy="5946234"/>
          </a:xfrm>
          <a:prstGeom prst="rect">
            <a:avLst/>
          </a:prstGeom>
        </p:spPr>
      </p:pic>
      <p:sp>
        <p:nvSpPr>
          <p:cNvPr id="5" name="TextBox 4">
            <a:extLst>
              <a:ext uri="{FF2B5EF4-FFF2-40B4-BE49-F238E27FC236}">
                <a16:creationId xmlns:a16="http://schemas.microsoft.com/office/drawing/2014/main" id="{A56F9AC1-E5F3-986E-5B92-6E9625D049F8}"/>
              </a:ext>
            </a:extLst>
          </p:cNvPr>
          <p:cNvSpPr txBox="1"/>
          <p:nvPr/>
        </p:nvSpPr>
        <p:spPr>
          <a:xfrm>
            <a:off x="121512" y="949125"/>
            <a:ext cx="2642388" cy="5398401"/>
          </a:xfrm>
          <a:prstGeom prst="rect">
            <a:avLst/>
          </a:prstGeom>
          <a:noFill/>
          <a:ln w="19050">
            <a:noFill/>
          </a:ln>
        </p:spPr>
        <p:txBody>
          <a:bodyPr wrap="square">
            <a:spAutoFit/>
          </a:bodyPr>
          <a:lstStyle/>
          <a:p>
            <a:pPr marL="12700" marR="5080" lvl="0" indent="0" algn="l" defTabSz="457200" rtl="0" eaLnBrk="1" fontAlgn="auto" latinLnBrk="0" hangingPunct="1">
              <a:lnSpc>
                <a:spcPct val="100000"/>
              </a:lnSpc>
              <a:spcBef>
                <a:spcPts val="825"/>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Calibri"/>
              </a:rPr>
              <a:t>The</a:t>
            </a:r>
            <a:r>
              <a:rPr kumimoji="0" lang="en-US" sz="1400" b="0" i="1" u="none" strike="noStrike" kern="1200" cap="none" spc="55" normalizeH="0" baseline="0" noProof="0" dirty="0">
                <a:ln>
                  <a:noFill/>
                </a:ln>
                <a:solidFill>
                  <a:srgbClr val="000000"/>
                </a:solidFill>
                <a:effectLst/>
                <a:uLnTx/>
                <a:uFillTx/>
                <a:latin typeface="Calibri"/>
                <a:ea typeface="+mn-ea"/>
                <a:cs typeface="Calibri"/>
              </a:rPr>
              <a:t> model </a:t>
            </a:r>
            <a:r>
              <a:rPr kumimoji="0" lang="en-US" sz="1400" b="0" i="1" u="none" strike="noStrike" kern="1200" cap="none" spc="0" normalizeH="0" baseline="0" noProof="0" dirty="0">
                <a:ln>
                  <a:noFill/>
                </a:ln>
                <a:solidFill>
                  <a:srgbClr val="000000"/>
                </a:solidFill>
                <a:effectLst/>
                <a:uLnTx/>
                <a:uFillTx/>
                <a:latin typeface="Calibri"/>
                <a:ea typeface="+mn-ea"/>
                <a:cs typeface="Calibri"/>
              </a:rPr>
              <a:t>focuses</a:t>
            </a:r>
            <a:r>
              <a:rPr kumimoji="0" lang="en-US" sz="1400" b="0" i="1" u="none" strike="noStrike" kern="1200" cap="none" spc="50" normalizeH="0" baseline="0" noProof="0" dirty="0">
                <a:ln>
                  <a:noFill/>
                </a:ln>
                <a:solidFill>
                  <a:srgbClr val="000000"/>
                </a:solidFill>
                <a:effectLst/>
                <a:uLnTx/>
                <a:uFillTx/>
                <a:latin typeface="Calibri"/>
                <a:ea typeface="+mn-ea"/>
                <a:cs typeface="Calibri"/>
              </a:rPr>
              <a:t> </a:t>
            </a:r>
            <a:r>
              <a:rPr kumimoji="0" lang="en-US" sz="1400" b="0" i="1" u="none" strike="noStrike" kern="1200" cap="none" spc="-25" normalizeH="0" baseline="0" noProof="0" dirty="0">
                <a:ln>
                  <a:noFill/>
                </a:ln>
                <a:solidFill>
                  <a:srgbClr val="000000"/>
                </a:solidFill>
                <a:effectLst/>
                <a:uLnTx/>
                <a:uFillTx/>
                <a:latin typeface="Calibri"/>
                <a:ea typeface="+mn-ea"/>
                <a:cs typeface="Calibri"/>
              </a:rPr>
              <a:t>on </a:t>
            </a:r>
            <a:r>
              <a:rPr kumimoji="0" lang="en-US" sz="1400" b="0" i="1" u="none" strike="noStrike" kern="1200" cap="none" spc="0" normalizeH="0" baseline="0" noProof="0" dirty="0">
                <a:ln>
                  <a:noFill/>
                </a:ln>
                <a:solidFill>
                  <a:srgbClr val="000000"/>
                </a:solidFill>
                <a:effectLst/>
                <a:uLnTx/>
                <a:uFillTx/>
                <a:latin typeface="Calibri"/>
                <a:ea typeface="+mn-ea"/>
                <a:cs typeface="Calibri"/>
              </a:rPr>
              <a:t>promotion,</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prevention,</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early</a:t>
            </a:r>
            <a:r>
              <a:rPr kumimoji="0" lang="en-US" sz="1400" b="0" i="1" u="none" strike="noStrike" kern="1200" cap="none" spc="10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identification</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of</a:t>
            </a:r>
            <a:r>
              <a:rPr kumimoji="0" lang="en-US" sz="1400" b="0" i="1" u="none" strike="noStrike" kern="1200" cap="none" spc="10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emerging</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BH</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issues,</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and</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swift</a:t>
            </a:r>
            <a:r>
              <a:rPr kumimoji="0" lang="en-US" sz="1400" b="0" i="1" u="none" strike="noStrike" kern="1200" cap="none" spc="10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access</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to</a:t>
            </a:r>
            <a:r>
              <a:rPr kumimoji="0" lang="en-US" sz="1400" b="0" i="1" u="none" strike="noStrike" kern="1200" cap="none" spc="10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BH</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care.</a:t>
            </a:r>
          </a:p>
          <a:p>
            <a:pPr marL="12700" marR="5080" lvl="0" indent="0" algn="l" defTabSz="457200" rtl="0" eaLnBrk="1" fontAlgn="auto" latinLnBrk="0" hangingPunct="1">
              <a:lnSpc>
                <a:spcPct val="100000"/>
              </a:lnSpc>
              <a:spcBef>
                <a:spcPts val="825"/>
              </a:spcBef>
              <a:spcAft>
                <a:spcPts val="0"/>
              </a:spcAft>
              <a:buClrTx/>
              <a:buSzTx/>
              <a:buFontTx/>
              <a:buNone/>
              <a:tabLst/>
              <a:defRPr/>
            </a:pPr>
            <a:endParaRPr kumimoji="0" lang="en-US" sz="1400" b="0" i="1" u="none" strike="noStrike" kern="1200" cap="none" spc="100" normalizeH="0" baseline="0" noProof="0" dirty="0">
              <a:ln>
                <a:noFill/>
              </a:ln>
              <a:solidFill>
                <a:srgbClr val="000000"/>
              </a:solidFill>
              <a:effectLst/>
              <a:uLnTx/>
              <a:uFillTx/>
              <a:latin typeface="Calibri"/>
              <a:ea typeface="+mn-ea"/>
              <a:cs typeface="Calibri"/>
            </a:endParaRPr>
          </a:p>
          <a:p>
            <a:pPr marL="12700" marR="5080" lvl="0" indent="0" algn="l" defTabSz="457200" rtl="0" eaLnBrk="1" fontAlgn="auto" latinLnBrk="0" hangingPunct="1">
              <a:lnSpc>
                <a:spcPct val="100000"/>
              </a:lnSpc>
              <a:spcBef>
                <a:spcPts val="825"/>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Calibri"/>
              </a:rPr>
              <a:t>Services</a:t>
            </a:r>
            <a:r>
              <a:rPr kumimoji="0" lang="en-US" sz="1400" b="0" i="1" u="none" strike="noStrike" kern="1200" cap="none" spc="95" normalizeH="0" baseline="0" noProof="0" dirty="0">
                <a:ln>
                  <a:noFill/>
                </a:ln>
                <a:solidFill>
                  <a:srgbClr val="000000"/>
                </a:solidFill>
                <a:effectLst/>
                <a:uLnTx/>
                <a:uFillTx/>
                <a:latin typeface="Calibri"/>
                <a:ea typeface="+mn-ea"/>
                <a:cs typeface="Calibri"/>
              </a:rPr>
              <a:t> </a:t>
            </a:r>
            <a:r>
              <a:rPr kumimoji="0" lang="en-US" sz="1400" b="0" i="1" u="none" strike="noStrike" kern="1200" cap="none" spc="-25" normalizeH="0" baseline="0" noProof="0" dirty="0">
                <a:ln>
                  <a:noFill/>
                </a:ln>
                <a:solidFill>
                  <a:srgbClr val="000000"/>
                </a:solidFill>
                <a:effectLst/>
                <a:uLnTx/>
                <a:uFillTx/>
                <a:latin typeface="Calibri"/>
                <a:ea typeface="+mn-ea"/>
                <a:cs typeface="Calibri"/>
              </a:rPr>
              <a:t>are </a:t>
            </a:r>
            <a:r>
              <a:rPr kumimoji="0" lang="en-US" sz="1400" b="0" i="1" u="none" strike="noStrike" kern="1200" cap="none" spc="-10" normalizeH="0" baseline="0" noProof="0" dirty="0">
                <a:ln>
                  <a:noFill/>
                </a:ln>
                <a:solidFill>
                  <a:srgbClr val="000000"/>
                </a:solidFill>
                <a:effectLst/>
                <a:uLnTx/>
                <a:uFillTx/>
                <a:latin typeface="Calibri"/>
                <a:ea typeface="+mn-ea"/>
                <a:cs typeface="Calibri"/>
              </a:rPr>
              <a:t>delivered</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by</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a</a:t>
            </a:r>
            <a:r>
              <a:rPr kumimoji="0" lang="en-US" sz="1400" b="0" i="1" u="none" strike="noStrike" kern="1200" cap="none" spc="-3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team</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of</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BH</a:t>
            </a:r>
            <a:r>
              <a:rPr kumimoji="0" lang="en-US" sz="1400" b="0" i="1" u="none" strike="noStrike" kern="1200" cap="none" spc="-35"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clinicians,</a:t>
            </a:r>
            <a:r>
              <a:rPr kumimoji="0" lang="en-US" sz="1400" b="0" i="1" u="none" strike="noStrike" kern="1200" cap="none" spc="-25" normalizeH="0" baseline="0" noProof="0" dirty="0">
                <a:ln>
                  <a:noFill/>
                </a:ln>
                <a:solidFill>
                  <a:srgbClr val="000000"/>
                </a:solidFill>
                <a:effectLst/>
                <a:uLnTx/>
                <a:uFillTx/>
                <a:latin typeface="Calibri"/>
                <a:ea typeface="+mn-ea"/>
                <a:cs typeface="Calibri"/>
              </a:rPr>
              <a:t> </a:t>
            </a:r>
            <a:r>
              <a:rPr kumimoji="0" lang="en-US" sz="1400" b="0" i="1" u="none" strike="noStrike" kern="1200" cap="none" spc="-10" normalizeH="0" baseline="0" noProof="0" dirty="0">
                <a:ln>
                  <a:noFill/>
                </a:ln>
                <a:solidFill>
                  <a:srgbClr val="000000"/>
                </a:solidFill>
                <a:effectLst/>
                <a:uLnTx/>
                <a:uFillTx/>
                <a:latin typeface="Calibri"/>
                <a:ea typeface="+mn-ea"/>
                <a:cs typeface="Calibri"/>
              </a:rPr>
              <a:t>community</a:t>
            </a:r>
            <a:r>
              <a:rPr kumimoji="0" lang="en-US" sz="1400" b="0" i="1" u="none" strike="noStrike" kern="1200" cap="none" spc="-35" normalizeH="0" baseline="0" noProof="0" dirty="0">
                <a:ln>
                  <a:noFill/>
                </a:ln>
                <a:solidFill>
                  <a:srgbClr val="000000"/>
                </a:solidFill>
                <a:effectLst/>
                <a:uLnTx/>
                <a:uFillTx/>
                <a:latin typeface="Calibri"/>
                <a:ea typeface="+mn-ea"/>
                <a:cs typeface="Calibri"/>
              </a:rPr>
              <a:t> </a:t>
            </a:r>
            <a:r>
              <a:rPr kumimoji="0" lang="en-US" sz="1400" b="0" i="1" u="none" strike="noStrike" kern="1200" cap="none" spc="-10" normalizeH="0" baseline="0" noProof="0" dirty="0">
                <a:ln>
                  <a:noFill/>
                </a:ln>
                <a:solidFill>
                  <a:srgbClr val="000000"/>
                </a:solidFill>
                <a:effectLst/>
                <a:uLnTx/>
                <a:uFillTx/>
                <a:latin typeface="Calibri"/>
                <a:ea typeface="+mn-ea"/>
                <a:cs typeface="Calibri"/>
              </a:rPr>
              <a:t>health</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20" normalizeH="0" baseline="0" noProof="0" dirty="0">
                <a:ln>
                  <a:noFill/>
                </a:ln>
                <a:solidFill>
                  <a:srgbClr val="000000"/>
                </a:solidFill>
                <a:effectLst/>
                <a:uLnTx/>
                <a:uFillTx/>
                <a:latin typeface="Calibri"/>
                <a:ea typeface="+mn-ea"/>
                <a:cs typeface="Calibri"/>
              </a:rPr>
              <a:t>workers,</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and</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0" normalizeH="0" baseline="0" noProof="0" dirty="0">
                <a:ln>
                  <a:noFill/>
                </a:ln>
                <a:solidFill>
                  <a:srgbClr val="000000"/>
                </a:solidFill>
                <a:effectLst/>
                <a:uLnTx/>
                <a:uFillTx/>
                <a:latin typeface="Calibri"/>
                <a:ea typeface="+mn-ea"/>
                <a:cs typeface="Calibri"/>
              </a:rPr>
              <a:t>primary</a:t>
            </a:r>
            <a:r>
              <a:rPr kumimoji="0" lang="en-US" sz="1400" b="0" i="1" u="none" strike="noStrike" kern="1200" cap="none" spc="-30" normalizeH="0" baseline="0" noProof="0" dirty="0">
                <a:ln>
                  <a:noFill/>
                </a:ln>
                <a:solidFill>
                  <a:srgbClr val="000000"/>
                </a:solidFill>
                <a:effectLst/>
                <a:uLnTx/>
                <a:uFillTx/>
                <a:latin typeface="Calibri"/>
                <a:ea typeface="+mn-ea"/>
                <a:cs typeface="Calibri"/>
              </a:rPr>
              <a:t> </a:t>
            </a:r>
            <a:r>
              <a:rPr kumimoji="0" lang="en-US" sz="1400" b="0" i="1" u="none" strike="noStrike" kern="1200" cap="none" spc="-10" normalizeH="0" baseline="0" noProof="0" dirty="0">
                <a:ln>
                  <a:noFill/>
                </a:ln>
                <a:solidFill>
                  <a:srgbClr val="000000"/>
                </a:solidFill>
                <a:effectLst/>
                <a:uLnTx/>
                <a:uFillTx/>
                <a:latin typeface="Calibri"/>
                <a:ea typeface="+mn-ea"/>
                <a:cs typeface="Calibri"/>
              </a:rPr>
              <a:t>care</a:t>
            </a:r>
            <a:r>
              <a:rPr kumimoji="0" lang="en-US" sz="1400" b="0" i="1" u="none" strike="noStrike" kern="1200" cap="none" spc="-25" normalizeH="0" baseline="0" noProof="0" dirty="0">
                <a:ln>
                  <a:noFill/>
                </a:ln>
                <a:solidFill>
                  <a:srgbClr val="000000"/>
                </a:solidFill>
                <a:effectLst/>
                <a:uLnTx/>
                <a:uFillTx/>
                <a:latin typeface="Calibri"/>
                <a:ea typeface="+mn-ea"/>
                <a:cs typeface="Calibri"/>
              </a:rPr>
              <a:t> </a:t>
            </a:r>
            <a:r>
              <a:rPr kumimoji="0" lang="en-US" sz="1400" b="0" i="1" u="none" strike="noStrike" kern="1200" cap="none" spc="-10" normalizeH="0" baseline="0" noProof="0" dirty="0">
                <a:ln>
                  <a:noFill/>
                </a:ln>
                <a:solidFill>
                  <a:srgbClr val="000000"/>
                </a:solidFill>
                <a:effectLst/>
                <a:uLnTx/>
                <a:uFillTx/>
                <a:latin typeface="Calibri"/>
                <a:ea typeface="+mn-ea"/>
                <a:cs typeface="Calibri"/>
              </a:rPr>
              <a:t>providers.</a:t>
            </a:r>
          </a:p>
          <a:p>
            <a:pPr marL="12700" marR="5080" lvl="0" indent="0" algn="l" defTabSz="457200" rtl="0" eaLnBrk="1" fontAlgn="auto" latinLnBrk="0" hangingPunct="1">
              <a:lnSpc>
                <a:spcPct val="100000"/>
              </a:lnSpc>
              <a:spcBef>
                <a:spcPts val="825"/>
              </a:spcBef>
              <a:spcAft>
                <a:spcPts val="0"/>
              </a:spcAft>
              <a:buClrTx/>
              <a:buSzTx/>
              <a:buFontTx/>
              <a:buNone/>
              <a:tabLst/>
              <a:defRPr/>
            </a:pPr>
            <a:endParaRPr kumimoji="0" lang="en-US" sz="1400" b="0" i="1" u="none" strike="noStrike" kern="1200" cap="none" spc="-10" normalizeH="0" baseline="0" noProof="0" dirty="0">
              <a:ln>
                <a:noFill/>
              </a:ln>
              <a:solidFill>
                <a:srgbClr val="000000"/>
              </a:solidFill>
              <a:effectLst/>
              <a:uLnTx/>
              <a:uFillTx/>
              <a:latin typeface="Calibri"/>
              <a:ea typeface="+mn-ea"/>
              <a:cs typeface="Calibri"/>
            </a:endParaRPr>
          </a:p>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400" b="0" i="1"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TEAM UP is an exemplar in pediatric integrated care.   Our goal is to be a leader in system-level change by: </a:t>
            </a:r>
          </a:p>
          <a:p>
            <a:pPr marL="0" marR="0" lvl="1" indent="0" algn="l" defTabSz="444500" rtl="0" eaLnBrk="1" fontAlgn="auto" latinLnBrk="0" hangingPunct="1">
              <a:lnSpc>
                <a:spcPct val="90000"/>
              </a:lnSpc>
              <a:spcBef>
                <a:spcPct val="0"/>
              </a:spcBef>
              <a:spcAft>
                <a:spcPct val="15000"/>
              </a:spcAft>
              <a:buClrTx/>
              <a:buSzTx/>
              <a:buFontTx/>
              <a:buNone/>
              <a:tabLst/>
              <a:defRPr/>
            </a:pPr>
            <a:endParaRPr kumimoji="0" lang="en-US" sz="1400" b="0" i="1"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400" b="0" i="1"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Advancing the model through scaling TEAM UP and creating new ways to access TEAM UP content, and</a:t>
            </a:r>
          </a:p>
          <a:p>
            <a:pPr marL="0" marR="0" lvl="1" indent="0" algn="l" defTabSz="444500" rtl="0" eaLnBrk="1" fontAlgn="auto" latinLnBrk="0" hangingPunct="1">
              <a:lnSpc>
                <a:spcPct val="90000"/>
              </a:lnSpc>
              <a:spcBef>
                <a:spcPct val="0"/>
              </a:spcBef>
              <a:spcAft>
                <a:spcPct val="15000"/>
              </a:spcAft>
              <a:buClrTx/>
              <a:buSzTx/>
              <a:buFontTx/>
              <a:buNone/>
              <a:tabLst/>
              <a:defRPr/>
            </a:pPr>
            <a:endParaRPr kumimoji="0" lang="en-US" sz="1400" b="0" i="1"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a:p>
            <a:pPr marL="0" marR="0" lvl="1" indent="0" algn="l" defTabSz="444500" rtl="0" eaLnBrk="1" fontAlgn="auto" latinLnBrk="0" hangingPunct="1">
              <a:lnSpc>
                <a:spcPct val="90000"/>
              </a:lnSpc>
              <a:spcBef>
                <a:spcPct val="0"/>
              </a:spcBef>
              <a:spcAft>
                <a:spcPct val="15000"/>
              </a:spcAft>
              <a:buClrTx/>
              <a:buSzTx/>
              <a:buFontTx/>
              <a:buNone/>
              <a:tabLst/>
              <a:defRPr/>
            </a:pPr>
            <a:r>
              <a:rPr kumimoji="0" lang="en-US" sz="1400" b="0" i="1"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Sustaining the transformation through investment in the BH workforce and policy changes that support integrated care. </a:t>
            </a:r>
          </a:p>
        </p:txBody>
      </p:sp>
      <p:sp>
        <p:nvSpPr>
          <p:cNvPr id="6" name="Title 1">
            <a:extLst>
              <a:ext uri="{FF2B5EF4-FFF2-40B4-BE49-F238E27FC236}">
                <a16:creationId xmlns:a16="http://schemas.microsoft.com/office/drawing/2014/main" id="{ACBC62DB-E959-45B3-F4BB-3F5821EC4610}"/>
              </a:ext>
            </a:extLst>
          </p:cNvPr>
          <p:cNvSpPr txBox="1">
            <a:spLocks/>
          </p:cNvSpPr>
          <p:nvPr/>
        </p:nvSpPr>
        <p:spPr>
          <a:xfrm>
            <a:off x="106017" y="117010"/>
            <a:ext cx="11887200" cy="443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The TEAM UP model has been co-created with our partners and is ready for scale.</a:t>
            </a:r>
          </a:p>
        </p:txBody>
      </p:sp>
    </p:spTree>
    <p:extLst>
      <p:ext uri="{BB962C8B-B14F-4D97-AF65-F5344CB8AC3E}">
        <p14:creationId xmlns:p14="http://schemas.microsoft.com/office/powerpoint/2010/main" val="3664047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E81B55-C227-7C1C-1695-8E915BF8BD37}"/>
              </a:ext>
            </a:extLst>
          </p:cNvPr>
          <p:cNvPicPr>
            <a:picLocks noChangeAspect="1"/>
          </p:cNvPicPr>
          <p:nvPr/>
        </p:nvPicPr>
        <p:blipFill>
          <a:blip r:embed="rId3"/>
          <a:stretch>
            <a:fillRect/>
          </a:stretch>
        </p:blipFill>
        <p:spPr>
          <a:xfrm>
            <a:off x="1500456" y="794756"/>
            <a:ext cx="9191087" cy="5946234"/>
          </a:xfrm>
          <a:prstGeom prst="rect">
            <a:avLst/>
          </a:prstGeom>
        </p:spPr>
      </p:pic>
      <p:sp>
        <p:nvSpPr>
          <p:cNvPr id="4" name="Slide Number Placeholder 3">
            <a:extLst>
              <a:ext uri="{FF2B5EF4-FFF2-40B4-BE49-F238E27FC236}">
                <a16:creationId xmlns:a16="http://schemas.microsoft.com/office/drawing/2014/main" id="{5CAF45CA-E438-0049-890C-7D546B85B21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A1D67B-7CA1-334D-A44F-A5E3B87A6587}" type="slidenum">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IECMH within the Transformation Model</a:t>
            </a:r>
          </a:p>
        </p:txBody>
      </p:sp>
      <p:sp>
        <p:nvSpPr>
          <p:cNvPr id="8" name="Rounded Rectangular Callout 7">
            <a:extLst>
              <a:ext uri="{FF2B5EF4-FFF2-40B4-BE49-F238E27FC236}">
                <a16:creationId xmlns:a16="http://schemas.microsoft.com/office/drawing/2014/main" id="{BB63AB73-144C-AE46-A62A-D284953E3CFD}"/>
              </a:ext>
            </a:extLst>
          </p:cNvPr>
          <p:cNvSpPr/>
          <p:nvPr/>
        </p:nvSpPr>
        <p:spPr>
          <a:xfrm>
            <a:off x="396760" y="794756"/>
            <a:ext cx="1620080" cy="1050622"/>
          </a:xfrm>
          <a:prstGeom prst="wedgeRoundRectCallout">
            <a:avLst>
              <a:gd name="adj1" fmla="val 103665"/>
              <a:gd name="adj2" fmla="val 21338"/>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Universal newborn touch introduces the integrated team and provides healthy parenting support</a:t>
            </a:r>
          </a:p>
        </p:txBody>
      </p:sp>
      <p:sp>
        <p:nvSpPr>
          <p:cNvPr id="9" name="Rounded Rectangular Callout 8">
            <a:extLst>
              <a:ext uri="{FF2B5EF4-FFF2-40B4-BE49-F238E27FC236}">
                <a16:creationId xmlns:a16="http://schemas.microsoft.com/office/drawing/2014/main" id="{6823CA03-A924-7145-92CD-5D7AE10A5321}"/>
              </a:ext>
            </a:extLst>
          </p:cNvPr>
          <p:cNvSpPr/>
          <p:nvPr/>
        </p:nvSpPr>
        <p:spPr>
          <a:xfrm>
            <a:off x="3985931" y="456942"/>
            <a:ext cx="1702394" cy="836939"/>
          </a:xfrm>
          <a:prstGeom prst="wedgeRoundRectCallout">
            <a:avLst>
              <a:gd name="adj1" fmla="val -5793"/>
              <a:gd name="adj2" fmla="val 87394"/>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Screening at all WCVs using the SWYC in early childhood</a:t>
            </a:r>
          </a:p>
        </p:txBody>
      </p:sp>
      <p:sp>
        <p:nvSpPr>
          <p:cNvPr id="10" name="Rounded Rectangular Callout 9">
            <a:extLst>
              <a:ext uri="{FF2B5EF4-FFF2-40B4-BE49-F238E27FC236}">
                <a16:creationId xmlns:a16="http://schemas.microsoft.com/office/drawing/2014/main" id="{43BC0E41-6C38-654E-AB52-21F07BBB7E34}"/>
              </a:ext>
            </a:extLst>
          </p:cNvPr>
          <p:cNvSpPr/>
          <p:nvPr/>
        </p:nvSpPr>
        <p:spPr>
          <a:xfrm>
            <a:off x="6688841" y="106176"/>
            <a:ext cx="2151930" cy="1213891"/>
          </a:xfrm>
          <a:prstGeom prst="wedgeRoundRectCallout">
            <a:avLst>
              <a:gd name="adj1" fmla="val 1289"/>
              <a:gd name="adj2" fmla="val 69351"/>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Families initiate care with the integrated team, often on the same day as their primary care appointment;  EC-focused BHCs and CHW/FPs to support unique needs </a:t>
            </a:r>
          </a:p>
        </p:txBody>
      </p:sp>
      <p:sp>
        <p:nvSpPr>
          <p:cNvPr id="11" name="Rounded Rectangular Callout 10">
            <a:extLst>
              <a:ext uri="{FF2B5EF4-FFF2-40B4-BE49-F238E27FC236}">
                <a16:creationId xmlns:a16="http://schemas.microsoft.com/office/drawing/2014/main" id="{308CAA9A-5275-B944-B9E2-65576C95C15F}"/>
              </a:ext>
            </a:extLst>
          </p:cNvPr>
          <p:cNvSpPr/>
          <p:nvPr/>
        </p:nvSpPr>
        <p:spPr>
          <a:xfrm>
            <a:off x="9946204" y="1682101"/>
            <a:ext cx="1976126" cy="959411"/>
          </a:xfrm>
          <a:prstGeom prst="wedgeRoundRectCallout">
            <a:avLst>
              <a:gd name="adj1" fmla="val -46623"/>
              <a:gd name="adj2" fmla="val -72871"/>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CHW/FPs provide navigation support to close the loop on  referrals with Early Intervention and other external resources</a:t>
            </a:r>
          </a:p>
        </p:txBody>
      </p:sp>
      <p:sp>
        <p:nvSpPr>
          <p:cNvPr id="12" name="Rounded Rectangular Callout 11">
            <a:extLst>
              <a:ext uri="{FF2B5EF4-FFF2-40B4-BE49-F238E27FC236}">
                <a16:creationId xmlns:a16="http://schemas.microsoft.com/office/drawing/2014/main" id="{04AC245E-8C63-F34D-B24A-A6014149391C}"/>
              </a:ext>
            </a:extLst>
          </p:cNvPr>
          <p:cNvSpPr/>
          <p:nvPr/>
        </p:nvSpPr>
        <p:spPr>
          <a:xfrm>
            <a:off x="2016840" y="2312654"/>
            <a:ext cx="2511706" cy="757321"/>
          </a:xfrm>
          <a:prstGeom prst="wedgeRoundRectCallout">
            <a:avLst>
              <a:gd name="adj1" fmla="val 56207"/>
              <a:gd name="adj2" fmla="val 74402"/>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Programming to engage and develop organizational champions and promote IECMH within primary care</a:t>
            </a:r>
          </a:p>
        </p:txBody>
      </p:sp>
      <p:sp>
        <p:nvSpPr>
          <p:cNvPr id="13" name="Rounded Rectangular Callout 12">
            <a:extLst>
              <a:ext uri="{FF2B5EF4-FFF2-40B4-BE49-F238E27FC236}">
                <a16:creationId xmlns:a16="http://schemas.microsoft.com/office/drawing/2014/main" id="{83FD865D-F3DC-CC49-93B0-A46566A60E65}"/>
              </a:ext>
            </a:extLst>
          </p:cNvPr>
          <p:cNvSpPr/>
          <p:nvPr/>
        </p:nvSpPr>
        <p:spPr>
          <a:xfrm>
            <a:off x="5798876" y="2071655"/>
            <a:ext cx="2396987" cy="740330"/>
          </a:xfrm>
          <a:prstGeom prst="wedgeRoundRectCallout">
            <a:avLst>
              <a:gd name="adj1" fmla="val -3452"/>
              <a:gd name="adj2" fmla="val 61231"/>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Support for infrastructure development, e.g., space for observation, implementation of new preventive BH services</a:t>
            </a:r>
          </a:p>
        </p:txBody>
      </p:sp>
      <p:sp>
        <p:nvSpPr>
          <p:cNvPr id="14" name="Rounded Rectangular Callout 13">
            <a:extLst>
              <a:ext uri="{FF2B5EF4-FFF2-40B4-BE49-F238E27FC236}">
                <a16:creationId xmlns:a16="http://schemas.microsoft.com/office/drawing/2014/main" id="{2ABFDF51-B21C-354C-BF83-04A948652CF6}"/>
              </a:ext>
            </a:extLst>
          </p:cNvPr>
          <p:cNvSpPr/>
          <p:nvPr/>
        </p:nvSpPr>
        <p:spPr>
          <a:xfrm>
            <a:off x="10185111" y="3840104"/>
            <a:ext cx="1797705" cy="1110301"/>
          </a:xfrm>
          <a:prstGeom prst="wedgeRoundRectCallout">
            <a:avLst>
              <a:gd name="adj1" fmla="val -71864"/>
              <a:gd name="adj2" fmla="val -70929"/>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Evidence-informed clinical pathways optimize a team-based approach to BH care; particular focus on EC skills</a:t>
            </a:r>
          </a:p>
        </p:txBody>
      </p:sp>
      <p:sp>
        <p:nvSpPr>
          <p:cNvPr id="15" name="Rounded Rectangular Callout 14">
            <a:extLst>
              <a:ext uri="{FF2B5EF4-FFF2-40B4-BE49-F238E27FC236}">
                <a16:creationId xmlns:a16="http://schemas.microsoft.com/office/drawing/2014/main" id="{04AC245E-8C63-F34D-B24A-A6014149391C}"/>
              </a:ext>
            </a:extLst>
          </p:cNvPr>
          <p:cNvSpPr/>
          <p:nvPr/>
        </p:nvSpPr>
        <p:spPr>
          <a:xfrm>
            <a:off x="1833932" y="4016593"/>
            <a:ext cx="2511706" cy="757321"/>
          </a:xfrm>
          <a:prstGeom prst="wedgeRoundRectCallout">
            <a:avLst>
              <a:gd name="adj1" fmla="val 69860"/>
              <a:gd name="adj2" fmla="val 6484"/>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Foundational knowledge and skills for EC, advanced practice opportunities for EC-specialized staff</a:t>
            </a:r>
          </a:p>
        </p:txBody>
      </p:sp>
      <p:sp>
        <p:nvSpPr>
          <p:cNvPr id="16" name="Rounded Rectangular Callout 15">
            <a:extLst>
              <a:ext uri="{FF2B5EF4-FFF2-40B4-BE49-F238E27FC236}">
                <a16:creationId xmlns:a16="http://schemas.microsoft.com/office/drawing/2014/main" id="{04AC245E-8C63-F34D-B24A-A6014149391C}"/>
              </a:ext>
            </a:extLst>
          </p:cNvPr>
          <p:cNvSpPr/>
          <p:nvPr/>
        </p:nvSpPr>
        <p:spPr>
          <a:xfrm>
            <a:off x="4345638" y="5274798"/>
            <a:ext cx="2117902" cy="965307"/>
          </a:xfrm>
          <a:prstGeom prst="wedgeRoundRectCallout">
            <a:avLst>
              <a:gd name="adj1" fmla="val 49726"/>
              <a:gd name="adj2" fmla="val -87253"/>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Technical assistance to support the development and implementation of IECMH-specific workflows</a:t>
            </a:r>
          </a:p>
        </p:txBody>
      </p:sp>
      <p:sp>
        <p:nvSpPr>
          <p:cNvPr id="5" name="Rounded Rectangular Callout 4">
            <a:extLst>
              <a:ext uri="{FF2B5EF4-FFF2-40B4-BE49-F238E27FC236}">
                <a16:creationId xmlns:a16="http://schemas.microsoft.com/office/drawing/2014/main" id="{F4BAC8DA-7E93-BD35-E9AB-F8452FA8AD34}"/>
              </a:ext>
            </a:extLst>
          </p:cNvPr>
          <p:cNvSpPr/>
          <p:nvPr/>
        </p:nvSpPr>
        <p:spPr>
          <a:xfrm>
            <a:off x="10691543" y="5852994"/>
            <a:ext cx="1230787" cy="776565"/>
          </a:xfrm>
          <a:prstGeom prst="wedgeRoundRectCallout">
            <a:avLst>
              <a:gd name="adj1" fmla="val -94123"/>
              <a:gd name="adj2" fmla="val 776"/>
              <a:gd name="adj3" fmla="val 16667"/>
            </a:avLst>
          </a:prstGeom>
          <a:solidFill>
            <a:schemeClr val="accent3">
              <a:lumMod val="75000"/>
            </a:schemeClr>
          </a:solidFill>
          <a:ln>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Advocate for policies that support IBH &amp; IECMH</a:t>
            </a:r>
          </a:p>
        </p:txBody>
      </p:sp>
    </p:spTree>
    <p:extLst>
      <p:ext uri="{BB962C8B-B14F-4D97-AF65-F5344CB8AC3E}">
        <p14:creationId xmlns:p14="http://schemas.microsoft.com/office/powerpoint/2010/main" val="3433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TEAM UP Workflows</a:t>
            </a:r>
          </a:p>
        </p:txBody>
      </p:sp>
      <p:sp>
        <p:nvSpPr>
          <p:cNvPr id="4" name="Picture Placeholder 3"/>
          <p:cNvSpPr>
            <a:spLocks noGrp="1"/>
          </p:cNvSpPr>
          <p:nvPr>
            <p:ph type="pic" sz="quarter" idx="14"/>
          </p:nvPr>
        </p:nvSpPr>
        <p:spPr/>
        <p:txBody>
          <a:bodyPr/>
          <a:lstStyle/>
          <a:p>
            <a:endParaRPr lang="en-US"/>
          </a:p>
        </p:txBody>
      </p:sp>
      <p:graphicFrame>
        <p:nvGraphicFramePr>
          <p:cNvPr id="5" name="Content Placeholder 4">
            <a:extLst>
              <a:ext uri="{FF2B5EF4-FFF2-40B4-BE49-F238E27FC236}">
                <a16:creationId xmlns:a16="http://schemas.microsoft.com/office/drawing/2014/main" id="{0FCD8C21-EFC9-E047-B2C5-0C7CC915C084}"/>
              </a:ext>
            </a:extLst>
          </p:cNvPr>
          <p:cNvGraphicFramePr>
            <a:graphicFrameLocks/>
          </p:cNvGraphicFramePr>
          <p:nvPr/>
        </p:nvGraphicFramePr>
        <p:xfrm>
          <a:off x="221417" y="837455"/>
          <a:ext cx="11713912" cy="4164169"/>
        </p:xfrm>
        <a:graphic>
          <a:graphicData uri="http://schemas.openxmlformats.org/drawingml/2006/table">
            <a:tbl>
              <a:tblPr firstRow="1" bandRow="1">
                <a:tableStyleId>{7DF18680-E054-41AD-8BC1-D1AEF772440D}</a:tableStyleId>
              </a:tblPr>
              <a:tblGrid>
                <a:gridCol w="4074221">
                  <a:extLst>
                    <a:ext uri="{9D8B030D-6E8A-4147-A177-3AD203B41FA5}">
                      <a16:colId xmlns:a16="http://schemas.microsoft.com/office/drawing/2014/main" val="2809606834"/>
                    </a:ext>
                  </a:extLst>
                </a:gridCol>
                <a:gridCol w="5516386">
                  <a:extLst>
                    <a:ext uri="{9D8B030D-6E8A-4147-A177-3AD203B41FA5}">
                      <a16:colId xmlns:a16="http://schemas.microsoft.com/office/drawing/2014/main" val="2403095306"/>
                    </a:ext>
                  </a:extLst>
                </a:gridCol>
                <a:gridCol w="2123305">
                  <a:extLst>
                    <a:ext uri="{9D8B030D-6E8A-4147-A177-3AD203B41FA5}">
                      <a16:colId xmlns:a16="http://schemas.microsoft.com/office/drawing/2014/main" val="2417532849"/>
                    </a:ext>
                  </a:extLst>
                </a:gridCol>
              </a:tblGrid>
              <a:tr h="346311">
                <a:tc>
                  <a:txBody>
                    <a:bodyPr/>
                    <a:lstStyle/>
                    <a:p>
                      <a:r>
                        <a:rPr lang="en-US" sz="1600" dirty="0">
                          <a:latin typeface="Arial" panose="020B0604020202020204" pitchFamily="34" charset="0"/>
                          <a:cs typeface="Arial" panose="020B0604020202020204" pitchFamily="34" charset="0"/>
                        </a:rPr>
                        <a:t>Model Component</a:t>
                      </a:r>
                    </a:p>
                  </a:txBody>
                  <a:tcPr anchor="ctr"/>
                </a:tc>
                <a:tc>
                  <a:txBody>
                    <a:bodyPr/>
                    <a:lstStyle/>
                    <a:p>
                      <a:r>
                        <a:rPr lang="en-US" sz="1600">
                          <a:latin typeface="Arial" panose="020B0604020202020204" pitchFamily="34" charset="0"/>
                          <a:cs typeface="Arial" panose="020B0604020202020204" pitchFamily="34" charset="0"/>
                        </a:rPr>
                        <a:t>Clinical Workflow</a:t>
                      </a:r>
                    </a:p>
                  </a:txBody>
                  <a:tcPr anchor="ctr"/>
                </a:tc>
                <a:tc>
                  <a:txBody>
                    <a:bodyPr/>
                    <a:lstStyle/>
                    <a:p>
                      <a:r>
                        <a:rPr lang="en-US" sz="1600" dirty="0">
                          <a:latin typeface="Arial" panose="020B0604020202020204" pitchFamily="34" charset="0"/>
                          <a:cs typeface="Arial" panose="020B0604020202020204" pitchFamily="34" charset="0"/>
                        </a:rPr>
                        <a:t>Sequencing</a:t>
                      </a:r>
                    </a:p>
                  </a:txBody>
                  <a:tcPr anchor="ctr"/>
                </a:tc>
                <a:extLst>
                  <a:ext uri="{0D108BD9-81ED-4DB2-BD59-A6C34878D82A}">
                    <a16:rowId xmlns:a16="http://schemas.microsoft.com/office/drawing/2014/main" val="1434878921"/>
                  </a:ext>
                </a:extLst>
              </a:tr>
              <a:tr h="346311">
                <a:tc rowSpan="2">
                  <a:txBody>
                    <a:bodyPr/>
                    <a:lstStyle/>
                    <a:p>
                      <a:r>
                        <a:rPr lang="en-US" sz="1600" dirty="0">
                          <a:latin typeface="Arial" panose="020B0604020202020204" pitchFamily="34" charset="0"/>
                          <a:cs typeface="Arial" panose="020B0604020202020204" pitchFamily="34" charset="0"/>
                        </a:rPr>
                        <a:t>Strengthen Families &amp; Promote Healthy Development</a:t>
                      </a:r>
                    </a:p>
                  </a:txBody>
                  <a:tcPr anchor="ctr">
                    <a:solidFill>
                      <a:schemeClr val="accent4">
                        <a:lumMod val="40000"/>
                        <a:lumOff val="60000"/>
                      </a:schemeClr>
                    </a:solidFill>
                  </a:tcPr>
                </a:tc>
                <a:tc>
                  <a:txBody>
                    <a:bodyPr/>
                    <a:lstStyle/>
                    <a:p>
                      <a:r>
                        <a:rPr lang="en-US" sz="1600" dirty="0">
                          <a:latin typeface="Arial" panose="020B0604020202020204" pitchFamily="34" charset="0"/>
                          <a:cs typeface="Arial" panose="020B0604020202020204" pitchFamily="34" charset="0"/>
                        </a:rPr>
                        <a:t>Prenatal-Postpartum Transition Support</a:t>
                      </a: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7030A0"/>
                    </a:solidFill>
                  </a:tcPr>
                </a:tc>
                <a:extLst>
                  <a:ext uri="{0D108BD9-81ED-4DB2-BD59-A6C34878D82A}">
                    <a16:rowId xmlns:a16="http://schemas.microsoft.com/office/drawing/2014/main" val="311428349"/>
                  </a:ext>
                </a:extLst>
              </a:tr>
              <a:tr h="346311">
                <a:tc vMerge="1">
                  <a:txBody>
                    <a:bodyPr/>
                    <a:lstStyle/>
                    <a:p>
                      <a:endParaRPr lang="en-US" dirty="0"/>
                    </a:p>
                  </a:txBody>
                  <a:tcPr/>
                </a:tc>
                <a:tc>
                  <a:txBody>
                    <a:bodyPr/>
                    <a:lstStyle/>
                    <a:p>
                      <a:r>
                        <a:rPr lang="en-US" sz="1600" b="0" dirty="0">
                          <a:solidFill>
                            <a:schemeClr val="tx1"/>
                          </a:solidFill>
                          <a:effectLst/>
                          <a:latin typeface="Arial" panose="020B0604020202020204" pitchFamily="34" charset="0"/>
                          <a:cs typeface="Arial" panose="020B0604020202020204" pitchFamily="34" charset="0"/>
                        </a:rPr>
                        <a:t>Universal Touch: Newborn &amp; School-Entry</a:t>
                      </a:r>
                      <a:endParaRPr lang="en-US" sz="1600" b="0" dirty="0">
                        <a:solidFill>
                          <a:schemeClr val="tx1"/>
                        </a:solidFill>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7030A0"/>
                    </a:solidFill>
                  </a:tcPr>
                </a:tc>
                <a:extLst>
                  <a:ext uri="{0D108BD9-81ED-4DB2-BD59-A6C34878D82A}">
                    <a16:rowId xmlns:a16="http://schemas.microsoft.com/office/drawing/2014/main" val="2709695702"/>
                  </a:ext>
                </a:extLst>
              </a:tr>
              <a:tr h="354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Enhance Screening for BH &amp; Social Needs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Arial" panose="020B0604020202020204" pitchFamily="34" charset="0"/>
                          <a:cs typeface="Arial" panose="020B0604020202020204" pitchFamily="34" charset="0"/>
                        </a:rPr>
                        <a:t>Enhanced Universal Screening</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00B050"/>
                    </a:solidFill>
                  </a:tcPr>
                </a:tc>
                <a:extLst>
                  <a:ext uri="{0D108BD9-81ED-4DB2-BD59-A6C34878D82A}">
                    <a16:rowId xmlns:a16="http://schemas.microsoft.com/office/drawing/2014/main" val="9904104"/>
                  </a:ext>
                </a:extLst>
              </a:tr>
              <a:tr h="346311">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Provide Access to Integrated Behavioral Health Care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US" sz="16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Warm Hand-off to BHC</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tc>
                <a:tc>
                  <a:txBody>
                    <a:bodyPr/>
                    <a:lstStyle/>
                    <a:p>
                      <a:endParaRPr lang="en-US" sz="16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1443272324"/>
                  </a:ext>
                </a:extLst>
              </a:tr>
              <a:tr h="34631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US" sz="16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Warm Hand-off to CHW/FP</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1510029795"/>
                  </a:ext>
                </a:extLst>
              </a:tr>
              <a:tr h="34631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PCP BH Plan</a:t>
                      </a:r>
                    </a:p>
                  </a:txBody>
                  <a:tcPr anchor="ctr"/>
                </a:tc>
                <a:tc>
                  <a:txBody>
                    <a:bodyPr/>
                    <a:lstStyle/>
                    <a:p>
                      <a:endParaRPr lang="en-US" sz="1600" dirty="0">
                        <a:latin typeface="Arial" panose="020B0604020202020204" pitchFamily="34" charset="0"/>
                        <a:cs typeface="Arial" panose="020B0604020202020204" pitchFamily="34" charset="0"/>
                      </a:endParaRPr>
                    </a:p>
                  </a:txBody>
                  <a:tcPr anchor="ctr">
                    <a:solidFill>
                      <a:schemeClr val="accent1"/>
                    </a:solidFill>
                  </a:tcPr>
                </a:tc>
                <a:extLst>
                  <a:ext uri="{0D108BD9-81ED-4DB2-BD59-A6C34878D82A}">
                    <a16:rowId xmlns:a16="http://schemas.microsoft.com/office/drawing/2014/main" val="313289575"/>
                  </a:ext>
                </a:extLst>
              </a:tr>
              <a:tr h="34631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BHC BH Plan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873874157"/>
                  </a:ext>
                </a:extLst>
              </a:tr>
              <a:tr h="346311">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CHW/FP BH Plan</a:t>
                      </a:r>
                    </a:p>
                  </a:txBody>
                  <a:tcPr anchor="ctr"/>
                </a:tc>
                <a:tc>
                  <a:txBody>
                    <a:bodyPr/>
                    <a:lstStyle/>
                    <a:p>
                      <a:endParaRPr lang="en-US" sz="1600" dirty="0">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911517593"/>
                  </a:ext>
                </a:extLst>
              </a:tr>
              <a:tr h="3463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600" dirty="0">
                          <a:effectLst/>
                          <a:latin typeface="Arial" panose="020B0604020202020204" pitchFamily="34" charset="0"/>
                          <a:cs typeface="Arial" panose="020B0604020202020204" pitchFamily="34" charset="0"/>
                        </a:rPr>
                        <a:t>Clinical Pathways for Special Populations</a:t>
                      </a:r>
                      <a:endParaRPr lang="en-US" sz="1600" dirty="0">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7030A0"/>
                    </a:solidFill>
                  </a:tcPr>
                </a:tc>
                <a:extLst>
                  <a:ext uri="{0D108BD9-81ED-4DB2-BD59-A6C34878D82A}">
                    <a16:rowId xmlns:a16="http://schemas.microsoft.com/office/drawing/2014/main" val="3016072513"/>
                  </a:ext>
                </a:extLst>
              </a:tr>
              <a:tr h="34631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Bridge Connections to Specialty Services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Early Intervention (EI) Tracking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endParaRPr lang="en-US" sz="1600" dirty="0">
                        <a:latin typeface="Arial" panose="020B0604020202020204" pitchFamily="34" charset="0"/>
                        <a:cs typeface="Arial" panose="020B0604020202020204" pitchFamily="34" charset="0"/>
                      </a:endParaRPr>
                    </a:p>
                  </a:txBody>
                  <a:tcPr anchor="ctr">
                    <a:solidFill>
                      <a:srgbClr val="7030A0"/>
                    </a:solidFill>
                  </a:tcPr>
                </a:tc>
                <a:extLst>
                  <a:ext uri="{0D108BD9-81ED-4DB2-BD59-A6C34878D82A}">
                    <a16:rowId xmlns:a16="http://schemas.microsoft.com/office/drawing/2014/main" val="4107650957"/>
                  </a:ext>
                </a:extLst>
              </a:tr>
              <a:tr h="346311">
                <a:tc vMerge="1">
                  <a:txBody>
                    <a:bodyPr/>
                    <a:lstStyle/>
                    <a:p>
                      <a:endParaRPr lang="en-US" dirty="0"/>
                    </a:p>
                  </a:txBody>
                  <a:tcPr/>
                </a:tc>
                <a:tc>
                  <a:txBody>
                    <a:bodyPr/>
                    <a:lstStyle/>
                    <a:p>
                      <a:r>
                        <a:rPr lang="en-US" sz="1600" dirty="0">
                          <a:effectLst/>
                          <a:latin typeface="Arial" panose="020B0604020202020204" pitchFamily="34" charset="0"/>
                          <a:cs typeface="Arial" panose="020B0604020202020204" pitchFamily="34" charset="0"/>
                        </a:rPr>
                        <a:t>Access to Specialty Care</a:t>
                      </a:r>
                      <a:endParaRPr lang="en-US" sz="1600" dirty="0">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endParaRPr lang="en-US" sz="1600" dirty="0">
                        <a:latin typeface="Arial" panose="020B0604020202020204" pitchFamily="34" charset="0"/>
                        <a:cs typeface="Arial" panose="020B0604020202020204" pitchFamily="34" charset="0"/>
                      </a:endParaRPr>
                    </a:p>
                  </a:txBody>
                  <a:tcPr anchor="ctr">
                    <a:solidFill>
                      <a:srgbClr val="7030A0"/>
                    </a:solidFill>
                  </a:tcPr>
                </a:tc>
                <a:extLst>
                  <a:ext uri="{0D108BD9-81ED-4DB2-BD59-A6C34878D82A}">
                    <a16:rowId xmlns:a16="http://schemas.microsoft.com/office/drawing/2014/main" val="2302224559"/>
                  </a:ext>
                </a:extLst>
              </a:tr>
            </a:tbl>
          </a:graphicData>
        </a:graphic>
      </p:graphicFrame>
      <p:graphicFrame>
        <p:nvGraphicFramePr>
          <p:cNvPr id="6" name="Table 5">
            <a:extLst>
              <a:ext uri="{FF2B5EF4-FFF2-40B4-BE49-F238E27FC236}">
                <a16:creationId xmlns:a16="http://schemas.microsoft.com/office/drawing/2014/main" id="{F44257C5-39AE-9A4F-8C9F-34786601214C}"/>
              </a:ext>
            </a:extLst>
          </p:cNvPr>
          <p:cNvGraphicFramePr>
            <a:graphicFrameLocks noGrp="1"/>
          </p:cNvGraphicFramePr>
          <p:nvPr/>
        </p:nvGraphicFramePr>
        <p:xfrm>
          <a:off x="221418" y="5357828"/>
          <a:ext cx="11713911" cy="274320"/>
        </p:xfrm>
        <a:graphic>
          <a:graphicData uri="http://schemas.openxmlformats.org/drawingml/2006/table">
            <a:tbl>
              <a:tblPr firstRow="1" firstCol="1" bandRow="1">
                <a:tableStyleId>{5C22544A-7EE6-4342-B048-85BDC9FD1C3A}</a:tableStyleId>
              </a:tblPr>
              <a:tblGrid>
                <a:gridCol w="3904637">
                  <a:extLst>
                    <a:ext uri="{9D8B030D-6E8A-4147-A177-3AD203B41FA5}">
                      <a16:colId xmlns:a16="http://schemas.microsoft.com/office/drawing/2014/main" val="1464260585"/>
                    </a:ext>
                  </a:extLst>
                </a:gridCol>
                <a:gridCol w="3904637">
                  <a:extLst>
                    <a:ext uri="{9D8B030D-6E8A-4147-A177-3AD203B41FA5}">
                      <a16:colId xmlns:a16="http://schemas.microsoft.com/office/drawing/2014/main" val="1682604198"/>
                    </a:ext>
                  </a:extLst>
                </a:gridCol>
                <a:gridCol w="3904637">
                  <a:extLst>
                    <a:ext uri="{9D8B030D-6E8A-4147-A177-3AD203B41FA5}">
                      <a16:colId xmlns:a16="http://schemas.microsoft.com/office/drawing/2014/main" val="756113477"/>
                    </a:ext>
                  </a:extLst>
                </a:gridCol>
              </a:tblGrid>
              <a:tr h="177095">
                <a:tc>
                  <a:txBody>
                    <a:bodyPr/>
                    <a:lstStyle/>
                    <a:p>
                      <a:pPr marL="0" marR="0" algn="ctr">
                        <a:spcBef>
                          <a:spcPts val="0"/>
                        </a:spcBef>
                        <a:spcAft>
                          <a:spcPts val="0"/>
                        </a:spcAft>
                        <a:tabLst>
                          <a:tab pos="2971800" algn="ctr"/>
                          <a:tab pos="5943600" algn="r"/>
                        </a:tabLst>
                      </a:pPr>
                      <a:r>
                        <a:rPr lang="en-US" sz="1800" dirty="0">
                          <a:effectLst/>
                        </a:rPr>
                        <a:t>1st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411" marR="66411" marT="0" marB="0">
                    <a:solidFill>
                      <a:srgbClr val="00B050"/>
                    </a:solidFill>
                  </a:tcPr>
                </a:tc>
                <a:tc>
                  <a:txBody>
                    <a:bodyPr/>
                    <a:lstStyle/>
                    <a:p>
                      <a:pPr marL="0" marR="0" algn="ctr">
                        <a:spcBef>
                          <a:spcPts val="0"/>
                        </a:spcBef>
                        <a:spcAft>
                          <a:spcPts val="0"/>
                        </a:spcAft>
                        <a:tabLst>
                          <a:tab pos="2971800" algn="ctr"/>
                          <a:tab pos="5943600" algn="r"/>
                        </a:tabLst>
                      </a:pPr>
                      <a:r>
                        <a:rPr lang="en-US" sz="1800" dirty="0">
                          <a:effectLst/>
                        </a:rPr>
                        <a:t>2nd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411" marR="66411" marT="0" marB="0">
                    <a:solidFill>
                      <a:srgbClr val="0070C0"/>
                    </a:solidFill>
                  </a:tcPr>
                </a:tc>
                <a:tc>
                  <a:txBody>
                    <a:bodyPr/>
                    <a:lstStyle/>
                    <a:p>
                      <a:pPr marL="0" marR="0" algn="ctr">
                        <a:spcBef>
                          <a:spcPts val="0"/>
                        </a:spcBef>
                        <a:spcAft>
                          <a:spcPts val="0"/>
                        </a:spcAft>
                        <a:tabLst>
                          <a:tab pos="2971800" algn="ctr"/>
                          <a:tab pos="5943600" algn="r"/>
                        </a:tabLst>
                      </a:pPr>
                      <a:r>
                        <a:rPr lang="en-US" sz="1800" dirty="0">
                          <a:effectLst/>
                        </a:rPr>
                        <a:t>Throughout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411" marR="66411" marT="0" marB="0">
                    <a:solidFill>
                      <a:srgbClr val="7030A0"/>
                    </a:solidFill>
                  </a:tcPr>
                </a:tc>
                <a:extLst>
                  <a:ext uri="{0D108BD9-81ED-4DB2-BD59-A6C34878D82A}">
                    <a16:rowId xmlns:a16="http://schemas.microsoft.com/office/drawing/2014/main" val="2040010041"/>
                  </a:ext>
                </a:extLst>
              </a:tr>
            </a:tbl>
          </a:graphicData>
        </a:graphic>
      </p:graphicFrame>
    </p:spTree>
    <p:extLst>
      <p:ext uri="{BB962C8B-B14F-4D97-AF65-F5344CB8AC3E}">
        <p14:creationId xmlns:p14="http://schemas.microsoft.com/office/powerpoint/2010/main" val="2374806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IECMH-Specific Workflows</a:t>
            </a:r>
          </a:p>
        </p:txBody>
      </p:sp>
      <p:pic>
        <p:nvPicPr>
          <p:cNvPr id="18" name="Picture 17"/>
          <p:cNvPicPr>
            <a:picLocks noChangeAspect="1"/>
          </p:cNvPicPr>
          <p:nvPr/>
        </p:nvPicPr>
        <p:blipFill>
          <a:blip r:embed="rId3"/>
          <a:stretch>
            <a:fillRect/>
          </a:stretch>
        </p:blipFill>
        <p:spPr>
          <a:xfrm>
            <a:off x="120862" y="932148"/>
            <a:ext cx="12071138" cy="1445292"/>
          </a:xfrm>
          <a:prstGeom prst="rect">
            <a:avLst/>
          </a:prstGeom>
        </p:spPr>
      </p:pic>
      <p:sp>
        <p:nvSpPr>
          <p:cNvPr id="20" name="Title 1">
            <a:extLst>
              <a:ext uri="{FF2B5EF4-FFF2-40B4-BE49-F238E27FC236}">
                <a16:creationId xmlns:a16="http://schemas.microsoft.com/office/drawing/2014/main" id="{C5768F60-4B4C-FC2F-1B49-DF04BA2A45A8}"/>
              </a:ext>
            </a:extLst>
          </p:cNvPr>
          <p:cNvSpPr txBox="1">
            <a:spLocks/>
          </p:cNvSpPr>
          <p:nvPr/>
        </p:nvSpPr>
        <p:spPr>
          <a:xfrm>
            <a:off x="622300" y="2554192"/>
            <a:ext cx="10289286" cy="3837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Workflow development and implementation is supported through:</a:t>
            </a:r>
          </a:p>
          <a:p>
            <a:pPr marL="800100" marR="0" lvl="1"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Twice monthly health center-based practice transformation meetings</a:t>
            </a:r>
          </a:p>
          <a:p>
            <a:pPr marL="800100" marR="0" lvl="1"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Monthly Steering Committee meetings</a:t>
            </a:r>
          </a:p>
          <a:p>
            <a:pPr marL="800100" marR="0" lvl="1"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Quarterly Operations &amp; Revenue Optimization Workgroup meetings</a:t>
            </a:r>
          </a:p>
          <a:p>
            <a:pPr marL="800100" marR="0" lvl="1"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Data-driven quality improvement sessions with each Pediatrics Dept.</a:t>
            </a:r>
          </a:p>
          <a:p>
            <a:pPr marL="800100" marR="0" lvl="1"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Facilitated mentorship and shared learning across a number of forums</a:t>
            </a:r>
          </a:p>
        </p:txBody>
      </p:sp>
    </p:spTree>
    <p:extLst>
      <p:ext uri="{BB962C8B-B14F-4D97-AF65-F5344CB8AC3E}">
        <p14:creationId xmlns:p14="http://schemas.microsoft.com/office/powerpoint/2010/main" val="261073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35D89F-49EF-4349-A68E-F0FD87748BBF}"/>
              </a:ext>
            </a:extLst>
          </p:cNvPr>
          <p:cNvSpPr>
            <a:spLocks noGrp="1"/>
          </p:cNvSpPr>
          <p:nvPr>
            <p:ph type="title"/>
          </p:nvPr>
        </p:nvSpPr>
        <p:spPr/>
        <p:txBody>
          <a:bodyPr/>
          <a:lstStyle/>
          <a:p>
            <a:r>
              <a:rPr lang="en-US" dirty="0"/>
              <a:t>Learning Community Model</a:t>
            </a:r>
          </a:p>
        </p:txBody>
      </p:sp>
      <p:sp>
        <p:nvSpPr>
          <p:cNvPr id="4" name="Slide Number Placeholder 3">
            <a:extLst>
              <a:ext uri="{FF2B5EF4-FFF2-40B4-BE49-F238E27FC236}">
                <a16:creationId xmlns:a16="http://schemas.microsoft.com/office/drawing/2014/main" id="{5CAF45CA-E438-0049-890C-7D546B85B2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1D67B-7CA1-334D-A44F-A5E3B87A6587}" type="slidenum">
              <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C5768F60-4B4C-FC2F-1B49-DF04BA2A45A8}"/>
              </a:ext>
            </a:extLst>
          </p:cNvPr>
          <p:cNvSpPr txBox="1">
            <a:spLocks/>
          </p:cNvSpPr>
          <p:nvPr/>
        </p:nvSpPr>
        <p:spPr>
          <a:xfrm>
            <a:off x="349155" y="3197289"/>
            <a:ext cx="6743263" cy="32497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19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The Learning Community is co-developed with TEAM UP health centers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All components evolve and are responsive to the needs, feedback, and ideas of our partners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Theoretical approaches are driven by the populations and contexts of each health center</a:t>
            </a:r>
          </a:p>
        </p:txBody>
      </p:sp>
      <p:sp>
        <p:nvSpPr>
          <p:cNvPr id="7" name="Rectangle 6">
            <a:extLst>
              <a:ext uri="{FF2B5EF4-FFF2-40B4-BE49-F238E27FC236}">
                <a16:creationId xmlns:a16="http://schemas.microsoft.com/office/drawing/2014/main" id="{499F89BF-B3D1-F03E-E0D6-58C4F6DC0207}"/>
              </a:ext>
            </a:extLst>
          </p:cNvPr>
          <p:cNvSpPr/>
          <p:nvPr/>
        </p:nvSpPr>
        <p:spPr>
          <a:xfrm>
            <a:off x="3720787" y="1053585"/>
            <a:ext cx="2009632" cy="158194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Document core principles &amp; components</a:t>
            </a:r>
          </a:p>
        </p:txBody>
      </p:sp>
      <p:sp>
        <p:nvSpPr>
          <p:cNvPr id="11" name="Rectangle 10">
            <a:extLst>
              <a:ext uri="{FF2B5EF4-FFF2-40B4-BE49-F238E27FC236}">
                <a16:creationId xmlns:a16="http://schemas.microsoft.com/office/drawing/2014/main" id="{3A78B733-AA08-E9F6-22CD-B20E5B3346AC}"/>
              </a:ext>
            </a:extLst>
          </p:cNvPr>
          <p:cNvSpPr/>
          <p:nvPr/>
        </p:nvSpPr>
        <p:spPr>
          <a:xfrm>
            <a:off x="709098" y="1052393"/>
            <a:ext cx="2009632" cy="158194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Identify need for adaptation</a:t>
            </a:r>
          </a:p>
        </p:txBody>
      </p:sp>
      <p:sp>
        <p:nvSpPr>
          <p:cNvPr id="12" name="Rectangle 11">
            <a:extLst>
              <a:ext uri="{FF2B5EF4-FFF2-40B4-BE49-F238E27FC236}">
                <a16:creationId xmlns:a16="http://schemas.microsoft.com/office/drawing/2014/main" id="{F180F5D7-4E89-DFF6-409F-3C916C8F159F}"/>
              </a:ext>
            </a:extLst>
          </p:cNvPr>
          <p:cNvSpPr/>
          <p:nvPr/>
        </p:nvSpPr>
        <p:spPr>
          <a:xfrm>
            <a:off x="9375508" y="1066794"/>
            <a:ext cx="2009632" cy="158194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Adapt model,  implement</a:t>
            </a:r>
          </a:p>
        </p:txBody>
      </p:sp>
      <p:sp>
        <p:nvSpPr>
          <p:cNvPr id="13" name="Rectangle 12">
            <a:extLst>
              <a:ext uri="{FF2B5EF4-FFF2-40B4-BE49-F238E27FC236}">
                <a16:creationId xmlns:a16="http://schemas.microsoft.com/office/drawing/2014/main" id="{0787390C-42C4-C555-A3A7-45BE67E45FA2}"/>
              </a:ext>
            </a:extLst>
          </p:cNvPr>
          <p:cNvSpPr/>
          <p:nvPr/>
        </p:nvSpPr>
        <p:spPr>
          <a:xfrm>
            <a:off x="6548148" y="1055096"/>
            <a:ext cx="2009632" cy="158194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Monitor for additional need for adaptation</a:t>
            </a:r>
          </a:p>
        </p:txBody>
      </p:sp>
      <p:cxnSp>
        <p:nvCxnSpPr>
          <p:cNvPr id="19" name="Straight Arrow Connector 18">
            <a:extLst>
              <a:ext uri="{FF2B5EF4-FFF2-40B4-BE49-F238E27FC236}">
                <a16:creationId xmlns:a16="http://schemas.microsoft.com/office/drawing/2014/main" id="{FB90B6E9-D24E-7572-6FA6-1EE1C33F317B}"/>
              </a:ext>
            </a:extLst>
          </p:cNvPr>
          <p:cNvCxnSpPr>
            <a:cxnSpLocks/>
            <a:stCxn id="11" idx="3"/>
            <a:endCxn id="7" idx="1"/>
          </p:cNvCxnSpPr>
          <p:nvPr/>
        </p:nvCxnSpPr>
        <p:spPr>
          <a:xfrm>
            <a:off x="2718730" y="1843365"/>
            <a:ext cx="1002057" cy="1192"/>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EF041A-6365-044B-81FF-9E733D79CCD2}"/>
              </a:ext>
            </a:extLst>
          </p:cNvPr>
          <p:cNvCxnSpPr>
            <a:cxnSpLocks/>
            <a:endCxn id="13" idx="1"/>
          </p:cNvCxnSpPr>
          <p:nvPr/>
        </p:nvCxnSpPr>
        <p:spPr>
          <a:xfrm>
            <a:off x="5730418" y="1838870"/>
            <a:ext cx="817730" cy="7198"/>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26F462E-14F4-37F7-98F7-B90A64ACAE9D}"/>
              </a:ext>
            </a:extLst>
          </p:cNvPr>
          <p:cNvCxnSpPr>
            <a:cxnSpLocks/>
            <a:stCxn id="13" idx="3"/>
            <a:endCxn id="12" idx="1"/>
          </p:cNvCxnSpPr>
          <p:nvPr/>
        </p:nvCxnSpPr>
        <p:spPr>
          <a:xfrm>
            <a:off x="8557780" y="1846068"/>
            <a:ext cx="817728" cy="11698"/>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B12D148-61A4-F9C9-0CCF-624862839B20}"/>
              </a:ext>
            </a:extLst>
          </p:cNvPr>
          <p:cNvCxnSpPr>
            <a:stCxn id="12" idx="2"/>
            <a:endCxn id="13" idx="2"/>
          </p:cNvCxnSpPr>
          <p:nvPr/>
        </p:nvCxnSpPr>
        <p:spPr>
          <a:xfrm rot="5400000" flipH="1">
            <a:off x="8960795" y="1229209"/>
            <a:ext cx="11698" cy="2827360"/>
          </a:xfrm>
          <a:prstGeom prst="curvedConnector3">
            <a:avLst>
              <a:gd name="adj1" fmla="val -1954180"/>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Diagram 22">
            <a:extLst>
              <a:ext uri="{FF2B5EF4-FFF2-40B4-BE49-F238E27FC236}">
                <a16:creationId xmlns:a16="http://schemas.microsoft.com/office/drawing/2014/main" id="{71EE2BE6-0378-13F8-EF00-8102857F8048}"/>
              </a:ext>
            </a:extLst>
          </p:cNvPr>
          <p:cNvGraphicFramePr/>
          <p:nvPr/>
        </p:nvGraphicFramePr>
        <p:xfrm>
          <a:off x="5848449" y="3159160"/>
          <a:ext cx="7399881" cy="3454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033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20763EC-C800-904B-A8A2-6536BA732C46}"/>
              </a:ext>
            </a:extLst>
          </p:cNvPr>
          <p:cNvGraphicFramePr/>
          <p:nvPr/>
        </p:nvGraphicFramePr>
        <p:xfrm>
          <a:off x="472345" y="978408"/>
          <a:ext cx="11247311" cy="5687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4">
            <a:extLst>
              <a:ext uri="{FF2B5EF4-FFF2-40B4-BE49-F238E27FC236}">
                <a16:creationId xmlns:a16="http://schemas.microsoft.com/office/drawing/2014/main" id="{9035D89F-49EF-4349-A68E-F0FD87748BBF}"/>
              </a:ext>
            </a:extLst>
          </p:cNvPr>
          <p:cNvSpPr>
            <a:spLocks noGrp="1"/>
          </p:cNvSpPr>
          <p:nvPr>
            <p:ph type="title"/>
          </p:nvPr>
        </p:nvSpPr>
        <p:spPr>
          <a:xfrm>
            <a:off x="106017" y="117010"/>
            <a:ext cx="11887200" cy="443124"/>
          </a:xfrm>
        </p:spPr>
        <p:txBody>
          <a:bodyPr/>
          <a:lstStyle/>
          <a:p>
            <a:r>
              <a:rPr lang="en-US" dirty="0"/>
              <a:t>Clinical Training Syllabus</a:t>
            </a:r>
          </a:p>
        </p:txBody>
      </p:sp>
    </p:spTree>
    <p:extLst>
      <p:ext uri="{BB962C8B-B14F-4D97-AF65-F5344CB8AC3E}">
        <p14:creationId xmlns:p14="http://schemas.microsoft.com/office/powerpoint/2010/main" val="347882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1E63-6096-6563-1417-1833DC3B9C2E}"/>
              </a:ext>
            </a:extLst>
          </p:cNvPr>
          <p:cNvSpPr>
            <a:spLocks noGrp="1"/>
          </p:cNvSpPr>
          <p:nvPr>
            <p:ph type="title"/>
          </p:nvPr>
        </p:nvSpPr>
        <p:spPr>
          <a:xfrm>
            <a:off x="106017" y="117010"/>
            <a:ext cx="11887200" cy="443124"/>
          </a:xfrm>
        </p:spPr>
        <p:txBody>
          <a:bodyPr anchor="ctr">
            <a:normAutofit/>
          </a:bodyPr>
          <a:lstStyle/>
          <a:p>
            <a:r>
              <a:rPr lang="en-US" dirty="0"/>
              <a:t>Early Childhood Alliance</a:t>
            </a:r>
          </a:p>
        </p:txBody>
      </p:sp>
      <p:grpSp>
        <p:nvGrpSpPr>
          <p:cNvPr id="8" name="Group 7">
            <a:extLst>
              <a:ext uri="{FF2B5EF4-FFF2-40B4-BE49-F238E27FC236}">
                <a16:creationId xmlns:a16="http://schemas.microsoft.com/office/drawing/2014/main" id="{D556019F-D82D-77F0-1670-08FD3FF59D5B}"/>
              </a:ext>
            </a:extLst>
          </p:cNvPr>
          <p:cNvGrpSpPr/>
          <p:nvPr/>
        </p:nvGrpSpPr>
        <p:grpSpPr>
          <a:xfrm>
            <a:off x="1195578" y="1131024"/>
            <a:ext cx="9800844" cy="1048320"/>
            <a:chOff x="0" y="0"/>
            <a:chExt cx="8915400" cy="1048320"/>
          </a:xfrm>
          <a:solidFill>
            <a:schemeClr val="accent5">
              <a:lumMod val="20000"/>
              <a:lumOff val="80000"/>
            </a:schemeClr>
          </a:solidFill>
        </p:grpSpPr>
        <p:sp>
          <p:nvSpPr>
            <p:cNvPr id="18" name="Rounded Rectangle 17">
              <a:extLst>
                <a:ext uri="{FF2B5EF4-FFF2-40B4-BE49-F238E27FC236}">
                  <a16:creationId xmlns:a16="http://schemas.microsoft.com/office/drawing/2014/main" id="{CCAACFE0-A616-D2C1-F36A-2BD25A7175AD}"/>
                </a:ext>
              </a:extLst>
            </p:cNvPr>
            <p:cNvSpPr/>
            <p:nvPr/>
          </p:nvSpPr>
          <p:spPr>
            <a:xfrm>
              <a:off x="0" y="0"/>
              <a:ext cx="8915400" cy="10483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ounded Rectangle 4">
              <a:extLst>
                <a:ext uri="{FF2B5EF4-FFF2-40B4-BE49-F238E27FC236}">
                  <a16:creationId xmlns:a16="http://schemas.microsoft.com/office/drawing/2014/main" id="{91C0F29D-91C5-DAB4-505B-9FD5DA40D760}"/>
                </a:ext>
              </a:extLst>
            </p:cNvPr>
            <p:cNvSpPr txBox="1"/>
            <p:nvPr/>
          </p:nvSpPr>
          <p:spPr>
            <a:xfrm>
              <a:off x="51175" y="51175"/>
              <a:ext cx="8813050" cy="9459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Goal: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Build clinical capacity for IECMH care within each health center, beyond standard training approach</a:t>
              </a:r>
            </a:p>
          </p:txBody>
        </p:sp>
      </p:grpSp>
      <p:grpSp>
        <p:nvGrpSpPr>
          <p:cNvPr id="9" name="Group 8">
            <a:extLst>
              <a:ext uri="{FF2B5EF4-FFF2-40B4-BE49-F238E27FC236}">
                <a16:creationId xmlns:a16="http://schemas.microsoft.com/office/drawing/2014/main" id="{CFC9F484-6599-481E-5D81-F9AB02279CA7}"/>
              </a:ext>
            </a:extLst>
          </p:cNvPr>
          <p:cNvGrpSpPr/>
          <p:nvPr/>
        </p:nvGrpSpPr>
        <p:grpSpPr>
          <a:xfrm>
            <a:off x="1195578" y="2361806"/>
            <a:ext cx="9800844" cy="1048320"/>
            <a:chOff x="0" y="1230782"/>
            <a:chExt cx="8915400" cy="1048320"/>
          </a:xfrm>
          <a:solidFill>
            <a:schemeClr val="accent2">
              <a:lumMod val="60000"/>
              <a:lumOff val="40000"/>
            </a:schemeClr>
          </a:solidFill>
        </p:grpSpPr>
        <p:sp>
          <p:nvSpPr>
            <p:cNvPr id="16" name="Rounded Rectangle 15">
              <a:extLst>
                <a:ext uri="{FF2B5EF4-FFF2-40B4-BE49-F238E27FC236}">
                  <a16:creationId xmlns:a16="http://schemas.microsoft.com/office/drawing/2014/main" id="{44B14502-88FB-2F59-7F15-5748D7E52F6A}"/>
                </a:ext>
              </a:extLst>
            </p:cNvPr>
            <p:cNvSpPr/>
            <p:nvPr/>
          </p:nvSpPr>
          <p:spPr>
            <a:xfrm>
              <a:off x="0" y="1230782"/>
              <a:ext cx="8915400" cy="1048320"/>
            </a:xfrm>
            <a:prstGeom prst="roundRect">
              <a:avLst/>
            </a:prstGeom>
          </p:spPr>
          <p:style>
            <a:lnRef idx="1">
              <a:schemeClr val="accent2"/>
            </a:lnRef>
            <a:fillRef idx="3">
              <a:schemeClr val="accent2"/>
            </a:fillRef>
            <a:effectRef idx="2">
              <a:schemeClr val="accent2"/>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ounded Rectangle 6">
              <a:extLst>
                <a:ext uri="{FF2B5EF4-FFF2-40B4-BE49-F238E27FC236}">
                  <a16:creationId xmlns:a16="http://schemas.microsoft.com/office/drawing/2014/main" id="{4B2F238E-BA63-FC93-2B99-8021E7148DA2}"/>
                </a:ext>
              </a:extLst>
            </p:cNvPr>
            <p:cNvSpPr txBox="1"/>
            <p:nvPr/>
          </p:nvSpPr>
          <p:spPr>
            <a:xfrm>
              <a:off x="51175" y="1281957"/>
              <a:ext cx="8813050" cy="94597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Who: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EC-focused BHCs and CHW/FPs (aka EC Champions), supervisors, others as interested </a:t>
              </a:r>
            </a:p>
          </p:txBody>
        </p:sp>
      </p:grpSp>
      <p:grpSp>
        <p:nvGrpSpPr>
          <p:cNvPr id="10" name="Group 9">
            <a:extLst>
              <a:ext uri="{FF2B5EF4-FFF2-40B4-BE49-F238E27FC236}">
                <a16:creationId xmlns:a16="http://schemas.microsoft.com/office/drawing/2014/main" id="{E68627FC-A664-F790-1FED-AFDC129EFF26}"/>
              </a:ext>
            </a:extLst>
          </p:cNvPr>
          <p:cNvGrpSpPr/>
          <p:nvPr/>
        </p:nvGrpSpPr>
        <p:grpSpPr>
          <a:xfrm>
            <a:off x="1195578" y="3571406"/>
            <a:ext cx="9800844" cy="1048320"/>
            <a:chOff x="0" y="2440382"/>
            <a:chExt cx="8915400" cy="1048320"/>
          </a:xfrm>
        </p:grpSpPr>
        <p:sp>
          <p:nvSpPr>
            <p:cNvPr id="14" name="Rounded Rectangle 13">
              <a:extLst>
                <a:ext uri="{FF2B5EF4-FFF2-40B4-BE49-F238E27FC236}">
                  <a16:creationId xmlns:a16="http://schemas.microsoft.com/office/drawing/2014/main" id="{AB7B4C82-CF2F-D46A-D630-629BB3715FA6}"/>
                </a:ext>
              </a:extLst>
            </p:cNvPr>
            <p:cNvSpPr/>
            <p:nvPr/>
          </p:nvSpPr>
          <p:spPr>
            <a:xfrm>
              <a:off x="0" y="2440382"/>
              <a:ext cx="8915400" cy="1048320"/>
            </a:xfrm>
            <a:prstGeom prst="roundRect">
              <a:avLst/>
            </a:prstGeom>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ounded Rectangle 8">
              <a:extLst>
                <a:ext uri="{FF2B5EF4-FFF2-40B4-BE49-F238E27FC236}">
                  <a16:creationId xmlns:a16="http://schemas.microsoft.com/office/drawing/2014/main" id="{3E0AA812-F09E-D3FE-9D66-87135498D57A}"/>
                </a:ext>
              </a:extLst>
            </p:cNvPr>
            <p:cNvSpPr txBox="1"/>
            <p:nvPr/>
          </p:nvSpPr>
          <p:spPr>
            <a:xfrm>
              <a:off x="51175" y="2491557"/>
              <a:ext cx="8813050" cy="945970"/>
            </a:xfrm>
            <a:prstGeom prst="rect">
              <a:avLst/>
            </a:prstGeom>
          </p:spPr>
          <p:style>
            <a:lnRef idx="1">
              <a:schemeClr val="accent3"/>
            </a:lnRef>
            <a:fillRef idx="3">
              <a:schemeClr val="accent3"/>
            </a:fillRef>
            <a:effectRef idx="2">
              <a:schemeClr val="accent3"/>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What: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Case-based learning, using a reflective, relational, trauma-informed, and culturally responsive lens</a:t>
              </a:r>
            </a:p>
          </p:txBody>
        </p:sp>
      </p:grpSp>
      <p:grpSp>
        <p:nvGrpSpPr>
          <p:cNvPr id="11" name="Group 10">
            <a:extLst>
              <a:ext uri="{FF2B5EF4-FFF2-40B4-BE49-F238E27FC236}">
                <a16:creationId xmlns:a16="http://schemas.microsoft.com/office/drawing/2014/main" id="{9BCBE844-A4F5-482A-B4AD-72CD03CDC315}"/>
              </a:ext>
            </a:extLst>
          </p:cNvPr>
          <p:cNvGrpSpPr/>
          <p:nvPr/>
        </p:nvGrpSpPr>
        <p:grpSpPr>
          <a:xfrm>
            <a:off x="1195578" y="4781006"/>
            <a:ext cx="9800844" cy="1048320"/>
            <a:chOff x="0" y="3649982"/>
            <a:chExt cx="8915400" cy="1048320"/>
          </a:xfrm>
          <a:solidFill>
            <a:schemeClr val="accent3">
              <a:lumMod val="40000"/>
              <a:lumOff val="60000"/>
            </a:schemeClr>
          </a:solidFill>
        </p:grpSpPr>
        <p:sp>
          <p:nvSpPr>
            <p:cNvPr id="12" name="Rounded Rectangle 11">
              <a:extLst>
                <a:ext uri="{FF2B5EF4-FFF2-40B4-BE49-F238E27FC236}">
                  <a16:creationId xmlns:a16="http://schemas.microsoft.com/office/drawing/2014/main" id="{BE07D862-EBD4-684D-14A2-950C50AB976D}"/>
                </a:ext>
              </a:extLst>
            </p:cNvPr>
            <p:cNvSpPr/>
            <p:nvPr/>
          </p:nvSpPr>
          <p:spPr>
            <a:xfrm>
              <a:off x="0" y="3649982"/>
              <a:ext cx="8915400" cy="1048320"/>
            </a:xfrm>
            <a:prstGeom prst="roundRect">
              <a:avLst/>
            </a:prstGeom>
          </p:spPr>
          <p:style>
            <a:lnRef idx="1">
              <a:schemeClr val="accent2"/>
            </a:lnRef>
            <a:fillRef idx="3">
              <a:schemeClr val="accent2"/>
            </a:fillRef>
            <a:effectRef idx="2">
              <a:schemeClr val="accent2"/>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0">
              <a:extLst>
                <a:ext uri="{FF2B5EF4-FFF2-40B4-BE49-F238E27FC236}">
                  <a16:creationId xmlns:a16="http://schemas.microsoft.com/office/drawing/2014/main" id="{1121CE5E-95AF-F698-CED9-AAEA64339F2C}"/>
                </a:ext>
              </a:extLst>
            </p:cNvPr>
            <p:cNvSpPr txBox="1"/>
            <p:nvPr/>
          </p:nvSpPr>
          <p:spPr>
            <a:xfrm>
              <a:off x="51175" y="3701157"/>
              <a:ext cx="8813050" cy="94597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Additional Considerations: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Support for IECMH Endorsement, sustainability of IECMH capacity within the health centers</a:t>
              </a:r>
            </a:p>
          </p:txBody>
        </p:sp>
      </p:grpSp>
    </p:spTree>
    <p:extLst>
      <p:ext uri="{BB962C8B-B14F-4D97-AF65-F5344CB8AC3E}">
        <p14:creationId xmlns:p14="http://schemas.microsoft.com/office/powerpoint/2010/main" val="407305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27AF-C117-0E77-6C0B-AC4E76032C7B}"/>
              </a:ext>
            </a:extLst>
          </p:cNvPr>
          <p:cNvSpPr>
            <a:spLocks noGrp="1"/>
          </p:cNvSpPr>
          <p:nvPr>
            <p:ph type="title"/>
          </p:nvPr>
        </p:nvSpPr>
        <p:spPr>
          <a:xfrm>
            <a:off x="316992" y="681037"/>
            <a:ext cx="10515601" cy="611044"/>
          </a:xfrm>
        </p:spPr>
        <p:txBody>
          <a:bodyPr>
            <a:normAutofit fontScale="90000"/>
          </a:bodyPr>
          <a:lstStyle/>
          <a:p>
            <a:r>
              <a:rPr lang="en-US" dirty="0"/>
              <a:t>Objectives</a:t>
            </a:r>
          </a:p>
        </p:txBody>
      </p:sp>
      <p:sp>
        <p:nvSpPr>
          <p:cNvPr id="3" name="Content Placeholder 2">
            <a:extLst>
              <a:ext uri="{FF2B5EF4-FFF2-40B4-BE49-F238E27FC236}">
                <a16:creationId xmlns:a16="http://schemas.microsoft.com/office/drawing/2014/main" id="{3F600160-F216-9B98-6797-7114E55BB9B3}"/>
              </a:ext>
            </a:extLst>
          </p:cNvPr>
          <p:cNvSpPr>
            <a:spLocks noGrp="1"/>
          </p:cNvSpPr>
          <p:nvPr>
            <p:ph idx="1"/>
          </p:nvPr>
        </p:nvSpPr>
        <p:spPr>
          <a:xfrm>
            <a:off x="573024" y="1441576"/>
            <a:ext cx="11204448" cy="4803775"/>
          </a:xfrm>
        </p:spPr>
        <p:txBody>
          <a:bodyPr>
            <a:noAutofit/>
          </a:bodyPr>
          <a:lstStyle/>
          <a:p>
            <a:pPr marL="514350" indent="-514350">
              <a:buFont typeface="+mj-lt"/>
              <a:buAutoNum type="arabicPeriod"/>
            </a:pPr>
            <a:r>
              <a:rPr lang="en-US" sz="2200" b="1"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Understanding Integrated Behavioral Health: </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Gain insight into the significance of Integrated Behavioral Health in pediatric care and its role in enhancing child and family well-being.</a:t>
            </a:r>
          </a:p>
          <a:p>
            <a:pPr marL="514350" indent="-514350">
              <a:buFont typeface="+mj-lt"/>
              <a:buAutoNum type="arabicPeriod"/>
            </a:pPr>
            <a:r>
              <a:rPr lang="en-US" sz="2200" b="1"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Family Strengths Assessment: </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Learn how to incorporate a Family Strengths Assessment Visit into the Periodicity Schedule to identify and harness family strengths for resilience building.</a:t>
            </a:r>
          </a:p>
          <a:p>
            <a:pPr marL="514350" indent="-514350">
              <a:buFont typeface="+mj-lt"/>
              <a:buAutoNum type="arabicPeriod"/>
            </a:pPr>
            <a:r>
              <a:rPr lang="en-US" sz="2200" b="1"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TeamUp</a:t>
            </a:r>
            <a:r>
              <a:rPr lang="en-US" sz="2200" b="1"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Model for Children: </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Explore the </a:t>
            </a:r>
            <a:r>
              <a:rPr lang="en-US" sz="2200"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TeamUp</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model's effectiveness in providing collaborative, multidisciplinary support for children with behavioral health concerns, fostering improved outcomes.</a:t>
            </a:r>
          </a:p>
          <a:p>
            <a:pPr marL="514350" indent="-514350">
              <a:buFont typeface="+mj-lt"/>
              <a:buAutoNum type="arabicPeriod"/>
            </a:pPr>
            <a:r>
              <a:rPr lang="en-US" sz="2200" b="1"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DULCE:</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To learn about an evidence-based model to embed family specialists into pediatric primary care to support families with infants newborn-6months</a:t>
            </a:r>
          </a:p>
          <a:p>
            <a:pPr marL="0" indent="0">
              <a:buNone/>
            </a:pP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By the end of this presentation, participants will be equipped with the knowledge and tools to embrace integrated behavioral health models, assess family strengths effectively, and understand the </a:t>
            </a:r>
            <a:r>
              <a:rPr lang="en-US" sz="2200" dirty="0" err="1">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TeamUp</a:t>
            </a:r>
            <a:r>
              <a:rPr lang="en-US" sz="22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 model's role in supporting children. This knowledge will contribute to the enhancement of pediatric care and the promotion of resilient, thriving families.</a:t>
            </a:r>
          </a:p>
        </p:txBody>
      </p:sp>
    </p:spTree>
    <p:extLst>
      <p:ext uri="{BB962C8B-B14F-4D97-AF65-F5344CB8AC3E}">
        <p14:creationId xmlns:p14="http://schemas.microsoft.com/office/powerpoint/2010/main" val="3475542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A93-0EDA-6318-8CE9-74736F3A8332}"/>
              </a:ext>
            </a:extLst>
          </p:cNvPr>
          <p:cNvSpPr>
            <a:spLocks noGrp="1"/>
          </p:cNvSpPr>
          <p:nvPr>
            <p:ph type="title"/>
          </p:nvPr>
        </p:nvSpPr>
        <p:spPr>
          <a:xfrm>
            <a:off x="106018" y="45878"/>
            <a:ext cx="11887200" cy="563474"/>
          </a:xfrm>
        </p:spPr>
        <p:txBody>
          <a:bodyPr>
            <a:noAutofit/>
          </a:bodyPr>
          <a:lstStyle/>
          <a:p>
            <a:r>
              <a:rPr lang="en-US" sz="1800" dirty="0"/>
              <a:t>TEAM UP’s Impact: Better Outcomes for Children &amp; Families, the Workforce, and </a:t>
            </a:r>
            <a:br>
              <a:rPr lang="en-US" sz="1800" dirty="0"/>
            </a:br>
            <a:r>
              <a:rPr lang="en-US" sz="1800" dirty="0"/>
              <a:t>System-wide Utilization</a:t>
            </a:r>
          </a:p>
        </p:txBody>
      </p:sp>
      <p:pic>
        <p:nvPicPr>
          <p:cNvPr id="4" name="Graphic 3">
            <a:extLst>
              <a:ext uri="{FF2B5EF4-FFF2-40B4-BE49-F238E27FC236}">
                <a16:creationId xmlns:a16="http://schemas.microsoft.com/office/drawing/2014/main" id="{EC2C98CE-6274-323C-7ECE-3D8D617644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959" y="1046435"/>
            <a:ext cx="3933328" cy="1755519"/>
          </a:xfrm>
          <a:prstGeom prst="rect">
            <a:avLst/>
          </a:prstGeom>
        </p:spPr>
      </p:pic>
      <p:pic>
        <p:nvPicPr>
          <p:cNvPr id="5" name="Graphic 4">
            <a:extLst>
              <a:ext uri="{FF2B5EF4-FFF2-40B4-BE49-F238E27FC236}">
                <a16:creationId xmlns:a16="http://schemas.microsoft.com/office/drawing/2014/main" id="{4E911076-446E-3F15-8680-3FBB1B917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959" y="2967192"/>
            <a:ext cx="3933327" cy="1809813"/>
          </a:xfrm>
          <a:prstGeom prst="rect">
            <a:avLst/>
          </a:prstGeom>
        </p:spPr>
      </p:pic>
      <p:pic>
        <p:nvPicPr>
          <p:cNvPr id="7" name="Graphic 6">
            <a:extLst>
              <a:ext uri="{FF2B5EF4-FFF2-40B4-BE49-F238E27FC236}">
                <a16:creationId xmlns:a16="http://schemas.microsoft.com/office/drawing/2014/main" id="{FED9426D-2653-EEC7-1E70-8B65613ED9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89128" y="1540930"/>
            <a:ext cx="4787255" cy="1755519"/>
          </a:xfrm>
          <a:prstGeom prst="rect">
            <a:avLst/>
          </a:prstGeom>
        </p:spPr>
      </p:pic>
      <p:pic>
        <p:nvPicPr>
          <p:cNvPr id="8" name="Graphic 7">
            <a:extLst>
              <a:ext uri="{FF2B5EF4-FFF2-40B4-BE49-F238E27FC236}">
                <a16:creationId xmlns:a16="http://schemas.microsoft.com/office/drawing/2014/main" id="{F84A3442-8EAC-6633-4AEC-526B67EA30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0995" y="4063454"/>
            <a:ext cx="5606715" cy="1330103"/>
          </a:xfrm>
          <a:prstGeom prst="rect">
            <a:avLst/>
          </a:prstGeom>
        </p:spPr>
      </p:pic>
      <p:grpSp>
        <p:nvGrpSpPr>
          <p:cNvPr id="11" name="Group 10">
            <a:extLst>
              <a:ext uri="{FF2B5EF4-FFF2-40B4-BE49-F238E27FC236}">
                <a16:creationId xmlns:a16="http://schemas.microsoft.com/office/drawing/2014/main" id="{F2C967E6-885E-48E8-7636-EC557504D57A}"/>
              </a:ext>
            </a:extLst>
          </p:cNvPr>
          <p:cNvGrpSpPr/>
          <p:nvPr/>
        </p:nvGrpSpPr>
        <p:grpSpPr>
          <a:xfrm>
            <a:off x="1124414" y="4943706"/>
            <a:ext cx="3921512" cy="1500533"/>
            <a:chOff x="1124414" y="4943706"/>
            <a:chExt cx="3921512" cy="1500533"/>
          </a:xfrm>
        </p:grpSpPr>
        <p:pic>
          <p:nvPicPr>
            <p:cNvPr id="9" name="Picture 9" descr="Diagram, schematic&#10;&#10;Description automatically generated">
              <a:extLst>
                <a:ext uri="{FF2B5EF4-FFF2-40B4-BE49-F238E27FC236}">
                  <a16:creationId xmlns:a16="http://schemas.microsoft.com/office/drawing/2014/main" id="{AC0FD06D-FCBB-8638-1693-1BD8F7F1E27C}"/>
                </a:ext>
              </a:extLst>
            </p:cNvPr>
            <p:cNvPicPr>
              <a:picLocks noChangeAspect="1"/>
            </p:cNvPicPr>
            <p:nvPr/>
          </p:nvPicPr>
          <p:blipFill rotWithShape="1">
            <a:blip r:embed="rId10"/>
            <a:srcRect t="30380" r="-316" b="32595"/>
            <a:stretch/>
          </p:blipFill>
          <p:spPr>
            <a:xfrm>
              <a:off x="1619471" y="5356303"/>
              <a:ext cx="2947646" cy="1087936"/>
            </a:xfrm>
            <a:prstGeom prst="rect">
              <a:avLst/>
            </a:prstGeom>
          </p:spPr>
        </p:pic>
        <p:sp>
          <p:nvSpPr>
            <p:cNvPr id="10" name="Rectangle 9">
              <a:extLst>
                <a:ext uri="{FF2B5EF4-FFF2-40B4-BE49-F238E27FC236}">
                  <a16:creationId xmlns:a16="http://schemas.microsoft.com/office/drawing/2014/main" id="{84D91439-EAF3-D91E-B2D3-F4D8D51AA56B}"/>
                </a:ext>
              </a:extLst>
            </p:cNvPr>
            <p:cNvSpPr/>
            <p:nvPr/>
          </p:nvSpPr>
          <p:spPr>
            <a:xfrm>
              <a:off x="1124414" y="4943706"/>
              <a:ext cx="3921512" cy="260195"/>
            </a:xfrm>
            <a:prstGeom prst="rect">
              <a:avLst/>
            </a:prstGeom>
            <a:solidFill>
              <a:srgbClr val="2C51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Calibri"/>
                </a:rPr>
                <a:t>Improved child outcomes</a:t>
              </a:r>
            </a:p>
          </p:txBody>
        </p:sp>
      </p:grpSp>
    </p:spTree>
    <p:extLst>
      <p:ext uri="{BB962C8B-B14F-4D97-AF65-F5344CB8AC3E}">
        <p14:creationId xmlns:p14="http://schemas.microsoft.com/office/powerpoint/2010/main" val="1263534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E9C2-C019-7049-B217-97CA3D0F10F4}"/>
              </a:ext>
            </a:extLst>
          </p:cNvPr>
          <p:cNvSpPr>
            <a:spLocks noGrp="1"/>
          </p:cNvSpPr>
          <p:nvPr>
            <p:ph type="title"/>
          </p:nvPr>
        </p:nvSpPr>
        <p:spPr/>
        <p:txBody>
          <a:bodyPr>
            <a:normAutofit/>
          </a:bodyPr>
          <a:lstStyle/>
          <a:p>
            <a:r>
              <a:rPr lang="en-US" sz="1800" dirty="0"/>
              <a:t>TEAM UP thanks our funding and health center partners.</a:t>
            </a:r>
          </a:p>
        </p:txBody>
      </p:sp>
      <p:sp>
        <p:nvSpPr>
          <p:cNvPr id="24" name="Rectangle 23">
            <a:extLst>
              <a:ext uri="{FF2B5EF4-FFF2-40B4-BE49-F238E27FC236}">
                <a16:creationId xmlns:a16="http://schemas.microsoft.com/office/drawing/2014/main" id="{E76E766B-E346-804F-AF98-75F898B447BE}"/>
              </a:ext>
            </a:extLst>
          </p:cNvPr>
          <p:cNvSpPr/>
          <p:nvPr/>
        </p:nvSpPr>
        <p:spPr>
          <a:xfrm>
            <a:off x="4286181" y="1729388"/>
            <a:ext cx="2489402" cy="4454109"/>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IMPLEMENTATION AND EVALUATION PARTNER</a:t>
            </a:r>
          </a:p>
        </p:txBody>
      </p:sp>
      <p:sp>
        <p:nvSpPr>
          <p:cNvPr id="23" name="Rectangle 22">
            <a:extLst>
              <a:ext uri="{FF2B5EF4-FFF2-40B4-BE49-F238E27FC236}">
                <a16:creationId xmlns:a16="http://schemas.microsoft.com/office/drawing/2014/main" id="{9D8E11BD-C75D-6146-A236-8261AE1EDE32}"/>
              </a:ext>
            </a:extLst>
          </p:cNvPr>
          <p:cNvSpPr/>
          <p:nvPr/>
        </p:nvSpPr>
        <p:spPr>
          <a:xfrm>
            <a:off x="1755662" y="1729389"/>
            <a:ext cx="2307816" cy="4454109"/>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FUNDERS</a:t>
            </a:r>
          </a:p>
        </p:txBody>
      </p:sp>
      <p:sp>
        <p:nvSpPr>
          <p:cNvPr id="25" name="Rectangle 24">
            <a:extLst>
              <a:ext uri="{FF2B5EF4-FFF2-40B4-BE49-F238E27FC236}">
                <a16:creationId xmlns:a16="http://schemas.microsoft.com/office/drawing/2014/main" id="{104D0237-769D-C54B-BD2C-9D7B28DFF39B}"/>
              </a:ext>
            </a:extLst>
          </p:cNvPr>
          <p:cNvSpPr/>
          <p:nvPr/>
        </p:nvSpPr>
        <p:spPr>
          <a:xfrm>
            <a:off x="7003182" y="1729389"/>
            <a:ext cx="3408772" cy="4454108"/>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 CENTERS</a:t>
            </a:r>
          </a:p>
        </p:txBody>
      </p:sp>
      <p:pic>
        <p:nvPicPr>
          <p:cNvPr id="9" name="Picture 8">
            <a:extLst>
              <a:ext uri="{FF2B5EF4-FFF2-40B4-BE49-F238E27FC236}">
                <a16:creationId xmlns:a16="http://schemas.microsoft.com/office/drawing/2014/main" id="{60F6CD23-F2F7-0B45-A1BD-DE80575EFC6B}"/>
              </a:ext>
            </a:extLst>
          </p:cNvPr>
          <p:cNvPicPr>
            <a:picLocks noChangeAspect="1"/>
          </p:cNvPicPr>
          <p:nvPr/>
        </p:nvPicPr>
        <p:blipFill rotWithShape="1">
          <a:blip r:embed="rId2"/>
          <a:srcRect t="8779" b="25641"/>
          <a:stretch/>
        </p:blipFill>
        <p:spPr>
          <a:xfrm>
            <a:off x="7768790" y="4313215"/>
            <a:ext cx="1877556" cy="598218"/>
          </a:xfrm>
          <a:prstGeom prst="rect">
            <a:avLst/>
          </a:prstGeom>
        </p:spPr>
      </p:pic>
      <p:pic>
        <p:nvPicPr>
          <p:cNvPr id="27" name="Picture 26">
            <a:extLst>
              <a:ext uri="{FF2B5EF4-FFF2-40B4-BE49-F238E27FC236}">
                <a16:creationId xmlns:a16="http://schemas.microsoft.com/office/drawing/2014/main" id="{2ADC0707-1CFB-C84C-AC0E-AC9744410112}"/>
              </a:ext>
            </a:extLst>
          </p:cNvPr>
          <p:cNvPicPr>
            <a:picLocks noChangeAspect="1"/>
          </p:cNvPicPr>
          <p:nvPr/>
        </p:nvPicPr>
        <p:blipFill>
          <a:blip r:embed="rId3"/>
          <a:stretch>
            <a:fillRect/>
          </a:stretch>
        </p:blipFill>
        <p:spPr>
          <a:xfrm>
            <a:off x="2220470" y="4205302"/>
            <a:ext cx="1397000" cy="1397000"/>
          </a:xfrm>
          <a:prstGeom prst="rect">
            <a:avLst/>
          </a:prstGeom>
        </p:spPr>
      </p:pic>
      <p:sp>
        <p:nvSpPr>
          <p:cNvPr id="6" name="Rectangle 5">
            <a:extLst>
              <a:ext uri="{FF2B5EF4-FFF2-40B4-BE49-F238E27FC236}">
                <a16:creationId xmlns:a16="http://schemas.microsoft.com/office/drawing/2014/main" id="{82C0C43B-DDD0-6D48-A06F-8648AF92A2B5}"/>
              </a:ext>
            </a:extLst>
          </p:cNvPr>
          <p:cNvSpPr/>
          <p:nvPr/>
        </p:nvSpPr>
        <p:spPr>
          <a:xfrm>
            <a:off x="1755662" y="810567"/>
            <a:ext cx="8680676"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activities within the TEAM UP for Children initiative are made possible through the contributions of the TEAM UP partners. Funding for the TEAM UP for Children initiative is provided by the Richard and Susan Smith Family Foundation and The Klarman Family Foundation. </a:t>
            </a:r>
          </a:p>
        </p:txBody>
      </p:sp>
      <p:grpSp>
        <p:nvGrpSpPr>
          <p:cNvPr id="13" name="Group 12"/>
          <p:cNvGrpSpPr/>
          <p:nvPr/>
        </p:nvGrpSpPr>
        <p:grpSpPr>
          <a:xfrm>
            <a:off x="7062322" y="3172481"/>
            <a:ext cx="3025497" cy="1002181"/>
            <a:chOff x="7062322" y="3173136"/>
            <a:chExt cx="3025497" cy="100218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322" y="3320709"/>
              <a:ext cx="2121101" cy="707034"/>
            </a:xfrm>
            <a:prstGeom prst="rect">
              <a:avLst/>
            </a:prstGeom>
          </p:spPr>
        </p:pic>
        <p:pic>
          <p:nvPicPr>
            <p:cNvPr id="17" name="Graphic 16">
              <a:extLst>
                <a:ext uri="{FF2B5EF4-FFF2-40B4-BE49-F238E27FC236}">
                  <a16:creationId xmlns:a16="http://schemas.microsoft.com/office/drawing/2014/main" id="{E70359D8-0551-8341-A049-1F985812D4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1022" y="3173136"/>
              <a:ext cx="676797" cy="1002181"/>
            </a:xfrm>
            <a:prstGeom prst="rect">
              <a:avLst/>
            </a:prstGeom>
          </p:spPr>
        </p:pic>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517" y="4373171"/>
            <a:ext cx="1987626" cy="924337"/>
          </a:xfrm>
          <a:prstGeom prst="rect">
            <a:avLst/>
          </a:prstGeom>
        </p:spPr>
      </p:pic>
      <p:pic>
        <p:nvPicPr>
          <p:cNvPr id="4" name="Picture 3">
            <a:extLst>
              <a:ext uri="{FF2B5EF4-FFF2-40B4-BE49-F238E27FC236}">
                <a16:creationId xmlns:a16="http://schemas.microsoft.com/office/drawing/2014/main" id="{08C24EA2-0233-329D-7600-3656F02B3693}"/>
              </a:ext>
            </a:extLst>
          </p:cNvPr>
          <p:cNvPicPr>
            <a:picLocks noChangeAspect="1"/>
          </p:cNvPicPr>
          <p:nvPr/>
        </p:nvPicPr>
        <p:blipFill>
          <a:blip r:embed="rId8"/>
          <a:stretch>
            <a:fillRect/>
          </a:stretch>
        </p:blipFill>
        <p:spPr>
          <a:xfrm>
            <a:off x="2104181" y="2292448"/>
            <a:ext cx="1641080" cy="135981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5914" y="2745575"/>
            <a:ext cx="1753708" cy="751269"/>
          </a:xfrm>
          <a:prstGeom prst="rect">
            <a:avLst/>
          </a:prstGeom>
        </p:spPr>
      </p:pic>
      <p:grpSp>
        <p:nvGrpSpPr>
          <p:cNvPr id="16" name="Group 15"/>
          <p:cNvGrpSpPr/>
          <p:nvPr/>
        </p:nvGrpSpPr>
        <p:grpSpPr>
          <a:xfrm>
            <a:off x="7435653" y="2305494"/>
            <a:ext cx="2760671" cy="728434"/>
            <a:chOff x="7435653" y="2305494"/>
            <a:chExt cx="2760671" cy="728434"/>
          </a:xfrm>
        </p:grpSpPr>
        <p:pic>
          <p:nvPicPr>
            <p:cNvPr id="7" name="Picture 6">
              <a:extLst>
                <a:ext uri="{FF2B5EF4-FFF2-40B4-BE49-F238E27FC236}">
                  <a16:creationId xmlns:a16="http://schemas.microsoft.com/office/drawing/2014/main" id="{F46A2893-5412-8A40-872D-5FF84515518D}"/>
                </a:ext>
              </a:extLst>
            </p:cNvPr>
            <p:cNvPicPr>
              <a:picLocks noChangeAspect="1"/>
            </p:cNvPicPr>
            <p:nvPr/>
          </p:nvPicPr>
          <p:blipFill rotWithShape="1">
            <a:blip r:embed="rId10"/>
            <a:srcRect t="17998" b="17066"/>
            <a:stretch/>
          </p:blipFill>
          <p:spPr>
            <a:xfrm>
              <a:off x="9074556" y="2305494"/>
              <a:ext cx="1121768" cy="728434"/>
            </a:xfrm>
            <a:prstGeom prst="rect">
              <a:avLst/>
            </a:prstGeom>
          </p:spPr>
        </p:pic>
        <p:pic>
          <p:nvPicPr>
            <p:cNvPr id="11" name="Picture 10">
              <a:extLst>
                <a:ext uri="{FF2B5EF4-FFF2-40B4-BE49-F238E27FC236}">
                  <a16:creationId xmlns:a16="http://schemas.microsoft.com/office/drawing/2014/main" id="{F0BF9761-FA0B-EC4E-AEB3-EA07076D54CF}"/>
                </a:ext>
              </a:extLst>
            </p:cNvPr>
            <p:cNvPicPr>
              <a:picLocks noChangeAspect="1"/>
            </p:cNvPicPr>
            <p:nvPr/>
          </p:nvPicPr>
          <p:blipFill>
            <a:blip r:embed="rId11"/>
            <a:stretch>
              <a:fillRect/>
            </a:stretch>
          </p:blipFill>
          <p:spPr>
            <a:xfrm>
              <a:off x="7435653" y="2374135"/>
              <a:ext cx="1153708" cy="598218"/>
            </a:xfrm>
            <a:prstGeom prst="rect">
              <a:avLst/>
            </a:prstGeom>
          </p:spPr>
        </p:pic>
      </p:grpSp>
      <p:grpSp>
        <p:nvGrpSpPr>
          <p:cNvPr id="20" name="Group 19"/>
          <p:cNvGrpSpPr/>
          <p:nvPr/>
        </p:nvGrpSpPr>
        <p:grpSpPr>
          <a:xfrm>
            <a:off x="7255287" y="5049985"/>
            <a:ext cx="3018267" cy="986341"/>
            <a:chOff x="7255287" y="5049985"/>
            <a:chExt cx="3018267" cy="986341"/>
          </a:xfrm>
        </p:grpSpPr>
        <p:pic>
          <p:nvPicPr>
            <p:cNvPr id="5" name="Picture 4">
              <a:extLst>
                <a:ext uri="{FF2B5EF4-FFF2-40B4-BE49-F238E27FC236}">
                  <a16:creationId xmlns:a16="http://schemas.microsoft.com/office/drawing/2014/main" id="{57447632-3826-D94E-8426-45B2CF4E9802}"/>
                </a:ext>
              </a:extLst>
            </p:cNvPr>
            <p:cNvPicPr>
              <a:picLocks noChangeAspect="1"/>
            </p:cNvPicPr>
            <p:nvPr/>
          </p:nvPicPr>
          <p:blipFill>
            <a:blip r:embed="rId12"/>
            <a:stretch>
              <a:fillRect/>
            </a:stretch>
          </p:blipFill>
          <p:spPr>
            <a:xfrm>
              <a:off x="7255287" y="5410507"/>
              <a:ext cx="1514441" cy="417112"/>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97327" y="5049985"/>
              <a:ext cx="1276227" cy="986341"/>
            </a:xfrm>
            <a:prstGeom prst="rect">
              <a:avLst/>
            </a:prstGeom>
          </p:spPr>
        </p:pic>
      </p:grpSp>
    </p:spTree>
    <p:extLst>
      <p:ext uri="{BB962C8B-B14F-4D97-AF65-F5344CB8AC3E}">
        <p14:creationId xmlns:p14="http://schemas.microsoft.com/office/powerpoint/2010/main" val="1683555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12;p2">
            <a:extLst>
              <a:ext uri="{FF2B5EF4-FFF2-40B4-BE49-F238E27FC236}">
                <a16:creationId xmlns:a16="http://schemas.microsoft.com/office/drawing/2014/main" id="{FF4F3641-4CA3-43E8-8967-AA5861499F50}"/>
              </a:ext>
            </a:extLst>
          </p:cNvPr>
          <p:cNvPicPr preferRelativeResize="0"/>
          <p:nvPr/>
        </p:nvPicPr>
        <p:blipFill rotWithShape="1">
          <a:blip r:embed="rId3">
            <a:alphaModFix/>
          </a:blip>
          <a:srcRect/>
          <a:stretch/>
        </p:blipFill>
        <p:spPr>
          <a:xfrm>
            <a:off x="8484756" y="5552621"/>
            <a:ext cx="3707244" cy="1305379"/>
          </a:xfrm>
          <a:prstGeom prst="rect">
            <a:avLst/>
          </a:prstGeom>
          <a:noFill/>
          <a:ln>
            <a:noFill/>
          </a:ln>
        </p:spPr>
      </p:pic>
      <p:pic>
        <p:nvPicPr>
          <p:cNvPr id="1026" name="Picture 2" descr="https://cssp.org/wp-content/uploads/2019/08/DULCE_Stacked_CMYK.png">
            <a:extLst>
              <a:ext uri="{FF2B5EF4-FFF2-40B4-BE49-F238E27FC236}">
                <a16:creationId xmlns:a16="http://schemas.microsoft.com/office/drawing/2014/main" id="{979D197A-4690-4125-B741-F525F22D6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83" y="192505"/>
            <a:ext cx="11055117" cy="523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06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A860B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980356" y="96086"/>
            <a:ext cx="9971159" cy="1325563"/>
          </a:xfrm>
        </p:spPr>
        <p:txBody>
          <a:bodyPr/>
          <a:lstStyle/>
          <a:p>
            <a:pPr algn="ctr"/>
            <a:r>
              <a:rPr lang="en-US" dirty="0"/>
              <a:t>WHAT IS DULCE?</a:t>
            </a:r>
          </a:p>
        </p:txBody>
      </p:sp>
      <p:pic>
        <p:nvPicPr>
          <p:cNvPr id="8" name="Online Media 7" title="What is DULCE? (English Version)">
            <a:hlinkClick r:id="" action="ppaction://media"/>
            <a:extLst>
              <a:ext uri="{FF2B5EF4-FFF2-40B4-BE49-F238E27FC236}">
                <a16:creationId xmlns:a16="http://schemas.microsoft.com/office/drawing/2014/main" id="{300ED00C-0706-4297-B1A0-D798143206C1}"/>
              </a:ext>
            </a:extLst>
          </p:cNvPr>
          <p:cNvPicPr>
            <a:picLocks noGrp="1" noRot="1" noChangeAspect="1"/>
          </p:cNvPicPr>
          <p:nvPr>
            <p:ph idx="1"/>
            <a:videoFile r:link="rId1"/>
          </p:nvPr>
        </p:nvPicPr>
        <p:blipFill>
          <a:blip r:embed="rId3"/>
          <a:stretch>
            <a:fillRect/>
          </a:stretch>
        </p:blipFill>
        <p:spPr>
          <a:xfrm>
            <a:off x="1890764" y="1210106"/>
            <a:ext cx="8278292" cy="4656540"/>
          </a:xfrm>
          <a:prstGeom prst="rect">
            <a:avLst/>
          </a:prstGeom>
        </p:spPr>
      </p:pic>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1200" b="0" i="1" u="none" strike="noStrike" kern="1200" cap="none" spc="0" normalizeH="0" baseline="0" noProof="0" smtClean="0">
                <a:ln>
                  <a:noFill/>
                </a:ln>
                <a:solidFill>
                  <a:srgbClr val="FFCD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1" u="none" strike="noStrike" kern="1200" cap="none" spc="0" normalizeH="0" baseline="0" noProof="0" dirty="0">
              <a:ln>
                <a:noFill/>
              </a:ln>
              <a:solidFill>
                <a:srgbClr val="FFCD6B"/>
              </a:solidFill>
              <a:effectLst/>
              <a:uLnTx/>
              <a:uFillTx/>
              <a:latin typeface="Speak Pro"/>
              <a:ea typeface="+mn-ea"/>
              <a:cs typeface="+mn-cs"/>
            </a:endParaRPr>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5965936" y="6434079"/>
            <a:ext cx="5423033" cy="365125"/>
          </a:xfrm>
        </p:spPr>
        <p:txBody>
          <a:bodyPr>
            <a:normAutofit lnSpcReduction="10000"/>
          </a:bodyPr>
          <a:lstStyle/>
          <a:p>
            <a:r>
              <a:rPr lang="en-US" sz="2000" dirty="0">
                <a:hlinkClick r:id="rId4"/>
              </a:rPr>
              <a:t>https://www.youtube.com/watch?v=FqL_wntsmSE</a:t>
            </a:r>
            <a:r>
              <a:rPr lang="en-US" sz="2000" dirty="0"/>
              <a:t> </a:t>
            </a:r>
          </a:p>
        </p:txBody>
      </p:sp>
    </p:spTree>
    <p:extLst>
      <p:ext uri="{BB962C8B-B14F-4D97-AF65-F5344CB8AC3E}">
        <p14:creationId xmlns:p14="http://schemas.microsoft.com/office/powerpoint/2010/main" val="1372925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8E31FD-BE74-4CB3-A5A5-652148351F11}"/>
              </a:ext>
            </a:extLst>
          </p:cNvPr>
          <p:cNvSpPr>
            <a:spLocks noGrp="1"/>
          </p:cNvSpPr>
          <p:nvPr>
            <p:ph type="title"/>
          </p:nvPr>
        </p:nvSpPr>
        <p:spPr>
          <a:xfrm>
            <a:off x="363416" y="290628"/>
            <a:ext cx="11465168" cy="1037492"/>
          </a:xfrm>
        </p:spPr>
        <p:txBody>
          <a:bodyPr/>
          <a:lstStyle/>
          <a:p>
            <a:r>
              <a:rPr lang="en-US" dirty="0"/>
              <a:t>WHAT IS DULCE?</a:t>
            </a:r>
          </a:p>
        </p:txBody>
      </p:sp>
      <p:sp>
        <p:nvSpPr>
          <p:cNvPr id="4" name="Slide Number Placeholder 3">
            <a:extLst>
              <a:ext uri="{FF2B5EF4-FFF2-40B4-BE49-F238E27FC236}">
                <a16:creationId xmlns:a16="http://schemas.microsoft.com/office/drawing/2014/main" id="{828341D9-3B78-467A-9828-B85D230F5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0" u="none" strike="noStrike" kern="1200" cap="none" spc="0" normalizeH="0" baseline="0" noProof="0" smtClean="0">
                <a:ln>
                  <a:noFill/>
                </a:ln>
                <a:solidFill>
                  <a:srgbClr val="7F7F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srgbClr val="7F7F7F"/>
              </a:solidFill>
              <a:effectLst/>
              <a:uLnTx/>
              <a:uFillTx/>
              <a:latin typeface="Calibri"/>
              <a:ea typeface="+mn-ea"/>
              <a:cs typeface="+mn-cs"/>
            </a:endParaRPr>
          </a:p>
        </p:txBody>
      </p:sp>
      <p:sp>
        <p:nvSpPr>
          <p:cNvPr id="10" name="Text Placeholder 9">
            <a:extLst>
              <a:ext uri="{FF2B5EF4-FFF2-40B4-BE49-F238E27FC236}">
                <a16:creationId xmlns:a16="http://schemas.microsoft.com/office/drawing/2014/main" id="{939EAE20-443B-4528-BBD6-32BD19163C1F}"/>
              </a:ext>
            </a:extLst>
          </p:cNvPr>
          <p:cNvSpPr>
            <a:spLocks noGrp="1"/>
          </p:cNvSpPr>
          <p:nvPr>
            <p:ph sz="half" idx="2"/>
          </p:nvPr>
        </p:nvSpPr>
        <p:spPr>
          <a:xfrm>
            <a:off x="481263" y="1780674"/>
            <a:ext cx="11347321" cy="4396289"/>
          </a:xfrm>
        </p:spPr>
        <p:txBody>
          <a:bodyPr/>
          <a:lstStyle/>
          <a:p>
            <a:r>
              <a:rPr lang="en-US" sz="4000" b="1" dirty="0">
                <a:solidFill>
                  <a:schemeClr val="accent4"/>
                </a:solidFill>
              </a:rPr>
              <a:t>D</a:t>
            </a:r>
            <a:r>
              <a:rPr lang="en-US" sz="4000" b="1" dirty="0"/>
              <a:t>evelopmental </a:t>
            </a:r>
            <a:r>
              <a:rPr lang="en-US" sz="4000" b="1" dirty="0">
                <a:solidFill>
                  <a:schemeClr val="accent4"/>
                </a:solidFill>
              </a:rPr>
              <a:t>U</a:t>
            </a:r>
            <a:r>
              <a:rPr lang="en-US" sz="4000" b="1" dirty="0"/>
              <a:t>nderstanding &amp;</a:t>
            </a:r>
            <a:br>
              <a:rPr lang="en-US" sz="4000" b="1" dirty="0"/>
            </a:br>
            <a:endParaRPr lang="en-US" sz="4000" b="1" dirty="0"/>
          </a:p>
          <a:p>
            <a:r>
              <a:rPr lang="en-US" sz="4000" b="1" dirty="0">
                <a:solidFill>
                  <a:schemeClr val="accent4"/>
                </a:solidFill>
              </a:rPr>
              <a:t>L</a:t>
            </a:r>
            <a:r>
              <a:rPr lang="en-US" sz="4000" b="1" dirty="0"/>
              <a:t>egal </a:t>
            </a:r>
            <a:r>
              <a:rPr lang="en-US" sz="4000" b="1" dirty="0">
                <a:solidFill>
                  <a:schemeClr val="accent4"/>
                </a:solidFill>
              </a:rPr>
              <a:t>C</a:t>
            </a:r>
            <a:r>
              <a:rPr lang="en-US" sz="4000" b="1" dirty="0"/>
              <a:t>ollaboration</a:t>
            </a:r>
            <a:br>
              <a:rPr lang="en-US" sz="4000" b="1" dirty="0"/>
            </a:br>
            <a:endParaRPr lang="en-US" sz="4000" b="1" dirty="0"/>
          </a:p>
          <a:p>
            <a:r>
              <a:rPr lang="en-US" sz="4000" b="1" dirty="0"/>
              <a:t>For </a:t>
            </a:r>
            <a:r>
              <a:rPr lang="en-US" sz="4000" b="1" dirty="0">
                <a:solidFill>
                  <a:schemeClr val="accent4"/>
                </a:solidFill>
              </a:rPr>
              <a:t>E</a:t>
            </a:r>
            <a:r>
              <a:rPr lang="en-US" sz="4000" b="1" dirty="0"/>
              <a:t>veryone</a:t>
            </a:r>
            <a:endParaRPr lang="en-US" dirty="0"/>
          </a:p>
          <a:p>
            <a:endParaRPr lang="en-US" dirty="0"/>
          </a:p>
        </p:txBody>
      </p:sp>
      <p:sp>
        <p:nvSpPr>
          <p:cNvPr id="7" name="TextBox 6">
            <a:extLst>
              <a:ext uri="{FF2B5EF4-FFF2-40B4-BE49-F238E27FC236}">
                <a16:creationId xmlns:a16="http://schemas.microsoft.com/office/drawing/2014/main" id="{FBA88830-01E9-4A2E-B8AC-0F4B6B4672A9}"/>
              </a:ext>
            </a:extLst>
          </p:cNvPr>
          <p:cNvSpPr txBox="1"/>
          <p:nvPr/>
        </p:nvSpPr>
        <p:spPr>
          <a:xfrm>
            <a:off x="5807242" y="2546801"/>
            <a:ext cx="5903495" cy="412420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Mission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Through the collaborative efforts of early childhood, health, and legal systems, DULCE transforms the way families with infants experience the delivery of support and services. To do this, we employ a cross-sector, team-based model that proactively supports the health of families with infants in communities that are under-resources and have been marginalized by racist systems.</a:t>
            </a:r>
          </a:p>
        </p:txBody>
      </p:sp>
    </p:spTree>
    <p:extLst>
      <p:ext uri="{BB962C8B-B14F-4D97-AF65-F5344CB8AC3E}">
        <p14:creationId xmlns:p14="http://schemas.microsoft.com/office/powerpoint/2010/main" val="2689320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C61B-9976-46B2-9ECD-BC12158C013B}"/>
              </a:ext>
            </a:extLst>
          </p:cNvPr>
          <p:cNvSpPr>
            <a:spLocks noGrp="1"/>
          </p:cNvSpPr>
          <p:nvPr>
            <p:ph type="title"/>
          </p:nvPr>
        </p:nvSpPr>
        <p:spPr>
          <a:xfrm>
            <a:off x="363417" y="770344"/>
            <a:ext cx="6229888" cy="1234789"/>
          </a:xfrm>
        </p:spPr>
        <p:txBody>
          <a:bodyPr/>
          <a:lstStyle/>
          <a:p>
            <a:r>
              <a:rPr lang="en-US" dirty="0">
                <a:solidFill>
                  <a:schemeClr val="tx1"/>
                </a:solidFill>
              </a:rPr>
              <a:t>WORKING TOWARDS AN </a:t>
            </a:r>
            <a:br>
              <a:rPr lang="en-US" dirty="0">
                <a:solidFill>
                  <a:schemeClr val="tx1"/>
                </a:solidFill>
              </a:rPr>
            </a:br>
            <a:r>
              <a:rPr lang="en-US" dirty="0">
                <a:solidFill>
                  <a:schemeClr val="tx1"/>
                </a:solidFill>
              </a:rPr>
              <a:t>ANTI-RACIST COMMUNITY</a:t>
            </a:r>
            <a:endParaRPr lang="en-US" dirty="0"/>
          </a:p>
        </p:txBody>
      </p:sp>
      <p:sp>
        <p:nvSpPr>
          <p:cNvPr id="3" name="Content Placeholder 2">
            <a:extLst>
              <a:ext uri="{FF2B5EF4-FFF2-40B4-BE49-F238E27FC236}">
                <a16:creationId xmlns:a16="http://schemas.microsoft.com/office/drawing/2014/main" id="{767E9474-5332-4C63-A658-F8FE8E5E7C50}"/>
              </a:ext>
            </a:extLst>
          </p:cNvPr>
          <p:cNvSpPr>
            <a:spLocks noGrp="1"/>
          </p:cNvSpPr>
          <p:nvPr>
            <p:ph idx="1"/>
          </p:nvPr>
        </p:nvSpPr>
        <p:spPr>
          <a:xfrm>
            <a:off x="363416" y="2506662"/>
            <a:ext cx="5986584" cy="3809471"/>
          </a:xfrm>
        </p:spPr>
        <p:txBody>
          <a:bodyPr/>
          <a:lstStyle/>
          <a:p>
            <a:r>
              <a:rPr lang="en-US" sz="2400" dirty="0">
                <a:latin typeface="Calibri Light" panose="020F0302020204030204" pitchFamily="34" charset="0"/>
                <a:ea typeface="Calibri Light" panose="020F0302020204030204" pitchFamily="34" charset="0"/>
                <a:cs typeface="Calibri Light" panose="020F0302020204030204" pitchFamily="34" charset="0"/>
              </a:rPr>
              <a:t>As a part of CSSP, DULCE is also on the journey with others in RI to work toward a just society in which all children and families will thrive, while also recognizing the social effects of racism.</a:t>
            </a:r>
            <a:br>
              <a:rPr lang="en-US" sz="2400" dirty="0">
                <a:latin typeface="Calibri Light" panose="020F0302020204030204" pitchFamily="34" charset="0"/>
                <a:ea typeface="Calibri Light" panose="020F0302020204030204" pitchFamily="34" charset="0"/>
                <a:cs typeface="Calibri Light" panose="020F0302020204030204" pitchFamily="34" charset="0"/>
              </a:rPr>
            </a:b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latin typeface="Calibri Light" panose="020F0302020204030204" pitchFamily="34" charset="0"/>
                <a:ea typeface="Calibri Light" panose="020F0302020204030204" pitchFamily="34" charset="0"/>
                <a:cs typeface="Calibri Light" panose="020F0302020204030204" pitchFamily="34" charset="0"/>
              </a:rPr>
              <a:t>Omitting a racial analysis from any work enables racist systems, laws, and policies to continue operating with the status quo.</a:t>
            </a:r>
          </a:p>
        </p:txBody>
      </p:sp>
      <p:sp>
        <p:nvSpPr>
          <p:cNvPr id="4" name="Slide Number Placeholder 3">
            <a:extLst>
              <a:ext uri="{FF2B5EF4-FFF2-40B4-BE49-F238E27FC236}">
                <a16:creationId xmlns:a16="http://schemas.microsoft.com/office/drawing/2014/main" id="{EA674D4D-2791-489C-8DF7-9229EFCE14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1" u="none" strike="noStrike" kern="1200" cap="none" spc="0" normalizeH="0" baseline="0" noProof="0" smtClean="0">
                <a:ln>
                  <a:noFill/>
                </a:ln>
                <a:solidFill>
                  <a:srgbClr val="007A00"/>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1" u="none" strike="noStrike" kern="1200" cap="none" spc="0" normalizeH="0" baseline="0" noProof="0" dirty="0">
              <a:ln>
                <a:noFill/>
              </a:ln>
              <a:solidFill>
                <a:srgbClr val="007A00"/>
              </a:solidFill>
              <a:effectLst/>
              <a:uLnTx/>
              <a:uFillTx/>
              <a:latin typeface="Speak Pro"/>
              <a:ea typeface="+mn-ea"/>
              <a:cs typeface="+mn-cs"/>
            </a:endParaRPr>
          </a:p>
        </p:txBody>
      </p:sp>
      <p:pic>
        <p:nvPicPr>
          <p:cNvPr id="9" name="Google Shape;184;g125631b2682_0_0">
            <a:extLst>
              <a:ext uri="{FF2B5EF4-FFF2-40B4-BE49-F238E27FC236}">
                <a16:creationId xmlns:a16="http://schemas.microsoft.com/office/drawing/2014/main" id="{E90BCCB6-CE52-4803-A9BB-0797FC039BD9}"/>
              </a:ext>
            </a:extLst>
          </p:cNvPr>
          <p:cNvPicPr preferRelativeResize="0"/>
          <p:nvPr/>
        </p:nvPicPr>
        <p:blipFill rotWithShape="1">
          <a:blip r:embed="rId2">
            <a:alphaModFix/>
          </a:blip>
          <a:srcRect t="6402" r="2931"/>
          <a:stretch/>
        </p:blipFill>
        <p:spPr>
          <a:xfrm>
            <a:off x="6801324" y="511553"/>
            <a:ext cx="4940011" cy="2818244"/>
          </a:xfrm>
          <a:prstGeom prst="rect">
            <a:avLst/>
          </a:prstGeom>
          <a:noFill/>
          <a:ln>
            <a:noFill/>
          </a:ln>
        </p:spPr>
      </p:pic>
      <p:pic>
        <p:nvPicPr>
          <p:cNvPr id="10" name="Google Shape;185;g125631b2682_0_0">
            <a:extLst>
              <a:ext uri="{FF2B5EF4-FFF2-40B4-BE49-F238E27FC236}">
                <a16:creationId xmlns:a16="http://schemas.microsoft.com/office/drawing/2014/main" id="{A0079ED8-E8AE-4458-81E0-BF43AC6CA14A}"/>
              </a:ext>
            </a:extLst>
          </p:cNvPr>
          <p:cNvPicPr preferRelativeResize="0"/>
          <p:nvPr/>
        </p:nvPicPr>
        <p:blipFill rotWithShape="1">
          <a:blip r:embed="rId3">
            <a:alphaModFix/>
          </a:blip>
          <a:srcRect r="2315"/>
          <a:stretch/>
        </p:blipFill>
        <p:spPr>
          <a:xfrm>
            <a:off x="6702725" y="3528205"/>
            <a:ext cx="5125859" cy="3184388"/>
          </a:xfrm>
          <a:prstGeom prst="rect">
            <a:avLst/>
          </a:prstGeom>
          <a:noFill/>
          <a:ln>
            <a:noFill/>
          </a:ln>
        </p:spPr>
      </p:pic>
    </p:spTree>
    <p:extLst>
      <p:ext uri="{BB962C8B-B14F-4D97-AF65-F5344CB8AC3E}">
        <p14:creationId xmlns:p14="http://schemas.microsoft.com/office/powerpoint/2010/main" val="4283420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208547" y="465221"/>
            <a:ext cx="3144253" cy="683842"/>
          </a:xfrm>
        </p:spPr>
        <p:txBody>
          <a:bodyPr/>
          <a:lstStyle/>
          <a:p>
            <a:r>
              <a:rPr lang="en-US" dirty="0"/>
              <a:t>THE INGREDIENTS</a:t>
            </a:r>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0" u="none" strike="noStrike" kern="1200" cap="none" spc="0" normalizeH="0" baseline="0" noProof="0" smtClean="0">
                <a:ln>
                  <a:noFill/>
                </a:ln>
                <a:solidFill>
                  <a:srgbClr val="7F7F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7F7F7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ED0BA77-AB64-4457-B45F-3819364AD700}"/>
              </a:ext>
            </a:extLst>
          </p:cNvPr>
          <p:cNvPicPr>
            <a:picLocks noChangeAspect="1"/>
          </p:cNvPicPr>
          <p:nvPr/>
        </p:nvPicPr>
        <p:blipFill>
          <a:blip r:embed="rId3"/>
          <a:stretch>
            <a:fillRect/>
          </a:stretch>
        </p:blipFill>
        <p:spPr>
          <a:xfrm>
            <a:off x="1552611" y="1149063"/>
            <a:ext cx="10021163" cy="5450107"/>
          </a:xfrm>
          <a:prstGeom prst="rect">
            <a:avLst/>
          </a:prstGeom>
        </p:spPr>
      </p:pic>
    </p:spTree>
    <p:extLst>
      <p:ext uri="{BB962C8B-B14F-4D97-AF65-F5344CB8AC3E}">
        <p14:creationId xmlns:p14="http://schemas.microsoft.com/office/powerpoint/2010/main" val="80821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0" u="none" strike="noStrike" kern="1200" cap="none" spc="0" normalizeH="0" baseline="0" noProof="0" smtClean="0">
                <a:ln>
                  <a:noFill/>
                </a:ln>
                <a:solidFill>
                  <a:srgbClr val="7F7F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7F7F7F"/>
              </a:solidFill>
              <a:effectLst/>
              <a:uLnTx/>
              <a:uFillTx/>
              <a:latin typeface="Calibri"/>
              <a:ea typeface="+mn-ea"/>
              <a:cs typeface="+mn-cs"/>
            </a:endParaRPr>
          </a:p>
        </p:txBody>
      </p:sp>
      <p:sp>
        <p:nvSpPr>
          <p:cNvPr id="2" name="Title 1">
            <a:extLst>
              <a:ext uri="{FF2B5EF4-FFF2-40B4-BE49-F238E27FC236}">
                <a16:creationId xmlns:a16="http://schemas.microsoft.com/office/drawing/2014/main" id="{F7959737-6B13-46AD-93F6-FE801BC76D26}"/>
              </a:ext>
            </a:extLst>
          </p:cNvPr>
          <p:cNvSpPr>
            <a:spLocks noGrp="1"/>
          </p:cNvSpPr>
          <p:nvPr>
            <p:ph type="title" idx="4294967295"/>
          </p:nvPr>
        </p:nvSpPr>
        <p:spPr>
          <a:xfrm>
            <a:off x="643465" y="655527"/>
            <a:ext cx="3014134" cy="712177"/>
          </a:xfrm>
        </p:spPr>
        <p:txBody>
          <a:bodyPr/>
          <a:lstStyle/>
          <a:p>
            <a:r>
              <a:rPr lang="en-US" dirty="0"/>
              <a:t>HOW IT WORKS</a:t>
            </a:r>
          </a:p>
        </p:txBody>
      </p:sp>
      <p:sp>
        <p:nvSpPr>
          <p:cNvPr id="6" name="Google Shape;177;g865eb5426b_0_522">
            <a:extLst>
              <a:ext uri="{FF2B5EF4-FFF2-40B4-BE49-F238E27FC236}">
                <a16:creationId xmlns:a16="http://schemas.microsoft.com/office/drawing/2014/main" id="{C235249B-74AC-4086-AC0A-2097B21E9255}"/>
              </a:ext>
            </a:extLst>
          </p:cNvPr>
          <p:cNvSpPr txBox="1">
            <a:spLocks/>
          </p:cNvSpPr>
          <p:nvPr/>
        </p:nvSpPr>
        <p:spPr>
          <a:xfrm>
            <a:off x="1984075" y="5438203"/>
            <a:ext cx="9480848" cy="9194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a:no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7030A0"/>
              </a:buClr>
              <a:buSzPts val="1400"/>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Continuous Quality Improvement: </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monitor implementation and allow data-based adaptation to local environments.</a:t>
            </a:r>
          </a:p>
        </p:txBody>
      </p:sp>
      <p:sp>
        <p:nvSpPr>
          <p:cNvPr id="4" name="TextBox 3">
            <a:extLst>
              <a:ext uri="{FF2B5EF4-FFF2-40B4-BE49-F238E27FC236}">
                <a16:creationId xmlns:a16="http://schemas.microsoft.com/office/drawing/2014/main" id="{F0C9B860-C12B-4F55-BBEC-6E446B5C08B0}"/>
              </a:ext>
            </a:extLst>
          </p:cNvPr>
          <p:cNvSpPr txBox="1"/>
          <p:nvPr/>
        </p:nvSpPr>
        <p:spPr>
          <a:xfrm>
            <a:off x="355597" y="1490354"/>
            <a:ext cx="11109326" cy="10353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marL="0" marR="0" lvl="0" indent="-423323" algn="l" defTabSz="914400" rtl="0" eaLnBrk="1" fontAlgn="auto" latinLnBrk="0" hangingPunct="1">
              <a:lnSpc>
                <a:spcPct val="80000"/>
              </a:lnSpc>
              <a:spcBef>
                <a:spcPts val="0"/>
              </a:spcBef>
              <a:spcAft>
                <a:spcPts val="0"/>
              </a:spcAft>
              <a:buClrTx/>
              <a:buSzPts val="1400"/>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First 4 well-child visits</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screening for maternal depression and barriers to concrete supports, touchpoints-informed focus on the baby’s developing temperament, personality, anticipatory guidance and related parent coaching.</a:t>
            </a:r>
          </a:p>
        </p:txBody>
      </p:sp>
      <p:sp>
        <p:nvSpPr>
          <p:cNvPr id="5" name="TextBox 4">
            <a:extLst>
              <a:ext uri="{FF2B5EF4-FFF2-40B4-BE49-F238E27FC236}">
                <a16:creationId xmlns:a16="http://schemas.microsoft.com/office/drawing/2014/main" id="{ACA67AED-694B-4EE1-8AD2-4D154CD8C44B}"/>
              </a:ext>
            </a:extLst>
          </p:cNvPr>
          <p:cNvSpPr txBox="1"/>
          <p:nvPr/>
        </p:nvSpPr>
        <p:spPr>
          <a:xfrm>
            <a:off x="840575" y="2667769"/>
            <a:ext cx="10624348" cy="7398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rtlCol="0">
            <a:spAutoFit/>
          </a:bodyPr>
          <a:lstStyle/>
          <a:p>
            <a:pPr marL="0" marR="0" lvl="0" indent="-423323" algn="l" defTabSz="914400" rtl="0" eaLnBrk="1" fontAlgn="auto" latinLnBrk="0" hangingPunct="1">
              <a:lnSpc>
                <a:spcPct val="80000"/>
              </a:lnSpc>
              <a:spcBef>
                <a:spcPts val="0"/>
              </a:spcBef>
              <a:spcAft>
                <a:spcPts val="0"/>
              </a:spcAft>
              <a:buClrTx/>
              <a:buSzPts val="1400"/>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6-month visit</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wrap-up to the intervention, transition plan implementation to assure ongoing support within the family-centered medical home. </a:t>
            </a:r>
          </a:p>
        </p:txBody>
      </p:sp>
      <p:sp>
        <p:nvSpPr>
          <p:cNvPr id="8" name="TextBox 7">
            <a:extLst>
              <a:ext uri="{FF2B5EF4-FFF2-40B4-BE49-F238E27FC236}">
                <a16:creationId xmlns:a16="http://schemas.microsoft.com/office/drawing/2014/main" id="{977C46A8-7326-453B-9B32-98473E46CDA7}"/>
              </a:ext>
            </a:extLst>
          </p:cNvPr>
          <p:cNvSpPr txBox="1"/>
          <p:nvPr/>
        </p:nvSpPr>
        <p:spPr>
          <a:xfrm>
            <a:off x="1192527" y="3587440"/>
            <a:ext cx="10272396" cy="7398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pPr marL="0" marR="0" lvl="0" indent="-423323" algn="l" defTabSz="914400" rtl="0" eaLnBrk="1" fontAlgn="auto" latinLnBrk="0" hangingPunct="1">
              <a:lnSpc>
                <a:spcPct val="80000"/>
              </a:lnSpc>
              <a:spcBef>
                <a:spcPts val="0"/>
              </a:spcBef>
              <a:spcAft>
                <a:spcPts val="0"/>
              </a:spcAft>
              <a:buClrTx/>
              <a:buSzPts val="1400"/>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Weekly interdisciplinary case review</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assures all positive screens are addressed on ongoing basis.</a:t>
            </a:r>
          </a:p>
        </p:txBody>
      </p:sp>
      <p:sp>
        <p:nvSpPr>
          <p:cNvPr id="9" name="TextBox 8">
            <a:extLst>
              <a:ext uri="{FF2B5EF4-FFF2-40B4-BE49-F238E27FC236}">
                <a16:creationId xmlns:a16="http://schemas.microsoft.com/office/drawing/2014/main" id="{D851A025-95B8-41AC-8F96-FBE755276A1F}"/>
              </a:ext>
            </a:extLst>
          </p:cNvPr>
          <p:cNvSpPr txBox="1"/>
          <p:nvPr/>
        </p:nvSpPr>
        <p:spPr>
          <a:xfrm>
            <a:off x="1605993" y="4505606"/>
            <a:ext cx="9858930" cy="7398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pPr marL="0" marR="0" lvl="0" indent="-423323" algn="l" defTabSz="914400" rtl="0" eaLnBrk="1" fontAlgn="auto" latinLnBrk="0" hangingPunct="1">
              <a:lnSpc>
                <a:spcPct val="80000"/>
              </a:lnSpc>
              <a:spcBef>
                <a:spcPts val="0"/>
              </a:spcBef>
              <a:spcAft>
                <a:spcPts val="0"/>
              </a:spcAft>
              <a:buClrTx/>
              <a:buSzPts val="1400"/>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Leveraging of legal partnerships throughout</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help families overcome barriers to concrete supports (including rapid response representation).</a:t>
            </a:r>
          </a:p>
        </p:txBody>
      </p:sp>
    </p:spTree>
    <p:extLst>
      <p:ext uri="{BB962C8B-B14F-4D97-AF65-F5344CB8AC3E}">
        <p14:creationId xmlns:p14="http://schemas.microsoft.com/office/powerpoint/2010/main" val="3892015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209E-D17D-4F20-A6D0-C685853DE76E}"/>
              </a:ext>
            </a:extLst>
          </p:cNvPr>
          <p:cNvSpPr>
            <a:spLocks noGrp="1"/>
          </p:cNvSpPr>
          <p:nvPr>
            <p:ph type="title"/>
          </p:nvPr>
        </p:nvSpPr>
        <p:spPr>
          <a:xfrm>
            <a:off x="260222" y="246184"/>
            <a:ext cx="3429462" cy="1037492"/>
          </a:xfrm>
        </p:spPr>
        <p:txBody>
          <a:bodyPr/>
          <a:lstStyle/>
          <a:p>
            <a:r>
              <a:rPr lang="en-US" dirty="0"/>
              <a:t>Local rock stars</a:t>
            </a:r>
          </a:p>
        </p:txBody>
      </p:sp>
      <p:sp>
        <p:nvSpPr>
          <p:cNvPr id="3" name="Text Placeholder 2">
            <a:extLst>
              <a:ext uri="{FF2B5EF4-FFF2-40B4-BE49-F238E27FC236}">
                <a16:creationId xmlns:a16="http://schemas.microsoft.com/office/drawing/2014/main" id="{8A1B14A5-E7B8-4F35-8378-DB748F6A6CEF}"/>
              </a:ext>
            </a:extLst>
          </p:cNvPr>
          <p:cNvSpPr>
            <a:spLocks noGrp="1"/>
          </p:cNvSpPr>
          <p:nvPr>
            <p:ph type="body" idx="1"/>
          </p:nvPr>
        </p:nvSpPr>
        <p:spPr>
          <a:xfrm>
            <a:off x="3945668" y="446319"/>
            <a:ext cx="3309147" cy="601087"/>
          </a:xfrm>
        </p:spPr>
        <p:txBody>
          <a:bodyPr/>
          <a:lstStyle/>
          <a:p>
            <a:r>
              <a:rPr lang="en-US" sz="2400" dirty="0"/>
              <a:t>Coastal Toll Gate Pediatrics</a:t>
            </a:r>
            <a:endParaRPr lang="en-US" sz="2400" dirty="0">
              <a:solidFill>
                <a:schemeClr val="accent1"/>
              </a:solidFill>
            </a:endParaRPr>
          </a:p>
        </p:txBody>
      </p:sp>
      <p:sp>
        <p:nvSpPr>
          <p:cNvPr id="4" name="Content Placeholder 3">
            <a:extLst>
              <a:ext uri="{FF2B5EF4-FFF2-40B4-BE49-F238E27FC236}">
                <a16:creationId xmlns:a16="http://schemas.microsoft.com/office/drawing/2014/main" id="{54E05A85-0100-4B67-A2A5-22134AD6255A}"/>
              </a:ext>
            </a:extLst>
          </p:cNvPr>
          <p:cNvSpPr>
            <a:spLocks noGrp="1"/>
          </p:cNvSpPr>
          <p:nvPr>
            <p:ph sz="half" idx="2"/>
          </p:nvPr>
        </p:nvSpPr>
        <p:spPr>
          <a:xfrm>
            <a:off x="3868568" y="2940420"/>
            <a:ext cx="8181474" cy="3323188"/>
          </a:xfrm>
        </p:spPr>
        <p:txBody>
          <a:bodyPr/>
          <a:lstStyle/>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Over 150 families enrolled in DULCE in RI, including pregnant woman in their 3</a:t>
            </a:r>
            <a:r>
              <a:rPr lang="en-US" sz="1800" baseline="30000" dirty="0">
                <a:latin typeface="Calibri Light" panose="020F0302020204030204" pitchFamily="34" charset="0"/>
                <a:ea typeface="Calibri Light" panose="020F0302020204030204" pitchFamily="34" charset="0"/>
                <a:cs typeface="Calibri Light" panose="020F0302020204030204" pitchFamily="34" charset="0"/>
              </a:rPr>
              <a:t>rd</a:t>
            </a:r>
            <a:r>
              <a:rPr lang="en-US" sz="1800" dirty="0">
                <a:latin typeface="Calibri Light" panose="020F0302020204030204" pitchFamily="34" charset="0"/>
                <a:ea typeface="Calibri Light" panose="020F0302020204030204" pitchFamily="34" charset="0"/>
                <a:cs typeface="Calibri Light" panose="020F0302020204030204" pitchFamily="34" charset="0"/>
              </a:rPr>
              <a:t> trimester</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Ability to address immediate needs for families and provide resources to families before leaving the practice.</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Staff received specialized training (including a collaboration with Brazelton Touchpoints Center)</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Family specialist is being requested by families to support during and between medical visits</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Ability to serve families with a different cultural backgrounds, education levels, and socioeconomic status – need is not only for those with low socioeconomic statues</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Having the family specialist in the room helped improve engagement with the medical provider</a:t>
            </a:r>
          </a:p>
          <a:p>
            <a:pPr>
              <a:lnSpc>
                <a:spcPct val="100000"/>
              </a:lnSpc>
              <a:spcBef>
                <a:spcPts val="0"/>
              </a:spcBef>
            </a:pPr>
            <a:r>
              <a:rPr lang="en-US" sz="1800" dirty="0">
                <a:latin typeface="Calibri Light" panose="020F0302020204030204" pitchFamily="34" charset="0"/>
                <a:ea typeface="Calibri Light" panose="020F0302020204030204" pitchFamily="34" charset="0"/>
                <a:cs typeface="Calibri Light" panose="020F0302020204030204" pitchFamily="34" charset="0"/>
              </a:rPr>
              <a:t>Ability to meet with team to discuss a follow up plan proved to help cultivate a strong collaborative team </a:t>
            </a:r>
          </a:p>
        </p:txBody>
      </p:sp>
      <p:sp>
        <p:nvSpPr>
          <p:cNvPr id="7" name="Text Placeholder 6">
            <a:extLst>
              <a:ext uri="{FF2B5EF4-FFF2-40B4-BE49-F238E27FC236}">
                <a16:creationId xmlns:a16="http://schemas.microsoft.com/office/drawing/2014/main" id="{B0BBB0D3-F4B5-4146-8064-6CACD6B0C1A1}"/>
              </a:ext>
            </a:extLst>
          </p:cNvPr>
          <p:cNvSpPr>
            <a:spLocks noGrp="1"/>
          </p:cNvSpPr>
          <p:nvPr>
            <p:ph type="body" idx="15"/>
          </p:nvPr>
        </p:nvSpPr>
        <p:spPr>
          <a:xfrm>
            <a:off x="7759133" y="598754"/>
            <a:ext cx="4012309" cy="448652"/>
          </a:xfrm>
        </p:spPr>
        <p:txBody>
          <a:bodyPr/>
          <a:lstStyle/>
          <a:p>
            <a:pPr>
              <a:lnSpc>
                <a:spcPct val="100000"/>
              </a:lnSpc>
              <a:spcBef>
                <a:spcPts val="0"/>
              </a:spcBef>
            </a:pPr>
            <a:r>
              <a:rPr lang="en-US" sz="2400" dirty="0">
                <a:solidFill>
                  <a:schemeClr val="accent1"/>
                </a:solidFill>
              </a:rPr>
              <a:t>Care New England Family </a:t>
            </a:r>
          </a:p>
          <a:p>
            <a:pPr>
              <a:lnSpc>
                <a:spcPct val="100000"/>
              </a:lnSpc>
              <a:spcBef>
                <a:spcPts val="0"/>
              </a:spcBef>
            </a:pPr>
            <a:r>
              <a:rPr lang="en-US" sz="2400" dirty="0">
                <a:solidFill>
                  <a:schemeClr val="accent1"/>
                </a:solidFill>
              </a:rPr>
              <a:t>Care Center</a:t>
            </a:r>
          </a:p>
        </p:txBody>
      </p:sp>
      <p:sp>
        <p:nvSpPr>
          <p:cNvPr id="5" name="Slide Number Placeholder 4">
            <a:extLst>
              <a:ext uri="{FF2B5EF4-FFF2-40B4-BE49-F238E27FC236}">
                <a16:creationId xmlns:a16="http://schemas.microsoft.com/office/drawing/2014/main" id="{ABBA3DB3-A445-4949-AB8E-8B2F3C33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B047D-A6CD-43AB-96F0-683C726B586B}" type="slidenum">
              <a:rPr kumimoji="0" lang="en-US" sz="900" b="0" i="0" u="none" strike="noStrike" kern="1200" cap="none" spc="0" normalizeH="0" baseline="0" noProof="0" smtClean="0">
                <a:ln>
                  <a:noFill/>
                </a:ln>
                <a:solidFill>
                  <a:srgbClr val="7F7F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7F7F7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CE7079-FDDB-77D5-C6BE-35A2D38C11C3}"/>
              </a:ext>
            </a:extLst>
          </p:cNvPr>
          <p:cNvPicPr>
            <a:picLocks noChangeAspect="1"/>
          </p:cNvPicPr>
          <p:nvPr/>
        </p:nvPicPr>
        <p:blipFill>
          <a:blip r:embed="rId3"/>
          <a:srcRect/>
          <a:stretch>
            <a:fillRect/>
          </a:stretch>
        </p:blipFill>
        <p:spPr>
          <a:xfrm>
            <a:off x="3945668" y="1047406"/>
            <a:ext cx="3011562" cy="1693417"/>
          </a:xfrm>
          <a:prstGeom prst="rect">
            <a:avLst/>
          </a:prstGeom>
        </p:spPr>
      </p:pic>
      <p:pic>
        <p:nvPicPr>
          <p:cNvPr id="6" name="Picture 5">
            <a:extLst>
              <a:ext uri="{FF2B5EF4-FFF2-40B4-BE49-F238E27FC236}">
                <a16:creationId xmlns:a16="http://schemas.microsoft.com/office/drawing/2014/main" id="{D69841FB-A0B0-4235-A2A7-CFC0A4C79E08}"/>
              </a:ext>
            </a:extLst>
          </p:cNvPr>
          <p:cNvPicPr>
            <a:picLocks noChangeAspect="1"/>
          </p:cNvPicPr>
          <p:nvPr/>
        </p:nvPicPr>
        <p:blipFill>
          <a:blip r:embed="rId4"/>
          <a:stretch>
            <a:fillRect/>
          </a:stretch>
        </p:blipFill>
        <p:spPr>
          <a:xfrm>
            <a:off x="7759133" y="1047406"/>
            <a:ext cx="3822543" cy="1693418"/>
          </a:xfrm>
          <a:prstGeom prst="rect">
            <a:avLst/>
          </a:prstGeom>
        </p:spPr>
      </p:pic>
      <p:sp>
        <p:nvSpPr>
          <p:cNvPr id="15" name="TextBox 14">
            <a:extLst>
              <a:ext uri="{FF2B5EF4-FFF2-40B4-BE49-F238E27FC236}">
                <a16:creationId xmlns:a16="http://schemas.microsoft.com/office/drawing/2014/main" id="{F9174DF8-9E28-4B92-931D-B12C1FD5FEDD}"/>
              </a:ext>
            </a:extLst>
          </p:cNvPr>
          <p:cNvSpPr txBox="1"/>
          <p:nvPr/>
        </p:nvSpPr>
        <p:spPr>
          <a:xfrm>
            <a:off x="260222" y="2300240"/>
            <a:ext cx="313715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93"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 postpartum mother commented: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3"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 never thought that a pediatrician's office could provide support for me and be so resourceful, I thought this office really only focused on my baby, my family and I are so thankful for the conversations I have had with you (family specialist)."</a:t>
            </a:r>
            <a:endParaRPr kumimoji="0" lang="en-US" sz="2000" b="0" i="0" u="none" strike="noStrike" kern="1200" cap="none" spc="-95"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3037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860B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a:xfrm>
            <a:off x="1812757" y="5963074"/>
            <a:ext cx="9256295" cy="894925"/>
          </a:xfrm>
        </p:spPr>
        <p:txBody>
          <a:bodyPr>
            <a:normAutofit lnSpcReduction="10000"/>
          </a:bodyPr>
          <a:lstStyle/>
          <a:p>
            <a:r>
              <a:rPr lang="en-US" dirty="0"/>
              <a:t>Swanette Salazar CCHW</a:t>
            </a:r>
            <a:br>
              <a:rPr lang="en-US" dirty="0"/>
            </a:br>
            <a:r>
              <a:rPr lang="en-US" dirty="0">
                <a:hlinkClick r:id="rId2"/>
              </a:rPr>
              <a:t>salazarsw@familyserviceri.org</a:t>
            </a:r>
            <a:r>
              <a:rPr lang="en-US" dirty="0"/>
              <a:t> </a:t>
            </a:r>
          </a:p>
        </p:txBody>
      </p:sp>
      <p:pic>
        <p:nvPicPr>
          <p:cNvPr id="1026" name="Picture 2" descr="The DULCE Interdisciplinary Team: A Recipe for Success - Center for the  Study of Social Policy">
            <a:extLst>
              <a:ext uri="{FF2B5EF4-FFF2-40B4-BE49-F238E27FC236}">
                <a16:creationId xmlns:a16="http://schemas.microsoft.com/office/drawing/2014/main" id="{797D351E-C56A-46CA-810A-C16FF3B9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915" y="562621"/>
            <a:ext cx="5696595" cy="3190093"/>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p:spPr>
      </p:pic>
    </p:spTree>
    <p:extLst>
      <p:ext uri="{BB962C8B-B14F-4D97-AF65-F5344CB8AC3E}">
        <p14:creationId xmlns:p14="http://schemas.microsoft.com/office/powerpoint/2010/main" val="36301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6E60-13F3-CE64-9572-3A0360B51F12}"/>
              </a:ext>
            </a:extLst>
          </p:cNvPr>
          <p:cNvSpPr>
            <a:spLocks noGrp="1"/>
          </p:cNvSpPr>
          <p:nvPr>
            <p:ph type="ctrTitle"/>
          </p:nvPr>
        </p:nvSpPr>
        <p:spPr>
          <a:xfrm>
            <a:off x="3215729" y="1764407"/>
            <a:ext cx="5760846" cy="2310312"/>
          </a:xfrm>
        </p:spPr>
        <p:txBody>
          <a:bodyPr>
            <a:noAutofit/>
          </a:bodyPr>
          <a:lstStyle/>
          <a:p>
            <a:r>
              <a:rPr lang="en-US" sz="3200" b="1" dirty="0">
                <a:solidFill>
                  <a:schemeClr val="tx2"/>
                </a:solidFill>
              </a:rPr>
              <a:t>Cynthia Loncar, PhD</a:t>
            </a:r>
            <a:br>
              <a:rPr lang="en-US" sz="3200" b="1" dirty="0">
                <a:solidFill>
                  <a:schemeClr val="tx2"/>
                </a:solidFill>
              </a:rPr>
            </a:br>
            <a:r>
              <a:rPr lang="en-US" sz="3200" b="1" dirty="0">
                <a:solidFill>
                  <a:schemeClr val="tx2"/>
                </a:solidFill>
              </a:rPr>
              <a:t>Associate Professor of Pediatrics &amp; Psychiatry and Human Behavior</a:t>
            </a:r>
            <a:br>
              <a:rPr lang="en-US" sz="3200" b="1" dirty="0">
                <a:solidFill>
                  <a:schemeClr val="tx2"/>
                </a:solidFill>
              </a:rPr>
            </a:br>
            <a:r>
              <a:rPr lang="en-US" sz="3200" b="1" dirty="0">
                <a:solidFill>
                  <a:schemeClr val="tx2"/>
                </a:solidFill>
              </a:rPr>
              <a:t>Brown Center for the Study of Children at Risk</a:t>
            </a:r>
            <a:br>
              <a:rPr lang="en-US" sz="3200" b="1" dirty="0">
                <a:solidFill>
                  <a:schemeClr val="tx2"/>
                </a:solidFill>
              </a:rPr>
            </a:br>
            <a:r>
              <a:rPr lang="en-US" sz="3200" b="1" dirty="0">
                <a:solidFill>
                  <a:schemeClr val="tx2"/>
                </a:solidFill>
              </a:rPr>
              <a:t>Warren Alpert Medical School of Brown University</a:t>
            </a:r>
          </a:p>
        </p:txBody>
      </p:sp>
    </p:spTree>
    <p:extLst>
      <p:ext uri="{BB962C8B-B14F-4D97-AF65-F5344CB8AC3E}">
        <p14:creationId xmlns:p14="http://schemas.microsoft.com/office/powerpoint/2010/main" val="3842950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877424" y="2703055"/>
            <a:ext cx="3730739" cy="1062609"/>
          </a:xfrm>
        </p:spPr>
        <p:txBody>
          <a:bodyPr>
            <a:normAutofit/>
          </a:bodyPr>
          <a:lstStyle/>
          <a:p>
            <a:pPr>
              <a:lnSpc>
                <a:spcPct val="100000"/>
              </a:lnSpc>
            </a:pPr>
            <a:r>
              <a:rPr lang="en-US" dirty="0"/>
              <a:t>Questions?</a:t>
            </a:r>
          </a:p>
        </p:txBody>
      </p:sp>
      <p:sp>
        <p:nvSpPr>
          <p:cNvPr id="2" name="Rectangle 1">
            <a:extLst>
              <a:ext uri="{FF2B5EF4-FFF2-40B4-BE49-F238E27FC236}">
                <a16:creationId xmlns:a16="http://schemas.microsoft.com/office/drawing/2014/main" id="{1ECB39F3-43EA-E5AD-DD4C-0CE130470D86}"/>
              </a:ext>
            </a:extLst>
          </p:cNvPr>
          <p:cNvSpPr/>
          <p:nvPr/>
        </p:nvSpPr>
        <p:spPr>
          <a:xfrm>
            <a:off x="3430438" y="6443930"/>
            <a:ext cx="6055744" cy="3450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09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3" name="Rectangle 2102">
            <a:extLst>
              <a:ext uri="{FF2B5EF4-FFF2-40B4-BE49-F238E27FC236}">
                <a16:creationId xmlns:a16="http://schemas.microsoft.com/office/drawing/2014/main" id="{E32EEBD4-2EE2-4943-A13A-027C8021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F3B651-FDAB-8BB1-D98E-1167BCA6409B}"/>
              </a:ext>
            </a:extLst>
          </p:cNvPr>
          <p:cNvSpPr>
            <a:spLocks noGrp="1"/>
          </p:cNvSpPr>
          <p:nvPr>
            <p:ph type="title"/>
          </p:nvPr>
        </p:nvSpPr>
        <p:spPr>
          <a:xfrm>
            <a:off x="643466" y="753626"/>
            <a:ext cx="5452534" cy="3004145"/>
          </a:xfrm>
        </p:spPr>
        <p:txBody>
          <a:bodyPr vert="horz" lIns="91440" tIns="45720" rIns="91440" bIns="45720" rtlCol="0" anchor="b">
            <a:normAutofit/>
          </a:bodyPr>
          <a:lstStyle/>
          <a:p>
            <a:pPr algn="ctr"/>
            <a:r>
              <a:rPr lang="en-US" sz="6000" b="1"/>
              <a:t>Why Early Matters</a:t>
            </a:r>
          </a:p>
        </p:txBody>
      </p:sp>
      <p:sp>
        <p:nvSpPr>
          <p:cNvPr id="2105" name="Freeform: Shape 2104">
            <a:extLst>
              <a:ext uri="{FF2B5EF4-FFF2-40B4-BE49-F238E27FC236}">
                <a16:creationId xmlns:a16="http://schemas.microsoft.com/office/drawing/2014/main" id="{8F22F920-02D7-497A-892A-5A1799A6E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4758" y="0"/>
            <a:ext cx="1679159" cy="925847"/>
          </a:xfrm>
          <a:custGeom>
            <a:avLst/>
            <a:gdLst>
              <a:gd name="connsiteX0" fmla="*/ 0 w 1679159"/>
              <a:gd name="connsiteY0" fmla="*/ 0 h 925847"/>
              <a:gd name="connsiteX1" fmla="*/ 123825 w 1679159"/>
              <a:gd name="connsiteY1" fmla="*/ 0 h 925847"/>
              <a:gd name="connsiteX2" fmla="*/ 123825 w 1679159"/>
              <a:gd name="connsiteY2" fmla="*/ 756588 h 925847"/>
              <a:gd name="connsiteX3" fmla="*/ 1431852 w 1679159"/>
              <a:gd name="connsiteY3" fmla="*/ 0 h 925847"/>
              <a:gd name="connsiteX4" fmla="*/ 1679159 w 1679159"/>
              <a:gd name="connsiteY4" fmla="*/ 0 h 925847"/>
              <a:gd name="connsiteX5" fmla="*/ 92869 w 1679159"/>
              <a:gd name="connsiteY5" fmla="*/ 917560 h 925847"/>
              <a:gd name="connsiteX6" fmla="*/ 61913 w 1679159"/>
              <a:gd name="connsiteY6" fmla="*/ 925847 h 925847"/>
              <a:gd name="connsiteX7" fmla="*/ 0 w 1679159"/>
              <a:gd name="connsiteY7" fmla="*/ 863935 h 9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9159" h="925847">
                <a:moveTo>
                  <a:pt x="0" y="0"/>
                </a:moveTo>
                <a:lnTo>
                  <a:pt x="123825" y="0"/>
                </a:lnTo>
                <a:lnTo>
                  <a:pt x="123825" y="756588"/>
                </a:lnTo>
                <a:lnTo>
                  <a:pt x="1431852" y="0"/>
                </a:lnTo>
                <a:lnTo>
                  <a:pt x="1679159" y="0"/>
                </a:lnTo>
                <a:lnTo>
                  <a:pt x="92869" y="917560"/>
                </a:lnTo>
                <a:cubicBezTo>
                  <a:pt x="83458" y="922999"/>
                  <a:pt x="72780" y="925857"/>
                  <a:pt x="61913" y="925847"/>
                </a:cubicBezTo>
                <a:cubicBezTo>
                  <a:pt x="27719" y="925847"/>
                  <a:pt x="0" y="898129"/>
                  <a:pt x="0" y="863935"/>
                </a:cubicBezTo>
                <a:close/>
              </a:path>
            </a:pathLst>
          </a:custGeom>
          <a:solidFill>
            <a:schemeClr val="accent6"/>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7" name="Oval 2106">
            <a:extLst>
              <a:ext uri="{FF2B5EF4-FFF2-40B4-BE49-F238E27FC236}">
                <a16:creationId xmlns:a16="http://schemas.microsoft.com/office/drawing/2014/main" id="{21BA6915-E6D0-4619-9A50-B788D0048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0349" y="400837"/>
            <a:ext cx="357006" cy="357006"/>
          </a:xfrm>
          <a:prstGeom prst="ellipse">
            <a:avLst/>
          </a:pr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4" name="Picture 20" descr="Duval Head Start/Early Head Start CCP • Lutheran Services Florida">
            <a:extLst>
              <a:ext uri="{FF2B5EF4-FFF2-40B4-BE49-F238E27FC236}">
                <a16:creationId xmlns:a16="http://schemas.microsoft.com/office/drawing/2014/main" id="{930E3610-CE48-47F8-B966-AAC5B8AFE6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9" b="3"/>
          <a:stretch/>
        </p:blipFill>
        <p:spPr bwMode="auto">
          <a:xfrm>
            <a:off x="6764757" y="1449753"/>
            <a:ext cx="2422598" cy="1654746"/>
          </a:xfrm>
          <a:custGeom>
            <a:avLst/>
            <a:gdLst/>
            <a:ahLst/>
            <a:cxnLst/>
            <a:rect l="l" t="t" r="r" b="b"/>
            <a:pathLst>
              <a:path w="2498961" h="2498961">
                <a:moveTo>
                  <a:pt x="65723" y="0"/>
                </a:moveTo>
                <a:lnTo>
                  <a:pt x="2433238" y="0"/>
                </a:lnTo>
                <a:cubicBezTo>
                  <a:pt x="2469536" y="0"/>
                  <a:pt x="2498961" y="29425"/>
                  <a:pt x="2498961" y="65723"/>
                </a:cubicBezTo>
                <a:lnTo>
                  <a:pt x="2498961" y="2433238"/>
                </a:lnTo>
                <a:cubicBezTo>
                  <a:pt x="2498961" y="2469536"/>
                  <a:pt x="2469536" y="2498961"/>
                  <a:pt x="2433238" y="2498961"/>
                </a:cubicBezTo>
                <a:lnTo>
                  <a:pt x="65723" y="2498961"/>
                </a:lnTo>
                <a:cubicBezTo>
                  <a:pt x="29425" y="2498961"/>
                  <a:pt x="0" y="2469536"/>
                  <a:pt x="0" y="2433238"/>
                </a:cubicBezTo>
                <a:lnTo>
                  <a:pt x="0" y="65723"/>
                </a:lnTo>
                <a:cubicBezTo>
                  <a:pt x="0" y="29425"/>
                  <a:pt x="29425" y="0"/>
                  <a:pt x="65723" y="0"/>
                </a:cubicBezTo>
                <a:close/>
              </a:path>
            </a:pathLst>
          </a:custGeom>
          <a:noFill/>
          <a:extLst>
            <a:ext uri="{909E8E84-426E-40DD-AFC4-6F175D3DCCD1}">
              <a14:hiddenFill xmlns:a14="http://schemas.microsoft.com/office/drawing/2010/main">
                <a:solidFill>
                  <a:srgbClr val="FFFFFF"/>
                </a:solidFill>
              </a14:hiddenFill>
            </a:ext>
          </a:extLst>
        </p:spPr>
      </p:pic>
      <p:pic>
        <p:nvPicPr>
          <p:cNvPr id="28" name="Picture 16" descr="5 ways to improve your child's brain development | The Times of India">
            <a:extLst>
              <a:ext uri="{FF2B5EF4-FFF2-40B4-BE49-F238E27FC236}">
                <a16:creationId xmlns:a16="http://schemas.microsoft.com/office/drawing/2014/main" id="{CC2ED9FF-4006-4B41-B17C-4EED292081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27"/>
          <a:stretch/>
        </p:blipFill>
        <p:spPr bwMode="auto">
          <a:xfrm>
            <a:off x="9609611" y="623311"/>
            <a:ext cx="2422598" cy="1654748"/>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ow much interaction and playtime newborns and babies need | BabyCenter">
            <a:extLst>
              <a:ext uri="{FF2B5EF4-FFF2-40B4-BE49-F238E27FC236}">
                <a16:creationId xmlns:a16="http://schemas.microsoft.com/office/drawing/2014/main" id="{E91B3C29-9A2C-4C21-969E-ED104A6E13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68"/>
          <a:stretch/>
        </p:blipFill>
        <p:spPr bwMode="auto">
          <a:xfrm>
            <a:off x="6764757" y="4189016"/>
            <a:ext cx="2422598" cy="1655821"/>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Who's That Baby in the Mirror? Your Child's Self-Concept Development -  Playful Bee Blog">
            <a:extLst>
              <a:ext uri="{FF2B5EF4-FFF2-40B4-BE49-F238E27FC236}">
                <a16:creationId xmlns:a16="http://schemas.microsoft.com/office/drawing/2014/main" id="{3DFB6698-2681-41AA-BA07-5842C2801C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73" r="13672" b="-1"/>
          <a:stretch/>
        </p:blipFill>
        <p:spPr bwMode="auto">
          <a:xfrm>
            <a:off x="9609611" y="3403244"/>
            <a:ext cx="2422598" cy="1655814"/>
          </a:xfrm>
          <a:custGeom>
            <a:avLst/>
            <a:gdLst/>
            <a:ahLst/>
            <a:cxnLst/>
            <a:rect l="l" t="t" r="r" b="b"/>
            <a:pathLst>
              <a:path w="2565029" h="2588972">
                <a:moveTo>
                  <a:pt x="69897" y="0"/>
                </a:moveTo>
                <a:lnTo>
                  <a:pt x="2495132" y="0"/>
                </a:lnTo>
                <a:cubicBezTo>
                  <a:pt x="2533735" y="0"/>
                  <a:pt x="2565029" y="31294"/>
                  <a:pt x="2565029" y="69897"/>
                </a:cubicBezTo>
                <a:lnTo>
                  <a:pt x="2565029" y="2519075"/>
                </a:lnTo>
                <a:cubicBezTo>
                  <a:pt x="2565029" y="2557678"/>
                  <a:pt x="2533735" y="2588972"/>
                  <a:pt x="2495132" y="2588972"/>
                </a:cubicBezTo>
                <a:lnTo>
                  <a:pt x="69897" y="2588972"/>
                </a:lnTo>
                <a:cubicBezTo>
                  <a:pt x="31294" y="2588972"/>
                  <a:pt x="0" y="2557678"/>
                  <a:pt x="0" y="2519075"/>
                </a:cubicBezTo>
                <a:lnTo>
                  <a:pt x="0" y="69897"/>
                </a:lnTo>
                <a:cubicBezTo>
                  <a:pt x="0" y="31294"/>
                  <a:pt x="31294" y="0"/>
                  <a:pt x="69897" y="0"/>
                </a:cubicBezTo>
                <a:close/>
              </a:path>
            </a:pathLst>
          </a:custGeom>
          <a:noFill/>
          <a:extLst>
            <a:ext uri="{909E8E84-426E-40DD-AFC4-6F175D3DCCD1}">
              <a14:hiddenFill xmlns:a14="http://schemas.microsoft.com/office/drawing/2010/main">
                <a:solidFill>
                  <a:srgbClr val="FFFFFF"/>
                </a:solidFill>
              </a14:hiddenFill>
            </a:ext>
          </a:extLst>
        </p:spPr>
      </p:pic>
      <p:sp>
        <p:nvSpPr>
          <p:cNvPr id="2109" name="Freeform: Shape 2108">
            <a:extLst>
              <a:ext uri="{FF2B5EF4-FFF2-40B4-BE49-F238E27FC236}">
                <a16:creationId xmlns:a16="http://schemas.microsoft.com/office/drawing/2014/main" id="{4DDF45CC-3E53-4361-852F-16750ABA7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2303"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11" name="Freeform: Shape 2110">
            <a:extLst>
              <a:ext uri="{FF2B5EF4-FFF2-40B4-BE49-F238E27FC236}">
                <a16:creationId xmlns:a16="http://schemas.microsoft.com/office/drawing/2014/main" id="{025B8C08-2FE2-4EE7-8826-385416193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9975314" y="5853103"/>
            <a:ext cx="1761765" cy="1112151"/>
          </a:xfrm>
          <a:custGeom>
            <a:avLst/>
            <a:gdLst>
              <a:gd name="connsiteX0" fmla="*/ 1585229 w 1761765"/>
              <a:gd name="connsiteY0" fmla="*/ 764759 h 1112151"/>
              <a:gd name="connsiteX1" fmla="*/ 1623024 w 1761765"/>
              <a:gd name="connsiteY1" fmla="*/ 792810 h 1112151"/>
              <a:gd name="connsiteX2" fmla="*/ 1711735 w 1761765"/>
              <a:gd name="connsiteY2" fmla="*/ 970132 h 1112151"/>
              <a:gd name="connsiteX3" fmla="*/ 1761765 w 1761765"/>
              <a:gd name="connsiteY3" fmla="*/ 1112151 h 1112151"/>
              <a:gd name="connsiteX4" fmla="*/ 1621544 w 1761765"/>
              <a:gd name="connsiteY4" fmla="*/ 1095575 h 1112151"/>
              <a:gd name="connsiteX5" fmla="*/ 1594821 w 1761765"/>
              <a:gd name="connsiteY5" fmla="*/ 1019711 h 1112151"/>
              <a:gd name="connsiteX6" fmla="*/ 1513200 w 1761765"/>
              <a:gd name="connsiteY6" fmla="*/ 856627 h 1112151"/>
              <a:gd name="connsiteX7" fmla="*/ 1538499 w 1761765"/>
              <a:gd name="connsiteY7" fmla="*/ 770415 h 1112151"/>
              <a:gd name="connsiteX8" fmla="*/ 1585229 w 1761765"/>
              <a:gd name="connsiteY8" fmla="*/ 764759 h 1112151"/>
              <a:gd name="connsiteX9" fmla="*/ 933455 w 1761765"/>
              <a:gd name="connsiteY9" fmla="*/ 161308 h 1112151"/>
              <a:gd name="connsiteX10" fmla="*/ 957797 w 1761765"/>
              <a:gd name="connsiteY10" fmla="*/ 167970 h 1112151"/>
              <a:gd name="connsiteX11" fmla="*/ 1286982 w 1761765"/>
              <a:gd name="connsiteY11" fmla="*/ 387616 h 1112151"/>
              <a:gd name="connsiteX12" fmla="*/ 1293725 w 1761765"/>
              <a:gd name="connsiteY12" fmla="*/ 477075 h 1112151"/>
              <a:gd name="connsiteX13" fmla="*/ 1245453 w 1761765"/>
              <a:gd name="connsiteY13" fmla="*/ 499154 h 1112151"/>
              <a:gd name="connsiteX14" fmla="*/ 1245167 w 1761765"/>
              <a:gd name="connsiteY14" fmla="*/ 499154 h 1112151"/>
              <a:gd name="connsiteX15" fmla="*/ 1203638 w 1761765"/>
              <a:gd name="connsiteY15" fmla="*/ 484104 h 1112151"/>
              <a:gd name="connsiteX16" fmla="*/ 900647 w 1761765"/>
              <a:gd name="connsiteY16" fmla="*/ 281508 h 1112151"/>
              <a:gd name="connsiteX17" fmla="*/ 872454 w 1761765"/>
              <a:gd name="connsiteY17" fmla="*/ 196164 h 1112151"/>
              <a:gd name="connsiteX18" fmla="*/ 933455 w 1761765"/>
              <a:gd name="connsiteY18" fmla="*/ 161308 h 1112151"/>
              <a:gd name="connsiteX19" fmla="*/ 454020 w 1761765"/>
              <a:gd name="connsiteY19" fmla="*/ 13474 h 1112151"/>
              <a:gd name="connsiteX20" fmla="*/ 477919 w 1761765"/>
              <a:gd name="connsiteY20" fmla="*/ 21437 h 1112151"/>
              <a:gd name="connsiteX21" fmla="*/ 509236 w 1761765"/>
              <a:gd name="connsiteY21" fmla="*/ 84182 h 1112151"/>
              <a:gd name="connsiteX22" fmla="*/ 445829 w 1761765"/>
              <a:gd name="connsiteY22" fmla="*/ 139871 h 1112151"/>
              <a:gd name="connsiteX23" fmla="*/ 437447 w 1761765"/>
              <a:gd name="connsiteY23" fmla="*/ 139395 h 1112151"/>
              <a:gd name="connsiteX24" fmla="*/ 73211 w 1761765"/>
              <a:gd name="connsiteY24" fmla="*/ 137204 h 1112151"/>
              <a:gd name="connsiteX25" fmla="*/ 749 w 1761765"/>
              <a:gd name="connsiteY25" fmla="*/ 84082 h 1112151"/>
              <a:gd name="connsiteX26" fmla="*/ 53871 w 1761765"/>
              <a:gd name="connsiteY26" fmla="*/ 11621 h 1112151"/>
              <a:gd name="connsiteX27" fmla="*/ 58352 w 1761765"/>
              <a:gd name="connsiteY27" fmla="*/ 11093 h 1112151"/>
              <a:gd name="connsiteX28" fmla="*/ 454020 w 1761765"/>
              <a:gd name="connsiteY28" fmla="*/ 13474 h 111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61765" h="1112151">
                <a:moveTo>
                  <a:pt x="1585229" y="764759"/>
                </a:moveTo>
                <a:cubicBezTo>
                  <a:pt x="1600438" y="768789"/>
                  <a:pt x="1614156" y="778436"/>
                  <a:pt x="1623024" y="792810"/>
                </a:cubicBezTo>
                <a:cubicBezTo>
                  <a:pt x="1656300" y="850065"/>
                  <a:pt x="1685920" y="909291"/>
                  <a:pt x="1711735" y="970132"/>
                </a:cubicBezTo>
                <a:lnTo>
                  <a:pt x="1761765" y="1112151"/>
                </a:lnTo>
                <a:lnTo>
                  <a:pt x="1621544" y="1095575"/>
                </a:lnTo>
                <a:lnTo>
                  <a:pt x="1594821" y="1019711"/>
                </a:lnTo>
                <a:cubicBezTo>
                  <a:pt x="1571072" y="963752"/>
                  <a:pt x="1543819" y="909282"/>
                  <a:pt x="1513200" y="856627"/>
                </a:cubicBezTo>
                <a:cubicBezTo>
                  <a:pt x="1496379" y="825834"/>
                  <a:pt x="1507704" y="787236"/>
                  <a:pt x="1538499" y="770415"/>
                </a:cubicBezTo>
                <a:cubicBezTo>
                  <a:pt x="1553325" y="762319"/>
                  <a:pt x="1570022" y="760730"/>
                  <a:pt x="1585229" y="764759"/>
                </a:cubicBezTo>
                <a:close/>
                <a:moveTo>
                  <a:pt x="933455" y="161308"/>
                </a:moveTo>
                <a:cubicBezTo>
                  <a:pt x="941692" y="161855"/>
                  <a:pt x="949959"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14" descr="CARING FOR YOUR NEWBORN - Redcare">
            <a:extLst>
              <a:ext uri="{FF2B5EF4-FFF2-40B4-BE49-F238E27FC236}">
                <a16:creationId xmlns:a16="http://schemas.microsoft.com/office/drawing/2014/main" id="{06816368-CC74-8226-9BF5-1BFE73C099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6" descr="Babies | Nurofen">
            <a:extLst>
              <a:ext uri="{FF2B5EF4-FFF2-40B4-BE49-F238E27FC236}">
                <a16:creationId xmlns:a16="http://schemas.microsoft.com/office/drawing/2014/main" id="{53A2BDBE-BFAE-42DE-A4E2-CA7C02AB746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13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3" name="Group 2082">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2084" name="Rectangle 2083">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5" name="Rectangle 2084">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6" name="Rectangle 2085">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7" name="Rectangle 2086">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6F3B651-FDAB-8BB1-D98E-1167BCA6409B}"/>
              </a:ext>
            </a:extLst>
          </p:cNvPr>
          <p:cNvSpPr>
            <a:spLocks noGrp="1"/>
          </p:cNvSpPr>
          <p:nvPr>
            <p:ph type="title"/>
          </p:nvPr>
        </p:nvSpPr>
        <p:spPr>
          <a:xfrm>
            <a:off x="1514524" y="5556843"/>
            <a:ext cx="8949690" cy="702264"/>
          </a:xfrm>
        </p:spPr>
        <p:txBody>
          <a:bodyPr vert="horz" lIns="91440" tIns="45720" rIns="91440" bIns="45720" rtlCol="0" anchor="b">
            <a:normAutofit fontScale="90000"/>
          </a:bodyPr>
          <a:lstStyle/>
          <a:p>
            <a:pPr algn="ctr"/>
            <a:r>
              <a:rPr lang="en-US" b="1" dirty="0"/>
              <a:t>Infants develop in an environment of relationships</a:t>
            </a:r>
            <a:endParaRPr lang="en-US" b="1" kern="1200" dirty="0">
              <a:solidFill>
                <a:srgbClr val="FFFFFF"/>
              </a:solidFill>
              <a:latin typeface="+mj-lt"/>
              <a:ea typeface="+mj-ea"/>
              <a:cs typeface="+mj-cs"/>
            </a:endParaRPr>
          </a:p>
        </p:txBody>
      </p:sp>
      <p:sp>
        <p:nvSpPr>
          <p:cNvPr id="7" name="AutoShape 14" descr="CARING FOR YOUR NEWBORN - Redcare">
            <a:extLst>
              <a:ext uri="{FF2B5EF4-FFF2-40B4-BE49-F238E27FC236}">
                <a16:creationId xmlns:a16="http://schemas.microsoft.com/office/drawing/2014/main" id="{06816368-CC74-8226-9BF5-1BFE73C099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8" descr="Related image">
            <a:extLst>
              <a:ext uri="{FF2B5EF4-FFF2-40B4-BE49-F238E27FC236}">
                <a16:creationId xmlns:a16="http://schemas.microsoft.com/office/drawing/2014/main" id="{050E89F4-4ECF-A9ED-2BA9-5E853C94F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763" y="3242475"/>
            <a:ext cx="1598188" cy="120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Baby development at 3-4 months | Raising Children Network">
            <a:extLst>
              <a:ext uri="{FF2B5EF4-FFF2-40B4-BE49-F238E27FC236}">
                <a16:creationId xmlns:a16="http://schemas.microsoft.com/office/drawing/2014/main" id="{895666DB-11FD-40EC-8ED9-F8A0F60B6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550" y="158339"/>
            <a:ext cx="3151172" cy="17725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imple Ways to Entertain &amp; Boost Your Baby's Development at Home -  HealthyChildren.org">
            <a:extLst>
              <a:ext uri="{FF2B5EF4-FFF2-40B4-BE49-F238E27FC236}">
                <a16:creationId xmlns:a16="http://schemas.microsoft.com/office/drawing/2014/main" id="{6EF3D76D-9068-B0D8-C8DC-14BD07CD2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175" y="3016386"/>
            <a:ext cx="1772535" cy="177253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isabilities and the Family: Where are the Marriage, Couple, and Family  Therapists? - Family Therapy Magazine">
            <a:extLst>
              <a:ext uri="{FF2B5EF4-FFF2-40B4-BE49-F238E27FC236}">
                <a16:creationId xmlns:a16="http://schemas.microsoft.com/office/drawing/2014/main" id="{0381FCAC-F033-CC1C-CB4B-3D824D715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0739" y="411167"/>
            <a:ext cx="1975137" cy="115430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own Syndrome Overview - Special Needs Resource">
            <a:extLst>
              <a:ext uri="{FF2B5EF4-FFF2-40B4-BE49-F238E27FC236}">
                <a16:creationId xmlns:a16="http://schemas.microsoft.com/office/drawing/2014/main" id="{859F6D96-8407-DF4D-32A0-2875E023BD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2758" y="1827112"/>
            <a:ext cx="2203583" cy="131184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ow parent-child communication from birth to age 3 sets the stage for  lifelong success">
            <a:extLst>
              <a:ext uri="{FF2B5EF4-FFF2-40B4-BE49-F238E27FC236}">
                <a16:creationId xmlns:a16="http://schemas.microsoft.com/office/drawing/2014/main" id="{9874DB63-CB85-EC5D-4D4C-D1C208F98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6156" y="1973525"/>
            <a:ext cx="1714888" cy="114231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Raising a Smart Baby: How to Build Your Child's Brain Power">
            <a:extLst>
              <a:ext uri="{FF2B5EF4-FFF2-40B4-BE49-F238E27FC236}">
                <a16:creationId xmlns:a16="http://schemas.microsoft.com/office/drawing/2014/main" id="{7BFD6A2F-A092-B651-AEA9-88CAFE1C86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5262" y="3146670"/>
            <a:ext cx="3159378" cy="177253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nfants need lots of active movement and play – and there are simple ways to  help them get it">
            <a:extLst>
              <a:ext uri="{FF2B5EF4-FFF2-40B4-BE49-F238E27FC236}">
                <a16:creationId xmlns:a16="http://schemas.microsoft.com/office/drawing/2014/main" id="{DFEE81E3-827C-BAC2-0FA0-3A960C61CF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8633" y="223963"/>
            <a:ext cx="2372635" cy="158280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Parents talk more to babies if the babies talk back">
            <a:extLst>
              <a:ext uri="{FF2B5EF4-FFF2-40B4-BE49-F238E27FC236}">
                <a16:creationId xmlns:a16="http://schemas.microsoft.com/office/drawing/2014/main" id="{DBBED29E-7CBF-6768-7DC3-680439A290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1630" y="1739498"/>
            <a:ext cx="2543094" cy="14304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reality of growing up with LGBTQ+ parents / Dossier">
            <a:extLst>
              <a:ext uri="{FF2B5EF4-FFF2-40B4-BE49-F238E27FC236}">
                <a16:creationId xmlns:a16="http://schemas.microsoft.com/office/drawing/2014/main" id="{200A7034-84F1-F6B8-A041-8ED7D98B1B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9554" y="3359235"/>
            <a:ext cx="2458936" cy="100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43" name="Rectangle 17442">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06FEB79E-DE44-2E6B-09C6-E3B08545968C}"/>
              </a:ext>
            </a:extLst>
          </p:cNvPr>
          <p:cNvSpPr>
            <a:spLocks noGrp="1" noChangeArrowheads="1"/>
          </p:cNvSpPr>
          <p:nvPr>
            <p:ph type="title"/>
          </p:nvPr>
        </p:nvSpPr>
        <p:spPr>
          <a:xfrm>
            <a:off x="838201" y="365125"/>
            <a:ext cx="5393360" cy="1325563"/>
          </a:xfrm>
        </p:spPr>
        <p:txBody>
          <a:bodyPr vert="horz" lIns="91440" tIns="45720" rIns="91440" bIns="45720" rtlCol="0" anchor="ctr">
            <a:normAutofit/>
          </a:bodyPr>
          <a:lstStyle/>
          <a:p>
            <a:r>
              <a:rPr lang="en-US" kern="1200">
                <a:solidFill>
                  <a:schemeClr val="tx1"/>
                </a:solidFill>
                <a:latin typeface="+mj-lt"/>
                <a:ea typeface="+mj-ea"/>
                <a:cs typeface="+mj-cs"/>
              </a:rPr>
              <a:t>Early Relationships Matter</a:t>
            </a:r>
          </a:p>
        </p:txBody>
      </p:sp>
      <p:sp>
        <p:nvSpPr>
          <p:cNvPr id="17445" name="Freeform: Shape 17444">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3">
            <a:extLst>
              <a:ext uri="{FF2B5EF4-FFF2-40B4-BE49-F238E27FC236}">
                <a16:creationId xmlns:a16="http://schemas.microsoft.com/office/drawing/2014/main" id="{1CEB398F-71A3-6AB3-6236-1A50AFFC95BF}"/>
              </a:ext>
            </a:extLst>
          </p:cNvPr>
          <p:cNvSpPr txBox="1">
            <a:spLocks noChangeArrowheads="1"/>
          </p:cNvSpPr>
          <p:nvPr/>
        </p:nvSpPr>
        <p:spPr>
          <a:xfrm>
            <a:off x="838200" y="1825625"/>
            <a:ext cx="53933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All children are wired to form </a:t>
            </a:r>
            <a:b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relationships—they can’t help 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Infants/toddlers depend on </a:t>
            </a:r>
            <a:b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supportive relationships with </a:t>
            </a:r>
            <a:b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primary caregivers for healthy </a:t>
            </a:r>
            <a:b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development in </a:t>
            </a:r>
            <a:r>
              <a:rPr kumimoji="0" lang="en-US" sz="2600" b="0" i="0" u="sng" strike="noStrike" kern="1200" cap="none" spc="0" normalizeH="0" baseline="0" noProof="0">
                <a:ln>
                  <a:noFill/>
                </a:ln>
                <a:solidFill>
                  <a:prstClr val="black"/>
                </a:solidFill>
                <a:effectLst/>
                <a:uLnTx/>
                <a:uFillTx/>
                <a:latin typeface="Calibri" panose="020F0502020204030204"/>
                <a:ea typeface="+mn-ea"/>
                <a:cs typeface="+mn-cs"/>
              </a:rPr>
              <a:t>all</a:t>
            </a: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 domains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A baby remembers earliest relationship experiences</a:t>
            </a:r>
            <a:endParaRPr kumimoji="0" lang="en-US" sz="26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47" name="Oval 1744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30" descr="Parents talk more to babies if the babies talk back">
            <a:extLst>
              <a:ext uri="{FF2B5EF4-FFF2-40B4-BE49-F238E27FC236}">
                <a16:creationId xmlns:a16="http://schemas.microsoft.com/office/drawing/2014/main" id="{16E1A233-172F-4187-B184-491BEDA4A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69" r="14483" b="3"/>
          <a:stretch/>
        </p:blipFill>
        <p:spPr bwMode="auto">
          <a:xfrm>
            <a:off x="8219558" y="852372"/>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7449" name="Freeform: Shape 17448">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51" name="Straight Connector 1745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descr="Screen shot 2011-10-19 at 1.52.01 PM.png">
            <a:extLst>
              <a:ext uri="{FF2B5EF4-FFF2-40B4-BE49-F238E27FC236}">
                <a16:creationId xmlns:a16="http://schemas.microsoft.com/office/drawing/2014/main" id="{2E8AD74D-D94A-CD0A-2980-740C1B0113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6" r="21646"/>
          <a:stretch/>
        </p:blipFill>
        <p:spPr bwMode="auto">
          <a:xfrm>
            <a:off x="6723881"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3" name="Arc 17452">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55" name="Freeform: Shape 17454">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853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88385" y="212942"/>
            <a:ext cx="4355265" cy="970809"/>
          </a:xfrm>
        </p:spPr>
        <p:txBody>
          <a:bodyPr anchor="b">
            <a:normAutofit/>
          </a:bodyPr>
          <a:lstStyle/>
          <a:p>
            <a:r>
              <a:rPr lang="en-US" sz="3200" b="1" dirty="0"/>
              <a:t>Early Relationships Matter</a:t>
            </a:r>
          </a:p>
        </p:txBody>
      </p:sp>
      <p:sp>
        <p:nvSpPr>
          <p:cNvPr id="327683" name="Rectangle 3"/>
          <p:cNvSpPr>
            <a:spLocks noGrp="1" noChangeArrowheads="1"/>
          </p:cNvSpPr>
          <p:nvPr>
            <p:ph idx="1"/>
          </p:nvPr>
        </p:nvSpPr>
        <p:spPr>
          <a:xfrm>
            <a:off x="839114" y="1215711"/>
            <a:ext cx="4355265" cy="3447832"/>
          </a:xfrm>
        </p:spPr>
        <p:txBody>
          <a:bodyPr anchor="t">
            <a:noAutofit/>
          </a:bodyPr>
          <a:lstStyle/>
          <a:p>
            <a:pPr>
              <a:spcBef>
                <a:spcPct val="0"/>
              </a:spcBef>
              <a:spcAft>
                <a:spcPts val="600"/>
              </a:spcAft>
            </a:pPr>
            <a:r>
              <a:rPr lang="en-US" sz="2000" b="1" dirty="0"/>
              <a:t>Relationship interactions shape the architecture of the developing brain (Neurons to Neighborhoods, 2000)</a:t>
            </a:r>
          </a:p>
          <a:p>
            <a:pPr>
              <a:spcBef>
                <a:spcPct val="0"/>
              </a:spcBef>
              <a:spcAft>
                <a:spcPts val="600"/>
              </a:spcAft>
              <a:buFont typeface="Wingdings" pitchFamily="2" charset="2"/>
              <a:buNone/>
            </a:pPr>
            <a:endParaRPr lang="en-US" sz="2000" b="1" dirty="0"/>
          </a:p>
          <a:p>
            <a:pPr>
              <a:spcBef>
                <a:spcPct val="0"/>
              </a:spcBef>
              <a:spcAft>
                <a:spcPts val="600"/>
              </a:spcAft>
            </a:pPr>
            <a:r>
              <a:rPr lang="en-US" sz="2000" b="1" dirty="0"/>
              <a:t>“Serve and Return” interactions promote </a:t>
            </a:r>
            <a:r>
              <a:rPr lang="en-US" sz="2000" b="1" u="sng" dirty="0"/>
              <a:t>child</a:t>
            </a:r>
            <a:r>
              <a:rPr lang="en-US" sz="2000" b="1" dirty="0"/>
              <a:t> AND </a:t>
            </a:r>
            <a:r>
              <a:rPr lang="en-US" sz="2000" b="1" u="sng" dirty="0"/>
              <a:t>parent</a:t>
            </a:r>
            <a:r>
              <a:rPr lang="en-US" sz="2000" b="1" dirty="0"/>
              <a:t> wellbeing:</a:t>
            </a:r>
          </a:p>
          <a:p>
            <a:pPr lvl="1">
              <a:spcBef>
                <a:spcPct val="0"/>
              </a:spcBef>
              <a:spcAft>
                <a:spcPts val="600"/>
              </a:spcAft>
            </a:pPr>
            <a:r>
              <a:rPr lang="en-US" sz="2000" b="1" dirty="0"/>
              <a:t>Child’s experience of being important in the relationship </a:t>
            </a:r>
          </a:p>
          <a:p>
            <a:pPr lvl="1">
              <a:spcBef>
                <a:spcPct val="0"/>
              </a:spcBef>
              <a:spcAft>
                <a:spcPts val="600"/>
              </a:spcAft>
            </a:pPr>
            <a:r>
              <a:rPr lang="en-US" sz="2000" b="1" dirty="0"/>
              <a:t>Child’s trust/anticipation of caregiver’s responses</a:t>
            </a:r>
          </a:p>
          <a:p>
            <a:pPr lvl="1">
              <a:spcBef>
                <a:spcPct val="0"/>
              </a:spcBef>
              <a:spcAft>
                <a:spcPts val="600"/>
              </a:spcAft>
            </a:pPr>
            <a:r>
              <a:rPr lang="en-US" sz="2000" b="1" dirty="0"/>
              <a:t>Parent’s experience of being effective in the relationship and improve self-esteem and efficacy</a:t>
            </a:r>
          </a:p>
          <a:p>
            <a:pPr lvl="1">
              <a:spcBef>
                <a:spcPct val="0"/>
              </a:spcBef>
              <a:spcAft>
                <a:spcPts val="600"/>
              </a:spcAft>
            </a:pPr>
            <a:r>
              <a:rPr lang="en-US" sz="2000" b="1" dirty="0"/>
              <a:t>Parent’s perceptions of the infant as predictable or knowable</a:t>
            </a:r>
          </a:p>
          <a:p>
            <a:pPr>
              <a:spcBef>
                <a:spcPct val="0"/>
              </a:spcBef>
              <a:spcAft>
                <a:spcPts val="600"/>
              </a:spcAft>
            </a:pPr>
            <a:endParaRPr lang="en-US" sz="2000" b="1" dirty="0"/>
          </a:p>
        </p:txBody>
      </p:sp>
      <p:pic>
        <p:nvPicPr>
          <p:cNvPr id="4" name="Picture 28" descr="A person and baby lying on the floor&#10;&#10;Description automatically generated">
            <a:extLst>
              <a:ext uri="{FF2B5EF4-FFF2-40B4-BE49-F238E27FC236}">
                <a16:creationId xmlns:a16="http://schemas.microsoft.com/office/drawing/2014/main" id="{13ACB382-65DD-4934-B8AE-04A111CBE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40" r="22126" b="-1"/>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688" name="Rectangle 32768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690" name="Rectangle 32768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692" name="Rectangle 32769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694" name="Rectangle 32769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303B139-2D76-4D40-BC20-AE2AEBEB7006}"/>
              </a:ext>
            </a:extLst>
          </p:cNvPr>
          <p:cNvSpPr txBox="1"/>
          <p:nvPr/>
        </p:nvSpPr>
        <p:spPr>
          <a:xfrm>
            <a:off x="72242" y="6244841"/>
            <a:ext cx="6225436" cy="609398"/>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 Science of Early Childhood Development </a:t>
            </a: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(2007). National Scientific Council on the Developing Child.   </a:t>
            </a: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http://www.developingchild.net</a:t>
            </a: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4472C4">
                    <a:lumMod val="75000"/>
                  </a:srgbClr>
                </a:solidFill>
                <a:effectLst/>
                <a:uLnTx/>
                <a:uFillTx/>
                <a:latin typeface="Arial Unicode MS" pitchFamily="34" charset="-128"/>
                <a:ea typeface="+mn-ea"/>
                <a:cs typeface="Times New Roman" charset="0"/>
              </a:rPr>
              <a:t>“From Neurons to Neighborhoods” (2000)</a:t>
            </a:r>
          </a:p>
        </p:txBody>
      </p:sp>
    </p:spTree>
    <p:extLst>
      <p:ext uri="{BB962C8B-B14F-4D97-AF65-F5344CB8AC3E}">
        <p14:creationId xmlns:p14="http://schemas.microsoft.com/office/powerpoint/2010/main" val="656769506"/>
      </p:ext>
    </p:extLst>
  </p:cSld>
  <p:clrMapOvr>
    <a:masterClrMapping/>
  </p:clrMapOvr>
</p:sld>
</file>

<file path=ppt/theme/theme1.xml><?xml version="1.0" encoding="utf-8"?>
<a:theme xmlns:a="http://schemas.openxmlformats.org/drawingml/2006/main" name="CTC-RI">
  <a:themeElements>
    <a:clrScheme name="Custom 8">
      <a:dk1>
        <a:srgbClr val="0070C0"/>
      </a:dk1>
      <a:lt1>
        <a:sysClr val="window" lastClr="FFFFFF"/>
      </a:lt1>
      <a:dk2>
        <a:srgbClr val="0070C0"/>
      </a:dk2>
      <a:lt2>
        <a:srgbClr val="FFFFFF"/>
      </a:lt2>
      <a:accent1>
        <a:srgbClr val="0070C0"/>
      </a:accent1>
      <a:accent2>
        <a:srgbClr val="FFC000"/>
      </a:accent2>
      <a:accent3>
        <a:srgbClr val="C00000"/>
      </a:accent3>
      <a:accent4>
        <a:srgbClr val="7030A0"/>
      </a:accent4>
      <a:accent5>
        <a:srgbClr val="0070C0"/>
      </a:accent5>
      <a:accent6>
        <a:srgbClr val="3A3838"/>
      </a:accent6>
      <a:hlink>
        <a:srgbClr val="0070C0"/>
      </a:hlink>
      <a:folHlink>
        <a:srgbClr val="85C0F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C-RI PPT Template 2022 [Read-Only]" id="{A4481524-A3AA-431F-B6FD-C47BE0F96313}" vid="{8C1B1871-BAD9-4B72-AF94-58E9D7E69462}"/>
    </a:ext>
  </a:extLst>
</a:theme>
</file>

<file path=ppt/theme/theme2.xml><?xml version="1.0" encoding="utf-8"?>
<a:theme xmlns:a="http://schemas.openxmlformats.org/drawingml/2006/main" name="1_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2_Office Theme">
  <a:themeElements>
    <a:clrScheme name="Custom 12">
      <a:dk1>
        <a:sysClr val="windowText" lastClr="000000"/>
      </a:dk1>
      <a:lt1>
        <a:sysClr val="window" lastClr="FFFFFF"/>
      </a:lt1>
      <a:dk2>
        <a:srgbClr val="44546A"/>
      </a:dk2>
      <a:lt2>
        <a:srgbClr val="E7E6E6"/>
      </a:lt2>
      <a:accent1>
        <a:srgbClr val="7030A0"/>
      </a:accent1>
      <a:accent2>
        <a:srgbClr val="404040"/>
      </a:accent2>
      <a:accent3>
        <a:srgbClr val="7F7F7F"/>
      </a:accent3>
      <a:accent4>
        <a:srgbClr val="C7A2E3"/>
      </a:accent4>
      <a:accent5>
        <a:srgbClr val="48A1FA"/>
      </a:accent5>
      <a:accent6>
        <a:srgbClr val="70AD47"/>
      </a:accent6>
      <a:hlink>
        <a:srgbClr val="0563C1"/>
      </a:hlink>
      <a:folHlink>
        <a:srgbClr val="954F72"/>
      </a:folHlink>
    </a:clrScheme>
    <a:fontScheme name="Custom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468121_Coastal presentation_RVA_v5" id="{5B652A6C-03CB-4457-ADFC-1C5BB6605FEF}" vid="{F00112C4-F9F0-4BD0-BC95-5242C8B0F7A3}"/>
    </a:ext>
  </a:extLst>
</a:theme>
</file>

<file path=ppt/theme/theme4.xml><?xml version="1.0" encoding="utf-8"?>
<a:theme xmlns:a="http://schemas.openxmlformats.org/drawingml/2006/main" name="3_Office Theme">
  <a:themeElements>
    <a:clrScheme name="TEAM UP Brand">
      <a:dk1>
        <a:srgbClr val="000000"/>
      </a:dk1>
      <a:lt1>
        <a:srgbClr val="FFFFFF"/>
      </a:lt1>
      <a:dk2>
        <a:srgbClr val="000000"/>
      </a:dk2>
      <a:lt2>
        <a:srgbClr val="F8F8F8"/>
      </a:lt2>
      <a:accent1>
        <a:srgbClr val="50B849"/>
      </a:accent1>
      <a:accent2>
        <a:srgbClr val="532893"/>
      </a:accent2>
      <a:accent3>
        <a:srgbClr val="2D5176"/>
      </a:accent3>
      <a:accent4>
        <a:srgbClr val="808080"/>
      </a:accent4>
      <a:accent5>
        <a:srgbClr val="5F5F5F"/>
      </a:accent5>
      <a:accent6>
        <a:srgbClr val="000000"/>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up-template-v3  -  Read-Only" id="{61E7E2F5-9AB0-5846-9EB4-448F47BB0C0C}" vid="{55E9DA7B-2B86-6445-B2CD-57EF2A377048}"/>
    </a:ext>
  </a:extLst>
</a:theme>
</file>

<file path=ppt/theme/theme5.xml><?xml version="1.0" encoding="utf-8"?>
<a:theme xmlns:a="http://schemas.openxmlformats.org/drawingml/2006/main" name="Custom CHC Logo">
  <a:themeElements>
    <a:clrScheme name="Custom 2">
      <a:dk1>
        <a:srgbClr val="000000"/>
      </a:dk1>
      <a:lt1>
        <a:srgbClr val="FFFFFF"/>
      </a:lt1>
      <a:dk2>
        <a:srgbClr val="000000"/>
      </a:dk2>
      <a:lt2>
        <a:srgbClr val="F8F8F8"/>
      </a:lt2>
      <a:accent1>
        <a:srgbClr val="36B727"/>
      </a:accent1>
      <a:accent2>
        <a:srgbClr val="532893"/>
      </a:accent2>
      <a:accent3>
        <a:srgbClr val="3A6C9F"/>
      </a:accent3>
      <a:accent4>
        <a:srgbClr val="808080"/>
      </a:accent4>
      <a:accent5>
        <a:srgbClr val="5F5F5F"/>
      </a:accent5>
      <a:accent6>
        <a:srgbClr val="000000"/>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up-template-v3  -  Read-Only" id="{61E7E2F5-9AB0-5846-9EB4-448F47BB0C0C}" vid="{646F321A-9231-FA49-BEF2-A279C7023C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3029</Words>
  <Application>Microsoft Office PowerPoint</Application>
  <PresentationFormat>Widescreen</PresentationFormat>
  <Paragraphs>374</Paragraphs>
  <Slides>50</Slides>
  <Notes>20</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50</vt:i4>
      </vt:variant>
    </vt:vector>
  </HeadingPairs>
  <TitlesOfParts>
    <vt:vector size="68" baseType="lpstr">
      <vt:lpstr>Arial</vt:lpstr>
      <vt:lpstr>Arial Black</vt:lpstr>
      <vt:lpstr>Arial Unicode MS</vt:lpstr>
      <vt:lpstr>Avenir Book</vt:lpstr>
      <vt:lpstr>Avenir Next LT Pro</vt:lpstr>
      <vt:lpstr>Bradley Hand ITC</vt:lpstr>
      <vt:lpstr>Calibri</vt:lpstr>
      <vt:lpstr>Calibri Light</vt:lpstr>
      <vt:lpstr>Speak Pro</vt:lpstr>
      <vt:lpstr>Symbol</vt:lpstr>
      <vt:lpstr>Times New Roman</vt:lpstr>
      <vt:lpstr>Wingdings</vt:lpstr>
      <vt:lpstr>CTC-RI</vt:lpstr>
      <vt:lpstr>1_Office Theme</vt:lpstr>
      <vt:lpstr>2_Office Theme</vt:lpstr>
      <vt:lpstr>3_Office Theme</vt:lpstr>
      <vt:lpstr>Custom CHC Logo</vt:lpstr>
      <vt:lpstr>Office Theme</vt:lpstr>
      <vt:lpstr>Pediatric Integrated Behavioral Health Models</vt:lpstr>
      <vt:lpstr>Agenda</vt:lpstr>
      <vt:lpstr>CTC-RI Conflict of Interest Statement</vt:lpstr>
      <vt:lpstr>Objectives</vt:lpstr>
      <vt:lpstr>Cynthia Loncar, PhD Associate Professor of Pediatrics &amp; Psychiatry and Human Behavior Brown Center for the Study of Children at Risk Warren Alpert Medical School of Brown University</vt:lpstr>
      <vt:lpstr>Why Early Matters</vt:lpstr>
      <vt:lpstr>Infants develop in an environment of relationships</vt:lpstr>
      <vt:lpstr>Early Relationships Matter</vt:lpstr>
      <vt:lpstr>Early Relationships Matter</vt:lpstr>
      <vt:lpstr>What is Infant/Early Childhood Mental Health?</vt:lpstr>
      <vt:lpstr>PowerPoint Presentation</vt:lpstr>
      <vt:lpstr>WHY Early Matters</vt:lpstr>
      <vt:lpstr>Building Resilient Families by Incorporating a Family Strengths Assessment Visit into the Periodicity Schedule </vt:lpstr>
      <vt:lpstr>Disclosures</vt:lpstr>
      <vt:lpstr>Teamwork Makes the Dream Work</vt:lpstr>
      <vt:lpstr>Objectives</vt:lpstr>
      <vt:lpstr>Background</vt:lpstr>
      <vt:lpstr>Screenings Completed</vt:lpstr>
      <vt:lpstr>Screenings Completed</vt:lpstr>
      <vt:lpstr>Toxic Stress</vt:lpstr>
      <vt:lpstr>Project Proposal </vt:lpstr>
      <vt:lpstr>Visit Co-Design</vt:lpstr>
      <vt:lpstr>Visit Co-Design</vt:lpstr>
      <vt:lpstr>Visit Activities</vt:lpstr>
      <vt:lpstr>Eco Map</vt:lpstr>
      <vt:lpstr>Modified Protective Factors Survey</vt:lpstr>
      <vt:lpstr>To Date:</vt:lpstr>
      <vt:lpstr>Questions</vt:lpstr>
      <vt:lpstr>PowerPoint Presentation</vt:lpstr>
      <vt:lpstr>TEAM UP At a Glance</vt:lpstr>
      <vt:lpstr>Emerging Partnerships</vt:lpstr>
      <vt:lpstr>TEAM UP’s Aim and Mission Statement</vt:lpstr>
      <vt:lpstr>PowerPoint Presentation</vt:lpstr>
      <vt:lpstr>IECMH within the Transformation Model</vt:lpstr>
      <vt:lpstr>Core TEAM UP Workflows</vt:lpstr>
      <vt:lpstr>IECMH-Specific Workflows</vt:lpstr>
      <vt:lpstr>Learning Community Model</vt:lpstr>
      <vt:lpstr>Clinical Training Syllabus</vt:lpstr>
      <vt:lpstr>Early Childhood Alliance</vt:lpstr>
      <vt:lpstr>TEAM UP’s Impact: Better Outcomes for Children &amp; Families, the Workforce, and  System-wide Utilization</vt:lpstr>
      <vt:lpstr>TEAM UP thanks our funding and health center partners.</vt:lpstr>
      <vt:lpstr>PowerPoint Presentation</vt:lpstr>
      <vt:lpstr>WHAT IS DULCE?</vt:lpstr>
      <vt:lpstr>WHAT IS DULCE?</vt:lpstr>
      <vt:lpstr>WORKING TOWARDS AN  ANTI-RACIST COMMUNITY</vt:lpstr>
      <vt:lpstr>THE INGREDIENTS</vt:lpstr>
      <vt:lpstr>HOW IT WORKS</vt:lpstr>
      <vt:lpstr>Local rock stars</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Resilient Families by Incorporating a Family Strengths Assessment Visit into the Periodicity Schedule</dc:title>
  <dc:creator>Jim Brindle</dc:creator>
  <cp:lastModifiedBy>Carolyn Karner</cp:lastModifiedBy>
  <cp:revision>13</cp:revision>
  <dcterms:created xsi:type="dcterms:W3CDTF">2023-09-03T12:30:01Z</dcterms:created>
  <dcterms:modified xsi:type="dcterms:W3CDTF">2023-10-04T17:05:08Z</dcterms:modified>
</cp:coreProperties>
</file>