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58" r:id="rId2"/>
    <p:sldMasterId id="2147483911" r:id="rId3"/>
  </p:sldMasterIdLst>
  <p:notesMasterIdLst>
    <p:notesMasterId r:id="rId34"/>
  </p:notesMasterIdLst>
  <p:sldIdLst>
    <p:sldId id="256" r:id="rId4"/>
    <p:sldId id="257" r:id="rId5"/>
    <p:sldId id="263" r:id="rId6"/>
    <p:sldId id="313" r:id="rId7"/>
    <p:sldId id="314" r:id="rId8"/>
    <p:sldId id="258" r:id="rId9"/>
    <p:sldId id="259" r:id="rId10"/>
    <p:sldId id="260" r:id="rId11"/>
    <p:sldId id="274" r:id="rId12"/>
    <p:sldId id="315" r:id="rId13"/>
    <p:sldId id="283" r:id="rId14"/>
    <p:sldId id="322" r:id="rId15"/>
    <p:sldId id="300" r:id="rId16"/>
    <p:sldId id="281" r:id="rId17"/>
    <p:sldId id="301" r:id="rId18"/>
    <p:sldId id="282" r:id="rId19"/>
    <p:sldId id="304" r:id="rId20"/>
    <p:sldId id="303" r:id="rId21"/>
    <p:sldId id="323" r:id="rId22"/>
    <p:sldId id="324" r:id="rId23"/>
    <p:sldId id="325" r:id="rId24"/>
    <p:sldId id="264" r:id="rId25"/>
    <p:sldId id="269" r:id="rId26"/>
    <p:sldId id="271" r:id="rId27"/>
    <p:sldId id="262" r:id="rId28"/>
    <p:sldId id="268" r:id="rId29"/>
    <p:sldId id="320" r:id="rId30"/>
    <p:sldId id="326" r:id="rId31"/>
    <p:sldId id="272" r:id="rId32"/>
    <p:sldId id="29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116"/>
    <a:srgbClr val="FFCC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p:restoredTop sz="62818"/>
  </p:normalViewPr>
  <p:slideViewPr>
    <p:cSldViewPr snapToGrid="0" snapToObjects="1">
      <p:cViewPr varScale="1">
        <p:scale>
          <a:sx n="52" d="100"/>
          <a:sy n="52" d="100"/>
        </p:scale>
        <p:origin x="1288"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77E39-369A-AA4A-AAE7-236D1DE62160}" type="datetimeFigureOut">
              <a:rPr lang="en-US" smtClean="0"/>
              <a:t>12/3/18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81647-BC5C-A240-8367-6706E8656393}" type="slidenum">
              <a:rPr lang="en-US" smtClean="0"/>
              <a:t>‹#›</a:t>
            </a:fld>
            <a:endParaRPr lang="en-US" dirty="0"/>
          </a:p>
        </p:txBody>
      </p:sp>
    </p:spTree>
    <p:extLst>
      <p:ext uri="{BB962C8B-B14F-4D97-AF65-F5344CB8AC3E}">
        <p14:creationId xmlns:p14="http://schemas.microsoft.com/office/powerpoint/2010/main" val="125729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irstrendering.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a:t>
            </a:fld>
            <a:endParaRPr lang="en-US" dirty="0"/>
          </a:p>
        </p:txBody>
      </p:sp>
    </p:spTree>
    <p:extLst>
      <p:ext uri="{BB962C8B-B14F-4D97-AF65-F5344CB8AC3E}">
        <p14:creationId xmlns:p14="http://schemas.microsoft.com/office/powerpoint/2010/main" val="297841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24</a:t>
            </a:fld>
            <a:endParaRPr lang="en-US" dirty="0"/>
          </a:p>
        </p:txBody>
      </p:sp>
    </p:spTree>
    <p:extLst>
      <p:ext uri="{BB962C8B-B14F-4D97-AF65-F5344CB8AC3E}">
        <p14:creationId xmlns:p14="http://schemas.microsoft.com/office/powerpoint/2010/main" val="1083480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25</a:t>
            </a:fld>
            <a:endParaRPr lang="en-US" dirty="0"/>
          </a:p>
        </p:txBody>
      </p:sp>
    </p:spTree>
    <p:extLst>
      <p:ext uri="{BB962C8B-B14F-4D97-AF65-F5344CB8AC3E}">
        <p14:creationId xmlns:p14="http://schemas.microsoft.com/office/powerpoint/2010/main" val="824192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26</a:t>
            </a:fld>
            <a:endParaRPr lang="en-US" dirty="0"/>
          </a:p>
        </p:txBody>
      </p:sp>
    </p:spTree>
    <p:extLst>
      <p:ext uri="{BB962C8B-B14F-4D97-AF65-F5344CB8AC3E}">
        <p14:creationId xmlns:p14="http://schemas.microsoft.com/office/powerpoint/2010/main" val="86975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Times New Roman" charset="0"/>
                <a:ea typeface="Times New Roman" charset="0"/>
                <a:cs typeface="Times New Roman" charset="0"/>
              </a:rPr>
              <a:t>Bryan Allen developed a prototype automation of the MAFFS Drop Log using Cloud technology.</a:t>
            </a:r>
          </a:p>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27</a:t>
            </a:fld>
            <a:endParaRPr lang="en-US" dirty="0"/>
          </a:p>
        </p:txBody>
      </p:sp>
    </p:spTree>
    <p:extLst>
      <p:ext uri="{BB962C8B-B14F-4D97-AF65-F5344CB8AC3E}">
        <p14:creationId xmlns:p14="http://schemas.microsoft.com/office/powerpoint/2010/main" val="2346179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defTabSz="914400">
              <a:buFont typeface="Arial" charset="0"/>
              <a:buChar char="•"/>
            </a:pPr>
            <a:r>
              <a:rPr lang="en-US" sz="1200" dirty="0"/>
              <a:t>MS Capstone project that applied the Cyber tools</a:t>
            </a:r>
          </a:p>
          <a:p>
            <a:pPr marL="571500" lvl="0" indent="-571500" defTabSz="914400">
              <a:buFont typeface="Arial" charset="0"/>
              <a:buChar char="•"/>
            </a:pPr>
            <a:r>
              <a:rPr lang="en-US" sz="1200" dirty="0"/>
              <a:t>Three virtual companies were merged into one in second month</a:t>
            </a:r>
          </a:p>
          <a:p>
            <a:pPr marL="571500" lvl="0" indent="-571500" defTabSz="914400">
              <a:buFont typeface="Arial" charset="0"/>
              <a:buChar char="•"/>
            </a:pPr>
            <a:r>
              <a:rPr lang="en-US" sz="1200" dirty="0"/>
              <a:t>New company computer infrastructure was hardened and a penetration test was executed</a:t>
            </a:r>
          </a:p>
          <a:p>
            <a:pPr marL="571500" lvl="0" indent="-571500" defTabSz="914400">
              <a:buFont typeface="Arial" charset="0"/>
              <a:buChar char="•"/>
            </a:pPr>
            <a:r>
              <a:rPr lang="en-US" sz="1200" dirty="0"/>
              <a:t>Security Plan was created and complete documentation was produced</a:t>
            </a:r>
          </a:p>
          <a:p>
            <a:pPr marL="571500" lvl="0" indent="-571500" defTabSz="914400">
              <a:buFont typeface="Arial" charset="0"/>
              <a:buChar char="•"/>
            </a:pPr>
            <a:r>
              <a:rPr lang="en-US" sz="1200" dirty="0"/>
              <a:t>This project was produced by Professor Chuck Bane</a:t>
            </a:r>
          </a:p>
          <a:p>
            <a:pPr marL="571500" lvl="0" indent="-571500" defTabSz="914400">
              <a:buFont typeface="Arial" charset="0"/>
              <a:buChar char="•"/>
            </a:pPr>
            <a:r>
              <a:rPr lang="en-US" sz="1200" dirty="0"/>
              <a:t>It is an example of taking Network instruction from a flat 2D perspective to 3D</a:t>
            </a:r>
          </a:p>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28</a:t>
            </a:fld>
            <a:endParaRPr lang="en-US" dirty="0"/>
          </a:p>
        </p:txBody>
      </p:sp>
    </p:spTree>
    <p:extLst>
      <p:ext uri="{BB962C8B-B14F-4D97-AF65-F5344CB8AC3E}">
        <p14:creationId xmlns:p14="http://schemas.microsoft.com/office/powerpoint/2010/main" val="3409950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3</a:t>
            </a:fld>
            <a:endParaRPr lang="en-US" dirty="0"/>
          </a:p>
        </p:txBody>
      </p:sp>
    </p:spTree>
    <p:extLst>
      <p:ext uri="{BB962C8B-B14F-4D97-AF65-F5344CB8AC3E}">
        <p14:creationId xmlns:p14="http://schemas.microsoft.com/office/powerpoint/2010/main" val="147294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6</a:t>
            </a:fld>
            <a:endParaRPr lang="en-US" dirty="0"/>
          </a:p>
        </p:txBody>
      </p:sp>
    </p:spTree>
    <p:extLst>
      <p:ext uri="{BB962C8B-B14F-4D97-AF65-F5344CB8AC3E}">
        <p14:creationId xmlns:p14="http://schemas.microsoft.com/office/powerpoint/2010/main" val="396522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7</a:t>
            </a:fld>
            <a:endParaRPr lang="en-US" dirty="0"/>
          </a:p>
        </p:txBody>
      </p:sp>
    </p:spTree>
    <p:extLst>
      <p:ext uri="{BB962C8B-B14F-4D97-AF65-F5344CB8AC3E}">
        <p14:creationId xmlns:p14="http://schemas.microsoft.com/office/powerpoint/2010/main" val="408223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highlight>
                  <a:srgbClr val="C0C0C0"/>
                </a:highlight>
              </a:rPr>
              <a:t>** Brain science makes it clear that repetition is essential to knowledge retention. </a:t>
            </a:r>
          </a:p>
          <a:p>
            <a:endParaRPr lang="en-US" dirty="0">
              <a:solidFill>
                <a:schemeClr val="bg1"/>
              </a:solidFill>
              <a:highlight>
                <a:srgbClr val="C0C0C0"/>
              </a:highlight>
            </a:endParaRPr>
          </a:p>
          <a:p>
            <a:r>
              <a:rPr lang="en-US" i="1" dirty="0">
                <a:highlight>
                  <a:srgbClr val="C0C0C0"/>
                </a:highlight>
                <a:cs typeface="Calibri"/>
              </a:rPr>
              <a:t>“Muscle Memory” is repeating tasks over and over enhances neural pathways. Multiple avenues means more neural pathways, and stronger retention. </a:t>
            </a:r>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8</a:t>
            </a:fld>
            <a:endParaRPr lang="en-US" dirty="0"/>
          </a:p>
        </p:txBody>
      </p:sp>
    </p:spTree>
    <p:extLst>
      <p:ext uri="{BB962C8B-B14F-4D97-AF65-F5344CB8AC3E}">
        <p14:creationId xmlns:p14="http://schemas.microsoft.com/office/powerpoint/2010/main" val="139589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1" dirty="0">
                <a:solidFill>
                  <a:srgbClr val="0070C0"/>
                </a:solidFill>
                <a:latin typeface="Times New Roman" charset="0"/>
                <a:ea typeface="Times New Roman" charset="0"/>
                <a:cs typeface="Times New Roman" charset="0"/>
              </a:rPr>
              <a:t>Example STEM Project-  </a:t>
            </a:r>
            <a:r>
              <a:rPr lang="en-US" sz="1200" dirty="0">
                <a:latin typeface="Times New Roman" charset="0"/>
                <a:ea typeface="Times New Roman" charset="0"/>
                <a:cs typeface="Times New Roman" charset="0"/>
              </a:rPr>
              <a:t>3D Graphics First Rendering</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1200" dirty="0">
                <a:latin typeface="Times New Roman" charset="0"/>
                <a:ea typeface="Times New Roman" charset="0"/>
                <a:cs typeface="Times New Roman" charset="0"/>
              </a:rPr>
              <a:t>Science.  Physics </a:t>
            </a:r>
            <a:r>
              <a:rPr lang="mr-IN" sz="1200" dirty="0">
                <a:latin typeface="Times New Roman" charset="0"/>
                <a:ea typeface="Times New Roman" charset="0"/>
                <a:cs typeface="Times New Roman" charset="0"/>
              </a:rPr>
              <a:t>–</a:t>
            </a:r>
            <a:r>
              <a:rPr lang="en-US" sz="1200" dirty="0">
                <a:latin typeface="Times New Roman" charset="0"/>
                <a:ea typeface="Times New Roman" charset="0"/>
                <a:cs typeface="Times New Roman" charset="0"/>
              </a:rPr>
              <a:t> mechanics, lighting, color theory</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1200" dirty="0">
                <a:latin typeface="Times New Roman" charset="0"/>
                <a:ea typeface="Times New Roman" charset="0"/>
                <a:cs typeface="Times New Roman" charset="0"/>
              </a:rPr>
              <a:t>Technology.  Computer Science, programming, display </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1200" dirty="0">
                <a:latin typeface="Times New Roman" charset="0"/>
                <a:ea typeface="Times New Roman" charset="0"/>
                <a:cs typeface="Times New Roman" charset="0"/>
              </a:rPr>
              <a:t>Engineering.  Electrical Engineering, project management, integrating technologies, inventing rendering</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1200" dirty="0">
                <a:latin typeface="Times New Roman" charset="0"/>
                <a:ea typeface="Times New Roman" charset="0"/>
                <a:cs typeface="Times New Roman" charset="0"/>
              </a:rPr>
              <a:t>Mathematics. Linear algebra and homogeneous coordinates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URL: </a:t>
            </a:r>
            <a:r>
              <a:rPr lang="en-US" sz="1200" dirty="0">
                <a:hlinkClick r:id="rId3"/>
              </a:rPr>
              <a:t>www.firstrendering.com</a:t>
            </a:r>
            <a:endParaRPr lang="en-US" sz="1200" dirty="0"/>
          </a:p>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11</a:t>
            </a:fld>
            <a:endParaRPr lang="en-US" dirty="0"/>
          </a:p>
        </p:txBody>
      </p:sp>
    </p:spTree>
    <p:extLst>
      <p:ext uri="{BB962C8B-B14F-4D97-AF65-F5344CB8AC3E}">
        <p14:creationId xmlns:p14="http://schemas.microsoft.com/office/powerpoint/2010/main" val="4232371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2300" indent="-571500">
              <a:buFont typeface="Arial" charset="0"/>
              <a:buChar char="•"/>
            </a:pPr>
            <a:r>
              <a:rPr lang="en-US" sz="1200" dirty="0">
                <a:latin typeface="times new roman" charset="0"/>
              </a:rPr>
              <a:t>Does most things a desktop computer can do</a:t>
            </a:r>
          </a:p>
          <a:p>
            <a:pPr marL="622300" indent="-571500">
              <a:buFont typeface="Arial" charset="0"/>
              <a:buChar char="•"/>
            </a:pPr>
            <a:r>
              <a:rPr lang="en-US" sz="1200" dirty="0">
                <a:latin typeface="times new roman" charset="0"/>
              </a:rPr>
              <a:t>Runs Linux:  Ubuntu and Kali</a:t>
            </a:r>
          </a:p>
          <a:p>
            <a:pPr marL="622300" indent="-571500">
              <a:buFont typeface="Arial" charset="0"/>
              <a:buChar char="•"/>
            </a:pPr>
            <a:r>
              <a:rPr lang="en-US" sz="1200" dirty="0">
                <a:latin typeface="times new roman" charset="0"/>
              </a:rPr>
              <a:t>Browses the Internet: Ethernet and </a:t>
            </a:r>
            <a:r>
              <a:rPr lang="en-US" sz="1200" dirty="0" err="1">
                <a:latin typeface="times new roman" charset="0"/>
              </a:rPr>
              <a:t>WiFi</a:t>
            </a:r>
            <a:endParaRPr lang="en-US" sz="1200" dirty="0">
              <a:latin typeface="times new roman" charset="0"/>
            </a:endParaRPr>
          </a:p>
          <a:p>
            <a:pPr marL="622300" indent="-571500">
              <a:buFont typeface="Arial" charset="0"/>
              <a:buChar char="•"/>
            </a:pPr>
            <a:r>
              <a:rPr lang="en-US" sz="1200" dirty="0">
                <a:latin typeface="times new roman" charset="0"/>
              </a:rPr>
              <a:t>Plays high-definition video</a:t>
            </a:r>
          </a:p>
          <a:p>
            <a:pPr marL="622300" indent="-571500">
              <a:buFont typeface="Arial" charset="0"/>
              <a:buChar char="•"/>
            </a:pPr>
            <a:r>
              <a:rPr lang="en-US" sz="1200" dirty="0">
                <a:latin typeface="times new roman" charset="0"/>
              </a:rPr>
              <a:t>Supports spreadsheets, word-processing, and PPTs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70C0"/>
                </a:solidFill>
                <a:latin typeface="Times New Roman" charset="0"/>
                <a:ea typeface="Times New Roman" charset="0"/>
                <a:cs typeface="Times New Roman" charset="0"/>
              </a:rPr>
              <a:t>Cyber Saturdays</a:t>
            </a:r>
            <a:br>
              <a:rPr lang="en-US" sz="1200" dirty="0">
                <a:solidFill>
                  <a:srgbClr val="0070C0"/>
                </a:solidFill>
                <a:latin typeface="Times New Roman" charset="0"/>
                <a:ea typeface="Times New Roman" charset="0"/>
                <a:cs typeface="Times New Roman" charset="0"/>
              </a:rPr>
            </a:br>
            <a:r>
              <a:rPr lang="en-US" sz="1200" dirty="0">
                <a:solidFill>
                  <a:srgbClr val="0070C0"/>
                </a:solidFill>
                <a:latin typeface="Times New Roman" charset="0"/>
                <a:ea typeface="Times New Roman" charset="0"/>
                <a:cs typeface="Times New Roman" charset="0"/>
                <a:sym typeface="Wingdings" pitchFamily="2" charset="2"/>
              </a:rPr>
              <a:t> </a:t>
            </a:r>
            <a:r>
              <a:rPr lang="en-US" sz="1200" dirty="0">
                <a:latin typeface="Times New Roman" charset="0"/>
                <a:ea typeface="Times New Roman" charset="0"/>
                <a:cs typeface="Times New Roman" charset="0"/>
              </a:rPr>
              <a:t>Used laptops, Raspberry PIs and virtualization</a:t>
            </a:r>
            <a:br>
              <a:rPr lang="en-US" sz="1200" dirty="0">
                <a:latin typeface="Times New Roman" charset="0"/>
                <a:ea typeface="Times New Roman" charset="0"/>
                <a:cs typeface="Times New Roman" charset="0"/>
              </a:rPr>
            </a:br>
            <a:r>
              <a:rPr lang="en-US" sz="1200" dirty="0">
                <a:latin typeface="Times New Roman" charset="0"/>
                <a:ea typeface="Times New Roman" charset="0"/>
                <a:cs typeface="Times New Roman" charset="0"/>
              </a:rPr>
              <a:t>** Nov 2018 </a:t>
            </a:r>
            <a:r>
              <a:rPr lang="en-US" sz="1200" i="1" dirty="0">
                <a:latin typeface="Times New Roman" charset="0"/>
                <a:ea typeface="Times New Roman" charset="0"/>
                <a:cs typeface="Times New Roman" charset="0"/>
              </a:rPr>
              <a:t>Ethical Hacking </a:t>
            </a:r>
            <a:r>
              <a:rPr lang="en-US" sz="1200" dirty="0">
                <a:latin typeface="Times New Roman" charset="0"/>
                <a:ea typeface="Times New Roman" charset="0"/>
                <a:cs typeface="Times New Roman" charset="0"/>
              </a:rPr>
              <a:t>using virtualization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70C0"/>
                </a:solidFill>
                <a:latin typeface="Times New Roman" charset="0"/>
                <a:ea typeface="Times New Roman" charset="0"/>
                <a:cs typeface="Times New Roman" charset="0"/>
              </a:rPr>
              <a:t>NSA </a:t>
            </a:r>
            <a:r>
              <a:rPr lang="en-US" sz="1200" b="1" dirty="0" err="1">
                <a:solidFill>
                  <a:srgbClr val="0070C0"/>
                </a:solidFill>
                <a:latin typeface="Times New Roman" charset="0"/>
                <a:ea typeface="Times New Roman" charset="0"/>
                <a:cs typeface="Times New Roman" charset="0"/>
              </a:rPr>
              <a:t>GenCyber</a:t>
            </a:r>
            <a:r>
              <a:rPr lang="en-US" sz="1200" b="1" dirty="0">
                <a:solidFill>
                  <a:srgbClr val="0070C0"/>
                </a:solidFill>
                <a:latin typeface="Times New Roman" charset="0"/>
                <a:ea typeface="Times New Roman" charset="0"/>
                <a:cs typeface="Times New Roman" charset="0"/>
              </a:rPr>
              <a:t> Camps</a:t>
            </a:r>
            <a:br>
              <a:rPr lang="en-US" sz="1200" b="1" dirty="0">
                <a:solidFill>
                  <a:srgbClr val="0070C0"/>
                </a:solidFill>
                <a:latin typeface="Times New Roman" charset="0"/>
                <a:ea typeface="Times New Roman" charset="0"/>
                <a:cs typeface="Times New Roman" charset="0"/>
                <a:sym typeface="Wingdings" pitchFamily="2" charset="2"/>
              </a:rPr>
            </a:br>
            <a:r>
              <a:rPr lang="en-US" sz="1200" b="1" dirty="0">
                <a:solidFill>
                  <a:srgbClr val="0070C0"/>
                </a:solidFill>
                <a:latin typeface="Times New Roman" charset="0"/>
                <a:ea typeface="Times New Roman" charset="0"/>
                <a:cs typeface="Times New Roman" charset="0"/>
                <a:sym typeface="Wingdings" pitchFamily="2" charset="2"/>
              </a:rPr>
              <a:t> </a:t>
            </a:r>
            <a:r>
              <a:rPr lang="en-US" sz="1600" dirty="0">
                <a:latin typeface="Times New Roman" charset="0"/>
                <a:ea typeface="Times New Roman" charset="0"/>
                <a:cs typeface="Times New Roman" charset="0"/>
              </a:rPr>
              <a:t>Used laptops, Raspberry PIs, Missions</a:t>
            </a:r>
            <a:br>
              <a:rPr lang="en-US" sz="1600" dirty="0">
                <a:latin typeface="Times New Roman" charset="0"/>
                <a:ea typeface="Times New Roman" charset="0"/>
                <a:cs typeface="Times New Roman" charset="0"/>
              </a:rPr>
            </a:br>
            <a:r>
              <a:rPr lang="en-US" sz="1600" dirty="0">
                <a:latin typeface="Times New Roman" charset="0"/>
                <a:ea typeface="Times New Roman" charset="0"/>
                <a:cs typeface="Times New Roman" charset="0"/>
                <a:sym typeface="Wingdings" pitchFamily="2" charset="2"/>
              </a:rPr>
              <a:t> </a:t>
            </a:r>
            <a:r>
              <a:rPr lang="en-US" sz="1600" dirty="0">
                <a:latin typeface="Times New Roman" charset="0"/>
                <a:ea typeface="Times New Roman" charset="0"/>
                <a:cs typeface="Times New Roman" charset="0"/>
              </a:rPr>
              <a:t>2019 proposed </a:t>
            </a:r>
            <a:r>
              <a:rPr lang="en-US" sz="1600" dirty="0" err="1">
                <a:latin typeface="Times New Roman" charset="0"/>
                <a:ea typeface="Times New Roman" charset="0"/>
                <a:cs typeface="Times New Roman" charset="0"/>
              </a:rPr>
              <a:t>GenCyber</a:t>
            </a:r>
            <a:r>
              <a:rPr lang="en-US" sz="1600" dirty="0">
                <a:latin typeface="Times New Roman" charset="0"/>
                <a:ea typeface="Times New Roman" charset="0"/>
                <a:cs typeface="Times New Roman" charset="0"/>
              </a:rPr>
              <a:t> Advanced Camp </a:t>
            </a:r>
            <a:br>
              <a:rPr lang="en-US" sz="1600" dirty="0">
                <a:latin typeface="Times New Roman" charset="0"/>
                <a:ea typeface="Times New Roman" charset="0"/>
                <a:cs typeface="Times New Roman" charset="0"/>
              </a:rPr>
            </a:br>
            <a:r>
              <a:rPr lang="en-US" sz="1600" dirty="0">
                <a:latin typeface="Times New Roman" charset="0"/>
                <a:ea typeface="Times New Roman" charset="0"/>
                <a:cs typeface="Times New Roman" charset="0"/>
              </a:rPr>
              <a:t>** </a:t>
            </a:r>
            <a:r>
              <a:rPr lang="en-US" sz="1200" dirty="0">
                <a:latin typeface="Times New Roman" charset="0"/>
                <a:ea typeface="Times New Roman" charset="0"/>
                <a:cs typeface="Times New Roman" charset="0"/>
              </a:rPr>
              <a:t>teaching “Capture the Flag” (CTF) employment of Cyber Tools</a:t>
            </a:r>
            <a:br>
              <a:rPr lang="en-US" sz="1200" dirty="0">
                <a:latin typeface="Times New Roman" charset="0"/>
                <a:ea typeface="Times New Roman" charset="0"/>
                <a:cs typeface="Times New Roman" charset="0"/>
              </a:rPr>
            </a:br>
            <a:r>
              <a:rPr lang="en-US" sz="1200" dirty="0">
                <a:latin typeface="Times New Roman" charset="0"/>
                <a:ea typeface="Times New Roman" charset="0"/>
                <a:cs typeface="Times New Roman" charset="0"/>
              </a:rPr>
              <a:t>** employing </a:t>
            </a:r>
            <a:r>
              <a:rPr lang="en-US" sz="1200" dirty="0" err="1">
                <a:latin typeface="Times New Roman" charset="0"/>
                <a:ea typeface="Times New Roman" charset="0"/>
                <a:cs typeface="Times New Roman" charset="0"/>
              </a:rPr>
              <a:t>CyberPatriot</a:t>
            </a:r>
            <a:r>
              <a:rPr lang="en-US" sz="1200" dirty="0">
                <a:latin typeface="Times New Roman" charset="0"/>
                <a:ea typeface="Times New Roman" charset="0"/>
                <a:cs typeface="Times New Roman" charset="0"/>
              </a:rPr>
              <a:t> national first place students as TAs</a:t>
            </a:r>
            <a:endParaRPr lang="en-US" sz="1600" dirty="0">
              <a:solidFill>
                <a:schemeClr val="tx1"/>
              </a:solidFill>
              <a:latin typeface="Times New Roman" charset="0"/>
              <a:ea typeface="Times New Roman" charset="0"/>
              <a:cs typeface="Times New Roman" charset="0"/>
            </a:endParaRPr>
          </a:p>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21</a:t>
            </a:fld>
            <a:endParaRPr lang="en-US" dirty="0"/>
          </a:p>
        </p:txBody>
      </p:sp>
    </p:spTree>
    <p:extLst>
      <p:ext uri="{BB962C8B-B14F-4D97-AF65-F5344CB8AC3E}">
        <p14:creationId xmlns:p14="http://schemas.microsoft.com/office/powerpoint/2010/main" val="40535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22</a:t>
            </a:fld>
            <a:endParaRPr lang="en-US" dirty="0"/>
          </a:p>
        </p:txBody>
      </p:sp>
    </p:spTree>
    <p:extLst>
      <p:ext uri="{BB962C8B-B14F-4D97-AF65-F5344CB8AC3E}">
        <p14:creationId xmlns:p14="http://schemas.microsoft.com/office/powerpoint/2010/main" val="124261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81647-BC5C-A240-8367-6706E8656393}" type="slidenum">
              <a:rPr lang="en-US" smtClean="0"/>
              <a:t>23</a:t>
            </a:fld>
            <a:endParaRPr lang="en-US" dirty="0"/>
          </a:p>
        </p:txBody>
      </p:sp>
    </p:spTree>
    <p:extLst>
      <p:ext uri="{BB962C8B-B14F-4D97-AF65-F5344CB8AC3E}">
        <p14:creationId xmlns:p14="http://schemas.microsoft.com/office/powerpoint/2010/main" val="1648622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1750055"/>
            <a:ext cx="10515600" cy="70978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7" name="Shape 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uk-UA" smtClean="0"/>
              <a:pPr/>
              <a:t>‹#›</a:t>
            </a:fld>
            <a:endParaRPr lang="uk-UA" dirty="0"/>
          </a:p>
        </p:txBody>
      </p:sp>
      <p:sp>
        <p:nvSpPr>
          <p:cNvPr id="3" name="Text Placeholder 2">
            <a:extLst>
              <a:ext uri="{FF2B5EF4-FFF2-40B4-BE49-F238E27FC236}">
                <a16:creationId xmlns:a16="http://schemas.microsoft.com/office/drawing/2014/main" id="{00E55702-70D6-4FE7-B150-B4469DEBBAF2}"/>
              </a:ext>
            </a:extLst>
          </p:cNvPr>
          <p:cNvSpPr>
            <a:spLocks noGrp="1"/>
          </p:cNvSpPr>
          <p:nvPr>
            <p:ph type="body" sz="quarter" idx="13"/>
          </p:nvPr>
        </p:nvSpPr>
        <p:spPr>
          <a:xfrm>
            <a:off x="838200" y="2554690"/>
            <a:ext cx="10515600" cy="37068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8DC0124C-228C-4E1A-9D2C-F8C993534327}"/>
              </a:ext>
            </a:extLst>
          </p:cNvPr>
          <p:cNvPicPr>
            <a:picLocks noChangeAspect="1"/>
          </p:cNvPicPr>
          <p:nvPr userDrawn="1"/>
        </p:nvPicPr>
        <p:blipFill>
          <a:blip r:embed="rId2"/>
          <a:stretch>
            <a:fillRect/>
          </a:stretch>
        </p:blipFill>
        <p:spPr>
          <a:xfrm>
            <a:off x="4831987" y="6038666"/>
            <a:ext cx="2528027" cy="682811"/>
          </a:xfrm>
          <a:prstGeom prst="rect">
            <a:avLst/>
          </a:prstGeom>
        </p:spPr>
      </p:pic>
      <p:pic>
        <p:nvPicPr>
          <p:cNvPr id="4" name="Picture 3">
            <a:extLst>
              <a:ext uri="{FF2B5EF4-FFF2-40B4-BE49-F238E27FC236}">
                <a16:creationId xmlns:a16="http://schemas.microsoft.com/office/drawing/2014/main" id="{A171262C-7058-47AA-86FB-6595989D85D7}"/>
              </a:ext>
            </a:extLst>
          </p:cNvPr>
          <p:cNvPicPr>
            <a:picLocks noChangeAspect="1"/>
          </p:cNvPicPr>
          <p:nvPr userDrawn="1"/>
        </p:nvPicPr>
        <p:blipFill>
          <a:blip r:embed="rId3"/>
          <a:stretch>
            <a:fillRect/>
          </a:stretch>
        </p:blipFill>
        <p:spPr>
          <a:xfrm>
            <a:off x="838200" y="5935024"/>
            <a:ext cx="1048603" cy="786452"/>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1750055"/>
            <a:ext cx="10515600" cy="70978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7" name="Shape 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uk-UA" smtClean="0"/>
              <a:pPr/>
              <a:t>‹#›</a:t>
            </a:fld>
            <a:endParaRPr lang="uk-UA" dirty="0"/>
          </a:p>
        </p:txBody>
      </p:sp>
      <p:sp>
        <p:nvSpPr>
          <p:cNvPr id="3" name="Text Placeholder 2">
            <a:extLst>
              <a:ext uri="{FF2B5EF4-FFF2-40B4-BE49-F238E27FC236}">
                <a16:creationId xmlns:a16="http://schemas.microsoft.com/office/drawing/2014/main" id="{00E55702-70D6-4FE7-B150-B4469DEBBAF2}"/>
              </a:ext>
            </a:extLst>
          </p:cNvPr>
          <p:cNvSpPr>
            <a:spLocks noGrp="1"/>
          </p:cNvSpPr>
          <p:nvPr>
            <p:ph type="body" sz="quarter" idx="13"/>
          </p:nvPr>
        </p:nvSpPr>
        <p:spPr>
          <a:xfrm>
            <a:off x="838200" y="2554690"/>
            <a:ext cx="10515600" cy="37068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8DC0124C-228C-4E1A-9D2C-F8C993534327}"/>
              </a:ext>
            </a:extLst>
          </p:cNvPr>
          <p:cNvPicPr>
            <a:picLocks noChangeAspect="1"/>
          </p:cNvPicPr>
          <p:nvPr userDrawn="1"/>
        </p:nvPicPr>
        <p:blipFill>
          <a:blip r:embed="rId2"/>
          <a:stretch>
            <a:fillRect/>
          </a:stretch>
        </p:blipFill>
        <p:spPr>
          <a:xfrm>
            <a:off x="4831987" y="6038666"/>
            <a:ext cx="2528027" cy="682811"/>
          </a:xfrm>
          <a:prstGeom prst="rect">
            <a:avLst/>
          </a:prstGeom>
        </p:spPr>
      </p:pic>
      <p:pic>
        <p:nvPicPr>
          <p:cNvPr id="4" name="Picture 3">
            <a:extLst>
              <a:ext uri="{FF2B5EF4-FFF2-40B4-BE49-F238E27FC236}">
                <a16:creationId xmlns:a16="http://schemas.microsoft.com/office/drawing/2014/main" id="{A171262C-7058-47AA-86FB-6595989D85D7}"/>
              </a:ext>
            </a:extLst>
          </p:cNvPr>
          <p:cNvPicPr>
            <a:picLocks noChangeAspect="1"/>
          </p:cNvPicPr>
          <p:nvPr userDrawn="1"/>
        </p:nvPicPr>
        <p:blipFill>
          <a:blip r:embed="rId3"/>
          <a:stretch>
            <a:fillRect/>
          </a:stretch>
        </p:blipFill>
        <p:spPr>
          <a:xfrm>
            <a:off x="838200" y="5935024"/>
            <a:ext cx="1048603" cy="786452"/>
          </a:xfrm>
          <a:prstGeom prst="rect">
            <a:avLst/>
          </a:prstGeom>
        </p:spPr>
      </p:pic>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5409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6941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5866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0665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6358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9338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7071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62724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6315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00"/>
            <a:fld id="{830DC5D3-0354-7547-97DD-66F12F8127CD}" type="datetimeFigureOut">
              <a:rPr lang="en-US" smtClean="0">
                <a:solidFill>
                  <a:prstClr val="black">
                    <a:tint val="75000"/>
                  </a:prstClr>
                </a:solidFill>
              </a:rPr>
              <a:pPr defTabSz="914400"/>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defTabSz="914400"/>
            <a:fld id="{E85AFED7-21B1-3E42-880B-61899B380F0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22651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00"/>
            <a:fld id="{830DC5D3-0354-7547-97DD-66F12F8127CD}" type="datetimeFigureOut">
              <a:rPr lang="en-US" smtClean="0">
                <a:solidFill>
                  <a:prstClr val="black">
                    <a:tint val="75000"/>
                  </a:prstClr>
                </a:solidFill>
              </a:rPr>
              <a:pPr defTabSz="914400"/>
              <a:t>12/3/18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defTabSz="914400"/>
            <a:fld id="{E85AFED7-21B1-3E42-880B-61899B380F0F}" type="slidenum">
              <a:rPr lang="en-US" smtClean="0">
                <a:solidFill>
                  <a:prstClr val="black">
                    <a:tint val="75000"/>
                  </a:prstClr>
                </a:solidFill>
              </a:rPr>
              <a:pPr defTabSz="914400"/>
              <a:t>‹#›</a:t>
            </a:fld>
            <a:endParaRPr lang="en-US" dirty="0">
              <a:solidFill>
                <a:prstClr val="black">
                  <a:tint val="75000"/>
                </a:prstClr>
              </a:solidFil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4444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defTabSz="914400"/>
            <a:fld id="{830DC5D3-0354-7547-97DD-66F12F8127CD}" type="datetimeFigureOut">
              <a:rPr lang="en-US" smtClean="0">
                <a:solidFill>
                  <a:prstClr val="black">
                    <a:tint val="75000"/>
                  </a:prstClr>
                </a:solidFill>
              </a:rPr>
              <a:pPr defTabSz="914400"/>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914400"/>
            <a:fld id="{E85AFED7-21B1-3E42-880B-61899B380F0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01663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defTabSz="914400"/>
            <a:fld id="{830DC5D3-0354-7547-97DD-66F12F8127CD}" type="datetimeFigureOut">
              <a:rPr lang="en-US" smtClean="0">
                <a:solidFill>
                  <a:prstClr val="black">
                    <a:tint val="75000"/>
                  </a:prstClr>
                </a:solidFill>
              </a:rPr>
              <a:pPr defTabSz="914400"/>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914400"/>
            <a:fld id="{E85AFED7-21B1-3E42-880B-61899B380F0F}" type="slidenum">
              <a:rPr lang="en-US" smtClean="0">
                <a:solidFill>
                  <a:prstClr val="black">
                    <a:tint val="75000"/>
                  </a:prstClr>
                </a:solidFill>
              </a:rPr>
              <a:pPr defTabSz="914400"/>
              <a:t>‹#›</a:t>
            </a:fld>
            <a:endParaRPr lang="en-US" dirty="0">
              <a:solidFill>
                <a:prstClr val="black">
                  <a:tint val="75000"/>
                </a:prstClr>
              </a:solidFil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67605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defTabSz="914400"/>
            <a:fld id="{830DC5D3-0354-7547-97DD-66F12F8127CD}" type="datetimeFigureOut">
              <a:rPr lang="en-US" smtClean="0">
                <a:solidFill>
                  <a:prstClr val="black">
                    <a:tint val="75000"/>
                  </a:prstClr>
                </a:solidFill>
              </a:rPr>
              <a:pPr defTabSz="914400"/>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914400"/>
            <a:fld id="{E85AFED7-21B1-3E42-880B-61899B380F0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134544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768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526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0DC5D3-0354-7547-97DD-66F12F8127CD}" type="datetimeFigureOut">
              <a:rPr lang="en-US">
                <a:solidFill>
                  <a:prstClr val="black">
                    <a:tint val="75000"/>
                  </a:prstClr>
                </a:solidFill>
              </a:rPr>
              <a:pPr/>
              <a:t>12/3/18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5AFED7-21B1-3E42-880B-61899B380F0F}"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30DC5D3-0354-7547-97DD-66F12F8127CD}" type="datetimeFigureOut">
              <a:rPr lang="en-US" smtClean="0">
                <a:solidFill>
                  <a:prstClr val="black">
                    <a:tint val="75000"/>
                  </a:prstClr>
                </a:solidFill>
              </a:rPr>
              <a:pPr defTabSz="914400"/>
              <a:t>12/3/18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85AFED7-21B1-3E42-880B-61899B380F0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1196786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30DC5D3-0354-7547-97DD-66F12F8127CD}" type="datetimeFigureOut">
              <a:rPr lang="en-US" smtClean="0">
                <a:solidFill>
                  <a:prstClr val="black">
                    <a:tint val="75000"/>
                  </a:prstClr>
                </a:solidFill>
              </a:rPr>
              <a:pPr defTabSz="914400"/>
              <a:t>12/3/18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85AFED7-21B1-3E42-880B-61899B380F0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12138071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830DC5D3-0354-7547-97DD-66F12F8127CD}" type="datetimeFigureOut">
              <a:rPr lang="en-US" smtClean="0">
                <a:solidFill>
                  <a:prstClr val="black">
                    <a:tint val="75000"/>
                  </a:prstClr>
                </a:solidFill>
              </a:rPr>
              <a:pPr defTabSz="914400"/>
              <a:t>12/3/18</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914400"/>
            <a:fld id="{E85AFED7-21B1-3E42-880B-61899B380F0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900973856"/>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jpeg"/><Relationship Id="rId1" Type="http://schemas.openxmlformats.org/officeDocument/2006/relationships/slideLayout" Target="../slideLayouts/slideLayout26.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hyperlink" Target="https://vimeo.com/258661407/d5c7fad1d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1.jp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hyperlink" Target="mailto:bwolfenden@circadence.com" TargetMode="External"/><Relationship Id="rId2" Type="http://schemas.openxmlformats.org/officeDocument/2006/relationships/hyperlink" Target="mailto:gromney@sandiego.edu" TargetMode="Externa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09AB-6E82-254D-884C-2117486B37D2}"/>
              </a:ext>
            </a:extLst>
          </p:cNvPr>
          <p:cNvSpPr>
            <a:spLocks noGrp="1"/>
          </p:cNvSpPr>
          <p:nvPr>
            <p:ph type="ctrTitle"/>
          </p:nvPr>
        </p:nvSpPr>
        <p:spPr>
          <a:xfrm>
            <a:off x="2665379" y="528918"/>
            <a:ext cx="8444341" cy="2387600"/>
          </a:xfrm>
        </p:spPr>
        <p:txBody>
          <a:bodyPr>
            <a:normAutofit/>
          </a:bodyPr>
          <a:lstStyle/>
          <a:p>
            <a:pPr algn="ctr">
              <a:lnSpc>
                <a:spcPct val="100000"/>
              </a:lnSpc>
            </a:pPr>
            <a:r>
              <a:rPr lang="en-US" b="1" dirty="0"/>
              <a:t>Gamification &gt; Games</a:t>
            </a:r>
            <a:br>
              <a:rPr lang="en-US" dirty="0"/>
            </a:br>
            <a:r>
              <a:rPr lang="en-US" dirty="0"/>
              <a:t>    </a:t>
            </a:r>
            <a:r>
              <a:rPr lang="en-US" sz="4000" i="1" dirty="0">
                <a:solidFill>
                  <a:srgbClr val="FF5116"/>
                </a:solidFill>
              </a:rPr>
              <a:t>Greater Than</a:t>
            </a:r>
            <a:endParaRPr lang="en-US" sz="3200" i="1" dirty="0">
              <a:solidFill>
                <a:srgbClr val="FF5116"/>
              </a:solidFill>
            </a:endParaRPr>
          </a:p>
        </p:txBody>
      </p:sp>
      <p:sp>
        <p:nvSpPr>
          <p:cNvPr id="3" name="Subtitle 2">
            <a:extLst>
              <a:ext uri="{FF2B5EF4-FFF2-40B4-BE49-F238E27FC236}">
                <a16:creationId xmlns:a16="http://schemas.microsoft.com/office/drawing/2014/main" id="{F5772707-4F96-AD4F-B15C-17360780CBEE}"/>
              </a:ext>
            </a:extLst>
          </p:cNvPr>
          <p:cNvSpPr>
            <a:spLocks noGrp="1"/>
          </p:cNvSpPr>
          <p:nvPr>
            <p:ph type="subTitle" idx="1"/>
          </p:nvPr>
        </p:nvSpPr>
        <p:spPr>
          <a:xfrm>
            <a:off x="2178995" y="3350320"/>
            <a:ext cx="9413865" cy="2978762"/>
          </a:xfrm>
        </p:spPr>
        <p:txBody>
          <a:bodyPr>
            <a:normAutofit fontScale="40000" lnSpcReduction="20000"/>
          </a:bodyPr>
          <a:lstStyle/>
          <a:p>
            <a:pPr algn="ctr"/>
            <a:endParaRPr lang="en-US" sz="3000" dirty="0">
              <a:solidFill>
                <a:srgbClr val="FFFF00"/>
              </a:solidFill>
            </a:endParaRPr>
          </a:p>
          <a:p>
            <a:pPr algn="ctr"/>
            <a:r>
              <a:rPr lang="en-US" sz="6700" dirty="0">
                <a:solidFill>
                  <a:schemeClr val="accent3">
                    <a:lumMod val="50000"/>
                  </a:schemeClr>
                </a:solidFill>
              </a:rPr>
              <a:t>2018 NICE K12 Cybersecurity </a:t>
            </a:r>
          </a:p>
          <a:p>
            <a:pPr algn="ctr"/>
            <a:r>
              <a:rPr lang="en-US" sz="6700" dirty="0">
                <a:solidFill>
                  <a:schemeClr val="accent3">
                    <a:lumMod val="50000"/>
                  </a:schemeClr>
                </a:solidFill>
              </a:rPr>
              <a:t>Education Conference</a:t>
            </a:r>
          </a:p>
          <a:p>
            <a:pPr algn="ctr"/>
            <a:r>
              <a:rPr lang="en-US" sz="6700" dirty="0">
                <a:solidFill>
                  <a:schemeClr val="accent3">
                    <a:lumMod val="50000"/>
                  </a:schemeClr>
                </a:solidFill>
              </a:rPr>
              <a:t>San Antonio, Texas</a:t>
            </a:r>
          </a:p>
          <a:p>
            <a:endParaRPr lang="en-US" sz="3300" dirty="0"/>
          </a:p>
          <a:p>
            <a:pPr algn="ctr"/>
            <a:r>
              <a:rPr lang="en-US" sz="3300" dirty="0"/>
              <a:t>                  </a:t>
            </a:r>
            <a:r>
              <a:rPr lang="en-US" sz="4800" dirty="0"/>
              <a:t>Gordon W. Romney, PhD CEH, University of San Diego, San Diego, CA</a:t>
            </a:r>
          </a:p>
          <a:p>
            <a:pPr algn="ctr"/>
            <a:r>
              <a:rPr lang="en-US" sz="4800" dirty="0"/>
              <a:t>        Bradley Wolfenden,  Circadence Corporation, San Diego , CA</a:t>
            </a:r>
          </a:p>
          <a:p>
            <a:pPr algn="ctr"/>
            <a:r>
              <a:rPr lang="en-US" sz="3300" dirty="0"/>
              <a:t> </a:t>
            </a:r>
            <a:endParaRPr lang="en-US" sz="3500" dirty="0"/>
          </a:p>
        </p:txBody>
      </p:sp>
    </p:spTree>
    <p:extLst>
      <p:ext uri="{BB962C8B-B14F-4D97-AF65-F5344CB8AC3E}">
        <p14:creationId xmlns:p14="http://schemas.microsoft.com/office/powerpoint/2010/main" val="362501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9A466-03B7-6940-B058-1CCDC91AD9DB}"/>
              </a:ext>
            </a:extLst>
          </p:cNvPr>
          <p:cNvSpPr>
            <a:spLocks noGrp="1"/>
          </p:cNvSpPr>
          <p:nvPr>
            <p:ph type="title"/>
          </p:nvPr>
        </p:nvSpPr>
        <p:spPr>
          <a:xfrm>
            <a:off x="687389" y="1493155"/>
            <a:ext cx="4803917" cy="1280890"/>
          </a:xfrm>
        </p:spPr>
        <p:txBody>
          <a:bodyPr>
            <a:noAutofit/>
          </a:bodyPr>
          <a:lstStyle/>
          <a:p>
            <a:pPr algn="ctr"/>
            <a:r>
              <a:rPr lang="en-US" sz="5400" b="1" dirty="0"/>
              <a:t>STEM Skills </a:t>
            </a:r>
            <a:br>
              <a:rPr lang="en-US" sz="5400" b="1" dirty="0"/>
            </a:br>
            <a:r>
              <a:rPr lang="en-US" sz="5400" b="1" dirty="0"/>
              <a:t>&amp; Cyber Education Development</a:t>
            </a:r>
          </a:p>
        </p:txBody>
      </p:sp>
      <p:sp>
        <p:nvSpPr>
          <p:cNvPr id="5" name="Content Placeholder 4">
            <a:extLst>
              <a:ext uri="{FF2B5EF4-FFF2-40B4-BE49-F238E27FC236}">
                <a16:creationId xmlns:a16="http://schemas.microsoft.com/office/drawing/2014/main" id="{088C59D1-6A2D-284A-9933-9E2748493665}"/>
              </a:ext>
            </a:extLst>
          </p:cNvPr>
          <p:cNvSpPr>
            <a:spLocks noGrp="1"/>
          </p:cNvSpPr>
          <p:nvPr>
            <p:ph idx="1"/>
          </p:nvPr>
        </p:nvSpPr>
        <p:spPr>
          <a:xfrm>
            <a:off x="5805941" y="1014117"/>
            <a:ext cx="5493431" cy="4829766"/>
          </a:xfrm>
        </p:spPr>
        <p:txBody>
          <a:bodyPr>
            <a:normAutofit/>
          </a:bodyPr>
          <a:lstStyle/>
          <a:p>
            <a:r>
              <a:rPr lang="en-US" sz="3200" dirty="0"/>
              <a:t>Problem Solver</a:t>
            </a:r>
          </a:p>
          <a:p>
            <a:pPr lvl="1">
              <a:buFont typeface="Wingdings" pitchFamily="2" charset="2"/>
              <a:buChar char="v"/>
            </a:pPr>
            <a:r>
              <a:rPr lang="en-US" sz="2800" dirty="0"/>
              <a:t> Quickly and productively.</a:t>
            </a:r>
          </a:p>
          <a:p>
            <a:r>
              <a:rPr lang="en-US" sz="3200" dirty="0"/>
              <a:t>Creative Thinker</a:t>
            </a:r>
          </a:p>
          <a:p>
            <a:pPr lvl="1">
              <a:buFont typeface="Wingdings" pitchFamily="2" charset="2"/>
              <a:buChar char="v"/>
            </a:pPr>
            <a:r>
              <a:rPr lang="en-US" sz="2800" dirty="0"/>
              <a:t> Includes the ability to </a:t>
            </a:r>
            <a:br>
              <a:rPr lang="en-US" sz="2800" dirty="0"/>
            </a:br>
            <a:r>
              <a:rPr lang="en-US" sz="2800" dirty="0"/>
              <a:t>propose multiple solutions.</a:t>
            </a:r>
          </a:p>
          <a:p>
            <a:r>
              <a:rPr lang="en-US" sz="3200" dirty="0"/>
              <a:t>Inquisitive Explorer</a:t>
            </a:r>
          </a:p>
          <a:p>
            <a:pPr lvl="1">
              <a:buFont typeface="Wingdings" pitchFamily="2" charset="2"/>
              <a:buChar char="v"/>
            </a:pPr>
            <a:r>
              <a:rPr lang="en-US" sz="2800" dirty="0"/>
              <a:t> Requires hands-on, experiential learning.</a:t>
            </a:r>
          </a:p>
        </p:txBody>
      </p:sp>
    </p:spTree>
    <p:extLst>
      <p:ext uri="{BB962C8B-B14F-4D97-AF65-F5344CB8AC3E}">
        <p14:creationId xmlns:p14="http://schemas.microsoft.com/office/powerpoint/2010/main" val="155360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SomaCube_3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3406" y="0"/>
            <a:ext cx="11745188" cy="6858000"/>
          </a:xfrm>
          <a:prstGeom prst="rect">
            <a:avLst/>
          </a:prstGeom>
        </p:spPr>
      </p:pic>
    </p:spTree>
    <p:extLst>
      <p:ext uri="{BB962C8B-B14F-4D97-AF65-F5344CB8AC3E}">
        <p14:creationId xmlns:p14="http://schemas.microsoft.com/office/powerpoint/2010/main" val="40527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EFAEF-FDCE-8E4C-BD3E-F640195B3DF1}"/>
              </a:ext>
            </a:extLst>
          </p:cNvPr>
          <p:cNvSpPr>
            <a:spLocks noGrp="1"/>
          </p:cNvSpPr>
          <p:nvPr>
            <p:ph type="title"/>
          </p:nvPr>
        </p:nvSpPr>
        <p:spPr>
          <a:xfrm>
            <a:off x="1373725" y="1493155"/>
            <a:ext cx="3712625" cy="1280890"/>
          </a:xfrm>
        </p:spPr>
        <p:txBody>
          <a:bodyPr>
            <a:noAutofit/>
          </a:bodyPr>
          <a:lstStyle/>
          <a:p>
            <a:pPr algn="ctr"/>
            <a:r>
              <a:rPr lang="en-US" sz="4800" b="1" dirty="0">
                <a:solidFill>
                  <a:srgbClr val="0070C0"/>
                </a:solidFill>
                <a:latin typeface="Times New Roman" charset="0"/>
                <a:ea typeface="Times New Roman" charset="0"/>
                <a:cs typeface="Times New Roman" charset="0"/>
              </a:rPr>
              <a:t>Peer or Companion Needed Soft Skills</a:t>
            </a:r>
            <a:endParaRPr lang="en-US" sz="4800" dirty="0"/>
          </a:p>
        </p:txBody>
      </p:sp>
      <p:sp>
        <p:nvSpPr>
          <p:cNvPr id="3" name="Content Placeholder 2">
            <a:extLst>
              <a:ext uri="{FF2B5EF4-FFF2-40B4-BE49-F238E27FC236}">
                <a16:creationId xmlns:a16="http://schemas.microsoft.com/office/drawing/2014/main" id="{1E32AF52-2CC0-884E-B874-3951C26FBE4C}"/>
              </a:ext>
            </a:extLst>
          </p:cNvPr>
          <p:cNvSpPr>
            <a:spLocks noGrp="1"/>
          </p:cNvSpPr>
          <p:nvPr>
            <p:ph idx="1"/>
          </p:nvPr>
        </p:nvSpPr>
        <p:spPr>
          <a:xfrm>
            <a:off x="5829300" y="1143000"/>
            <a:ext cx="5694362" cy="4977772"/>
          </a:xfrm>
        </p:spPr>
        <p:txBody>
          <a:bodyPr>
            <a:normAutofit lnSpcReduction="10000"/>
          </a:bodyPr>
          <a:lstStyle/>
          <a:p>
            <a:r>
              <a:rPr lang="en-US" sz="2800" b="1" dirty="0"/>
              <a:t>Communication</a:t>
            </a:r>
            <a:r>
              <a:rPr lang="en-US" sz="2800" dirty="0"/>
              <a:t> ability, both verbally and written.</a:t>
            </a:r>
          </a:p>
          <a:p>
            <a:r>
              <a:rPr lang="en-US" sz="2800" b="1" dirty="0"/>
              <a:t>Critical Thinking </a:t>
            </a:r>
            <a:r>
              <a:rPr lang="en-US" sz="2800" dirty="0"/>
              <a:t>ability turns failed attempts into positive experiences.</a:t>
            </a:r>
          </a:p>
          <a:p>
            <a:r>
              <a:rPr lang="en-US" sz="2800" b="1" dirty="0"/>
              <a:t>Problem Solving</a:t>
            </a:r>
          </a:p>
          <a:p>
            <a:r>
              <a:rPr lang="en-US" sz="2800" b="1" dirty="0"/>
              <a:t>Time Management</a:t>
            </a:r>
          </a:p>
          <a:p>
            <a:r>
              <a:rPr lang="en-US" sz="2800" b="1" dirty="0"/>
              <a:t>Teamwork.</a:t>
            </a:r>
            <a:r>
              <a:rPr lang="en-US" sz="2800" dirty="0"/>
              <a:t> Cybersecurity is a Team Sport.</a:t>
            </a:r>
          </a:p>
          <a:p>
            <a:r>
              <a:rPr lang="en-US" sz="2800" b="1" dirty="0"/>
              <a:t>Creativity</a:t>
            </a:r>
          </a:p>
        </p:txBody>
      </p:sp>
    </p:spTree>
    <p:extLst>
      <p:ext uri="{BB962C8B-B14F-4D97-AF65-F5344CB8AC3E}">
        <p14:creationId xmlns:p14="http://schemas.microsoft.com/office/powerpoint/2010/main" val="2588121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400" dirty="0">
                <a:latin typeface="Times New Roman" charset="0"/>
              </a:rPr>
              <a:t>   </a:t>
            </a:r>
          </a:p>
        </p:txBody>
      </p:sp>
      <p:sp>
        <p:nvSpPr>
          <p:cNvPr id="5" name="TextBox 4"/>
          <p:cNvSpPr txBox="1"/>
          <p:nvPr/>
        </p:nvSpPr>
        <p:spPr>
          <a:xfrm>
            <a:off x="438912" y="1690688"/>
            <a:ext cx="11375136" cy="584775"/>
          </a:xfrm>
          <a:prstGeom prst="rect">
            <a:avLst/>
          </a:prstGeom>
          <a:noFill/>
        </p:spPr>
        <p:txBody>
          <a:bodyPr wrap="square" rtlCol="0">
            <a:spAutoFit/>
          </a:bodyPr>
          <a:lstStyle/>
          <a:p>
            <a:pPr marL="622300" indent="-571500">
              <a:buFont typeface="Arial" charset="0"/>
              <a:buChar char="•"/>
            </a:pPr>
            <a:endParaRPr lang="en-US" sz="1400" dirty="0">
              <a:latin typeface="times new roman" charset="0"/>
            </a:endParaRPr>
          </a:p>
          <a:p>
            <a:endParaRPr lang="en-US" dirty="0"/>
          </a:p>
        </p:txBody>
      </p:sp>
      <p:sp>
        <p:nvSpPr>
          <p:cNvPr id="2" name="TextBox 1"/>
          <p:cNvSpPr txBox="1"/>
          <p:nvPr/>
        </p:nvSpPr>
        <p:spPr>
          <a:xfrm>
            <a:off x="4206734" y="4319516"/>
            <a:ext cx="11753088" cy="1323439"/>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 typeface="Arial" charset="0"/>
              <a:buNone/>
              <a:tabLst/>
              <a:defRPr/>
            </a:pPr>
            <a:r>
              <a:rPr lang="en-US" sz="4000" dirty="0">
                <a:latin typeface="Times New Roman" charset="0"/>
                <a:ea typeface="Times New Roman" charset="0"/>
                <a:cs typeface="Times New Roman" charset="0"/>
              </a:rPr>
              <a:t>The Final Objective</a:t>
            </a:r>
            <a:r>
              <a:rPr lang="mr-IN" sz="4000" dirty="0">
                <a:latin typeface="Times New Roman" charset="0"/>
                <a:ea typeface="Times New Roman" charset="0"/>
                <a:cs typeface="Times New Roman" charset="0"/>
              </a:rPr>
              <a:t>…</a:t>
            </a:r>
            <a:r>
              <a:rPr lang="en-US" sz="4000" dirty="0">
                <a:latin typeface="Times New Roman" charset="0"/>
                <a:ea typeface="Times New Roman" charset="0"/>
                <a:cs typeface="Times New Roman" charset="0"/>
              </a:rPr>
              <a:t>   </a:t>
            </a:r>
          </a:p>
          <a:p>
            <a:pPr marL="571500" marR="0" lvl="0" indent="-571500" defTabSz="914400" eaLnBrk="1" fontAlgn="auto" latinLnBrk="0" hangingPunct="1">
              <a:lnSpc>
                <a:spcPct val="100000"/>
              </a:lnSpc>
              <a:spcBef>
                <a:spcPts val="0"/>
              </a:spcBef>
              <a:spcAft>
                <a:spcPts val="0"/>
              </a:spcAft>
              <a:buClrTx/>
              <a:buSzTx/>
              <a:buFont typeface="Arial" charset="0"/>
              <a:buNone/>
              <a:tabLst/>
              <a:defRPr/>
            </a:pPr>
            <a:r>
              <a:rPr lang="en-US" sz="4000" dirty="0">
                <a:latin typeface="Times New Roman" charset="0"/>
                <a:ea typeface="Times New Roman" charset="0"/>
                <a:cs typeface="Times New Roman" charset="0"/>
              </a:rPr>
              <a:t>               is the next slide</a:t>
            </a:r>
          </a:p>
        </p:txBody>
      </p:sp>
      <p:sp>
        <p:nvSpPr>
          <p:cNvPr id="3" name="TextBox 2"/>
          <p:cNvSpPr txBox="1"/>
          <p:nvPr/>
        </p:nvSpPr>
        <p:spPr>
          <a:xfrm>
            <a:off x="1920735" y="1264555"/>
            <a:ext cx="9326880" cy="2585323"/>
          </a:xfrm>
          <a:prstGeom prst="rect">
            <a:avLst/>
          </a:prstGeom>
          <a:noFill/>
        </p:spPr>
        <p:txBody>
          <a:bodyPr wrap="square" rtlCol="0">
            <a:spAutoFit/>
          </a:bodyPr>
          <a:lstStyle/>
          <a:p>
            <a:pPr algn="ctr"/>
            <a:r>
              <a:rPr lang="en-US" sz="5400" dirty="0">
                <a:solidFill>
                  <a:srgbClr val="0070C0"/>
                </a:solidFill>
                <a:latin typeface="Times New Roman" charset="0"/>
                <a:ea typeface="Times New Roman" charset="0"/>
                <a:cs typeface="Times New Roman" charset="0"/>
              </a:rPr>
              <a:t>Hands-on Step-by-Step Project</a:t>
            </a:r>
          </a:p>
          <a:p>
            <a:pPr algn="ctr"/>
            <a:r>
              <a:rPr lang="en-US" sz="5400" dirty="0">
                <a:solidFill>
                  <a:srgbClr val="0070C0"/>
                </a:solidFill>
                <a:latin typeface="Times New Roman" charset="0"/>
                <a:ea typeface="Times New Roman" charset="0"/>
                <a:cs typeface="Times New Roman" charset="0"/>
              </a:rPr>
              <a:t>Example from an Oil Painting Project</a:t>
            </a:r>
          </a:p>
        </p:txBody>
      </p:sp>
    </p:spTree>
    <p:extLst>
      <p:ext uri="{BB962C8B-B14F-4D97-AF65-F5344CB8AC3E}">
        <p14:creationId xmlns:p14="http://schemas.microsoft.com/office/powerpoint/2010/main" val="3487616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8736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400" dirty="0">
                <a:latin typeface="Times New Roman" charset="0"/>
              </a:rPr>
              <a:t>   </a:t>
            </a:r>
          </a:p>
        </p:txBody>
      </p:sp>
      <p:sp>
        <p:nvSpPr>
          <p:cNvPr id="5" name="TextBox 4"/>
          <p:cNvSpPr txBox="1"/>
          <p:nvPr/>
        </p:nvSpPr>
        <p:spPr>
          <a:xfrm>
            <a:off x="438912" y="1690688"/>
            <a:ext cx="11375136" cy="584775"/>
          </a:xfrm>
          <a:prstGeom prst="rect">
            <a:avLst/>
          </a:prstGeom>
          <a:noFill/>
        </p:spPr>
        <p:txBody>
          <a:bodyPr wrap="square" rtlCol="0">
            <a:spAutoFit/>
          </a:bodyPr>
          <a:lstStyle/>
          <a:p>
            <a:pPr marL="622300" indent="-571500">
              <a:buFont typeface="Arial" charset="0"/>
              <a:buChar char="•"/>
            </a:pPr>
            <a:endParaRPr lang="en-US" sz="1400" dirty="0">
              <a:latin typeface="times new roman" charset="0"/>
            </a:endParaRPr>
          </a:p>
          <a:p>
            <a:endParaRPr lang="en-US" dirty="0"/>
          </a:p>
        </p:txBody>
      </p:sp>
      <p:sp>
        <p:nvSpPr>
          <p:cNvPr id="2" name="TextBox 1"/>
          <p:cNvSpPr txBox="1"/>
          <p:nvPr/>
        </p:nvSpPr>
        <p:spPr>
          <a:xfrm>
            <a:off x="2592925" y="2586857"/>
            <a:ext cx="11753088" cy="769441"/>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 typeface="Arial" charset="0"/>
              <a:buNone/>
              <a:tabLst/>
              <a:defRPr/>
            </a:pPr>
            <a:r>
              <a:rPr lang="en-US" sz="4400" dirty="0">
                <a:latin typeface="Times New Roman" charset="0"/>
                <a:ea typeface="Times New Roman" charset="0"/>
                <a:cs typeface="Times New Roman" charset="0"/>
              </a:rPr>
              <a:t>Step by step</a:t>
            </a:r>
            <a:r>
              <a:rPr lang="mr-IN" sz="4400" dirty="0">
                <a:latin typeface="Times New Roman" charset="0"/>
                <a:ea typeface="Times New Roman" charset="0"/>
                <a:cs typeface="Times New Roman" charset="0"/>
              </a:rPr>
              <a:t>…</a:t>
            </a:r>
            <a:endParaRPr lang="en-US" sz="4400" dirty="0">
              <a:latin typeface="Times New Roman" charset="0"/>
              <a:ea typeface="Times New Roman" charset="0"/>
              <a:cs typeface="Times New Roman" charset="0"/>
            </a:endParaRPr>
          </a:p>
        </p:txBody>
      </p:sp>
      <p:sp>
        <p:nvSpPr>
          <p:cNvPr id="3" name="TextBox 2"/>
          <p:cNvSpPr txBox="1"/>
          <p:nvPr/>
        </p:nvSpPr>
        <p:spPr>
          <a:xfrm>
            <a:off x="969758" y="1448909"/>
            <a:ext cx="9125712" cy="984885"/>
          </a:xfrm>
          <a:prstGeom prst="rect">
            <a:avLst/>
          </a:prstGeom>
          <a:noFill/>
        </p:spPr>
        <p:txBody>
          <a:bodyPr wrap="square" rtlCol="0">
            <a:spAutoFit/>
          </a:bodyPr>
          <a:lstStyle/>
          <a:p>
            <a:pPr algn="ctr"/>
            <a:r>
              <a:rPr lang="en-US" sz="5800" dirty="0">
                <a:solidFill>
                  <a:srgbClr val="0070C0"/>
                </a:solidFill>
                <a:latin typeface="Times New Roman" charset="0"/>
                <a:ea typeface="Times New Roman" charset="0"/>
                <a:cs typeface="Times New Roman" charset="0"/>
              </a:rPr>
              <a:t>   First Master the Modules</a:t>
            </a:r>
          </a:p>
        </p:txBody>
      </p:sp>
      <p:sp>
        <p:nvSpPr>
          <p:cNvPr id="6" name="TextBox 5"/>
          <p:cNvSpPr txBox="1"/>
          <p:nvPr/>
        </p:nvSpPr>
        <p:spPr>
          <a:xfrm>
            <a:off x="2592925" y="3429000"/>
            <a:ext cx="6345936" cy="2862322"/>
          </a:xfrm>
          <a:prstGeom prst="rect">
            <a:avLst/>
          </a:prstGeom>
          <a:noFill/>
        </p:spPr>
        <p:txBody>
          <a:bodyPr wrap="square" rtlCol="0">
            <a:spAutoFit/>
          </a:bodyPr>
          <a:lstStyle/>
          <a:p>
            <a:pPr marL="571500" indent="-571500">
              <a:buFont typeface="Arial" charset="0"/>
              <a:buChar char="•"/>
            </a:pPr>
            <a:r>
              <a:rPr lang="en-US" sz="3600" dirty="0">
                <a:latin typeface="Times New Roman" charset="0"/>
                <a:ea typeface="Times New Roman" charset="0"/>
                <a:cs typeface="Times New Roman" charset="0"/>
              </a:rPr>
              <a:t>A sky</a:t>
            </a:r>
          </a:p>
          <a:p>
            <a:pPr marL="571500" indent="-571500">
              <a:buFont typeface="Arial" charset="0"/>
              <a:buChar char="•"/>
            </a:pPr>
            <a:r>
              <a:rPr lang="en-US" sz="3600" dirty="0">
                <a:latin typeface="Times New Roman" charset="0"/>
                <a:ea typeface="Times New Roman" charset="0"/>
                <a:cs typeface="Times New Roman" charset="0"/>
              </a:rPr>
              <a:t>Clouds</a:t>
            </a:r>
          </a:p>
          <a:p>
            <a:pPr marL="571500" indent="-571500">
              <a:buFont typeface="Arial" charset="0"/>
              <a:buChar char="•"/>
            </a:pPr>
            <a:r>
              <a:rPr lang="en-US" sz="3600" dirty="0">
                <a:latin typeface="Times New Roman" charset="0"/>
                <a:ea typeface="Times New Roman" charset="0"/>
                <a:cs typeface="Times New Roman" charset="0"/>
              </a:rPr>
              <a:t>Volcano</a:t>
            </a:r>
          </a:p>
          <a:p>
            <a:pPr marL="571500" indent="-571500">
              <a:buFont typeface="Arial" charset="0"/>
              <a:buChar char="•"/>
            </a:pPr>
            <a:r>
              <a:rPr lang="en-US" sz="3600" dirty="0">
                <a:latin typeface="Times New Roman" charset="0"/>
                <a:ea typeface="Times New Roman" charset="0"/>
                <a:cs typeface="Times New Roman" charset="0"/>
              </a:rPr>
              <a:t>Lake</a:t>
            </a:r>
          </a:p>
          <a:p>
            <a:pPr marL="571500" indent="-571500">
              <a:buFont typeface="Arial" charset="0"/>
              <a:buChar char="•"/>
            </a:pPr>
            <a:r>
              <a:rPr lang="en-US" sz="3600" dirty="0">
                <a:latin typeface="Times New Roman" charset="0"/>
                <a:ea typeface="Times New Roman" charset="0"/>
                <a:cs typeface="Times New Roman" charset="0"/>
              </a:rPr>
              <a:t>Foliage/foreground</a:t>
            </a:r>
          </a:p>
        </p:txBody>
      </p:sp>
    </p:spTree>
    <p:extLst>
      <p:ext uri="{BB962C8B-B14F-4D97-AF65-F5344CB8AC3E}">
        <p14:creationId xmlns:p14="http://schemas.microsoft.com/office/powerpoint/2010/main" val="440162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6667"/>
            <a:ext cx="12192000" cy="6831333"/>
          </a:xfrm>
        </p:spPr>
      </p:pic>
    </p:spTree>
    <p:extLst>
      <p:ext uri="{BB962C8B-B14F-4D97-AF65-F5344CB8AC3E}">
        <p14:creationId xmlns:p14="http://schemas.microsoft.com/office/powerpoint/2010/main" val="351089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400" dirty="0">
                <a:latin typeface="Times New Roman" charset="0"/>
              </a:rPr>
              <a:t>   </a:t>
            </a:r>
          </a:p>
        </p:txBody>
      </p:sp>
      <p:sp>
        <p:nvSpPr>
          <p:cNvPr id="5" name="TextBox 4"/>
          <p:cNvSpPr txBox="1"/>
          <p:nvPr/>
        </p:nvSpPr>
        <p:spPr>
          <a:xfrm>
            <a:off x="438912" y="1690688"/>
            <a:ext cx="11375136" cy="584775"/>
          </a:xfrm>
          <a:prstGeom prst="rect">
            <a:avLst/>
          </a:prstGeom>
          <a:noFill/>
        </p:spPr>
        <p:txBody>
          <a:bodyPr wrap="square" rtlCol="0">
            <a:spAutoFit/>
          </a:bodyPr>
          <a:lstStyle/>
          <a:p>
            <a:pPr marL="622300" indent="-571500">
              <a:buFont typeface="Arial" charset="0"/>
              <a:buChar char="•"/>
            </a:pPr>
            <a:endParaRPr lang="en-US" sz="1400" dirty="0">
              <a:latin typeface="times new roman" charset="0"/>
            </a:endParaRPr>
          </a:p>
          <a:p>
            <a:endParaRPr lang="en-US" dirty="0"/>
          </a:p>
        </p:txBody>
      </p:sp>
      <p:sp>
        <p:nvSpPr>
          <p:cNvPr id="2" name="TextBox 1"/>
          <p:cNvSpPr txBox="1"/>
          <p:nvPr/>
        </p:nvSpPr>
        <p:spPr>
          <a:xfrm>
            <a:off x="438912" y="2090057"/>
            <a:ext cx="11753088" cy="707886"/>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 typeface="Arial" charset="0"/>
              <a:buNone/>
              <a:tabLst/>
              <a:defRPr/>
            </a:pPr>
            <a:endParaRPr lang="en-US" sz="4000" dirty="0"/>
          </a:p>
        </p:txBody>
      </p:sp>
      <p:sp>
        <p:nvSpPr>
          <p:cNvPr id="3" name="TextBox 2"/>
          <p:cNvSpPr txBox="1"/>
          <p:nvPr/>
        </p:nvSpPr>
        <p:spPr>
          <a:xfrm>
            <a:off x="2592925" y="2044005"/>
            <a:ext cx="7571232" cy="2769989"/>
          </a:xfrm>
          <a:prstGeom prst="rect">
            <a:avLst/>
          </a:prstGeom>
          <a:noFill/>
        </p:spPr>
        <p:txBody>
          <a:bodyPr wrap="square" rtlCol="0">
            <a:spAutoFit/>
          </a:bodyPr>
          <a:lstStyle/>
          <a:p>
            <a:pPr algn="ctr"/>
            <a:r>
              <a:rPr lang="en-US" sz="5800" dirty="0">
                <a:solidFill>
                  <a:srgbClr val="0070C0"/>
                </a:solidFill>
                <a:latin typeface="Times New Roman" charset="0"/>
                <a:ea typeface="Times New Roman" charset="0"/>
                <a:cs typeface="Times New Roman" charset="0"/>
              </a:rPr>
              <a:t>Then</a:t>
            </a:r>
          </a:p>
          <a:p>
            <a:pPr algn="ctr"/>
            <a:r>
              <a:rPr lang="en-US" sz="5800" dirty="0">
                <a:solidFill>
                  <a:srgbClr val="0070C0"/>
                </a:solidFill>
                <a:latin typeface="Times New Roman" charset="0"/>
                <a:ea typeface="Times New Roman" charset="0"/>
                <a:cs typeface="Times New Roman" charset="0"/>
              </a:rPr>
              <a:t>Assemble the Project</a:t>
            </a:r>
          </a:p>
          <a:p>
            <a:pPr algn="ctr"/>
            <a:r>
              <a:rPr lang="en-US" sz="5800" dirty="0">
                <a:solidFill>
                  <a:srgbClr val="0070C0"/>
                </a:solidFill>
                <a:latin typeface="Times New Roman" charset="0"/>
                <a:ea typeface="Times New Roman" charset="0"/>
                <a:cs typeface="Times New Roman" charset="0"/>
              </a:rPr>
              <a:t>Using the Modules</a:t>
            </a:r>
          </a:p>
        </p:txBody>
      </p:sp>
    </p:spTree>
    <p:extLst>
      <p:ext uri="{BB962C8B-B14F-4D97-AF65-F5344CB8AC3E}">
        <p14:creationId xmlns:p14="http://schemas.microsoft.com/office/powerpoint/2010/main" val="4212652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2016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704B-3309-E84A-8237-4AACA9F41F78}"/>
              </a:ext>
            </a:extLst>
          </p:cNvPr>
          <p:cNvSpPr>
            <a:spLocks noGrp="1"/>
          </p:cNvSpPr>
          <p:nvPr>
            <p:ph type="title"/>
          </p:nvPr>
        </p:nvSpPr>
        <p:spPr>
          <a:xfrm>
            <a:off x="1869025" y="533401"/>
            <a:ext cx="6913025" cy="971550"/>
          </a:xfrm>
        </p:spPr>
        <p:txBody>
          <a:bodyPr>
            <a:normAutofit/>
          </a:bodyPr>
          <a:lstStyle/>
          <a:p>
            <a:r>
              <a:rPr lang="en-US" sz="4800" b="1" dirty="0">
                <a:solidFill>
                  <a:srgbClr val="0070C0"/>
                </a:solidFill>
                <a:latin typeface="Times New Roman" charset="0"/>
                <a:ea typeface="Times New Roman" charset="0"/>
                <a:cs typeface="Times New Roman" charset="0"/>
              </a:rPr>
              <a:t>First Master the Tools…</a:t>
            </a:r>
            <a:endParaRPr lang="en-US" sz="4800" dirty="0"/>
          </a:p>
        </p:txBody>
      </p:sp>
      <p:sp>
        <p:nvSpPr>
          <p:cNvPr id="4" name="Title 3">
            <a:extLst>
              <a:ext uri="{FF2B5EF4-FFF2-40B4-BE49-F238E27FC236}">
                <a16:creationId xmlns:a16="http://schemas.microsoft.com/office/drawing/2014/main" id="{A15514BE-6DC3-3E4B-AE70-2B861BB28958}"/>
              </a:ext>
            </a:extLst>
          </p:cNvPr>
          <p:cNvSpPr txBox="1">
            <a:spLocks/>
          </p:cNvSpPr>
          <p:nvPr/>
        </p:nvSpPr>
        <p:spPr>
          <a:xfrm>
            <a:off x="6441786" y="4438650"/>
            <a:ext cx="5541425" cy="22150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rgbClr val="0070C0"/>
                </a:solidFill>
                <a:latin typeface="Times New Roman" charset="0"/>
              </a:rPr>
              <a:t>Step-by-Step Tool </a:t>
            </a:r>
            <a:br>
              <a:rPr lang="en-US" b="1" dirty="0">
                <a:solidFill>
                  <a:srgbClr val="0070C0"/>
                </a:solidFill>
                <a:latin typeface="Times New Roman" charset="0"/>
              </a:rPr>
            </a:br>
            <a:r>
              <a:rPr lang="en-US" b="1" dirty="0">
                <a:solidFill>
                  <a:srgbClr val="0070C0"/>
                </a:solidFill>
                <a:latin typeface="Times New Roman" charset="0"/>
              </a:rPr>
              <a:t>Development Process </a:t>
            </a:r>
            <a:br>
              <a:rPr lang="en-US" b="1" dirty="0">
                <a:solidFill>
                  <a:srgbClr val="0070C0"/>
                </a:solidFill>
                <a:latin typeface="Times New Roman" charset="0"/>
              </a:rPr>
            </a:br>
            <a:r>
              <a:rPr lang="en-US" b="1" dirty="0">
                <a:solidFill>
                  <a:srgbClr val="0070C0"/>
                </a:solidFill>
                <a:latin typeface="Times New Roman" charset="0"/>
              </a:rPr>
              <a:t>for Gamification</a:t>
            </a:r>
          </a:p>
        </p:txBody>
      </p:sp>
      <p:pic>
        <p:nvPicPr>
          <p:cNvPr id="5" name="Picture 4">
            <a:extLst>
              <a:ext uri="{FF2B5EF4-FFF2-40B4-BE49-F238E27FC236}">
                <a16:creationId xmlns:a16="http://schemas.microsoft.com/office/drawing/2014/main" id="{CFC6FCF2-A6D9-7840-A052-157130644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60" y="1583903"/>
            <a:ext cx="1830179" cy="1231852"/>
          </a:xfrm>
          <a:prstGeom prst="rect">
            <a:avLst/>
          </a:prstGeom>
        </p:spPr>
      </p:pic>
      <p:pic>
        <p:nvPicPr>
          <p:cNvPr id="6" name="Picture 5">
            <a:extLst>
              <a:ext uri="{FF2B5EF4-FFF2-40B4-BE49-F238E27FC236}">
                <a16:creationId xmlns:a16="http://schemas.microsoft.com/office/drawing/2014/main" id="{CB5DC169-2CDA-2F4C-AA32-F1A16C093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532" y="1583903"/>
            <a:ext cx="1231852" cy="1231852"/>
          </a:xfrm>
          <a:prstGeom prst="rect">
            <a:avLst/>
          </a:prstGeom>
        </p:spPr>
      </p:pic>
      <p:pic>
        <p:nvPicPr>
          <p:cNvPr id="7" name="Picture 6">
            <a:extLst>
              <a:ext uri="{FF2B5EF4-FFF2-40B4-BE49-F238E27FC236}">
                <a16:creationId xmlns:a16="http://schemas.microsoft.com/office/drawing/2014/main" id="{1893812B-F388-6D40-8C20-C9690CC19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143" y="1581825"/>
            <a:ext cx="1308312" cy="1231852"/>
          </a:xfrm>
          <a:prstGeom prst="rect">
            <a:avLst/>
          </a:prstGeom>
        </p:spPr>
      </p:pic>
      <p:pic>
        <p:nvPicPr>
          <p:cNvPr id="8" name="Picture 7">
            <a:extLst>
              <a:ext uri="{FF2B5EF4-FFF2-40B4-BE49-F238E27FC236}">
                <a16:creationId xmlns:a16="http://schemas.microsoft.com/office/drawing/2014/main" id="{27D2B325-C422-314A-BF38-424F26EB8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979" y="1536105"/>
            <a:ext cx="1305898" cy="1231852"/>
          </a:xfrm>
          <a:prstGeom prst="rect">
            <a:avLst/>
          </a:prstGeom>
        </p:spPr>
      </p:pic>
      <p:pic>
        <p:nvPicPr>
          <p:cNvPr id="9" name="Picture 8">
            <a:extLst>
              <a:ext uri="{FF2B5EF4-FFF2-40B4-BE49-F238E27FC236}">
                <a16:creationId xmlns:a16="http://schemas.microsoft.com/office/drawing/2014/main" id="{B8E901A4-C1E5-FC4A-91F5-035AE73E45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8808" y="1585800"/>
            <a:ext cx="1722607" cy="1231852"/>
          </a:xfrm>
          <a:prstGeom prst="rect">
            <a:avLst/>
          </a:prstGeom>
        </p:spPr>
      </p:pic>
      <p:sp>
        <p:nvSpPr>
          <p:cNvPr id="10" name="TextBox 9">
            <a:extLst>
              <a:ext uri="{FF2B5EF4-FFF2-40B4-BE49-F238E27FC236}">
                <a16:creationId xmlns:a16="http://schemas.microsoft.com/office/drawing/2014/main" id="{49D2BEAA-E887-0747-B46E-138592433334}"/>
              </a:ext>
            </a:extLst>
          </p:cNvPr>
          <p:cNvSpPr txBox="1"/>
          <p:nvPr/>
        </p:nvSpPr>
        <p:spPr>
          <a:xfrm>
            <a:off x="7236372" y="2018330"/>
            <a:ext cx="1186218" cy="1077218"/>
          </a:xfrm>
          <a:prstGeom prst="rect">
            <a:avLst/>
          </a:prstGeom>
          <a:noFill/>
        </p:spPr>
        <p:txBody>
          <a:bodyPr wrap="square" rtlCol="0">
            <a:spAutoFit/>
          </a:bodyPr>
          <a:lstStyle/>
          <a:p>
            <a:r>
              <a:rPr lang="en-US" sz="3200" b="1" dirty="0"/>
              <a:t>Kali</a:t>
            </a:r>
          </a:p>
          <a:p>
            <a:r>
              <a:rPr lang="en-US" sz="3200" b="1" dirty="0"/>
              <a:t>Linux</a:t>
            </a:r>
          </a:p>
        </p:txBody>
      </p:sp>
      <p:pic>
        <p:nvPicPr>
          <p:cNvPr id="11" name="Picture 10">
            <a:extLst>
              <a:ext uri="{FF2B5EF4-FFF2-40B4-BE49-F238E27FC236}">
                <a16:creationId xmlns:a16="http://schemas.microsoft.com/office/drawing/2014/main" id="{F01524FC-BB4D-B34D-B977-3C000FD646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6658" y="1620783"/>
            <a:ext cx="1859849" cy="1078343"/>
          </a:xfrm>
          <a:prstGeom prst="rect">
            <a:avLst/>
          </a:prstGeom>
        </p:spPr>
      </p:pic>
      <p:pic>
        <p:nvPicPr>
          <p:cNvPr id="12" name="Picture 11">
            <a:extLst>
              <a:ext uri="{FF2B5EF4-FFF2-40B4-BE49-F238E27FC236}">
                <a16:creationId xmlns:a16="http://schemas.microsoft.com/office/drawing/2014/main" id="{70F26A53-8D27-C141-B68B-1B54613EFB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0431" y="1578815"/>
            <a:ext cx="1045087" cy="1237871"/>
          </a:xfrm>
          <a:prstGeom prst="rect">
            <a:avLst/>
          </a:prstGeom>
        </p:spPr>
      </p:pic>
      <p:pic>
        <p:nvPicPr>
          <p:cNvPr id="13" name="Picture 12">
            <a:extLst>
              <a:ext uri="{FF2B5EF4-FFF2-40B4-BE49-F238E27FC236}">
                <a16:creationId xmlns:a16="http://schemas.microsoft.com/office/drawing/2014/main" id="{E8E91923-A077-FE4D-B0C9-3AB99A12CF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948" y="3132136"/>
            <a:ext cx="2041355" cy="1231852"/>
          </a:xfrm>
          <a:prstGeom prst="rect">
            <a:avLst/>
          </a:prstGeom>
        </p:spPr>
      </p:pic>
      <p:pic>
        <p:nvPicPr>
          <p:cNvPr id="14" name="Picture 13">
            <a:extLst>
              <a:ext uri="{FF2B5EF4-FFF2-40B4-BE49-F238E27FC236}">
                <a16:creationId xmlns:a16="http://schemas.microsoft.com/office/drawing/2014/main" id="{B0475865-689A-7D4D-87B0-7FF03DF9DD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2174" y="3143402"/>
            <a:ext cx="1155238" cy="1231852"/>
          </a:xfrm>
          <a:prstGeom prst="rect">
            <a:avLst/>
          </a:prstGeom>
        </p:spPr>
      </p:pic>
      <p:pic>
        <p:nvPicPr>
          <p:cNvPr id="15" name="Picture 14">
            <a:extLst>
              <a:ext uri="{FF2B5EF4-FFF2-40B4-BE49-F238E27FC236}">
                <a16:creationId xmlns:a16="http://schemas.microsoft.com/office/drawing/2014/main" id="{D6E74DCD-DAC6-6840-BC91-4162CE574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33806" y="3143762"/>
            <a:ext cx="1735304" cy="1231852"/>
          </a:xfrm>
          <a:prstGeom prst="rect">
            <a:avLst/>
          </a:prstGeom>
        </p:spPr>
      </p:pic>
      <p:pic>
        <p:nvPicPr>
          <p:cNvPr id="16" name="Picture 15">
            <a:extLst>
              <a:ext uri="{FF2B5EF4-FFF2-40B4-BE49-F238E27FC236}">
                <a16:creationId xmlns:a16="http://schemas.microsoft.com/office/drawing/2014/main" id="{637A549D-D50A-FE45-9EDD-33E0645920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9326" y="3143402"/>
            <a:ext cx="1537631" cy="1231852"/>
          </a:xfrm>
          <a:prstGeom prst="rect">
            <a:avLst/>
          </a:prstGeom>
        </p:spPr>
      </p:pic>
      <p:pic>
        <p:nvPicPr>
          <p:cNvPr id="17" name="Picture 16">
            <a:extLst>
              <a:ext uri="{FF2B5EF4-FFF2-40B4-BE49-F238E27FC236}">
                <a16:creationId xmlns:a16="http://schemas.microsoft.com/office/drawing/2014/main" id="{40BEAE38-4648-754F-ACD9-A4A5B7F431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5483" y="3182312"/>
            <a:ext cx="1255314" cy="1231852"/>
          </a:xfrm>
          <a:prstGeom prst="rect">
            <a:avLst/>
          </a:prstGeom>
        </p:spPr>
      </p:pic>
      <p:pic>
        <p:nvPicPr>
          <p:cNvPr id="18" name="Picture 17">
            <a:extLst>
              <a:ext uri="{FF2B5EF4-FFF2-40B4-BE49-F238E27FC236}">
                <a16:creationId xmlns:a16="http://schemas.microsoft.com/office/drawing/2014/main" id="{D080CC82-2BD1-0F42-AE2B-09E4B5B20A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15806" y="3328050"/>
            <a:ext cx="2964942" cy="921716"/>
          </a:xfrm>
          <a:prstGeom prst="rect">
            <a:avLst/>
          </a:prstGeom>
        </p:spPr>
      </p:pic>
      <p:pic>
        <p:nvPicPr>
          <p:cNvPr id="19" name="Picture 18">
            <a:extLst>
              <a:ext uri="{FF2B5EF4-FFF2-40B4-BE49-F238E27FC236}">
                <a16:creationId xmlns:a16="http://schemas.microsoft.com/office/drawing/2014/main" id="{94CEE6DE-704C-9946-9A9A-F28C4DE444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385" y="5001825"/>
            <a:ext cx="1417032" cy="1231852"/>
          </a:xfrm>
          <a:prstGeom prst="rect">
            <a:avLst/>
          </a:prstGeom>
        </p:spPr>
      </p:pic>
      <p:pic>
        <p:nvPicPr>
          <p:cNvPr id="20" name="Picture 19">
            <a:extLst>
              <a:ext uri="{FF2B5EF4-FFF2-40B4-BE49-F238E27FC236}">
                <a16:creationId xmlns:a16="http://schemas.microsoft.com/office/drawing/2014/main" id="{56BC2878-F6E0-7642-A733-4B04E96E75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87892" y="4809547"/>
            <a:ext cx="1575583" cy="1463040"/>
          </a:xfrm>
          <a:prstGeom prst="rect">
            <a:avLst/>
          </a:prstGeom>
        </p:spPr>
      </p:pic>
      <p:pic>
        <p:nvPicPr>
          <p:cNvPr id="21" name="Picture 20">
            <a:extLst>
              <a:ext uri="{FF2B5EF4-FFF2-40B4-BE49-F238E27FC236}">
                <a16:creationId xmlns:a16="http://schemas.microsoft.com/office/drawing/2014/main" id="{E36E0585-6F9A-DE4F-BC02-9F27598CFE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97196" y="4878691"/>
            <a:ext cx="1904229" cy="1143000"/>
          </a:xfrm>
          <a:prstGeom prst="rect">
            <a:avLst/>
          </a:prstGeom>
        </p:spPr>
      </p:pic>
    </p:spTree>
    <p:extLst>
      <p:ext uri="{BB962C8B-B14F-4D97-AF65-F5344CB8AC3E}">
        <p14:creationId xmlns:p14="http://schemas.microsoft.com/office/powerpoint/2010/main" val="859922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E28-6519-9D4F-A8C2-F6F38B364043}"/>
              </a:ext>
            </a:extLst>
          </p:cNvPr>
          <p:cNvSpPr>
            <a:spLocks noGrp="1"/>
          </p:cNvSpPr>
          <p:nvPr>
            <p:ph type="title"/>
          </p:nvPr>
        </p:nvSpPr>
        <p:spPr>
          <a:xfrm>
            <a:off x="7227469" y="520312"/>
            <a:ext cx="3084891" cy="1126421"/>
          </a:xfrm>
        </p:spPr>
        <p:txBody>
          <a:bodyPr>
            <a:normAutofit/>
          </a:bodyPr>
          <a:lstStyle/>
          <a:p>
            <a:r>
              <a:rPr lang="en-US" sz="5400" dirty="0"/>
              <a:t>Agenda</a:t>
            </a:r>
          </a:p>
        </p:txBody>
      </p:sp>
      <p:sp>
        <p:nvSpPr>
          <p:cNvPr id="4" name="Content Placeholder 2">
            <a:extLst>
              <a:ext uri="{FF2B5EF4-FFF2-40B4-BE49-F238E27FC236}">
                <a16:creationId xmlns:a16="http://schemas.microsoft.com/office/drawing/2014/main" id="{F0069734-3C61-6E4C-8C14-8B724130EDE7}"/>
              </a:ext>
            </a:extLst>
          </p:cNvPr>
          <p:cNvSpPr>
            <a:spLocks noGrp="1"/>
          </p:cNvSpPr>
          <p:nvPr>
            <p:ph idx="1"/>
          </p:nvPr>
        </p:nvSpPr>
        <p:spPr>
          <a:xfrm>
            <a:off x="7227469" y="1641987"/>
            <a:ext cx="3771246" cy="5150914"/>
          </a:xfrm>
        </p:spPr>
        <p:txBody>
          <a:bodyPr vert="horz" lIns="91440" tIns="45720" rIns="91440" bIns="45720" rtlCol="0">
            <a:normAutofit/>
          </a:bodyPr>
          <a:lstStyle/>
          <a:p>
            <a:r>
              <a:rPr lang="en-US" sz="2800" dirty="0">
                <a:latin typeface="Arial" charset="0"/>
                <a:ea typeface="Arial" charset="0"/>
                <a:cs typeface="Arial" charset="0"/>
              </a:rPr>
              <a:t>Gamification </a:t>
            </a:r>
            <a:br>
              <a:rPr lang="en-US" sz="2800" dirty="0">
                <a:latin typeface="Arial" charset="0"/>
                <a:ea typeface="Arial" charset="0"/>
                <a:cs typeface="Arial" charset="0"/>
              </a:rPr>
            </a:br>
            <a:r>
              <a:rPr lang="en-US" sz="2800" dirty="0">
                <a:latin typeface="Arial" charset="0"/>
                <a:ea typeface="Arial" charset="0"/>
                <a:cs typeface="Arial" charset="0"/>
              </a:rPr>
              <a:t>and “The Gap”</a:t>
            </a:r>
          </a:p>
          <a:p>
            <a:r>
              <a:rPr lang="en-US" sz="2800" dirty="0">
                <a:latin typeface="Arial" charset="0"/>
                <a:ea typeface="Arial" charset="0"/>
                <a:cs typeface="Arial" charset="0"/>
              </a:rPr>
              <a:t>What Makes an Effective Environment</a:t>
            </a:r>
          </a:p>
          <a:p>
            <a:r>
              <a:rPr lang="en-US" sz="2800" dirty="0">
                <a:latin typeface="Arial" charset="0"/>
                <a:ea typeface="Arial" charset="0"/>
                <a:cs typeface="Arial" charset="0"/>
              </a:rPr>
              <a:t>Role of Artificial </a:t>
            </a:r>
            <a:br>
              <a:rPr lang="en-US" sz="2800" dirty="0">
                <a:latin typeface="Arial" charset="0"/>
                <a:ea typeface="Arial" charset="0"/>
                <a:cs typeface="Arial" charset="0"/>
              </a:rPr>
            </a:br>
            <a:r>
              <a:rPr lang="en-US" sz="2800" dirty="0">
                <a:latin typeface="Arial" charset="0"/>
                <a:ea typeface="Arial" charset="0"/>
                <a:cs typeface="Arial" charset="0"/>
              </a:rPr>
              <a:t>Intelligence &amp; Machine Learning</a:t>
            </a:r>
          </a:p>
          <a:p>
            <a:r>
              <a:rPr lang="en-US" sz="2800" dirty="0">
                <a:latin typeface="Arial" charset="0"/>
                <a:ea typeface="Arial" charset="0"/>
                <a:cs typeface="Arial" charset="0"/>
              </a:rPr>
              <a:t>Closing the Cyber Workforce Gap</a:t>
            </a:r>
          </a:p>
        </p:txBody>
      </p:sp>
      <p:pic>
        <p:nvPicPr>
          <p:cNvPr id="6" name="Picture 5">
            <a:extLst>
              <a:ext uri="{FF2B5EF4-FFF2-40B4-BE49-F238E27FC236}">
                <a16:creationId xmlns:a16="http://schemas.microsoft.com/office/drawing/2014/main" id="{EDE26AE3-BF28-0C43-ABE9-093CD74CAD31}"/>
              </a:ext>
            </a:extLst>
          </p:cNvPr>
          <p:cNvPicPr>
            <a:picLocks noChangeAspect="1"/>
          </p:cNvPicPr>
          <p:nvPr/>
        </p:nvPicPr>
        <p:blipFill rotWithShape="1">
          <a:blip r:embed="rId4">
            <a:extLst>
              <a:ext uri="{28A0092B-C50C-407E-A947-70E740481C1C}">
                <a14:useLocalDpi xmlns:a14="http://schemas.microsoft.com/office/drawing/2010/main" val="0"/>
              </a:ext>
            </a:extLst>
          </a:blip>
          <a:srcRect l="23054" r="9716" b="2"/>
          <a:stretch/>
        </p:blipFill>
        <p:spPr>
          <a:xfrm>
            <a:off x="-1" y="5086"/>
            <a:ext cx="6929057" cy="6852914"/>
          </a:xfrm>
          <a:prstGeom prst="rect">
            <a:avLst/>
          </a:prstGeom>
        </p:spPr>
      </p:pic>
    </p:spTree>
    <p:extLst>
      <p:ext uri="{BB962C8B-B14F-4D97-AF65-F5344CB8AC3E}">
        <p14:creationId xmlns:p14="http://schemas.microsoft.com/office/powerpoint/2010/main" val="461519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C75E-356B-BB46-AA06-AF2E5FD379C7}"/>
              </a:ext>
            </a:extLst>
          </p:cNvPr>
          <p:cNvSpPr>
            <a:spLocks noGrp="1"/>
          </p:cNvSpPr>
          <p:nvPr>
            <p:ph type="title"/>
          </p:nvPr>
        </p:nvSpPr>
        <p:spPr>
          <a:xfrm>
            <a:off x="1638301" y="1633760"/>
            <a:ext cx="9658350" cy="3966940"/>
          </a:xfrm>
        </p:spPr>
        <p:txBody>
          <a:bodyPr>
            <a:normAutofit/>
          </a:bodyPr>
          <a:lstStyle/>
          <a:p>
            <a:r>
              <a:rPr lang="en-US" sz="4800" b="1" dirty="0">
                <a:solidFill>
                  <a:srgbClr val="0070C0"/>
                </a:solidFill>
                <a:latin typeface="Times New Roman" charset="0"/>
                <a:ea typeface="Times New Roman" charset="0"/>
                <a:cs typeface="Times New Roman" charset="0"/>
              </a:rPr>
              <a:t>Then Implement the Cyber Tools as</a:t>
            </a:r>
            <a:br>
              <a:rPr lang="en-US" sz="4800" b="1" dirty="0">
                <a:solidFill>
                  <a:srgbClr val="0070C0"/>
                </a:solidFill>
                <a:latin typeface="Times New Roman" charset="0"/>
                <a:ea typeface="Times New Roman" charset="0"/>
                <a:cs typeface="Times New Roman" charset="0"/>
              </a:rPr>
            </a:br>
            <a:r>
              <a:rPr lang="en-US" sz="4800" b="1" dirty="0">
                <a:solidFill>
                  <a:srgbClr val="0070C0"/>
                </a:solidFill>
                <a:latin typeface="Times New Roman" charset="0"/>
                <a:ea typeface="Times New Roman" charset="0"/>
                <a:cs typeface="Times New Roman" charset="0"/>
              </a:rPr>
              <a:t>              Needed for K12 or </a:t>
            </a:r>
            <a:br>
              <a:rPr lang="en-US" sz="4800" b="1" dirty="0">
                <a:solidFill>
                  <a:srgbClr val="0070C0"/>
                </a:solidFill>
                <a:latin typeface="Times New Roman" charset="0"/>
                <a:ea typeface="Times New Roman" charset="0"/>
                <a:cs typeface="Times New Roman" charset="0"/>
              </a:rPr>
            </a:br>
            <a:r>
              <a:rPr lang="en-US" sz="4800" b="1" dirty="0">
                <a:solidFill>
                  <a:srgbClr val="0070C0"/>
                </a:solidFill>
                <a:latin typeface="Times New Roman" charset="0"/>
                <a:ea typeface="Times New Roman" charset="0"/>
                <a:cs typeface="Times New Roman" charset="0"/>
              </a:rPr>
              <a:t>                        Beyond</a:t>
            </a:r>
            <a:br>
              <a:rPr lang="en-US" sz="4800" b="1" dirty="0">
                <a:solidFill>
                  <a:srgbClr val="0070C0"/>
                </a:solidFill>
                <a:latin typeface="Times New Roman" charset="0"/>
                <a:ea typeface="Times New Roman" charset="0"/>
                <a:cs typeface="Times New Roman" charset="0"/>
              </a:rPr>
            </a:br>
            <a:endParaRPr lang="en-US" sz="4800" b="1" dirty="0"/>
          </a:p>
        </p:txBody>
      </p:sp>
      <p:sp>
        <p:nvSpPr>
          <p:cNvPr id="4" name="TextBox 3">
            <a:extLst>
              <a:ext uri="{FF2B5EF4-FFF2-40B4-BE49-F238E27FC236}">
                <a16:creationId xmlns:a16="http://schemas.microsoft.com/office/drawing/2014/main" id="{5A4E4770-C79F-AE49-843C-0EF8E0D42698}"/>
              </a:ext>
            </a:extLst>
          </p:cNvPr>
          <p:cNvSpPr txBox="1"/>
          <p:nvPr/>
        </p:nvSpPr>
        <p:spPr>
          <a:xfrm>
            <a:off x="4248150" y="4381500"/>
            <a:ext cx="7943850" cy="2031325"/>
          </a:xfrm>
          <a:prstGeom prst="rect">
            <a:avLst/>
          </a:prstGeom>
          <a:noFill/>
        </p:spPr>
        <p:txBody>
          <a:bodyPr wrap="square" rtlCol="0">
            <a:spAutoFit/>
          </a:bodyPr>
          <a:lstStyle/>
          <a:p>
            <a:r>
              <a:rPr lang="en-US" sz="3600" dirty="0">
                <a:latin typeface="Times New Roman" charset="0"/>
                <a:ea typeface="Times New Roman" charset="0"/>
                <a:cs typeface="Times New Roman" charset="0"/>
              </a:rPr>
              <a:t>Learning by Hands-on </a:t>
            </a:r>
            <a:r>
              <a:rPr lang="mr-IN" sz="3600" dirty="0">
                <a:latin typeface="Times New Roman" charset="0"/>
                <a:ea typeface="Times New Roman" charset="0"/>
                <a:cs typeface="Times New Roman" charset="0"/>
              </a:rPr>
              <a:t>…</a:t>
            </a:r>
            <a:r>
              <a:rPr lang="en-US" sz="3600" dirty="0">
                <a:latin typeface="Times New Roman" charset="0"/>
                <a:ea typeface="Times New Roman" charset="0"/>
                <a:cs typeface="Times New Roman" charset="0"/>
              </a:rPr>
              <a:t> </a:t>
            </a:r>
          </a:p>
          <a:p>
            <a:r>
              <a:rPr lang="en-US" sz="3600" dirty="0">
                <a:latin typeface="Times New Roman" charset="0"/>
                <a:ea typeface="Times New Roman" charset="0"/>
                <a:cs typeface="Times New Roman" charset="0"/>
              </a:rPr>
              <a:t>             Having Fun</a:t>
            </a:r>
          </a:p>
          <a:p>
            <a:r>
              <a:rPr lang="en-US" sz="3600" dirty="0">
                <a:latin typeface="Times New Roman" charset="0"/>
                <a:ea typeface="Times New Roman" charset="0"/>
                <a:cs typeface="Times New Roman" charset="0"/>
              </a:rPr>
              <a:t>                   in Gamification</a:t>
            </a:r>
          </a:p>
          <a:p>
            <a:endParaRPr lang="en-US" dirty="0"/>
          </a:p>
        </p:txBody>
      </p:sp>
    </p:spTree>
    <p:extLst>
      <p:ext uri="{BB962C8B-B14F-4D97-AF65-F5344CB8AC3E}">
        <p14:creationId xmlns:p14="http://schemas.microsoft.com/office/powerpoint/2010/main" val="1906114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C75E-356B-BB46-AA06-AF2E5FD379C7}"/>
              </a:ext>
            </a:extLst>
          </p:cNvPr>
          <p:cNvSpPr>
            <a:spLocks noGrp="1"/>
          </p:cNvSpPr>
          <p:nvPr>
            <p:ph type="title"/>
          </p:nvPr>
        </p:nvSpPr>
        <p:spPr/>
        <p:txBody>
          <a:bodyPr>
            <a:normAutofit/>
          </a:bodyPr>
          <a:lstStyle/>
          <a:p>
            <a:r>
              <a:rPr lang="en-US" sz="4800" b="1" dirty="0"/>
              <a:t>Raspberry Pi</a:t>
            </a:r>
          </a:p>
        </p:txBody>
      </p:sp>
      <p:pic>
        <p:nvPicPr>
          <p:cNvPr id="4" name="Picture 3">
            <a:extLst>
              <a:ext uri="{FF2B5EF4-FFF2-40B4-BE49-F238E27FC236}">
                <a16:creationId xmlns:a16="http://schemas.microsoft.com/office/drawing/2014/main" id="{8A0AB880-A142-3540-8F2B-2BF1C4A79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237" y="3591282"/>
            <a:ext cx="4236569" cy="3139321"/>
          </a:xfrm>
          <a:prstGeom prst="rect">
            <a:avLst/>
          </a:prstGeom>
        </p:spPr>
      </p:pic>
      <p:pic>
        <p:nvPicPr>
          <p:cNvPr id="5" name="Picture 4">
            <a:extLst>
              <a:ext uri="{FF2B5EF4-FFF2-40B4-BE49-F238E27FC236}">
                <a16:creationId xmlns:a16="http://schemas.microsoft.com/office/drawing/2014/main" id="{5652A012-DF14-BA46-B3BA-9EE5A3F10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961" y="1667197"/>
            <a:ext cx="3998037" cy="2600125"/>
          </a:xfrm>
          <a:prstGeom prst="rect">
            <a:avLst/>
          </a:prstGeom>
        </p:spPr>
      </p:pic>
      <p:sp>
        <p:nvSpPr>
          <p:cNvPr id="6" name="TextBox 5">
            <a:extLst>
              <a:ext uri="{FF2B5EF4-FFF2-40B4-BE49-F238E27FC236}">
                <a16:creationId xmlns:a16="http://schemas.microsoft.com/office/drawing/2014/main" id="{2BE84C40-0C59-9C42-988D-1AE2C2E49E2B}"/>
              </a:ext>
            </a:extLst>
          </p:cNvPr>
          <p:cNvSpPr txBox="1"/>
          <p:nvPr/>
        </p:nvSpPr>
        <p:spPr>
          <a:xfrm>
            <a:off x="6819900" y="1264555"/>
            <a:ext cx="5125309" cy="3139321"/>
          </a:xfrm>
          <a:prstGeom prst="rect">
            <a:avLst/>
          </a:prstGeom>
          <a:noFill/>
        </p:spPr>
        <p:txBody>
          <a:bodyPr wrap="square" rtlCol="0">
            <a:spAutoFit/>
          </a:bodyPr>
          <a:lstStyle/>
          <a:p>
            <a:pPr marL="50800" indent="0">
              <a:buNone/>
            </a:pPr>
            <a:r>
              <a:rPr lang="en-US" sz="3600" dirty="0">
                <a:latin typeface="times new roman" charset="0"/>
              </a:rPr>
              <a:t>A low cost, </a:t>
            </a:r>
            <a:r>
              <a:rPr lang="en-US" sz="3600" b="1" dirty="0">
                <a:latin typeface="times new roman" charset="0"/>
              </a:rPr>
              <a:t>credit-card sized computer</a:t>
            </a:r>
            <a:r>
              <a:rPr lang="en-US" sz="3600" dirty="0">
                <a:latin typeface="times new roman" charset="0"/>
              </a:rPr>
              <a:t> that plugs into a computer monitor or TV, and uses a standard keyboard and mouse. </a:t>
            </a:r>
            <a:endParaRPr lang="en-US" sz="1200" dirty="0">
              <a:latin typeface="times new roman" charset="0"/>
            </a:endParaRPr>
          </a:p>
          <a:p>
            <a:endParaRPr lang="en-US" dirty="0"/>
          </a:p>
        </p:txBody>
      </p:sp>
      <p:sp>
        <p:nvSpPr>
          <p:cNvPr id="8" name="TextBox 7">
            <a:extLst>
              <a:ext uri="{FF2B5EF4-FFF2-40B4-BE49-F238E27FC236}">
                <a16:creationId xmlns:a16="http://schemas.microsoft.com/office/drawing/2014/main" id="{4E2D1ABD-1F5D-234C-B87D-450217056BBF}"/>
              </a:ext>
            </a:extLst>
          </p:cNvPr>
          <p:cNvSpPr txBox="1"/>
          <p:nvPr/>
        </p:nvSpPr>
        <p:spPr>
          <a:xfrm>
            <a:off x="6819900" y="4654726"/>
            <a:ext cx="6126804" cy="1877437"/>
          </a:xfrm>
          <a:prstGeom prst="rect">
            <a:avLst/>
          </a:prstGeom>
          <a:noFill/>
        </p:spPr>
        <p:txBody>
          <a:bodyPr wrap="square" rtlCol="0">
            <a:spAutoFit/>
          </a:bodyPr>
          <a:lstStyle/>
          <a:p>
            <a:r>
              <a:rPr lang="en-US" sz="4000" b="1" dirty="0">
                <a:latin typeface="Times New Roman" charset="0"/>
                <a:ea typeface="Times New Roman" charset="0"/>
                <a:cs typeface="Times New Roman" charset="0"/>
              </a:rPr>
              <a:t>Case Studies: </a:t>
            </a:r>
            <a:br>
              <a:rPr lang="en-US" sz="4000" dirty="0">
                <a:latin typeface="Times New Roman" charset="0"/>
                <a:ea typeface="Times New Roman" charset="0"/>
                <a:cs typeface="Times New Roman" charset="0"/>
              </a:rPr>
            </a:br>
            <a:r>
              <a:rPr lang="en-US" sz="3600" dirty="0">
                <a:latin typeface="Times New Roman" charset="0"/>
                <a:ea typeface="Times New Roman" charset="0"/>
                <a:cs typeface="Times New Roman" charset="0"/>
                <a:sym typeface="Wingdings" pitchFamily="2" charset="2"/>
              </a:rPr>
              <a:t> </a:t>
            </a:r>
            <a:r>
              <a:rPr lang="en-US" sz="3600" dirty="0">
                <a:latin typeface="Times New Roman" charset="0"/>
                <a:ea typeface="Times New Roman" charset="0"/>
                <a:cs typeface="Times New Roman" charset="0"/>
              </a:rPr>
              <a:t>Cyber Saturdays at USD</a:t>
            </a:r>
          </a:p>
          <a:p>
            <a:r>
              <a:rPr lang="en-US" sz="3600" dirty="0">
                <a:latin typeface="Times New Roman" charset="0"/>
                <a:ea typeface="Times New Roman" charset="0"/>
                <a:cs typeface="Times New Roman" charset="0"/>
                <a:sym typeface="Wingdings" pitchFamily="2" charset="2"/>
              </a:rPr>
              <a:t> </a:t>
            </a:r>
            <a:r>
              <a:rPr lang="en-US" sz="3600" dirty="0">
                <a:latin typeface="Times New Roman" charset="0"/>
                <a:ea typeface="Times New Roman" charset="0"/>
                <a:cs typeface="Times New Roman" charset="0"/>
              </a:rPr>
              <a:t>NSA </a:t>
            </a:r>
            <a:r>
              <a:rPr lang="en-US" sz="3600" dirty="0" err="1">
                <a:latin typeface="Times New Roman" charset="0"/>
                <a:ea typeface="Times New Roman" charset="0"/>
                <a:cs typeface="Times New Roman" charset="0"/>
              </a:rPr>
              <a:t>GenCyber</a:t>
            </a:r>
            <a:r>
              <a:rPr lang="en-US" sz="3600" dirty="0">
                <a:latin typeface="Times New Roman" charset="0"/>
                <a:ea typeface="Times New Roman" charset="0"/>
                <a:cs typeface="Times New Roman" charset="0"/>
              </a:rPr>
              <a:t> Camps</a:t>
            </a:r>
          </a:p>
        </p:txBody>
      </p:sp>
    </p:spTree>
    <p:extLst>
      <p:ext uri="{BB962C8B-B14F-4D97-AF65-F5344CB8AC3E}">
        <p14:creationId xmlns:p14="http://schemas.microsoft.com/office/powerpoint/2010/main" val="1344064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EC10A-9AA5-B84F-BB7F-F51BEC92DAD5}"/>
              </a:ext>
            </a:extLst>
          </p:cNvPr>
          <p:cNvSpPr>
            <a:spLocks noGrp="1"/>
          </p:cNvSpPr>
          <p:nvPr>
            <p:ph type="title"/>
          </p:nvPr>
        </p:nvSpPr>
        <p:spPr>
          <a:xfrm>
            <a:off x="2634342" y="296388"/>
            <a:ext cx="8528957" cy="825237"/>
          </a:xfrm>
        </p:spPr>
        <p:txBody>
          <a:bodyPr>
            <a:normAutofit fontScale="90000"/>
          </a:bodyPr>
          <a:lstStyle/>
          <a:p>
            <a:pPr algn="l"/>
            <a:r>
              <a:rPr lang="en-US" sz="4800" dirty="0"/>
              <a:t>  SoCal Cyber Cup Challenge</a:t>
            </a:r>
          </a:p>
        </p:txBody>
      </p:sp>
      <p:sp>
        <p:nvSpPr>
          <p:cNvPr id="4" name="Content Placeholder 2">
            <a:extLst>
              <a:ext uri="{FF2B5EF4-FFF2-40B4-BE49-F238E27FC236}">
                <a16:creationId xmlns:a16="http://schemas.microsoft.com/office/drawing/2014/main" id="{092F704F-E4EB-4542-9F1C-C1E5D88F9AF7}"/>
              </a:ext>
            </a:extLst>
          </p:cNvPr>
          <p:cNvSpPr>
            <a:spLocks noGrp="1"/>
          </p:cNvSpPr>
          <p:nvPr>
            <p:ph idx="1"/>
          </p:nvPr>
        </p:nvSpPr>
        <p:spPr>
          <a:xfrm>
            <a:off x="895351" y="3075120"/>
            <a:ext cx="6865624" cy="3486492"/>
          </a:xfrm>
        </p:spPr>
        <p:txBody>
          <a:bodyPr>
            <a:normAutofit/>
          </a:bodyPr>
          <a:lstStyle/>
          <a:p>
            <a:r>
              <a:rPr lang="en-US" sz="2000" b="1" dirty="0">
                <a:solidFill>
                  <a:schemeClr val="tx1">
                    <a:lumMod val="65000"/>
                    <a:lumOff val="35000"/>
                  </a:schemeClr>
                </a:solidFill>
              </a:rPr>
              <a:t>Forensics Challenge (Hybrid)</a:t>
            </a:r>
          </a:p>
          <a:p>
            <a:pPr lvl="1"/>
            <a:r>
              <a:rPr lang="en-US" sz="1800" dirty="0"/>
              <a:t>Physical Investigation + Digital Forensics Battle Rooms</a:t>
            </a:r>
          </a:p>
          <a:p>
            <a:r>
              <a:rPr lang="en-US" sz="2000" b="1" dirty="0">
                <a:solidFill>
                  <a:schemeClr val="tx1">
                    <a:lumMod val="65000"/>
                    <a:lumOff val="35000"/>
                  </a:schemeClr>
                </a:solidFill>
              </a:rPr>
              <a:t>Mission Scenario (M12- Operation Bold Hermit)</a:t>
            </a:r>
          </a:p>
          <a:p>
            <a:pPr lvl="1"/>
            <a:r>
              <a:rPr lang="en-US" sz="1800" dirty="0"/>
              <a:t>Objectives: </a:t>
            </a:r>
            <a:r>
              <a:rPr lang="en-US" dirty="0"/>
              <a:t>1. Identify key terrain and scope, 2. Derive accurate network map, 3. Identify most vulnerable ingress/touch points, 4. Monitor and characterize network traffic, 5. Create and tune sensor alerting, 6.  Analyze any abnormal traffic, 7. Conduct vulnerability assessment of specified hosts, 8. Conduct forensics to analyze any abnormal host assessment results</a:t>
            </a:r>
          </a:p>
          <a:p>
            <a:pPr lvl="1"/>
            <a:endParaRPr lang="en-US" b="1" dirty="0"/>
          </a:p>
        </p:txBody>
      </p:sp>
      <p:sp>
        <p:nvSpPr>
          <p:cNvPr id="3" name="Content Placeholder 2">
            <a:extLst>
              <a:ext uri="{FF2B5EF4-FFF2-40B4-BE49-F238E27FC236}">
                <a16:creationId xmlns:a16="http://schemas.microsoft.com/office/drawing/2014/main" id="{E42A8A23-297C-5F4D-93AA-210D203F1383}"/>
              </a:ext>
            </a:extLst>
          </p:cNvPr>
          <p:cNvSpPr txBox="1">
            <a:spLocks/>
          </p:cNvSpPr>
          <p:nvPr/>
        </p:nvSpPr>
        <p:spPr>
          <a:xfrm>
            <a:off x="1623391" y="1148142"/>
            <a:ext cx="8945218" cy="1686761"/>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n-US" sz="2200" dirty="0"/>
              <a:t>A cybersecurity incident response challenge for middle and high school students, designed to reimage cybersecurity education and provide students the opportunity to learn skills that can directly lead to an exciting career in cybersecurity. </a:t>
            </a:r>
          </a:p>
          <a:p>
            <a:pPr marL="0" indent="0" algn="just">
              <a:buFont typeface="Arial" panose="020B0604020202020204" pitchFamily="34" charset="0"/>
              <a:buNone/>
            </a:pPr>
            <a:endParaRPr lang="en-US" dirty="0">
              <a:solidFill>
                <a:srgbClr val="00222A"/>
              </a:solidFill>
            </a:endParaRPr>
          </a:p>
        </p:txBody>
      </p:sp>
      <p:pic>
        <p:nvPicPr>
          <p:cNvPr id="5" name="Picture 4">
            <a:extLst>
              <a:ext uri="{FF2B5EF4-FFF2-40B4-BE49-F238E27FC236}">
                <a16:creationId xmlns:a16="http://schemas.microsoft.com/office/drawing/2014/main" id="{B2D64BC6-0790-944B-851F-72D11D05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8644" y="3337886"/>
            <a:ext cx="1718517" cy="1190005"/>
          </a:xfrm>
          <a:prstGeom prst="rect">
            <a:avLst/>
          </a:prstGeom>
        </p:spPr>
      </p:pic>
      <p:pic>
        <p:nvPicPr>
          <p:cNvPr id="6" name="Content Placeholder 5">
            <a:extLst>
              <a:ext uri="{FF2B5EF4-FFF2-40B4-BE49-F238E27FC236}">
                <a16:creationId xmlns:a16="http://schemas.microsoft.com/office/drawing/2014/main" id="{8E8969EA-AE11-3844-87DC-80072110A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3745" y="4780414"/>
            <a:ext cx="1789575" cy="1193050"/>
          </a:xfrm>
          <a:prstGeom prst="rect">
            <a:avLst/>
          </a:prstGeom>
        </p:spPr>
      </p:pic>
      <p:pic>
        <p:nvPicPr>
          <p:cNvPr id="7" name="Content Placeholder 5">
            <a:extLst>
              <a:ext uri="{FF2B5EF4-FFF2-40B4-BE49-F238E27FC236}">
                <a16:creationId xmlns:a16="http://schemas.microsoft.com/office/drawing/2014/main" id="{C031CCBD-6978-124D-9EDF-B6217A97B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974" y="3120542"/>
            <a:ext cx="1809090" cy="1088912"/>
          </a:xfrm>
          <a:prstGeom prst="rect">
            <a:avLst/>
          </a:prstGeom>
        </p:spPr>
      </p:pic>
      <p:pic>
        <p:nvPicPr>
          <p:cNvPr id="8" name="Picture 7">
            <a:extLst>
              <a:ext uri="{FF2B5EF4-FFF2-40B4-BE49-F238E27FC236}">
                <a16:creationId xmlns:a16="http://schemas.microsoft.com/office/drawing/2014/main" id="{79EA84BB-439C-264D-B24D-BCF15D4702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1605" y="4521610"/>
            <a:ext cx="1809090" cy="1188248"/>
          </a:xfrm>
          <a:prstGeom prst="rect">
            <a:avLst/>
          </a:prstGeom>
        </p:spPr>
      </p:pic>
    </p:spTree>
    <p:extLst>
      <p:ext uri="{BB962C8B-B14F-4D97-AF65-F5344CB8AC3E}">
        <p14:creationId xmlns:p14="http://schemas.microsoft.com/office/powerpoint/2010/main" val="1548258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92AEDB-132C-F84E-9A06-F94DD9B97341}"/>
              </a:ext>
            </a:extLst>
          </p:cNvPr>
          <p:cNvPicPr>
            <a:picLocks noChangeAspect="1"/>
          </p:cNvPicPr>
          <p:nvPr/>
        </p:nvPicPr>
        <p:blipFill rotWithShape="1">
          <a:blip r:embed="rId3">
            <a:extLst>
              <a:ext uri="{28A0092B-C50C-407E-A947-70E740481C1C}">
                <a14:useLocalDpi xmlns:a14="http://schemas.microsoft.com/office/drawing/2010/main" val="0"/>
              </a:ext>
            </a:extLst>
          </a:blip>
          <a:srcRect t="4804"/>
          <a:stretch/>
        </p:blipFill>
        <p:spPr>
          <a:xfrm>
            <a:off x="1868456" y="1314692"/>
            <a:ext cx="9227755" cy="5223935"/>
          </a:xfrm>
          <a:prstGeom prst="rect">
            <a:avLst/>
          </a:prstGeom>
        </p:spPr>
      </p:pic>
      <p:sp>
        <p:nvSpPr>
          <p:cNvPr id="7" name="TextBox 6">
            <a:extLst>
              <a:ext uri="{FF2B5EF4-FFF2-40B4-BE49-F238E27FC236}">
                <a16:creationId xmlns:a16="http://schemas.microsoft.com/office/drawing/2014/main" id="{FE9FA0BD-EF53-D34C-8E43-858559BAB9F5}"/>
              </a:ext>
            </a:extLst>
          </p:cNvPr>
          <p:cNvSpPr txBox="1"/>
          <p:nvPr/>
        </p:nvSpPr>
        <p:spPr>
          <a:xfrm>
            <a:off x="1820882" y="5781403"/>
            <a:ext cx="4464790" cy="400110"/>
          </a:xfrm>
          <a:prstGeom prst="rect">
            <a:avLst/>
          </a:prstGeom>
          <a:noFill/>
        </p:spPr>
        <p:txBody>
          <a:bodyPr wrap="square" rtlCol="0">
            <a:spAutoFit/>
          </a:bodyPr>
          <a:lstStyle/>
          <a:p>
            <a:pPr algn="ctr"/>
            <a:r>
              <a:rPr lang="en-US" sz="2000" b="1" dirty="0">
                <a:solidFill>
                  <a:srgbClr val="FFFF00"/>
                </a:solidFill>
                <a:hlinkClick r:id="rId4">
                  <a:extLst>
                    <a:ext uri="{A12FA001-AC4F-418D-AE19-62706E023703}">
                      <ahyp:hlinkClr xmlns:ahyp="http://schemas.microsoft.com/office/drawing/2018/hyperlinkcolor" val="tx"/>
                    </a:ext>
                  </a:extLst>
                </a:hlinkClick>
              </a:rPr>
              <a:t>Project Ares Video Trailer</a:t>
            </a:r>
            <a:endParaRPr lang="en-US" sz="2000" b="1" dirty="0">
              <a:solidFill>
                <a:srgbClr val="FFFF00"/>
              </a:solidFill>
            </a:endParaRPr>
          </a:p>
        </p:txBody>
      </p:sp>
      <p:sp>
        <p:nvSpPr>
          <p:cNvPr id="5" name="TextBox 4">
            <a:extLst>
              <a:ext uri="{FF2B5EF4-FFF2-40B4-BE49-F238E27FC236}">
                <a16:creationId xmlns:a16="http://schemas.microsoft.com/office/drawing/2014/main" id="{B016D4BD-D42C-5D43-A883-C230907D049C}"/>
              </a:ext>
            </a:extLst>
          </p:cNvPr>
          <p:cNvSpPr txBox="1"/>
          <p:nvPr/>
        </p:nvSpPr>
        <p:spPr>
          <a:xfrm>
            <a:off x="2258305" y="630992"/>
            <a:ext cx="321213" cy="430887"/>
          </a:xfrm>
          <a:prstGeom prst="rect">
            <a:avLst/>
          </a:prstGeom>
          <a:solidFill>
            <a:schemeClr val="bg1">
              <a:lumMod val="85000"/>
              <a:lumOff val="15000"/>
            </a:scheme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8FD368CB-792F-F44F-A876-FFF76B29C594}"/>
              </a:ext>
            </a:extLst>
          </p:cNvPr>
          <p:cNvSpPr>
            <a:spLocks noGrp="1"/>
          </p:cNvSpPr>
          <p:nvPr>
            <p:ph type="title"/>
          </p:nvPr>
        </p:nvSpPr>
        <p:spPr>
          <a:xfrm>
            <a:off x="1868456" y="356353"/>
            <a:ext cx="8970529" cy="840559"/>
          </a:xfrm>
        </p:spPr>
        <p:txBody>
          <a:bodyPr>
            <a:normAutofit/>
          </a:bodyPr>
          <a:lstStyle/>
          <a:p>
            <a:pPr algn="ctr"/>
            <a:r>
              <a:rPr lang="en-US" b="1" dirty="0"/>
              <a:t>Project Ares:  Persistent Cyber Training</a:t>
            </a:r>
          </a:p>
        </p:txBody>
      </p:sp>
    </p:spTree>
    <p:extLst>
      <p:ext uri="{BB962C8B-B14F-4D97-AF65-F5344CB8AC3E}">
        <p14:creationId xmlns:p14="http://schemas.microsoft.com/office/powerpoint/2010/main" val="2563576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mage result for image of nested dolls">
            <a:extLst>
              <a:ext uri="{FF2B5EF4-FFF2-40B4-BE49-F238E27FC236}">
                <a16:creationId xmlns:a16="http://schemas.microsoft.com/office/drawing/2014/main" id="{09FA6A08-118D-A547-929A-9A29F30F87CF}"/>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6114"/>
          <a:stretch/>
        </p:blipFill>
        <p:spPr bwMode="auto">
          <a:xfrm>
            <a:off x="6363783" y="1299943"/>
            <a:ext cx="5202327" cy="43281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3F096A-3B66-B44F-B4FE-8E8679C7D09C}"/>
              </a:ext>
            </a:extLst>
          </p:cNvPr>
          <p:cNvSpPr txBox="1"/>
          <p:nvPr/>
        </p:nvSpPr>
        <p:spPr>
          <a:xfrm flipH="1">
            <a:off x="6288062" y="5749154"/>
            <a:ext cx="2102193" cy="707886"/>
          </a:xfrm>
          <a:prstGeom prst="rect">
            <a:avLst/>
          </a:prstGeom>
          <a:noFill/>
        </p:spPr>
        <p:txBody>
          <a:bodyPr wrap="square" rtlCol="0">
            <a:spAutoFit/>
          </a:bodyPr>
          <a:lstStyle/>
          <a:p>
            <a:pPr algn="ctr"/>
            <a:r>
              <a:rPr lang="en-US" sz="2000" b="1" dirty="0"/>
              <a:t>Artificial Intelligence</a:t>
            </a:r>
          </a:p>
        </p:txBody>
      </p:sp>
      <p:sp>
        <p:nvSpPr>
          <p:cNvPr id="6" name="TextBox 5">
            <a:extLst>
              <a:ext uri="{FF2B5EF4-FFF2-40B4-BE49-F238E27FC236}">
                <a16:creationId xmlns:a16="http://schemas.microsoft.com/office/drawing/2014/main" id="{7494472C-1D7A-1344-A53E-27E45C770715}"/>
              </a:ext>
            </a:extLst>
          </p:cNvPr>
          <p:cNvSpPr txBox="1"/>
          <p:nvPr/>
        </p:nvSpPr>
        <p:spPr>
          <a:xfrm flipH="1">
            <a:off x="8631205" y="5763965"/>
            <a:ext cx="1300792" cy="707886"/>
          </a:xfrm>
          <a:prstGeom prst="rect">
            <a:avLst/>
          </a:prstGeom>
          <a:noFill/>
        </p:spPr>
        <p:txBody>
          <a:bodyPr wrap="square" rtlCol="0">
            <a:spAutoFit/>
          </a:bodyPr>
          <a:lstStyle/>
          <a:p>
            <a:r>
              <a:rPr lang="en-US" sz="2000" b="1" dirty="0"/>
              <a:t>Machine Learning </a:t>
            </a:r>
          </a:p>
        </p:txBody>
      </p:sp>
      <p:sp>
        <p:nvSpPr>
          <p:cNvPr id="7" name="TextBox 6">
            <a:extLst>
              <a:ext uri="{FF2B5EF4-FFF2-40B4-BE49-F238E27FC236}">
                <a16:creationId xmlns:a16="http://schemas.microsoft.com/office/drawing/2014/main" id="{AB3B643B-5F3D-6248-96AC-209B1E33F910}"/>
              </a:ext>
            </a:extLst>
          </p:cNvPr>
          <p:cNvSpPr txBox="1"/>
          <p:nvPr/>
        </p:nvSpPr>
        <p:spPr>
          <a:xfrm flipH="1">
            <a:off x="10265318" y="5763965"/>
            <a:ext cx="1300792" cy="707886"/>
          </a:xfrm>
          <a:prstGeom prst="rect">
            <a:avLst/>
          </a:prstGeom>
          <a:noFill/>
        </p:spPr>
        <p:txBody>
          <a:bodyPr wrap="square" rtlCol="0">
            <a:spAutoFit/>
          </a:bodyPr>
          <a:lstStyle/>
          <a:p>
            <a:pPr algn="ctr"/>
            <a:r>
              <a:rPr lang="en-US" sz="2000" b="1" dirty="0"/>
              <a:t>Deep Learning</a:t>
            </a:r>
          </a:p>
        </p:txBody>
      </p:sp>
      <p:sp>
        <p:nvSpPr>
          <p:cNvPr id="9" name="TextBox 8">
            <a:extLst>
              <a:ext uri="{FF2B5EF4-FFF2-40B4-BE49-F238E27FC236}">
                <a16:creationId xmlns:a16="http://schemas.microsoft.com/office/drawing/2014/main" id="{7328D407-5E05-D140-9AC6-4F6CDE670C9D}"/>
              </a:ext>
            </a:extLst>
          </p:cNvPr>
          <p:cNvSpPr txBox="1"/>
          <p:nvPr/>
        </p:nvSpPr>
        <p:spPr>
          <a:xfrm>
            <a:off x="2228850" y="297997"/>
            <a:ext cx="9563100" cy="646331"/>
          </a:xfrm>
          <a:prstGeom prst="rect">
            <a:avLst/>
          </a:prstGeom>
          <a:noFill/>
        </p:spPr>
        <p:txBody>
          <a:bodyPr wrap="square" rtlCol="0">
            <a:spAutoFit/>
          </a:bodyPr>
          <a:lstStyle/>
          <a:p>
            <a:r>
              <a:rPr lang="en-US" sz="3600" b="1" dirty="0">
                <a:solidFill>
                  <a:schemeClr val="tx2">
                    <a:lumMod val="75000"/>
                  </a:schemeClr>
                </a:solidFill>
              </a:rPr>
              <a:t>Artificial Intelligence &amp; Machine Learning</a:t>
            </a:r>
          </a:p>
        </p:txBody>
      </p:sp>
      <p:sp>
        <p:nvSpPr>
          <p:cNvPr id="10" name="Rectangle 9">
            <a:extLst>
              <a:ext uri="{FF2B5EF4-FFF2-40B4-BE49-F238E27FC236}">
                <a16:creationId xmlns:a16="http://schemas.microsoft.com/office/drawing/2014/main" id="{2DED14EA-974C-EB43-8B31-39335D197920}"/>
              </a:ext>
            </a:extLst>
          </p:cNvPr>
          <p:cNvSpPr/>
          <p:nvPr/>
        </p:nvSpPr>
        <p:spPr>
          <a:xfrm>
            <a:off x="816390" y="1481633"/>
            <a:ext cx="5470110" cy="1200329"/>
          </a:xfrm>
          <a:prstGeom prst="rect">
            <a:avLst/>
          </a:prstGeom>
        </p:spPr>
        <p:txBody>
          <a:bodyPr wrap="square">
            <a:spAutoFit/>
          </a:bodyPr>
          <a:lstStyle/>
          <a:p>
            <a:r>
              <a:rPr lang="en-US" dirty="0"/>
              <a:t>AI - Capability of a machine to imitate intelligent human behavior.  It can be a decision tree with rules or a chat bot based on Natural Language Processing.  (1950-1970’s)</a:t>
            </a:r>
          </a:p>
        </p:txBody>
      </p:sp>
      <p:sp>
        <p:nvSpPr>
          <p:cNvPr id="11" name="Rectangle 10">
            <a:extLst>
              <a:ext uri="{FF2B5EF4-FFF2-40B4-BE49-F238E27FC236}">
                <a16:creationId xmlns:a16="http://schemas.microsoft.com/office/drawing/2014/main" id="{02D961C4-FC48-7645-92FC-FD413A5C4F72}"/>
              </a:ext>
            </a:extLst>
          </p:cNvPr>
          <p:cNvSpPr/>
          <p:nvPr/>
        </p:nvSpPr>
        <p:spPr>
          <a:xfrm>
            <a:off x="1695450" y="3263431"/>
            <a:ext cx="4095750" cy="1477328"/>
          </a:xfrm>
          <a:prstGeom prst="rect">
            <a:avLst/>
          </a:prstGeom>
        </p:spPr>
        <p:txBody>
          <a:bodyPr wrap="square">
            <a:spAutoFit/>
          </a:bodyPr>
          <a:lstStyle/>
          <a:p>
            <a:pPr algn="r"/>
            <a:r>
              <a:rPr lang="en-US" dirty="0"/>
              <a:t>ML - Uses algorithms that parse data, learn from that data, and then apply what they’ve learned to make informed decisions.  </a:t>
            </a:r>
            <a:br>
              <a:rPr lang="en-US" dirty="0"/>
            </a:br>
            <a:r>
              <a:rPr lang="en-US" dirty="0"/>
              <a:t>(1980 </a:t>
            </a:r>
            <a:r>
              <a:rPr lang="mr-IN" dirty="0"/>
              <a:t>–</a:t>
            </a:r>
            <a:r>
              <a:rPr lang="en-US" dirty="0"/>
              <a:t> 2012+)</a:t>
            </a:r>
          </a:p>
        </p:txBody>
      </p:sp>
      <p:sp>
        <p:nvSpPr>
          <p:cNvPr id="12" name="Rectangle 11">
            <a:extLst>
              <a:ext uri="{FF2B5EF4-FFF2-40B4-BE49-F238E27FC236}">
                <a16:creationId xmlns:a16="http://schemas.microsoft.com/office/drawing/2014/main" id="{96E7143E-D859-7B41-B00D-736B11CDEF0D}"/>
              </a:ext>
            </a:extLst>
          </p:cNvPr>
          <p:cNvSpPr/>
          <p:nvPr/>
        </p:nvSpPr>
        <p:spPr>
          <a:xfrm>
            <a:off x="1339232" y="5259050"/>
            <a:ext cx="4545657" cy="1200329"/>
          </a:xfrm>
          <a:prstGeom prst="rect">
            <a:avLst/>
          </a:prstGeom>
        </p:spPr>
        <p:txBody>
          <a:bodyPr wrap="square">
            <a:spAutoFit/>
          </a:bodyPr>
          <a:lstStyle/>
          <a:p>
            <a:r>
              <a:rPr lang="en-US" dirty="0"/>
              <a:t>DL - Use a set of algorithms (Neural Nets) modeled loosely after the human brain, that are designed to recognize patterns.  (Boon 2012- 2016+)</a:t>
            </a:r>
          </a:p>
        </p:txBody>
      </p:sp>
      <p:cxnSp>
        <p:nvCxnSpPr>
          <p:cNvPr id="14" name="Straight Connector 13">
            <a:extLst>
              <a:ext uri="{FF2B5EF4-FFF2-40B4-BE49-F238E27FC236}">
                <a16:creationId xmlns:a16="http://schemas.microsoft.com/office/drawing/2014/main" id="{00BB929D-60F8-5044-8EAE-F6762FD7C539}"/>
              </a:ext>
            </a:extLst>
          </p:cNvPr>
          <p:cNvCxnSpPr/>
          <p:nvPr/>
        </p:nvCxnSpPr>
        <p:spPr>
          <a:xfrm>
            <a:off x="1470992" y="2960175"/>
            <a:ext cx="32997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D752CB-1D87-2E48-B6DB-E67B8DAA614D}"/>
              </a:ext>
            </a:extLst>
          </p:cNvPr>
          <p:cNvCxnSpPr/>
          <p:nvPr/>
        </p:nvCxnSpPr>
        <p:spPr>
          <a:xfrm>
            <a:off x="1490042" y="5015917"/>
            <a:ext cx="32997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709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FB81-C27B-8C4B-8B81-F1959E724093}"/>
              </a:ext>
            </a:extLst>
          </p:cNvPr>
          <p:cNvSpPr>
            <a:spLocks noGrp="1"/>
          </p:cNvSpPr>
          <p:nvPr>
            <p:ph type="title"/>
          </p:nvPr>
        </p:nvSpPr>
        <p:spPr>
          <a:xfrm>
            <a:off x="1034794" y="730285"/>
            <a:ext cx="4054295" cy="1835833"/>
          </a:xfrm>
        </p:spPr>
        <p:txBody>
          <a:bodyPr>
            <a:normAutofit fontScale="90000"/>
          </a:bodyPr>
          <a:lstStyle/>
          <a:p>
            <a:pPr algn="ctr"/>
            <a:r>
              <a:rPr lang="en-US" sz="3400" dirty="0"/>
              <a:t>AI in </a:t>
            </a:r>
            <a:br>
              <a:rPr lang="en-US" sz="3400" dirty="0"/>
            </a:br>
            <a:r>
              <a:rPr lang="en-US" sz="3400" dirty="0"/>
              <a:t>Cyber / Information </a:t>
            </a:r>
            <a:r>
              <a:rPr lang="en-US" dirty="0"/>
              <a:t>S</a:t>
            </a:r>
            <a:r>
              <a:rPr lang="en-US" sz="3400" dirty="0"/>
              <a:t>ecurity</a:t>
            </a:r>
          </a:p>
        </p:txBody>
      </p:sp>
      <p:sp>
        <p:nvSpPr>
          <p:cNvPr id="4" name="Text Placeholder 2">
            <a:extLst>
              <a:ext uri="{FF2B5EF4-FFF2-40B4-BE49-F238E27FC236}">
                <a16:creationId xmlns:a16="http://schemas.microsoft.com/office/drawing/2014/main" id="{2C6D6A32-5292-D045-991C-63A323148E61}"/>
              </a:ext>
            </a:extLst>
          </p:cNvPr>
          <p:cNvSpPr>
            <a:spLocks noGrp="1"/>
          </p:cNvSpPr>
          <p:nvPr>
            <p:ph idx="1"/>
          </p:nvPr>
        </p:nvSpPr>
        <p:spPr>
          <a:xfrm>
            <a:off x="5440016" y="381000"/>
            <a:ext cx="6515377" cy="6096000"/>
          </a:xfrm>
        </p:spPr>
        <p:txBody>
          <a:bodyPr anchor="ctr">
            <a:normAutofit/>
          </a:bodyPr>
          <a:lstStyle/>
          <a:p>
            <a:pPr marL="0" indent="0">
              <a:lnSpc>
                <a:spcPct val="110000"/>
              </a:lnSpc>
              <a:buNone/>
            </a:pPr>
            <a:r>
              <a:rPr lang="en-US" sz="2400" dirty="0"/>
              <a:t>In Operations</a:t>
            </a:r>
          </a:p>
          <a:p>
            <a:pPr>
              <a:lnSpc>
                <a:spcPct val="110000"/>
              </a:lnSpc>
            </a:pPr>
            <a:r>
              <a:rPr lang="en-US" b="0" dirty="0"/>
              <a:t>Identifying Vulnerabilities </a:t>
            </a:r>
            <a:r>
              <a:rPr lang="en-US" b="0" u="sng" dirty="0"/>
              <a:t>BEFORE</a:t>
            </a:r>
            <a:r>
              <a:rPr lang="en-US" b="0" dirty="0"/>
              <a:t> they are Problems</a:t>
            </a:r>
            <a:endParaRPr lang="en-US" dirty="0"/>
          </a:p>
          <a:p>
            <a:pPr>
              <a:lnSpc>
                <a:spcPct val="110000"/>
              </a:lnSpc>
            </a:pPr>
            <a:r>
              <a:rPr lang="en-US" b="0" dirty="0"/>
              <a:t>Detection of Threats</a:t>
            </a:r>
          </a:p>
          <a:p>
            <a:pPr marL="230188" indent="0">
              <a:lnSpc>
                <a:spcPct val="110000"/>
              </a:lnSpc>
              <a:buNone/>
            </a:pPr>
            <a:r>
              <a:rPr lang="en-US" b="0" dirty="0"/>
              <a:t>(hopefully, before they have achieved their goals)</a:t>
            </a:r>
          </a:p>
          <a:p>
            <a:pPr>
              <a:lnSpc>
                <a:spcPct val="110000"/>
              </a:lnSpc>
            </a:pPr>
            <a:r>
              <a:rPr lang="en-US" b="0" dirty="0"/>
              <a:t>Response planning for Threats</a:t>
            </a:r>
          </a:p>
          <a:p>
            <a:pPr>
              <a:lnSpc>
                <a:spcPct val="110000"/>
              </a:lnSpc>
            </a:pPr>
            <a:endParaRPr lang="en-US" b="0" dirty="0"/>
          </a:p>
          <a:p>
            <a:pPr marL="0" indent="0">
              <a:lnSpc>
                <a:spcPct val="110000"/>
              </a:lnSpc>
              <a:buNone/>
            </a:pPr>
            <a:r>
              <a:rPr lang="en-US" sz="2400" dirty="0"/>
              <a:t>In Awareness, Training, and Education</a:t>
            </a:r>
          </a:p>
          <a:p>
            <a:pPr>
              <a:lnSpc>
                <a:spcPct val="110000"/>
              </a:lnSpc>
            </a:pPr>
            <a:r>
              <a:rPr lang="en-US" b="0" dirty="0"/>
              <a:t>Intelligent “tutor” to supplement training / EDU staff</a:t>
            </a:r>
          </a:p>
          <a:p>
            <a:pPr>
              <a:lnSpc>
                <a:spcPct val="110000"/>
              </a:lnSpc>
            </a:pPr>
            <a:r>
              <a:rPr lang="en-US" b="0" dirty="0"/>
              <a:t>Discovery of what </a:t>
            </a:r>
            <a:r>
              <a:rPr lang="en-US" b="0" u="sng" dirty="0"/>
              <a:t>is</a:t>
            </a:r>
            <a:r>
              <a:rPr lang="en-US" b="0" dirty="0"/>
              <a:t> being Learned and NOT Learned</a:t>
            </a:r>
          </a:p>
          <a:p>
            <a:pPr>
              <a:lnSpc>
                <a:spcPct val="110000"/>
              </a:lnSpc>
            </a:pPr>
            <a:r>
              <a:rPr lang="en-US" b="0" dirty="0"/>
              <a:t>Automated Assessment</a:t>
            </a:r>
          </a:p>
          <a:p>
            <a:pPr>
              <a:lnSpc>
                <a:spcPct val="110000"/>
              </a:lnSpc>
            </a:pPr>
            <a:r>
              <a:rPr lang="en-US" b="0" dirty="0"/>
              <a:t>Keeping Content and Training “Fresh”</a:t>
            </a:r>
            <a:endParaRPr lang="en-US" sz="1800" dirty="0"/>
          </a:p>
        </p:txBody>
      </p:sp>
      <p:pic>
        <p:nvPicPr>
          <p:cNvPr id="55" name="Picture 2" descr="mage result for image of artificial intelligence">
            <a:extLst>
              <a:ext uri="{FF2B5EF4-FFF2-40B4-BE49-F238E27FC236}">
                <a16:creationId xmlns:a16="http://schemas.microsoft.com/office/drawing/2014/main" id="{AA0F38AE-DD1C-7B44-8315-EE38C7738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566118"/>
            <a:ext cx="4530724" cy="28678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E1A16BC5-116C-C243-8CC3-82BFDDF8FF62}"/>
              </a:ext>
            </a:extLst>
          </p:cNvPr>
          <p:cNvSpPr txBox="1"/>
          <p:nvPr/>
        </p:nvSpPr>
        <p:spPr>
          <a:xfrm>
            <a:off x="1556674" y="5725567"/>
            <a:ext cx="3249682" cy="830997"/>
          </a:xfrm>
          <a:prstGeom prst="rect">
            <a:avLst/>
          </a:prstGeom>
          <a:noFill/>
        </p:spPr>
        <p:txBody>
          <a:bodyPr wrap="square" rtlCol="0">
            <a:spAutoFit/>
          </a:bodyPr>
          <a:lstStyle/>
          <a:p>
            <a:r>
              <a:rPr lang="en-US" sz="2400" b="1" i="1" dirty="0"/>
              <a:t>It’s not the silver bullet, but it helps.</a:t>
            </a:r>
          </a:p>
        </p:txBody>
      </p:sp>
    </p:spTree>
    <p:extLst>
      <p:ext uri="{BB962C8B-B14F-4D97-AF65-F5344CB8AC3E}">
        <p14:creationId xmlns:p14="http://schemas.microsoft.com/office/powerpoint/2010/main" val="651671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C7C2-D267-1E4B-96B6-747A72D2305C}"/>
              </a:ext>
            </a:extLst>
          </p:cNvPr>
          <p:cNvSpPr>
            <a:spLocks noGrp="1"/>
          </p:cNvSpPr>
          <p:nvPr>
            <p:ph type="title"/>
          </p:nvPr>
        </p:nvSpPr>
        <p:spPr>
          <a:xfrm>
            <a:off x="6939169" y="568463"/>
            <a:ext cx="5062331" cy="1478570"/>
          </a:xfrm>
        </p:spPr>
        <p:txBody>
          <a:bodyPr>
            <a:normAutofit/>
          </a:bodyPr>
          <a:lstStyle/>
          <a:p>
            <a:pPr algn="ctr"/>
            <a:r>
              <a:rPr lang="en-US" sz="4000" b="1" dirty="0">
                <a:solidFill>
                  <a:schemeClr val="accent2">
                    <a:lumMod val="60000"/>
                    <a:lumOff val="40000"/>
                  </a:schemeClr>
                </a:solidFill>
              </a:rPr>
              <a:t>Formal Technical Education</a:t>
            </a:r>
          </a:p>
        </p:txBody>
      </p:sp>
      <p:sp>
        <p:nvSpPr>
          <p:cNvPr id="123" name="Content Placeholder 122">
            <a:extLst>
              <a:ext uri="{FF2B5EF4-FFF2-40B4-BE49-F238E27FC236}">
                <a16:creationId xmlns:a16="http://schemas.microsoft.com/office/drawing/2014/main" id="{C78BA0B1-C4BB-4A83-947B-E7E613F31ED3}"/>
              </a:ext>
            </a:extLst>
          </p:cNvPr>
          <p:cNvSpPr>
            <a:spLocks noGrp="1"/>
          </p:cNvSpPr>
          <p:nvPr>
            <p:ph idx="1"/>
          </p:nvPr>
        </p:nvSpPr>
        <p:spPr>
          <a:xfrm>
            <a:off x="7546092" y="2047033"/>
            <a:ext cx="4229483" cy="4409017"/>
          </a:xfrm>
        </p:spPr>
        <p:txBody>
          <a:bodyPr>
            <a:normAutofit/>
          </a:bodyPr>
          <a:lstStyle/>
          <a:p>
            <a:r>
              <a:rPr lang="en-US" sz="2800" dirty="0"/>
              <a:t>Hands On / Technical vs. Theoretical</a:t>
            </a:r>
          </a:p>
          <a:p>
            <a:r>
              <a:rPr lang="en-US" sz="2800" dirty="0"/>
              <a:t>Practical, Scenario-based vs. Textbooks and Traditional Testing</a:t>
            </a:r>
          </a:p>
          <a:p>
            <a:r>
              <a:rPr lang="en-US" sz="2800" dirty="0"/>
              <a:t>Curriculum in </a:t>
            </a:r>
            <a:br>
              <a:rPr lang="en-US" sz="2800" dirty="0"/>
            </a:br>
            <a:r>
              <a:rPr lang="en-US" sz="2800" dirty="0"/>
              <a:t>2yr. vs. 4yr. Schools</a:t>
            </a:r>
          </a:p>
        </p:txBody>
      </p:sp>
      <p:pic>
        <p:nvPicPr>
          <p:cNvPr id="121" name="Content Placeholder 6">
            <a:extLst>
              <a:ext uri="{FF2B5EF4-FFF2-40B4-BE49-F238E27FC236}">
                <a16:creationId xmlns:a16="http://schemas.microsoft.com/office/drawing/2014/main" id="{7D092F1D-5B19-C842-B372-F42669D45A45}"/>
              </a:ext>
            </a:extLst>
          </p:cNvPr>
          <p:cNvPicPr>
            <a:picLocks noChangeAspect="1"/>
          </p:cNvPicPr>
          <p:nvPr/>
        </p:nvPicPr>
        <p:blipFill rotWithShape="1">
          <a:blip r:embed="rId4"/>
          <a:srcRect l="23810" r="2621" b="-1"/>
          <a:stretch/>
        </p:blipFill>
        <p:spPr>
          <a:xfrm>
            <a:off x="-5597" y="10"/>
            <a:ext cx="6823525" cy="6857990"/>
          </a:xfrm>
          <a:prstGeom prst="rect">
            <a:avLst/>
          </a:prstGeom>
        </p:spPr>
      </p:pic>
    </p:spTree>
    <p:extLst>
      <p:ext uri="{BB962C8B-B14F-4D97-AF65-F5344CB8AC3E}">
        <p14:creationId xmlns:p14="http://schemas.microsoft.com/office/powerpoint/2010/main" val="1192188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6AC5-BC20-3549-8F59-D32001B09FA8}"/>
              </a:ext>
            </a:extLst>
          </p:cNvPr>
          <p:cNvSpPr>
            <a:spLocks noGrp="1"/>
          </p:cNvSpPr>
          <p:nvPr>
            <p:ph type="title"/>
          </p:nvPr>
        </p:nvSpPr>
        <p:spPr>
          <a:xfrm>
            <a:off x="1790701" y="624110"/>
            <a:ext cx="9713912" cy="957040"/>
          </a:xfrm>
        </p:spPr>
        <p:txBody>
          <a:bodyPr>
            <a:normAutofit/>
          </a:bodyPr>
          <a:lstStyle/>
          <a:p>
            <a:r>
              <a:rPr lang="en-US" sz="2800" b="1" dirty="0">
                <a:solidFill>
                  <a:srgbClr val="89263C"/>
                </a:solidFill>
              </a:rPr>
              <a:t> </a:t>
            </a:r>
            <a:r>
              <a:rPr lang="en-US" sz="4000" b="1" dirty="0">
                <a:solidFill>
                  <a:srgbClr val="89263C"/>
                </a:solidFill>
                <a:latin typeface="Times New Roman" charset="0"/>
                <a:ea typeface="Times New Roman" charset="0"/>
                <a:cs typeface="Times New Roman" charset="0"/>
              </a:rPr>
              <a:t>Security &amp; Disaster Management Example </a:t>
            </a:r>
            <a:endParaRPr lang="en-US" sz="4000" b="1" dirty="0"/>
          </a:p>
        </p:txBody>
      </p:sp>
      <p:sp>
        <p:nvSpPr>
          <p:cNvPr id="6" name="TextBox 5">
            <a:extLst>
              <a:ext uri="{FF2B5EF4-FFF2-40B4-BE49-F238E27FC236}">
                <a16:creationId xmlns:a16="http://schemas.microsoft.com/office/drawing/2014/main" id="{BDFF5FE1-7E77-8D40-8ADE-7363664118C5}"/>
              </a:ext>
            </a:extLst>
          </p:cNvPr>
          <p:cNvSpPr txBox="1"/>
          <p:nvPr/>
        </p:nvSpPr>
        <p:spPr>
          <a:xfrm>
            <a:off x="6647657" y="1581150"/>
            <a:ext cx="4255267" cy="4708981"/>
          </a:xfrm>
          <a:prstGeom prst="rect">
            <a:avLst/>
          </a:prstGeom>
          <a:noFill/>
        </p:spPr>
        <p:txBody>
          <a:bodyPr wrap="square" rtlCol="0">
            <a:spAutoFit/>
          </a:bodyPr>
          <a:lstStyle/>
          <a:p>
            <a:pPr defTabSz="914400"/>
            <a:r>
              <a:rPr lang="en-US" sz="3000" dirty="0">
                <a:solidFill>
                  <a:prstClr val="black"/>
                </a:solidFill>
                <a:latin typeface="Times New Roman" charset="0"/>
                <a:ea typeface="Times New Roman" charset="0"/>
                <a:cs typeface="Times New Roman" charset="0"/>
              </a:rPr>
              <a:t>An example of a graduate level project that employed the step-by-step skill development process that served as a prototype for the USAF to begin authorizing iPad usage for the Modular Airborne Firefighting System (MAFFS).</a:t>
            </a:r>
          </a:p>
        </p:txBody>
      </p:sp>
      <p:pic>
        <p:nvPicPr>
          <p:cNvPr id="7" name="Picture 6" descr="Satellite Oct 2007.jpg">
            <a:extLst>
              <a:ext uri="{FF2B5EF4-FFF2-40B4-BE49-F238E27FC236}">
                <a16:creationId xmlns:a16="http://schemas.microsoft.com/office/drawing/2014/main" id="{5DBCFC9E-15CC-D844-8C82-8EE3A0E32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12" y="1809750"/>
            <a:ext cx="2731683" cy="2023469"/>
          </a:xfrm>
          <a:prstGeom prst="rect">
            <a:avLst/>
          </a:prstGeom>
        </p:spPr>
      </p:pic>
      <p:pic>
        <p:nvPicPr>
          <p:cNvPr id="8" name="Picture 7" descr="Overhead Drop.png">
            <a:extLst>
              <a:ext uri="{FF2B5EF4-FFF2-40B4-BE49-F238E27FC236}">
                <a16:creationId xmlns:a16="http://schemas.microsoft.com/office/drawing/2014/main" id="{7B6559E8-FA92-EF44-B6A0-931BD9BCE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645" y="2870650"/>
            <a:ext cx="2731683" cy="2023470"/>
          </a:xfrm>
          <a:prstGeom prst="rect">
            <a:avLst/>
          </a:prstGeom>
        </p:spPr>
      </p:pic>
      <p:pic>
        <p:nvPicPr>
          <p:cNvPr id="9" name="Picture 8">
            <a:extLst>
              <a:ext uri="{FF2B5EF4-FFF2-40B4-BE49-F238E27FC236}">
                <a16:creationId xmlns:a16="http://schemas.microsoft.com/office/drawing/2014/main" id="{F2E80E92-84A2-C542-88F0-595BD1263EF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45357" y="4109521"/>
            <a:ext cx="2731684" cy="2023470"/>
          </a:xfrm>
          <a:prstGeom prst="rect">
            <a:avLst/>
          </a:prstGeom>
        </p:spPr>
      </p:pic>
      <p:sp>
        <p:nvSpPr>
          <p:cNvPr id="10" name="TextBox 9">
            <a:extLst>
              <a:ext uri="{FF2B5EF4-FFF2-40B4-BE49-F238E27FC236}">
                <a16:creationId xmlns:a16="http://schemas.microsoft.com/office/drawing/2014/main" id="{2B3A40D8-A371-5A41-8080-21AB84C40712}"/>
              </a:ext>
            </a:extLst>
          </p:cNvPr>
          <p:cNvSpPr txBox="1"/>
          <p:nvPr/>
        </p:nvSpPr>
        <p:spPr>
          <a:xfrm>
            <a:off x="1600200" y="6290131"/>
            <a:ext cx="5524500" cy="400110"/>
          </a:xfrm>
          <a:prstGeom prst="rect">
            <a:avLst/>
          </a:prstGeom>
          <a:noFill/>
        </p:spPr>
        <p:txBody>
          <a:bodyPr wrap="square" rtlCol="0">
            <a:spAutoFit/>
          </a:bodyPr>
          <a:lstStyle/>
          <a:p>
            <a:pPr defTabSz="914400"/>
            <a:r>
              <a:rPr lang="en-US" sz="2000" dirty="0">
                <a:solidFill>
                  <a:prstClr val="black"/>
                </a:solidFill>
              </a:rPr>
              <a:t>October 2007 Southern California Wildfires</a:t>
            </a:r>
          </a:p>
        </p:txBody>
      </p:sp>
    </p:spTree>
    <p:extLst>
      <p:ext uri="{BB962C8B-B14F-4D97-AF65-F5344CB8AC3E}">
        <p14:creationId xmlns:p14="http://schemas.microsoft.com/office/powerpoint/2010/main" val="341050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279E-5E9D-2B48-87C7-9CAA324C49F0}"/>
              </a:ext>
            </a:extLst>
          </p:cNvPr>
          <p:cNvSpPr>
            <a:spLocks noGrp="1"/>
          </p:cNvSpPr>
          <p:nvPr>
            <p:ph type="title"/>
          </p:nvPr>
        </p:nvSpPr>
        <p:spPr>
          <a:xfrm rot="16200000">
            <a:off x="-1719105" y="3291110"/>
            <a:ext cx="5446175" cy="785590"/>
          </a:xfrm>
          <a:solidFill>
            <a:schemeClr val="accent1">
              <a:lumMod val="20000"/>
              <a:lumOff val="80000"/>
            </a:schemeClr>
          </a:solidFill>
        </p:spPr>
        <p:txBody>
          <a:bodyPr>
            <a:normAutofit/>
          </a:bodyPr>
          <a:lstStyle/>
          <a:p>
            <a:r>
              <a:rPr lang="en-US" sz="4000" b="1" dirty="0"/>
              <a:t>MS Capstone Project</a:t>
            </a:r>
          </a:p>
        </p:txBody>
      </p:sp>
      <p:sp>
        <p:nvSpPr>
          <p:cNvPr id="4" name="Rectangle 1">
            <a:extLst>
              <a:ext uri="{FF2B5EF4-FFF2-40B4-BE49-F238E27FC236}">
                <a16:creationId xmlns:a16="http://schemas.microsoft.com/office/drawing/2014/main" id="{4C035AF8-87BC-FC4B-9F85-1ECCAB1A2070}"/>
              </a:ext>
            </a:extLst>
          </p:cNvPr>
          <p:cNvSpPr txBox="1">
            <a:spLocks noChangeArrowheads="1"/>
          </p:cNvSpPr>
          <p:nvPr/>
        </p:nvSpPr>
        <p:spPr>
          <a:xfrm>
            <a:off x="1472978" y="495300"/>
            <a:ext cx="4654278" cy="5911693"/>
          </a:xfrm>
          <a:prstGeom prst="rect">
            <a:avLst/>
          </a:prstGeom>
          <a:ln/>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solidFill>
                  <a:srgbClr val="89263C"/>
                </a:solidFill>
              </a:rPr>
              <a:t>  </a:t>
            </a:r>
            <a:r>
              <a:rPr lang="en-US" sz="3800" b="1" dirty="0">
                <a:solidFill>
                  <a:srgbClr val="89263C"/>
                </a:solidFill>
              </a:rPr>
              <a:t>San Diego – London </a:t>
            </a:r>
            <a:br>
              <a:rPr lang="en-US" sz="3800" b="1" dirty="0">
                <a:solidFill>
                  <a:srgbClr val="89263C"/>
                </a:solidFill>
              </a:rPr>
            </a:br>
            <a:r>
              <a:rPr lang="en-US" sz="3800" b="1" dirty="0">
                <a:solidFill>
                  <a:srgbClr val="89263C"/>
                </a:solidFill>
              </a:rPr>
              <a:t>        – Hong Kong</a:t>
            </a:r>
            <a:br>
              <a:rPr lang="en-US" sz="3800" dirty="0">
                <a:solidFill>
                  <a:srgbClr val="89263C"/>
                </a:solidFill>
              </a:rPr>
            </a:br>
            <a:r>
              <a:rPr lang="en-US" sz="3800" dirty="0">
                <a:solidFill>
                  <a:srgbClr val="89263C"/>
                </a:solidFill>
              </a:rPr>
              <a:t>    </a:t>
            </a:r>
            <a:br>
              <a:rPr lang="en-US" sz="3800" dirty="0">
                <a:solidFill>
                  <a:srgbClr val="89263C"/>
                </a:solidFill>
              </a:rPr>
            </a:br>
            <a:r>
              <a:rPr lang="en-US" sz="3800" dirty="0">
                <a:solidFill>
                  <a:srgbClr val="89263C"/>
                </a:solidFill>
              </a:rPr>
              <a:t>Capstone Team of 12 Project: 2,000 hrs. </a:t>
            </a:r>
            <a:br>
              <a:rPr lang="en-US" sz="3800" dirty="0">
                <a:solidFill>
                  <a:srgbClr val="89263C"/>
                </a:solidFill>
              </a:rPr>
            </a:br>
            <a:br>
              <a:rPr lang="en-US" sz="3800" dirty="0">
                <a:solidFill>
                  <a:srgbClr val="89263C"/>
                </a:solidFill>
              </a:rPr>
            </a:br>
            <a:r>
              <a:rPr lang="en-US" sz="3800" dirty="0">
                <a:solidFill>
                  <a:srgbClr val="89263C"/>
                </a:solidFill>
              </a:rPr>
              <a:t>Merger of Three Companies: </a:t>
            </a:r>
            <a:br>
              <a:rPr lang="en-US" sz="3800" dirty="0">
                <a:solidFill>
                  <a:srgbClr val="89263C"/>
                </a:solidFill>
              </a:rPr>
            </a:br>
            <a:r>
              <a:rPr lang="en-US" sz="3800" dirty="0">
                <a:solidFill>
                  <a:srgbClr val="89263C"/>
                </a:solidFill>
                <a:sym typeface="Wingdings" pitchFamily="2" charset="2"/>
              </a:rPr>
              <a:t> </a:t>
            </a:r>
            <a:r>
              <a:rPr lang="en-US" sz="3800" dirty="0">
                <a:solidFill>
                  <a:srgbClr val="89263C"/>
                </a:solidFill>
              </a:rPr>
              <a:t>83 Virtual Devices</a:t>
            </a:r>
            <a:br>
              <a:rPr lang="en-US" sz="3800" dirty="0">
                <a:solidFill>
                  <a:srgbClr val="89263C"/>
                </a:solidFill>
              </a:rPr>
            </a:br>
            <a:r>
              <a:rPr lang="en-US" sz="3800" dirty="0">
                <a:solidFill>
                  <a:srgbClr val="89263C"/>
                </a:solidFill>
                <a:sym typeface="Wingdings" pitchFamily="2" charset="2"/>
              </a:rPr>
              <a:t> </a:t>
            </a:r>
            <a:r>
              <a:rPr lang="en-US" sz="3800" dirty="0">
                <a:solidFill>
                  <a:srgbClr val="89263C"/>
                </a:solidFill>
              </a:rPr>
              <a:t>Complex </a:t>
            </a:r>
            <a:br>
              <a:rPr lang="en-US" sz="3800" dirty="0">
                <a:solidFill>
                  <a:srgbClr val="89263C"/>
                </a:solidFill>
              </a:rPr>
            </a:br>
            <a:r>
              <a:rPr lang="en-US" sz="3800" dirty="0">
                <a:solidFill>
                  <a:srgbClr val="89263C"/>
                </a:solidFill>
              </a:rPr>
              <a:t>Network Topology </a:t>
            </a:r>
          </a:p>
        </p:txBody>
      </p:sp>
      <p:pic>
        <p:nvPicPr>
          <p:cNvPr id="5" name="Picture 4" descr="CYB699_SD-LD-HK.jpg">
            <a:extLst>
              <a:ext uri="{FF2B5EF4-FFF2-40B4-BE49-F238E27FC236}">
                <a16:creationId xmlns:a16="http://schemas.microsoft.com/office/drawing/2014/main" id="{AF9E9D98-73D5-1543-86A6-813CC7421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810" y="960817"/>
            <a:ext cx="5891327" cy="5426035"/>
          </a:xfrm>
          <a:prstGeom prst="rect">
            <a:avLst/>
          </a:prstGeom>
        </p:spPr>
      </p:pic>
    </p:spTree>
    <p:extLst>
      <p:ext uri="{BB962C8B-B14F-4D97-AF65-F5344CB8AC3E}">
        <p14:creationId xmlns:p14="http://schemas.microsoft.com/office/powerpoint/2010/main" val="244590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A5F3-8638-7140-9E3B-66E1E3CA73ED}"/>
              </a:ext>
            </a:extLst>
          </p:cNvPr>
          <p:cNvSpPr>
            <a:spLocks noGrp="1"/>
          </p:cNvSpPr>
          <p:nvPr>
            <p:ph type="title"/>
          </p:nvPr>
        </p:nvSpPr>
        <p:spPr>
          <a:xfrm>
            <a:off x="3176743" y="803531"/>
            <a:ext cx="7958331" cy="1077229"/>
          </a:xfrm>
        </p:spPr>
        <p:txBody>
          <a:bodyPr>
            <a:normAutofit/>
          </a:bodyPr>
          <a:lstStyle/>
          <a:p>
            <a:r>
              <a:rPr lang="en-US" sz="4800" b="1" dirty="0"/>
              <a:t>Questions &amp; Answers</a:t>
            </a:r>
          </a:p>
        </p:txBody>
      </p:sp>
      <p:sp>
        <p:nvSpPr>
          <p:cNvPr id="3" name="Content Placeholder 2">
            <a:extLst>
              <a:ext uri="{FF2B5EF4-FFF2-40B4-BE49-F238E27FC236}">
                <a16:creationId xmlns:a16="http://schemas.microsoft.com/office/drawing/2014/main" id="{E4FAF071-1F8D-154D-9CB1-8A0254BA17C0}"/>
              </a:ext>
            </a:extLst>
          </p:cNvPr>
          <p:cNvSpPr>
            <a:spLocks noGrp="1"/>
          </p:cNvSpPr>
          <p:nvPr>
            <p:ph idx="1"/>
          </p:nvPr>
        </p:nvSpPr>
        <p:spPr>
          <a:xfrm>
            <a:off x="1813131" y="2253343"/>
            <a:ext cx="9689334" cy="2547257"/>
          </a:xfrm>
        </p:spPr>
        <p:txBody>
          <a:bodyPr>
            <a:normAutofit/>
          </a:bodyPr>
          <a:lstStyle/>
          <a:p>
            <a:pPr marL="6160" indent="0" algn="ctr">
              <a:buNone/>
            </a:pPr>
            <a:r>
              <a:rPr lang="en-US" sz="2800" dirty="0"/>
              <a:t>Dr. Gordon W. Romney, University of San Diego</a:t>
            </a:r>
          </a:p>
          <a:p>
            <a:pPr marL="6160" indent="0" algn="ctr">
              <a:buNone/>
            </a:pPr>
            <a:r>
              <a:rPr lang="en-US" sz="2800" dirty="0">
                <a:hlinkClick r:id="rId2"/>
              </a:rPr>
              <a:t>gromney@sandiego.edu</a:t>
            </a:r>
            <a:endParaRPr lang="en-US" sz="2800" dirty="0"/>
          </a:p>
          <a:p>
            <a:pPr marL="6160" indent="0" algn="ctr">
              <a:buNone/>
            </a:pPr>
            <a:r>
              <a:rPr lang="en-US" sz="2800" dirty="0"/>
              <a:t>Bradley Wolfenden, Circadence Corporation</a:t>
            </a:r>
          </a:p>
          <a:p>
            <a:pPr marL="6160" indent="0" algn="ctr">
              <a:buNone/>
            </a:pPr>
            <a:r>
              <a:rPr lang="en-US" sz="2800" dirty="0">
                <a:hlinkClick r:id="rId3"/>
              </a:rPr>
              <a:t>bwolfenden@circadence.com</a:t>
            </a:r>
            <a:r>
              <a:rPr lang="en-US" sz="2800" dirty="0"/>
              <a:t>  |  (858) 208-8003</a:t>
            </a:r>
          </a:p>
        </p:txBody>
      </p:sp>
      <p:sp>
        <p:nvSpPr>
          <p:cNvPr id="4" name="Title 1">
            <a:extLst>
              <a:ext uri="{FF2B5EF4-FFF2-40B4-BE49-F238E27FC236}">
                <a16:creationId xmlns:a16="http://schemas.microsoft.com/office/drawing/2014/main" id="{F0668930-1615-EA49-8890-2789799BFBCA}"/>
              </a:ext>
            </a:extLst>
          </p:cNvPr>
          <p:cNvSpPr txBox="1">
            <a:spLocks/>
          </p:cNvSpPr>
          <p:nvPr/>
        </p:nvSpPr>
        <p:spPr>
          <a:xfrm>
            <a:off x="4233669" y="5008902"/>
            <a:ext cx="7958331" cy="160417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8000" dirty="0">
                <a:solidFill>
                  <a:schemeClr val="bg1">
                    <a:lumMod val="50000"/>
                  </a:schemeClr>
                </a:solidFill>
                <a:latin typeface="Lucida Handwriting" charset="0"/>
                <a:ea typeface="Lucida Handwriting" charset="0"/>
                <a:cs typeface="Lucida Handwriting" charset="0"/>
              </a:rPr>
              <a:t>Thank You!</a:t>
            </a:r>
          </a:p>
        </p:txBody>
      </p:sp>
    </p:spTree>
    <p:extLst>
      <p:ext uri="{BB962C8B-B14F-4D97-AF65-F5344CB8AC3E}">
        <p14:creationId xmlns:p14="http://schemas.microsoft.com/office/powerpoint/2010/main" val="6778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BB17-06FE-9045-996E-A8BDC6499A69}"/>
              </a:ext>
            </a:extLst>
          </p:cNvPr>
          <p:cNvSpPr>
            <a:spLocks noGrp="1"/>
          </p:cNvSpPr>
          <p:nvPr>
            <p:ph type="title"/>
          </p:nvPr>
        </p:nvSpPr>
        <p:spPr>
          <a:xfrm>
            <a:off x="1880649" y="585135"/>
            <a:ext cx="9905998" cy="877398"/>
          </a:xfrm>
        </p:spPr>
        <p:txBody>
          <a:bodyPr/>
          <a:lstStyle/>
          <a:p>
            <a:r>
              <a:rPr lang="en-US" dirty="0"/>
              <a:t>“Security is everyone’s problem!”</a:t>
            </a:r>
          </a:p>
        </p:txBody>
      </p:sp>
      <p:sp>
        <p:nvSpPr>
          <p:cNvPr id="4" name="Content Placeholder 2">
            <a:extLst>
              <a:ext uri="{FF2B5EF4-FFF2-40B4-BE49-F238E27FC236}">
                <a16:creationId xmlns:a16="http://schemas.microsoft.com/office/drawing/2014/main" id="{059A6628-16C6-124E-9137-FF8156A76DB3}"/>
              </a:ext>
            </a:extLst>
          </p:cNvPr>
          <p:cNvSpPr>
            <a:spLocks noGrp="1"/>
          </p:cNvSpPr>
          <p:nvPr>
            <p:ph idx="1"/>
          </p:nvPr>
        </p:nvSpPr>
        <p:spPr>
          <a:xfrm>
            <a:off x="1332782" y="1594241"/>
            <a:ext cx="5599578" cy="5084855"/>
          </a:xfrm>
        </p:spPr>
        <p:txBody>
          <a:bodyPr vert="horz" lIns="91440" tIns="45720" rIns="91440" bIns="45720" rtlCol="0" anchor="t">
            <a:normAutofit fontScale="92500" lnSpcReduction="10000"/>
          </a:bodyPr>
          <a:lstStyle/>
          <a:p>
            <a:pPr>
              <a:lnSpc>
                <a:spcPct val="120000"/>
              </a:lnSpc>
            </a:pPr>
            <a:r>
              <a:rPr lang="en-US" sz="2800" dirty="0">
                <a:latin typeface="Arial" charset="0"/>
                <a:ea typeface="Arial" charset="0"/>
                <a:cs typeface="Arial" charset="0"/>
              </a:rPr>
              <a:t>Security Hygiene  </a:t>
            </a:r>
          </a:p>
          <a:p>
            <a:pPr marL="230188" indent="0">
              <a:lnSpc>
                <a:spcPct val="120000"/>
              </a:lnSpc>
              <a:buNone/>
            </a:pPr>
            <a:r>
              <a:rPr lang="en-US" sz="2800" dirty="0">
                <a:latin typeface="Arial" charset="0"/>
                <a:ea typeface="Arial" charset="0"/>
                <a:cs typeface="Arial" charset="0"/>
              </a:rPr>
              <a:t>(a.k.a. Did you shower today?)</a:t>
            </a:r>
          </a:p>
          <a:p>
            <a:pPr lvl="1">
              <a:lnSpc>
                <a:spcPct val="120000"/>
              </a:lnSpc>
            </a:pPr>
            <a:r>
              <a:rPr lang="en-US" sz="2600" dirty="0">
                <a:latin typeface="Arial" charset="0"/>
                <a:ea typeface="Arial" charset="0"/>
                <a:cs typeface="Arial" charset="0"/>
              </a:rPr>
              <a:t>What makes up one’s security posture, anyway?</a:t>
            </a:r>
          </a:p>
          <a:p>
            <a:pPr lvl="1">
              <a:lnSpc>
                <a:spcPct val="120000"/>
              </a:lnSpc>
            </a:pPr>
            <a:endParaRPr lang="en-US" sz="2600" dirty="0">
              <a:latin typeface="Arial" charset="0"/>
              <a:ea typeface="Arial" charset="0"/>
              <a:cs typeface="Arial" charset="0"/>
            </a:endParaRPr>
          </a:p>
          <a:p>
            <a:r>
              <a:rPr lang="en-US" sz="2800" dirty="0">
                <a:latin typeface="Arial" charset="0"/>
                <a:ea typeface="Arial" charset="0"/>
                <a:cs typeface="Arial" charset="0"/>
              </a:rPr>
              <a:t>Take it Personally</a:t>
            </a:r>
          </a:p>
          <a:p>
            <a:pPr lvl="1"/>
            <a:r>
              <a:rPr lang="en-US" sz="2800" dirty="0">
                <a:latin typeface="Arial" charset="0"/>
                <a:ea typeface="Arial" charset="0"/>
                <a:cs typeface="Arial" charset="0"/>
              </a:rPr>
              <a:t>80%+ of compromises are </a:t>
            </a:r>
          </a:p>
          <a:p>
            <a:pPr marL="692150" lvl="1" indent="0">
              <a:buNone/>
            </a:pPr>
            <a:r>
              <a:rPr lang="en-US" sz="2800" b="1" u="sng" dirty="0">
                <a:latin typeface="Arial" charset="0"/>
                <a:ea typeface="Arial" charset="0"/>
                <a:cs typeface="Arial" charset="0"/>
              </a:rPr>
              <a:t>SOCIAL IN NATURE</a:t>
            </a:r>
          </a:p>
          <a:p>
            <a:pPr marL="0" indent="0">
              <a:buNone/>
            </a:pPr>
            <a:endParaRPr lang="en-US" sz="2800" dirty="0">
              <a:latin typeface="Arial" charset="0"/>
              <a:ea typeface="Arial" charset="0"/>
              <a:cs typeface="Arial" charset="0"/>
            </a:endParaRPr>
          </a:p>
          <a:p>
            <a:r>
              <a:rPr lang="en-US" sz="2800" dirty="0">
                <a:latin typeface="Arial" charset="0"/>
                <a:ea typeface="Arial" charset="0"/>
                <a:cs typeface="Arial" charset="0"/>
              </a:rPr>
              <a:t>Cyber-attacks as Organized Crime</a:t>
            </a:r>
          </a:p>
          <a:p>
            <a:pPr marL="0" indent="0">
              <a:buNone/>
            </a:pPr>
            <a:endParaRPr lang="en-US" sz="2800" dirty="0">
              <a:latin typeface="Arial" charset="0"/>
              <a:ea typeface="Arial" charset="0"/>
              <a:cs typeface="Arial" charset="0"/>
            </a:endParaRPr>
          </a:p>
        </p:txBody>
      </p:sp>
      <p:pic>
        <p:nvPicPr>
          <p:cNvPr id="5" name="Picture 2" descr="mage result for Image of cyber attack">
            <a:extLst>
              <a:ext uri="{FF2B5EF4-FFF2-40B4-BE49-F238E27FC236}">
                <a16:creationId xmlns:a16="http://schemas.microsoft.com/office/drawing/2014/main" id="{68DDBF0B-8DBF-2D4D-A707-85494A72A9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44" r="18576"/>
          <a:stretch/>
        </p:blipFill>
        <p:spPr bwMode="auto">
          <a:xfrm>
            <a:off x="6932360" y="2023355"/>
            <a:ext cx="4663007" cy="356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99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97972"/>
            <a:ext cx="10515600" cy="1325563"/>
          </a:xfrm>
        </p:spPr>
        <p:txBody>
          <a:bodyPr>
            <a:normAutofit/>
          </a:bodyPr>
          <a:lstStyle/>
          <a:p>
            <a:pPr algn="ctr"/>
            <a:r>
              <a:rPr lang="en-US" sz="5400" dirty="0">
                <a:solidFill>
                  <a:srgbClr val="0070C0"/>
                </a:solidFill>
                <a:latin typeface="Times New Roman" charset="0"/>
              </a:rPr>
              <a:t>References</a:t>
            </a:r>
          </a:p>
        </p:txBody>
      </p:sp>
      <p:sp>
        <p:nvSpPr>
          <p:cNvPr id="5" name="TextBox 4"/>
          <p:cNvSpPr txBox="1"/>
          <p:nvPr/>
        </p:nvSpPr>
        <p:spPr>
          <a:xfrm>
            <a:off x="438912" y="1690688"/>
            <a:ext cx="11375136" cy="584775"/>
          </a:xfrm>
          <a:prstGeom prst="rect">
            <a:avLst/>
          </a:prstGeom>
          <a:noFill/>
        </p:spPr>
        <p:txBody>
          <a:bodyPr wrap="square" rtlCol="0">
            <a:spAutoFit/>
          </a:bodyPr>
          <a:lstStyle/>
          <a:p>
            <a:pPr marL="622300" indent="-571500">
              <a:buFont typeface="Arial" charset="0"/>
              <a:buChar char="•"/>
            </a:pPr>
            <a:endParaRPr lang="en-US" sz="1400" dirty="0">
              <a:latin typeface="times new roman" charset="0"/>
            </a:endParaRPr>
          </a:p>
          <a:p>
            <a:endParaRPr lang="en-US" dirty="0"/>
          </a:p>
        </p:txBody>
      </p:sp>
      <p:sp>
        <p:nvSpPr>
          <p:cNvPr id="2" name="TextBox 1"/>
          <p:cNvSpPr txBox="1"/>
          <p:nvPr/>
        </p:nvSpPr>
        <p:spPr>
          <a:xfrm>
            <a:off x="249936" y="850995"/>
            <a:ext cx="11753088" cy="276999"/>
          </a:xfrm>
          <a:prstGeom prst="rect">
            <a:avLst/>
          </a:prstGeom>
          <a:noFill/>
        </p:spPr>
        <p:txBody>
          <a:bodyPr wrap="square" rtlCol="0">
            <a:spAutoFit/>
          </a:bodyPr>
          <a:lstStyle/>
          <a:p>
            <a:endParaRPr lang="en-US" sz="1200" dirty="0"/>
          </a:p>
        </p:txBody>
      </p:sp>
      <p:graphicFrame>
        <p:nvGraphicFramePr>
          <p:cNvPr id="6" name="Object 5"/>
          <p:cNvGraphicFramePr>
            <a:graphicFrameLocks noChangeAspect="1"/>
          </p:cNvGraphicFramePr>
          <p:nvPr>
            <p:extLst>
              <p:ext uri="{D42A27DB-BD31-4B8C-83A1-F6EECF244321}">
                <p14:modId xmlns:p14="http://schemas.microsoft.com/office/powerpoint/2010/main" val="1638532600"/>
              </p:ext>
            </p:extLst>
          </p:nvPr>
        </p:nvGraphicFramePr>
        <p:xfrm>
          <a:off x="1578428" y="1127994"/>
          <a:ext cx="7870371" cy="5461000"/>
        </p:xfrm>
        <a:graphic>
          <a:graphicData uri="http://schemas.openxmlformats.org/presentationml/2006/ole">
            <mc:AlternateContent xmlns:mc="http://schemas.openxmlformats.org/markup-compatibility/2006">
              <mc:Choice xmlns:v="urn:schemas-microsoft-com:vml" Requires="v">
                <p:oleObj spid="_x0000_s1061" name="Document" r:id="rId3" imgW="5943600" imgH="5461000" progId="Word.Document.12">
                  <p:embed/>
                </p:oleObj>
              </mc:Choice>
              <mc:Fallback>
                <p:oleObj name="Document" r:id="rId3" imgW="5943600" imgH="5461000" progId="Word.Document.12">
                  <p:embed/>
                  <p:pic>
                    <p:nvPicPr>
                      <p:cNvPr id="0" name=""/>
                      <p:cNvPicPr/>
                      <p:nvPr/>
                    </p:nvPicPr>
                    <p:blipFill>
                      <a:blip r:embed="rId4"/>
                      <a:stretch>
                        <a:fillRect/>
                      </a:stretch>
                    </p:blipFill>
                    <p:spPr>
                      <a:xfrm>
                        <a:off x="1578428" y="1127994"/>
                        <a:ext cx="7870371" cy="5461000"/>
                      </a:xfrm>
                      <a:prstGeom prst="rect">
                        <a:avLst/>
                      </a:prstGeom>
                    </p:spPr>
                  </p:pic>
                </p:oleObj>
              </mc:Fallback>
            </mc:AlternateContent>
          </a:graphicData>
        </a:graphic>
      </p:graphicFrame>
    </p:spTree>
    <p:extLst>
      <p:ext uri="{BB962C8B-B14F-4D97-AF65-F5344CB8AC3E}">
        <p14:creationId xmlns:p14="http://schemas.microsoft.com/office/powerpoint/2010/main" val="1097365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72CB-303D-5342-BDB0-0AFDD2A8756F}"/>
              </a:ext>
            </a:extLst>
          </p:cNvPr>
          <p:cNvSpPr>
            <a:spLocks noGrp="1"/>
          </p:cNvSpPr>
          <p:nvPr>
            <p:ph type="title"/>
          </p:nvPr>
        </p:nvSpPr>
        <p:spPr>
          <a:xfrm>
            <a:off x="2251549" y="548390"/>
            <a:ext cx="6687262" cy="932316"/>
          </a:xfrm>
        </p:spPr>
        <p:txBody>
          <a:bodyPr>
            <a:normAutofit/>
          </a:bodyPr>
          <a:lstStyle/>
          <a:p>
            <a:r>
              <a:rPr lang="en-US" sz="4000" b="1" dirty="0"/>
              <a:t>Cybersecurity is Complex</a:t>
            </a:r>
          </a:p>
        </p:txBody>
      </p:sp>
      <p:sp>
        <p:nvSpPr>
          <p:cNvPr id="8" name="TextBox 7">
            <a:extLst>
              <a:ext uri="{FF2B5EF4-FFF2-40B4-BE49-F238E27FC236}">
                <a16:creationId xmlns:a16="http://schemas.microsoft.com/office/drawing/2014/main" id="{5D0ABAE9-69D3-4248-8B29-DEB7C4679159}"/>
              </a:ext>
            </a:extLst>
          </p:cNvPr>
          <p:cNvSpPr txBox="1"/>
          <p:nvPr/>
        </p:nvSpPr>
        <p:spPr>
          <a:xfrm>
            <a:off x="534370" y="1558292"/>
            <a:ext cx="5456050" cy="5293757"/>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“Cybersecurity has become exceedingly complicated in recent years, and the complexity might now be our biggest vulnerability.”     </a:t>
            </a:r>
            <a:br>
              <a:rPr lang="en-US" sz="4000" dirty="0">
                <a:latin typeface="Times New Roman" charset="0"/>
                <a:ea typeface="Times New Roman" charset="0"/>
                <a:cs typeface="Times New Roman" charset="0"/>
              </a:rPr>
            </a:br>
            <a:r>
              <a:rPr lang="en-US" sz="4000" dirty="0">
                <a:latin typeface="Times New Roman" charset="0"/>
                <a:ea typeface="Times New Roman" charset="0"/>
                <a:cs typeface="Times New Roman" charset="0"/>
              </a:rPr>
              <a:t>-</a:t>
            </a:r>
            <a:r>
              <a:rPr lang="en-US" sz="4000" dirty="0" err="1">
                <a:latin typeface="Times New Roman" charset="0"/>
                <a:ea typeface="Times New Roman" charset="0"/>
                <a:cs typeface="Times New Roman" charset="0"/>
              </a:rPr>
              <a:t>Datamation</a:t>
            </a:r>
            <a:r>
              <a:rPr lang="en-US" sz="4000" dirty="0">
                <a:latin typeface="Times New Roman" charset="0"/>
                <a:ea typeface="Times New Roman" charset="0"/>
                <a:cs typeface="Times New Roman" charset="0"/>
              </a:rPr>
              <a:t>`</a:t>
            </a:r>
          </a:p>
          <a:p>
            <a:endParaRPr lang="en-US" dirty="0"/>
          </a:p>
        </p:txBody>
      </p:sp>
      <p:pic>
        <p:nvPicPr>
          <p:cNvPr id="11" name="Picture 10">
            <a:extLst>
              <a:ext uri="{FF2B5EF4-FFF2-40B4-BE49-F238E27FC236}">
                <a16:creationId xmlns:a16="http://schemas.microsoft.com/office/drawing/2014/main" id="{BA91E9B4-45E2-0B45-9EC9-350D8242C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021" y="1480706"/>
            <a:ext cx="5750474" cy="3896588"/>
          </a:xfrm>
          <a:prstGeom prst="rect">
            <a:avLst/>
          </a:prstGeom>
        </p:spPr>
      </p:pic>
      <p:sp>
        <p:nvSpPr>
          <p:cNvPr id="12" name="Rectangle 11">
            <a:extLst>
              <a:ext uri="{FF2B5EF4-FFF2-40B4-BE49-F238E27FC236}">
                <a16:creationId xmlns:a16="http://schemas.microsoft.com/office/drawing/2014/main" id="{D76661AE-2297-154B-8272-07ADE4FA1D5E}"/>
              </a:ext>
            </a:extLst>
          </p:cNvPr>
          <p:cNvSpPr/>
          <p:nvPr/>
        </p:nvSpPr>
        <p:spPr>
          <a:xfrm>
            <a:off x="5428032" y="5435659"/>
            <a:ext cx="6831151" cy="1200329"/>
          </a:xfrm>
          <a:prstGeom prst="rect">
            <a:avLst/>
          </a:prstGeom>
        </p:spPr>
        <p:txBody>
          <a:bodyPr wrap="square">
            <a:spAutoFit/>
          </a:bodyPr>
          <a:lstStyle/>
          <a:p>
            <a:pPr algn="ctr" defTabSz="914400"/>
            <a:r>
              <a:rPr lang="en-US" dirty="0">
                <a:solidFill>
                  <a:prstClr val="black"/>
                </a:solidFill>
              </a:rPr>
              <a:t>Cybersecurity started with the IT “triad” </a:t>
            </a:r>
            <a:r>
              <a:rPr lang="mr-IN" dirty="0">
                <a:solidFill>
                  <a:prstClr val="black"/>
                </a:solidFill>
              </a:rPr>
              <a:t>–</a:t>
            </a:r>
            <a:r>
              <a:rPr lang="en-US" dirty="0">
                <a:solidFill>
                  <a:prstClr val="black"/>
                </a:solidFill>
              </a:rPr>
              <a:t> People, Technology &amp; Process. Then came the </a:t>
            </a:r>
            <a:r>
              <a:rPr lang="en-US" dirty="0" err="1">
                <a:solidFill>
                  <a:prstClr val="black"/>
                </a:solidFill>
              </a:rPr>
              <a:t>McCumber</a:t>
            </a:r>
            <a:r>
              <a:rPr lang="en-US" dirty="0">
                <a:solidFill>
                  <a:prstClr val="black"/>
                </a:solidFill>
              </a:rPr>
              <a:t> INFOSEC 3x3 Cube Model (Blue I </a:t>
            </a:r>
            <a:r>
              <a:rPr lang="mr-IN" dirty="0">
                <a:solidFill>
                  <a:prstClr val="black"/>
                </a:solidFill>
              </a:rPr>
              <a:t>–</a:t>
            </a:r>
            <a:r>
              <a:rPr lang="en-US" dirty="0">
                <a:solidFill>
                  <a:prstClr val="black"/>
                </a:solidFill>
              </a:rPr>
              <a:t> A </a:t>
            </a:r>
            <a:r>
              <a:rPr lang="mr-IN" dirty="0">
                <a:solidFill>
                  <a:prstClr val="black"/>
                </a:solidFill>
              </a:rPr>
              <a:t>–</a:t>
            </a:r>
            <a:r>
              <a:rPr lang="en-US" dirty="0">
                <a:solidFill>
                  <a:prstClr val="black"/>
                </a:solidFill>
              </a:rPr>
              <a:t> C). Then the MSRW model that included Authentication and Non-repudiation (Green).</a:t>
            </a:r>
          </a:p>
        </p:txBody>
      </p:sp>
    </p:spTree>
    <p:extLst>
      <p:ext uri="{BB962C8B-B14F-4D97-AF65-F5344CB8AC3E}">
        <p14:creationId xmlns:p14="http://schemas.microsoft.com/office/powerpoint/2010/main" val="4075879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1F77-2B48-AD48-AC52-869269D119CD}"/>
              </a:ext>
            </a:extLst>
          </p:cNvPr>
          <p:cNvSpPr>
            <a:spLocks noGrp="1"/>
          </p:cNvSpPr>
          <p:nvPr>
            <p:ph type="title"/>
          </p:nvPr>
        </p:nvSpPr>
        <p:spPr>
          <a:xfrm>
            <a:off x="880936" y="2019675"/>
            <a:ext cx="8911687" cy="873950"/>
          </a:xfrm>
        </p:spPr>
        <p:txBody>
          <a:bodyPr>
            <a:normAutofit fontScale="90000"/>
          </a:bodyPr>
          <a:lstStyle/>
          <a:p>
            <a:r>
              <a:rPr lang="en-US" sz="4000" b="1" dirty="0" err="1"/>
              <a:t>GenCyber</a:t>
            </a:r>
            <a:r>
              <a:rPr lang="en-US" sz="4000" b="1" dirty="0"/>
              <a:t>: </a:t>
            </a:r>
            <a:br>
              <a:rPr lang="en-US" sz="4000" b="1" dirty="0"/>
            </a:br>
            <a:r>
              <a:rPr lang="en-US" sz="4000" b="1" dirty="0"/>
              <a:t>Six Cyber Principles</a:t>
            </a:r>
          </a:p>
        </p:txBody>
      </p:sp>
      <p:sp>
        <p:nvSpPr>
          <p:cNvPr id="4" name="TextBox 3">
            <a:extLst>
              <a:ext uri="{FF2B5EF4-FFF2-40B4-BE49-F238E27FC236}">
                <a16:creationId xmlns:a16="http://schemas.microsoft.com/office/drawing/2014/main" id="{FFB4124D-0F72-C840-9484-9B9685F15D39}"/>
              </a:ext>
            </a:extLst>
          </p:cNvPr>
          <p:cNvSpPr txBox="1"/>
          <p:nvPr/>
        </p:nvSpPr>
        <p:spPr>
          <a:xfrm>
            <a:off x="880936" y="5541392"/>
            <a:ext cx="11753087" cy="1384995"/>
          </a:xfrm>
          <a:prstGeom prst="rect">
            <a:avLst/>
          </a:prstGeom>
          <a:noFill/>
        </p:spPr>
        <p:txBody>
          <a:bodyPr wrap="square" rtlCol="0">
            <a:spAutoFit/>
          </a:bodyPr>
          <a:lstStyle/>
          <a:p>
            <a:pPr algn="ctr">
              <a:spcBef>
                <a:spcPts val="1200"/>
              </a:spcBef>
            </a:pPr>
            <a:r>
              <a:rPr lang="en-US" sz="2800" b="1" dirty="0">
                <a:solidFill>
                  <a:srgbClr val="002060"/>
                </a:solidFill>
              </a:rPr>
              <a:t>Confidentiality  |  Integrity  |  Availability</a:t>
            </a:r>
          </a:p>
          <a:p>
            <a:pPr algn="ctr">
              <a:spcBef>
                <a:spcPts val="1200"/>
              </a:spcBef>
            </a:pPr>
            <a:r>
              <a:rPr lang="en-US" sz="2800" b="1" dirty="0">
                <a:solidFill>
                  <a:srgbClr val="002060"/>
                </a:solidFill>
              </a:rPr>
              <a:t>Think like an Adversary  |  Defense in Depth  |  Keep it Simple</a:t>
            </a:r>
          </a:p>
          <a:p>
            <a:endParaRPr lang="en-US" dirty="0"/>
          </a:p>
        </p:txBody>
      </p:sp>
      <p:pic>
        <p:nvPicPr>
          <p:cNvPr id="5" name="Picture 4">
            <a:extLst>
              <a:ext uri="{FF2B5EF4-FFF2-40B4-BE49-F238E27FC236}">
                <a16:creationId xmlns:a16="http://schemas.microsoft.com/office/drawing/2014/main" id="{0CE954BA-ED1C-B849-B4B2-B87F28C2C67B}"/>
              </a:ext>
            </a:extLst>
          </p:cNvPr>
          <p:cNvPicPr>
            <a:picLocks noChangeAspect="1"/>
          </p:cNvPicPr>
          <p:nvPr/>
        </p:nvPicPr>
        <p:blipFill>
          <a:blip r:embed="rId2"/>
          <a:stretch>
            <a:fillRect/>
          </a:stretch>
        </p:blipFill>
        <p:spPr>
          <a:xfrm>
            <a:off x="5466943" y="625208"/>
            <a:ext cx="6089732" cy="4665523"/>
          </a:xfrm>
          <a:prstGeom prst="rect">
            <a:avLst/>
          </a:prstGeom>
        </p:spPr>
      </p:pic>
      <p:sp>
        <p:nvSpPr>
          <p:cNvPr id="6" name="TextBox 5">
            <a:extLst>
              <a:ext uri="{FF2B5EF4-FFF2-40B4-BE49-F238E27FC236}">
                <a16:creationId xmlns:a16="http://schemas.microsoft.com/office/drawing/2014/main" id="{A81509D3-B4BB-C54A-BE4A-6CBCCBA0110D}"/>
              </a:ext>
            </a:extLst>
          </p:cNvPr>
          <p:cNvSpPr txBox="1"/>
          <p:nvPr/>
        </p:nvSpPr>
        <p:spPr>
          <a:xfrm>
            <a:off x="6995408" y="3835508"/>
            <a:ext cx="3085243" cy="584775"/>
          </a:xfrm>
          <a:prstGeom prst="rect">
            <a:avLst/>
          </a:prstGeom>
          <a:noFill/>
        </p:spPr>
        <p:txBody>
          <a:bodyPr wrap="square" rtlCol="0">
            <a:spAutoFit/>
          </a:bodyPr>
          <a:lstStyle/>
          <a:p>
            <a:pPr defTabSz="914400"/>
            <a:r>
              <a:rPr lang="en-US" sz="3200" b="1" dirty="0">
                <a:solidFill>
                  <a:srgbClr val="5B9BD5"/>
                </a:solidFill>
              </a:rPr>
              <a:t>Keep it Simple</a:t>
            </a:r>
          </a:p>
        </p:txBody>
      </p:sp>
      <p:sp>
        <p:nvSpPr>
          <p:cNvPr id="7" name="TextBox 6">
            <a:extLst>
              <a:ext uri="{FF2B5EF4-FFF2-40B4-BE49-F238E27FC236}">
                <a16:creationId xmlns:a16="http://schemas.microsoft.com/office/drawing/2014/main" id="{6471294E-8AFB-9D4A-B357-9FDCBE8BD15E}"/>
              </a:ext>
            </a:extLst>
          </p:cNvPr>
          <p:cNvSpPr txBox="1"/>
          <p:nvPr/>
        </p:nvSpPr>
        <p:spPr>
          <a:xfrm>
            <a:off x="5083438" y="2503395"/>
            <a:ext cx="2165433" cy="461665"/>
          </a:xfrm>
          <a:prstGeom prst="rect">
            <a:avLst/>
          </a:prstGeom>
          <a:noFill/>
        </p:spPr>
        <p:txBody>
          <a:bodyPr wrap="square" rtlCol="0">
            <a:spAutoFit/>
          </a:bodyPr>
          <a:lstStyle/>
          <a:p>
            <a:pPr algn="ctr" defTabSz="914400"/>
            <a:r>
              <a:rPr lang="en-US" sz="2400" b="1" dirty="0">
                <a:solidFill>
                  <a:srgbClr val="5B9BD5"/>
                </a:solidFill>
              </a:rPr>
              <a:t>“C”</a:t>
            </a:r>
          </a:p>
        </p:txBody>
      </p:sp>
      <p:sp>
        <p:nvSpPr>
          <p:cNvPr id="8" name="TextBox 7">
            <a:extLst>
              <a:ext uri="{FF2B5EF4-FFF2-40B4-BE49-F238E27FC236}">
                <a16:creationId xmlns:a16="http://schemas.microsoft.com/office/drawing/2014/main" id="{3DF91314-B15C-8046-8464-BF9E3E85E24E}"/>
              </a:ext>
            </a:extLst>
          </p:cNvPr>
          <p:cNvSpPr txBox="1"/>
          <p:nvPr/>
        </p:nvSpPr>
        <p:spPr>
          <a:xfrm>
            <a:off x="6071259" y="1612119"/>
            <a:ext cx="1859308" cy="461665"/>
          </a:xfrm>
          <a:prstGeom prst="rect">
            <a:avLst/>
          </a:prstGeom>
          <a:noFill/>
        </p:spPr>
        <p:txBody>
          <a:bodyPr wrap="square" rtlCol="0">
            <a:spAutoFit/>
          </a:bodyPr>
          <a:lstStyle/>
          <a:p>
            <a:pPr algn="ctr" defTabSz="914400"/>
            <a:r>
              <a:rPr lang="en-US" sz="2400" b="1" dirty="0">
                <a:solidFill>
                  <a:srgbClr val="5B9BD5"/>
                </a:solidFill>
              </a:rPr>
              <a:t>“I”</a:t>
            </a:r>
          </a:p>
        </p:txBody>
      </p:sp>
      <p:sp>
        <p:nvSpPr>
          <p:cNvPr id="9" name="TextBox 8">
            <a:extLst>
              <a:ext uri="{FF2B5EF4-FFF2-40B4-BE49-F238E27FC236}">
                <a16:creationId xmlns:a16="http://schemas.microsoft.com/office/drawing/2014/main" id="{9C11BF58-204A-B540-ABA7-E96F74B7A007}"/>
              </a:ext>
            </a:extLst>
          </p:cNvPr>
          <p:cNvSpPr txBox="1"/>
          <p:nvPr/>
        </p:nvSpPr>
        <p:spPr>
          <a:xfrm>
            <a:off x="7190506" y="1100457"/>
            <a:ext cx="1859308" cy="461665"/>
          </a:xfrm>
          <a:prstGeom prst="rect">
            <a:avLst/>
          </a:prstGeom>
          <a:noFill/>
        </p:spPr>
        <p:txBody>
          <a:bodyPr wrap="square" rtlCol="0">
            <a:spAutoFit/>
          </a:bodyPr>
          <a:lstStyle/>
          <a:p>
            <a:pPr algn="ctr" defTabSz="914400"/>
            <a:r>
              <a:rPr lang="en-US" sz="2400" b="1" dirty="0">
                <a:solidFill>
                  <a:srgbClr val="5B9BD5"/>
                </a:solidFill>
              </a:rPr>
              <a:t>“A”</a:t>
            </a:r>
          </a:p>
        </p:txBody>
      </p:sp>
      <p:sp>
        <p:nvSpPr>
          <p:cNvPr id="10" name="TextBox 9">
            <a:extLst>
              <a:ext uri="{FF2B5EF4-FFF2-40B4-BE49-F238E27FC236}">
                <a16:creationId xmlns:a16="http://schemas.microsoft.com/office/drawing/2014/main" id="{8E3C66C3-1AC8-144E-9B3A-9CB616777A9F}"/>
              </a:ext>
            </a:extLst>
          </p:cNvPr>
          <p:cNvSpPr txBox="1"/>
          <p:nvPr/>
        </p:nvSpPr>
        <p:spPr>
          <a:xfrm>
            <a:off x="10689932" y="3815867"/>
            <a:ext cx="2690632" cy="830997"/>
          </a:xfrm>
          <a:prstGeom prst="rect">
            <a:avLst/>
          </a:prstGeom>
          <a:noFill/>
        </p:spPr>
        <p:txBody>
          <a:bodyPr wrap="square" rtlCol="0">
            <a:spAutoFit/>
          </a:bodyPr>
          <a:lstStyle/>
          <a:p>
            <a:r>
              <a:rPr lang="en-US" sz="2400" dirty="0"/>
              <a:t>Defense </a:t>
            </a:r>
            <a:br>
              <a:rPr lang="en-US" sz="2400" dirty="0"/>
            </a:br>
            <a:r>
              <a:rPr lang="en-US" sz="2400" dirty="0"/>
              <a:t>in Depth</a:t>
            </a:r>
          </a:p>
        </p:txBody>
      </p:sp>
      <p:sp>
        <p:nvSpPr>
          <p:cNvPr id="11" name="TextBox 10">
            <a:extLst>
              <a:ext uri="{FF2B5EF4-FFF2-40B4-BE49-F238E27FC236}">
                <a16:creationId xmlns:a16="http://schemas.microsoft.com/office/drawing/2014/main" id="{C8A52627-FED7-1B4A-9BC0-2F460E32286D}"/>
              </a:ext>
            </a:extLst>
          </p:cNvPr>
          <p:cNvSpPr txBox="1"/>
          <p:nvPr/>
        </p:nvSpPr>
        <p:spPr>
          <a:xfrm>
            <a:off x="9559903" y="1118061"/>
            <a:ext cx="3461404" cy="830997"/>
          </a:xfrm>
          <a:prstGeom prst="rect">
            <a:avLst/>
          </a:prstGeom>
          <a:noFill/>
        </p:spPr>
        <p:txBody>
          <a:bodyPr wrap="square" rtlCol="0">
            <a:spAutoFit/>
          </a:bodyPr>
          <a:lstStyle/>
          <a:p>
            <a:r>
              <a:rPr lang="en-US" sz="2400" dirty="0"/>
              <a:t>Think Like </a:t>
            </a:r>
            <a:br>
              <a:rPr lang="en-US" sz="2400" dirty="0"/>
            </a:br>
            <a:r>
              <a:rPr lang="en-US" sz="2400" dirty="0"/>
              <a:t>an Adversary</a:t>
            </a:r>
          </a:p>
        </p:txBody>
      </p:sp>
    </p:spTree>
    <p:extLst>
      <p:ext uri="{BB962C8B-B14F-4D97-AF65-F5344CB8AC3E}">
        <p14:creationId xmlns:p14="http://schemas.microsoft.com/office/powerpoint/2010/main" val="278385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5" name="Picture 2" descr="mage result for image of training in a classroom">
            <a:extLst>
              <a:ext uri="{FF2B5EF4-FFF2-40B4-BE49-F238E27FC236}">
                <a16:creationId xmlns:a16="http://schemas.microsoft.com/office/drawing/2014/main" id="{6BC74D38-0D45-CC48-8BC3-AC9197CD6E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02"/>
          <a:stretch/>
        </p:blipFill>
        <p:spPr bwMode="auto">
          <a:xfrm>
            <a:off x="7107687" y="856034"/>
            <a:ext cx="4801175" cy="337035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C3741D-A56A-C24B-8352-C54D6736FAE6}"/>
              </a:ext>
            </a:extLst>
          </p:cNvPr>
          <p:cNvSpPr>
            <a:spLocks noGrp="1"/>
          </p:cNvSpPr>
          <p:nvPr>
            <p:ph type="title"/>
          </p:nvPr>
        </p:nvSpPr>
        <p:spPr>
          <a:xfrm>
            <a:off x="880282" y="1469023"/>
            <a:ext cx="6084722" cy="801736"/>
          </a:xfrm>
        </p:spPr>
        <p:txBody>
          <a:bodyPr>
            <a:normAutofit/>
          </a:bodyPr>
          <a:lstStyle/>
          <a:p>
            <a:r>
              <a:rPr lang="en-US" b="1" dirty="0"/>
              <a:t>The Current Landscape…</a:t>
            </a:r>
          </a:p>
        </p:txBody>
      </p:sp>
      <p:sp>
        <p:nvSpPr>
          <p:cNvPr id="4" name="Content Placeholder 2">
            <a:extLst>
              <a:ext uri="{FF2B5EF4-FFF2-40B4-BE49-F238E27FC236}">
                <a16:creationId xmlns:a16="http://schemas.microsoft.com/office/drawing/2014/main" id="{69921453-E6E5-9C4F-9CBB-9C85B245AB38}"/>
              </a:ext>
            </a:extLst>
          </p:cNvPr>
          <p:cNvSpPr>
            <a:spLocks noGrp="1"/>
          </p:cNvSpPr>
          <p:nvPr>
            <p:ph idx="1"/>
          </p:nvPr>
        </p:nvSpPr>
        <p:spPr>
          <a:xfrm>
            <a:off x="1222102" y="2062039"/>
            <a:ext cx="10414390" cy="4795624"/>
          </a:xfrm>
        </p:spPr>
        <p:txBody>
          <a:bodyPr vert="horz" lIns="91440" tIns="45720" rIns="91440" bIns="45720" rtlCol="0">
            <a:normAutofit fontScale="92500"/>
          </a:bodyPr>
          <a:lstStyle/>
          <a:p>
            <a:pPr marL="0" indent="0">
              <a:lnSpc>
                <a:spcPct val="110000"/>
              </a:lnSpc>
              <a:buNone/>
            </a:pPr>
            <a:endParaRPr lang="en-US" sz="1100" dirty="0">
              <a:latin typeface="Arial" charset="0"/>
              <a:ea typeface="Arial" charset="0"/>
              <a:cs typeface="Arial" charset="0"/>
            </a:endParaRPr>
          </a:p>
          <a:p>
            <a:pPr>
              <a:lnSpc>
                <a:spcPct val="110000"/>
              </a:lnSpc>
            </a:pPr>
            <a:r>
              <a:rPr lang="en-US" sz="2600" dirty="0">
                <a:latin typeface="Arial" charset="0"/>
                <a:ea typeface="Arial" charset="0"/>
                <a:cs typeface="Arial" charset="0"/>
              </a:rPr>
              <a:t>Traditional Learning Models</a:t>
            </a:r>
          </a:p>
          <a:p>
            <a:pPr lvl="1">
              <a:lnSpc>
                <a:spcPct val="110000"/>
              </a:lnSpc>
            </a:pPr>
            <a:r>
              <a:rPr lang="en-US" sz="2200" dirty="0">
                <a:latin typeface="Arial" charset="0"/>
                <a:ea typeface="Arial" charset="0"/>
                <a:cs typeface="Arial" charset="0"/>
              </a:rPr>
              <a:t>Textbooks, PowerPoint slides, and ‘clickfest’ </a:t>
            </a:r>
            <a:br>
              <a:rPr lang="en-US" sz="2200" dirty="0">
                <a:latin typeface="Arial" charset="0"/>
                <a:ea typeface="Arial" charset="0"/>
                <a:cs typeface="Arial" charset="0"/>
              </a:rPr>
            </a:br>
            <a:r>
              <a:rPr lang="en-US" sz="2200" dirty="0">
                <a:latin typeface="Arial" charset="0"/>
                <a:ea typeface="Arial" charset="0"/>
                <a:cs typeface="Arial" charset="0"/>
              </a:rPr>
              <a:t>training tends to lead to learning one, likely </a:t>
            </a:r>
            <a:br>
              <a:rPr lang="en-US" sz="2200" dirty="0">
                <a:latin typeface="Arial" charset="0"/>
                <a:ea typeface="Arial" charset="0"/>
                <a:cs typeface="Arial" charset="0"/>
              </a:rPr>
            </a:br>
            <a:r>
              <a:rPr lang="en-US" sz="2200" dirty="0">
                <a:latin typeface="Arial" charset="0"/>
                <a:ea typeface="Arial" charset="0"/>
                <a:cs typeface="Arial" charset="0"/>
              </a:rPr>
              <a:t>highly simplistic, approach/ solution.</a:t>
            </a:r>
          </a:p>
          <a:p>
            <a:pPr marL="457200" lvl="1" indent="0">
              <a:lnSpc>
                <a:spcPct val="110000"/>
              </a:lnSpc>
              <a:buNone/>
            </a:pPr>
            <a:endParaRPr lang="en-US" sz="1900" dirty="0">
              <a:latin typeface="Arial" charset="0"/>
              <a:ea typeface="Arial" charset="0"/>
              <a:cs typeface="Arial" charset="0"/>
            </a:endParaRPr>
          </a:p>
          <a:p>
            <a:pPr>
              <a:lnSpc>
                <a:spcPct val="110000"/>
              </a:lnSpc>
            </a:pPr>
            <a:r>
              <a:rPr lang="en-US" sz="2600" dirty="0">
                <a:latin typeface="Arial" charset="0"/>
                <a:ea typeface="Arial" charset="0"/>
                <a:cs typeface="Arial" charset="0"/>
              </a:rPr>
              <a:t>Static Teaching Resources and Tools</a:t>
            </a:r>
          </a:p>
          <a:p>
            <a:pPr lvl="1">
              <a:lnSpc>
                <a:spcPct val="110000"/>
              </a:lnSpc>
            </a:pPr>
            <a:r>
              <a:rPr lang="en-US" sz="2200" dirty="0">
                <a:latin typeface="Arial" charset="0"/>
                <a:ea typeface="Arial" charset="0"/>
                <a:cs typeface="Arial" charset="0"/>
              </a:rPr>
              <a:t>The state of cybersecurity is ever-evolving to include new tools, threats, tactics, etc.</a:t>
            </a:r>
          </a:p>
          <a:p>
            <a:pPr marL="457200" lvl="1" indent="0">
              <a:lnSpc>
                <a:spcPct val="110000"/>
              </a:lnSpc>
              <a:buNone/>
            </a:pPr>
            <a:endParaRPr lang="en-US" sz="1900" dirty="0">
              <a:latin typeface="Arial" charset="0"/>
              <a:ea typeface="Arial" charset="0"/>
              <a:cs typeface="Arial" charset="0"/>
            </a:endParaRPr>
          </a:p>
          <a:p>
            <a:pPr>
              <a:lnSpc>
                <a:spcPct val="110000"/>
              </a:lnSpc>
            </a:pPr>
            <a:r>
              <a:rPr lang="en-US" sz="2600" dirty="0">
                <a:latin typeface="Arial" charset="0"/>
                <a:ea typeface="Arial" charset="0"/>
                <a:cs typeface="Arial" charset="0"/>
              </a:rPr>
              <a:t>Disconnects between How to Extend the ‘Learning’ to other Approaches</a:t>
            </a:r>
          </a:p>
        </p:txBody>
      </p:sp>
    </p:spTree>
    <p:extLst>
      <p:ext uri="{BB962C8B-B14F-4D97-AF65-F5344CB8AC3E}">
        <p14:creationId xmlns:p14="http://schemas.microsoft.com/office/powerpoint/2010/main" val="66691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C699-1813-DE4C-93AC-87B5A72026B7}"/>
              </a:ext>
            </a:extLst>
          </p:cNvPr>
          <p:cNvSpPr>
            <a:spLocks noGrp="1"/>
          </p:cNvSpPr>
          <p:nvPr>
            <p:ph type="title"/>
          </p:nvPr>
        </p:nvSpPr>
        <p:spPr>
          <a:xfrm>
            <a:off x="5649894" y="299528"/>
            <a:ext cx="5494131" cy="705422"/>
          </a:xfrm>
        </p:spPr>
        <p:txBody>
          <a:bodyPr>
            <a:normAutofit/>
          </a:bodyPr>
          <a:lstStyle/>
          <a:p>
            <a:r>
              <a:rPr lang="en-US" dirty="0"/>
              <a:t>A Different Approach</a:t>
            </a:r>
          </a:p>
        </p:txBody>
      </p:sp>
      <p:sp>
        <p:nvSpPr>
          <p:cNvPr id="4" name="Content Placeholder 2">
            <a:extLst>
              <a:ext uri="{FF2B5EF4-FFF2-40B4-BE49-F238E27FC236}">
                <a16:creationId xmlns:a16="http://schemas.microsoft.com/office/drawing/2014/main" id="{93AAC0B5-8566-FD42-B706-F053C7FDCE2A}"/>
              </a:ext>
            </a:extLst>
          </p:cNvPr>
          <p:cNvSpPr>
            <a:spLocks noGrp="1"/>
          </p:cNvSpPr>
          <p:nvPr>
            <p:ph idx="1"/>
          </p:nvPr>
        </p:nvSpPr>
        <p:spPr>
          <a:xfrm>
            <a:off x="5649894" y="1170543"/>
            <a:ext cx="6282138" cy="5560774"/>
          </a:xfrm>
        </p:spPr>
        <p:txBody>
          <a:bodyPr vert="horz" lIns="91440" tIns="45720" rIns="91440" bIns="45720" rtlCol="0">
            <a:normAutofit fontScale="92500" lnSpcReduction="10000"/>
          </a:bodyPr>
          <a:lstStyle/>
          <a:p>
            <a:pPr marL="0" indent="0">
              <a:lnSpc>
                <a:spcPct val="110000"/>
              </a:lnSpc>
              <a:buNone/>
            </a:pPr>
            <a:r>
              <a:rPr lang="en-US" sz="2400" b="1" dirty="0">
                <a:cs typeface="Calibri"/>
              </a:rPr>
              <a:t>Focus on Problem Solving</a:t>
            </a:r>
          </a:p>
          <a:p>
            <a:pPr>
              <a:lnSpc>
                <a:spcPct val="110000"/>
              </a:lnSpc>
            </a:pPr>
            <a:r>
              <a:rPr lang="en-US" sz="2400" b="0" dirty="0">
                <a:cs typeface="Calibri"/>
              </a:rPr>
              <a:t>Move BEYOND facts, theories and concepts, and towards critical thinking, persistence and diligence.</a:t>
            </a:r>
          </a:p>
          <a:p>
            <a:pPr>
              <a:lnSpc>
                <a:spcPct val="110000"/>
              </a:lnSpc>
            </a:pPr>
            <a:r>
              <a:rPr lang="en-US" sz="2400" b="0" dirty="0">
                <a:cs typeface="Calibri"/>
              </a:rPr>
              <a:t>Education (vs. Training)</a:t>
            </a:r>
          </a:p>
          <a:p>
            <a:pPr>
              <a:lnSpc>
                <a:spcPct val="110000"/>
              </a:lnSpc>
            </a:pPr>
            <a:endParaRPr lang="en-US" sz="2000" dirty="0">
              <a:cs typeface="Calibri"/>
            </a:endParaRPr>
          </a:p>
          <a:p>
            <a:pPr marL="0" indent="0">
              <a:lnSpc>
                <a:spcPct val="110000"/>
              </a:lnSpc>
              <a:buNone/>
            </a:pPr>
            <a:r>
              <a:rPr lang="en-US" sz="2400" b="1" dirty="0">
                <a:cs typeface="Calibri"/>
              </a:rPr>
              <a:t>Gamification</a:t>
            </a:r>
          </a:p>
          <a:p>
            <a:pPr>
              <a:lnSpc>
                <a:spcPct val="110000"/>
              </a:lnSpc>
            </a:pPr>
            <a:r>
              <a:rPr lang="en-US" sz="2400" b="0" dirty="0">
                <a:cs typeface="Calibri"/>
              </a:rPr>
              <a:t>Provides a “safe space” for trial and error.</a:t>
            </a:r>
          </a:p>
          <a:p>
            <a:pPr>
              <a:lnSpc>
                <a:spcPct val="110000"/>
              </a:lnSpc>
            </a:pPr>
            <a:r>
              <a:rPr lang="en-US" sz="2400" b="0" dirty="0">
                <a:cs typeface="Calibri"/>
              </a:rPr>
              <a:t>Allows for variability of content, and better reflects the highly evolving nature that is cybersecurity.</a:t>
            </a:r>
          </a:p>
          <a:p>
            <a:pPr>
              <a:lnSpc>
                <a:spcPct val="110000"/>
              </a:lnSpc>
            </a:pPr>
            <a:r>
              <a:rPr lang="en-US" sz="2400" b="0" dirty="0">
                <a:cs typeface="Calibri"/>
              </a:rPr>
              <a:t>Enables the incorporation of human factors into education and training.</a:t>
            </a:r>
          </a:p>
          <a:p>
            <a:pPr>
              <a:lnSpc>
                <a:spcPct val="110000"/>
              </a:lnSpc>
            </a:pPr>
            <a:endParaRPr lang="en-US" sz="1500" dirty="0">
              <a:cs typeface="Calibri"/>
            </a:endParaRPr>
          </a:p>
        </p:txBody>
      </p:sp>
      <p:pic>
        <p:nvPicPr>
          <p:cNvPr id="69" name="Picture 2" descr="mage result for image of critical thinking">
            <a:extLst>
              <a:ext uri="{FF2B5EF4-FFF2-40B4-BE49-F238E27FC236}">
                <a16:creationId xmlns:a16="http://schemas.microsoft.com/office/drawing/2014/main" id="{872ED444-EFD8-CE4D-A592-406FC9E83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9528"/>
            <a:ext cx="5377519" cy="655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15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580B-53B0-C741-89DA-558C19C0E05D}"/>
              </a:ext>
            </a:extLst>
          </p:cNvPr>
          <p:cNvSpPr>
            <a:spLocks noGrp="1"/>
          </p:cNvSpPr>
          <p:nvPr>
            <p:ph type="title"/>
          </p:nvPr>
        </p:nvSpPr>
        <p:spPr>
          <a:xfrm>
            <a:off x="2695950" y="284921"/>
            <a:ext cx="7187352" cy="882397"/>
          </a:xfrm>
        </p:spPr>
        <p:txBody>
          <a:bodyPr>
            <a:normAutofit/>
          </a:bodyPr>
          <a:lstStyle/>
          <a:p>
            <a:r>
              <a:rPr lang="en-US" sz="4400" b="1" dirty="0"/>
              <a:t>Gamification &amp; the “Gap”</a:t>
            </a:r>
          </a:p>
        </p:txBody>
      </p:sp>
      <p:sp>
        <p:nvSpPr>
          <p:cNvPr id="4" name="Content Placeholder 2">
            <a:extLst>
              <a:ext uri="{FF2B5EF4-FFF2-40B4-BE49-F238E27FC236}">
                <a16:creationId xmlns:a16="http://schemas.microsoft.com/office/drawing/2014/main" id="{D765D143-83DE-6F46-A75A-D1DF8AA3FACB}"/>
              </a:ext>
            </a:extLst>
          </p:cNvPr>
          <p:cNvSpPr txBox="1">
            <a:spLocks/>
          </p:cNvSpPr>
          <p:nvPr/>
        </p:nvSpPr>
        <p:spPr>
          <a:xfrm>
            <a:off x="1011834" y="1254161"/>
            <a:ext cx="10700267" cy="1469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CA022"/>
              </a:buClr>
              <a:buFont typeface="Arial" panose="020B0604020202020204" pitchFamily="34" charset="0"/>
              <a:buChar char="•"/>
              <a:defRPr sz="20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CA122"/>
              </a:buClr>
              <a:buSzPct val="75000"/>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CA122"/>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CA123"/>
              </a:buClr>
              <a:buSzPct val="75000"/>
              <a:buFont typeface="Wingdings" pitchFamily="2" charset="2"/>
              <a:buChar char="v"/>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CA123"/>
              </a:buClr>
              <a:buSzPct val="75000"/>
              <a:buFont typeface="Wingdings" pitchFamily="2" charset="2"/>
              <a:buChar char="Ø"/>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solidFill>
                  <a:schemeClr val="accent2">
                    <a:lumMod val="75000"/>
                  </a:schemeClr>
                </a:solidFill>
              </a:rPr>
              <a:t>In order to truly impact the worsening gap in demand vs. supply of well-qualified cyber professionals, we need to introduce a paradigm shift.</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lvl="1"/>
            <a:endParaRPr lang="en-US" sz="2000" dirty="0"/>
          </a:p>
          <a:p>
            <a:endParaRPr lang="en-US" sz="2400" dirty="0"/>
          </a:p>
        </p:txBody>
      </p:sp>
      <p:sp>
        <p:nvSpPr>
          <p:cNvPr id="3" name="TextBox 2">
            <a:extLst>
              <a:ext uri="{FF2B5EF4-FFF2-40B4-BE49-F238E27FC236}">
                <a16:creationId xmlns:a16="http://schemas.microsoft.com/office/drawing/2014/main" id="{9CE60DBE-8CB0-1346-8700-190DFCE83ECA}"/>
              </a:ext>
            </a:extLst>
          </p:cNvPr>
          <p:cNvSpPr txBox="1"/>
          <p:nvPr/>
        </p:nvSpPr>
        <p:spPr>
          <a:xfrm>
            <a:off x="2094185" y="2599362"/>
            <a:ext cx="9016151" cy="4278094"/>
          </a:xfrm>
          <a:prstGeom prst="rect">
            <a:avLst/>
          </a:prstGeom>
          <a:noFill/>
        </p:spPr>
        <p:txBody>
          <a:bodyPr wrap="square" rtlCol="0">
            <a:spAutoFit/>
          </a:bodyPr>
          <a:lstStyle/>
          <a:p>
            <a:r>
              <a:rPr lang="en-US" sz="2400" b="1" dirty="0"/>
              <a:t>Importance of Technical/ Virtual Environments</a:t>
            </a:r>
          </a:p>
          <a:p>
            <a:pPr lvl="1"/>
            <a:r>
              <a:rPr lang="en-US" sz="2000" dirty="0"/>
              <a:t>Doctors have them, pilots have them, emergency professionals have them, professional athletes have them, etc.</a:t>
            </a:r>
          </a:p>
          <a:p>
            <a:endParaRPr lang="en-US" sz="2400" dirty="0"/>
          </a:p>
          <a:p>
            <a:r>
              <a:rPr lang="en-US" sz="2400" b="1" dirty="0"/>
              <a:t>‘Gamification’ introduces concepts of games into real-world education, training and assessment environments, to encourage repetition. </a:t>
            </a:r>
            <a:endParaRPr lang="en-US" i="1" dirty="0">
              <a:cs typeface="Calibri"/>
            </a:endParaRPr>
          </a:p>
          <a:p>
            <a:pPr algn="ctr"/>
            <a:endParaRPr lang="en-US" sz="2400" dirty="0"/>
          </a:p>
          <a:p>
            <a:r>
              <a:rPr lang="en-US" sz="2400" b="1" dirty="0">
                <a:cs typeface="Calibri"/>
              </a:rPr>
              <a:t>Provide positive incentives, not just negative ones, to make </a:t>
            </a:r>
            <a:br>
              <a:rPr lang="en-US" sz="2400" b="1" dirty="0">
                <a:cs typeface="Calibri"/>
              </a:rPr>
            </a:br>
            <a:r>
              <a:rPr lang="en-US" sz="2400" b="1" dirty="0">
                <a:cs typeface="Calibri"/>
              </a:rPr>
              <a:t>training “sticky”.</a:t>
            </a:r>
          </a:p>
          <a:p>
            <a:pPr lvl="1"/>
            <a:r>
              <a:rPr lang="en-US" sz="2200" dirty="0">
                <a:cs typeface="Calibri"/>
              </a:rPr>
              <a:t>As skills improve, challenges should too!</a:t>
            </a:r>
          </a:p>
          <a:p>
            <a:endParaRPr lang="en-US" dirty="0"/>
          </a:p>
        </p:txBody>
      </p:sp>
    </p:spTree>
    <p:extLst>
      <p:ext uri="{BB962C8B-B14F-4D97-AF65-F5344CB8AC3E}">
        <p14:creationId xmlns:p14="http://schemas.microsoft.com/office/powerpoint/2010/main" val="162408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89199-4EEE-964B-8F1C-E96C808EECD1}"/>
              </a:ext>
            </a:extLst>
          </p:cNvPr>
          <p:cNvSpPr>
            <a:spLocks noGrp="1"/>
          </p:cNvSpPr>
          <p:nvPr>
            <p:ph type="title"/>
          </p:nvPr>
        </p:nvSpPr>
        <p:spPr>
          <a:xfrm>
            <a:off x="1824668" y="1750979"/>
            <a:ext cx="8542663" cy="3887645"/>
          </a:xfrm>
        </p:spPr>
        <p:txBody>
          <a:bodyPr>
            <a:normAutofit/>
          </a:bodyPr>
          <a:lstStyle/>
          <a:p>
            <a:pPr algn="ctr"/>
            <a:r>
              <a:rPr lang="en-US" sz="8000" b="1" dirty="0"/>
              <a:t>What Makes an Effective Environment?</a:t>
            </a:r>
          </a:p>
        </p:txBody>
      </p:sp>
    </p:spTree>
    <p:extLst>
      <p:ext uri="{BB962C8B-B14F-4D97-AF65-F5344CB8AC3E}">
        <p14:creationId xmlns:p14="http://schemas.microsoft.com/office/powerpoint/2010/main" val="3174622587"/>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{1B78FDB0-BA02-834D-8FDB-E7C5F89B3CA3}tf16401378</Template>
  <TotalTime>18207</TotalTime>
  <Words>1134</Words>
  <Application>Microsoft Macintosh PowerPoint</Application>
  <PresentationFormat>Widescreen</PresentationFormat>
  <Paragraphs>192</Paragraphs>
  <Slides>30</Slides>
  <Notes>14</Notes>
  <HiddenSlides>0</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4" baseType="lpstr">
      <vt:lpstr>Arial</vt:lpstr>
      <vt:lpstr>Calibri</vt:lpstr>
      <vt:lpstr>Calibri Light</vt:lpstr>
      <vt:lpstr>Century Gothic</vt:lpstr>
      <vt:lpstr>Courier New</vt:lpstr>
      <vt:lpstr>Lucida Handwriting</vt:lpstr>
      <vt:lpstr>times new roman</vt:lpstr>
      <vt:lpstr>times new roman</vt:lpstr>
      <vt:lpstr>Wingdings</vt:lpstr>
      <vt:lpstr>Wingdings 3</vt:lpstr>
      <vt:lpstr>3_Office Theme</vt:lpstr>
      <vt:lpstr>5_Office Theme</vt:lpstr>
      <vt:lpstr>Wisp</vt:lpstr>
      <vt:lpstr>Document</vt:lpstr>
      <vt:lpstr>Gamification &gt; Games     Greater Than</vt:lpstr>
      <vt:lpstr>Agenda</vt:lpstr>
      <vt:lpstr>“Security is everyone’s problem!”</vt:lpstr>
      <vt:lpstr>Cybersecurity is Complex</vt:lpstr>
      <vt:lpstr>GenCyber:  Six Cyber Principles</vt:lpstr>
      <vt:lpstr>The Current Landscape…</vt:lpstr>
      <vt:lpstr>A Different Approach</vt:lpstr>
      <vt:lpstr>Gamification &amp; the “Gap”</vt:lpstr>
      <vt:lpstr>What Makes an Effective Environment?</vt:lpstr>
      <vt:lpstr>STEM Skills  &amp; Cyber Education Development</vt:lpstr>
      <vt:lpstr>PowerPoint Presentation</vt:lpstr>
      <vt:lpstr>Peer or Companion Needed Soft Skills</vt:lpstr>
      <vt:lpstr>   </vt:lpstr>
      <vt:lpstr>PowerPoint Presentation</vt:lpstr>
      <vt:lpstr>   </vt:lpstr>
      <vt:lpstr>PowerPoint Presentation</vt:lpstr>
      <vt:lpstr>   </vt:lpstr>
      <vt:lpstr>PowerPoint Presentation</vt:lpstr>
      <vt:lpstr>First Master the Tools…</vt:lpstr>
      <vt:lpstr>Then Implement the Cyber Tools as               Needed for K12 or                          Beyond </vt:lpstr>
      <vt:lpstr>Raspberry Pi</vt:lpstr>
      <vt:lpstr>  SoCal Cyber Cup Challenge</vt:lpstr>
      <vt:lpstr>Project Ares:  Persistent Cyber Training</vt:lpstr>
      <vt:lpstr>PowerPoint Presentation</vt:lpstr>
      <vt:lpstr>AI in  Cyber / Information Security</vt:lpstr>
      <vt:lpstr>Formal Technical Education</vt:lpstr>
      <vt:lpstr> Security &amp; Disaster Management Example </vt:lpstr>
      <vt:lpstr>MS Capstone Project</vt:lpstr>
      <vt:lpstr>Questions &amp; Answers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Gamification, AI, &amp; the Cybersecurity Workforce Gap</dc:title>
  <dc:creator>Brad Wolfenden</dc:creator>
  <cp:lastModifiedBy>Brad Wolfenden</cp:lastModifiedBy>
  <cp:revision>100</cp:revision>
  <cp:lastPrinted>2018-11-24T02:34:43Z</cp:lastPrinted>
  <dcterms:created xsi:type="dcterms:W3CDTF">2018-10-04T21:20:28Z</dcterms:created>
  <dcterms:modified xsi:type="dcterms:W3CDTF">2018-12-04T00:45:51Z</dcterms:modified>
</cp:coreProperties>
</file>