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76"/>
  </p:notesMasterIdLst>
  <p:handoutMasterIdLst>
    <p:handoutMasterId r:id="rId77"/>
  </p:handoutMasterIdLst>
  <p:sldIdLst>
    <p:sldId id="257" r:id="rId2"/>
    <p:sldId id="281" r:id="rId3"/>
    <p:sldId id="326" r:id="rId4"/>
    <p:sldId id="320" r:id="rId5"/>
    <p:sldId id="321" r:id="rId6"/>
    <p:sldId id="327" r:id="rId7"/>
    <p:sldId id="328" r:id="rId8"/>
    <p:sldId id="329" r:id="rId9"/>
    <p:sldId id="330" r:id="rId10"/>
    <p:sldId id="283" r:id="rId11"/>
    <p:sldId id="309" r:id="rId12"/>
    <p:sldId id="302" r:id="rId13"/>
    <p:sldId id="376" r:id="rId14"/>
    <p:sldId id="311" r:id="rId15"/>
    <p:sldId id="312" r:id="rId16"/>
    <p:sldId id="304" r:id="rId17"/>
    <p:sldId id="305" r:id="rId18"/>
    <p:sldId id="306" r:id="rId19"/>
    <p:sldId id="300" r:id="rId20"/>
    <p:sldId id="298" r:id="rId21"/>
    <p:sldId id="331" r:id="rId22"/>
    <p:sldId id="261" r:id="rId23"/>
    <p:sldId id="332" r:id="rId24"/>
    <p:sldId id="333" r:id="rId25"/>
    <p:sldId id="334" r:id="rId26"/>
    <p:sldId id="335" r:id="rId27"/>
    <p:sldId id="336" r:id="rId28"/>
    <p:sldId id="338" r:id="rId29"/>
    <p:sldId id="340" r:id="rId30"/>
    <p:sldId id="337" r:id="rId31"/>
    <p:sldId id="339" r:id="rId32"/>
    <p:sldId id="299" r:id="rId33"/>
    <p:sldId id="369" r:id="rId34"/>
    <p:sldId id="370" r:id="rId35"/>
    <p:sldId id="368" r:id="rId36"/>
    <p:sldId id="371" r:id="rId37"/>
    <p:sldId id="372" r:id="rId38"/>
    <p:sldId id="375" r:id="rId39"/>
    <p:sldId id="367" r:id="rId40"/>
    <p:sldId id="365" r:id="rId41"/>
    <p:sldId id="373" r:id="rId42"/>
    <p:sldId id="366" r:id="rId43"/>
    <p:sldId id="350" r:id="rId44"/>
    <p:sldId id="364" r:id="rId45"/>
    <p:sldId id="351" r:id="rId46"/>
    <p:sldId id="352" r:id="rId47"/>
    <p:sldId id="353" r:id="rId48"/>
    <p:sldId id="354" r:id="rId49"/>
    <p:sldId id="355" r:id="rId50"/>
    <p:sldId id="356" r:id="rId51"/>
    <p:sldId id="325" r:id="rId52"/>
    <p:sldId id="324" r:id="rId53"/>
    <p:sldId id="291" r:id="rId54"/>
    <p:sldId id="348" r:id="rId55"/>
    <p:sldId id="297" r:id="rId56"/>
    <p:sldId id="296" r:id="rId57"/>
    <p:sldId id="308" r:id="rId58"/>
    <p:sldId id="346" r:id="rId59"/>
    <p:sldId id="316" r:id="rId60"/>
    <p:sldId id="342" r:id="rId61"/>
    <p:sldId id="359" r:id="rId62"/>
    <p:sldId id="363" r:id="rId63"/>
    <p:sldId id="360" r:id="rId64"/>
    <p:sldId id="314" r:id="rId65"/>
    <p:sldId id="343" r:id="rId66"/>
    <p:sldId id="344" r:id="rId67"/>
    <p:sldId id="345" r:id="rId68"/>
    <p:sldId id="357" r:id="rId69"/>
    <p:sldId id="349" r:id="rId70"/>
    <p:sldId id="358" r:id="rId71"/>
    <p:sldId id="361" r:id="rId72"/>
    <p:sldId id="313" r:id="rId73"/>
    <p:sldId id="317" r:id="rId74"/>
    <p:sldId id="29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7BCF3CE0-E63F-F149-A617-42B38B9B8764}">
          <p14:sldIdLst>
            <p14:sldId id="257"/>
          </p14:sldIdLst>
        </p14:section>
        <p14:section name="Section Slide" id="{896E84C1-9F39-E143-8A6B-8ED7715C6BE8}">
          <p14:sldIdLst>
            <p14:sldId id="281"/>
            <p14:sldId id="326"/>
            <p14:sldId id="320"/>
            <p14:sldId id="321"/>
            <p14:sldId id="327"/>
            <p14:sldId id="328"/>
            <p14:sldId id="329"/>
            <p14:sldId id="330"/>
            <p14:sldId id="283"/>
            <p14:sldId id="309"/>
            <p14:sldId id="302"/>
            <p14:sldId id="376"/>
            <p14:sldId id="311"/>
            <p14:sldId id="312"/>
            <p14:sldId id="304"/>
            <p14:sldId id="305"/>
            <p14:sldId id="306"/>
            <p14:sldId id="300"/>
          </p14:sldIdLst>
        </p14:section>
        <p14:section name="Slides to use within section" id="{89048B5B-103A-2E40-BA36-39B6420CE03E}">
          <p14:sldIdLst>
            <p14:sldId id="298"/>
            <p14:sldId id="331"/>
            <p14:sldId id="261"/>
            <p14:sldId id="332"/>
            <p14:sldId id="333"/>
            <p14:sldId id="334"/>
            <p14:sldId id="335"/>
            <p14:sldId id="336"/>
            <p14:sldId id="338"/>
            <p14:sldId id="340"/>
            <p14:sldId id="337"/>
            <p14:sldId id="339"/>
            <p14:sldId id="299"/>
            <p14:sldId id="369"/>
            <p14:sldId id="370"/>
            <p14:sldId id="368"/>
            <p14:sldId id="371"/>
            <p14:sldId id="372"/>
            <p14:sldId id="375"/>
            <p14:sldId id="367"/>
            <p14:sldId id="365"/>
            <p14:sldId id="373"/>
            <p14:sldId id="366"/>
            <p14:sldId id="350"/>
            <p14:sldId id="364"/>
            <p14:sldId id="351"/>
            <p14:sldId id="352"/>
            <p14:sldId id="353"/>
            <p14:sldId id="354"/>
            <p14:sldId id="355"/>
            <p14:sldId id="356"/>
            <p14:sldId id="325"/>
            <p14:sldId id="324"/>
            <p14:sldId id="291"/>
            <p14:sldId id="348"/>
            <p14:sldId id="297"/>
            <p14:sldId id="296"/>
            <p14:sldId id="308"/>
            <p14:sldId id="346"/>
            <p14:sldId id="316"/>
            <p14:sldId id="342"/>
            <p14:sldId id="359"/>
            <p14:sldId id="363"/>
            <p14:sldId id="360"/>
            <p14:sldId id="314"/>
            <p14:sldId id="343"/>
            <p14:sldId id="344"/>
            <p14:sldId id="345"/>
            <p14:sldId id="357"/>
            <p14:sldId id="349"/>
            <p14:sldId id="358"/>
            <p14:sldId id="361"/>
            <p14:sldId id="313"/>
            <p14:sldId id="317"/>
          </p14:sldIdLst>
        </p14:section>
        <p14:section name="Closing slides" id="{7B52660A-029B-9648-9D38-BFDF17EEEDB9}">
          <p14:sldIdLst>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24D93"/>
    <a:srgbClr val="001F60"/>
    <a:srgbClr val="85D3B4"/>
    <a:srgbClr val="9AF8D3"/>
    <a:srgbClr val="FF00AE"/>
    <a:srgbClr val="004D94"/>
    <a:srgbClr val="F56600"/>
    <a:srgbClr val="004D93"/>
    <a:srgbClr val="CD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95" autoAdjust="0"/>
  </p:normalViewPr>
  <p:slideViewPr>
    <p:cSldViewPr snapToGrid="0">
      <p:cViewPr varScale="1">
        <p:scale>
          <a:sx n="73" d="100"/>
          <a:sy n="73" d="100"/>
        </p:scale>
        <p:origin x="199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https://sunysysadmin-my.sharepoint.com/personal/shannon_pritting_suny_edu/Documents/Research-Data-Management/NIH%20Awards%20FY22%20by%20Locs-rdm-suppo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
            </a:r>
            <a:r>
              <a:rPr lang="en-US" baseline="0"/>
              <a:t> of Awards Requiring Research Data Management Plans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27374179572053"/>
          <c:y val="0.10959415483712308"/>
          <c:w val="0.64745235120370737"/>
          <c:h val="0.8651731157299246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2E2-9782-DA7FB1608E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2E2-9782-DA7FB1608E31}"/>
              </c:ext>
            </c:extLst>
          </c:dPt>
          <c:cat>
            <c:multiLvlStrRef>
              <c:f>Sheet2!$F$8:$G$9</c:f>
              <c:multiLvlStrCache>
                <c:ptCount val="2"/>
                <c:lvl>
                  <c:pt idx="0">
                    <c:v>3</c:v>
                  </c:pt>
                  <c:pt idx="1">
                    <c:v>Current</c:v>
                  </c:pt>
                </c:lvl>
                <c:lvl>
                  <c:pt idx="0">
                    <c:v>percent</c:v>
                  </c:pt>
                </c:lvl>
              </c:multiLvlStrCache>
            </c:multiLvlStrRef>
          </c:cat>
          <c:val>
            <c:numRef>
              <c:f>Sheet2!$F$10:$G$10</c:f>
              <c:numCache>
                <c:formatCode>General</c:formatCode>
                <c:ptCount val="2"/>
                <c:pt idx="0">
                  <c:v>100</c:v>
                </c:pt>
                <c:pt idx="1">
                  <c:v>2023</c:v>
                </c:pt>
              </c:numCache>
            </c:numRef>
          </c:val>
          <c:extLst>
            <c:ext xmlns:c16="http://schemas.microsoft.com/office/drawing/2014/chart" uri="{C3380CC4-5D6E-409C-BE32-E72D297353CC}">
              <c16:uniqueId val="{00000004-0BC4-42E2-9782-DA7FB1608E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5ADF7-433C-47A3-833B-F16FF2975586}"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F01FAEF4-5B0C-47E2-A2D2-B17558418FE8}">
      <dgm:prSet phldrT="[Text]"/>
      <dgm:spPr/>
      <dgm:t>
        <a:bodyPr/>
        <a:lstStyle/>
        <a:p>
          <a:r>
            <a:rPr lang="en-US"/>
            <a:t>$235K PM  Positions via LSP Agreement</a:t>
          </a:r>
        </a:p>
      </dgm:t>
    </dgm:pt>
    <dgm:pt modelId="{821C9FF5-505E-4842-8281-AA0BDC5BD14B}" type="parTrans" cxnId="{CDFE7FA8-5E02-4E51-A5E4-2063DF48ACE9}">
      <dgm:prSet/>
      <dgm:spPr/>
      <dgm:t>
        <a:bodyPr/>
        <a:lstStyle/>
        <a:p>
          <a:endParaRPr lang="en-US"/>
        </a:p>
      </dgm:t>
    </dgm:pt>
    <dgm:pt modelId="{1CB11EBD-4F87-46FB-B697-87C4DCC5EC38}" type="sibTrans" cxnId="{CDFE7FA8-5E02-4E51-A5E4-2063DF48ACE9}">
      <dgm:prSet/>
      <dgm:spPr/>
      <dgm:t>
        <a:bodyPr/>
        <a:lstStyle/>
        <a:p>
          <a:endParaRPr lang="en-US"/>
        </a:p>
      </dgm:t>
    </dgm:pt>
    <dgm:pt modelId="{F6E349EB-D640-4B1D-BCCA-CDA20BFD8A22}">
      <dgm:prSet phldrT="[Text]"/>
      <dgm:spPr/>
      <dgm:t>
        <a:bodyPr/>
        <a:lstStyle/>
        <a:p>
          <a:r>
            <a:rPr lang="en-US"/>
            <a:t>$100K in Support Agreements</a:t>
          </a:r>
        </a:p>
      </dgm:t>
    </dgm:pt>
    <dgm:pt modelId="{D42FEC0A-3B07-40F1-961E-F5E464704AA2}" type="parTrans" cxnId="{3F9D2981-5A5E-413D-A9EA-24FD12C8FDDB}">
      <dgm:prSet/>
      <dgm:spPr/>
      <dgm:t>
        <a:bodyPr/>
        <a:lstStyle/>
        <a:p>
          <a:endParaRPr lang="en-US"/>
        </a:p>
      </dgm:t>
    </dgm:pt>
    <dgm:pt modelId="{A09E79C2-F56E-4A38-AACA-F0127153721A}" type="sibTrans" cxnId="{3F9D2981-5A5E-413D-A9EA-24FD12C8FDDB}">
      <dgm:prSet/>
      <dgm:spPr/>
      <dgm:t>
        <a:bodyPr/>
        <a:lstStyle/>
        <a:p>
          <a:endParaRPr lang="en-US"/>
        </a:p>
      </dgm:t>
    </dgm:pt>
    <dgm:pt modelId="{469105D8-F6C8-4966-942D-370D01F8864A}">
      <dgm:prSet phldrT="[Text]"/>
      <dgm:spPr/>
      <dgm:t>
        <a:bodyPr/>
        <a:lstStyle/>
        <a:p>
          <a:r>
            <a:rPr lang="en-US"/>
            <a:t>$4M OER NYS Funds</a:t>
          </a:r>
        </a:p>
      </dgm:t>
    </dgm:pt>
    <dgm:pt modelId="{C6E211C1-F708-4691-846E-A1A523811107}" type="parTrans" cxnId="{BD14B0A4-F62A-40AC-AD6E-0C904738351D}">
      <dgm:prSet/>
      <dgm:spPr/>
      <dgm:t>
        <a:bodyPr/>
        <a:lstStyle/>
        <a:p>
          <a:endParaRPr lang="en-US"/>
        </a:p>
      </dgm:t>
    </dgm:pt>
    <dgm:pt modelId="{81D806CF-91CE-45CC-8843-EE0E15E208D4}" type="sibTrans" cxnId="{BD14B0A4-F62A-40AC-AD6E-0C904738351D}">
      <dgm:prSet/>
      <dgm:spPr/>
      <dgm:t>
        <a:bodyPr/>
        <a:lstStyle/>
        <a:p>
          <a:endParaRPr lang="en-US"/>
        </a:p>
      </dgm:t>
    </dgm:pt>
    <dgm:pt modelId="{FB02AEC6-F04F-4E62-923A-AF2D6D35912E}">
      <dgm:prSet phldrT="[Text]"/>
      <dgm:spPr/>
      <dgm:t>
        <a:bodyPr/>
        <a:lstStyle/>
        <a:p>
          <a:r>
            <a:rPr lang="en-US"/>
            <a:t>~$2M in State Funds </a:t>
          </a:r>
        </a:p>
      </dgm:t>
    </dgm:pt>
    <dgm:pt modelId="{5E8AE4B0-56D1-4C67-84C6-96D2A2E9CC25}" type="parTrans" cxnId="{C27230D0-6E85-4686-BF91-9CE36BEBFB2E}">
      <dgm:prSet/>
      <dgm:spPr/>
      <dgm:t>
        <a:bodyPr/>
        <a:lstStyle/>
        <a:p>
          <a:endParaRPr lang="en-US"/>
        </a:p>
      </dgm:t>
    </dgm:pt>
    <dgm:pt modelId="{54B9C767-31EF-44F0-AB3D-6D4C018388BC}" type="sibTrans" cxnId="{C27230D0-6E85-4686-BF91-9CE36BEBFB2E}">
      <dgm:prSet/>
      <dgm:spPr/>
      <dgm:t>
        <a:bodyPr/>
        <a:lstStyle/>
        <a:p>
          <a:endParaRPr lang="en-US"/>
        </a:p>
      </dgm:t>
    </dgm:pt>
    <dgm:pt modelId="{F2921484-BE67-4D16-BC1D-24E1E2A78B10}" type="pres">
      <dgm:prSet presAssocID="{3F95ADF7-433C-47A3-833B-F16FF2975586}" presName="Name0" presStyleCnt="0">
        <dgm:presLayoutVars>
          <dgm:chPref val="1"/>
          <dgm:dir/>
          <dgm:animOne val="branch"/>
          <dgm:animLvl val="lvl"/>
          <dgm:resizeHandles/>
        </dgm:presLayoutVars>
      </dgm:prSet>
      <dgm:spPr/>
    </dgm:pt>
    <dgm:pt modelId="{C1440FCC-4984-457A-9700-715C36FB5BBD}" type="pres">
      <dgm:prSet presAssocID="{F01FAEF4-5B0C-47E2-A2D2-B17558418FE8}" presName="vertOne" presStyleCnt="0"/>
      <dgm:spPr/>
    </dgm:pt>
    <dgm:pt modelId="{01685A92-A0D7-4F5F-8D5D-A34F4F9B6190}" type="pres">
      <dgm:prSet presAssocID="{F01FAEF4-5B0C-47E2-A2D2-B17558418FE8}" presName="txOne" presStyleLbl="node0" presStyleIdx="0" presStyleCnt="1" custAng="10800000" custFlipVert="1" custScaleX="49084" custScaleY="111512" custLinFactY="-100000" custLinFactNeighborX="25246" custLinFactNeighborY="-141677">
        <dgm:presLayoutVars>
          <dgm:chPref val="3"/>
        </dgm:presLayoutVars>
      </dgm:prSet>
      <dgm:spPr/>
    </dgm:pt>
    <dgm:pt modelId="{2A4A6B5C-8751-405E-8E28-699B74872C25}" type="pres">
      <dgm:prSet presAssocID="{F01FAEF4-5B0C-47E2-A2D2-B17558418FE8}" presName="parTransOne" presStyleCnt="0"/>
      <dgm:spPr/>
    </dgm:pt>
    <dgm:pt modelId="{9590C74A-57E7-401B-A184-A770E541A5ED}" type="pres">
      <dgm:prSet presAssocID="{F01FAEF4-5B0C-47E2-A2D2-B17558418FE8}" presName="horzOne" presStyleCnt="0"/>
      <dgm:spPr/>
    </dgm:pt>
    <dgm:pt modelId="{480B720A-D593-4178-B644-96F9DAF4DFC5}" type="pres">
      <dgm:prSet presAssocID="{F6E349EB-D640-4B1D-BCCA-CDA20BFD8A22}" presName="vertTwo" presStyleCnt="0"/>
      <dgm:spPr/>
    </dgm:pt>
    <dgm:pt modelId="{1D0C1965-088A-45F9-9971-4A19FB82A3A3}" type="pres">
      <dgm:prSet presAssocID="{F6E349EB-D640-4B1D-BCCA-CDA20BFD8A22}" presName="txTwo" presStyleLbl="node2" presStyleIdx="0" presStyleCnt="2">
        <dgm:presLayoutVars>
          <dgm:chPref val="3"/>
        </dgm:presLayoutVars>
      </dgm:prSet>
      <dgm:spPr/>
    </dgm:pt>
    <dgm:pt modelId="{DB90588A-DC89-410E-B015-836026A73311}" type="pres">
      <dgm:prSet presAssocID="{F6E349EB-D640-4B1D-BCCA-CDA20BFD8A22}" presName="horzTwo" presStyleCnt="0"/>
      <dgm:spPr/>
    </dgm:pt>
    <dgm:pt modelId="{7E21CC77-02D6-4C64-9E4A-9C9DFD2F3022}" type="pres">
      <dgm:prSet presAssocID="{A09E79C2-F56E-4A38-AACA-F0127153721A}" presName="sibSpaceTwo" presStyleCnt="0"/>
      <dgm:spPr/>
    </dgm:pt>
    <dgm:pt modelId="{91EE851E-BABA-40C4-9EF4-136C4C03A4A6}" type="pres">
      <dgm:prSet presAssocID="{469105D8-F6C8-4966-942D-370D01F8864A}" presName="vertTwo" presStyleCnt="0"/>
      <dgm:spPr/>
    </dgm:pt>
    <dgm:pt modelId="{60142DB0-3B1D-4B8C-BC29-F30543E4FBAD}" type="pres">
      <dgm:prSet presAssocID="{469105D8-F6C8-4966-942D-370D01F8864A}" presName="txTwo" presStyleLbl="node2" presStyleIdx="1" presStyleCnt="2" custLinFactX="-9515" custLinFactY="-96599" custLinFactNeighborX="-100000" custLinFactNeighborY="-100000">
        <dgm:presLayoutVars>
          <dgm:chPref val="3"/>
        </dgm:presLayoutVars>
      </dgm:prSet>
      <dgm:spPr/>
    </dgm:pt>
    <dgm:pt modelId="{BB499FAF-2482-48E8-9B7E-EC936DA70590}" type="pres">
      <dgm:prSet presAssocID="{469105D8-F6C8-4966-942D-370D01F8864A}" presName="parTransTwo" presStyleCnt="0"/>
      <dgm:spPr/>
    </dgm:pt>
    <dgm:pt modelId="{7681A2D4-1004-491C-9CD0-37E4F933F79C}" type="pres">
      <dgm:prSet presAssocID="{469105D8-F6C8-4966-942D-370D01F8864A}" presName="horzTwo" presStyleCnt="0"/>
      <dgm:spPr/>
    </dgm:pt>
    <dgm:pt modelId="{174A0D94-03FA-4031-8396-890ABF6A4693}" type="pres">
      <dgm:prSet presAssocID="{FB02AEC6-F04F-4E62-923A-AF2D6D35912E}" presName="vertThree" presStyleCnt="0"/>
      <dgm:spPr/>
    </dgm:pt>
    <dgm:pt modelId="{71CDC438-74E6-45A0-AE67-0F891884B9C9}" type="pres">
      <dgm:prSet presAssocID="{FB02AEC6-F04F-4E62-923A-AF2D6D35912E}" presName="txThree" presStyleLbl="node3" presStyleIdx="0" presStyleCnt="1">
        <dgm:presLayoutVars>
          <dgm:chPref val="3"/>
        </dgm:presLayoutVars>
      </dgm:prSet>
      <dgm:spPr/>
    </dgm:pt>
    <dgm:pt modelId="{B1173581-7988-4244-B46D-D9DF61D89ADD}" type="pres">
      <dgm:prSet presAssocID="{FB02AEC6-F04F-4E62-923A-AF2D6D35912E}" presName="horzThree" presStyleCnt="0"/>
      <dgm:spPr/>
    </dgm:pt>
  </dgm:ptLst>
  <dgm:cxnLst>
    <dgm:cxn modelId="{893F4935-F034-448F-BEB9-DFED7CA1761B}" type="presOf" srcId="{FB02AEC6-F04F-4E62-923A-AF2D6D35912E}" destId="{71CDC438-74E6-45A0-AE67-0F891884B9C9}" srcOrd="0" destOrd="0" presId="urn:microsoft.com/office/officeart/2005/8/layout/architecture"/>
    <dgm:cxn modelId="{3F9D2981-5A5E-413D-A9EA-24FD12C8FDDB}" srcId="{F01FAEF4-5B0C-47E2-A2D2-B17558418FE8}" destId="{F6E349EB-D640-4B1D-BCCA-CDA20BFD8A22}" srcOrd="0" destOrd="0" parTransId="{D42FEC0A-3B07-40F1-961E-F5E464704AA2}" sibTransId="{A09E79C2-F56E-4A38-AACA-F0127153721A}"/>
    <dgm:cxn modelId="{BD14B0A4-F62A-40AC-AD6E-0C904738351D}" srcId="{F01FAEF4-5B0C-47E2-A2D2-B17558418FE8}" destId="{469105D8-F6C8-4966-942D-370D01F8864A}" srcOrd="1" destOrd="0" parTransId="{C6E211C1-F708-4691-846E-A1A523811107}" sibTransId="{81D806CF-91CE-45CC-8843-EE0E15E208D4}"/>
    <dgm:cxn modelId="{CDFE7FA8-5E02-4E51-A5E4-2063DF48ACE9}" srcId="{3F95ADF7-433C-47A3-833B-F16FF2975586}" destId="{F01FAEF4-5B0C-47E2-A2D2-B17558418FE8}" srcOrd="0" destOrd="0" parTransId="{821C9FF5-505E-4842-8281-AA0BDC5BD14B}" sibTransId="{1CB11EBD-4F87-46FB-B697-87C4DCC5EC38}"/>
    <dgm:cxn modelId="{C27230D0-6E85-4686-BF91-9CE36BEBFB2E}" srcId="{469105D8-F6C8-4966-942D-370D01F8864A}" destId="{FB02AEC6-F04F-4E62-923A-AF2D6D35912E}" srcOrd="0" destOrd="0" parTransId="{5E8AE4B0-56D1-4C67-84C6-96D2A2E9CC25}" sibTransId="{54B9C767-31EF-44F0-AB3D-6D4C018388BC}"/>
    <dgm:cxn modelId="{DE071BD3-FBA2-4B62-B85B-AA9D2C86C5F2}" type="presOf" srcId="{3F95ADF7-433C-47A3-833B-F16FF2975586}" destId="{F2921484-BE67-4D16-BC1D-24E1E2A78B10}" srcOrd="0" destOrd="0" presId="urn:microsoft.com/office/officeart/2005/8/layout/architecture"/>
    <dgm:cxn modelId="{7168EED6-BF9D-4EA4-8191-E43CDD9B7B78}" type="presOf" srcId="{F6E349EB-D640-4B1D-BCCA-CDA20BFD8A22}" destId="{1D0C1965-088A-45F9-9971-4A19FB82A3A3}" srcOrd="0" destOrd="0" presId="urn:microsoft.com/office/officeart/2005/8/layout/architecture"/>
    <dgm:cxn modelId="{8CC190E2-3607-4F9D-A809-70C379E876F7}" type="presOf" srcId="{F01FAEF4-5B0C-47E2-A2D2-B17558418FE8}" destId="{01685A92-A0D7-4F5F-8D5D-A34F4F9B6190}" srcOrd="0" destOrd="0" presId="urn:microsoft.com/office/officeart/2005/8/layout/architecture"/>
    <dgm:cxn modelId="{E7243AFE-E1C9-4176-B285-513E9A422B68}" type="presOf" srcId="{469105D8-F6C8-4966-942D-370D01F8864A}" destId="{60142DB0-3B1D-4B8C-BC29-F30543E4FBAD}" srcOrd="0" destOrd="0" presId="urn:microsoft.com/office/officeart/2005/8/layout/architecture"/>
    <dgm:cxn modelId="{B34D4635-CCA8-4BD7-9499-6873754C0CEF}" type="presParOf" srcId="{F2921484-BE67-4D16-BC1D-24E1E2A78B10}" destId="{C1440FCC-4984-457A-9700-715C36FB5BBD}" srcOrd="0" destOrd="0" presId="urn:microsoft.com/office/officeart/2005/8/layout/architecture"/>
    <dgm:cxn modelId="{5D7DBCBF-E7D7-4DF1-AE20-EC91DDFC3F3B}" type="presParOf" srcId="{C1440FCC-4984-457A-9700-715C36FB5BBD}" destId="{01685A92-A0D7-4F5F-8D5D-A34F4F9B6190}" srcOrd="0" destOrd="0" presId="urn:microsoft.com/office/officeart/2005/8/layout/architecture"/>
    <dgm:cxn modelId="{84A7A16C-AF8A-4167-B01B-D22729A91ABD}" type="presParOf" srcId="{C1440FCC-4984-457A-9700-715C36FB5BBD}" destId="{2A4A6B5C-8751-405E-8E28-699B74872C25}" srcOrd="1" destOrd="0" presId="urn:microsoft.com/office/officeart/2005/8/layout/architecture"/>
    <dgm:cxn modelId="{927F8399-D01F-4380-A083-5082D14EBE9A}" type="presParOf" srcId="{C1440FCC-4984-457A-9700-715C36FB5BBD}" destId="{9590C74A-57E7-401B-A184-A770E541A5ED}" srcOrd="2" destOrd="0" presId="urn:microsoft.com/office/officeart/2005/8/layout/architecture"/>
    <dgm:cxn modelId="{ECE51D3D-F4C6-4424-8544-BD318617E985}" type="presParOf" srcId="{9590C74A-57E7-401B-A184-A770E541A5ED}" destId="{480B720A-D593-4178-B644-96F9DAF4DFC5}" srcOrd="0" destOrd="0" presId="urn:microsoft.com/office/officeart/2005/8/layout/architecture"/>
    <dgm:cxn modelId="{62E61C9B-7FF7-403A-8FF6-E807416D1407}" type="presParOf" srcId="{480B720A-D593-4178-B644-96F9DAF4DFC5}" destId="{1D0C1965-088A-45F9-9971-4A19FB82A3A3}" srcOrd="0" destOrd="0" presId="urn:microsoft.com/office/officeart/2005/8/layout/architecture"/>
    <dgm:cxn modelId="{900D72DE-1523-4D08-907F-3820D7786613}" type="presParOf" srcId="{480B720A-D593-4178-B644-96F9DAF4DFC5}" destId="{DB90588A-DC89-410E-B015-836026A73311}" srcOrd="1" destOrd="0" presId="urn:microsoft.com/office/officeart/2005/8/layout/architecture"/>
    <dgm:cxn modelId="{C13858F2-33EE-4651-96BF-98D3E20488BF}" type="presParOf" srcId="{9590C74A-57E7-401B-A184-A770E541A5ED}" destId="{7E21CC77-02D6-4C64-9E4A-9C9DFD2F3022}" srcOrd="1" destOrd="0" presId="urn:microsoft.com/office/officeart/2005/8/layout/architecture"/>
    <dgm:cxn modelId="{0017E918-D260-4F91-A815-15B6B9F5A173}" type="presParOf" srcId="{9590C74A-57E7-401B-A184-A770E541A5ED}" destId="{91EE851E-BABA-40C4-9EF4-136C4C03A4A6}" srcOrd="2" destOrd="0" presId="urn:microsoft.com/office/officeart/2005/8/layout/architecture"/>
    <dgm:cxn modelId="{763F8F22-B85B-46E1-BA60-EF64B833AE1F}" type="presParOf" srcId="{91EE851E-BABA-40C4-9EF4-136C4C03A4A6}" destId="{60142DB0-3B1D-4B8C-BC29-F30543E4FBAD}" srcOrd="0" destOrd="0" presId="urn:microsoft.com/office/officeart/2005/8/layout/architecture"/>
    <dgm:cxn modelId="{D3A506EB-F8C5-4DEE-8842-7E7CDF29DA3D}" type="presParOf" srcId="{91EE851E-BABA-40C4-9EF4-136C4C03A4A6}" destId="{BB499FAF-2482-48E8-9B7E-EC936DA70590}" srcOrd="1" destOrd="0" presId="urn:microsoft.com/office/officeart/2005/8/layout/architecture"/>
    <dgm:cxn modelId="{1A466C5A-A5B2-4A68-87D5-B593AF07B16C}" type="presParOf" srcId="{91EE851E-BABA-40C4-9EF4-136C4C03A4A6}" destId="{7681A2D4-1004-491C-9CD0-37E4F933F79C}" srcOrd="2" destOrd="0" presId="urn:microsoft.com/office/officeart/2005/8/layout/architecture"/>
    <dgm:cxn modelId="{80108207-DADB-4B01-893D-2DA24234924F}" type="presParOf" srcId="{7681A2D4-1004-491C-9CD0-37E4F933F79C}" destId="{174A0D94-03FA-4031-8396-890ABF6A4693}" srcOrd="0" destOrd="0" presId="urn:microsoft.com/office/officeart/2005/8/layout/architecture"/>
    <dgm:cxn modelId="{0A75CE35-4639-4E96-91A1-0BAD89BDE892}" type="presParOf" srcId="{174A0D94-03FA-4031-8396-890ABF6A4693}" destId="{71CDC438-74E6-45A0-AE67-0F891884B9C9}" srcOrd="0" destOrd="0" presId="urn:microsoft.com/office/officeart/2005/8/layout/architecture"/>
    <dgm:cxn modelId="{BD60EA6C-36EB-4701-93F9-3B47D2D36187}" type="presParOf" srcId="{174A0D94-03FA-4031-8396-890ABF6A4693}" destId="{B1173581-7988-4244-B46D-D9DF61D89ADD}"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5F135-66D4-4F0F-904D-C0FCAD75BE63}"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263B73E1-BABE-4064-85E9-DDEAAB299B67}">
      <dgm:prSet phldrT="[Text]"/>
      <dgm:spPr/>
      <dgm:t>
        <a:bodyPr/>
        <a:lstStyle/>
        <a:p>
          <a:r>
            <a:rPr lang="en-US"/>
            <a:t>OER Technology and Program Support: $3.8M</a:t>
          </a:r>
        </a:p>
      </dgm:t>
    </dgm:pt>
    <dgm:pt modelId="{552B8164-E3FA-46A6-A2DB-F6748F367695}" type="parTrans" cxnId="{A3D81608-32D0-4A20-93C0-B5DD93784146}">
      <dgm:prSet/>
      <dgm:spPr/>
      <dgm:t>
        <a:bodyPr/>
        <a:lstStyle/>
        <a:p>
          <a:endParaRPr lang="en-US"/>
        </a:p>
      </dgm:t>
    </dgm:pt>
    <dgm:pt modelId="{875C0CAC-BE6C-46CC-ABD8-F43CA6C6F591}" type="sibTrans" cxnId="{A3D81608-32D0-4A20-93C0-B5DD93784146}">
      <dgm:prSet/>
      <dgm:spPr/>
      <dgm:t>
        <a:bodyPr/>
        <a:lstStyle/>
        <a:p>
          <a:endParaRPr lang="en-US"/>
        </a:p>
      </dgm:t>
    </dgm:pt>
    <dgm:pt modelId="{BCD08057-A51F-4BB1-A630-C6A91A42B015}">
      <dgm:prSet phldrT="[Text]"/>
      <dgm:spPr/>
      <dgm:t>
        <a:bodyPr/>
        <a:lstStyle/>
        <a:p>
          <a:r>
            <a:rPr lang="en-US"/>
            <a:t>$300K </a:t>
          </a:r>
          <a:r>
            <a:rPr lang="en-US" err="1"/>
            <a:t>SUNYConnect</a:t>
          </a:r>
          <a:r>
            <a:rPr lang="en-US"/>
            <a:t> Subsidy</a:t>
          </a:r>
        </a:p>
      </dgm:t>
    </dgm:pt>
    <dgm:pt modelId="{330D62A4-0802-4F38-A1E3-11D34DDFC8E9}" type="parTrans" cxnId="{A4F57E2A-0B4F-4016-B137-74F83C184170}">
      <dgm:prSet/>
      <dgm:spPr/>
      <dgm:t>
        <a:bodyPr/>
        <a:lstStyle/>
        <a:p>
          <a:endParaRPr lang="en-US"/>
        </a:p>
      </dgm:t>
    </dgm:pt>
    <dgm:pt modelId="{BB3CF449-8C21-46CA-8F22-86FD461CAA5B}" type="sibTrans" cxnId="{A4F57E2A-0B4F-4016-B137-74F83C184170}">
      <dgm:prSet/>
      <dgm:spPr/>
      <dgm:t>
        <a:bodyPr/>
        <a:lstStyle/>
        <a:p>
          <a:endParaRPr lang="en-US"/>
        </a:p>
      </dgm:t>
    </dgm:pt>
    <dgm:pt modelId="{4DA1F9B0-190F-4A72-AC26-DC45EA79BCBD}">
      <dgm:prSet phldrT="[Text]"/>
      <dgm:spPr/>
      <dgm:t>
        <a:bodyPr/>
        <a:lstStyle/>
        <a:p>
          <a:r>
            <a:rPr lang="en-US"/>
            <a:t>$100K Repositories/SUNY Create  Hosting</a:t>
          </a:r>
        </a:p>
      </dgm:t>
    </dgm:pt>
    <dgm:pt modelId="{52B3DFCA-27D4-4F87-BF48-44393B939223}" type="parTrans" cxnId="{21F8E345-43C3-458D-ADC2-4B0B578EE21C}">
      <dgm:prSet/>
      <dgm:spPr/>
      <dgm:t>
        <a:bodyPr/>
        <a:lstStyle/>
        <a:p>
          <a:endParaRPr lang="en-US"/>
        </a:p>
      </dgm:t>
    </dgm:pt>
    <dgm:pt modelId="{7F3A81E9-C041-457C-9F30-D596626D3323}" type="sibTrans" cxnId="{21F8E345-43C3-458D-ADC2-4B0B578EE21C}">
      <dgm:prSet/>
      <dgm:spPr/>
      <dgm:t>
        <a:bodyPr/>
        <a:lstStyle/>
        <a:p>
          <a:endParaRPr lang="en-US"/>
        </a:p>
      </dgm:t>
    </dgm:pt>
    <dgm:pt modelId="{01773CA6-175A-4B5E-BD57-B04A8E41DA9E}">
      <dgm:prSet phldrT="[Text]"/>
      <dgm:spPr/>
      <dgm:t>
        <a:bodyPr/>
        <a:lstStyle/>
        <a:p>
          <a:r>
            <a:rPr lang="en-US"/>
            <a:t>$200K Misc. Operations  Support </a:t>
          </a:r>
        </a:p>
      </dgm:t>
    </dgm:pt>
    <dgm:pt modelId="{1D1CF266-565A-4B1A-87F1-2A79275A744A}" type="parTrans" cxnId="{91AA68D9-5FCE-4051-B0D6-56F80ABC5DB7}">
      <dgm:prSet/>
      <dgm:spPr/>
      <dgm:t>
        <a:bodyPr/>
        <a:lstStyle/>
        <a:p>
          <a:endParaRPr lang="en-US"/>
        </a:p>
      </dgm:t>
    </dgm:pt>
    <dgm:pt modelId="{996E8599-34AA-4F14-8DDF-6A751F52DEE9}" type="sibTrans" cxnId="{91AA68D9-5FCE-4051-B0D6-56F80ABC5DB7}">
      <dgm:prSet/>
      <dgm:spPr/>
      <dgm:t>
        <a:bodyPr/>
        <a:lstStyle/>
        <a:p>
          <a:endParaRPr lang="en-US"/>
        </a:p>
      </dgm:t>
    </dgm:pt>
    <dgm:pt modelId="{97771481-19F1-42D7-B6CF-581824E21FB8}">
      <dgm:prSet phldrT="[Text]"/>
      <dgm:spPr>
        <a:solidFill>
          <a:schemeClr val="bg2">
            <a:lumMod val="25000"/>
          </a:schemeClr>
        </a:solidFill>
      </dgm:spPr>
      <dgm:t>
        <a:bodyPr/>
        <a:lstStyle/>
        <a:p>
          <a:r>
            <a:rPr lang="en-US"/>
            <a:t>Reviewing /Requesting Program Support Initiatives with Remaining $500K</a:t>
          </a:r>
        </a:p>
      </dgm:t>
    </dgm:pt>
    <dgm:pt modelId="{0214959E-052A-4AF6-A430-97F5D6EA8CA4}" type="parTrans" cxnId="{E6E85F22-3538-48CB-A8FF-74BA6BCCAB11}">
      <dgm:prSet/>
      <dgm:spPr/>
      <dgm:t>
        <a:bodyPr/>
        <a:lstStyle/>
        <a:p>
          <a:endParaRPr lang="en-US"/>
        </a:p>
      </dgm:t>
    </dgm:pt>
    <dgm:pt modelId="{A8D21596-D986-4B47-B225-516413D3A9A2}" type="sibTrans" cxnId="{E6E85F22-3538-48CB-A8FF-74BA6BCCAB11}">
      <dgm:prSet/>
      <dgm:spPr/>
      <dgm:t>
        <a:bodyPr/>
        <a:lstStyle/>
        <a:p>
          <a:endParaRPr lang="en-US"/>
        </a:p>
      </dgm:t>
    </dgm:pt>
    <dgm:pt modelId="{B65D406D-39C3-4B92-BD46-1CD5A8274ABF}">
      <dgm:prSet phldrT="[Text]" custT="1"/>
      <dgm:spPr/>
      <dgm:t>
        <a:bodyPr/>
        <a:lstStyle/>
        <a:p>
          <a:r>
            <a:rPr lang="en-US" sz="2400"/>
            <a:t>$1.1M Staffing</a:t>
          </a:r>
        </a:p>
      </dgm:t>
    </dgm:pt>
    <dgm:pt modelId="{BA69810B-BA97-45FB-81B2-BAEF7049F011}" type="parTrans" cxnId="{1536D735-7815-45E2-A992-2CDC27227EF6}">
      <dgm:prSet/>
      <dgm:spPr/>
      <dgm:t>
        <a:bodyPr/>
        <a:lstStyle/>
        <a:p>
          <a:endParaRPr lang="en-US"/>
        </a:p>
      </dgm:t>
    </dgm:pt>
    <dgm:pt modelId="{4D1B0D9A-8947-43C7-A187-73AF23E1ABF8}" type="sibTrans" cxnId="{1536D735-7815-45E2-A992-2CDC27227EF6}">
      <dgm:prSet/>
      <dgm:spPr/>
      <dgm:t>
        <a:bodyPr/>
        <a:lstStyle/>
        <a:p>
          <a:endParaRPr lang="en-US"/>
        </a:p>
      </dgm:t>
    </dgm:pt>
    <dgm:pt modelId="{11C61599-32F1-47EE-95A8-D5D6B0D95514}" type="pres">
      <dgm:prSet presAssocID="{7745F135-66D4-4F0F-904D-C0FCAD75BE63}" presName="Name0" presStyleCnt="0">
        <dgm:presLayoutVars>
          <dgm:chMax val="1"/>
          <dgm:chPref val="1"/>
          <dgm:dir/>
          <dgm:animOne val="branch"/>
          <dgm:animLvl val="lvl"/>
        </dgm:presLayoutVars>
      </dgm:prSet>
      <dgm:spPr/>
    </dgm:pt>
    <dgm:pt modelId="{667741F1-DCDF-47B2-8458-8156043AD21E}" type="pres">
      <dgm:prSet presAssocID="{263B73E1-BABE-4064-85E9-DDEAAB299B67}" presName="Parent" presStyleLbl="node0" presStyleIdx="0" presStyleCnt="1">
        <dgm:presLayoutVars>
          <dgm:chMax val="6"/>
          <dgm:chPref val="6"/>
        </dgm:presLayoutVars>
      </dgm:prSet>
      <dgm:spPr/>
    </dgm:pt>
    <dgm:pt modelId="{95FB2C2D-09F4-48A0-8793-88EECE53C18D}" type="pres">
      <dgm:prSet presAssocID="{BCD08057-A51F-4BB1-A630-C6A91A42B015}" presName="Accent1" presStyleCnt="0"/>
      <dgm:spPr/>
    </dgm:pt>
    <dgm:pt modelId="{F1664D8E-C3A9-4CED-B010-9A959AC8F4F1}" type="pres">
      <dgm:prSet presAssocID="{BCD08057-A51F-4BB1-A630-C6A91A42B015}" presName="Accent" presStyleLbl="bgShp" presStyleIdx="0" presStyleCnt="5"/>
      <dgm:spPr/>
    </dgm:pt>
    <dgm:pt modelId="{3B553B85-A64C-48B9-9224-F2D898A86D1E}" type="pres">
      <dgm:prSet presAssocID="{BCD08057-A51F-4BB1-A630-C6A91A42B015}" presName="Child1" presStyleLbl="node1" presStyleIdx="0" presStyleCnt="5" custScaleX="122608" custScaleY="102999">
        <dgm:presLayoutVars>
          <dgm:chMax val="0"/>
          <dgm:chPref val="0"/>
          <dgm:bulletEnabled val="1"/>
        </dgm:presLayoutVars>
      </dgm:prSet>
      <dgm:spPr/>
    </dgm:pt>
    <dgm:pt modelId="{145DD1EC-23D3-4091-AF35-65C42F38F00F}" type="pres">
      <dgm:prSet presAssocID="{4DA1F9B0-190F-4A72-AC26-DC45EA79BCBD}" presName="Accent2" presStyleCnt="0"/>
      <dgm:spPr/>
    </dgm:pt>
    <dgm:pt modelId="{94520D3E-4C60-4628-A08C-F21F9FE9B386}" type="pres">
      <dgm:prSet presAssocID="{4DA1F9B0-190F-4A72-AC26-DC45EA79BCBD}" presName="Accent" presStyleLbl="bgShp" presStyleIdx="1" presStyleCnt="5"/>
      <dgm:spPr/>
    </dgm:pt>
    <dgm:pt modelId="{1F075FEE-C8A9-49FF-99A0-FDB20B07D9DB}" type="pres">
      <dgm:prSet presAssocID="{4DA1F9B0-190F-4A72-AC26-DC45EA79BCBD}" presName="Child2" presStyleLbl="node1" presStyleIdx="1" presStyleCnt="5" custScaleX="143064" custScaleY="122216" custLinFactNeighborX="30958" custLinFactNeighborY="-4531">
        <dgm:presLayoutVars>
          <dgm:chMax val="0"/>
          <dgm:chPref val="0"/>
          <dgm:bulletEnabled val="1"/>
        </dgm:presLayoutVars>
      </dgm:prSet>
      <dgm:spPr/>
    </dgm:pt>
    <dgm:pt modelId="{AF7BC9EA-D6D3-4B0C-B6DB-D0AFCFFA3E31}" type="pres">
      <dgm:prSet presAssocID="{01773CA6-175A-4B5E-BD57-B04A8E41DA9E}" presName="Accent3" presStyleCnt="0"/>
      <dgm:spPr/>
    </dgm:pt>
    <dgm:pt modelId="{7051E7BD-2BF2-4657-8EC6-B5A2B3552904}" type="pres">
      <dgm:prSet presAssocID="{01773CA6-175A-4B5E-BD57-B04A8E41DA9E}" presName="Accent" presStyleLbl="bgShp" presStyleIdx="2" presStyleCnt="5"/>
      <dgm:spPr/>
    </dgm:pt>
    <dgm:pt modelId="{87D619CA-1724-4256-99AE-7620DA75B823}" type="pres">
      <dgm:prSet presAssocID="{01773CA6-175A-4B5E-BD57-B04A8E41DA9E}" presName="Child3" presStyleLbl="node1" presStyleIdx="2" presStyleCnt="5" custScaleX="140151" custScaleY="115737" custLinFactNeighborX="24657" custLinFactNeighborY="-1938">
        <dgm:presLayoutVars>
          <dgm:chMax val="0"/>
          <dgm:chPref val="0"/>
          <dgm:bulletEnabled val="1"/>
        </dgm:presLayoutVars>
      </dgm:prSet>
      <dgm:spPr/>
    </dgm:pt>
    <dgm:pt modelId="{41C5E485-07A1-4A02-B4D2-A424B5D4AF95}" type="pres">
      <dgm:prSet presAssocID="{97771481-19F1-42D7-B6CF-581824E21FB8}" presName="Accent4" presStyleCnt="0"/>
      <dgm:spPr/>
    </dgm:pt>
    <dgm:pt modelId="{11375862-E0A5-44E4-8E62-1A8DCEA75D7E}" type="pres">
      <dgm:prSet presAssocID="{97771481-19F1-42D7-B6CF-581824E21FB8}" presName="Accent" presStyleLbl="bgShp" presStyleIdx="3" presStyleCnt="5"/>
      <dgm:spPr/>
    </dgm:pt>
    <dgm:pt modelId="{48C80B4A-7ACF-4EB2-9CF1-B1F796946656}" type="pres">
      <dgm:prSet presAssocID="{97771481-19F1-42D7-B6CF-581824E21FB8}" presName="Child4" presStyleLbl="node1" presStyleIdx="3" presStyleCnt="5" custScaleX="113967" custScaleY="109431">
        <dgm:presLayoutVars>
          <dgm:chMax val="0"/>
          <dgm:chPref val="0"/>
          <dgm:bulletEnabled val="1"/>
        </dgm:presLayoutVars>
      </dgm:prSet>
      <dgm:spPr/>
    </dgm:pt>
    <dgm:pt modelId="{18A16514-B7F7-4AD4-9BF7-44DED1D38426}" type="pres">
      <dgm:prSet presAssocID="{B65D406D-39C3-4B92-BD46-1CD5A8274ABF}" presName="Accent5" presStyleCnt="0"/>
      <dgm:spPr/>
    </dgm:pt>
    <dgm:pt modelId="{4E6282D1-649B-45F6-A5F9-1F72B6031BFF}" type="pres">
      <dgm:prSet presAssocID="{B65D406D-39C3-4B92-BD46-1CD5A8274ABF}" presName="Accent" presStyleLbl="bgShp" presStyleIdx="4" presStyleCnt="5"/>
      <dgm:spPr/>
    </dgm:pt>
    <dgm:pt modelId="{0FCC9E49-776A-4231-A263-D22B32C01F3F}" type="pres">
      <dgm:prSet presAssocID="{B65D406D-39C3-4B92-BD46-1CD5A8274ABF}" presName="Child5" presStyleLbl="node1" presStyleIdx="4" presStyleCnt="5" custScaleX="138586" custScaleY="141022" custLinFactNeighborX="-25934" custLinFactNeighborY="-19772">
        <dgm:presLayoutVars>
          <dgm:chMax val="0"/>
          <dgm:chPref val="0"/>
          <dgm:bulletEnabled val="1"/>
        </dgm:presLayoutVars>
      </dgm:prSet>
      <dgm:spPr/>
    </dgm:pt>
  </dgm:ptLst>
  <dgm:cxnLst>
    <dgm:cxn modelId="{A3D81608-32D0-4A20-93C0-B5DD93784146}" srcId="{7745F135-66D4-4F0F-904D-C0FCAD75BE63}" destId="{263B73E1-BABE-4064-85E9-DDEAAB299B67}" srcOrd="0" destOrd="0" parTransId="{552B8164-E3FA-46A6-A2DB-F6748F367695}" sibTransId="{875C0CAC-BE6C-46CC-ABD8-F43CA6C6F591}"/>
    <dgm:cxn modelId="{5B15C80C-5075-466B-B103-BB9718D86ADD}" type="presOf" srcId="{BCD08057-A51F-4BB1-A630-C6A91A42B015}" destId="{3B553B85-A64C-48B9-9224-F2D898A86D1E}" srcOrd="0" destOrd="0" presId="urn:microsoft.com/office/officeart/2011/layout/HexagonRadial"/>
    <dgm:cxn modelId="{E6E85F22-3538-48CB-A8FF-74BA6BCCAB11}" srcId="{263B73E1-BABE-4064-85E9-DDEAAB299B67}" destId="{97771481-19F1-42D7-B6CF-581824E21FB8}" srcOrd="3" destOrd="0" parTransId="{0214959E-052A-4AF6-A430-97F5D6EA8CA4}" sibTransId="{A8D21596-D986-4B47-B225-516413D3A9A2}"/>
    <dgm:cxn modelId="{A4F57E2A-0B4F-4016-B137-74F83C184170}" srcId="{263B73E1-BABE-4064-85E9-DDEAAB299B67}" destId="{BCD08057-A51F-4BB1-A630-C6A91A42B015}" srcOrd="0" destOrd="0" parTransId="{330D62A4-0802-4F38-A1E3-11D34DDFC8E9}" sibTransId="{BB3CF449-8C21-46CA-8F22-86FD461CAA5B}"/>
    <dgm:cxn modelId="{FC51F130-1904-421F-9D57-E1DE17AA63A9}" type="presOf" srcId="{01773CA6-175A-4B5E-BD57-B04A8E41DA9E}" destId="{87D619CA-1724-4256-99AE-7620DA75B823}" srcOrd="0" destOrd="0" presId="urn:microsoft.com/office/officeart/2011/layout/HexagonRadial"/>
    <dgm:cxn modelId="{1536D735-7815-45E2-A992-2CDC27227EF6}" srcId="{263B73E1-BABE-4064-85E9-DDEAAB299B67}" destId="{B65D406D-39C3-4B92-BD46-1CD5A8274ABF}" srcOrd="4" destOrd="0" parTransId="{BA69810B-BA97-45FB-81B2-BAEF7049F011}" sibTransId="{4D1B0D9A-8947-43C7-A187-73AF23E1ABF8}"/>
    <dgm:cxn modelId="{A9FEA339-6433-451C-96AC-72B87E8E305C}" type="presOf" srcId="{263B73E1-BABE-4064-85E9-DDEAAB299B67}" destId="{667741F1-DCDF-47B2-8458-8156043AD21E}" srcOrd="0" destOrd="0" presId="urn:microsoft.com/office/officeart/2011/layout/HexagonRadial"/>
    <dgm:cxn modelId="{9263D341-5BAF-4BEF-B3CD-04643CBAEF1E}" type="presOf" srcId="{B65D406D-39C3-4B92-BD46-1CD5A8274ABF}" destId="{0FCC9E49-776A-4231-A263-D22B32C01F3F}" srcOrd="0" destOrd="0" presId="urn:microsoft.com/office/officeart/2011/layout/HexagonRadial"/>
    <dgm:cxn modelId="{21F8E345-43C3-458D-ADC2-4B0B578EE21C}" srcId="{263B73E1-BABE-4064-85E9-DDEAAB299B67}" destId="{4DA1F9B0-190F-4A72-AC26-DC45EA79BCBD}" srcOrd="1" destOrd="0" parTransId="{52B3DFCA-27D4-4F87-BF48-44393B939223}" sibTransId="{7F3A81E9-C041-457C-9F30-D596626D3323}"/>
    <dgm:cxn modelId="{5DBB414F-BA74-41F1-89D6-9CDE3FEB710C}" type="presOf" srcId="{7745F135-66D4-4F0F-904D-C0FCAD75BE63}" destId="{11C61599-32F1-47EE-95A8-D5D6B0D95514}" srcOrd="0" destOrd="0" presId="urn:microsoft.com/office/officeart/2011/layout/HexagonRadial"/>
    <dgm:cxn modelId="{46F7BBA7-9286-4A4B-A4CC-2405AE52C7CB}" type="presOf" srcId="{4DA1F9B0-190F-4A72-AC26-DC45EA79BCBD}" destId="{1F075FEE-C8A9-49FF-99A0-FDB20B07D9DB}" srcOrd="0" destOrd="0" presId="urn:microsoft.com/office/officeart/2011/layout/HexagonRadial"/>
    <dgm:cxn modelId="{91AA68D9-5FCE-4051-B0D6-56F80ABC5DB7}" srcId="{263B73E1-BABE-4064-85E9-DDEAAB299B67}" destId="{01773CA6-175A-4B5E-BD57-B04A8E41DA9E}" srcOrd="2" destOrd="0" parTransId="{1D1CF266-565A-4B1A-87F1-2A79275A744A}" sibTransId="{996E8599-34AA-4F14-8DDF-6A751F52DEE9}"/>
    <dgm:cxn modelId="{E696A0F4-268B-468B-B881-00867F7A9575}" type="presOf" srcId="{97771481-19F1-42D7-B6CF-581824E21FB8}" destId="{48C80B4A-7ACF-4EB2-9CF1-B1F796946656}" srcOrd="0" destOrd="0" presId="urn:microsoft.com/office/officeart/2011/layout/HexagonRadial"/>
    <dgm:cxn modelId="{C226E1E0-991D-4E69-8A84-008856E7CBF7}" type="presParOf" srcId="{11C61599-32F1-47EE-95A8-D5D6B0D95514}" destId="{667741F1-DCDF-47B2-8458-8156043AD21E}" srcOrd="0" destOrd="0" presId="urn:microsoft.com/office/officeart/2011/layout/HexagonRadial"/>
    <dgm:cxn modelId="{CD7DCD97-42C5-42EB-AEFE-5CF3BAAD350C}" type="presParOf" srcId="{11C61599-32F1-47EE-95A8-D5D6B0D95514}" destId="{95FB2C2D-09F4-48A0-8793-88EECE53C18D}" srcOrd="1" destOrd="0" presId="urn:microsoft.com/office/officeart/2011/layout/HexagonRadial"/>
    <dgm:cxn modelId="{3021656F-2747-4D73-9A70-D4D2348B59C9}" type="presParOf" srcId="{95FB2C2D-09F4-48A0-8793-88EECE53C18D}" destId="{F1664D8E-C3A9-4CED-B010-9A959AC8F4F1}" srcOrd="0" destOrd="0" presId="urn:microsoft.com/office/officeart/2011/layout/HexagonRadial"/>
    <dgm:cxn modelId="{A98B0B19-7780-4BCD-A9C0-071B50D60953}" type="presParOf" srcId="{11C61599-32F1-47EE-95A8-D5D6B0D95514}" destId="{3B553B85-A64C-48B9-9224-F2D898A86D1E}" srcOrd="2" destOrd="0" presId="urn:microsoft.com/office/officeart/2011/layout/HexagonRadial"/>
    <dgm:cxn modelId="{7602ABD5-6A5B-40FC-A284-CAE4EEC143AD}" type="presParOf" srcId="{11C61599-32F1-47EE-95A8-D5D6B0D95514}" destId="{145DD1EC-23D3-4091-AF35-65C42F38F00F}" srcOrd="3" destOrd="0" presId="urn:microsoft.com/office/officeart/2011/layout/HexagonRadial"/>
    <dgm:cxn modelId="{98BFE0E9-78BC-4420-95E4-4B84FB34C677}" type="presParOf" srcId="{145DD1EC-23D3-4091-AF35-65C42F38F00F}" destId="{94520D3E-4C60-4628-A08C-F21F9FE9B386}" srcOrd="0" destOrd="0" presId="urn:microsoft.com/office/officeart/2011/layout/HexagonRadial"/>
    <dgm:cxn modelId="{C1D8C733-6A59-4113-BBD6-080E67E8BBC5}" type="presParOf" srcId="{11C61599-32F1-47EE-95A8-D5D6B0D95514}" destId="{1F075FEE-C8A9-49FF-99A0-FDB20B07D9DB}" srcOrd="4" destOrd="0" presId="urn:microsoft.com/office/officeart/2011/layout/HexagonRadial"/>
    <dgm:cxn modelId="{DB0E7F27-C261-4683-B2C7-D453E293C0E2}" type="presParOf" srcId="{11C61599-32F1-47EE-95A8-D5D6B0D95514}" destId="{AF7BC9EA-D6D3-4B0C-B6DB-D0AFCFFA3E31}" srcOrd="5" destOrd="0" presId="urn:microsoft.com/office/officeart/2011/layout/HexagonRadial"/>
    <dgm:cxn modelId="{B9206257-CA6D-4A37-9C87-359235C12AB0}" type="presParOf" srcId="{AF7BC9EA-D6D3-4B0C-B6DB-D0AFCFFA3E31}" destId="{7051E7BD-2BF2-4657-8EC6-B5A2B3552904}" srcOrd="0" destOrd="0" presId="urn:microsoft.com/office/officeart/2011/layout/HexagonRadial"/>
    <dgm:cxn modelId="{B761F9C7-6FEC-465F-B0F6-45F742981316}" type="presParOf" srcId="{11C61599-32F1-47EE-95A8-D5D6B0D95514}" destId="{87D619CA-1724-4256-99AE-7620DA75B823}" srcOrd="6" destOrd="0" presId="urn:microsoft.com/office/officeart/2011/layout/HexagonRadial"/>
    <dgm:cxn modelId="{7986A53C-69D9-4D6F-A78E-347FAFCF6F36}" type="presParOf" srcId="{11C61599-32F1-47EE-95A8-D5D6B0D95514}" destId="{41C5E485-07A1-4A02-B4D2-A424B5D4AF95}" srcOrd="7" destOrd="0" presId="urn:microsoft.com/office/officeart/2011/layout/HexagonRadial"/>
    <dgm:cxn modelId="{5733C5D2-C12D-4A54-A630-2BB9CEE9AC88}" type="presParOf" srcId="{41C5E485-07A1-4A02-B4D2-A424B5D4AF95}" destId="{11375862-E0A5-44E4-8E62-1A8DCEA75D7E}" srcOrd="0" destOrd="0" presId="urn:microsoft.com/office/officeart/2011/layout/HexagonRadial"/>
    <dgm:cxn modelId="{306D6F87-71A2-4693-AE34-113A5C8442CD}" type="presParOf" srcId="{11C61599-32F1-47EE-95A8-D5D6B0D95514}" destId="{48C80B4A-7ACF-4EB2-9CF1-B1F796946656}" srcOrd="8" destOrd="0" presId="urn:microsoft.com/office/officeart/2011/layout/HexagonRadial"/>
    <dgm:cxn modelId="{43CFB707-3442-40B3-840B-C7908E56B3CC}" type="presParOf" srcId="{11C61599-32F1-47EE-95A8-D5D6B0D95514}" destId="{18A16514-B7F7-4AD4-9BF7-44DED1D38426}" srcOrd="9" destOrd="0" presId="urn:microsoft.com/office/officeart/2011/layout/HexagonRadial"/>
    <dgm:cxn modelId="{34AD4C51-D60D-4387-A48A-C958C176FCEE}" type="presParOf" srcId="{18A16514-B7F7-4AD4-9BF7-44DED1D38426}" destId="{4E6282D1-649B-45F6-A5F9-1F72B6031BFF}" srcOrd="0" destOrd="0" presId="urn:microsoft.com/office/officeart/2011/layout/HexagonRadial"/>
    <dgm:cxn modelId="{05751101-1CBB-4C55-8A9F-038DF69A551A}" type="presParOf" srcId="{11C61599-32F1-47EE-95A8-D5D6B0D95514}" destId="{0FCC9E49-776A-4231-A263-D22B32C01F3F}" srcOrd="10"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3AE2A-C35D-44ED-B325-300FF7ABC9BC}" type="doc">
      <dgm:prSet loTypeId="urn:microsoft.com/office/officeart/2005/8/layout/process1" loCatId="process" qsTypeId="urn:microsoft.com/office/officeart/2005/8/quickstyle/simple1" qsCatId="simple" csTypeId="urn:microsoft.com/office/officeart/2005/8/colors/accent1_2" csCatId="accent1" phldr="1"/>
      <dgm:spPr/>
    </dgm:pt>
    <dgm:pt modelId="{42ECDD9B-BCF0-42FE-8BC3-FFD6546090B6}">
      <dgm:prSet phldrT="[Text]"/>
      <dgm:spPr/>
      <dgm:t>
        <a:bodyPr/>
        <a:lstStyle/>
        <a:p>
          <a:r>
            <a:rPr lang="en-US"/>
            <a:t>~11.5M Annual Contracts	</a:t>
          </a:r>
        </a:p>
      </dgm:t>
    </dgm:pt>
    <dgm:pt modelId="{110E7820-0732-41C8-ADE7-243A0B9A88FD}" type="parTrans" cxnId="{C57E2229-5602-4C07-9B01-4E94EDC4330C}">
      <dgm:prSet/>
      <dgm:spPr/>
      <dgm:t>
        <a:bodyPr/>
        <a:lstStyle/>
        <a:p>
          <a:endParaRPr lang="en-US"/>
        </a:p>
      </dgm:t>
    </dgm:pt>
    <dgm:pt modelId="{EFF560BA-E1D3-4F4F-934C-C2B69EDC31FF}" type="sibTrans" cxnId="{C57E2229-5602-4C07-9B01-4E94EDC4330C}">
      <dgm:prSet/>
      <dgm:spPr/>
      <dgm:t>
        <a:bodyPr/>
        <a:lstStyle/>
        <a:p>
          <a:endParaRPr lang="en-US"/>
        </a:p>
      </dgm:t>
    </dgm:pt>
    <dgm:pt modelId="{6F3294AC-D08A-46D5-B86F-71F24B8AB013}">
      <dgm:prSet phldrT="[Text]"/>
      <dgm:spPr/>
      <dgm:t>
        <a:bodyPr/>
        <a:lstStyle/>
        <a:p>
          <a:r>
            <a:rPr lang="en-US"/>
            <a:t>OLIS/SUNY Manages Contracts and  Pays Vendor, Recovering Funds from Campuses via Direct Charge (in most cases)	</a:t>
          </a:r>
        </a:p>
      </dgm:t>
    </dgm:pt>
    <dgm:pt modelId="{04962071-53C3-445D-90BC-A806AF21C3A9}" type="parTrans" cxnId="{1C4BE71D-4DC7-40CF-B3EE-0925DE98197C}">
      <dgm:prSet/>
      <dgm:spPr/>
      <dgm:t>
        <a:bodyPr/>
        <a:lstStyle/>
        <a:p>
          <a:endParaRPr lang="en-US"/>
        </a:p>
      </dgm:t>
    </dgm:pt>
    <dgm:pt modelId="{6F696553-D495-48CD-A084-834C5D81E3E1}" type="sibTrans" cxnId="{1C4BE71D-4DC7-40CF-B3EE-0925DE98197C}">
      <dgm:prSet/>
      <dgm:spPr/>
      <dgm:t>
        <a:bodyPr/>
        <a:lstStyle/>
        <a:p>
          <a:endParaRPr lang="en-US"/>
        </a:p>
      </dgm:t>
    </dgm:pt>
    <dgm:pt modelId="{0C8FD2E1-EACB-4E4C-A0C1-68D9AFA83B19}">
      <dgm:prSet phldrT="[Text]"/>
      <dgm:spPr/>
      <dgm:t>
        <a:bodyPr/>
        <a:lstStyle/>
        <a:p>
          <a:r>
            <a:rPr lang="en-US"/>
            <a:t>No Net Effect to OLIS Budget. Recharge %  goes to Business Operations.  But, Benefit to Campuses in Efficiency/Savings.</a:t>
          </a:r>
        </a:p>
      </dgm:t>
    </dgm:pt>
    <dgm:pt modelId="{76A1EEDB-D53D-4DC7-ACA0-9CBAE20219FF}" type="parTrans" cxnId="{5E20C461-5123-49D3-A47F-B0D87160891B}">
      <dgm:prSet/>
      <dgm:spPr/>
      <dgm:t>
        <a:bodyPr/>
        <a:lstStyle/>
        <a:p>
          <a:endParaRPr lang="en-US"/>
        </a:p>
      </dgm:t>
    </dgm:pt>
    <dgm:pt modelId="{70228D86-6DE4-4239-AB3F-BFF4F8A73DD0}" type="sibTrans" cxnId="{5E20C461-5123-49D3-A47F-B0D87160891B}">
      <dgm:prSet/>
      <dgm:spPr/>
      <dgm:t>
        <a:bodyPr/>
        <a:lstStyle/>
        <a:p>
          <a:endParaRPr lang="en-US"/>
        </a:p>
      </dgm:t>
    </dgm:pt>
    <dgm:pt modelId="{BC342296-2208-4B2E-999D-2237BF455ECA}" type="pres">
      <dgm:prSet presAssocID="{FFD3AE2A-C35D-44ED-B325-300FF7ABC9BC}" presName="Name0" presStyleCnt="0">
        <dgm:presLayoutVars>
          <dgm:dir/>
          <dgm:resizeHandles val="exact"/>
        </dgm:presLayoutVars>
      </dgm:prSet>
      <dgm:spPr/>
    </dgm:pt>
    <dgm:pt modelId="{D9A29236-806A-4053-A7D2-6968D5B85EAD}" type="pres">
      <dgm:prSet presAssocID="{42ECDD9B-BCF0-42FE-8BC3-FFD6546090B6}" presName="node" presStyleLbl="node1" presStyleIdx="0" presStyleCnt="3">
        <dgm:presLayoutVars>
          <dgm:bulletEnabled val="1"/>
        </dgm:presLayoutVars>
      </dgm:prSet>
      <dgm:spPr/>
    </dgm:pt>
    <dgm:pt modelId="{4CA69023-1E2B-44B7-B326-57532B778719}" type="pres">
      <dgm:prSet presAssocID="{EFF560BA-E1D3-4F4F-934C-C2B69EDC31FF}" presName="sibTrans" presStyleLbl="sibTrans2D1" presStyleIdx="0" presStyleCnt="2"/>
      <dgm:spPr/>
    </dgm:pt>
    <dgm:pt modelId="{D197768E-E3BC-44B2-89BB-2128EAD9373D}" type="pres">
      <dgm:prSet presAssocID="{EFF560BA-E1D3-4F4F-934C-C2B69EDC31FF}" presName="connectorText" presStyleLbl="sibTrans2D1" presStyleIdx="0" presStyleCnt="2"/>
      <dgm:spPr/>
    </dgm:pt>
    <dgm:pt modelId="{D545A39D-E96E-470E-AEB1-60A1AF27E671}" type="pres">
      <dgm:prSet presAssocID="{6F3294AC-D08A-46D5-B86F-71F24B8AB013}" presName="node" presStyleLbl="node1" presStyleIdx="1" presStyleCnt="3">
        <dgm:presLayoutVars>
          <dgm:bulletEnabled val="1"/>
        </dgm:presLayoutVars>
      </dgm:prSet>
      <dgm:spPr/>
    </dgm:pt>
    <dgm:pt modelId="{43272393-2C64-402C-AFF3-E2FDA8BD708E}" type="pres">
      <dgm:prSet presAssocID="{6F696553-D495-48CD-A084-834C5D81E3E1}" presName="sibTrans" presStyleLbl="sibTrans2D1" presStyleIdx="1" presStyleCnt="2"/>
      <dgm:spPr/>
    </dgm:pt>
    <dgm:pt modelId="{FF16BC3B-C131-4504-93CC-24E8C00C18DD}" type="pres">
      <dgm:prSet presAssocID="{6F696553-D495-48CD-A084-834C5D81E3E1}" presName="connectorText" presStyleLbl="sibTrans2D1" presStyleIdx="1" presStyleCnt="2"/>
      <dgm:spPr/>
    </dgm:pt>
    <dgm:pt modelId="{2872D239-4F18-44C2-9E11-908AE9FEB75F}" type="pres">
      <dgm:prSet presAssocID="{0C8FD2E1-EACB-4E4C-A0C1-68D9AFA83B19}" presName="node" presStyleLbl="node1" presStyleIdx="2" presStyleCnt="3">
        <dgm:presLayoutVars>
          <dgm:bulletEnabled val="1"/>
        </dgm:presLayoutVars>
      </dgm:prSet>
      <dgm:spPr/>
    </dgm:pt>
  </dgm:ptLst>
  <dgm:cxnLst>
    <dgm:cxn modelId="{2A2DFE18-A0BA-41FF-A2CC-5F65F8B2B3F9}" type="presOf" srcId="{FFD3AE2A-C35D-44ED-B325-300FF7ABC9BC}" destId="{BC342296-2208-4B2E-999D-2237BF455ECA}" srcOrd="0" destOrd="0" presId="urn:microsoft.com/office/officeart/2005/8/layout/process1"/>
    <dgm:cxn modelId="{1C4BE71D-4DC7-40CF-B3EE-0925DE98197C}" srcId="{FFD3AE2A-C35D-44ED-B325-300FF7ABC9BC}" destId="{6F3294AC-D08A-46D5-B86F-71F24B8AB013}" srcOrd="1" destOrd="0" parTransId="{04962071-53C3-445D-90BC-A806AF21C3A9}" sibTransId="{6F696553-D495-48CD-A084-834C5D81E3E1}"/>
    <dgm:cxn modelId="{C57E2229-5602-4C07-9B01-4E94EDC4330C}" srcId="{FFD3AE2A-C35D-44ED-B325-300FF7ABC9BC}" destId="{42ECDD9B-BCF0-42FE-8BC3-FFD6546090B6}" srcOrd="0" destOrd="0" parTransId="{110E7820-0732-41C8-ADE7-243A0B9A88FD}" sibTransId="{EFF560BA-E1D3-4F4F-934C-C2B69EDC31FF}"/>
    <dgm:cxn modelId="{F6429361-B4FB-4172-A899-1FE53289FE04}" type="presOf" srcId="{0C8FD2E1-EACB-4E4C-A0C1-68D9AFA83B19}" destId="{2872D239-4F18-44C2-9E11-908AE9FEB75F}" srcOrd="0" destOrd="0" presId="urn:microsoft.com/office/officeart/2005/8/layout/process1"/>
    <dgm:cxn modelId="{5E20C461-5123-49D3-A47F-B0D87160891B}" srcId="{FFD3AE2A-C35D-44ED-B325-300FF7ABC9BC}" destId="{0C8FD2E1-EACB-4E4C-A0C1-68D9AFA83B19}" srcOrd="2" destOrd="0" parTransId="{76A1EEDB-D53D-4DC7-ACA0-9CBAE20219FF}" sibTransId="{70228D86-6DE4-4239-AB3F-BFF4F8A73DD0}"/>
    <dgm:cxn modelId="{64929948-1707-4957-B35F-DDDC9D42A6C9}" type="presOf" srcId="{EFF560BA-E1D3-4F4F-934C-C2B69EDC31FF}" destId="{4CA69023-1E2B-44B7-B326-57532B778719}" srcOrd="0" destOrd="0" presId="urn:microsoft.com/office/officeart/2005/8/layout/process1"/>
    <dgm:cxn modelId="{081DB854-D2D7-4749-A496-2A31069DEDB0}" type="presOf" srcId="{6F3294AC-D08A-46D5-B86F-71F24B8AB013}" destId="{D545A39D-E96E-470E-AEB1-60A1AF27E671}" srcOrd="0" destOrd="0" presId="urn:microsoft.com/office/officeart/2005/8/layout/process1"/>
    <dgm:cxn modelId="{9BF00A75-5706-4AD6-A20C-F015C87F9268}" type="presOf" srcId="{EFF560BA-E1D3-4F4F-934C-C2B69EDC31FF}" destId="{D197768E-E3BC-44B2-89BB-2128EAD9373D}" srcOrd="1" destOrd="0" presId="urn:microsoft.com/office/officeart/2005/8/layout/process1"/>
    <dgm:cxn modelId="{FE7C18B9-F4A1-493E-8B62-435C31A66486}" type="presOf" srcId="{6F696553-D495-48CD-A084-834C5D81E3E1}" destId="{43272393-2C64-402C-AFF3-E2FDA8BD708E}" srcOrd="0" destOrd="0" presId="urn:microsoft.com/office/officeart/2005/8/layout/process1"/>
    <dgm:cxn modelId="{8C8300C1-CF41-4F59-8510-78CBEBCA2ADE}" type="presOf" srcId="{6F696553-D495-48CD-A084-834C5D81E3E1}" destId="{FF16BC3B-C131-4504-93CC-24E8C00C18DD}" srcOrd="1" destOrd="0" presId="urn:microsoft.com/office/officeart/2005/8/layout/process1"/>
    <dgm:cxn modelId="{5EF496FF-5CBE-49F2-9A8D-62259897F4C6}" type="presOf" srcId="{42ECDD9B-BCF0-42FE-8BC3-FFD6546090B6}" destId="{D9A29236-806A-4053-A7D2-6968D5B85EAD}" srcOrd="0" destOrd="0" presId="urn:microsoft.com/office/officeart/2005/8/layout/process1"/>
    <dgm:cxn modelId="{CFF1C361-CBF7-4163-94A4-06D7B11130D0}" type="presParOf" srcId="{BC342296-2208-4B2E-999D-2237BF455ECA}" destId="{D9A29236-806A-4053-A7D2-6968D5B85EAD}" srcOrd="0" destOrd="0" presId="urn:microsoft.com/office/officeart/2005/8/layout/process1"/>
    <dgm:cxn modelId="{5EE14AB4-88E7-42F3-ACF0-C213A71F95D6}" type="presParOf" srcId="{BC342296-2208-4B2E-999D-2237BF455ECA}" destId="{4CA69023-1E2B-44B7-B326-57532B778719}" srcOrd="1" destOrd="0" presId="urn:microsoft.com/office/officeart/2005/8/layout/process1"/>
    <dgm:cxn modelId="{C0406DEA-2880-4DEA-88D9-70A32D57C262}" type="presParOf" srcId="{4CA69023-1E2B-44B7-B326-57532B778719}" destId="{D197768E-E3BC-44B2-89BB-2128EAD9373D}" srcOrd="0" destOrd="0" presId="urn:microsoft.com/office/officeart/2005/8/layout/process1"/>
    <dgm:cxn modelId="{5AE1195A-0C51-4690-A403-815C5A0B4B9E}" type="presParOf" srcId="{BC342296-2208-4B2E-999D-2237BF455ECA}" destId="{D545A39D-E96E-470E-AEB1-60A1AF27E671}" srcOrd="2" destOrd="0" presId="urn:microsoft.com/office/officeart/2005/8/layout/process1"/>
    <dgm:cxn modelId="{BDE1C410-98F9-4ABF-80A3-036C62D6DC1F}" type="presParOf" srcId="{BC342296-2208-4B2E-999D-2237BF455ECA}" destId="{43272393-2C64-402C-AFF3-E2FDA8BD708E}" srcOrd="3" destOrd="0" presId="urn:microsoft.com/office/officeart/2005/8/layout/process1"/>
    <dgm:cxn modelId="{251222E3-6499-4E4D-8394-08EB5AAC1727}" type="presParOf" srcId="{43272393-2C64-402C-AFF3-E2FDA8BD708E}" destId="{FF16BC3B-C131-4504-93CC-24E8C00C18DD}" srcOrd="0" destOrd="0" presId="urn:microsoft.com/office/officeart/2005/8/layout/process1"/>
    <dgm:cxn modelId="{F8E296C1-9683-4911-B5BB-678FC526F3A1}" type="presParOf" srcId="{BC342296-2208-4B2E-999D-2237BF455ECA}" destId="{2872D239-4F18-44C2-9E11-908AE9FEB75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421024-03C6-44A4-AFAB-93886890802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5EC6048-438F-45F2-BC84-4856D83B8862}">
      <dgm:prSet phldrT="[Text]"/>
      <dgm:spPr/>
      <dgm:t>
        <a:bodyPr/>
        <a:lstStyle/>
        <a:p>
          <a:r>
            <a:rPr lang="en-US"/>
            <a:t>17 Agreements in 22-23</a:t>
          </a:r>
        </a:p>
      </dgm:t>
    </dgm:pt>
    <dgm:pt modelId="{8A6955B1-991B-47FB-B233-461B0D770BB5}" type="parTrans" cxnId="{4DF251DA-AC81-4BE6-ACEC-12BBEA9A067E}">
      <dgm:prSet/>
      <dgm:spPr/>
      <dgm:t>
        <a:bodyPr/>
        <a:lstStyle/>
        <a:p>
          <a:endParaRPr lang="en-US"/>
        </a:p>
      </dgm:t>
    </dgm:pt>
    <dgm:pt modelId="{47875452-A1C9-4BC4-9E98-A1265AF716DF}" type="sibTrans" cxnId="{4DF251DA-AC81-4BE6-ACEC-12BBEA9A067E}">
      <dgm:prSet/>
      <dgm:spPr/>
      <dgm:t>
        <a:bodyPr/>
        <a:lstStyle/>
        <a:p>
          <a:endParaRPr lang="en-US"/>
        </a:p>
      </dgm:t>
    </dgm:pt>
    <dgm:pt modelId="{52732786-2A82-4CA5-82E9-A993B34F98BD}">
      <dgm:prSet phldrT="[Text]"/>
      <dgm:spPr/>
      <dgm:t>
        <a:bodyPr/>
        <a:lstStyle/>
        <a:p>
          <a:pPr>
            <a:buFont typeface="Arial" panose="020B0604020202020204" pitchFamily="34" charset="0"/>
            <a:buNone/>
          </a:pPr>
          <a:endParaRPr lang="en-US"/>
        </a:p>
      </dgm:t>
    </dgm:pt>
    <dgm:pt modelId="{70FE8182-479A-4461-A8A2-6433937A3873}" type="parTrans" cxnId="{F3AE9B61-8D41-41B4-B5E1-90585F2637AF}">
      <dgm:prSet/>
      <dgm:spPr/>
      <dgm:t>
        <a:bodyPr/>
        <a:lstStyle/>
        <a:p>
          <a:endParaRPr lang="en-US"/>
        </a:p>
      </dgm:t>
    </dgm:pt>
    <dgm:pt modelId="{4B784D83-5EE1-4061-ADD4-2905A99499C2}" type="sibTrans" cxnId="{F3AE9B61-8D41-41B4-B5E1-90585F2637AF}">
      <dgm:prSet/>
      <dgm:spPr/>
      <dgm:t>
        <a:bodyPr/>
        <a:lstStyle/>
        <a:p>
          <a:endParaRPr lang="en-US"/>
        </a:p>
      </dgm:t>
    </dgm:pt>
    <dgm:pt modelId="{E455CF3E-0EED-4A5F-8372-09A30B9079E2}">
      <dgm:prSet phldrT="[Text]"/>
      <dgm:spPr/>
      <dgm:t>
        <a:bodyPr/>
        <a:lstStyle/>
        <a:p>
          <a:r>
            <a:rPr lang="en-US"/>
            <a:t>3 </a:t>
          </a:r>
          <a:r>
            <a:rPr lang="en-US" err="1"/>
            <a:t>Doctorals</a:t>
          </a:r>
          <a:endParaRPr lang="en-US"/>
        </a:p>
      </dgm:t>
    </dgm:pt>
    <dgm:pt modelId="{8693FFD0-D003-449A-A791-EFCE8108CB2D}" type="parTrans" cxnId="{255F5D31-D193-44AD-B683-D571048293F4}">
      <dgm:prSet/>
      <dgm:spPr/>
      <dgm:t>
        <a:bodyPr/>
        <a:lstStyle/>
        <a:p>
          <a:endParaRPr lang="en-US"/>
        </a:p>
      </dgm:t>
    </dgm:pt>
    <dgm:pt modelId="{65E95000-9DAE-4319-BA25-22035BF84466}" type="sibTrans" cxnId="{255F5D31-D193-44AD-B683-D571048293F4}">
      <dgm:prSet/>
      <dgm:spPr/>
      <dgm:t>
        <a:bodyPr/>
        <a:lstStyle/>
        <a:p>
          <a:endParaRPr lang="en-US"/>
        </a:p>
      </dgm:t>
    </dgm:pt>
    <dgm:pt modelId="{9477F9D6-5F1B-453A-848E-CB04D326BA76}">
      <dgm:prSet phldrT="[Text]"/>
      <dgm:spPr/>
      <dgm:t>
        <a:bodyPr/>
        <a:lstStyle/>
        <a:p>
          <a:r>
            <a:rPr lang="en-US"/>
            <a:t>2 University Centers</a:t>
          </a:r>
        </a:p>
      </dgm:t>
    </dgm:pt>
    <dgm:pt modelId="{878C2159-9EA4-47C2-BF68-96BAE90A87CE}" type="parTrans" cxnId="{76B9DA66-E7D7-4E8A-82FA-AF31886331D2}">
      <dgm:prSet/>
      <dgm:spPr/>
      <dgm:t>
        <a:bodyPr/>
        <a:lstStyle/>
        <a:p>
          <a:endParaRPr lang="en-US"/>
        </a:p>
      </dgm:t>
    </dgm:pt>
    <dgm:pt modelId="{4EF71D4F-8254-4CA5-85D1-AE735F486279}" type="sibTrans" cxnId="{76B9DA66-E7D7-4E8A-82FA-AF31886331D2}">
      <dgm:prSet/>
      <dgm:spPr/>
      <dgm:t>
        <a:bodyPr/>
        <a:lstStyle/>
        <a:p>
          <a:endParaRPr lang="en-US"/>
        </a:p>
      </dgm:t>
    </dgm:pt>
    <dgm:pt modelId="{F983C0C7-FDDB-4781-8826-9CA87173897A}">
      <dgm:prSet phldrT="[Text]"/>
      <dgm:spPr/>
      <dgm:t>
        <a:bodyPr/>
        <a:lstStyle/>
        <a:p>
          <a:r>
            <a:rPr lang="en-US"/>
            <a:t>8 Community Colleges</a:t>
          </a:r>
        </a:p>
      </dgm:t>
    </dgm:pt>
    <dgm:pt modelId="{A23D743F-1763-4EBE-9D0D-4D65E39AEA0E}" type="parTrans" cxnId="{EFDEE349-F769-490C-84E4-BB20ECB125D7}">
      <dgm:prSet/>
      <dgm:spPr/>
      <dgm:t>
        <a:bodyPr/>
        <a:lstStyle/>
        <a:p>
          <a:endParaRPr lang="en-US"/>
        </a:p>
      </dgm:t>
    </dgm:pt>
    <dgm:pt modelId="{8C6B4A97-970C-4E2D-96C8-CF1032DF613E}" type="sibTrans" cxnId="{EFDEE349-F769-490C-84E4-BB20ECB125D7}">
      <dgm:prSet/>
      <dgm:spPr/>
      <dgm:t>
        <a:bodyPr/>
        <a:lstStyle/>
        <a:p>
          <a:endParaRPr lang="en-US"/>
        </a:p>
      </dgm:t>
    </dgm:pt>
    <dgm:pt modelId="{16B6231F-C208-4C02-A4E7-83ACAA90E065}">
      <dgm:prSet phldrT="[Text]"/>
      <dgm:spPr/>
      <dgm:t>
        <a:bodyPr/>
        <a:lstStyle/>
        <a:p>
          <a:r>
            <a:rPr lang="en-US"/>
            <a:t>4 Comps./Specialized</a:t>
          </a:r>
        </a:p>
      </dgm:t>
    </dgm:pt>
    <dgm:pt modelId="{32371298-04D3-4141-B335-93AA5BC6FD95}" type="parTrans" cxnId="{674E4921-BA32-4568-BD1A-88231313FA97}">
      <dgm:prSet/>
      <dgm:spPr/>
      <dgm:t>
        <a:bodyPr/>
        <a:lstStyle/>
        <a:p>
          <a:endParaRPr lang="en-US"/>
        </a:p>
      </dgm:t>
    </dgm:pt>
    <dgm:pt modelId="{B2433828-AEC1-4D49-98DA-C7B7DA40CDD7}" type="sibTrans" cxnId="{674E4921-BA32-4568-BD1A-88231313FA97}">
      <dgm:prSet/>
      <dgm:spPr/>
      <dgm:t>
        <a:bodyPr/>
        <a:lstStyle/>
        <a:p>
          <a:endParaRPr lang="en-US"/>
        </a:p>
      </dgm:t>
    </dgm:pt>
    <dgm:pt modelId="{71C92E04-5379-483D-B4E2-912745B25206}" type="pres">
      <dgm:prSet presAssocID="{BC421024-03C6-44A4-AFAB-938868908027}" presName="Name0" presStyleCnt="0">
        <dgm:presLayoutVars>
          <dgm:dir/>
          <dgm:animLvl val="lvl"/>
          <dgm:resizeHandles/>
        </dgm:presLayoutVars>
      </dgm:prSet>
      <dgm:spPr/>
    </dgm:pt>
    <dgm:pt modelId="{A6FB9960-6A0D-48CB-A01F-6F5A68818601}" type="pres">
      <dgm:prSet presAssocID="{15EC6048-438F-45F2-BC84-4856D83B8862}" presName="linNode" presStyleCnt="0"/>
      <dgm:spPr/>
    </dgm:pt>
    <dgm:pt modelId="{C91DA637-48B7-4181-AC99-4AE9C2C0A71F}" type="pres">
      <dgm:prSet presAssocID="{15EC6048-438F-45F2-BC84-4856D83B8862}" presName="parentShp" presStyleLbl="node1" presStyleIdx="0" presStyleCnt="1">
        <dgm:presLayoutVars>
          <dgm:bulletEnabled val="1"/>
        </dgm:presLayoutVars>
      </dgm:prSet>
      <dgm:spPr/>
    </dgm:pt>
    <dgm:pt modelId="{6D5FE0E2-DE9D-4D4D-83A8-16FDBCEF7D7A}" type="pres">
      <dgm:prSet presAssocID="{15EC6048-438F-45F2-BC84-4856D83B8862}" presName="childShp" presStyleLbl="bgAccFollowNode1" presStyleIdx="0" presStyleCnt="1" custScaleX="126570">
        <dgm:presLayoutVars>
          <dgm:bulletEnabled val="1"/>
        </dgm:presLayoutVars>
      </dgm:prSet>
      <dgm:spPr/>
    </dgm:pt>
  </dgm:ptLst>
  <dgm:cxnLst>
    <dgm:cxn modelId="{674E4921-BA32-4568-BD1A-88231313FA97}" srcId="{15EC6048-438F-45F2-BC84-4856D83B8862}" destId="{16B6231F-C208-4C02-A4E7-83ACAA90E065}" srcOrd="4" destOrd="0" parTransId="{32371298-04D3-4141-B335-93AA5BC6FD95}" sibTransId="{B2433828-AEC1-4D49-98DA-C7B7DA40CDD7}"/>
    <dgm:cxn modelId="{255F5D31-D193-44AD-B683-D571048293F4}" srcId="{15EC6048-438F-45F2-BC84-4856D83B8862}" destId="{E455CF3E-0EED-4A5F-8372-09A30B9079E2}" srcOrd="1" destOrd="0" parTransId="{8693FFD0-D003-449A-A791-EFCE8108CB2D}" sibTransId="{65E95000-9DAE-4319-BA25-22035BF84466}"/>
    <dgm:cxn modelId="{F3AE9B61-8D41-41B4-B5E1-90585F2637AF}" srcId="{15EC6048-438F-45F2-BC84-4856D83B8862}" destId="{52732786-2A82-4CA5-82E9-A993B34F98BD}" srcOrd="0" destOrd="0" parTransId="{70FE8182-479A-4461-A8A2-6433937A3873}" sibTransId="{4B784D83-5EE1-4061-ADD4-2905A99499C2}"/>
    <dgm:cxn modelId="{76B9DA66-E7D7-4E8A-82FA-AF31886331D2}" srcId="{15EC6048-438F-45F2-BC84-4856D83B8862}" destId="{9477F9D6-5F1B-453A-848E-CB04D326BA76}" srcOrd="2" destOrd="0" parTransId="{878C2159-9EA4-47C2-BF68-96BAE90A87CE}" sibTransId="{4EF71D4F-8254-4CA5-85D1-AE735F486279}"/>
    <dgm:cxn modelId="{EFDEE349-F769-490C-84E4-BB20ECB125D7}" srcId="{15EC6048-438F-45F2-BC84-4856D83B8862}" destId="{F983C0C7-FDDB-4781-8826-9CA87173897A}" srcOrd="3" destOrd="0" parTransId="{A23D743F-1763-4EBE-9D0D-4D65E39AEA0E}" sibTransId="{8C6B4A97-970C-4E2D-96C8-CF1032DF613E}"/>
    <dgm:cxn modelId="{CDD4994B-E2A4-4EF4-9B93-40979BF7E6A1}" type="presOf" srcId="{BC421024-03C6-44A4-AFAB-938868908027}" destId="{71C92E04-5379-483D-B4E2-912745B25206}" srcOrd="0" destOrd="0" presId="urn:microsoft.com/office/officeart/2005/8/layout/vList6"/>
    <dgm:cxn modelId="{E3B83952-71A9-48D2-BB50-8095A8C1389A}" type="presOf" srcId="{52732786-2A82-4CA5-82E9-A993B34F98BD}" destId="{6D5FE0E2-DE9D-4D4D-83A8-16FDBCEF7D7A}" srcOrd="0" destOrd="0" presId="urn:microsoft.com/office/officeart/2005/8/layout/vList6"/>
    <dgm:cxn modelId="{2EDB747F-A98A-4565-8FE5-0B53751FB4F1}" type="presOf" srcId="{15EC6048-438F-45F2-BC84-4856D83B8862}" destId="{C91DA637-48B7-4181-AC99-4AE9C2C0A71F}" srcOrd="0" destOrd="0" presId="urn:microsoft.com/office/officeart/2005/8/layout/vList6"/>
    <dgm:cxn modelId="{CC9AB197-D9D2-4FA6-B26F-FD2E954277E7}" type="presOf" srcId="{9477F9D6-5F1B-453A-848E-CB04D326BA76}" destId="{6D5FE0E2-DE9D-4D4D-83A8-16FDBCEF7D7A}" srcOrd="0" destOrd="2" presId="urn:microsoft.com/office/officeart/2005/8/layout/vList6"/>
    <dgm:cxn modelId="{59B3C8AA-DF50-4D81-A6BB-934330226FC7}" type="presOf" srcId="{16B6231F-C208-4C02-A4E7-83ACAA90E065}" destId="{6D5FE0E2-DE9D-4D4D-83A8-16FDBCEF7D7A}" srcOrd="0" destOrd="4" presId="urn:microsoft.com/office/officeart/2005/8/layout/vList6"/>
    <dgm:cxn modelId="{B5E946CE-A588-438F-9B29-04A367FC6CA4}" type="presOf" srcId="{F983C0C7-FDDB-4781-8826-9CA87173897A}" destId="{6D5FE0E2-DE9D-4D4D-83A8-16FDBCEF7D7A}" srcOrd="0" destOrd="3" presId="urn:microsoft.com/office/officeart/2005/8/layout/vList6"/>
    <dgm:cxn modelId="{4DF251DA-AC81-4BE6-ACEC-12BBEA9A067E}" srcId="{BC421024-03C6-44A4-AFAB-938868908027}" destId="{15EC6048-438F-45F2-BC84-4856D83B8862}" srcOrd="0" destOrd="0" parTransId="{8A6955B1-991B-47FB-B233-461B0D770BB5}" sibTransId="{47875452-A1C9-4BC4-9E98-A1265AF716DF}"/>
    <dgm:cxn modelId="{ECE622EE-7473-4FC5-B11D-B17A71DED6A2}" type="presOf" srcId="{E455CF3E-0EED-4A5F-8372-09A30B9079E2}" destId="{6D5FE0E2-DE9D-4D4D-83A8-16FDBCEF7D7A}" srcOrd="0" destOrd="1" presId="urn:microsoft.com/office/officeart/2005/8/layout/vList6"/>
    <dgm:cxn modelId="{8B25ED30-3B08-4EB3-B803-D3553C771D67}" type="presParOf" srcId="{71C92E04-5379-483D-B4E2-912745B25206}" destId="{A6FB9960-6A0D-48CB-A01F-6F5A68818601}" srcOrd="0" destOrd="0" presId="urn:microsoft.com/office/officeart/2005/8/layout/vList6"/>
    <dgm:cxn modelId="{67E80823-DE72-4416-8D17-5359D4E319AA}" type="presParOf" srcId="{A6FB9960-6A0D-48CB-A01F-6F5A68818601}" destId="{C91DA637-48B7-4181-AC99-4AE9C2C0A71F}" srcOrd="0" destOrd="0" presId="urn:microsoft.com/office/officeart/2005/8/layout/vList6"/>
    <dgm:cxn modelId="{6617A01C-EF83-42A0-BA25-F57524FDFE14}" type="presParOf" srcId="{A6FB9960-6A0D-48CB-A01F-6F5A68818601}" destId="{6D5FE0E2-DE9D-4D4D-83A8-16FDBCEF7D7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585BD9-BA1D-4B84-B382-77F7E69798BE}"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84982E87-CB8D-41C7-8687-E2E1F7B33B35}">
      <dgm:prSet phldrT="[Text]"/>
      <dgm:spPr/>
      <dgm:t>
        <a:bodyPr/>
        <a:lstStyle/>
        <a:p>
          <a:r>
            <a:rPr lang="en-US"/>
            <a:t>Cataloging</a:t>
          </a:r>
        </a:p>
      </dgm:t>
    </dgm:pt>
    <dgm:pt modelId="{ABEC660A-DE87-4EB3-9978-121193610CFE}" type="parTrans" cxnId="{A63F89FF-698E-4E2C-A19B-F87665273A1B}">
      <dgm:prSet/>
      <dgm:spPr/>
      <dgm:t>
        <a:bodyPr/>
        <a:lstStyle/>
        <a:p>
          <a:endParaRPr lang="en-US"/>
        </a:p>
      </dgm:t>
    </dgm:pt>
    <dgm:pt modelId="{92875FFA-8266-44B4-8E48-C0801885B081}" type="sibTrans" cxnId="{A63F89FF-698E-4E2C-A19B-F87665273A1B}">
      <dgm:prSet/>
      <dgm:spPr/>
      <dgm:t>
        <a:bodyPr/>
        <a:lstStyle/>
        <a:p>
          <a:endParaRPr lang="en-US"/>
        </a:p>
      </dgm:t>
    </dgm:pt>
    <dgm:pt modelId="{F04A64F2-135F-4A38-8CF3-0B7561848171}">
      <dgm:prSet phldrT="[Text]"/>
      <dgm:spPr/>
      <dgm:t>
        <a:bodyPr/>
        <a:lstStyle/>
        <a:p>
          <a:r>
            <a:rPr lang="en-US"/>
            <a:t>Procurement</a:t>
          </a:r>
        </a:p>
      </dgm:t>
    </dgm:pt>
    <dgm:pt modelId="{ECCCF848-2279-4038-BAC0-653A33260A33}" type="parTrans" cxnId="{DB3686E2-4F83-4747-9ABF-9D5F5064C48B}">
      <dgm:prSet/>
      <dgm:spPr/>
      <dgm:t>
        <a:bodyPr/>
        <a:lstStyle/>
        <a:p>
          <a:endParaRPr lang="en-US"/>
        </a:p>
      </dgm:t>
    </dgm:pt>
    <dgm:pt modelId="{9D466580-BBAE-4AC4-A747-E51D085FC08E}" type="sibTrans" cxnId="{DB3686E2-4F83-4747-9ABF-9D5F5064C48B}">
      <dgm:prSet/>
      <dgm:spPr/>
      <dgm:t>
        <a:bodyPr/>
        <a:lstStyle/>
        <a:p>
          <a:endParaRPr lang="en-US"/>
        </a:p>
      </dgm:t>
    </dgm:pt>
    <dgm:pt modelId="{1725B5B5-0196-4CC2-AF60-A872AF8737B8}">
      <dgm:prSet phldrT="[Text]"/>
      <dgm:spPr/>
      <dgm:t>
        <a:bodyPr/>
        <a:lstStyle/>
        <a:p>
          <a:r>
            <a:rPr lang="en-US"/>
            <a:t>Accessibility</a:t>
          </a:r>
        </a:p>
      </dgm:t>
    </dgm:pt>
    <dgm:pt modelId="{F969B849-0FE8-439A-810F-BACE9F790273}" type="parTrans" cxnId="{127E86AC-A874-4DD3-BB26-8CF3B933F1D9}">
      <dgm:prSet/>
      <dgm:spPr/>
      <dgm:t>
        <a:bodyPr/>
        <a:lstStyle/>
        <a:p>
          <a:endParaRPr lang="en-US"/>
        </a:p>
      </dgm:t>
    </dgm:pt>
    <dgm:pt modelId="{A7E7D84A-6012-497C-B24B-60CCD0FC7312}" type="sibTrans" cxnId="{127E86AC-A874-4DD3-BB26-8CF3B933F1D9}">
      <dgm:prSet/>
      <dgm:spPr/>
      <dgm:t>
        <a:bodyPr/>
        <a:lstStyle/>
        <a:p>
          <a:endParaRPr lang="en-US"/>
        </a:p>
      </dgm:t>
    </dgm:pt>
    <dgm:pt modelId="{AE202284-B966-4DDB-8364-BB7AAAA60017}">
      <dgm:prSet phldrT="[Text]" custT="1"/>
      <dgm:spPr/>
      <dgm:t>
        <a:bodyPr/>
        <a:lstStyle/>
        <a:p>
          <a:r>
            <a:rPr lang="en-US" sz="2400"/>
            <a:t>Interlibrary Loan—</a:t>
          </a:r>
          <a:r>
            <a:rPr lang="en-US" sz="2400" err="1"/>
            <a:t>ILLiad</a:t>
          </a:r>
          <a:r>
            <a:rPr lang="en-US" sz="2400"/>
            <a:t>, </a:t>
          </a:r>
          <a:r>
            <a:rPr lang="en-US" sz="2400" err="1"/>
            <a:t>Worldshare</a:t>
          </a:r>
          <a:r>
            <a:rPr lang="en-US" sz="2400"/>
            <a:t>, etc.</a:t>
          </a:r>
        </a:p>
      </dgm:t>
    </dgm:pt>
    <dgm:pt modelId="{6CBC8AB0-DC4B-4155-A09D-647F61C8F399}" type="parTrans" cxnId="{FD8FE815-8B2C-4F70-937F-87C18ECB97A9}">
      <dgm:prSet/>
      <dgm:spPr/>
      <dgm:t>
        <a:bodyPr/>
        <a:lstStyle/>
        <a:p>
          <a:endParaRPr lang="en-US"/>
        </a:p>
      </dgm:t>
    </dgm:pt>
    <dgm:pt modelId="{F4DCF681-D2CA-46A0-BD81-C286DC8FF56F}" type="sibTrans" cxnId="{FD8FE815-8B2C-4F70-937F-87C18ECB97A9}">
      <dgm:prSet/>
      <dgm:spPr/>
      <dgm:t>
        <a:bodyPr/>
        <a:lstStyle/>
        <a:p>
          <a:endParaRPr lang="en-US"/>
        </a:p>
      </dgm:t>
    </dgm:pt>
    <dgm:pt modelId="{68592790-0C65-4F40-B694-05F9B5C91AFB}">
      <dgm:prSet phldrT="[Text]" custT="1"/>
      <dgm:spPr/>
      <dgm:t>
        <a:bodyPr/>
        <a:lstStyle/>
        <a:p>
          <a:r>
            <a:rPr lang="en-US" sz="1600"/>
            <a:t>Processing Requests via ILL</a:t>
          </a:r>
        </a:p>
      </dgm:t>
    </dgm:pt>
    <dgm:pt modelId="{AE7DCC87-D943-4281-BEEC-D78E9B6C360E}" type="parTrans" cxnId="{C41E4873-4F55-4029-8253-383A91271C05}">
      <dgm:prSet/>
      <dgm:spPr/>
      <dgm:t>
        <a:bodyPr/>
        <a:lstStyle/>
        <a:p>
          <a:endParaRPr lang="en-US"/>
        </a:p>
      </dgm:t>
    </dgm:pt>
    <dgm:pt modelId="{F4739148-2D9B-4811-AC02-90C69243714E}" type="sibTrans" cxnId="{C41E4873-4F55-4029-8253-383A91271C05}">
      <dgm:prSet/>
      <dgm:spPr/>
      <dgm:t>
        <a:bodyPr/>
        <a:lstStyle/>
        <a:p>
          <a:endParaRPr lang="en-US"/>
        </a:p>
      </dgm:t>
    </dgm:pt>
    <dgm:pt modelId="{16A5B33F-2E56-4DC4-A54E-5724A159E1A6}">
      <dgm:prSet/>
      <dgm:spPr/>
      <dgm:t>
        <a:bodyPr/>
        <a:lstStyle/>
        <a:p>
          <a:r>
            <a:rPr lang="en-US"/>
            <a:t>Repository</a:t>
          </a:r>
        </a:p>
      </dgm:t>
    </dgm:pt>
    <dgm:pt modelId="{4A7C9980-C8D4-4F0D-982F-2B00075408A3}" type="parTrans" cxnId="{D4D94C01-BA1A-4363-B5C7-3F18DF7000C8}">
      <dgm:prSet/>
      <dgm:spPr/>
      <dgm:t>
        <a:bodyPr/>
        <a:lstStyle/>
        <a:p>
          <a:endParaRPr lang="en-US"/>
        </a:p>
      </dgm:t>
    </dgm:pt>
    <dgm:pt modelId="{CD7A3763-E3C6-4937-BEA2-D75D511BA863}" type="sibTrans" cxnId="{D4D94C01-BA1A-4363-B5C7-3F18DF7000C8}">
      <dgm:prSet/>
      <dgm:spPr/>
      <dgm:t>
        <a:bodyPr/>
        <a:lstStyle/>
        <a:p>
          <a:endParaRPr lang="en-US"/>
        </a:p>
      </dgm:t>
    </dgm:pt>
    <dgm:pt modelId="{53883713-2F9B-4F1B-8499-3940DB24AA74}">
      <dgm:prSet/>
      <dgm:spPr/>
      <dgm:t>
        <a:bodyPr/>
        <a:lstStyle/>
        <a:p>
          <a:r>
            <a:rPr lang="en-US"/>
            <a:t>Resource Management</a:t>
          </a:r>
        </a:p>
      </dgm:t>
    </dgm:pt>
    <dgm:pt modelId="{DEB90231-826E-4FB3-BCAA-B8992856A9C9}" type="parTrans" cxnId="{28D1D8B4-2CD0-4F1F-A283-5D6B6D753C45}">
      <dgm:prSet/>
      <dgm:spPr/>
      <dgm:t>
        <a:bodyPr/>
        <a:lstStyle/>
        <a:p>
          <a:endParaRPr lang="en-US"/>
        </a:p>
      </dgm:t>
    </dgm:pt>
    <dgm:pt modelId="{526B7E54-7DF2-44E0-886C-0D74E3E6D118}" type="sibTrans" cxnId="{28D1D8B4-2CD0-4F1F-A283-5D6B6D753C45}">
      <dgm:prSet/>
      <dgm:spPr/>
      <dgm:t>
        <a:bodyPr/>
        <a:lstStyle/>
        <a:p>
          <a:endParaRPr lang="en-US"/>
        </a:p>
      </dgm:t>
    </dgm:pt>
    <dgm:pt modelId="{341E8A43-8696-44E8-B3D9-83AAC06A7593}">
      <dgm:prSet/>
      <dgm:spPr/>
      <dgm:t>
        <a:bodyPr/>
        <a:lstStyle/>
        <a:p>
          <a:r>
            <a:rPr lang="en-US"/>
            <a:t>Analytics</a:t>
          </a:r>
        </a:p>
      </dgm:t>
    </dgm:pt>
    <dgm:pt modelId="{145481B9-F7C7-4FF3-83C9-E41A755912B8}" type="parTrans" cxnId="{33BDE80B-A2BC-4109-9BA5-B169E247E48E}">
      <dgm:prSet/>
      <dgm:spPr/>
      <dgm:t>
        <a:bodyPr/>
        <a:lstStyle/>
        <a:p>
          <a:endParaRPr lang="en-US"/>
        </a:p>
      </dgm:t>
    </dgm:pt>
    <dgm:pt modelId="{F4132272-A0E5-42A1-B038-F4567F5D9BE0}" type="sibTrans" cxnId="{33BDE80B-A2BC-4109-9BA5-B169E247E48E}">
      <dgm:prSet/>
      <dgm:spPr/>
      <dgm:t>
        <a:bodyPr/>
        <a:lstStyle/>
        <a:p>
          <a:endParaRPr lang="en-US"/>
        </a:p>
      </dgm:t>
    </dgm:pt>
    <dgm:pt modelId="{FB58F0F8-508A-4FA6-AE77-C95A8301B328}">
      <dgm:prSet/>
      <dgm:spPr/>
      <dgm:t>
        <a:bodyPr/>
        <a:lstStyle/>
        <a:p>
          <a:r>
            <a:rPr lang="en-US"/>
            <a:t>Scholarly Communications</a:t>
          </a:r>
        </a:p>
      </dgm:t>
    </dgm:pt>
    <dgm:pt modelId="{A169998F-5891-4A13-A60A-4112134E5108}" type="parTrans" cxnId="{57FDF1E5-140E-482C-9643-C264B6F6DDA0}">
      <dgm:prSet/>
      <dgm:spPr/>
      <dgm:t>
        <a:bodyPr/>
        <a:lstStyle/>
        <a:p>
          <a:endParaRPr lang="en-US"/>
        </a:p>
      </dgm:t>
    </dgm:pt>
    <dgm:pt modelId="{1A544757-BCE0-4ECF-B435-D0F09E5BF870}" type="sibTrans" cxnId="{57FDF1E5-140E-482C-9643-C264B6F6DDA0}">
      <dgm:prSet/>
      <dgm:spPr/>
      <dgm:t>
        <a:bodyPr/>
        <a:lstStyle/>
        <a:p>
          <a:endParaRPr lang="en-US"/>
        </a:p>
      </dgm:t>
    </dgm:pt>
    <dgm:pt modelId="{BF22AFA1-2040-4042-BABB-F8B72C2359D7}">
      <dgm:prSet/>
      <dgm:spPr/>
      <dgm:t>
        <a:bodyPr/>
        <a:lstStyle/>
        <a:p>
          <a:r>
            <a:rPr lang="en-US" err="1"/>
            <a:t>Libguides</a:t>
          </a:r>
          <a:endParaRPr lang="en-US"/>
        </a:p>
      </dgm:t>
    </dgm:pt>
    <dgm:pt modelId="{7908DE8D-A5E1-4030-92F6-145924643253}" type="parTrans" cxnId="{56EB505A-83C5-4AA8-92E4-01CE7E61D9D5}">
      <dgm:prSet/>
      <dgm:spPr/>
      <dgm:t>
        <a:bodyPr/>
        <a:lstStyle/>
        <a:p>
          <a:endParaRPr lang="en-US"/>
        </a:p>
      </dgm:t>
    </dgm:pt>
    <dgm:pt modelId="{186C3FBA-2394-4C74-A9F6-7654F812C362}" type="sibTrans" cxnId="{56EB505A-83C5-4AA8-92E4-01CE7E61D9D5}">
      <dgm:prSet/>
      <dgm:spPr/>
      <dgm:t>
        <a:bodyPr/>
        <a:lstStyle/>
        <a:p>
          <a:endParaRPr lang="en-US"/>
        </a:p>
      </dgm:t>
    </dgm:pt>
    <dgm:pt modelId="{B544155F-0BDF-464A-8CDA-E7209CB0A699}">
      <dgm:prSet custT="1"/>
      <dgm:spPr/>
      <dgm:t>
        <a:bodyPr/>
        <a:lstStyle/>
        <a:p>
          <a:r>
            <a:rPr lang="en-US" sz="1200"/>
            <a:t>Organizational consulting</a:t>
          </a:r>
        </a:p>
      </dgm:t>
    </dgm:pt>
    <dgm:pt modelId="{ADC3CD18-874F-42A4-B290-92020A5374F0}" type="parTrans" cxnId="{CD86C0C7-5574-4898-A526-9976E8363AEB}">
      <dgm:prSet/>
      <dgm:spPr/>
      <dgm:t>
        <a:bodyPr/>
        <a:lstStyle/>
        <a:p>
          <a:endParaRPr lang="en-US"/>
        </a:p>
      </dgm:t>
    </dgm:pt>
    <dgm:pt modelId="{8C05178A-E4F9-4AB2-BFE5-30584A902D22}" type="sibTrans" cxnId="{CD86C0C7-5574-4898-A526-9976E8363AEB}">
      <dgm:prSet/>
      <dgm:spPr/>
      <dgm:t>
        <a:bodyPr/>
        <a:lstStyle/>
        <a:p>
          <a:endParaRPr lang="en-US"/>
        </a:p>
      </dgm:t>
    </dgm:pt>
    <dgm:pt modelId="{2F107440-B49A-474B-BFA1-0F4367605C32}">
      <dgm:prSet/>
      <dgm:spPr/>
      <dgm:t>
        <a:bodyPr/>
        <a:lstStyle/>
        <a:p>
          <a:r>
            <a:rPr lang="en-US"/>
            <a:t>General Troubleshooting</a:t>
          </a:r>
        </a:p>
      </dgm:t>
    </dgm:pt>
    <dgm:pt modelId="{9294151C-C06D-43C2-BAB1-AFDCF59EBD86}" type="parTrans" cxnId="{0B5E3C83-F12F-4901-A217-C6547B489D83}">
      <dgm:prSet/>
      <dgm:spPr/>
      <dgm:t>
        <a:bodyPr/>
        <a:lstStyle/>
        <a:p>
          <a:endParaRPr lang="en-US"/>
        </a:p>
      </dgm:t>
    </dgm:pt>
    <dgm:pt modelId="{8248FA8E-364A-480C-AA63-33C257325A81}" type="sibTrans" cxnId="{0B5E3C83-F12F-4901-A217-C6547B489D83}">
      <dgm:prSet/>
      <dgm:spPr/>
      <dgm:t>
        <a:bodyPr/>
        <a:lstStyle/>
        <a:p>
          <a:endParaRPr lang="en-US"/>
        </a:p>
      </dgm:t>
    </dgm:pt>
    <dgm:pt modelId="{FF676CBD-C075-446E-AA28-673A0B498CC0}" type="pres">
      <dgm:prSet presAssocID="{C8585BD9-BA1D-4B84-B382-77F7E69798BE}" presName="Name0" presStyleCnt="0">
        <dgm:presLayoutVars>
          <dgm:chPref val="1"/>
          <dgm:dir/>
          <dgm:animOne val="branch"/>
          <dgm:animLvl val="lvl"/>
          <dgm:resizeHandles/>
        </dgm:presLayoutVars>
      </dgm:prSet>
      <dgm:spPr/>
    </dgm:pt>
    <dgm:pt modelId="{5FF8FD50-615A-48F7-B2E2-AFE4D4E150B2}" type="pres">
      <dgm:prSet presAssocID="{84982E87-CB8D-41C7-8687-E2E1F7B33B35}" presName="vertOne" presStyleCnt="0"/>
      <dgm:spPr/>
    </dgm:pt>
    <dgm:pt modelId="{282F2010-4CB4-4B9D-AE17-14BEB03FDA5C}" type="pres">
      <dgm:prSet presAssocID="{84982E87-CB8D-41C7-8687-E2E1F7B33B35}" presName="txOne" presStyleLbl="node0" presStyleIdx="0" presStyleCnt="1">
        <dgm:presLayoutVars>
          <dgm:chPref val="3"/>
        </dgm:presLayoutVars>
      </dgm:prSet>
      <dgm:spPr/>
    </dgm:pt>
    <dgm:pt modelId="{611C2A2E-DD0C-4977-979A-57590596E4BE}" type="pres">
      <dgm:prSet presAssocID="{84982E87-CB8D-41C7-8687-E2E1F7B33B35}" presName="parTransOne" presStyleCnt="0"/>
      <dgm:spPr/>
    </dgm:pt>
    <dgm:pt modelId="{CA4FCAC9-DA5B-49EB-B11E-F04AA227AD48}" type="pres">
      <dgm:prSet presAssocID="{84982E87-CB8D-41C7-8687-E2E1F7B33B35}" presName="horzOne" presStyleCnt="0"/>
      <dgm:spPr/>
    </dgm:pt>
    <dgm:pt modelId="{49F021A7-667C-4508-BED0-B214950C86A2}" type="pres">
      <dgm:prSet presAssocID="{F04A64F2-135F-4A38-8CF3-0B7561848171}" presName="vertTwo" presStyleCnt="0"/>
      <dgm:spPr/>
    </dgm:pt>
    <dgm:pt modelId="{64CE8A74-86E8-4934-AE73-C3B05024E7CB}" type="pres">
      <dgm:prSet presAssocID="{F04A64F2-135F-4A38-8CF3-0B7561848171}" presName="txTwo" presStyleLbl="node2" presStyleIdx="0" presStyleCnt="2">
        <dgm:presLayoutVars>
          <dgm:chPref val="3"/>
        </dgm:presLayoutVars>
      </dgm:prSet>
      <dgm:spPr/>
    </dgm:pt>
    <dgm:pt modelId="{F65B144F-CCAE-4994-A7CE-F522DE62AD20}" type="pres">
      <dgm:prSet presAssocID="{F04A64F2-135F-4A38-8CF3-0B7561848171}" presName="parTransTwo" presStyleCnt="0"/>
      <dgm:spPr/>
    </dgm:pt>
    <dgm:pt modelId="{FA743A49-A50C-45B1-A11C-1898635E28CA}" type="pres">
      <dgm:prSet presAssocID="{F04A64F2-135F-4A38-8CF3-0B7561848171}" presName="horzTwo" presStyleCnt="0"/>
      <dgm:spPr/>
    </dgm:pt>
    <dgm:pt modelId="{86836232-D978-4D6B-A1DA-C4BC738BDFA0}" type="pres">
      <dgm:prSet presAssocID="{1725B5B5-0196-4CC2-AF60-A872AF8737B8}" presName="vertThree" presStyleCnt="0"/>
      <dgm:spPr/>
    </dgm:pt>
    <dgm:pt modelId="{6ED95EE0-93FC-476C-8D5A-0F3C12E351C7}" type="pres">
      <dgm:prSet presAssocID="{1725B5B5-0196-4CC2-AF60-A872AF8737B8}" presName="txThree" presStyleLbl="node3" presStyleIdx="0" presStyleCnt="3" custScaleX="240588" custScaleY="99514" custLinFactNeighborX="32555" custLinFactNeighborY="1779">
        <dgm:presLayoutVars>
          <dgm:chPref val="3"/>
        </dgm:presLayoutVars>
      </dgm:prSet>
      <dgm:spPr/>
    </dgm:pt>
    <dgm:pt modelId="{7DFDAFBE-6AFD-40AB-AF56-7F2CFAD82DB5}" type="pres">
      <dgm:prSet presAssocID="{1725B5B5-0196-4CC2-AF60-A872AF8737B8}" presName="horzThree" presStyleCnt="0"/>
      <dgm:spPr/>
    </dgm:pt>
    <dgm:pt modelId="{BCAE8589-FAD5-42CF-A391-0FFA44A80DAE}" type="pres">
      <dgm:prSet presAssocID="{9D466580-BBAE-4AC4-A747-E51D085FC08E}" presName="sibSpaceTwo" presStyleCnt="0"/>
      <dgm:spPr/>
    </dgm:pt>
    <dgm:pt modelId="{C7A0905A-406D-4B13-8E71-F0EBBEB4CF58}" type="pres">
      <dgm:prSet presAssocID="{AE202284-B966-4DDB-8364-BB7AAAA60017}" presName="vertTwo" presStyleCnt="0"/>
      <dgm:spPr/>
    </dgm:pt>
    <dgm:pt modelId="{B5B18AD4-1BF8-470B-BE82-04C5182DEC06}" type="pres">
      <dgm:prSet presAssocID="{AE202284-B966-4DDB-8364-BB7AAAA60017}" presName="txTwo" presStyleLbl="node2" presStyleIdx="1" presStyleCnt="2">
        <dgm:presLayoutVars>
          <dgm:chPref val="3"/>
        </dgm:presLayoutVars>
      </dgm:prSet>
      <dgm:spPr/>
    </dgm:pt>
    <dgm:pt modelId="{EF616D41-6C73-4CEF-81B5-4B303586C9F3}" type="pres">
      <dgm:prSet presAssocID="{AE202284-B966-4DDB-8364-BB7AAAA60017}" presName="parTransTwo" presStyleCnt="0"/>
      <dgm:spPr/>
    </dgm:pt>
    <dgm:pt modelId="{2459C54F-47EB-44BE-9108-991D9FCCAA48}" type="pres">
      <dgm:prSet presAssocID="{AE202284-B966-4DDB-8364-BB7AAAA60017}" presName="horzTwo" presStyleCnt="0"/>
      <dgm:spPr/>
    </dgm:pt>
    <dgm:pt modelId="{7A8BFAEF-7EBE-46E1-BE59-ACFBE5B21133}" type="pres">
      <dgm:prSet presAssocID="{B544155F-0BDF-464A-8CDA-E7209CB0A699}" presName="vertThree" presStyleCnt="0"/>
      <dgm:spPr/>
    </dgm:pt>
    <dgm:pt modelId="{DDC9D341-B86E-4536-A13A-0559185F4A8E}" type="pres">
      <dgm:prSet presAssocID="{B544155F-0BDF-464A-8CDA-E7209CB0A699}" presName="txThree" presStyleLbl="node3" presStyleIdx="1" presStyleCnt="3" custScaleX="710196" custScaleY="101623" custLinFactX="3696" custLinFactNeighborX="100000" custLinFactNeighborY="3697">
        <dgm:presLayoutVars>
          <dgm:chPref val="3"/>
        </dgm:presLayoutVars>
      </dgm:prSet>
      <dgm:spPr/>
    </dgm:pt>
    <dgm:pt modelId="{EC6E8753-F0A0-41D5-A6C0-69717721A028}" type="pres">
      <dgm:prSet presAssocID="{B544155F-0BDF-464A-8CDA-E7209CB0A699}" presName="horzThree" presStyleCnt="0"/>
      <dgm:spPr/>
    </dgm:pt>
    <dgm:pt modelId="{1CD1D1D0-ADD1-44B0-B040-779D3BEBDF77}" type="pres">
      <dgm:prSet presAssocID="{8C05178A-E4F9-4AB2-BFE5-30584A902D22}" presName="sibSpaceThree" presStyleCnt="0"/>
      <dgm:spPr/>
    </dgm:pt>
    <dgm:pt modelId="{4D909441-3C4B-482C-931C-2175FB84DB54}" type="pres">
      <dgm:prSet presAssocID="{68592790-0C65-4F40-B694-05F9B5C91AFB}" presName="vertThree" presStyleCnt="0"/>
      <dgm:spPr/>
    </dgm:pt>
    <dgm:pt modelId="{F1E492AD-1F60-41BB-BB1B-682056B23392}" type="pres">
      <dgm:prSet presAssocID="{68592790-0C65-4F40-B694-05F9B5C91AFB}" presName="txThree" presStyleLbl="node3" presStyleIdx="2" presStyleCnt="3" custScaleX="82692" custScaleY="102870" custLinFactNeighborX="6759">
        <dgm:presLayoutVars>
          <dgm:chPref val="3"/>
        </dgm:presLayoutVars>
      </dgm:prSet>
      <dgm:spPr/>
    </dgm:pt>
    <dgm:pt modelId="{E344DA97-487E-4C4D-82FC-BA6B011AACAD}" type="pres">
      <dgm:prSet presAssocID="{68592790-0C65-4F40-B694-05F9B5C91AFB}" presName="parTransThree" presStyleCnt="0"/>
      <dgm:spPr/>
    </dgm:pt>
    <dgm:pt modelId="{C5F64495-0446-4738-AAFA-840138B66C16}" type="pres">
      <dgm:prSet presAssocID="{68592790-0C65-4F40-B694-05F9B5C91AFB}" presName="horzThree" presStyleCnt="0"/>
      <dgm:spPr/>
    </dgm:pt>
    <dgm:pt modelId="{9E614C6B-BA53-4D2A-8468-B00A3CD3FEA4}" type="pres">
      <dgm:prSet presAssocID="{2F107440-B49A-474B-BFA1-0F4367605C32}" presName="vertFour" presStyleCnt="0">
        <dgm:presLayoutVars>
          <dgm:chPref val="3"/>
        </dgm:presLayoutVars>
      </dgm:prSet>
      <dgm:spPr/>
    </dgm:pt>
    <dgm:pt modelId="{15854B03-C033-4D8E-A619-BB7678621632}" type="pres">
      <dgm:prSet presAssocID="{2F107440-B49A-474B-BFA1-0F4367605C32}" presName="txFour" presStyleLbl="node4" presStyleIdx="0" presStyleCnt="6" custScaleX="605147" custScaleY="94954" custLinFactX="-400985" custLinFactNeighborX="-500000" custLinFactNeighborY="8421">
        <dgm:presLayoutVars>
          <dgm:chPref val="3"/>
        </dgm:presLayoutVars>
      </dgm:prSet>
      <dgm:spPr/>
    </dgm:pt>
    <dgm:pt modelId="{2C8623CC-BDF4-4A2A-90C4-00C6F1EC4DD2}" type="pres">
      <dgm:prSet presAssocID="{2F107440-B49A-474B-BFA1-0F4367605C32}" presName="horzFour" presStyleCnt="0"/>
      <dgm:spPr/>
    </dgm:pt>
    <dgm:pt modelId="{4DAC0DE4-9C02-45C4-BD92-0E82C0D8C405}" type="pres">
      <dgm:prSet presAssocID="{8248FA8E-364A-480C-AA63-33C257325A81}" presName="sibSpaceFour" presStyleCnt="0"/>
      <dgm:spPr/>
    </dgm:pt>
    <dgm:pt modelId="{271676C2-E1F8-4355-8FB2-C4B3EB40D0BF}" type="pres">
      <dgm:prSet presAssocID="{BF22AFA1-2040-4042-BABB-F8B72C2359D7}" presName="vertFour" presStyleCnt="0">
        <dgm:presLayoutVars>
          <dgm:chPref val="3"/>
        </dgm:presLayoutVars>
      </dgm:prSet>
      <dgm:spPr/>
    </dgm:pt>
    <dgm:pt modelId="{79244899-E14A-4E11-BC58-C97BF0F3D689}" type="pres">
      <dgm:prSet presAssocID="{BF22AFA1-2040-4042-BABB-F8B72C2359D7}" presName="txFour" presStyleLbl="node4" presStyleIdx="1" presStyleCnt="6" custScaleX="324117" custScaleY="106120" custLinFactX="500000" custLinFactNeighborX="587377" custLinFactNeighborY="-1872">
        <dgm:presLayoutVars>
          <dgm:chPref val="3"/>
        </dgm:presLayoutVars>
      </dgm:prSet>
      <dgm:spPr/>
    </dgm:pt>
    <dgm:pt modelId="{E91149A5-8278-408D-83B8-C857B7157122}" type="pres">
      <dgm:prSet presAssocID="{BF22AFA1-2040-4042-BABB-F8B72C2359D7}" presName="horzFour" presStyleCnt="0"/>
      <dgm:spPr/>
    </dgm:pt>
    <dgm:pt modelId="{282B331F-AB24-4E59-A23E-590FFC983C40}" type="pres">
      <dgm:prSet presAssocID="{186C3FBA-2394-4C74-A9F6-7654F812C362}" presName="sibSpaceFour" presStyleCnt="0"/>
      <dgm:spPr/>
    </dgm:pt>
    <dgm:pt modelId="{C17CBCF0-8BD7-4891-90F4-55255C34416F}" type="pres">
      <dgm:prSet presAssocID="{FB58F0F8-508A-4FA6-AE77-C95A8301B328}" presName="vertFour" presStyleCnt="0">
        <dgm:presLayoutVars>
          <dgm:chPref val="3"/>
        </dgm:presLayoutVars>
      </dgm:prSet>
      <dgm:spPr/>
    </dgm:pt>
    <dgm:pt modelId="{F3D693F8-50D3-4CEC-B857-6DCC2D6614BB}" type="pres">
      <dgm:prSet presAssocID="{FB58F0F8-508A-4FA6-AE77-C95A8301B328}" presName="txFour" presStyleLbl="node4" presStyleIdx="2" presStyleCnt="6" custScaleX="328165" custScaleY="107154" custLinFactX="-53838" custLinFactNeighborX="-100000" custLinFactNeighborY="-1879">
        <dgm:presLayoutVars>
          <dgm:chPref val="3"/>
        </dgm:presLayoutVars>
      </dgm:prSet>
      <dgm:spPr/>
    </dgm:pt>
    <dgm:pt modelId="{E6A4E8B8-384A-4C9F-828E-D39F4F09AC2B}" type="pres">
      <dgm:prSet presAssocID="{FB58F0F8-508A-4FA6-AE77-C95A8301B328}" presName="horzFour" presStyleCnt="0"/>
      <dgm:spPr/>
    </dgm:pt>
    <dgm:pt modelId="{60C890B9-B09B-4E6C-9806-D55E46604611}" type="pres">
      <dgm:prSet presAssocID="{1A544757-BCE0-4ECF-B435-D0F09E5BF870}" presName="sibSpaceFour" presStyleCnt="0"/>
      <dgm:spPr/>
    </dgm:pt>
    <dgm:pt modelId="{88AFCF8C-08BB-413A-9DB5-CE7949E2E6F9}" type="pres">
      <dgm:prSet presAssocID="{341E8A43-8696-44E8-B3D9-83AAC06A7593}" presName="vertFour" presStyleCnt="0">
        <dgm:presLayoutVars>
          <dgm:chPref val="3"/>
        </dgm:presLayoutVars>
      </dgm:prSet>
      <dgm:spPr/>
    </dgm:pt>
    <dgm:pt modelId="{4E27B617-B353-46C8-A288-E6358B0BFF74}" type="pres">
      <dgm:prSet presAssocID="{341E8A43-8696-44E8-B3D9-83AAC06A7593}" presName="txFour" presStyleLbl="node4" presStyleIdx="3" presStyleCnt="6" custScaleX="321368" custScaleY="105976" custLinFactNeighborX="8989" custLinFactNeighborY="-4105">
        <dgm:presLayoutVars>
          <dgm:chPref val="3"/>
        </dgm:presLayoutVars>
      </dgm:prSet>
      <dgm:spPr/>
    </dgm:pt>
    <dgm:pt modelId="{5AB1EAA5-1D40-4C89-9BBB-0662D90A8D5C}" type="pres">
      <dgm:prSet presAssocID="{341E8A43-8696-44E8-B3D9-83AAC06A7593}" presName="horzFour" presStyleCnt="0"/>
      <dgm:spPr/>
    </dgm:pt>
    <dgm:pt modelId="{2C9D830C-C761-4CDC-8C91-50DDD788ECAD}" type="pres">
      <dgm:prSet presAssocID="{F4132272-A0E5-42A1-B038-F4567F5D9BE0}" presName="sibSpaceFour" presStyleCnt="0"/>
      <dgm:spPr/>
    </dgm:pt>
    <dgm:pt modelId="{1E600BCE-A844-4BFE-B104-59905BA0A97B}" type="pres">
      <dgm:prSet presAssocID="{53883713-2F9B-4F1B-8499-3940DB24AA74}" presName="vertFour" presStyleCnt="0">
        <dgm:presLayoutVars>
          <dgm:chPref val="3"/>
        </dgm:presLayoutVars>
      </dgm:prSet>
      <dgm:spPr/>
    </dgm:pt>
    <dgm:pt modelId="{0735760D-44E7-4056-B7BD-A82EA15EB52D}" type="pres">
      <dgm:prSet presAssocID="{53883713-2F9B-4F1B-8499-3940DB24AA74}" presName="txFour" presStyleLbl="node4" presStyleIdx="4" presStyleCnt="6" custScaleX="659510" custScaleY="98158" custLinFactX="-809714" custLinFactNeighborX="-900000" custLinFactNeighborY="6090">
        <dgm:presLayoutVars>
          <dgm:chPref val="3"/>
        </dgm:presLayoutVars>
      </dgm:prSet>
      <dgm:spPr/>
    </dgm:pt>
    <dgm:pt modelId="{3DB4EC95-2318-447A-B756-ADDF53F1B60E}" type="pres">
      <dgm:prSet presAssocID="{53883713-2F9B-4F1B-8499-3940DB24AA74}" presName="horzFour" presStyleCnt="0"/>
      <dgm:spPr/>
    </dgm:pt>
    <dgm:pt modelId="{17BDBF51-33E0-4160-918D-1730CDA1D9AC}" type="pres">
      <dgm:prSet presAssocID="{526B7E54-7DF2-44E0-886C-0D74E3E6D118}" presName="sibSpaceFour" presStyleCnt="0"/>
      <dgm:spPr/>
    </dgm:pt>
    <dgm:pt modelId="{FC0D54C5-CB26-41D9-B67D-1109E0742331}" type="pres">
      <dgm:prSet presAssocID="{16A5B33F-2E56-4DC4-A54E-5724A159E1A6}" presName="vertFour" presStyleCnt="0">
        <dgm:presLayoutVars>
          <dgm:chPref val="3"/>
        </dgm:presLayoutVars>
      </dgm:prSet>
      <dgm:spPr/>
    </dgm:pt>
    <dgm:pt modelId="{1A74A649-753D-474B-80D1-AD15A4CB022B}" type="pres">
      <dgm:prSet presAssocID="{16A5B33F-2E56-4DC4-A54E-5724A159E1A6}" presName="txFour" presStyleLbl="node4" presStyleIdx="5" presStyleCnt="6" custScaleX="366485" custScaleY="105386" custLinFactNeighborX="-99165" custLinFactNeighborY="2447">
        <dgm:presLayoutVars>
          <dgm:chPref val="3"/>
        </dgm:presLayoutVars>
      </dgm:prSet>
      <dgm:spPr/>
    </dgm:pt>
    <dgm:pt modelId="{64E5B139-B07C-4713-9860-735FF3684319}" type="pres">
      <dgm:prSet presAssocID="{16A5B33F-2E56-4DC4-A54E-5724A159E1A6}" presName="horzFour" presStyleCnt="0"/>
      <dgm:spPr/>
    </dgm:pt>
  </dgm:ptLst>
  <dgm:cxnLst>
    <dgm:cxn modelId="{D4D94C01-BA1A-4363-B5C7-3F18DF7000C8}" srcId="{68592790-0C65-4F40-B694-05F9B5C91AFB}" destId="{16A5B33F-2E56-4DC4-A54E-5724A159E1A6}" srcOrd="5" destOrd="0" parTransId="{4A7C9980-C8D4-4F0D-982F-2B00075408A3}" sibTransId="{CD7A3763-E3C6-4937-BEA2-D75D511BA863}"/>
    <dgm:cxn modelId="{33BDE80B-A2BC-4109-9BA5-B169E247E48E}" srcId="{68592790-0C65-4F40-B694-05F9B5C91AFB}" destId="{341E8A43-8696-44E8-B3D9-83AAC06A7593}" srcOrd="3" destOrd="0" parTransId="{145481B9-F7C7-4FF3-83C9-E41A755912B8}" sibTransId="{F4132272-A0E5-42A1-B038-F4567F5D9BE0}"/>
    <dgm:cxn modelId="{B28FF30B-3BC5-495B-8A1A-B689BFCA5AFA}" type="presOf" srcId="{B544155F-0BDF-464A-8CDA-E7209CB0A699}" destId="{DDC9D341-B86E-4536-A13A-0559185F4A8E}" srcOrd="0" destOrd="0" presId="urn:microsoft.com/office/officeart/2005/8/layout/hierarchy4"/>
    <dgm:cxn modelId="{FD8FE815-8B2C-4F70-937F-87C18ECB97A9}" srcId="{84982E87-CB8D-41C7-8687-E2E1F7B33B35}" destId="{AE202284-B966-4DDB-8364-BB7AAAA60017}" srcOrd="1" destOrd="0" parTransId="{6CBC8AB0-DC4B-4155-A09D-647F61C8F399}" sibTransId="{F4DCF681-D2CA-46A0-BD81-C286DC8FF56F}"/>
    <dgm:cxn modelId="{F8BA9E3E-92B8-4EC5-846B-8B583F642D96}" type="presOf" srcId="{AE202284-B966-4DDB-8364-BB7AAAA60017}" destId="{B5B18AD4-1BF8-470B-BE82-04C5182DEC06}" srcOrd="0" destOrd="0" presId="urn:microsoft.com/office/officeart/2005/8/layout/hierarchy4"/>
    <dgm:cxn modelId="{D41AD162-9891-4657-BCE9-855D1E7AF10F}" type="presOf" srcId="{341E8A43-8696-44E8-B3D9-83AAC06A7593}" destId="{4E27B617-B353-46C8-A288-E6358B0BFF74}" srcOrd="0" destOrd="0" presId="urn:microsoft.com/office/officeart/2005/8/layout/hierarchy4"/>
    <dgm:cxn modelId="{C41E4873-4F55-4029-8253-383A91271C05}" srcId="{AE202284-B966-4DDB-8364-BB7AAAA60017}" destId="{68592790-0C65-4F40-B694-05F9B5C91AFB}" srcOrd="1" destOrd="0" parTransId="{AE7DCC87-D943-4281-BEEC-D78E9B6C360E}" sibTransId="{F4739148-2D9B-4811-AC02-90C69243714E}"/>
    <dgm:cxn modelId="{3610EA55-25EA-48D4-AD46-B54BB4B646C4}" type="presOf" srcId="{F04A64F2-135F-4A38-8CF3-0B7561848171}" destId="{64CE8A74-86E8-4934-AE73-C3B05024E7CB}" srcOrd="0" destOrd="0" presId="urn:microsoft.com/office/officeart/2005/8/layout/hierarchy4"/>
    <dgm:cxn modelId="{56EB505A-83C5-4AA8-92E4-01CE7E61D9D5}" srcId="{68592790-0C65-4F40-B694-05F9B5C91AFB}" destId="{BF22AFA1-2040-4042-BABB-F8B72C2359D7}" srcOrd="1" destOrd="0" parTransId="{7908DE8D-A5E1-4030-92F6-145924643253}" sibTransId="{186C3FBA-2394-4C74-A9F6-7654F812C362}"/>
    <dgm:cxn modelId="{BE44A781-3806-48C8-AC24-D5BA5F7931A4}" type="presOf" srcId="{1725B5B5-0196-4CC2-AF60-A872AF8737B8}" destId="{6ED95EE0-93FC-476C-8D5A-0F3C12E351C7}" srcOrd="0" destOrd="0" presId="urn:microsoft.com/office/officeart/2005/8/layout/hierarchy4"/>
    <dgm:cxn modelId="{0B5E3C83-F12F-4901-A217-C6547B489D83}" srcId="{68592790-0C65-4F40-B694-05F9B5C91AFB}" destId="{2F107440-B49A-474B-BFA1-0F4367605C32}" srcOrd="0" destOrd="0" parTransId="{9294151C-C06D-43C2-BAB1-AFDCF59EBD86}" sibTransId="{8248FA8E-364A-480C-AA63-33C257325A81}"/>
    <dgm:cxn modelId="{22033693-97C9-4F18-B563-4C14EF8D8C6A}" type="presOf" srcId="{BF22AFA1-2040-4042-BABB-F8B72C2359D7}" destId="{79244899-E14A-4E11-BC58-C97BF0F3D689}" srcOrd="0" destOrd="0" presId="urn:microsoft.com/office/officeart/2005/8/layout/hierarchy4"/>
    <dgm:cxn modelId="{152C1F99-1642-4DED-98F8-919D361DE802}" type="presOf" srcId="{FB58F0F8-508A-4FA6-AE77-C95A8301B328}" destId="{F3D693F8-50D3-4CEC-B857-6DCC2D6614BB}" srcOrd="0" destOrd="0" presId="urn:microsoft.com/office/officeart/2005/8/layout/hierarchy4"/>
    <dgm:cxn modelId="{AE4E70A3-78F9-4A66-9927-150DFB3957DF}" type="presOf" srcId="{C8585BD9-BA1D-4B84-B382-77F7E69798BE}" destId="{FF676CBD-C075-446E-AA28-673A0B498CC0}" srcOrd="0" destOrd="0" presId="urn:microsoft.com/office/officeart/2005/8/layout/hierarchy4"/>
    <dgm:cxn modelId="{127E86AC-A874-4DD3-BB26-8CF3B933F1D9}" srcId="{F04A64F2-135F-4A38-8CF3-0B7561848171}" destId="{1725B5B5-0196-4CC2-AF60-A872AF8737B8}" srcOrd="0" destOrd="0" parTransId="{F969B849-0FE8-439A-810F-BACE9F790273}" sibTransId="{A7E7D84A-6012-497C-B24B-60CCD0FC7312}"/>
    <dgm:cxn modelId="{E5C4E5AF-90D9-4C97-BA11-6672AC49099C}" type="presOf" srcId="{68592790-0C65-4F40-B694-05F9B5C91AFB}" destId="{F1E492AD-1F60-41BB-BB1B-682056B23392}" srcOrd="0" destOrd="0" presId="urn:microsoft.com/office/officeart/2005/8/layout/hierarchy4"/>
    <dgm:cxn modelId="{DDF8B4B2-465B-4E41-AE9A-3B4EF46FCDDF}" type="presOf" srcId="{53883713-2F9B-4F1B-8499-3940DB24AA74}" destId="{0735760D-44E7-4056-B7BD-A82EA15EB52D}" srcOrd="0" destOrd="0" presId="urn:microsoft.com/office/officeart/2005/8/layout/hierarchy4"/>
    <dgm:cxn modelId="{28D1D8B4-2CD0-4F1F-A283-5D6B6D753C45}" srcId="{68592790-0C65-4F40-B694-05F9B5C91AFB}" destId="{53883713-2F9B-4F1B-8499-3940DB24AA74}" srcOrd="4" destOrd="0" parTransId="{DEB90231-826E-4FB3-BCAA-B8992856A9C9}" sibTransId="{526B7E54-7DF2-44E0-886C-0D74E3E6D118}"/>
    <dgm:cxn modelId="{CD86C0C7-5574-4898-A526-9976E8363AEB}" srcId="{AE202284-B966-4DDB-8364-BB7AAAA60017}" destId="{B544155F-0BDF-464A-8CDA-E7209CB0A699}" srcOrd="0" destOrd="0" parTransId="{ADC3CD18-874F-42A4-B290-92020A5374F0}" sibTransId="{8C05178A-E4F9-4AB2-BFE5-30584A902D22}"/>
    <dgm:cxn modelId="{DB3686E2-4F83-4747-9ABF-9D5F5064C48B}" srcId="{84982E87-CB8D-41C7-8687-E2E1F7B33B35}" destId="{F04A64F2-135F-4A38-8CF3-0B7561848171}" srcOrd="0" destOrd="0" parTransId="{ECCCF848-2279-4038-BAC0-653A33260A33}" sibTransId="{9D466580-BBAE-4AC4-A747-E51D085FC08E}"/>
    <dgm:cxn modelId="{57FDF1E5-140E-482C-9643-C264B6F6DDA0}" srcId="{68592790-0C65-4F40-B694-05F9B5C91AFB}" destId="{FB58F0F8-508A-4FA6-AE77-C95A8301B328}" srcOrd="2" destOrd="0" parTransId="{A169998F-5891-4A13-A60A-4112134E5108}" sibTransId="{1A544757-BCE0-4ECF-B435-D0F09E5BF870}"/>
    <dgm:cxn modelId="{ED4C00EF-7329-4832-AF65-FC6B03D21D58}" type="presOf" srcId="{84982E87-CB8D-41C7-8687-E2E1F7B33B35}" destId="{282F2010-4CB4-4B9D-AE17-14BEB03FDA5C}" srcOrd="0" destOrd="0" presId="urn:microsoft.com/office/officeart/2005/8/layout/hierarchy4"/>
    <dgm:cxn modelId="{8068C1F8-5175-4F51-B9B1-8102D5C1AA14}" type="presOf" srcId="{16A5B33F-2E56-4DC4-A54E-5724A159E1A6}" destId="{1A74A649-753D-474B-80D1-AD15A4CB022B}" srcOrd="0" destOrd="0" presId="urn:microsoft.com/office/officeart/2005/8/layout/hierarchy4"/>
    <dgm:cxn modelId="{B52A3CFD-1BA0-41EC-B5B2-A6FAD0E362B1}" type="presOf" srcId="{2F107440-B49A-474B-BFA1-0F4367605C32}" destId="{15854B03-C033-4D8E-A619-BB7678621632}" srcOrd="0" destOrd="0" presId="urn:microsoft.com/office/officeart/2005/8/layout/hierarchy4"/>
    <dgm:cxn modelId="{A63F89FF-698E-4E2C-A19B-F87665273A1B}" srcId="{C8585BD9-BA1D-4B84-B382-77F7E69798BE}" destId="{84982E87-CB8D-41C7-8687-E2E1F7B33B35}" srcOrd="0" destOrd="0" parTransId="{ABEC660A-DE87-4EB3-9978-121193610CFE}" sibTransId="{92875FFA-8266-44B4-8E48-C0801885B081}"/>
    <dgm:cxn modelId="{6D07942F-39BF-4963-956E-15ADADD8077F}" type="presParOf" srcId="{FF676CBD-C075-446E-AA28-673A0B498CC0}" destId="{5FF8FD50-615A-48F7-B2E2-AFE4D4E150B2}" srcOrd="0" destOrd="0" presId="urn:microsoft.com/office/officeart/2005/8/layout/hierarchy4"/>
    <dgm:cxn modelId="{AED2CCF4-FA35-419C-A4E9-8263A66D79B1}" type="presParOf" srcId="{5FF8FD50-615A-48F7-B2E2-AFE4D4E150B2}" destId="{282F2010-4CB4-4B9D-AE17-14BEB03FDA5C}" srcOrd="0" destOrd="0" presId="urn:microsoft.com/office/officeart/2005/8/layout/hierarchy4"/>
    <dgm:cxn modelId="{4AFE0621-46A6-4E1A-9C54-D65B25CBB0C2}" type="presParOf" srcId="{5FF8FD50-615A-48F7-B2E2-AFE4D4E150B2}" destId="{611C2A2E-DD0C-4977-979A-57590596E4BE}" srcOrd="1" destOrd="0" presId="urn:microsoft.com/office/officeart/2005/8/layout/hierarchy4"/>
    <dgm:cxn modelId="{1FB9B260-3596-43FC-A9D4-E5915DABE52C}" type="presParOf" srcId="{5FF8FD50-615A-48F7-B2E2-AFE4D4E150B2}" destId="{CA4FCAC9-DA5B-49EB-B11E-F04AA227AD48}" srcOrd="2" destOrd="0" presId="urn:microsoft.com/office/officeart/2005/8/layout/hierarchy4"/>
    <dgm:cxn modelId="{E1F2697F-4B85-4F0E-8364-153789762BEC}" type="presParOf" srcId="{CA4FCAC9-DA5B-49EB-B11E-F04AA227AD48}" destId="{49F021A7-667C-4508-BED0-B214950C86A2}" srcOrd="0" destOrd="0" presId="urn:microsoft.com/office/officeart/2005/8/layout/hierarchy4"/>
    <dgm:cxn modelId="{D5E61E7F-3F40-4A13-9CE8-9FC17FA90406}" type="presParOf" srcId="{49F021A7-667C-4508-BED0-B214950C86A2}" destId="{64CE8A74-86E8-4934-AE73-C3B05024E7CB}" srcOrd="0" destOrd="0" presId="urn:microsoft.com/office/officeart/2005/8/layout/hierarchy4"/>
    <dgm:cxn modelId="{51B92491-8A83-4D6E-A108-B9F94B5284F4}" type="presParOf" srcId="{49F021A7-667C-4508-BED0-B214950C86A2}" destId="{F65B144F-CCAE-4994-A7CE-F522DE62AD20}" srcOrd="1" destOrd="0" presId="urn:microsoft.com/office/officeart/2005/8/layout/hierarchy4"/>
    <dgm:cxn modelId="{29964241-0ED8-46B5-91F1-3B9B6891F29E}" type="presParOf" srcId="{49F021A7-667C-4508-BED0-B214950C86A2}" destId="{FA743A49-A50C-45B1-A11C-1898635E28CA}" srcOrd="2" destOrd="0" presId="urn:microsoft.com/office/officeart/2005/8/layout/hierarchy4"/>
    <dgm:cxn modelId="{9E560159-24BE-4465-B6F5-80252C40C52A}" type="presParOf" srcId="{FA743A49-A50C-45B1-A11C-1898635E28CA}" destId="{86836232-D978-4D6B-A1DA-C4BC738BDFA0}" srcOrd="0" destOrd="0" presId="urn:microsoft.com/office/officeart/2005/8/layout/hierarchy4"/>
    <dgm:cxn modelId="{29667310-1598-4C13-B023-15CE59D1CE2B}" type="presParOf" srcId="{86836232-D978-4D6B-A1DA-C4BC738BDFA0}" destId="{6ED95EE0-93FC-476C-8D5A-0F3C12E351C7}" srcOrd="0" destOrd="0" presId="urn:microsoft.com/office/officeart/2005/8/layout/hierarchy4"/>
    <dgm:cxn modelId="{0000A237-FC46-4498-84BA-D19ED18E604E}" type="presParOf" srcId="{86836232-D978-4D6B-A1DA-C4BC738BDFA0}" destId="{7DFDAFBE-6AFD-40AB-AF56-7F2CFAD82DB5}" srcOrd="1" destOrd="0" presId="urn:microsoft.com/office/officeart/2005/8/layout/hierarchy4"/>
    <dgm:cxn modelId="{B893C7B4-3BC4-4423-9C4F-62EFD54CB922}" type="presParOf" srcId="{CA4FCAC9-DA5B-49EB-B11E-F04AA227AD48}" destId="{BCAE8589-FAD5-42CF-A391-0FFA44A80DAE}" srcOrd="1" destOrd="0" presId="urn:microsoft.com/office/officeart/2005/8/layout/hierarchy4"/>
    <dgm:cxn modelId="{64CA733B-F68D-46F5-AD35-4A923852DA3D}" type="presParOf" srcId="{CA4FCAC9-DA5B-49EB-B11E-F04AA227AD48}" destId="{C7A0905A-406D-4B13-8E71-F0EBBEB4CF58}" srcOrd="2" destOrd="0" presId="urn:microsoft.com/office/officeart/2005/8/layout/hierarchy4"/>
    <dgm:cxn modelId="{19E205EE-5D2F-4239-9D9A-68997D31D540}" type="presParOf" srcId="{C7A0905A-406D-4B13-8E71-F0EBBEB4CF58}" destId="{B5B18AD4-1BF8-470B-BE82-04C5182DEC06}" srcOrd="0" destOrd="0" presId="urn:microsoft.com/office/officeart/2005/8/layout/hierarchy4"/>
    <dgm:cxn modelId="{B29CE835-15D6-4E7F-8CE5-81BAD025B475}" type="presParOf" srcId="{C7A0905A-406D-4B13-8E71-F0EBBEB4CF58}" destId="{EF616D41-6C73-4CEF-81B5-4B303586C9F3}" srcOrd="1" destOrd="0" presId="urn:microsoft.com/office/officeart/2005/8/layout/hierarchy4"/>
    <dgm:cxn modelId="{8E7E449A-8811-4923-9AE8-348902C6A1F2}" type="presParOf" srcId="{C7A0905A-406D-4B13-8E71-F0EBBEB4CF58}" destId="{2459C54F-47EB-44BE-9108-991D9FCCAA48}" srcOrd="2" destOrd="0" presId="urn:microsoft.com/office/officeart/2005/8/layout/hierarchy4"/>
    <dgm:cxn modelId="{E5AF7CE3-00CC-4A92-82D6-6A9790841D7E}" type="presParOf" srcId="{2459C54F-47EB-44BE-9108-991D9FCCAA48}" destId="{7A8BFAEF-7EBE-46E1-BE59-ACFBE5B21133}" srcOrd="0" destOrd="0" presId="urn:microsoft.com/office/officeart/2005/8/layout/hierarchy4"/>
    <dgm:cxn modelId="{E7B30515-AB24-468D-9D11-B7BD699D54D6}" type="presParOf" srcId="{7A8BFAEF-7EBE-46E1-BE59-ACFBE5B21133}" destId="{DDC9D341-B86E-4536-A13A-0559185F4A8E}" srcOrd="0" destOrd="0" presId="urn:microsoft.com/office/officeart/2005/8/layout/hierarchy4"/>
    <dgm:cxn modelId="{8056A26C-91D6-42CC-9CF5-285FC8447FA7}" type="presParOf" srcId="{7A8BFAEF-7EBE-46E1-BE59-ACFBE5B21133}" destId="{EC6E8753-F0A0-41D5-A6C0-69717721A028}" srcOrd="1" destOrd="0" presId="urn:microsoft.com/office/officeart/2005/8/layout/hierarchy4"/>
    <dgm:cxn modelId="{97E5B283-D242-4334-8BE1-A1A92D3D1C14}" type="presParOf" srcId="{2459C54F-47EB-44BE-9108-991D9FCCAA48}" destId="{1CD1D1D0-ADD1-44B0-B040-779D3BEBDF77}" srcOrd="1" destOrd="0" presId="urn:microsoft.com/office/officeart/2005/8/layout/hierarchy4"/>
    <dgm:cxn modelId="{A101BCE4-98ED-4F72-973C-BB5E9C98CB4F}" type="presParOf" srcId="{2459C54F-47EB-44BE-9108-991D9FCCAA48}" destId="{4D909441-3C4B-482C-931C-2175FB84DB54}" srcOrd="2" destOrd="0" presId="urn:microsoft.com/office/officeart/2005/8/layout/hierarchy4"/>
    <dgm:cxn modelId="{E94CFB70-127E-4AF1-9552-2431D5D774EF}" type="presParOf" srcId="{4D909441-3C4B-482C-931C-2175FB84DB54}" destId="{F1E492AD-1F60-41BB-BB1B-682056B23392}" srcOrd="0" destOrd="0" presId="urn:microsoft.com/office/officeart/2005/8/layout/hierarchy4"/>
    <dgm:cxn modelId="{6E0784A5-CFCF-4A74-A57A-A4B478B35A77}" type="presParOf" srcId="{4D909441-3C4B-482C-931C-2175FB84DB54}" destId="{E344DA97-487E-4C4D-82FC-BA6B011AACAD}" srcOrd="1" destOrd="0" presId="urn:microsoft.com/office/officeart/2005/8/layout/hierarchy4"/>
    <dgm:cxn modelId="{4FE0CB82-EFAA-489E-AA36-DF7208EA866D}" type="presParOf" srcId="{4D909441-3C4B-482C-931C-2175FB84DB54}" destId="{C5F64495-0446-4738-AAFA-840138B66C16}" srcOrd="2" destOrd="0" presId="urn:microsoft.com/office/officeart/2005/8/layout/hierarchy4"/>
    <dgm:cxn modelId="{D2AA3AB2-8EB4-42F0-9EB9-2235E25E04CE}" type="presParOf" srcId="{C5F64495-0446-4738-AAFA-840138B66C16}" destId="{9E614C6B-BA53-4D2A-8468-B00A3CD3FEA4}" srcOrd="0" destOrd="0" presId="urn:microsoft.com/office/officeart/2005/8/layout/hierarchy4"/>
    <dgm:cxn modelId="{6CC5A410-C8BE-4061-A154-F580568B8181}" type="presParOf" srcId="{9E614C6B-BA53-4D2A-8468-B00A3CD3FEA4}" destId="{15854B03-C033-4D8E-A619-BB7678621632}" srcOrd="0" destOrd="0" presId="urn:microsoft.com/office/officeart/2005/8/layout/hierarchy4"/>
    <dgm:cxn modelId="{2F1DC7B7-E205-42BB-AD65-74F73D4CC208}" type="presParOf" srcId="{9E614C6B-BA53-4D2A-8468-B00A3CD3FEA4}" destId="{2C8623CC-BDF4-4A2A-90C4-00C6F1EC4DD2}" srcOrd="1" destOrd="0" presId="urn:microsoft.com/office/officeart/2005/8/layout/hierarchy4"/>
    <dgm:cxn modelId="{374BAE1A-9DF7-4A8E-87EE-9F98428CC315}" type="presParOf" srcId="{C5F64495-0446-4738-AAFA-840138B66C16}" destId="{4DAC0DE4-9C02-45C4-BD92-0E82C0D8C405}" srcOrd="1" destOrd="0" presId="urn:microsoft.com/office/officeart/2005/8/layout/hierarchy4"/>
    <dgm:cxn modelId="{972E507B-606C-4978-B61E-0BAE5647C1F2}" type="presParOf" srcId="{C5F64495-0446-4738-AAFA-840138B66C16}" destId="{271676C2-E1F8-4355-8FB2-C4B3EB40D0BF}" srcOrd="2" destOrd="0" presId="urn:microsoft.com/office/officeart/2005/8/layout/hierarchy4"/>
    <dgm:cxn modelId="{CB26EC80-AA01-4BFA-A169-315FB071B1C9}" type="presParOf" srcId="{271676C2-E1F8-4355-8FB2-C4B3EB40D0BF}" destId="{79244899-E14A-4E11-BC58-C97BF0F3D689}" srcOrd="0" destOrd="0" presId="urn:microsoft.com/office/officeart/2005/8/layout/hierarchy4"/>
    <dgm:cxn modelId="{38495CD4-6F70-4111-8E9B-21B7C606AEB4}" type="presParOf" srcId="{271676C2-E1F8-4355-8FB2-C4B3EB40D0BF}" destId="{E91149A5-8278-408D-83B8-C857B7157122}" srcOrd="1" destOrd="0" presId="urn:microsoft.com/office/officeart/2005/8/layout/hierarchy4"/>
    <dgm:cxn modelId="{FAD62AE0-357C-4440-A61D-56AE62CA2CB8}" type="presParOf" srcId="{C5F64495-0446-4738-AAFA-840138B66C16}" destId="{282B331F-AB24-4E59-A23E-590FFC983C40}" srcOrd="3" destOrd="0" presId="urn:microsoft.com/office/officeart/2005/8/layout/hierarchy4"/>
    <dgm:cxn modelId="{7F32052C-0C93-4CF2-8679-B1CF960961F8}" type="presParOf" srcId="{C5F64495-0446-4738-AAFA-840138B66C16}" destId="{C17CBCF0-8BD7-4891-90F4-55255C34416F}" srcOrd="4" destOrd="0" presId="urn:microsoft.com/office/officeart/2005/8/layout/hierarchy4"/>
    <dgm:cxn modelId="{AD665518-C0B2-49D5-B1C9-B225ED3D3E42}" type="presParOf" srcId="{C17CBCF0-8BD7-4891-90F4-55255C34416F}" destId="{F3D693F8-50D3-4CEC-B857-6DCC2D6614BB}" srcOrd="0" destOrd="0" presId="urn:microsoft.com/office/officeart/2005/8/layout/hierarchy4"/>
    <dgm:cxn modelId="{0CB88E01-2B49-4ED9-9256-F54C2003CA1B}" type="presParOf" srcId="{C17CBCF0-8BD7-4891-90F4-55255C34416F}" destId="{E6A4E8B8-384A-4C9F-828E-D39F4F09AC2B}" srcOrd="1" destOrd="0" presId="urn:microsoft.com/office/officeart/2005/8/layout/hierarchy4"/>
    <dgm:cxn modelId="{2E87AD09-6638-4973-ACA8-DA364AF03C72}" type="presParOf" srcId="{C5F64495-0446-4738-AAFA-840138B66C16}" destId="{60C890B9-B09B-4E6C-9806-D55E46604611}" srcOrd="5" destOrd="0" presId="urn:microsoft.com/office/officeart/2005/8/layout/hierarchy4"/>
    <dgm:cxn modelId="{D84AAF58-1565-4492-A97A-B13D37ED14AC}" type="presParOf" srcId="{C5F64495-0446-4738-AAFA-840138B66C16}" destId="{88AFCF8C-08BB-413A-9DB5-CE7949E2E6F9}" srcOrd="6" destOrd="0" presId="urn:microsoft.com/office/officeart/2005/8/layout/hierarchy4"/>
    <dgm:cxn modelId="{18ECB7CF-9366-421B-9969-A1009AE2B150}" type="presParOf" srcId="{88AFCF8C-08BB-413A-9DB5-CE7949E2E6F9}" destId="{4E27B617-B353-46C8-A288-E6358B0BFF74}" srcOrd="0" destOrd="0" presId="urn:microsoft.com/office/officeart/2005/8/layout/hierarchy4"/>
    <dgm:cxn modelId="{DE545E11-6AD1-4E69-B06C-F99C08DEE77F}" type="presParOf" srcId="{88AFCF8C-08BB-413A-9DB5-CE7949E2E6F9}" destId="{5AB1EAA5-1D40-4C89-9BBB-0662D90A8D5C}" srcOrd="1" destOrd="0" presId="urn:microsoft.com/office/officeart/2005/8/layout/hierarchy4"/>
    <dgm:cxn modelId="{F37AD4F8-B2B1-479F-9E37-4B2D6B8C4C92}" type="presParOf" srcId="{C5F64495-0446-4738-AAFA-840138B66C16}" destId="{2C9D830C-C761-4CDC-8C91-50DDD788ECAD}" srcOrd="7" destOrd="0" presId="urn:microsoft.com/office/officeart/2005/8/layout/hierarchy4"/>
    <dgm:cxn modelId="{5DC4950B-655E-4895-BEC0-BFE81A7CB08C}" type="presParOf" srcId="{C5F64495-0446-4738-AAFA-840138B66C16}" destId="{1E600BCE-A844-4BFE-B104-59905BA0A97B}" srcOrd="8" destOrd="0" presId="urn:microsoft.com/office/officeart/2005/8/layout/hierarchy4"/>
    <dgm:cxn modelId="{2DF53323-4667-4B29-A437-F6A49D749A22}" type="presParOf" srcId="{1E600BCE-A844-4BFE-B104-59905BA0A97B}" destId="{0735760D-44E7-4056-B7BD-A82EA15EB52D}" srcOrd="0" destOrd="0" presId="urn:microsoft.com/office/officeart/2005/8/layout/hierarchy4"/>
    <dgm:cxn modelId="{733B48EC-CB39-4A6D-9C0A-FCDFEB3A1923}" type="presParOf" srcId="{1E600BCE-A844-4BFE-B104-59905BA0A97B}" destId="{3DB4EC95-2318-447A-B756-ADDF53F1B60E}" srcOrd="1" destOrd="0" presId="urn:microsoft.com/office/officeart/2005/8/layout/hierarchy4"/>
    <dgm:cxn modelId="{D97F896C-A9CD-4956-8486-5EE15E9C9E55}" type="presParOf" srcId="{C5F64495-0446-4738-AAFA-840138B66C16}" destId="{17BDBF51-33E0-4160-918D-1730CDA1D9AC}" srcOrd="9" destOrd="0" presId="urn:microsoft.com/office/officeart/2005/8/layout/hierarchy4"/>
    <dgm:cxn modelId="{EE076BF4-381A-4A83-925E-D3E2A8257398}" type="presParOf" srcId="{C5F64495-0446-4738-AAFA-840138B66C16}" destId="{FC0D54C5-CB26-41D9-B67D-1109E0742331}" srcOrd="10" destOrd="0" presId="urn:microsoft.com/office/officeart/2005/8/layout/hierarchy4"/>
    <dgm:cxn modelId="{4C7DA9B2-AC0E-4F93-888D-2B88AAF9484A}" type="presParOf" srcId="{FC0D54C5-CB26-41D9-B67D-1109E0742331}" destId="{1A74A649-753D-474B-80D1-AD15A4CB022B}" srcOrd="0" destOrd="0" presId="urn:microsoft.com/office/officeart/2005/8/layout/hierarchy4"/>
    <dgm:cxn modelId="{261A5664-D784-4ABD-80E9-8002CDBBE390}" type="presParOf" srcId="{FC0D54C5-CB26-41D9-B67D-1109E0742331}" destId="{64E5B139-B07C-4713-9860-735FF368431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85A92-A0D7-4F5F-8D5D-A34F4F9B6190}">
      <dsp:nvSpPr>
        <dsp:cNvPr id="0" name=""/>
        <dsp:cNvSpPr/>
      </dsp:nvSpPr>
      <dsp:spPr>
        <a:xfrm rot="10800000" flipV="1">
          <a:off x="5331775" y="1387768"/>
          <a:ext cx="5157666" cy="14310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$235K PM  Positions via LSP Agreement</a:t>
          </a:r>
        </a:p>
      </dsp:txBody>
      <dsp:txXfrm rot="-10800000">
        <a:off x="5373689" y="1429682"/>
        <a:ext cx="5073838" cy="1347210"/>
      </dsp:txXfrm>
    </dsp:sp>
    <dsp:sp modelId="{1D0C1965-088A-45F9-9971-4A19FB82A3A3}">
      <dsp:nvSpPr>
        <dsp:cNvPr id="0" name=""/>
        <dsp:cNvSpPr/>
      </dsp:nvSpPr>
      <dsp:spPr>
        <a:xfrm>
          <a:off x="3881" y="1460149"/>
          <a:ext cx="5042148" cy="128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$100K in Support Agreements</a:t>
          </a:r>
        </a:p>
      </dsp:txBody>
      <dsp:txXfrm>
        <a:off x="41468" y="1497736"/>
        <a:ext cx="4966974" cy="1208130"/>
      </dsp:txXfrm>
    </dsp:sp>
    <dsp:sp modelId="{60142DB0-3B1D-4B8C-BC29-F30543E4FBAD}">
      <dsp:nvSpPr>
        <dsp:cNvPr id="0" name=""/>
        <dsp:cNvSpPr/>
      </dsp:nvSpPr>
      <dsp:spPr>
        <a:xfrm>
          <a:off x="0" y="46818"/>
          <a:ext cx="5042148" cy="128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$4M OER NYS Funds</a:t>
          </a:r>
        </a:p>
      </dsp:txBody>
      <dsp:txXfrm>
        <a:off x="37587" y="84405"/>
        <a:ext cx="4966974" cy="1208130"/>
      </dsp:txXfrm>
    </dsp:sp>
    <dsp:sp modelId="{71CDC438-74E6-45A0-AE67-0F891884B9C9}">
      <dsp:nvSpPr>
        <dsp:cNvPr id="0" name=""/>
        <dsp:cNvSpPr/>
      </dsp:nvSpPr>
      <dsp:spPr>
        <a:xfrm>
          <a:off x="5469570" y="3173"/>
          <a:ext cx="5042148" cy="128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~$2M in State Funds </a:t>
          </a:r>
        </a:p>
      </dsp:txBody>
      <dsp:txXfrm>
        <a:off x="5507157" y="40760"/>
        <a:ext cx="4966974" cy="1208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741F1-DCDF-47B2-8458-8156043AD21E}">
      <dsp:nvSpPr>
        <dsp:cNvPr id="0" name=""/>
        <dsp:cNvSpPr/>
      </dsp:nvSpPr>
      <dsp:spPr>
        <a:xfrm>
          <a:off x="3103637" y="1742149"/>
          <a:ext cx="2246905" cy="194366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OER Technology and Program Support: $3.8M</a:t>
          </a:r>
        </a:p>
      </dsp:txBody>
      <dsp:txXfrm>
        <a:off x="3475981" y="2064241"/>
        <a:ext cx="1502217" cy="1299480"/>
      </dsp:txXfrm>
    </dsp:sp>
    <dsp:sp modelId="{94520D3E-4C60-4628-A08C-F21F9FE9B386}">
      <dsp:nvSpPr>
        <dsp:cNvPr id="0" name=""/>
        <dsp:cNvSpPr/>
      </dsp:nvSpPr>
      <dsp:spPr>
        <a:xfrm>
          <a:off x="4510632" y="812237"/>
          <a:ext cx="847750" cy="730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53B85-A64C-48B9-9224-F2D898A86D1E}">
      <dsp:nvSpPr>
        <dsp:cNvPr id="0" name=""/>
        <dsp:cNvSpPr/>
      </dsp:nvSpPr>
      <dsp:spPr>
        <a:xfrm>
          <a:off x="3102466" y="-49501"/>
          <a:ext cx="2257609" cy="16407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$300K </a:t>
          </a:r>
          <a:r>
            <a:rPr lang="en-US" sz="1500" kern="1200" err="1"/>
            <a:t>SUNYConnect</a:t>
          </a:r>
          <a:r>
            <a:rPr lang="en-US" sz="1500" kern="1200"/>
            <a:t> Subsidy</a:t>
          </a:r>
        </a:p>
      </dsp:txBody>
      <dsp:txXfrm>
        <a:off x="3446853" y="200784"/>
        <a:ext cx="1568835" cy="1140163"/>
      </dsp:txXfrm>
    </dsp:sp>
    <dsp:sp modelId="{7051E7BD-2BF2-4657-8EC6-B5A2B3552904}">
      <dsp:nvSpPr>
        <dsp:cNvPr id="0" name=""/>
        <dsp:cNvSpPr/>
      </dsp:nvSpPr>
      <dsp:spPr>
        <a:xfrm>
          <a:off x="5500023" y="2177789"/>
          <a:ext cx="847750" cy="730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75FEE-C8A9-49FF-99A0-FDB20B07D9DB}">
      <dsp:nvSpPr>
        <dsp:cNvPr id="0" name=""/>
        <dsp:cNvSpPr/>
      </dsp:nvSpPr>
      <dsp:spPr>
        <a:xfrm>
          <a:off x="5172880" y="705039"/>
          <a:ext cx="2634270" cy="194685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$100K Repositories/SUNY Create  Hosting</a:t>
          </a:r>
        </a:p>
      </dsp:txBody>
      <dsp:txXfrm>
        <a:off x="5577808" y="1004300"/>
        <a:ext cx="1824414" cy="1348331"/>
      </dsp:txXfrm>
    </dsp:sp>
    <dsp:sp modelId="{11375862-E0A5-44E4-8E62-1A8DCEA75D7E}">
      <dsp:nvSpPr>
        <dsp:cNvPr id="0" name=""/>
        <dsp:cNvSpPr/>
      </dsp:nvSpPr>
      <dsp:spPr>
        <a:xfrm>
          <a:off x="4812728" y="3719240"/>
          <a:ext cx="847750" cy="730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D619CA-1724-4256-99AE-7620DA75B823}">
      <dsp:nvSpPr>
        <dsp:cNvPr id="0" name=""/>
        <dsp:cNvSpPr/>
      </dsp:nvSpPr>
      <dsp:spPr>
        <a:xfrm>
          <a:off x="5083677" y="2724078"/>
          <a:ext cx="2580633" cy="184364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$200K Misc. Operations  Support </a:t>
          </a:r>
        </a:p>
      </dsp:txBody>
      <dsp:txXfrm>
        <a:off x="5474306" y="3003150"/>
        <a:ext cx="1799375" cy="1285501"/>
      </dsp:txXfrm>
    </dsp:sp>
    <dsp:sp modelId="{4E6282D1-649B-45F6-A5F9-1F72B6031BFF}">
      <dsp:nvSpPr>
        <dsp:cNvPr id="0" name=""/>
        <dsp:cNvSpPr/>
      </dsp:nvSpPr>
      <dsp:spPr>
        <a:xfrm>
          <a:off x="3107818" y="3879249"/>
          <a:ext cx="847750" cy="730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80B4A-7ACF-4EB2-9CF1-B1F796946656}">
      <dsp:nvSpPr>
        <dsp:cNvPr id="0" name=""/>
        <dsp:cNvSpPr/>
      </dsp:nvSpPr>
      <dsp:spPr>
        <a:xfrm>
          <a:off x="3182021" y="3786050"/>
          <a:ext cx="2098501" cy="1743193"/>
        </a:xfrm>
        <a:prstGeom prst="hexagon">
          <a:avLst>
            <a:gd name="adj" fmla="val 28570"/>
            <a:gd name="vf" fmla="val 11547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Reviewing /Requesting Program Support Initiatives with Remaining $500K</a:t>
          </a:r>
        </a:p>
      </dsp:txBody>
      <dsp:txXfrm>
        <a:off x="3522906" y="4069218"/>
        <a:ext cx="1416731" cy="1176857"/>
      </dsp:txXfrm>
    </dsp:sp>
    <dsp:sp modelId="{0FCC9E49-776A-4231-A263-D22B32C01F3F}">
      <dsp:nvSpPr>
        <dsp:cNvPr id="0" name=""/>
        <dsp:cNvSpPr/>
      </dsp:nvSpPr>
      <dsp:spPr>
        <a:xfrm>
          <a:off x="781287" y="2239695"/>
          <a:ext cx="2551816" cy="224642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$1.1M Staffing</a:t>
          </a:r>
        </a:p>
      </dsp:txBody>
      <dsp:txXfrm>
        <a:off x="1208514" y="2615794"/>
        <a:ext cx="1697362" cy="1494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29236-806A-4053-A7D2-6968D5B85EAD}">
      <dsp:nvSpPr>
        <dsp:cNvPr id="0" name=""/>
        <dsp:cNvSpPr/>
      </dsp:nvSpPr>
      <dsp:spPr>
        <a:xfrm>
          <a:off x="9242"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~11.5M Annual Contracts	</a:t>
          </a:r>
        </a:p>
      </dsp:txBody>
      <dsp:txXfrm>
        <a:off x="57787" y="1395494"/>
        <a:ext cx="2665308" cy="1560349"/>
      </dsp:txXfrm>
    </dsp:sp>
    <dsp:sp modelId="{4CA69023-1E2B-44B7-B326-57532B778719}">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1970146"/>
        <a:ext cx="409940" cy="411044"/>
      </dsp:txXfrm>
    </dsp:sp>
    <dsp:sp modelId="{D545A39D-E96E-470E-AEB1-60A1AF27E671}">
      <dsp:nvSpPr>
        <dsp:cNvPr id="0" name=""/>
        <dsp:cNvSpPr/>
      </dsp:nvSpPr>
      <dsp:spPr>
        <a:xfrm>
          <a:off x="3876600"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OLIS/SUNY Manages Contracts and  Pays Vendor, Recovering Funds from Campuses via Direct Charge (in most cases)	</a:t>
          </a:r>
        </a:p>
      </dsp:txBody>
      <dsp:txXfrm>
        <a:off x="3925145" y="1395494"/>
        <a:ext cx="2665308" cy="1560349"/>
      </dsp:txXfrm>
    </dsp:sp>
    <dsp:sp modelId="{43272393-2C64-402C-AFF3-E2FDA8BD708E}">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1970146"/>
        <a:ext cx="409940" cy="411044"/>
      </dsp:txXfrm>
    </dsp:sp>
    <dsp:sp modelId="{2872D239-4F18-44C2-9E11-908AE9FEB75F}">
      <dsp:nvSpPr>
        <dsp:cNvPr id="0" name=""/>
        <dsp:cNvSpPr/>
      </dsp:nvSpPr>
      <dsp:spPr>
        <a:xfrm>
          <a:off x="7743958"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 Net Effect to OLIS Budget. Recharge %  goes to Business Operations.  But, Benefit to Campuses in Efficiency/Savings.</a:t>
          </a:r>
        </a:p>
      </dsp:txBody>
      <dsp:txXfrm>
        <a:off x="7792503" y="1395494"/>
        <a:ext cx="2665308" cy="1560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E0E2-DE9D-4D4D-83A8-16FDBCEF7D7A}">
      <dsp:nvSpPr>
        <dsp:cNvPr id="0" name=""/>
        <dsp:cNvSpPr/>
      </dsp:nvSpPr>
      <dsp:spPr>
        <a:xfrm>
          <a:off x="3777238" y="0"/>
          <a:ext cx="7168920" cy="438626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t" anchorCtr="0">
          <a:noAutofit/>
        </a:bodyPr>
        <a:lstStyle/>
        <a:p>
          <a:pPr marL="285750" lvl="1" indent="-285750" algn="l" defTabSz="1778000">
            <a:lnSpc>
              <a:spcPct val="90000"/>
            </a:lnSpc>
            <a:spcBef>
              <a:spcPct val="0"/>
            </a:spcBef>
            <a:spcAft>
              <a:spcPct val="15000"/>
            </a:spcAft>
            <a:buFont typeface="Arial" panose="020B0604020202020204" pitchFamily="34" charset="0"/>
            <a:buNone/>
          </a:pPr>
          <a:endParaRPr lang="en-US" sz="4000" kern="1200"/>
        </a:p>
        <a:p>
          <a:pPr marL="285750" lvl="1" indent="-285750" algn="l" defTabSz="1778000">
            <a:lnSpc>
              <a:spcPct val="90000"/>
            </a:lnSpc>
            <a:spcBef>
              <a:spcPct val="0"/>
            </a:spcBef>
            <a:spcAft>
              <a:spcPct val="15000"/>
            </a:spcAft>
            <a:buChar char="•"/>
          </a:pPr>
          <a:r>
            <a:rPr lang="en-US" sz="4000" kern="1200"/>
            <a:t>3 </a:t>
          </a:r>
          <a:r>
            <a:rPr lang="en-US" sz="4000" kern="1200" err="1"/>
            <a:t>Doctorals</a:t>
          </a:r>
          <a:endParaRPr lang="en-US" sz="4000" kern="1200"/>
        </a:p>
        <a:p>
          <a:pPr marL="285750" lvl="1" indent="-285750" algn="l" defTabSz="1778000">
            <a:lnSpc>
              <a:spcPct val="90000"/>
            </a:lnSpc>
            <a:spcBef>
              <a:spcPct val="0"/>
            </a:spcBef>
            <a:spcAft>
              <a:spcPct val="15000"/>
            </a:spcAft>
            <a:buChar char="•"/>
          </a:pPr>
          <a:r>
            <a:rPr lang="en-US" sz="4000" kern="1200"/>
            <a:t>2 University Centers</a:t>
          </a:r>
        </a:p>
        <a:p>
          <a:pPr marL="285750" lvl="1" indent="-285750" algn="l" defTabSz="1778000">
            <a:lnSpc>
              <a:spcPct val="90000"/>
            </a:lnSpc>
            <a:spcBef>
              <a:spcPct val="0"/>
            </a:spcBef>
            <a:spcAft>
              <a:spcPct val="15000"/>
            </a:spcAft>
            <a:buChar char="•"/>
          </a:pPr>
          <a:r>
            <a:rPr lang="en-US" sz="4000" kern="1200"/>
            <a:t>8 Community Colleges</a:t>
          </a:r>
        </a:p>
        <a:p>
          <a:pPr marL="285750" lvl="1" indent="-285750" algn="l" defTabSz="1778000">
            <a:lnSpc>
              <a:spcPct val="90000"/>
            </a:lnSpc>
            <a:spcBef>
              <a:spcPct val="0"/>
            </a:spcBef>
            <a:spcAft>
              <a:spcPct val="15000"/>
            </a:spcAft>
            <a:buChar char="•"/>
          </a:pPr>
          <a:r>
            <a:rPr lang="en-US" sz="4000" kern="1200"/>
            <a:t>4 Comps./Specialized</a:t>
          </a:r>
        </a:p>
      </dsp:txBody>
      <dsp:txXfrm>
        <a:off x="3777238" y="548283"/>
        <a:ext cx="5524071" cy="3289697"/>
      </dsp:txXfrm>
    </dsp:sp>
    <dsp:sp modelId="{C91DA637-48B7-4181-AC99-4AE9C2C0A71F}">
      <dsp:nvSpPr>
        <dsp:cNvPr id="0" name=""/>
        <dsp:cNvSpPr/>
      </dsp:nvSpPr>
      <dsp:spPr>
        <a:xfrm>
          <a:off x="1240" y="0"/>
          <a:ext cx="3775997" cy="4386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a:t>17 Agreements in 22-23</a:t>
          </a:r>
        </a:p>
      </dsp:txBody>
      <dsp:txXfrm>
        <a:off x="185569" y="184329"/>
        <a:ext cx="3407339" cy="4017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F2010-4CB4-4B9D-AE17-14BEB03FDA5C}">
      <dsp:nvSpPr>
        <dsp:cNvPr id="0" name=""/>
        <dsp:cNvSpPr/>
      </dsp:nvSpPr>
      <dsp:spPr>
        <a:xfrm>
          <a:off x="1886" y="1730"/>
          <a:ext cx="11249413" cy="9892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Cataloging</a:t>
          </a:r>
        </a:p>
      </dsp:txBody>
      <dsp:txXfrm>
        <a:off x="30861" y="30705"/>
        <a:ext cx="11191463" cy="931345"/>
      </dsp:txXfrm>
    </dsp:sp>
    <dsp:sp modelId="{64CE8A74-86E8-4934-AE73-C3B05024E7CB}">
      <dsp:nvSpPr>
        <dsp:cNvPr id="0" name=""/>
        <dsp:cNvSpPr/>
      </dsp:nvSpPr>
      <dsp:spPr>
        <a:xfrm>
          <a:off x="12866" y="1130262"/>
          <a:ext cx="755346" cy="9892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Procurement</a:t>
          </a:r>
        </a:p>
      </dsp:txBody>
      <dsp:txXfrm>
        <a:off x="34989" y="1152385"/>
        <a:ext cx="711100" cy="945049"/>
      </dsp:txXfrm>
    </dsp:sp>
    <dsp:sp modelId="{6ED95EE0-93FC-476C-8D5A-0F3C12E351C7}">
      <dsp:nvSpPr>
        <dsp:cNvPr id="0" name=""/>
        <dsp:cNvSpPr/>
      </dsp:nvSpPr>
      <dsp:spPr>
        <a:xfrm>
          <a:off x="115075" y="2276394"/>
          <a:ext cx="755346" cy="984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Accessibility</a:t>
          </a:r>
        </a:p>
      </dsp:txBody>
      <dsp:txXfrm>
        <a:off x="137198" y="2298517"/>
        <a:ext cx="711100" cy="940241"/>
      </dsp:txXfrm>
    </dsp:sp>
    <dsp:sp modelId="{B5B18AD4-1BF8-470B-BE82-04C5182DEC06}">
      <dsp:nvSpPr>
        <dsp:cNvPr id="0" name=""/>
        <dsp:cNvSpPr/>
      </dsp:nvSpPr>
      <dsp:spPr>
        <a:xfrm>
          <a:off x="794508" y="1130262"/>
          <a:ext cx="10445810" cy="9892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Interlibrary Loan—</a:t>
          </a:r>
          <a:r>
            <a:rPr lang="en-US" sz="2400" kern="1200" err="1"/>
            <a:t>ILLiad</a:t>
          </a:r>
          <a:r>
            <a:rPr lang="en-US" sz="2400" kern="1200"/>
            <a:t>, </a:t>
          </a:r>
          <a:r>
            <a:rPr lang="en-US" sz="2400" kern="1200" err="1"/>
            <a:t>Worldshare</a:t>
          </a:r>
          <a:r>
            <a:rPr lang="en-US" sz="2400" kern="1200"/>
            <a:t>, etc.</a:t>
          </a:r>
        </a:p>
      </dsp:txBody>
      <dsp:txXfrm>
        <a:off x="823483" y="1159237"/>
        <a:ext cx="10387860" cy="931345"/>
      </dsp:txXfrm>
    </dsp:sp>
    <dsp:sp modelId="{DDC9D341-B86E-4536-A13A-0559185F4A8E}">
      <dsp:nvSpPr>
        <dsp:cNvPr id="0" name=""/>
        <dsp:cNvSpPr/>
      </dsp:nvSpPr>
      <dsp:spPr>
        <a:xfrm>
          <a:off x="1167019" y="2295368"/>
          <a:ext cx="2221024" cy="1005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Organizational consulting</a:t>
          </a:r>
        </a:p>
      </dsp:txBody>
      <dsp:txXfrm>
        <a:off x="1196465" y="2324814"/>
        <a:ext cx="2162132" cy="946460"/>
      </dsp:txXfrm>
    </dsp:sp>
    <dsp:sp modelId="{F1E492AD-1F60-41BB-BB1B-682056B23392}">
      <dsp:nvSpPr>
        <dsp:cNvPr id="0" name=""/>
        <dsp:cNvSpPr/>
      </dsp:nvSpPr>
      <dsp:spPr>
        <a:xfrm>
          <a:off x="4305648" y="2258794"/>
          <a:ext cx="6763301" cy="10176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Processing Requests via ILL</a:t>
          </a:r>
        </a:p>
      </dsp:txBody>
      <dsp:txXfrm>
        <a:off x="4335455" y="2288601"/>
        <a:ext cx="6703687" cy="958074"/>
      </dsp:txXfrm>
    </dsp:sp>
    <dsp:sp modelId="{15854B03-C033-4D8E-A619-BB7678621632}">
      <dsp:nvSpPr>
        <dsp:cNvPr id="0" name=""/>
        <dsp:cNvSpPr/>
      </dsp:nvSpPr>
      <dsp:spPr>
        <a:xfrm>
          <a:off x="281125" y="3499027"/>
          <a:ext cx="1877765" cy="939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General Troubleshooting</a:t>
          </a:r>
        </a:p>
      </dsp:txBody>
      <dsp:txXfrm>
        <a:off x="308638" y="3526540"/>
        <a:ext cx="1822739" cy="884349"/>
      </dsp:txXfrm>
    </dsp:sp>
    <dsp:sp modelId="{79244899-E14A-4E11-BC58-C97BF0F3D689}">
      <dsp:nvSpPr>
        <dsp:cNvPr id="0" name=""/>
        <dsp:cNvSpPr/>
      </dsp:nvSpPr>
      <dsp:spPr>
        <a:xfrm>
          <a:off x="8335276" y="3397199"/>
          <a:ext cx="1005732" cy="1049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err="1"/>
            <a:t>Libguides</a:t>
          </a:r>
          <a:endParaRPr lang="en-US" sz="900" kern="1200"/>
        </a:p>
      </dsp:txBody>
      <dsp:txXfrm>
        <a:off x="8364733" y="3426656"/>
        <a:ext cx="946818" cy="990926"/>
      </dsp:txXfrm>
    </dsp:sp>
    <dsp:sp modelId="{F3D693F8-50D3-4CEC-B857-6DCC2D6614BB}">
      <dsp:nvSpPr>
        <dsp:cNvPr id="0" name=""/>
        <dsp:cNvSpPr/>
      </dsp:nvSpPr>
      <dsp:spPr>
        <a:xfrm>
          <a:off x="5496045" y="3397130"/>
          <a:ext cx="1018293" cy="10600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Scholarly Communications</a:t>
          </a:r>
        </a:p>
      </dsp:txBody>
      <dsp:txXfrm>
        <a:off x="5525870" y="3426955"/>
        <a:ext cx="958643" cy="1000420"/>
      </dsp:txXfrm>
    </dsp:sp>
    <dsp:sp modelId="{4E27B617-B353-46C8-A288-E6358B0BFF74}">
      <dsp:nvSpPr>
        <dsp:cNvPr id="0" name=""/>
        <dsp:cNvSpPr/>
      </dsp:nvSpPr>
      <dsp:spPr>
        <a:xfrm>
          <a:off x="7026105" y="3375108"/>
          <a:ext cx="997202" cy="1048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Analytics</a:t>
          </a:r>
        </a:p>
      </dsp:txBody>
      <dsp:txXfrm>
        <a:off x="7055312" y="3404315"/>
        <a:ext cx="938788" cy="990002"/>
      </dsp:txXfrm>
    </dsp:sp>
    <dsp:sp modelId="{0735760D-44E7-4056-B7BD-A82EA15EB52D}">
      <dsp:nvSpPr>
        <dsp:cNvPr id="0" name=""/>
        <dsp:cNvSpPr/>
      </dsp:nvSpPr>
      <dsp:spPr>
        <a:xfrm>
          <a:off x="2696704" y="3475967"/>
          <a:ext cx="2046453" cy="9710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Resource Management</a:t>
          </a:r>
        </a:p>
      </dsp:txBody>
      <dsp:txXfrm>
        <a:off x="2725146" y="3504409"/>
        <a:ext cx="1989569" cy="914188"/>
      </dsp:txXfrm>
    </dsp:sp>
    <dsp:sp modelId="{1A74A649-753D-474B-80D1-AD15A4CB022B}">
      <dsp:nvSpPr>
        <dsp:cNvPr id="0" name=""/>
        <dsp:cNvSpPr/>
      </dsp:nvSpPr>
      <dsp:spPr>
        <a:xfrm>
          <a:off x="9747193" y="3434940"/>
          <a:ext cx="1137199" cy="10425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Repository</a:t>
          </a:r>
        </a:p>
      </dsp:txBody>
      <dsp:txXfrm>
        <a:off x="9777729" y="3465476"/>
        <a:ext cx="1076127" cy="981507"/>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t>12/12/2022</a:t>
            </a:fld>
            <a:endParaRPr lang="en-US"/>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t>‹#›</a:t>
            </a:fld>
            <a:endParaRPr lang="en-US"/>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8EBF8-2D22-447B-8F87-26886C739217}"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14E9-1EF5-4802-946B-4A56A5BC3F21}" type="slidenum">
              <a:rPr lang="en-US" smtClean="0"/>
              <a:t>‹#›</a:t>
            </a:fld>
            <a:endParaRPr lang="en-US"/>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4</a:t>
            </a:fld>
            <a:endParaRPr lang="en-US"/>
          </a:p>
        </p:txBody>
      </p:sp>
    </p:spTree>
    <p:extLst>
      <p:ext uri="{BB962C8B-B14F-4D97-AF65-F5344CB8AC3E}">
        <p14:creationId xmlns:p14="http://schemas.microsoft.com/office/powerpoint/2010/main" val="136309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17</a:t>
            </a:fld>
            <a:endParaRPr lang="en-US"/>
          </a:p>
        </p:txBody>
      </p:sp>
    </p:spTree>
    <p:extLst>
      <p:ext uri="{BB962C8B-B14F-4D97-AF65-F5344CB8AC3E}">
        <p14:creationId xmlns:p14="http://schemas.microsoft.com/office/powerpoint/2010/main" val="354064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18</a:t>
            </a:fld>
            <a:endParaRPr lang="en-US"/>
          </a:p>
        </p:txBody>
      </p:sp>
    </p:spTree>
    <p:extLst>
      <p:ext uri="{BB962C8B-B14F-4D97-AF65-F5344CB8AC3E}">
        <p14:creationId xmlns:p14="http://schemas.microsoft.com/office/powerpoint/2010/main" val="54108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19</a:t>
            </a:fld>
            <a:endParaRPr lang="en-US"/>
          </a:p>
        </p:txBody>
      </p:sp>
    </p:spTree>
    <p:extLst>
      <p:ext uri="{BB962C8B-B14F-4D97-AF65-F5344CB8AC3E}">
        <p14:creationId xmlns:p14="http://schemas.microsoft.com/office/powerpoint/2010/main" val="268998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20</a:t>
            </a:fld>
            <a:endParaRPr lang="en-US"/>
          </a:p>
        </p:txBody>
      </p:sp>
    </p:spTree>
    <p:extLst>
      <p:ext uri="{BB962C8B-B14F-4D97-AF65-F5344CB8AC3E}">
        <p14:creationId xmlns:p14="http://schemas.microsoft.com/office/powerpoint/2010/main" val="2276709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414E9-1EF5-4802-946B-4A56A5BC3F21}" type="slidenum">
              <a:rPr lang="en-US" smtClean="0"/>
              <a:t>21</a:t>
            </a:fld>
            <a:endParaRPr lang="en-US"/>
          </a:p>
        </p:txBody>
      </p:sp>
    </p:spTree>
    <p:extLst>
      <p:ext uri="{BB962C8B-B14F-4D97-AF65-F5344CB8AC3E}">
        <p14:creationId xmlns:p14="http://schemas.microsoft.com/office/powerpoint/2010/main" val="1411408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7414E9-1EF5-4802-946B-4A56A5BC3F21}" type="slidenum">
              <a:rPr lang="en-US" smtClean="0"/>
              <a:t>27</a:t>
            </a:fld>
            <a:endParaRPr lang="en-US"/>
          </a:p>
        </p:txBody>
      </p:sp>
    </p:spTree>
    <p:extLst>
      <p:ext uri="{BB962C8B-B14F-4D97-AF65-F5344CB8AC3E}">
        <p14:creationId xmlns:p14="http://schemas.microsoft.com/office/powerpoint/2010/main" val="43520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Cori - </a:t>
            </a:r>
          </a:p>
        </p:txBody>
      </p:sp>
      <p:sp>
        <p:nvSpPr>
          <p:cNvPr id="4" name="Slide Number Placeholder 3"/>
          <p:cNvSpPr>
            <a:spLocks noGrp="1"/>
          </p:cNvSpPr>
          <p:nvPr>
            <p:ph type="sldNum" sz="quarter" idx="5"/>
          </p:nvPr>
        </p:nvSpPr>
        <p:spPr/>
        <p:txBody>
          <a:bodyPr/>
          <a:lstStyle/>
          <a:p>
            <a:fld id="{657414E9-1EF5-4802-946B-4A56A5BC3F21}" type="slidenum">
              <a:rPr lang="en-US" smtClean="0"/>
              <a:t>51</a:t>
            </a:fld>
            <a:endParaRPr lang="en-US"/>
          </a:p>
        </p:txBody>
      </p:sp>
    </p:spTree>
    <p:extLst>
      <p:ext uri="{BB962C8B-B14F-4D97-AF65-F5344CB8AC3E}">
        <p14:creationId xmlns:p14="http://schemas.microsoft.com/office/powerpoint/2010/main" val="279232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52</a:t>
            </a:fld>
            <a:endParaRPr lang="en-US"/>
          </a:p>
        </p:txBody>
      </p:sp>
    </p:spTree>
    <p:extLst>
      <p:ext uri="{BB962C8B-B14F-4D97-AF65-F5344CB8AC3E}">
        <p14:creationId xmlns:p14="http://schemas.microsoft.com/office/powerpoint/2010/main" val="3292441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Cori - </a:t>
            </a:r>
          </a:p>
        </p:txBody>
      </p:sp>
      <p:sp>
        <p:nvSpPr>
          <p:cNvPr id="4" name="Slide Number Placeholder 3"/>
          <p:cNvSpPr>
            <a:spLocks noGrp="1"/>
          </p:cNvSpPr>
          <p:nvPr>
            <p:ph type="sldNum" sz="quarter" idx="5"/>
          </p:nvPr>
        </p:nvSpPr>
        <p:spPr/>
        <p:txBody>
          <a:bodyPr/>
          <a:lstStyle/>
          <a:p>
            <a:fld id="{657414E9-1EF5-4802-946B-4A56A5BC3F21}" type="slidenum">
              <a:rPr lang="en-US" smtClean="0"/>
              <a:t>59</a:t>
            </a:fld>
            <a:endParaRPr lang="en-US"/>
          </a:p>
        </p:txBody>
      </p:sp>
    </p:spTree>
    <p:extLst>
      <p:ext uri="{BB962C8B-B14F-4D97-AF65-F5344CB8AC3E}">
        <p14:creationId xmlns:p14="http://schemas.microsoft.com/office/powerpoint/2010/main" val="276275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64</a:t>
            </a:fld>
            <a:endParaRPr lang="en-US"/>
          </a:p>
        </p:txBody>
      </p:sp>
    </p:spTree>
    <p:extLst>
      <p:ext uri="{BB962C8B-B14F-4D97-AF65-F5344CB8AC3E}">
        <p14:creationId xmlns:p14="http://schemas.microsoft.com/office/powerpoint/2010/main" val="196823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Shannon - </a:t>
            </a:r>
          </a:p>
        </p:txBody>
      </p:sp>
      <p:sp>
        <p:nvSpPr>
          <p:cNvPr id="4" name="Slide Number Placeholder 3"/>
          <p:cNvSpPr>
            <a:spLocks noGrp="1"/>
          </p:cNvSpPr>
          <p:nvPr>
            <p:ph type="sldNum" sz="quarter" idx="5"/>
          </p:nvPr>
        </p:nvSpPr>
        <p:spPr/>
        <p:txBody>
          <a:bodyPr/>
          <a:lstStyle/>
          <a:p>
            <a:fld id="{657414E9-1EF5-4802-946B-4A56A5BC3F21}" type="slidenum">
              <a:rPr lang="en-US" smtClean="0"/>
              <a:t>5</a:t>
            </a:fld>
            <a:endParaRPr lang="en-US"/>
          </a:p>
        </p:txBody>
      </p:sp>
    </p:spTree>
    <p:extLst>
      <p:ext uri="{BB962C8B-B14F-4D97-AF65-F5344CB8AC3E}">
        <p14:creationId xmlns:p14="http://schemas.microsoft.com/office/powerpoint/2010/main" val="2099800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01F1E"/>
              </a:solidFill>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65</a:t>
            </a:fld>
            <a:endParaRPr lang="en-US"/>
          </a:p>
        </p:txBody>
      </p:sp>
    </p:spTree>
    <p:extLst>
      <p:ext uri="{BB962C8B-B14F-4D97-AF65-F5344CB8AC3E}">
        <p14:creationId xmlns:p14="http://schemas.microsoft.com/office/powerpoint/2010/main" val="3765313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66</a:t>
            </a:fld>
            <a:endParaRPr lang="en-US"/>
          </a:p>
        </p:txBody>
      </p:sp>
    </p:spTree>
    <p:extLst>
      <p:ext uri="{BB962C8B-B14F-4D97-AF65-F5344CB8AC3E}">
        <p14:creationId xmlns:p14="http://schemas.microsoft.com/office/powerpoint/2010/main" val="3061839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4fed3a1eb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4fed3a1eb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Franklin Gothic"/>
              <a:buChar char="-"/>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Cori - </a:t>
            </a:r>
          </a:p>
        </p:txBody>
      </p:sp>
      <p:sp>
        <p:nvSpPr>
          <p:cNvPr id="4" name="Slide Number Placeholder 3"/>
          <p:cNvSpPr>
            <a:spLocks noGrp="1"/>
          </p:cNvSpPr>
          <p:nvPr>
            <p:ph type="sldNum" sz="quarter" idx="5"/>
          </p:nvPr>
        </p:nvSpPr>
        <p:spPr/>
        <p:txBody>
          <a:bodyPr/>
          <a:lstStyle/>
          <a:p>
            <a:fld id="{657414E9-1EF5-4802-946B-4A56A5BC3F21}" type="slidenum">
              <a:rPr lang="en-US" smtClean="0"/>
              <a:t>72</a:t>
            </a:fld>
            <a:endParaRPr lang="en-US"/>
          </a:p>
        </p:txBody>
      </p:sp>
    </p:spTree>
    <p:extLst>
      <p:ext uri="{BB962C8B-B14F-4D97-AF65-F5344CB8AC3E}">
        <p14:creationId xmlns:p14="http://schemas.microsoft.com/office/powerpoint/2010/main" val="1853340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73</a:t>
            </a:fld>
            <a:endParaRPr lang="en-US"/>
          </a:p>
        </p:txBody>
      </p:sp>
    </p:spTree>
    <p:extLst>
      <p:ext uri="{BB962C8B-B14F-4D97-AF65-F5344CB8AC3E}">
        <p14:creationId xmlns:p14="http://schemas.microsoft.com/office/powerpoint/2010/main" val="365569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10</a:t>
            </a:fld>
            <a:endParaRPr lang="en-US"/>
          </a:p>
        </p:txBody>
      </p:sp>
    </p:spTree>
    <p:extLst>
      <p:ext uri="{BB962C8B-B14F-4D97-AF65-F5344CB8AC3E}">
        <p14:creationId xmlns:p14="http://schemas.microsoft.com/office/powerpoint/2010/main" val="24103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Cori - </a:t>
            </a:r>
          </a:p>
        </p:txBody>
      </p:sp>
      <p:sp>
        <p:nvSpPr>
          <p:cNvPr id="4" name="Slide Number Placeholder 3"/>
          <p:cNvSpPr>
            <a:spLocks noGrp="1"/>
          </p:cNvSpPr>
          <p:nvPr>
            <p:ph type="sldNum" sz="quarter" idx="5"/>
          </p:nvPr>
        </p:nvSpPr>
        <p:spPr/>
        <p:txBody>
          <a:bodyPr/>
          <a:lstStyle/>
          <a:p>
            <a:fld id="{657414E9-1EF5-4802-946B-4A56A5BC3F21}" type="slidenum">
              <a:rPr lang="en-US" smtClean="0"/>
              <a:t>11</a:t>
            </a:fld>
            <a:endParaRPr lang="en-US"/>
          </a:p>
        </p:txBody>
      </p:sp>
    </p:spTree>
    <p:extLst>
      <p:ext uri="{BB962C8B-B14F-4D97-AF65-F5344CB8AC3E}">
        <p14:creationId xmlns:p14="http://schemas.microsoft.com/office/powerpoint/2010/main" val="382108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12</a:t>
            </a:fld>
            <a:endParaRPr lang="en-US"/>
          </a:p>
        </p:txBody>
      </p:sp>
    </p:spTree>
    <p:extLst>
      <p:ext uri="{BB962C8B-B14F-4D97-AF65-F5344CB8AC3E}">
        <p14:creationId xmlns:p14="http://schemas.microsoft.com/office/powerpoint/2010/main" val="7245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13</a:t>
            </a:fld>
            <a:endParaRPr lang="en-US"/>
          </a:p>
        </p:txBody>
      </p:sp>
    </p:spTree>
    <p:extLst>
      <p:ext uri="{BB962C8B-B14F-4D97-AF65-F5344CB8AC3E}">
        <p14:creationId xmlns:p14="http://schemas.microsoft.com/office/powerpoint/2010/main" val="325216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14</a:t>
            </a:fld>
            <a:endParaRPr lang="en-US"/>
          </a:p>
        </p:txBody>
      </p:sp>
    </p:spTree>
    <p:extLst>
      <p:ext uri="{BB962C8B-B14F-4D97-AF65-F5344CB8AC3E}">
        <p14:creationId xmlns:p14="http://schemas.microsoft.com/office/powerpoint/2010/main" val="196503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Maureen - </a:t>
            </a:r>
          </a:p>
        </p:txBody>
      </p:sp>
      <p:sp>
        <p:nvSpPr>
          <p:cNvPr id="4" name="Slide Number Placeholder 3"/>
          <p:cNvSpPr>
            <a:spLocks noGrp="1"/>
          </p:cNvSpPr>
          <p:nvPr>
            <p:ph type="sldNum" sz="quarter" idx="5"/>
          </p:nvPr>
        </p:nvSpPr>
        <p:spPr/>
        <p:txBody>
          <a:bodyPr/>
          <a:lstStyle/>
          <a:p>
            <a:fld id="{657414E9-1EF5-4802-946B-4A56A5BC3F21}" type="slidenum">
              <a:rPr lang="en-US" smtClean="0"/>
              <a:t>15</a:t>
            </a:fld>
            <a:endParaRPr lang="en-US"/>
          </a:p>
        </p:txBody>
      </p:sp>
    </p:spTree>
    <p:extLst>
      <p:ext uri="{BB962C8B-B14F-4D97-AF65-F5344CB8AC3E}">
        <p14:creationId xmlns:p14="http://schemas.microsoft.com/office/powerpoint/2010/main" val="156697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Maureen - </a:t>
            </a:r>
          </a:p>
        </p:txBody>
      </p:sp>
      <p:sp>
        <p:nvSpPr>
          <p:cNvPr id="4" name="Slide Number Placeholder 3"/>
          <p:cNvSpPr>
            <a:spLocks noGrp="1"/>
          </p:cNvSpPr>
          <p:nvPr>
            <p:ph type="sldNum" sz="quarter" idx="5"/>
          </p:nvPr>
        </p:nvSpPr>
        <p:spPr/>
        <p:txBody>
          <a:bodyPr/>
          <a:lstStyle/>
          <a:p>
            <a:fld id="{657414E9-1EF5-4802-946B-4A56A5BC3F21}" type="slidenum">
              <a:rPr lang="en-US" smtClean="0"/>
              <a:t>16</a:t>
            </a:fld>
            <a:endParaRPr lang="en-US"/>
          </a:p>
        </p:txBody>
      </p:sp>
    </p:spTree>
    <p:extLst>
      <p:ext uri="{BB962C8B-B14F-4D97-AF65-F5344CB8AC3E}">
        <p14:creationId xmlns:p14="http://schemas.microsoft.com/office/powerpoint/2010/main" val="43573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267AF8CB-3380-4F2C-A382-F85D5077361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itle 1">
            <a:extLst>
              <a:ext uri="{FF2B5EF4-FFF2-40B4-BE49-F238E27FC236}">
                <a16:creationId xmlns:a16="http://schemas.microsoft.com/office/drawing/2014/main" id="{05AD1FE6-4AFE-478B-B0D6-0377F4B4B76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67E0118E-ED7C-47B9-AE87-C26AC550BD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569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69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1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8" name="Title 1">
            <a:extLst>
              <a:ext uri="{FF2B5EF4-FFF2-40B4-BE49-F238E27FC236}">
                <a16:creationId xmlns:a16="http://schemas.microsoft.com/office/drawing/2014/main" id="{24082924-DD9A-4263-A412-100677BA1D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3EC26CEE-5BE9-4C03-B295-E5A4528959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1638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DIS-</a:t>
            </a:r>
          </a:p>
          <a:p>
            <a:r>
              <a:rPr lang="en-US" sz="7200" b="0" i="0">
                <a:solidFill>
                  <a:schemeClr val="bg1"/>
                </a:solidFill>
                <a:latin typeface="Helvetica Light" panose="020B0403020202020204" pitchFamily="34" charset="0"/>
              </a:rPr>
              <a:t>COVER</a:t>
            </a:r>
            <a:r>
              <a:rPr lang="en-US" sz="7200" b="0" i="0">
                <a:solidFill>
                  <a:schemeClr val="bg1"/>
                </a:solidFill>
                <a:latin typeface="Helvetica" pitchFamily="2"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12/12/2022</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17158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2236311-E382-4A59-B1D8-0992549D1FF5}"/>
              </a:ext>
            </a:extLst>
          </p:cNvPr>
          <p:cNvSpPr>
            <a:spLocks noGrp="1"/>
          </p:cNvSpPr>
          <p:nvPr>
            <p:ph type="dt" sz="half" idx="10"/>
          </p:nvPr>
        </p:nvSpPr>
        <p:spPr/>
        <p:txBody>
          <a:bodyPr/>
          <a:lstStyle/>
          <a:p>
            <a:fld id="{87FC1FA3-A5AB-407B-BD3C-262132A0D495}" type="datetimeFigureOut">
              <a:rPr lang="en-US" smtClean="0"/>
              <a:t>12/12/2022</a:t>
            </a:fld>
            <a:endParaRPr lang="en-US"/>
          </a:p>
        </p:txBody>
      </p:sp>
      <p:sp>
        <p:nvSpPr>
          <p:cNvPr id="5" name="Footer Placeholder 4">
            <a:extLst>
              <a:ext uri="{FF2B5EF4-FFF2-40B4-BE49-F238E27FC236}">
                <a16:creationId xmlns:a16="http://schemas.microsoft.com/office/drawing/2014/main" id="{C81E5572-5837-47F0-B9A5-73C416286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9A5CF-2558-417D-8D0E-3B14587B4E0F}"/>
              </a:ext>
            </a:extLst>
          </p:cNvPr>
          <p:cNvSpPr>
            <a:spLocks noGrp="1"/>
          </p:cNvSpPr>
          <p:nvPr>
            <p:ph type="sldNum" sz="quarter" idx="12"/>
          </p:nvPr>
        </p:nvSpPr>
        <p:spPr/>
        <p:txBody>
          <a:bodyPr/>
          <a:lstStyle/>
          <a:p>
            <a:fld id="{5BE0CC8E-29C1-4652-9579-9C96A3DB1EFE}" type="slidenum">
              <a:rPr lang="en-US" smtClean="0"/>
              <a:t>‹#›</a:t>
            </a:fld>
            <a:endParaRPr lang="en-US"/>
          </a:p>
        </p:txBody>
      </p:sp>
      <p:sp>
        <p:nvSpPr>
          <p:cNvPr id="2" name="Title 1">
            <a:extLst>
              <a:ext uri="{FF2B5EF4-FFF2-40B4-BE49-F238E27FC236}">
                <a16:creationId xmlns:a16="http://schemas.microsoft.com/office/drawing/2014/main" id="{C07E572F-BD21-4D10-BB90-3485EC787787}"/>
              </a:ext>
            </a:extLst>
          </p:cNvPr>
          <p:cNvSpPr>
            <a:spLocks noGrp="1"/>
          </p:cNvSpPr>
          <p:nvPr>
            <p:ph type="title"/>
          </p:nvPr>
        </p:nvSpPr>
        <p:spPr>
          <a:xfrm>
            <a:off x="838200" y="365126"/>
            <a:ext cx="10515600" cy="752474"/>
          </a:xfrm>
          <a:solidFill>
            <a:schemeClr val="accent1"/>
          </a:solidFill>
        </p:spPr>
        <p:txBody>
          <a:bodyPr>
            <a:normAutofit/>
          </a:bodyPr>
          <a:lstStyle>
            <a:lvl1pPr algn="ctr">
              <a:defRPr sz="29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96419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593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12/12/2022</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95259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964C94EC-8DD2-461E-8A4B-A689DBB99EC9}"/>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itle 1">
            <a:extLst>
              <a:ext uri="{FF2B5EF4-FFF2-40B4-BE49-F238E27FC236}">
                <a16:creationId xmlns:a16="http://schemas.microsoft.com/office/drawing/2014/main" id="{38FC9D22-E44C-43B3-860C-349059B6742B}"/>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876E112-D409-49BF-9919-FC4DD13388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1411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34289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11" name="Title 1">
            <a:extLst>
              <a:ext uri="{FF2B5EF4-FFF2-40B4-BE49-F238E27FC236}">
                <a16:creationId xmlns:a16="http://schemas.microsoft.com/office/drawing/2014/main" id="{75B18315-5116-407E-BB94-00E7C11B1E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D5057F67-8113-4AC9-B0C3-136F867AC2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331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1BB19AF2-D836-4D6A-8184-F9497AC887B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7" name="Content Placeholder 2">
            <a:extLst>
              <a:ext uri="{FF2B5EF4-FFF2-40B4-BE49-F238E27FC236}">
                <a16:creationId xmlns:a16="http://schemas.microsoft.com/office/drawing/2014/main" id="{AFEDCE58-1ED8-433B-BA24-EFE79700BB23}"/>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734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mn-lt"/>
              </a:defRPr>
            </a:lvl1pPr>
          </a:lstStyle>
          <a:p>
            <a:r>
              <a:rPr lang="en-US"/>
              <a:t>Click to edit Master title style</a:t>
            </a:r>
          </a:p>
        </p:txBody>
      </p:sp>
      <p:sp>
        <p:nvSpPr>
          <p:cNvPr id="7" name="Content Placeholder 2">
            <a:extLst>
              <a:ext uri="{FF2B5EF4-FFF2-40B4-BE49-F238E27FC236}">
                <a16:creationId xmlns:a16="http://schemas.microsoft.com/office/drawing/2014/main" id="{B3C68F5B-BD45-47A4-B45D-508256C30249}"/>
              </a:ext>
            </a:extLst>
          </p:cNvPr>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9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56201" y="-7894"/>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8" name="Title 1">
            <a:extLst>
              <a:ext uri="{FF2B5EF4-FFF2-40B4-BE49-F238E27FC236}">
                <a16:creationId xmlns:a16="http://schemas.microsoft.com/office/drawing/2014/main" id="{1F482519-766D-43E7-813A-03795617573A}"/>
              </a:ext>
            </a:extLst>
          </p:cNvPr>
          <p:cNvSpPr>
            <a:spLocks noGrp="1"/>
          </p:cNvSpPr>
          <p:nvPr>
            <p:ph type="title"/>
          </p:nvPr>
        </p:nvSpPr>
        <p:spPr>
          <a:xfrm>
            <a:off x="371950" y="2279650"/>
            <a:ext cx="4035590" cy="197317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9" name="Content Placeholder 3">
            <a:extLst>
              <a:ext uri="{FF2B5EF4-FFF2-40B4-BE49-F238E27FC236}">
                <a16:creationId xmlns:a16="http://schemas.microsoft.com/office/drawing/2014/main" id="{057669D6-076F-43EB-BE8E-626F2234F89A}"/>
              </a:ext>
            </a:extLst>
          </p:cNvPr>
          <p:cNvSpPr>
            <a:spLocks noGrp="1"/>
          </p:cNvSpPr>
          <p:nvPr>
            <p:ph sz="half" idx="2"/>
          </p:nvPr>
        </p:nvSpPr>
        <p:spPr>
          <a:xfrm>
            <a:off x="5503653" y="1825625"/>
            <a:ext cx="5850147"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95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mn-lt"/>
              </a:defRPr>
            </a:lvl1pPr>
          </a:lstStyle>
          <a:p>
            <a:r>
              <a:rPr lang="en-US"/>
              <a:t>Click to edit Master title style</a:t>
            </a:r>
          </a:p>
        </p:txBody>
      </p:sp>
      <p:sp>
        <p:nvSpPr>
          <p:cNvPr id="8" name="Content Placeholder 2">
            <a:extLst>
              <a:ext uri="{FF2B5EF4-FFF2-40B4-BE49-F238E27FC236}">
                <a16:creationId xmlns:a16="http://schemas.microsoft.com/office/drawing/2014/main" id="{CF0E29D6-D172-4D66-96A7-F96C68C8202F}"/>
              </a:ext>
            </a:extLst>
          </p:cNvPr>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B312FFC-69D6-4318-84DF-6D4041D3B8BE}"/>
              </a:ext>
            </a:extLst>
          </p:cNvPr>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93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8" name="Content Placeholder 2">
            <a:extLst>
              <a:ext uri="{FF2B5EF4-FFF2-40B4-BE49-F238E27FC236}">
                <a16:creationId xmlns:a16="http://schemas.microsoft.com/office/drawing/2014/main" id="{0BB94EEA-4D62-459B-B548-CAAFD1861F3A}"/>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D36DEA71-F9F1-455C-AE5E-786F36EF1C8D}"/>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FBA1396-BABA-4E41-B0E5-EE6AC827678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3595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699" r:id="rId8"/>
    <p:sldLayoutId id="2147483714" r:id="rId9"/>
    <p:sldLayoutId id="2147483662" r:id="rId10"/>
    <p:sldLayoutId id="2147483671" r:id="rId11"/>
    <p:sldLayoutId id="2147483673" r:id="rId12"/>
    <p:sldLayoutId id="2147483651" r:id="rId13"/>
    <p:sldLayoutId id="2147483663" r:id="rId14"/>
    <p:sldLayoutId id="2147483672" r:id="rId15"/>
    <p:sldLayoutId id="2147483665" r:id="rId16"/>
    <p:sldLayoutId id="2147483666" r:id="rId17"/>
    <p:sldLayoutId id="2147483674" r:id="rId18"/>
    <p:sldLayoutId id="2147483675" r:id="rId19"/>
    <p:sldLayoutId id="2147483682" r:id="rId20"/>
    <p:sldLayoutId id="2147483679" r:id="rId21"/>
    <p:sldLayoutId id="2147483685" r:id="rId22"/>
    <p:sldLayoutId id="2147483676" r:id="rId23"/>
    <p:sldLayoutId id="2147483678" r:id="rId24"/>
    <p:sldLayoutId id="2147483684" r:id="rId25"/>
    <p:sldLayoutId id="2147483701" r:id="rId26"/>
    <p:sldLayoutId id="2147483702" r:id="rId27"/>
    <p:sldLayoutId id="2147483704" r:id="rId28"/>
    <p:sldLayoutId id="2147483705" r:id="rId29"/>
    <p:sldLayoutId id="214748370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xlsx"/><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1.xlsx"/><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471" y="607703"/>
            <a:ext cx="3289303" cy="3289303"/>
          </a:xfrm>
          <a:prstGeom prst="rect">
            <a:avLst/>
          </a:prstGeom>
        </p:spPr>
      </p:pic>
      <p:sp>
        <p:nvSpPr>
          <p:cNvPr id="7" name="TextBox 6">
            <a:extLst>
              <a:ext uri="{FF2B5EF4-FFF2-40B4-BE49-F238E27FC236}">
                <a16:creationId xmlns:a16="http://schemas.microsoft.com/office/drawing/2014/main" id="{D8FED0B1-9072-2141-8E83-CC5FD0CE2F5B}"/>
              </a:ext>
            </a:extLst>
          </p:cNvPr>
          <p:cNvSpPr txBox="1"/>
          <p:nvPr/>
        </p:nvSpPr>
        <p:spPr>
          <a:xfrm>
            <a:off x="127861" y="4347836"/>
            <a:ext cx="11932023" cy="523220"/>
          </a:xfrm>
          <a:prstGeom prst="rect">
            <a:avLst/>
          </a:prstGeom>
          <a:noFill/>
        </p:spPr>
        <p:txBody>
          <a:bodyPr wrap="square" rtlCol="0">
            <a:spAutoFit/>
          </a:bodyPr>
          <a:lstStyle/>
          <a:p>
            <a:pPr algn="ctr"/>
            <a:r>
              <a:rPr lang="en-US" sz="2800" b="1">
                <a:solidFill>
                  <a:schemeClr val="bg1"/>
                </a:solidFill>
                <a:latin typeface="Helvetica" pitchFamily="2" charset="0"/>
              </a:rPr>
              <a:t>Office of Library and Information Services</a:t>
            </a:r>
          </a:p>
        </p:txBody>
      </p:sp>
      <p:sp>
        <p:nvSpPr>
          <p:cNvPr id="10" name="TextBox 9">
            <a:extLst>
              <a:ext uri="{FF2B5EF4-FFF2-40B4-BE49-F238E27FC236}">
                <a16:creationId xmlns:a16="http://schemas.microsoft.com/office/drawing/2014/main" id="{0B1734AB-3F9E-4647-89BF-C8A7523B9365}"/>
              </a:ext>
            </a:extLst>
          </p:cNvPr>
          <p:cNvSpPr txBox="1"/>
          <p:nvPr/>
        </p:nvSpPr>
        <p:spPr>
          <a:xfrm>
            <a:off x="127861" y="4860899"/>
            <a:ext cx="11932023" cy="523220"/>
          </a:xfrm>
          <a:prstGeom prst="rect">
            <a:avLst/>
          </a:prstGeom>
          <a:noFill/>
        </p:spPr>
        <p:txBody>
          <a:bodyPr wrap="square" rtlCol="0">
            <a:spAutoFit/>
          </a:bodyPr>
          <a:lstStyle/>
          <a:p>
            <a:pPr algn="ctr"/>
            <a:r>
              <a:rPr lang="en-US" sz="2800">
                <a:solidFill>
                  <a:srgbClr val="00B0F0"/>
                </a:solidFill>
                <a:latin typeface="Helvetica" pitchFamily="2" charset="0"/>
              </a:rPr>
              <a:t>December 2022 – Meeting and Updates</a:t>
            </a:r>
          </a:p>
        </p:txBody>
      </p:sp>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A0A2A-29B0-4B4A-980A-6227FF5B9EFE}"/>
              </a:ext>
            </a:extLst>
          </p:cNvPr>
          <p:cNvSpPr txBox="1"/>
          <p:nvPr/>
        </p:nvSpPr>
        <p:spPr>
          <a:xfrm>
            <a:off x="939289" y="2318152"/>
            <a:ext cx="3190259" cy="2554545"/>
          </a:xfrm>
          <a:prstGeom prst="rect">
            <a:avLst/>
          </a:prstGeom>
          <a:noFill/>
        </p:spPr>
        <p:txBody>
          <a:bodyPr wrap="square" rtlCol="0">
            <a:spAutoFit/>
          </a:bodyPr>
          <a:lstStyle/>
          <a:p>
            <a:r>
              <a:rPr lang="en-US" sz="4000" b="1">
                <a:solidFill>
                  <a:schemeClr val="bg1"/>
                </a:solidFill>
                <a:latin typeface="Helvetica" pitchFamily="2" charset="0"/>
              </a:rPr>
              <a:t>OLIS Strategic Plan</a:t>
            </a:r>
          </a:p>
          <a:p>
            <a:r>
              <a:rPr lang="en-US" sz="4000" b="1">
                <a:solidFill>
                  <a:schemeClr val="bg1"/>
                </a:solidFill>
                <a:latin typeface="Helvetica" pitchFamily="2" charset="0"/>
              </a:rPr>
              <a:t>2023-2026</a:t>
            </a:r>
            <a:endParaRPr lang="en-US" sz="4000" b="1">
              <a:solidFill>
                <a:srgbClr val="85D3B4"/>
              </a:solidFill>
              <a:latin typeface="Helvetica" pitchFamily="2" charset="0"/>
            </a:endParaRPr>
          </a:p>
        </p:txBody>
      </p:sp>
      <p:sp>
        <p:nvSpPr>
          <p:cNvPr id="5" name="TextBox 4">
            <a:extLst>
              <a:ext uri="{FF2B5EF4-FFF2-40B4-BE49-F238E27FC236}">
                <a16:creationId xmlns:a16="http://schemas.microsoft.com/office/drawing/2014/main" id="{CF4CDA49-0972-7F4C-B566-809D0CB2C19C}"/>
              </a:ext>
            </a:extLst>
          </p:cNvPr>
          <p:cNvSpPr txBox="1"/>
          <p:nvPr/>
        </p:nvSpPr>
        <p:spPr>
          <a:xfrm>
            <a:off x="5269052" y="663567"/>
            <a:ext cx="5797201" cy="1815882"/>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rgbClr val="002060"/>
                </a:solidFill>
                <a:latin typeface="Helvetica" pitchFamily="2" charset="0"/>
              </a:rPr>
              <a:t>Shared with stakeholder groups and broader community</a:t>
            </a:r>
          </a:p>
          <a:p>
            <a:pPr marL="457200" indent="-457200">
              <a:buFont typeface="Arial" panose="020B0604020202020204" pitchFamily="34" charset="0"/>
              <a:buChar char="•"/>
            </a:pPr>
            <a:endParaRPr lang="en-US" sz="2800">
              <a:solidFill>
                <a:srgbClr val="002060"/>
              </a:solidFill>
              <a:latin typeface="Helvetica" pitchFamily="2" charset="0"/>
            </a:endParaRPr>
          </a:p>
          <a:p>
            <a:pPr marL="457200" indent="-457200">
              <a:buFont typeface="Arial" panose="020B0604020202020204" pitchFamily="34" charset="0"/>
              <a:buChar char="•"/>
            </a:pPr>
            <a:r>
              <a:rPr lang="en-US" sz="2800">
                <a:solidFill>
                  <a:srgbClr val="002060"/>
                </a:solidFill>
                <a:latin typeface="Helvetica" pitchFamily="2" charset="0"/>
              </a:rPr>
              <a:t>Surveyed for feedback</a:t>
            </a:r>
          </a:p>
        </p:txBody>
      </p:sp>
      <p:sp>
        <p:nvSpPr>
          <p:cNvPr id="4" name="TextBox 3">
            <a:extLst>
              <a:ext uri="{FF2B5EF4-FFF2-40B4-BE49-F238E27FC236}">
                <a16:creationId xmlns:a16="http://schemas.microsoft.com/office/drawing/2014/main" id="{CD115A84-D0FD-34AC-65DD-92D1620CA804}"/>
              </a:ext>
            </a:extLst>
          </p:cNvPr>
          <p:cNvSpPr txBox="1"/>
          <p:nvPr/>
        </p:nvSpPr>
        <p:spPr>
          <a:xfrm>
            <a:off x="5394955" y="3429000"/>
            <a:ext cx="6096000" cy="2185214"/>
          </a:xfrm>
          <a:prstGeom prst="rect">
            <a:avLst/>
          </a:prstGeom>
          <a:noFill/>
        </p:spPr>
        <p:txBody>
          <a:bodyPr wrap="square">
            <a:spAutoFit/>
          </a:bodyPr>
          <a:lstStyle/>
          <a:p>
            <a:pPr algn="l" rtl="0" fontAlgn="base"/>
            <a:r>
              <a:rPr lang="en-US" sz="2800" b="1" i="0">
                <a:solidFill>
                  <a:srgbClr val="2F5496"/>
                </a:solidFill>
                <a:effectLst/>
              </a:rPr>
              <a:t>OLIS Mission Statement: </a:t>
            </a:r>
            <a:endParaRPr lang="en-US" b="1" i="0">
              <a:solidFill>
                <a:srgbClr val="2F5496"/>
              </a:solidFill>
              <a:effectLst/>
            </a:endParaRPr>
          </a:p>
          <a:p>
            <a:pPr algn="l" rtl="0" fontAlgn="base"/>
            <a:r>
              <a:rPr lang="en-US" sz="1800" b="0" i="1">
                <a:solidFill>
                  <a:srgbClr val="000000"/>
                </a:solidFill>
                <a:effectLst/>
                <a:latin typeface="Calibri" panose="020F0502020204030204" pitchFamily="34" charset="0"/>
              </a:rPr>
              <a:t>The SUNY Office of Library and Information Services strives to support excellence and innovation in libraries and affordable learning programs by building collaborative learning networks, developing efficient shared services, growing and sharing campus staff expertise, and enhancing system-wide best practices. </a:t>
            </a:r>
            <a:endParaRPr lang="en-US" b="0" i="1">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60216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A0A2A-29B0-4B4A-980A-6227FF5B9EFE}"/>
              </a:ext>
            </a:extLst>
          </p:cNvPr>
          <p:cNvSpPr txBox="1"/>
          <p:nvPr/>
        </p:nvSpPr>
        <p:spPr>
          <a:xfrm>
            <a:off x="939289" y="2318152"/>
            <a:ext cx="3190259" cy="2554545"/>
          </a:xfrm>
          <a:prstGeom prst="rect">
            <a:avLst/>
          </a:prstGeom>
          <a:noFill/>
        </p:spPr>
        <p:txBody>
          <a:bodyPr wrap="square" rtlCol="0">
            <a:spAutoFit/>
          </a:bodyPr>
          <a:lstStyle/>
          <a:p>
            <a:r>
              <a:rPr lang="en-US" sz="4000" b="1">
                <a:solidFill>
                  <a:schemeClr val="bg1"/>
                </a:solidFill>
                <a:latin typeface="Helvetica" pitchFamily="2" charset="0"/>
              </a:rPr>
              <a:t>OLIS Strategic Plan</a:t>
            </a:r>
          </a:p>
          <a:p>
            <a:r>
              <a:rPr lang="en-US" sz="4000" b="1">
                <a:solidFill>
                  <a:schemeClr val="bg1"/>
                </a:solidFill>
                <a:latin typeface="Helvetica" pitchFamily="2" charset="0"/>
              </a:rPr>
              <a:t>2023-2026</a:t>
            </a:r>
            <a:endParaRPr lang="en-US" sz="4000" b="1">
              <a:solidFill>
                <a:srgbClr val="85D3B4"/>
              </a:solidFill>
              <a:latin typeface="Helvetica" pitchFamily="2" charset="0"/>
            </a:endParaRPr>
          </a:p>
        </p:txBody>
      </p:sp>
      <p:sp>
        <p:nvSpPr>
          <p:cNvPr id="5" name="TextBox 4">
            <a:extLst>
              <a:ext uri="{FF2B5EF4-FFF2-40B4-BE49-F238E27FC236}">
                <a16:creationId xmlns:a16="http://schemas.microsoft.com/office/drawing/2014/main" id="{CF4CDA49-0972-7F4C-B566-809D0CB2C19C}"/>
              </a:ext>
            </a:extLst>
          </p:cNvPr>
          <p:cNvSpPr txBox="1"/>
          <p:nvPr/>
        </p:nvSpPr>
        <p:spPr>
          <a:xfrm>
            <a:off x="4993749" y="285878"/>
            <a:ext cx="6528609" cy="6309420"/>
          </a:xfrm>
          <a:prstGeom prst="rect">
            <a:avLst/>
          </a:prstGeom>
          <a:noFill/>
        </p:spPr>
        <p:txBody>
          <a:bodyPr wrap="square" lIns="91440" tIns="45720" rIns="91440" bIns="45720" rtlCol="0" anchor="t">
            <a:spAutoFit/>
          </a:bodyPr>
          <a:lstStyle/>
          <a:p>
            <a:pPr algn="l" rtl="0" fontAlgn="base"/>
            <a:r>
              <a:rPr lang="en-US" sz="2400" b="1" i="0">
                <a:solidFill>
                  <a:srgbClr val="2F5496"/>
                </a:solidFill>
                <a:effectLst/>
              </a:rPr>
              <a:t>Core OLIS </a:t>
            </a:r>
            <a:r>
              <a:rPr lang="en-US" sz="2400" b="1">
                <a:solidFill>
                  <a:srgbClr val="2F5496"/>
                </a:solidFill>
              </a:rPr>
              <a:t>Services</a:t>
            </a:r>
            <a:endParaRPr lang="en-US" sz="2400" b="1" i="0">
              <a:solidFill>
                <a:srgbClr val="2F5496"/>
              </a:solidFill>
              <a:effectLst/>
              <a:cs typeface="Calibri"/>
            </a:endParaRPr>
          </a:p>
          <a:p>
            <a:pPr marL="285750" indent="-285750" fontAlgn="base">
              <a:buFont typeface="Arial" panose="020B0604020202020204" pitchFamily="34" charset="0"/>
              <a:buChar char="•"/>
            </a:pPr>
            <a:r>
              <a:rPr lang="en-US" sz="2000">
                <a:solidFill>
                  <a:srgbClr val="000000"/>
                </a:solidFill>
              </a:rPr>
              <a:t>SUNY Library Services:</a:t>
            </a:r>
            <a:endParaRPr lang="en-US" sz="2000">
              <a:solidFill>
                <a:srgbClr val="000000"/>
              </a:solidFill>
              <a:cs typeface="Calibri"/>
            </a:endParaRPr>
          </a:p>
          <a:p>
            <a:pPr marL="742950" lvl="1" indent="-285750">
              <a:buFont typeface="Arial" panose="020B0604020202020204" pitchFamily="34" charset="0"/>
              <a:buChar char="•"/>
            </a:pPr>
            <a:r>
              <a:rPr lang="en-US" sz="2000">
                <a:solidFill>
                  <a:srgbClr val="000000"/>
                </a:solidFill>
              </a:rPr>
              <a:t>ALMA</a:t>
            </a:r>
            <a:r>
              <a:rPr lang="en-US" sz="2000" b="0" i="0">
                <a:solidFill>
                  <a:srgbClr val="000000"/>
                </a:solidFill>
                <a:effectLst/>
              </a:rPr>
              <a:t>/Primo maintenance</a:t>
            </a:r>
            <a:r>
              <a:rPr lang="en-US" sz="2000">
                <a:solidFill>
                  <a:srgbClr val="000000"/>
                </a:solidFill>
              </a:rPr>
              <a:t> and support</a:t>
            </a:r>
            <a:endParaRPr lang="en-US" sz="2000" b="0" i="0">
              <a:solidFill>
                <a:srgbClr val="000000"/>
              </a:solidFill>
              <a:effectLst/>
              <a:cs typeface="Calibri"/>
            </a:endParaRPr>
          </a:p>
          <a:p>
            <a:pPr marL="742950" lvl="1" indent="-285750" algn="l" rtl="0" fontAlgn="base">
              <a:buFont typeface="Arial" panose="020B0604020202020204" pitchFamily="34" charset="0"/>
              <a:buChar char="•"/>
            </a:pPr>
            <a:r>
              <a:rPr lang="en-US" sz="2000" b="0" i="0">
                <a:solidFill>
                  <a:srgbClr val="000000"/>
                </a:solidFill>
                <a:effectLst/>
              </a:rPr>
              <a:t>Resource sharing and access strategies </a:t>
            </a:r>
            <a:endParaRPr lang="en-US" sz="2000" b="0" i="0">
              <a:solidFill>
                <a:srgbClr val="000000"/>
              </a:solidFill>
              <a:effectLst/>
              <a:cs typeface="Calibri"/>
            </a:endParaRPr>
          </a:p>
          <a:p>
            <a:pPr marL="742950" lvl="1" indent="-285750" algn="l" rtl="0" fontAlgn="base">
              <a:buFont typeface="Arial" panose="020B0604020202020204" pitchFamily="34" charset="0"/>
              <a:buChar char="•"/>
            </a:pPr>
            <a:r>
              <a:rPr lang="en-US" sz="2000" b="0" i="0">
                <a:solidFill>
                  <a:srgbClr val="000000"/>
                </a:solidFill>
                <a:effectLst/>
              </a:rPr>
              <a:t>Shared core collections </a:t>
            </a:r>
            <a:endParaRPr lang="en-US" sz="2000" b="0" i="0">
              <a:solidFill>
                <a:srgbClr val="000000"/>
              </a:solidFill>
              <a:effectLst/>
              <a:cs typeface="Calibri"/>
            </a:endParaRPr>
          </a:p>
          <a:p>
            <a:pPr marL="742950" lvl="1" indent="-285750" algn="l" rtl="0" fontAlgn="base">
              <a:buFont typeface="Arial" panose="020B0604020202020204" pitchFamily="34" charset="0"/>
              <a:buChar char="•"/>
            </a:pPr>
            <a:r>
              <a:rPr lang="en-US" sz="2000" b="0" i="0">
                <a:solidFill>
                  <a:srgbClr val="000000"/>
                </a:solidFill>
                <a:effectLst/>
              </a:rPr>
              <a:t>Core business management </a:t>
            </a:r>
            <a:endParaRPr lang="en-US" sz="2000" b="0" i="0">
              <a:solidFill>
                <a:srgbClr val="000000"/>
              </a:solidFill>
              <a:effectLst/>
              <a:cs typeface="Calibri"/>
            </a:endParaRPr>
          </a:p>
          <a:p>
            <a:pPr marL="285750" indent="-285750" fontAlgn="base">
              <a:buFont typeface="Arial" panose="020B0604020202020204" pitchFamily="34" charset="0"/>
              <a:buChar char="•"/>
            </a:pPr>
            <a:r>
              <a:rPr lang="en-US" sz="2000" b="0" i="0">
                <a:solidFill>
                  <a:srgbClr val="000000"/>
                </a:solidFill>
                <a:effectLst/>
              </a:rPr>
              <a:t>SUNY OER Services </a:t>
            </a:r>
            <a:endParaRPr lang="en-US" sz="2000">
              <a:solidFill>
                <a:srgbClr val="000000"/>
              </a:solidFill>
              <a:cs typeface="Calibri" panose="020F0502020204030204"/>
            </a:endParaRPr>
          </a:p>
          <a:p>
            <a:pPr marL="285750" indent="-285750">
              <a:buFont typeface="Arial" panose="020B0604020202020204" pitchFamily="34" charset="0"/>
              <a:buChar char="•"/>
            </a:pPr>
            <a:r>
              <a:rPr lang="en-US" sz="2000"/>
              <a:t>Open Access Repositories</a:t>
            </a:r>
            <a:endParaRPr lang="en-US" sz="2000">
              <a:cs typeface="Calibri" panose="020F0502020204030204"/>
            </a:endParaRPr>
          </a:p>
          <a:p>
            <a:pPr marL="285750" indent="-285750">
              <a:buFont typeface="Arial" panose="020B0604020202020204" pitchFamily="34" charset="0"/>
              <a:buChar char="•"/>
            </a:pPr>
            <a:r>
              <a:rPr lang="en-US" sz="2000">
                <a:cs typeface="Calibri" panose="020F0502020204030204"/>
              </a:rPr>
              <a:t>Practice development, including training and professional development opportunities  </a:t>
            </a:r>
            <a:br>
              <a:rPr lang="en-US" sz="2000" b="0" i="0">
                <a:effectLst/>
              </a:rPr>
            </a:br>
            <a:endParaRPr lang="en-US" sz="2000" b="0" i="0">
              <a:effectLst/>
              <a:cs typeface="Calibri"/>
            </a:endParaRPr>
          </a:p>
          <a:p>
            <a:pPr algn="l" rtl="0" fontAlgn="base"/>
            <a:r>
              <a:rPr lang="en-US" sz="2000" b="1" i="0">
                <a:solidFill>
                  <a:srgbClr val="2F5496"/>
                </a:solidFill>
                <a:effectLst/>
              </a:rPr>
              <a:t>Core strategic partners </a:t>
            </a:r>
            <a:endParaRPr lang="en-US" sz="2000" b="1" i="0">
              <a:solidFill>
                <a:srgbClr val="2F5496"/>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SUNY Provost’s Office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Digital Innovation and Academic Services Departments: </a:t>
            </a:r>
            <a:br>
              <a:rPr lang="en-US" sz="2000" b="0" i="0">
                <a:effectLst/>
              </a:rPr>
            </a:br>
            <a:r>
              <a:rPr lang="en-US" sz="2000" b="0" i="0">
                <a:solidFill>
                  <a:srgbClr val="000000"/>
                </a:solidFill>
                <a:effectLst/>
              </a:rPr>
              <a:t>	(SUNY Online, SUNY CPD, SUNY SAIL)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SUNY Press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ORIED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SUNYLA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ESLN </a:t>
            </a:r>
            <a:endParaRPr lang="en-US" sz="2000" b="0" i="0">
              <a:solidFill>
                <a:srgbClr val="000000"/>
              </a:solidFill>
              <a:effectLst/>
              <a:cs typeface="Calibri"/>
            </a:endParaRPr>
          </a:p>
          <a:p>
            <a:pPr marL="285750" indent="-285750" algn="l" rtl="0" fontAlgn="base">
              <a:buFont typeface="Arial" panose="020B0604020202020204" pitchFamily="34" charset="0"/>
              <a:buChar char="•"/>
            </a:pPr>
            <a:r>
              <a:rPr lang="en-US" sz="2000" b="0" i="0">
                <a:solidFill>
                  <a:srgbClr val="000000"/>
                </a:solidFill>
                <a:effectLst/>
              </a:rPr>
              <a:t>IDS Project </a:t>
            </a:r>
            <a:endParaRPr lang="en-US" sz="2000" b="0" i="0">
              <a:solidFill>
                <a:srgbClr val="000000"/>
              </a:solidFill>
              <a:effectLst/>
              <a:cs typeface="Calibri"/>
            </a:endParaRPr>
          </a:p>
        </p:txBody>
      </p:sp>
    </p:spTree>
    <p:extLst>
      <p:ext uri="{BB962C8B-B14F-4D97-AF65-F5344CB8AC3E}">
        <p14:creationId xmlns:p14="http://schemas.microsoft.com/office/powerpoint/2010/main" val="169564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658347" y="1637395"/>
            <a:ext cx="10616612" cy="4154984"/>
          </a:xfrm>
          <a:prstGeom prst="rect">
            <a:avLst/>
          </a:prstGeom>
          <a:noFill/>
        </p:spPr>
        <p:txBody>
          <a:bodyPr wrap="square" lIns="91440" tIns="45720" rIns="91440" bIns="45720" rtlCol="0" anchor="t">
            <a:spAutoFit/>
          </a:bodyPr>
          <a:lstStyle/>
          <a:p>
            <a:r>
              <a:rPr lang="en-US" sz="2400" i="1">
                <a:solidFill>
                  <a:srgbClr val="00B0F0"/>
                </a:solidFill>
                <a:latin typeface="Helvetica"/>
                <a:cs typeface="Helvetica"/>
              </a:rPr>
              <a:t>OLIS will convene and facilitate an advisory board to provide guidance, feedback, and input on strategic direction.   </a:t>
            </a:r>
            <a:endParaRPr lang="en-US" sz="2400" i="1">
              <a:solidFill>
                <a:srgbClr val="00B0F0"/>
              </a:solidFill>
              <a:latin typeface="Helvetica" pitchFamily="2" charset="0"/>
            </a:endParaRPr>
          </a:p>
          <a:p>
            <a:pPr marL="571500" indent="-571500">
              <a:buFont typeface="Arial" panose="020B0604020202020204" pitchFamily="34" charset="0"/>
              <a:buChar char="•"/>
            </a:pPr>
            <a:endParaRPr lang="en-US" sz="2400">
              <a:solidFill>
                <a:schemeClr val="bg1"/>
              </a:solidFill>
              <a:latin typeface="Helvetica" pitchFamily="2" charset="0"/>
            </a:endParaRPr>
          </a:p>
          <a:p>
            <a:pPr marL="571500" indent="-571500">
              <a:buFont typeface="Arial" panose="020B0604020202020204" pitchFamily="34" charset="0"/>
              <a:buChar char="•"/>
            </a:pPr>
            <a:r>
              <a:rPr lang="en-US" sz="2400">
                <a:solidFill>
                  <a:schemeClr val="bg1"/>
                </a:solidFill>
                <a:latin typeface="Helvetica"/>
                <a:cs typeface="Helvetica"/>
              </a:rPr>
              <a:t>Make recommendations to OLIS based on suggestions from working groups and task forces  </a:t>
            </a:r>
            <a:endParaRPr lang="en-US" sz="2400">
              <a:solidFill>
                <a:schemeClr val="bg1"/>
              </a:solidFill>
              <a:latin typeface="Helvetica" pitchFamily="2" charset="0"/>
              <a:cs typeface="Helvetica"/>
            </a:endParaRPr>
          </a:p>
          <a:p>
            <a:pPr marL="571500" indent="-571500">
              <a:buFont typeface="Arial" panose="020B0604020202020204" pitchFamily="34" charset="0"/>
              <a:buChar char="•"/>
            </a:pPr>
            <a:endParaRPr lang="en-US" sz="2400">
              <a:solidFill>
                <a:schemeClr val="bg1"/>
              </a:solidFill>
              <a:latin typeface="Helvetica" pitchFamily="2" charset="0"/>
            </a:endParaRPr>
          </a:p>
          <a:p>
            <a:pPr marL="571500" indent="-571500">
              <a:buFont typeface="Arial" panose="020B0604020202020204" pitchFamily="34" charset="0"/>
              <a:buChar char="•"/>
            </a:pPr>
            <a:r>
              <a:rPr lang="en-US" sz="2400">
                <a:solidFill>
                  <a:schemeClr val="bg1"/>
                </a:solidFill>
                <a:latin typeface="Helvetica"/>
                <a:cs typeface="Helvetica"/>
              </a:rPr>
              <a:t>Will include members from each campus sector, as well as from strategic partner groups such as SUNYLA and IDS</a:t>
            </a:r>
            <a:endParaRPr lang="en-US" sz="2400">
              <a:solidFill>
                <a:schemeClr val="bg1"/>
              </a:solidFill>
              <a:latin typeface="Helvetica" pitchFamily="2" charset="0"/>
              <a:cs typeface="Helvetica"/>
            </a:endParaRPr>
          </a:p>
          <a:p>
            <a:pPr marL="571500" indent="-571500">
              <a:buFont typeface="Arial" panose="020B0604020202020204" pitchFamily="34" charset="0"/>
              <a:buChar char="•"/>
            </a:pPr>
            <a:endParaRPr lang="en-US" sz="2400">
              <a:solidFill>
                <a:schemeClr val="bg1"/>
              </a:solidFill>
              <a:latin typeface="Helvetica" pitchFamily="2" charset="0"/>
            </a:endParaRPr>
          </a:p>
          <a:p>
            <a:pPr marL="571500" indent="-571500">
              <a:buFont typeface="Arial" panose="020B0604020202020204" pitchFamily="34" charset="0"/>
              <a:buChar char="•"/>
            </a:pPr>
            <a:r>
              <a:rPr lang="en-US" sz="2400">
                <a:solidFill>
                  <a:schemeClr val="bg1"/>
                </a:solidFill>
                <a:latin typeface="Helvetica"/>
                <a:cs typeface="Helvetica"/>
              </a:rPr>
              <a:t>Communication between board members and sectors/stakeholder groups</a:t>
            </a:r>
            <a:endParaRPr lang="en-US" sz="2400">
              <a:solidFill>
                <a:schemeClr val="bg1"/>
              </a:solidFill>
              <a:latin typeface="Helvetica" pitchFamily="2" charset="0"/>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000414" y="493504"/>
            <a:ext cx="8360591" cy="646331"/>
          </a:xfrm>
          <a:prstGeom prst="rect">
            <a:avLst/>
          </a:prstGeom>
          <a:noFill/>
        </p:spPr>
        <p:txBody>
          <a:bodyPr wrap="square" rtlCol="0">
            <a:spAutoFit/>
          </a:bodyPr>
          <a:lstStyle/>
          <a:p>
            <a:pPr algn="ctr"/>
            <a:r>
              <a:rPr lang="en-US" sz="3600" b="1">
                <a:solidFill>
                  <a:srgbClr val="00B0F0"/>
                </a:solidFill>
                <a:latin typeface="Helvetica" pitchFamily="2" charset="0"/>
              </a:rPr>
              <a:t>OLIS Advisory Board</a:t>
            </a:r>
            <a:endParaRPr lang="en-US" sz="3600" b="1" i="1">
              <a:solidFill>
                <a:srgbClr val="00B0F0"/>
              </a:solidFill>
              <a:latin typeface="Helvetica" pitchFamily="2" charset="0"/>
            </a:endParaRPr>
          </a:p>
        </p:txBody>
      </p:sp>
    </p:spTree>
    <p:extLst>
      <p:ext uri="{BB962C8B-B14F-4D97-AF65-F5344CB8AC3E}">
        <p14:creationId xmlns:p14="http://schemas.microsoft.com/office/powerpoint/2010/main" val="160185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780811" y="1719037"/>
            <a:ext cx="10616612" cy="3416320"/>
          </a:xfrm>
          <a:prstGeom prst="rect">
            <a:avLst/>
          </a:prstGeom>
          <a:noFill/>
        </p:spPr>
        <p:txBody>
          <a:bodyPr wrap="square" lIns="91440" tIns="45720" rIns="91440" bIns="45720" rtlCol="0" anchor="t">
            <a:spAutoFit/>
          </a:bodyPr>
          <a:lstStyle/>
          <a:p>
            <a:r>
              <a:rPr lang="en-US" sz="2400" b="1">
                <a:solidFill>
                  <a:srgbClr val="00B0F0"/>
                </a:solidFill>
                <a:latin typeface="Helvetica"/>
                <a:cs typeface="Helvetica"/>
              </a:rPr>
              <a:t>Membership:</a:t>
            </a:r>
          </a:p>
          <a:p>
            <a:endParaRPr lang="en-US" sz="2400">
              <a:solidFill>
                <a:srgbClr val="00B0F0"/>
              </a:solidFill>
              <a:latin typeface="Helvetica"/>
              <a:cs typeface="Helvetica"/>
            </a:endParaRPr>
          </a:p>
          <a:p>
            <a:pPr marL="342900" indent="-342900">
              <a:buFont typeface="Arial"/>
              <a:buChar char="•"/>
            </a:pPr>
            <a:r>
              <a:rPr lang="en-US" sz="2400">
                <a:solidFill>
                  <a:srgbClr val="00B0F0"/>
                </a:solidFill>
                <a:latin typeface="Helvetica"/>
                <a:cs typeface="Helvetica"/>
              </a:rPr>
              <a:t>Community College – Bonnie Gallagher (Dutchess)</a:t>
            </a:r>
          </a:p>
          <a:p>
            <a:pPr marL="342900" indent="-342900">
              <a:buFont typeface="Arial"/>
              <a:buChar char="•"/>
            </a:pPr>
            <a:r>
              <a:rPr lang="en-US" sz="2400">
                <a:solidFill>
                  <a:srgbClr val="00B0F0"/>
                </a:solidFill>
                <a:latin typeface="Helvetica"/>
                <a:cs typeface="Helvetica"/>
              </a:rPr>
              <a:t>Technology College – Jill Kehoe (Maritime)</a:t>
            </a:r>
          </a:p>
          <a:p>
            <a:pPr marL="342900" indent="-342900">
              <a:buFont typeface="Arial"/>
              <a:buChar char="•"/>
            </a:pPr>
            <a:r>
              <a:rPr lang="en-US" sz="2400">
                <a:solidFill>
                  <a:srgbClr val="00B0F0"/>
                </a:solidFill>
                <a:latin typeface="Helvetica"/>
                <a:cs typeface="Helvetica"/>
              </a:rPr>
              <a:t>Comprehensive – Jennifer Jensen (Oneonta)</a:t>
            </a:r>
          </a:p>
          <a:p>
            <a:pPr marL="342900" indent="-342900">
              <a:buFont typeface="Arial"/>
              <a:buChar char="•"/>
            </a:pPr>
            <a:r>
              <a:rPr lang="en-US" sz="2400">
                <a:solidFill>
                  <a:srgbClr val="00B0F0"/>
                </a:solidFill>
                <a:latin typeface="Helvetica"/>
                <a:cs typeface="Helvetica"/>
              </a:rPr>
              <a:t>Doctoral – Jamie </a:t>
            </a:r>
            <a:r>
              <a:rPr lang="en-US" sz="2400" err="1">
                <a:solidFill>
                  <a:srgbClr val="00B0F0"/>
                </a:solidFill>
                <a:latin typeface="Helvetica"/>
                <a:cs typeface="Helvetica"/>
              </a:rPr>
              <a:t>Saragossi</a:t>
            </a:r>
            <a:r>
              <a:rPr lang="en-US" sz="2400">
                <a:solidFill>
                  <a:srgbClr val="00B0F0"/>
                </a:solidFill>
                <a:latin typeface="Helvetica"/>
                <a:cs typeface="Helvetica"/>
              </a:rPr>
              <a:t> (Stony Brook)</a:t>
            </a:r>
          </a:p>
          <a:p>
            <a:pPr marL="342900" indent="-342900">
              <a:buFont typeface="Arial,Sans-Serif"/>
              <a:buChar char="•"/>
            </a:pPr>
            <a:r>
              <a:rPr lang="en-US" sz="2400">
                <a:solidFill>
                  <a:srgbClr val="00B0F0"/>
                </a:solidFill>
                <a:latin typeface="Helvetica"/>
                <a:cs typeface="Helvetica"/>
              </a:rPr>
              <a:t>SUNYLA President – Jennifer DeVito (rotating)</a:t>
            </a:r>
            <a:endParaRPr lang="en-US" sz="2400">
              <a:ea typeface="+mn-lt"/>
              <a:cs typeface="+mn-lt"/>
            </a:endParaRPr>
          </a:p>
          <a:p>
            <a:pPr marL="342900" indent="-342900">
              <a:buFont typeface="Arial,Sans-Serif"/>
              <a:buChar char="•"/>
            </a:pPr>
            <a:r>
              <a:rPr lang="en-US" sz="2400">
                <a:solidFill>
                  <a:srgbClr val="00B0F0"/>
                </a:solidFill>
                <a:latin typeface="Helvetica"/>
                <a:cs typeface="Helvetica"/>
              </a:rPr>
              <a:t>IDS Project – Mark Sullivan</a:t>
            </a:r>
            <a:endParaRPr lang="en-US"/>
          </a:p>
          <a:p>
            <a:pPr marL="342900" indent="-342900">
              <a:buFont typeface="Arial"/>
              <a:buChar char="•"/>
            </a:pPr>
            <a:endParaRPr lang="en-US" sz="2400" i="1">
              <a:solidFill>
                <a:srgbClr val="00B0F0"/>
              </a:solidFill>
              <a:latin typeface="Helvetica"/>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000414" y="493504"/>
            <a:ext cx="8360591" cy="646331"/>
          </a:xfrm>
          <a:prstGeom prst="rect">
            <a:avLst/>
          </a:prstGeom>
          <a:noFill/>
        </p:spPr>
        <p:txBody>
          <a:bodyPr wrap="square" rtlCol="0">
            <a:spAutoFit/>
          </a:bodyPr>
          <a:lstStyle/>
          <a:p>
            <a:pPr algn="ctr"/>
            <a:r>
              <a:rPr lang="en-US" sz="3600" b="1">
                <a:solidFill>
                  <a:srgbClr val="00B0F0"/>
                </a:solidFill>
                <a:latin typeface="Helvetica" pitchFamily="2" charset="0"/>
              </a:rPr>
              <a:t>OLIS Advisory Board</a:t>
            </a:r>
            <a:endParaRPr lang="en-US" sz="3600" b="1" i="1">
              <a:solidFill>
                <a:srgbClr val="00B0F0"/>
              </a:solidFill>
              <a:latin typeface="Helvetica" pitchFamily="2" charset="0"/>
            </a:endParaRPr>
          </a:p>
        </p:txBody>
      </p:sp>
    </p:spTree>
    <p:extLst>
      <p:ext uri="{BB962C8B-B14F-4D97-AF65-F5344CB8AC3E}">
        <p14:creationId xmlns:p14="http://schemas.microsoft.com/office/powerpoint/2010/main" val="330942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elect icon - Circle Icons">
            <a:extLst>
              <a:ext uri="{FF2B5EF4-FFF2-40B4-BE49-F238E27FC236}">
                <a16:creationId xmlns:a16="http://schemas.microsoft.com/office/drawing/2014/main" id="{DA7A069E-6B6F-DEBE-9493-E8A802FC4BC7}"/>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1438" y="2212380"/>
            <a:ext cx="2794819" cy="2794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495348-0BD5-D8FE-947C-DFC50306400F}"/>
              </a:ext>
            </a:extLst>
          </p:cNvPr>
          <p:cNvSpPr txBox="1"/>
          <p:nvPr/>
        </p:nvSpPr>
        <p:spPr>
          <a:xfrm>
            <a:off x="5171768" y="601659"/>
            <a:ext cx="6024979" cy="646331"/>
          </a:xfrm>
          <a:prstGeom prst="rect">
            <a:avLst/>
          </a:prstGeom>
          <a:noFill/>
        </p:spPr>
        <p:txBody>
          <a:bodyPr wrap="square" lIns="91440" tIns="45720" rIns="91440" bIns="45720" rtlCol="0" anchor="t">
            <a:spAutoFit/>
          </a:bodyPr>
          <a:lstStyle/>
          <a:p>
            <a:pPr algn="ctr"/>
            <a:r>
              <a:rPr lang="en-US" sz="3600" b="1">
                <a:solidFill>
                  <a:srgbClr val="001F60"/>
                </a:solidFill>
                <a:latin typeface="Helvetica"/>
                <a:cs typeface="Helvetica"/>
              </a:rPr>
              <a:t>Requires a Vote</a:t>
            </a:r>
            <a:endParaRPr lang="en-US" sz="3600" b="1" i="1">
              <a:solidFill>
                <a:srgbClr val="001F60"/>
              </a:solidFill>
              <a:latin typeface="Helvetica"/>
              <a:cs typeface="Helvetica"/>
            </a:endParaRPr>
          </a:p>
        </p:txBody>
      </p:sp>
      <p:sp>
        <p:nvSpPr>
          <p:cNvPr id="5" name="TextBox 4">
            <a:extLst>
              <a:ext uri="{FF2B5EF4-FFF2-40B4-BE49-F238E27FC236}">
                <a16:creationId xmlns:a16="http://schemas.microsoft.com/office/drawing/2014/main" id="{97F85574-BD79-CF60-92CF-624C084B187E}"/>
              </a:ext>
            </a:extLst>
          </p:cNvPr>
          <p:cNvSpPr txBox="1"/>
          <p:nvPr/>
        </p:nvSpPr>
        <p:spPr>
          <a:xfrm>
            <a:off x="5103031" y="1813230"/>
            <a:ext cx="6727031" cy="4401205"/>
          </a:xfrm>
          <a:prstGeom prst="rect">
            <a:avLst/>
          </a:prstGeom>
          <a:noFill/>
        </p:spPr>
        <p:txBody>
          <a:bodyPr wrap="square" lIns="91440" tIns="45720" rIns="91440" bIns="45720" anchor="t">
            <a:spAutoFit/>
          </a:bodyPr>
          <a:lstStyle/>
          <a:p>
            <a:pPr marL="457200" indent="-457200">
              <a:buFont typeface="Arial"/>
              <a:buChar char="•"/>
            </a:pPr>
            <a:r>
              <a:rPr lang="en-US" sz="2800" b="1">
                <a:latin typeface="Helvetica"/>
                <a:cs typeface="Helvetica"/>
              </a:rPr>
              <a:t>Changes in SUNY Connect core services (unless PIAs are used)</a:t>
            </a:r>
            <a:br>
              <a:rPr lang="en-US" sz="2800" b="1">
                <a:latin typeface="Helvetica"/>
                <a:cs typeface="Helvetica"/>
              </a:rPr>
            </a:br>
            <a:endParaRPr lang="en-US" sz="2800" b="1">
              <a:latin typeface="Helvetica" pitchFamily="2" charset="0"/>
              <a:cs typeface="Helvetica"/>
            </a:endParaRPr>
          </a:p>
          <a:p>
            <a:pPr marL="285750" indent="-285750">
              <a:buFont typeface="Arial" panose="020B0604020202020204" pitchFamily="34" charset="0"/>
              <a:buChar char="•"/>
            </a:pPr>
            <a:r>
              <a:rPr lang="en-US" sz="2800" b="1" i="1">
                <a:latin typeface="Helvetica"/>
                <a:cs typeface="Helvetica"/>
              </a:rPr>
              <a:t>Any non-SUNY Connect services involving financial commitment will require a campus PIA</a:t>
            </a:r>
            <a:endParaRPr lang="en-US" sz="2800" b="1">
              <a:latin typeface="Helvetica"/>
              <a:cs typeface="Helvetica"/>
            </a:endParaRPr>
          </a:p>
          <a:p>
            <a:pPr marL="285750" indent="-285750">
              <a:buFont typeface="Arial,Sans-Serif" panose="020B0604020202020204" pitchFamily="34" charset="0"/>
              <a:buChar char="•"/>
            </a:pPr>
            <a:endParaRPr lang="en-US" sz="2800" b="1">
              <a:latin typeface="Helvetica" pitchFamily="2" charset="0"/>
              <a:cs typeface="Helvetica" pitchFamily="2" charset="0"/>
            </a:endParaRPr>
          </a:p>
          <a:p>
            <a:pPr marL="742950" lvl="1" indent="-285750">
              <a:buFont typeface="Arial,Sans-Serif" panose="020B0604020202020204" pitchFamily="34" charset="0"/>
              <a:buChar char="•"/>
            </a:pPr>
            <a:endParaRPr lang="en-US" sz="2800" b="1" i="1">
              <a:latin typeface="Helvetica" pitchFamily="2" charset="0"/>
              <a:cs typeface="Helvetica" pitchFamily="2" charset="0"/>
            </a:endParaRPr>
          </a:p>
          <a:p>
            <a:pPr marL="285750" indent="-285750">
              <a:buFont typeface="Arial" panose="020B0604020202020204" pitchFamily="34" charset="0"/>
              <a:buChar char="•"/>
            </a:pPr>
            <a:endParaRPr lang="en-US" sz="2800" b="1">
              <a:latin typeface="Helvetica" pitchFamily="2" charset="0"/>
              <a:cs typeface="Helvetica" pitchFamily="2" charset="0"/>
            </a:endParaRPr>
          </a:p>
        </p:txBody>
      </p:sp>
    </p:spTree>
    <p:extLst>
      <p:ext uri="{BB962C8B-B14F-4D97-AF65-F5344CB8AC3E}">
        <p14:creationId xmlns:p14="http://schemas.microsoft.com/office/powerpoint/2010/main" val="343002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CB52C-C68A-E6B9-3448-DA348D216DF6}"/>
              </a:ext>
            </a:extLst>
          </p:cNvPr>
          <p:cNvSpPr txBox="1"/>
          <p:nvPr/>
        </p:nvSpPr>
        <p:spPr>
          <a:xfrm>
            <a:off x="412955" y="2081267"/>
            <a:ext cx="4031226" cy="2565895"/>
          </a:xfrm>
          <a:prstGeom prst="rect">
            <a:avLst/>
          </a:prstGeom>
          <a:noFill/>
        </p:spPr>
        <p:txBody>
          <a:bodyPr wrap="square" rtlCol="0">
            <a:spAutoFit/>
          </a:bodyPr>
          <a:lstStyle/>
          <a:p>
            <a:pPr algn="ctr">
              <a:lnSpc>
                <a:spcPct val="114000"/>
              </a:lnSpc>
            </a:pPr>
            <a:r>
              <a:rPr lang="en-US" sz="3600" b="1">
                <a:solidFill>
                  <a:srgbClr val="00B0F0"/>
                </a:solidFill>
                <a:latin typeface="Helvetica" pitchFamily="2" charset="0"/>
              </a:rPr>
              <a:t>Communities of Practice, </a:t>
            </a:r>
            <a:br>
              <a:rPr lang="en-US" sz="3600" b="1">
                <a:solidFill>
                  <a:srgbClr val="00B0F0"/>
                </a:solidFill>
                <a:latin typeface="Helvetica" pitchFamily="2" charset="0"/>
              </a:rPr>
            </a:br>
            <a:r>
              <a:rPr lang="en-US" sz="3600" b="1">
                <a:solidFill>
                  <a:srgbClr val="00B0F0"/>
                </a:solidFill>
                <a:latin typeface="Helvetica" pitchFamily="2" charset="0"/>
              </a:rPr>
              <a:t>Working Groups, </a:t>
            </a:r>
            <a:br>
              <a:rPr lang="en-US" sz="3600" b="1">
                <a:solidFill>
                  <a:srgbClr val="00B0F0"/>
                </a:solidFill>
                <a:latin typeface="Helvetica" pitchFamily="2" charset="0"/>
              </a:rPr>
            </a:br>
            <a:r>
              <a:rPr lang="en-US" sz="3600" b="1">
                <a:solidFill>
                  <a:srgbClr val="00B0F0"/>
                </a:solidFill>
                <a:latin typeface="Helvetica" pitchFamily="2" charset="0"/>
              </a:rPr>
              <a:t>and Task Forces</a:t>
            </a:r>
          </a:p>
        </p:txBody>
      </p:sp>
      <p:sp>
        <p:nvSpPr>
          <p:cNvPr id="3" name="TextBox 2">
            <a:extLst>
              <a:ext uri="{FF2B5EF4-FFF2-40B4-BE49-F238E27FC236}">
                <a16:creationId xmlns:a16="http://schemas.microsoft.com/office/drawing/2014/main" id="{DAC31B20-81FE-1DBA-4001-1741C7F9D85F}"/>
              </a:ext>
            </a:extLst>
          </p:cNvPr>
          <p:cNvSpPr txBox="1"/>
          <p:nvPr/>
        </p:nvSpPr>
        <p:spPr>
          <a:xfrm>
            <a:off x="5117847" y="835993"/>
            <a:ext cx="6501382" cy="4462760"/>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Helvetica" pitchFamily="2" charset="0"/>
              </a:rPr>
              <a:t>OLIS will facilitate opportunities for networking and collaboration on shared projects</a:t>
            </a:r>
          </a:p>
          <a:p>
            <a:pPr marL="342900" indent="-342900">
              <a:buFont typeface="Arial" panose="020B0604020202020204" pitchFamily="34" charset="0"/>
              <a:buChar char="•"/>
            </a:pPr>
            <a:endParaRPr lang="en-US" sz="2400">
              <a:latin typeface="Helvetica" pitchFamily="2" charset="0"/>
            </a:endParaRPr>
          </a:p>
          <a:p>
            <a:pPr marL="342900" indent="-342900">
              <a:buFont typeface="Arial" panose="020B0604020202020204" pitchFamily="34" charset="0"/>
              <a:buChar char="•"/>
            </a:pPr>
            <a:r>
              <a:rPr lang="en-US" sz="2400">
                <a:latin typeface="Helvetica" pitchFamily="2" charset="0"/>
              </a:rPr>
              <a:t>Goal: to provide a shared context for various SUNY libraries staff to communicate and share information/best practices and recommend policies. </a:t>
            </a:r>
          </a:p>
          <a:p>
            <a:pPr marL="342900" indent="-342900">
              <a:buFont typeface="Arial" panose="020B0604020202020204" pitchFamily="34" charset="0"/>
              <a:buChar char="•"/>
            </a:pPr>
            <a:endParaRPr lang="en-US" sz="2400">
              <a:latin typeface="Helvetica" pitchFamily="2" charset="0"/>
            </a:endParaRPr>
          </a:p>
          <a:p>
            <a:pPr marL="342900" indent="-342900">
              <a:buFont typeface="Arial" panose="020B0604020202020204" pitchFamily="34" charset="0"/>
              <a:buChar char="•"/>
            </a:pPr>
            <a:r>
              <a:rPr lang="en-US" sz="2400">
                <a:latin typeface="Helvetica" pitchFamily="2" charset="0"/>
              </a:rPr>
              <a:t>Groups will be created, maintained, supported, and reviewed annually by OLIS.  </a:t>
            </a:r>
          </a:p>
          <a:p>
            <a:pPr marL="342900" indent="-342900">
              <a:buFont typeface="Arial" panose="020B0604020202020204" pitchFamily="34" charset="0"/>
              <a:buChar char="•"/>
            </a:pPr>
            <a:endParaRPr lang="en-US" sz="2000">
              <a:latin typeface="Helvetica" pitchFamily="2" charset="0"/>
            </a:endParaRPr>
          </a:p>
        </p:txBody>
      </p:sp>
    </p:spTree>
    <p:extLst>
      <p:ext uri="{BB962C8B-B14F-4D97-AF65-F5344CB8AC3E}">
        <p14:creationId xmlns:p14="http://schemas.microsoft.com/office/powerpoint/2010/main" val="221781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3519948" y="1202392"/>
            <a:ext cx="8223018"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solidFill>
                  <a:schemeClr val="bg1"/>
                </a:solidFill>
                <a:latin typeface="Helvetica"/>
                <a:cs typeface="Helvetica"/>
              </a:rPr>
              <a:t>A facilitated group of peers with common roles or duties who regularly come together to collectively learn, share, and network.  Collaboration is ongoing, although membership may evolve.  </a:t>
            </a:r>
            <a:endParaRPr lang="en-US" sz="2000">
              <a:solidFill>
                <a:schemeClr val="bg1"/>
              </a:solidFill>
              <a:latin typeface="Helvetica" pitchFamily="2" charset="0"/>
            </a:endParaRPr>
          </a:p>
          <a:p>
            <a:pPr marL="571500" indent="-571500">
              <a:buFont typeface="Arial" panose="020B0604020202020204" pitchFamily="34" charset="0"/>
              <a:buChar char="•"/>
            </a:pPr>
            <a:endParaRPr lang="en-US" sz="2000">
              <a:solidFill>
                <a:schemeClr val="bg1"/>
              </a:solidFill>
              <a:latin typeface="Helvetica" pitchFamily="2" charset="0"/>
            </a:endParaRPr>
          </a:p>
          <a:p>
            <a:pPr marL="285750" indent="-285750">
              <a:buFont typeface="Arial" panose="020B0604020202020204" pitchFamily="34" charset="0"/>
              <a:buChar char="•"/>
            </a:pPr>
            <a:r>
              <a:rPr lang="en-US" sz="2000">
                <a:solidFill>
                  <a:schemeClr val="bg1"/>
                </a:solidFill>
                <a:latin typeface="Helvetica"/>
                <a:cs typeface="Helvetica"/>
              </a:rPr>
              <a:t>CoPs will be invited to share out updates at virtual OLIS update meetings. </a:t>
            </a:r>
            <a:br>
              <a:rPr lang="en-US" sz="2000">
                <a:solidFill>
                  <a:schemeClr val="bg1"/>
                </a:solidFill>
                <a:latin typeface="Helvetica"/>
                <a:cs typeface="Helvetica"/>
              </a:rPr>
            </a:br>
            <a:endParaRPr lang="en-US" sz="2000">
              <a:solidFill>
                <a:schemeClr val="bg1"/>
              </a:solidFill>
              <a:latin typeface="Helvetica" pitchFamily="2" charset="0"/>
              <a:cs typeface="Helvetica"/>
            </a:endParaRPr>
          </a:p>
          <a:p>
            <a:r>
              <a:rPr lang="en-US" sz="2000" b="1">
                <a:solidFill>
                  <a:schemeClr val="bg1"/>
                </a:solidFill>
                <a:latin typeface="Helvetica"/>
                <a:cs typeface="Helvetica"/>
              </a:rPr>
              <a:t>Current OLIS Communities of Practice: </a:t>
            </a:r>
            <a:endParaRPr lang="en-US" sz="2000" b="1">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New Library Directors and Chairs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New E-Resource Librarians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OER Campus Leads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Scholarly Communications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Discovery</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Library Accessibility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Analytics </a:t>
            </a:r>
          </a:p>
          <a:p>
            <a:pPr marL="285750" indent="-285750">
              <a:buFont typeface="Arial" panose="020B0604020202020204" pitchFamily="34" charset="0"/>
              <a:buChar char="•"/>
            </a:pPr>
            <a:r>
              <a:rPr lang="en-US" sz="2000">
                <a:solidFill>
                  <a:schemeClr val="bg1"/>
                </a:solidFill>
                <a:latin typeface="Helvetica"/>
                <a:cs typeface="Helvetica"/>
              </a:rPr>
              <a:t>SUNY Library Directors </a:t>
            </a:r>
            <a:r>
              <a:rPr lang="en-US" sz="2000" i="1">
                <a:solidFill>
                  <a:schemeClr val="bg1"/>
                </a:solidFill>
                <a:latin typeface="Helvetica"/>
                <a:cs typeface="Helvetica"/>
              </a:rPr>
              <a:t>(coming soon!)</a:t>
            </a:r>
            <a:endParaRPr lang="en-US" sz="2000" i="1">
              <a:solidFill>
                <a:schemeClr val="bg1"/>
              </a:solidFill>
              <a:latin typeface="Helvetica" pitchFamily="2" charset="0"/>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079547" y="439283"/>
            <a:ext cx="8600289" cy="707886"/>
          </a:xfrm>
          <a:prstGeom prst="rect">
            <a:avLst/>
          </a:prstGeom>
          <a:noFill/>
        </p:spPr>
        <p:txBody>
          <a:bodyPr wrap="square" rtlCol="0">
            <a:spAutoFit/>
          </a:bodyPr>
          <a:lstStyle/>
          <a:p>
            <a:pPr algn="ctr"/>
            <a:r>
              <a:rPr lang="en-US" sz="4000" b="1">
                <a:solidFill>
                  <a:srgbClr val="00B0F0"/>
                </a:solidFill>
                <a:latin typeface="Helvetica" pitchFamily="2" charset="0"/>
              </a:rPr>
              <a:t>Communities of Practice</a:t>
            </a:r>
          </a:p>
        </p:txBody>
      </p:sp>
      <p:pic>
        <p:nvPicPr>
          <p:cNvPr id="6" name="Picture 5" descr="Icon&#10;&#10;Description automatically generated">
            <a:extLst>
              <a:ext uri="{FF2B5EF4-FFF2-40B4-BE49-F238E27FC236}">
                <a16:creationId xmlns:a16="http://schemas.microsoft.com/office/drawing/2014/main" id="{92B9A745-9EA4-C9D0-AF7A-919B0E844A79}"/>
              </a:ext>
            </a:extLst>
          </p:cNvPr>
          <p:cNvPicPr>
            <a:picLocks noChangeAspect="1"/>
          </p:cNvPicPr>
          <p:nvPr/>
        </p:nvPicPr>
        <p:blipFill>
          <a:blip r:embed="rId3">
            <a:duotone>
              <a:schemeClr val="accent6">
                <a:shade val="45000"/>
                <a:satMod val="135000"/>
              </a:schemeClr>
              <a:prstClr val="white"/>
            </a:duotone>
          </a:blip>
          <a:stretch>
            <a:fillRect/>
          </a:stretch>
        </p:blipFill>
        <p:spPr>
          <a:xfrm>
            <a:off x="449034" y="2095558"/>
            <a:ext cx="2666042" cy="2666884"/>
          </a:xfrm>
          <a:prstGeom prst="rect">
            <a:avLst/>
          </a:prstGeom>
        </p:spPr>
      </p:pic>
    </p:spTree>
    <p:extLst>
      <p:ext uri="{BB962C8B-B14F-4D97-AF65-F5344CB8AC3E}">
        <p14:creationId xmlns:p14="http://schemas.microsoft.com/office/powerpoint/2010/main" val="342556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528683" y="1718850"/>
            <a:ext cx="10714086"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solidFill>
                  <a:schemeClr val="bg1"/>
                </a:solidFill>
                <a:latin typeface="Helvetica"/>
                <a:cs typeface="Helvetica"/>
              </a:rPr>
              <a:t>A facilitated community who convene and advise on specific topics related to their common roles/duties, including sharing of best practices and recommendations for process improvements </a:t>
            </a:r>
            <a:endParaRPr lang="en-US" sz="2000">
              <a:solidFill>
                <a:schemeClr val="bg1"/>
              </a:solidFill>
              <a:latin typeface="Helvetica" pitchFamily="2" charset="0"/>
              <a:cs typeface="Helvetica"/>
            </a:endParaRPr>
          </a:p>
          <a:p>
            <a:pPr marL="571500" indent="-571500">
              <a:buFont typeface="Arial" panose="020B0604020202020204" pitchFamily="34" charset="0"/>
              <a:buChar char="•"/>
            </a:pP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Present policy recommendations pertaining to their work to the OLIS Advisory Board for feedback</a:t>
            </a:r>
          </a:p>
          <a:p>
            <a:pPr marL="571500" indent="-571500">
              <a:buFont typeface="Arial" panose="020B0604020202020204" pitchFamily="34" charset="0"/>
              <a:buChar char="•"/>
            </a:pP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Membership is based on interest and demand, and open to all SUNY libraries staff</a:t>
            </a:r>
          </a:p>
          <a:p>
            <a:pPr marL="571500" indent="-571500">
              <a:buFont typeface="Arial" panose="020B0604020202020204" pitchFamily="34" charset="0"/>
              <a:buChar char="•"/>
            </a:pP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Invited to share out updates at virtual OLIS update meetings </a:t>
            </a:r>
            <a:endParaRPr lang="en-US" sz="2000">
              <a:solidFill>
                <a:schemeClr val="bg1"/>
              </a:solidFill>
              <a:latin typeface="Helvetica" pitchFamily="2" charset="0"/>
              <a:cs typeface="Helvetica"/>
            </a:endParaRPr>
          </a:p>
          <a:p>
            <a:pPr marL="571500" indent="-571500">
              <a:buFont typeface="Arial" panose="020B0604020202020204" pitchFamily="34" charset="0"/>
              <a:buChar char="•"/>
            </a:pPr>
            <a:endParaRPr lang="en-US" sz="2000">
              <a:solidFill>
                <a:schemeClr val="bg1"/>
              </a:solidFill>
              <a:latin typeface="Helvetica" pitchFamily="2" charset="0"/>
              <a:cs typeface="Helvetica"/>
            </a:endParaRPr>
          </a:p>
          <a:p>
            <a:r>
              <a:rPr lang="en-US" sz="2000" b="1">
                <a:solidFill>
                  <a:schemeClr val="bg1"/>
                </a:solidFill>
                <a:latin typeface="Helvetica"/>
                <a:cs typeface="Helvetica"/>
              </a:rPr>
              <a:t>Current OLIS Working Groups: </a:t>
            </a:r>
            <a:endParaRPr lang="en-US" sz="2000" b="1">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Metadata Standards and Policies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Access Services and Resource Sharing</a:t>
            </a:r>
          </a:p>
          <a:p>
            <a:pPr marL="285750" indent="-285750">
              <a:buFont typeface="Arial" panose="020B0604020202020204" pitchFamily="34" charset="0"/>
              <a:buChar char="•"/>
            </a:pPr>
            <a:r>
              <a:rPr lang="en-US" sz="2000">
                <a:solidFill>
                  <a:schemeClr val="bg1"/>
                </a:solidFill>
                <a:latin typeface="Helvetica"/>
                <a:cs typeface="Helvetica"/>
              </a:rPr>
              <a:t>SUNY Shared Collections Committee</a:t>
            </a:r>
          </a:p>
          <a:p>
            <a:pPr marL="285750" indent="-285750">
              <a:buFont typeface="Arial" panose="020B0604020202020204" pitchFamily="34" charset="0"/>
              <a:buChar char="•"/>
            </a:pPr>
            <a:r>
              <a:rPr lang="en-US" sz="2000">
                <a:solidFill>
                  <a:schemeClr val="bg1"/>
                </a:solidFill>
                <a:latin typeface="Helvetica"/>
                <a:cs typeface="Helvetica"/>
              </a:rPr>
              <a:t>Improvements and Enhancements</a:t>
            </a:r>
          </a:p>
        </p:txBody>
      </p:sp>
      <p:sp>
        <p:nvSpPr>
          <p:cNvPr id="3" name="TextBox 2">
            <a:extLst>
              <a:ext uri="{FF2B5EF4-FFF2-40B4-BE49-F238E27FC236}">
                <a16:creationId xmlns:a16="http://schemas.microsoft.com/office/drawing/2014/main" id="{FC869B12-396E-AD4D-9143-7223508927B8}"/>
              </a:ext>
            </a:extLst>
          </p:cNvPr>
          <p:cNvSpPr txBox="1"/>
          <p:nvPr/>
        </p:nvSpPr>
        <p:spPr>
          <a:xfrm>
            <a:off x="2079547" y="439283"/>
            <a:ext cx="8600289" cy="707886"/>
          </a:xfrm>
          <a:prstGeom prst="rect">
            <a:avLst/>
          </a:prstGeom>
          <a:noFill/>
        </p:spPr>
        <p:txBody>
          <a:bodyPr wrap="square" rtlCol="0">
            <a:spAutoFit/>
          </a:bodyPr>
          <a:lstStyle/>
          <a:p>
            <a:pPr algn="ctr"/>
            <a:r>
              <a:rPr lang="en-US" sz="4000" b="1">
                <a:solidFill>
                  <a:srgbClr val="00B0F0"/>
                </a:solidFill>
                <a:latin typeface="Helvetica" pitchFamily="2" charset="0"/>
              </a:rPr>
              <a:t>Working Groups</a:t>
            </a:r>
          </a:p>
        </p:txBody>
      </p:sp>
    </p:spTree>
    <p:extLst>
      <p:ext uri="{BB962C8B-B14F-4D97-AF65-F5344CB8AC3E}">
        <p14:creationId xmlns:p14="http://schemas.microsoft.com/office/powerpoint/2010/main" val="3490876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69B12-396E-AD4D-9143-7223508927B8}"/>
              </a:ext>
            </a:extLst>
          </p:cNvPr>
          <p:cNvSpPr txBox="1"/>
          <p:nvPr/>
        </p:nvSpPr>
        <p:spPr>
          <a:xfrm>
            <a:off x="2079547" y="439283"/>
            <a:ext cx="8600289" cy="707886"/>
          </a:xfrm>
          <a:prstGeom prst="rect">
            <a:avLst/>
          </a:prstGeom>
          <a:noFill/>
        </p:spPr>
        <p:txBody>
          <a:bodyPr wrap="square" rtlCol="0">
            <a:spAutoFit/>
          </a:bodyPr>
          <a:lstStyle/>
          <a:p>
            <a:pPr algn="ctr"/>
            <a:r>
              <a:rPr lang="en-US" sz="4000" b="1">
                <a:solidFill>
                  <a:srgbClr val="00B0F0"/>
                </a:solidFill>
                <a:latin typeface="Helvetica" pitchFamily="2" charset="0"/>
              </a:rPr>
              <a:t>Task Forces</a:t>
            </a:r>
          </a:p>
        </p:txBody>
      </p:sp>
      <p:pic>
        <p:nvPicPr>
          <p:cNvPr id="3074" name="Picture 2" descr="Public Works Campus Task Force | City of Homer Alaska Official Website">
            <a:extLst>
              <a:ext uri="{FF2B5EF4-FFF2-40B4-BE49-F238E27FC236}">
                <a16:creationId xmlns:a16="http://schemas.microsoft.com/office/drawing/2014/main" id="{079F12BD-3512-7660-9B34-0392DA6D7393}"/>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6582" y="261670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0FF78B5C-FF8F-DF24-5353-D0855EB19211}"/>
              </a:ext>
            </a:extLst>
          </p:cNvPr>
          <p:cNvSpPr txBox="1"/>
          <p:nvPr/>
        </p:nvSpPr>
        <p:spPr>
          <a:xfrm>
            <a:off x="693540" y="1997839"/>
            <a:ext cx="7713042" cy="34470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a:solidFill>
                  <a:schemeClr val="bg1"/>
                </a:solidFill>
                <a:latin typeface="Helvetica"/>
                <a:cs typeface="Helvetica"/>
              </a:rPr>
              <a:t>A facilitated ad hoc group convened with a clear and focused scope of work, which adjourns at the conclusion of the project or initiative.   </a:t>
            </a:r>
            <a:endParaRPr lang="en-US" sz="2000">
              <a:solidFill>
                <a:schemeClr val="bg1"/>
              </a:solidFill>
              <a:latin typeface="Helvetica" pitchFamily="2" charset="0"/>
            </a:endParaRPr>
          </a:p>
          <a:p>
            <a:pPr marL="571500" indent="-571500">
              <a:buFont typeface="Arial" panose="020B0604020202020204" pitchFamily="34" charset="0"/>
              <a:buChar char="•"/>
            </a:pPr>
            <a:endParaRPr lang="en-US" sz="2000">
              <a:solidFill>
                <a:schemeClr val="bg1"/>
              </a:solidFill>
              <a:latin typeface="Helvetica" pitchFamily="2" charset="0"/>
            </a:endParaRPr>
          </a:p>
          <a:p>
            <a:pPr marL="285750" indent="-285750">
              <a:buFont typeface="Arial" panose="020B0604020202020204" pitchFamily="34" charset="0"/>
              <a:buChar char="•"/>
            </a:pPr>
            <a:r>
              <a:rPr lang="en-US" sz="2000">
                <a:solidFill>
                  <a:schemeClr val="bg1"/>
                </a:solidFill>
                <a:latin typeface="Helvetica"/>
                <a:cs typeface="Helvetica"/>
              </a:rPr>
              <a:t>Participation is based on interest and demand, or a call for nominations.  </a:t>
            </a:r>
          </a:p>
          <a:p>
            <a:pPr marL="571500" indent="-571500">
              <a:buFont typeface="Arial" panose="020B0604020202020204" pitchFamily="34" charset="0"/>
              <a:buChar char="•"/>
            </a:pPr>
            <a:endParaRPr lang="en-US" sz="2000">
              <a:solidFill>
                <a:schemeClr val="bg1"/>
              </a:solidFill>
              <a:latin typeface="Helvetica" pitchFamily="2" charset="0"/>
            </a:endParaRPr>
          </a:p>
          <a:p>
            <a:r>
              <a:rPr lang="en-US" sz="2000" b="1">
                <a:solidFill>
                  <a:schemeClr val="bg1"/>
                </a:solidFill>
                <a:latin typeface="Helvetica"/>
                <a:cs typeface="Helvetica"/>
              </a:rPr>
              <a:t>Current OLIS Task Forces (Fall 2022): </a:t>
            </a:r>
            <a:endParaRPr lang="en-US" sz="2000" b="1">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Library Courier TF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Expanding JSTOR Access </a:t>
            </a:r>
            <a:endParaRPr lang="en-US" sz="2000">
              <a:solidFill>
                <a:schemeClr val="bg1"/>
              </a:solidFill>
              <a:latin typeface="Helvetica" pitchFamily="2" charset="0"/>
              <a:cs typeface="Helvetica"/>
            </a:endParaRPr>
          </a:p>
          <a:p>
            <a:pPr marL="285750" indent="-285750">
              <a:buFont typeface="Arial" panose="020B0604020202020204" pitchFamily="34" charset="0"/>
              <a:buChar char="•"/>
            </a:pPr>
            <a:r>
              <a:rPr lang="en-US" sz="2000">
                <a:solidFill>
                  <a:schemeClr val="bg1"/>
                </a:solidFill>
                <a:latin typeface="Helvetica"/>
                <a:cs typeface="Helvetica"/>
              </a:rPr>
              <a:t>SUNY Connect eBook Program  </a:t>
            </a:r>
            <a:endParaRPr lang="en-US" sz="2000">
              <a:solidFill>
                <a:schemeClr val="bg1"/>
              </a:solidFill>
              <a:latin typeface="Helvetica" pitchFamily="2" charset="0"/>
              <a:cs typeface="Helvetica"/>
            </a:endParaRPr>
          </a:p>
        </p:txBody>
      </p:sp>
    </p:spTree>
    <p:extLst>
      <p:ext uri="{BB962C8B-B14F-4D97-AF65-F5344CB8AC3E}">
        <p14:creationId xmlns:p14="http://schemas.microsoft.com/office/powerpoint/2010/main" val="353115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3033721" y="2025908"/>
            <a:ext cx="8799871" cy="3970318"/>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2800">
                <a:solidFill>
                  <a:schemeClr val="bg1"/>
                </a:solidFill>
                <a:latin typeface="Helvetica"/>
                <a:cs typeface="Helvetica"/>
              </a:rPr>
              <a:t>Feedback from directors – desire to network, connect, and work together to solve problems</a:t>
            </a:r>
          </a:p>
          <a:p>
            <a:pPr marL="571500" indent="-571500">
              <a:buFont typeface="Arial" panose="020B0604020202020204" pitchFamily="34" charset="0"/>
              <a:buChar char="•"/>
            </a:pPr>
            <a:endParaRPr lang="en-US" sz="2800">
              <a:solidFill>
                <a:schemeClr val="bg1"/>
              </a:solidFill>
              <a:latin typeface="Helvetica" pitchFamily="2" charset="0"/>
            </a:endParaRPr>
          </a:p>
          <a:p>
            <a:pPr marL="571500" indent="-571500">
              <a:buFont typeface="Arial" panose="020B0604020202020204" pitchFamily="34" charset="0"/>
              <a:buChar char="•"/>
            </a:pPr>
            <a:r>
              <a:rPr lang="en-US" sz="2800">
                <a:solidFill>
                  <a:schemeClr val="bg1"/>
                </a:solidFill>
                <a:latin typeface="Helvetica"/>
                <a:cs typeface="Helvetica"/>
              </a:rPr>
              <a:t>OLIS will facilitate regular meetings</a:t>
            </a:r>
          </a:p>
          <a:p>
            <a:pPr marL="1028700" lvl="1" indent="-571500">
              <a:buFont typeface="Arial" panose="020B0604020202020204" pitchFamily="34" charset="0"/>
              <a:buChar char="•"/>
            </a:pPr>
            <a:r>
              <a:rPr lang="en-US" sz="2800">
                <a:solidFill>
                  <a:schemeClr val="bg1"/>
                </a:solidFill>
                <a:latin typeface="Helvetica"/>
                <a:cs typeface="Helvetica"/>
              </a:rPr>
              <a:t>Virtual and in-person</a:t>
            </a:r>
          </a:p>
          <a:p>
            <a:pPr marL="1028700" lvl="1" indent="-571500">
              <a:buFont typeface="Arial" panose="020B0604020202020204" pitchFamily="34" charset="0"/>
              <a:buChar char="•"/>
            </a:pPr>
            <a:r>
              <a:rPr lang="en-US" sz="2800">
                <a:solidFill>
                  <a:schemeClr val="bg1"/>
                </a:solidFill>
                <a:latin typeface="Helvetica"/>
                <a:cs typeface="Helvetica"/>
              </a:rPr>
              <a:t>Meetings will include updates on major initiatives</a:t>
            </a:r>
            <a:endParaRPr lang="en-US" sz="2800">
              <a:solidFill>
                <a:schemeClr val="bg1"/>
              </a:solidFill>
              <a:latin typeface="Helvetica" pitchFamily="2" charset="0"/>
              <a:cs typeface="Helvetica"/>
            </a:endParaRPr>
          </a:p>
          <a:p>
            <a:pPr marL="571500" indent="-571500">
              <a:buFont typeface="Arial" panose="020B0604020202020204" pitchFamily="34" charset="0"/>
              <a:buChar char="•"/>
            </a:pPr>
            <a:endParaRPr lang="en-US" sz="2800">
              <a:solidFill>
                <a:schemeClr val="bg1"/>
              </a:solidFill>
              <a:latin typeface="Helvetica" pitchFamily="2" charset="0"/>
            </a:endParaRPr>
          </a:p>
          <a:p>
            <a:pPr marL="571500" indent="-571500">
              <a:buFont typeface="Arial" panose="020B0604020202020204" pitchFamily="34" charset="0"/>
              <a:buChar char="•"/>
            </a:pPr>
            <a:endParaRPr lang="en-US" sz="2800">
              <a:solidFill>
                <a:schemeClr val="bg1"/>
              </a:solidFill>
              <a:latin typeface="Helvetica" pitchFamily="2" charset="0"/>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005499" y="328891"/>
            <a:ext cx="7758787" cy="1323439"/>
          </a:xfrm>
          <a:prstGeom prst="rect">
            <a:avLst/>
          </a:prstGeom>
          <a:noFill/>
        </p:spPr>
        <p:txBody>
          <a:bodyPr wrap="square" rtlCol="0">
            <a:spAutoFit/>
          </a:bodyPr>
          <a:lstStyle/>
          <a:p>
            <a:pPr algn="ctr"/>
            <a:r>
              <a:rPr lang="en-US" sz="4000" b="1">
                <a:solidFill>
                  <a:srgbClr val="00B0F0"/>
                </a:solidFill>
                <a:latin typeface="Helvetica" pitchFamily="2" charset="0"/>
              </a:rPr>
              <a:t>SUNY Library Directors Community of Practice</a:t>
            </a:r>
          </a:p>
        </p:txBody>
      </p:sp>
      <p:pic>
        <p:nvPicPr>
          <p:cNvPr id="7" name="Picture 6" descr="Conference Room Clip Art - Icon Meeting Red Png, Transparent Png ,  Transparent Png Image - PNGitem">
            <a:extLst>
              <a:ext uri="{FF2B5EF4-FFF2-40B4-BE49-F238E27FC236}">
                <a16:creationId xmlns:a16="http://schemas.microsoft.com/office/drawing/2014/main" id="{B4AF6D53-B504-4A94-9C2A-342DBB3B2CFC}"/>
              </a:ext>
            </a:extLst>
          </p:cNvPr>
          <p:cNvPicPr>
            <a:picLocks noChangeAspect="1" noChangeArrowheads="1"/>
          </p:cNvPicPr>
          <p:nvPr/>
        </p:nvPicPr>
        <p:blipFill>
          <a:blip r:embed="rId3">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2844" y="2499418"/>
            <a:ext cx="2569605" cy="268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93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0267"/>
            <a:ext cx="7360384" cy="769441"/>
          </a:xfrm>
          <a:prstGeom prst="rect">
            <a:avLst/>
          </a:prstGeom>
          <a:noFill/>
        </p:spPr>
        <p:txBody>
          <a:bodyPr wrap="square" rtlCol="0">
            <a:spAutoFit/>
          </a:bodyPr>
          <a:lstStyle/>
          <a:p>
            <a:pPr algn="ctr"/>
            <a:r>
              <a:rPr lang="en-US" sz="4400" b="1">
                <a:solidFill>
                  <a:schemeClr val="bg1"/>
                </a:solidFill>
                <a:latin typeface="Helvetica" pitchFamily="2" charset="0"/>
              </a:rPr>
              <a:t>AGENDA</a:t>
            </a:r>
          </a:p>
        </p:txBody>
      </p:sp>
      <p:sp>
        <p:nvSpPr>
          <p:cNvPr id="3" name="TextBox 2">
            <a:extLst>
              <a:ext uri="{FF2B5EF4-FFF2-40B4-BE49-F238E27FC236}">
                <a16:creationId xmlns:a16="http://schemas.microsoft.com/office/drawing/2014/main" id="{877DA73E-B88E-6340-80C8-C3CB517CB3DC}"/>
              </a:ext>
            </a:extLst>
          </p:cNvPr>
          <p:cNvSpPr txBox="1"/>
          <p:nvPr/>
        </p:nvSpPr>
        <p:spPr>
          <a:xfrm>
            <a:off x="1765706" y="1155766"/>
            <a:ext cx="11301490" cy="5632311"/>
          </a:xfrm>
          <a:prstGeom prst="rect">
            <a:avLst/>
          </a:prstGeom>
          <a:noFill/>
        </p:spPr>
        <p:txBody>
          <a:bodyPr wrap="square" lIns="91440" tIns="45720" rIns="91440" bIns="45720" rtlCol="0" anchor="t">
            <a:spAutoFit/>
          </a:bodyPr>
          <a:lstStyle/>
          <a:p>
            <a:r>
              <a:rPr lang="en-US" sz="2400">
                <a:solidFill>
                  <a:schemeClr val="bg1"/>
                </a:solidFill>
                <a:latin typeface="Helvetica"/>
                <a:ea typeface="+mn-lt"/>
                <a:cs typeface="Helvetica"/>
              </a:rPr>
              <a:t>10:00 – 10:30</a:t>
            </a:r>
            <a:endParaRPr lang="en-US" sz="2400">
              <a:solidFill>
                <a:schemeClr val="bg1"/>
              </a:solidFill>
              <a:cs typeface="Calibri"/>
            </a:endParaRPr>
          </a:p>
          <a:p>
            <a:pPr marL="1200150" lvl="1" indent="-742950">
              <a:buFont typeface="Arial"/>
              <a:buChar char="•"/>
            </a:pPr>
            <a:r>
              <a:rPr lang="en-US" sz="2400">
                <a:solidFill>
                  <a:schemeClr val="bg1"/>
                </a:solidFill>
                <a:latin typeface="Helvetica"/>
                <a:ea typeface="+mn-lt"/>
                <a:cs typeface="Helvetica"/>
              </a:rPr>
              <a:t>OLIS and DIAS Structure / Overview of OLIS budgets</a:t>
            </a:r>
            <a:endParaRPr lang="en-US" sz="2400">
              <a:solidFill>
                <a:schemeClr val="bg1"/>
              </a:solidFill>
              <a:latin typeface="Helvetica"/>
              <a:cs typeface="Helvetica"/>
            </a:endParaRPr>
          </a:p>
          <a:p>
            <a:pPr marL="1200150" lvl="1" indent="-742950">
              <a:buFont typeface="Arial"/>
              <a:buChar char="•"/>
            </a:pPr>
            <a:r>
              <a:rPr lang="en-US" sz="2400">
                <a:solidFill>
                  <a:schemeClr val="bg1"/>
                </a:solidFill>
                <a:latin typeface="Helvetica"/>
                <a:ea typeface="+mn-lt"/>
                <a:cs typeface="Helvetica"/>
              </a:rPr>
              <a:t>OLIS Strategic Plan / OLIS Advisory Board</a:t>
            </a:r>
            <a:endParaRPr lang="en-US" sz="2400">
              <a:solidFill>
                <a:schemeClr val="bg1"/>
              </a:solidFill>
              <a:latin typeface="Helvetica"/>
              <a:cs typeface="Helvetica"/>
            </a:endParaRPr>
          </a:p>
          <a:p>
            <a:pPr marL="1200150" lvl="1" indent="-742950">
              <a:buFont typeface="Arial"/>
              <a:buChar char="•"/>
            </a:pPr>
            <a:r>
              <a:rPr lang="en-US" sz="2400">
                <a:solidFill>
                  <a:schemeClr val="bg1"/>
                </a:solidFill>
                <a:latin typeface="Helvetica"/>
                <a:ea typeface="+mn-lt"/>
                <a:cs typeface="Helvetica"/>
              </a:rPr>
              <a:t>Communities of Practice, Working Groups &amp; Task Forces</a:t>
            </a:r>
            <a:endParaRPr lang="en-US" sz="2400">
              <a:solidFill>
                <a:schemeClr val="bg1"/>
              </a:solidFill>
              <a:latin typeface="Helvetica"/>
              <a:cs typeface="Helvetica"/>
            </a:endParaRPr>
          </a:p>
          <a:p>
            <a:r>
              <a:rPr lang="en-US" sz="2400">
                <a:solidFill>
                  <a:schemeClr val="bg1"/>
                </a:solidFill>
                <a:latin typeface="Helvetica"/>
                <a:ea typeface="+mn-lt"/>
                <a:cs typeface="Helvetica"/>
              </a:rPr>
              <a:t>10:30-11:00</a:t>
            </a:r>
          </a:p>
          <a:p>
            <a:pPr marL="1200150" lvl="1" indent="-742950">
              <a:buFont typeface="Arial"/>
              <a:buChar char="•"/>
            </a:pPr>
            <a:r>
              <a:rPr lang="en-US" sz="2400">
                <a:solidFill>
                  <a:schemeClr val="bg1"/>
                </a:solidFill>
                <a:latin typeface="Helvetica"/>
                <a:ea typeface="+mn-lt"/>
                <a:cs typeface="Helvetica"/>
              </a:rPr>
              <a:t>SLS Extended Support Past, Current, and Future </a:t>
            </a:r>
            <a:endParaRPr lang="en-US" sz="2400">
              <a:solidFill>
                <a:schemeClr val="bg1"/>
              </a:solidFill>
              <a:latin typeface="Calibri" panose="020F0502020204030204"/>
              <a:ea typeface="+mn-lt"/>
              <a:cs typeface="Calibri"/>
            </a:endParaRPr>
          </a:p>
          <a:p>
            <a:r>
              <a:rPr lang="en-US" sz="2400">
                <a:solidFill>
                  <a:schemeClr val="bg1"/>
                </a:solidFill>
                <a:latin typeface="Helvetica"/>
                <a:ea typeface="+mn-lt"/>
                <a:cs typeface="Helvetica"/>
              </a:rPr>
              <a:t>-- short break until 11:00 --</a:t>
            </a:r>
            <a:endParaRPr lang="en-US" sz="2400">
              <a:solidFill>
                <a:schemeClr val="bg1"/>
              </a:solidFill>
              <a:latin typeface="Calibri" panose="020F0502020204030204"/>
              <a:ea typeface="+mn-lt"/>
              <a:cs typeface="Calibri"/>
            </a:endParaRPr>
          </a:p>
          <a:p>
            <a:r>
              <a:rPr lang="en-US" sz="2400">
                <a:solidFill>
                  <a:schemeClr val="bg1"/>
                </a:solidFill>
                <a:latin typeface="Helvetica"/>
                <a:ea typeface="+mn-lt"/>
                <a:cs typeface="Helvetica"/>
              </a:rPr>
              <a:t>11:00-11:30</a:t>
            </a:r>
          </a:p>
          <a:p>
            <a:pPr marL="1200150" lvl="1" indent="-742950">
              <a:buFont typeface="Arial"/>
              <a:buChar char="•"/>
            </a:pPr>
            <a:r>
              <a:rPr lang="en-US" sz="2400">
                <a:solidFill>
                  <a:schemeClr val="bg1"/>
                </a:solidFill>
                <a:latin typeface="Helvetica"/>
                <a:ea typeface="+mn-lt"/>
                <a:cs typeface="Helvetica"/>
              </a:rPr>
              <a:t>OLIS Project Updates/Previews </a:t>
            </a:r>
          </a:p>
          <a:p>
            <a:r>
              <a:rPr lang="en-US" sz="2400">
                <a:solidFill>
                  <a:schemeClr val="bg1"/>
                </a:solidFill>
                <a:latin typeface="Helvetica"/>
                <a:ea typeface="+mn-lt"/>
                <a:cs typeface="Helvetica"/>
              </a:rPr>
              <a:t>11:30-12:30</a:t>
            </a:r>
          </a:p>
          <a:p>
            <a:pPr marL="1200150" lvl="1" indent="-742950">
              <a:buFont typeface="Arial,Sans-Serif"/>
              <a:buChar char="•"/>
            </a:pPr>
            <a:r>
              <a:rPr lang="en-US" sz="2400">
                <a:solidFill>
                  <a:schemeClr val="bg1"/>
                </a:solidFill>
                <a:latin typeface="Helvetica"/>
                <a:ea typeface="+mn-lt"/>
                <a:cs typeface="Helvetica"/>
              </a:rPr>
              <a:t>Professional Development / RDM Updates</a:t>
            </a:r>
            <a:endParaRPr lang="en-US" sz="2400">
              <a:ea typeface="+mn-lt"/>
              <a:cs typeface="+mn-lt"/>
            </a:endParaRPr>
          </a:p>
          <a:p>
            <a:pPr marL="1200150" lvl="1" indent="-742950">
              <a:buFont typeface="Arial"/>
              <a:buChar char="•"/>
            </a:pPr>
            <a:r>
              <a:rPr lang="en-US" sz="2400">
                <a:solidFill>
                  <a:schemeClr val="bg1"/>
                </a:solidFill>
                <a:latin typeface="Helvetica"/>
                <a:ea typeface="+mn-lt"/>
                <a:cs typeface="Helvetica"/>
              </a:rPr>
              <a:t>SUNY OER Services Updates / GE Framework </a:t>
            </a:r>
            <a:endParaRPr lang="en-US" sz="2400">
              <a:solidFill>
                <a:schemeClr val="bg1"/>
              </a:solidFill>
              <a:cs typeface="Calibri"/>
            </a:endParaRPr>
          </a:p>
          <a:p>
            <a:pPr marL="1200150" lvl="1" indent="-742950">
              <a:buFont typeface="Arial"/>
              <a:buChar char="•"/>
            </a:pPr>
            <a:r>
              <a:rPr lang="en-US" sz="2400">
                <a:solidFill>
                  <a:schemeClr val="bg1"/>
                </a:solidFill>
                <a:latin typeface="Helvetica"/>
                <a:ea typeface="+mn-lt"/>
                <a:cs typeface="Helvetica"/>
              </a:rPr>
              <a:t>OLIS Communication and Time for Questions</a:t>
            </a:r>
          </a:p>
          <a:p>
            <a:pPr marL="742950" indent="-742950">
              <a:buFont typeface="Arial"/>
              <a:buChar char="•"/>
            </a:pPr>
            <a:endParaRPr lang="en-US" sz="2400">
              <a:solidFill>
                <a:srgbClr val="00B0F0"/>
              </a:solidFill>
              <a:latin typeface="Helvetica" pitchFamily="2" charset="0"/>
              <a:cs typeface="Helvetica"/>
            </a:endParaRPr>
          </a:p>
          <a:p>
            <a:pPr marL="742950" indent="-742950">
              <a:buFont typeface="Arial"/>
              <a:buChar char="•"/>
            </a:pPr>
            <a:endParaRPr lang="en-US" sz="2400">
              <a:solidFill>
                <a:srgbClr val="00B0F0"/>
              </a:solidFill>
              <a:latin typeface="Helvetica" pitchFamily="2" charset="0"/>
              <a:cs typeface="Helvetica"/>
            </a:endParaRPr>
          </a:p>
        </p:txBody>
      </p:sp>
    </p:spTree>
    <p:extLst>
      <p:ext uri="{BB962C8B-B14F-4D97-AF65-F5344CB8AC3E}">
        <p14:creationId xmlns:p14="http://schemas.microsoft.com/office/powerpoint/2010/main" val="2785025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690525" y="2005501"/>
            <a:ext cx="7360384" cy="1938992"/>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endParaRPr lang="en-US" sz="4000">
              <a:solidFill>
                <a:schemeClr val="bg1"/>
              </a:solidFill>
              <a:latin typeface="Helvetica" pitchFamily="2" charset="0"/>
              <a:cs typeface="Helvetica" pitchFamily="2" charset="0"/>
            </a:endParaRPr>
          </a:p>
          <a:p>
            <a:pPr marL="571500" indent="-571500">
              <a:buFont typeface="Arial" panose="020B0604020202020204" pitchFamily="34" charset="0"/>
              <a:buChar char="•"/>
            </a:pPr>
            <a:endParaRPr lang="en-US" sz="4000">
              <a:solidFill>
                <a:schemeClr val="bg1"/>
              </a:solidFill>
              <a:latin typeface="Helvetica" pitchFamily="2" charset="0"/>
              <a:cs typeface="Helvetica"/>
            </a:endParaRPr>
          </a:p>
          <a:p>
            <a:pPr marL="571500" indent="-571500">
              <a:buFont typeface="Arial" panose="020B0604020202020204" pitchFamily="34" charset="0"/>
              <a:buChar char="•"/>
            </a:pPr>
            <a:endParaRPr lang="en-US" sz="4000">
              <a:solidFill>
                <a:schemeClr val="bg1"/>
              </a:solidFill>
              <a:latin typeface="Helvetica" pitchFamily="2" charset="0"/>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1823712" y="2671015"/>
            <a:ext cx="7592428" cy="1323439"/>
          </a:xfrm>
          <a:prstGeom prst="rect">
            <a:avLst/>
          </a:prstGeom>
          <a:noFill/>
        </p:spPr>
        <p:txBody>
          <a:bodyPr wrap="square" lIns="91440" tIns="45720" rIns="91440" bIns="45720" rtlCol="0" anchor="t">
            <a:spAutoFit/>
          </a:bodyPr>
          <a:lstStyle/>
          <a:p>
            <a:pPr algn="ctr"/>
            <a:r>
              <a:rPr lang="en-US" sz="4000" b="1">
                <a:solidFill>
                  <a:srgbClr val="00B0F0"/>
                </a:solidFill>
                <a:latin typeface="Helvetica"/>
                <a:ea typeface="+mn-lt"/>
                <a:cs typeface="Helvetica"/>
              </a:rPr>
              <a:t>SLS Extended Support Past, Current, and Future </a:t>
            </a:r>
            <a:endParaRPr lang="en-US"/>
          </a:p>
        </p:txBody>
      </p:sp>
      <p:pic>
        <p:nvPicPr>
          <p:cNvPr id="5" name="Picture 4" descr="Icon&#10;&#10;Description automatically generated">
            <a:extLst>
              <a:ext uri="{FF2B5EF4-FFF2-40B4-BE49-F238E27FC236}">
                <a16:creationId xmlns:a16="http://schemas.microsoft.com/office/drawing/2014/main" id="{363E78FD-B096-D07D-387D-F0C34A1BE815}"/>
              </a:ext>
            </a:extLst>
          </p:cNvPr>
          <p:cNvPicPr>
            <a:picLocks noChangeAspect="1"/>
          </p:cNvPicPr>
          <p:nvPr/>
        </p:nvPicPr>
        <p:blipFill>
          <a:blip r:embed="rId3">
            <a:duotone>
              <a:schemeClr val="accent6">
                <a:shade val="45000"/>
                <a:satMod val="135000"/>
              </a:schemeClr>
              <a:prstClr val="white"/>
            </a:duotone>
          </a:blip>
          <a:stretch>
            <a:fillRect/>
          </a:stretch>
        </p:blipFill>
        <p:spPr>
          <a:xfrm>
            <a:off x="9257237" y="3025456"/>
            <a:ext cx="2666042" cy="2666884"/>
          </a:xfrm>
          <a:prstGeom prst="rect">
            <a:avLst/>
          </a:prstGeom>
        </p:spPr>
      </p:pic>
    </p:spTree>
    <p:extLst>
      <p:ext uri="{BB962C8B-B14F-4D97-AF65-F5344CB8AC3E}">
        <p14:creationId xmlns:p14="http://schemas.microsoft.com/office/powerpoint/2010/main" val="20867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DC4F-AF99-483B-A24D-DEBBFC96FC33}"/>
              </a:ext>
            </a:extLst>
          </p:cNvPr>
          <p:cNvSpPr>
            <a:spLocks noGrp="1"/>
          </p:cNvSpPr>
          <p:nvPr>
            <p:ph type="title"/>
          </p:nvPr>
        </p:nvSpPr>
        <p:spPr/>
        <p:txBody>
          <a:bodyPr/>
          <a:lstStyle/>
          <a:p>
            <a:r>
              <a:rPr lang="en-US"/>
              <a:t>History of Extended Support: The Migration	</a:t>
            </a:r>
          </a:p>
        </p:txBody>
      </p:sp>
      <p:sp>
        <p:nvSpPr>
          <p:cNvPr id="3" name="Content Placeholder 2">
            <a:extLst>
              <a:ext uri="{FF2B5EF4-FFF2-40B4-BE49-F238E27FC236}">
                <a16:creationId xmlns:a16="http://schemas.microsoft.com/office/drawing/2014/main" id="{7D1563C6-6E29-4491-BFBD-B51D3E5E1B82}"/>
              </a:ext>
            </a:extLst>
          </p:cNvPr>
          <p:cNvSpPr>
            <a:spLocks noGrp="1"/>
          </p:cNvSpPr>
          <p:nvPr>
            <p:ph idx="1"/>
          </p:nvPr>
        </p:nvSpPr>
        <p:spPr/>
        <p:txBody>
          <a:bodyPr/>
          <a:lstStyle/>
          <a:p>
            <a:r>
              <a:rPr lang="en-US"/>
              <a:t>OLIS covered all </a:t>
            </a:r>
            <a:r>
              <a:rPr lang="en-US" err="1"/>
              <a:t>ExLibris</a:t>
            </a:r>
            <a:r>
              <a:rPr lang="en-US"/>
              <a:t> implementation and migration costs.</a:t>
            </a:r>
          </a:p>
          <a:p>
            <a:pPr lvl="1"/>
            <a:r>
              <a:rPr lang="en-US" err="1"/>
              <a:t>ExLibris</a:t>
            </a:r>
            <a:r>
              <a:rPr lang="en-US"/>
              <a:t> costs and 3 FTE Project Staff, plus other extra service engagements.</a:t>
            </a:r>
          </a:p>
          <a:p>
            <a:pPr lvl="1"/>
            <a:r>
              <a:rPr lang="en-US"/>
              <a:t>Other OLIS Staff provided support.</a:t>
            </a:r>
          </a:p>
          <a:p>
            <a:r>
              <a:rPr lang="en-US"/>
              <a:t>Many campuses expressed  concern that they did not have local staff to support Alma/Primo VE.</a:t>
            </a:r>
          </a:p>
          <a:p>
            <a:r>
              <a:rPr lang="en-US"/>
              <a:t>Majority of campuses requested additional assistance for the LSP  migration.</a:t>
            </a:r>
          </a:p>
          <a:p>
            <a:endParaRPr lang="en-US"/>
          </a:p>
        </p:txBody>
      </p:sp>
    </p:spTree>
    <p:extLst>
      <p:ext uri="{BB962C8B-B14F-4D97-AF65-F5344CB8AC3E}">
        <p14:creationId xmlns:p14="http://schemas.microsoft.com/office/powerpoint/2010/main" val="362958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The Guided Path.	</a:t>
            </a:r>
          </a:p>
        </p:txBody>
      </p:sp>
      <p:sp>
        <p:nvSpPr>
          <p:cNvPr id="3" name="Content Placeholder 2"/>
          <p:cNvSpPr>
            <a:spLocks noGrp="1"/>
          </p:cNvSpPr>
          <p:nvPr>
            <p:ph idx="1"/>
          </p:nvPr>
        </p:nvSpPr>
        <p:spPr>
          <a:xfrm>
            <a:off x="838200" y="1825625"/>
            <a:ext cx="9087035" cy="4024759"/>
          </a:xfrm>
        </p:spPr>
        <p:txBody>
          <a:bodyPr/>
          <a:lstStyle/>
          <a:p>
            <a:r>
              <a:rPr lang="en-US"/>
              <a:t>Focus on cleanest and most streamlined completion of migration forms.</a:t>
            </a:r>
          </a:p>
          <a:p>
            <a:r>
              <a:rPr lang="en-US"/>
              <a:t>Minimal configuration designated in forms.</a:t>
            </a:r>
          </a:p>
          <a:p>
            <a:r>
              <a:rPr lang="en-US"/>
              <a:t>Provides best opportunity to learn new system configuration by doing configuration in system, not through forms.</a:t>
            </a:r>
          </a:p>
          <a:p>
            <a:r>
              <a:rPr lang="en-US"/>
              <a:t>Will look forward to strengths of Alma, not focus on migrating legacy system practices.</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825" y="848740"/>
            <a:ext cx="2578914" cy="698632"/>
          </a:xfrm>
          <a:prstGeom prst="rect">
            <a:avLst/>
          </a:prstGeom>
        </p:spPr>
      </p:pic>
      <p:pic>
        <p:nvPicPr>
          <p:cNvPr id="2050" name="Picture 2" descr="https://d30y9cdsu7xlg0.cloudfront.net/png/1733830-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4558" y="410426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68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0919-85AA-47D0-98A8-EB8E90D55279}"/>
              </a:ext>
            </a:extLst>
          </p:cNvPr>
          <p:cNvSpPr>
            <a:spLocks noGrp="1"/>
          </p:cNvSpPr>
          <p:nvPr>
            <p:ph type="title"/>
          </p:nvPr>
        </p:nvSpPr>
        <p:spPr/>
        <p:txBody>
          <a:bodyPr/>
          <a:lstStyle/>
          <a:p>
            <a:r>
              <a:rPr lang="en-US"/>
              <a:t>Beginning of SLS</a:t>
            </a:r>
          </a:p>
        </p:txBody>
      </p:sp>
      <p:pic>
        <p:nvPicPr>
          <p:cNvPr id="5" name="Content Placeholder 4">
            <a:extLst>
              <a:ext uri="{FF2B5EF4-FFF2-40B4-BE49-F238E27FC236}">
                <a16:creationId xmlns:a16="http://schemas.microsoft.com/office/drawing/2014/main" id="{6947324A-4433-4B63-8760-67C10F044D52}"/>
              </a:ext>
            </a:extLst>
          </p:cNvPr>
          <p:cNvPicPr>
            <a:picLocks noGrp="1" noChangeAspect="1"/>
          </p:cNvPicPr>
          <p:nvPr>
            <p:ph idx="1"/>
          </p:nvPr>
        </p:nvPicPr>
        <p:blipFill>
          <a:blip r:embed="rId2"/>
          <a:stretch>
            <a:fillRect/>
          </a:stretch>
        </p:blipFill>
        <p:spPr>
          <a:xfrm>
            <a:off x="8263411" y="1967668"/>
            <a:ext cx="3299974" cy="4351338"/>
          </a:xfrm>
        </p:spPr>
      </p:pic>
      <p:sp>
        <p:nvSpPr>
          <p:cNvPr id="6" name="Content Placeholder 2">
            <a:extLst>
              <a:ext uri="{FF2B5EF4-FFF2-40B4-BE49-F238E27FC236}">
                <a16:creationId xmlns:a16="http://schemas.microsoft.com/office/drawing/2014/main" id="{BC70BD47-3CBA-4543-A700-6E81D91CE49F}"/>
              </a:ext>
            </a:extLst>
          </p:cNvPr>
          <p:cNvSpPr txBox="1">
            <a:spLocks/>
          </p:cNvSpPr>
          <p:nvPr/>
        </p:nvSpPr>
        <p:spPr>
          <a:xfrm>
            <a:off x="838200" y="1512859"/>
            <a:ext cx="693364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Presented to SLC in December 2017.</a:t>
            </a:r>
          </a:p>
          <a:p>
            <a:r>
              <a:rPr lang="en-US"/>
              <a:t>SLC not able to come to consensus on how to move forward.</a:t>
            </a:r>
          </a:p>
          <a:p>
            <a:r>
              <a:rPr lang="en-US"/>
              <a:t>Mark began working to find a home to grow staff to meet needs short-term and long-term.</a:t>
            </a:r>
          </a:p>
          <a:p>
            <a:r>
              <a:rPr lang="en-US"/>
              <a:t>If positions housed at System, we would not be able to grow.</a:t>
            </a:r>
          </a:p>
          <a:p>
            <a:r>
              <a:rPr lang="en-US"/>
              <a:t>Fortunate move from EDS/Aleph/Summon/Hosted to Alma/Primo VE cost significantly less.</a:t>
            </a:r>
          </a:p>
          <a:p>
            <a:endParaRPr lang="en-US"/>
          </a:p>
        </p:txBody>
      </p:sp>
    </p:spTree>
    <p:extLst>
      <p:ext uri="{BB962C8B-B14F-4D97-AF65-F5344CB8AC3E}">
        <p14:creationId xmlns:p14="http://schemas.microsoft.com/office/powerpoint/2010/main" val="47761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77B6-2BBE-48B5-93AC-A8018FBE8A8F}"/>
              </a:ext>
            </a:extLst>
          </p:cNvPr>
          <p:cNvSpPr>
            <a:spLocks noGrp="1"/>
          </p:cNvSpPr>
          <p:nvPr>
            <p:ph type="title"/>
          </p:nvPr>
        </p:nvSpPr>
        <p:spPr>
          <a:xfrm>
            <a:off x="1997122" y="365125"/>
            <a:ext cx="9849438" cy="1460500"/>
          </a:xfrm>
        </p:spPr>
        <p:txBody>
          <a:bodyPr/>
          <a:lstStyle/>
          <a:p>
            <a:r>
              <a:rPr lang="en-US"/>
              <a:t>Extended Support and Baseline Support</a:t>
            </a:r>
          </a:p>
        </p:txBody>
      </p:sp>
      <p:sp>
        <p:nvSpPr>
          <p:cNvPr id="3" name="Content Placeholder 2">
            <a:extLst>
              <a:ext uri="{FF2B5EF4-FFF2-40B4-BE49-F238E27FC236}">
                <a16:creationId xmlns:a16="http://schemas.microsoft.com/office/drawing/2014/main" id="{D5121421-72B5-4495-B04B-C9A5B08EA18E}"/>
              </a:ext>
            </a:extLst>
          </p:cNvPr>
          <p:cNvSpPr>
            <a:spLocks noGrp="1"/>
          </p:cNvSpPr>
          <p:nvPr>
            <p:ph idx="1"/>
          </p:nvPr>
        </p:nvSpPr>
        <p:spPr>
          <a:xfrm>
            <a:off x="838200" y="1825625"/>
            <a:ext cx="8214360" cy="4057015"/>
          </a:xfrm>
        </p:spPr>
        <p:txBody>
          <a:bodyPr/>
          <a:lstStyle/>
          <a:p>
            <a:r>
              <a:rPr lang="en-US"/>
              <a:t>Post-Migration, SLS needed to attempt to prioritize due to high volume of issues and needs.</a:t>
            </a:r>
          </a:p>
          <a:p>
            <a:r>
              <a:rPr lang="en-US"/>
              <a:t>SLS leaned in on training to get campuses more comfortable in their live system, reducing our ability to directly support, so limited to 5  baseline hours.</a:t>
            </a:r>
          </a:p>
          <a:p>
            <a:r>
              <a:rPr lang="en-US"/>
              <a:t>When pandemic hit, we shifted to provide more direct support to all, as well as offering extended  support.</a:t>
            </a:r>
          </a:p>
          <a:p>
            <a:r>
              <a:rPr lang="en-US"/>
              <a:t>Shifted training  to 1-1 and campus focused.</a:t>
            </a:r>
          </a:p>
        </p:txBody>
      </p:sp>
      <p:pic>
        <p:nvPicPr>
          <p:cNvPr id="2050" name="Picture 2" descr="baseline Icon 4595436">
            <a:extLst>
              <a:ext uri="{FF2B5EF4-FFF2-40B4-BE49-F238E27FC236}">
                <a16:creationId xmlns:a16="http://schemas.microsoft.com/office/drawing/2014/main" id="{F39949D4-B0AE-4B25-AECC-7646AB7D3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320" y="182562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63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0C4-4281-44C1-B203-E6B9540CEF39}"/>
              </a:ext>
            </a:extLst>
          </p:cNvPr>
          <p:cNvSpPr>
            <a:spLocks noGrp="1"/>
          </p:cNvSpPr>
          <p:nvPr>
            <p:ph type="title"/>
          </p:nvPr>
        </p:nvSpPr>
        <p:spPr>
          <a:xfrm>
            <a:off x="1997122" y="365125"/>
            <a:ext cx="10194878" cy="1077595"/>
          </a:xfrm>
        </p:spPr>
        <p:txBody>
          <a:bodyPr/>
          <a:lstStyle/>
          <a:p>
            <a:r>
              <a:rPr lang="en-US"/>
              <a:t>Early Extended Support Engagement Experiences</a:t>
            </a:r>
          </a:p>
        </p:txBody>
      </p:sp>
      <p:sp>
        <p:nvSpPr>
          <p:cNvPr id="3" name="Content Placeholder 2">
            <a:extLst>
              <a:ext uri="{FF2B5EF4-FFF2-40B4-BE49-F238E27FC236}">
                <a16:creationId xmlns:a16="http://schemas.microsoft.com/office/drawing/2014/main" id="{33360603-B699-4599-9899-75CB93B3F350}"/>
              </a:ext>
            </a:extLst>
          </p:cNvPr>
          <p:cNvSpPr>
            <a:spLocks noGrp="1"/>
          </p:cNvSpPr>
          <p:nvPr>
            <p:ph idx="1"/>
          </p:nvPr>
        </p:nvSpPr>
        <p:spPr>
          <a:xfrm>
            <a:off x="584200" y="1544320"/>
            <a:ext cx="9728200" cy="4175760"/>
          </a:xfrm>
        </p:spPr>
        <p:txBody>
          <a:bodyPr/>
          <a:lstStyle/>
          <a:p>
            <a:r>
              <a:rPr lang="en-US"/>
              <a:t>Many single-year agreements with high administrative overhead.</a:t>
            </a:r>
          </a:p>
          <a:p>
            <a:r>
              <a:rPr lang="en-US"/>
              <a:t>Hourly services, focused on blend of training, performing work for/with campuses, organizational  consulting, and work within and beyond the LSP/Discovery environment.</a:t>
            </a:r>
          </a:p>
          <a:p>
            <a:r>
              <a:rPr lang="en-US"/>
              <a:t>Campuses saw these as transitionary,  not long-term solutions.</a:t>
            </a:r>
          </a:p>
          <a:p>
            <a:r>
              <a:rPr lang="en-US"/>
              <a:t>Many requests for SLA’s to provide as part of labor-management and negotiations.</a:t>
            </a:r>
          </a:p>
          <a:p>
            <a:r>
              <a:rPr lang="en-US"/>
              <a:t>Had as many meetings about campuses avoiding extended support as we did campuses seeing this as valuable.</a:t>
            </a:r>
          </a:p>
        </p:txBody>
      </p:sp>
      <p:pic>
        <p:nvPicPr>
          <p:cNvPr id="4098" name="Picture 2" descr="Man Push The Stone Icon 1441102">
            <a:extLst>
              <a:ext uri="{FF2B5EF4-FFF2-40B4-BE49-F238E27FC236}">
                <a16:creationId xmlns:a16="http://schemas.microsoft.com/office/drawing/2014/main" id="{EEAFE96D-5B36-4036-8A4F-CA423F25F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882" y="1950720"/>
            <a:ext cx="2611120" cy="261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6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9A61-A7B3-4A7D-B932-44978DCD3BE6}"/>
              </a:ext>
            </a:extLst>
          </p:cNvPr>
          <p:cNvSpPr>
            <a:spLocks noGrp="1"/>
          </p:cNvSpPr>
          <p:nvPr>
            <p:ph type="title"/>
          </p:nvPr>
        </p:nvSpPr>
        <p:spPr>
          <a:xfrm>
            <a:off x="1946322" y="233045"/>
            <a:ext cx="9356678" cy="1325563"/>
          </a:xfrm>
        </p:spPr>
        <p:txBody>
          <a:bodyPr/>
          <a:lstStyle/>
          <a:p>
            <a:r>
              <a:rPr lang="en-US"/>
              <a:t>Adjustments to Extended Support</a:t>
            </a:r>
          </a:p>
        </p:txBody>
      </p:sp>
      <p:sp>
        <p:nvSpPr>
          <p:cNvPr id="3" name="Content Placeholder 2">
            <a:extLst>
              <a:ext uri="{FF2B5EF4-FFF2-40B4-BE49-F238E27FC236}">
                <a16:creationId xmlns:a16="http://schemas.microsoft.com/office/drawing/2014/main" id="{1CDA09A4-9992-41F2-9C23-326E22D5A835}"/>
              </a:ext>
            </a:extLst>
          </p:cNvPr>
          <p:cNvSpPr>
            <a:spLocks noGrp="1"/>
          </p:cNvSpPr>
          <p:nvPr>
            <p:ph idx="1"/>
          </p:nvPr>
        </p:nvSpPr>
        <p:spPr>
          <a:xfrm>
            <a:off x="411480" y="1957705"/>
            <a:ext cx="8519160" cy="3884295"/>
          </a:xfrm>
        </p:spPr>
        <p:txBody>
          <a:bodyPr lIns="91440" tIns="45720" rIns="91440" bIns="45720" anchor="t"/>
          <a:lstStyle/>
          <a:p>
            <a:r>
              <a:rPr lang="en-US"/>
              <a:t>Met with campuses to understand their needs related to support.</a:t>
            </a:r>
          </a:p>
          <a:p>
            <a:r>
              <a:rPr lang="en-US"/>
              <a:t>Lowered costs significantly to focus on supplementing staff, but with understanding that this isn’t a transitionary engagement.</a:t>
            </a:r>
            <a:endParaRPr lang="en-US">
              <a:cs typeface="Calibri"/>
            </a:endParaRPr>
          </a:p>
          <a:p>
            <a:pPr lvl="1"/>
            <a:r>
              <a:rPr lang="en-US"/>
              <a:t>Low-Cost Small Campus Resource Management and Systems Agreement Developed</a:t>
            </a:r>
            <a:endParaRPr lang="en-US">
              <a:cs typeface="Calibri"/>
            </a:endParaRPr>
          </a:p>
          <a:p>
            <a:pPr lvl="1"/>
            <a:r>
              <a:rPr lang="en-US"/>
              <a:t>More campuses asking SUNY to provide long-range systems support.</a:t>
            </a:r>
            <a:endParaRPr lang="en-US">
              <a:cs typeface="Calibri"/>
            </a:endParaRPr>
          </a:p>
        </p:txBody>
      </p:sp>
      <p:pic>
        <p:nvPicPr>
          <p:cNvPr id="3074" name="Picture 2" descr="Partnerships Icon 729749">
            <a:extLst>
              <a:ext uri="{FF2B5EF4-FFF2-40B4-BE49-F238E27FC236}">
                <a16:creationId xmlns:a16="http://schemas.microsoft.com/office/drawing/2014/main" id="{542A4C38-8A94-4E4C-BA30-308E21D0B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080" y="1770380"/>
            <a:ext cx="3317240" cy="331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7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DA5E-F5B9-4902-8205-0FAA4AED7915}"/>
              </a:ext>
            </a:extLst>
          </p:cNvPr>
          <p:cNvSpPr>
            <a:spLocks noGrp="1"/>
          </p:cNvSpPr>
          <p:nvPr>
            <p:ph type="title"/>
          </p:nvPr>
        </p:nvSpPr>
        <p:spPr/>
        <p:txBody>
          <a:bodyPr/>
          <a:lstStyle/>
          <a:p>
            <a:r>
              <a:rPr lang="en-US"/>
              <a:t>Current Partnerships</a:t>
            </a:r>
          </a:p>
        </p:txBody>
      </p:sp>
      <p:graphicFrame>
        <p:nvGraphicFramePr>
          <p:cNvPr id="4" name="Content Placeholder 3">
            <a:extLst>
              <a:ext uri="{FF2B5EF4-FFF2-40B4-BE49-F238E27FC236}">
                <a16:creationId xmlns:a16="http://schemas.microsoft.com/office/drawing/2014/main" id="{565835DC-2EC4-480F-81BE-56A6FD22FF0D}"/>
              </a:ext>
            </a:extLst>
          </p:cNvPr>
          <p:cNvGraphicFramePr>
            <a:graphicFrameLocks noGrp="1"/>
          </p:cNvGraphicFramePr>
          <p:nvPr>
            <p:ph idx="1"/>
            <p:extLst>
              <p:ext uri="{D42A27DB-BD31-4B8C-83A1-F6EECF244321}">
                <p14:modId xmlns:p14="http://schemas.microsoft.com/office/powerpoint/2010/main" val="4037604672"/>
              </p:ext>
            </p:extLst>
          </p:nvPr>
        </p:nvGraphicFramePr>
        <p:xfrm>
          <a:off x="406400" y="1562100"/>
          <a:ext cx="10947400" cy="438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81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7539-D990-4384-9DD3-2C4E40CDEF82}"/>
              </a:ext>
            </a:extLst>
          </p:cNvPr>
          <p:cNvSpPr>
            <a:spLocks noGrp="1"/>
          </p:cNvSpPr>
          <p:nvPr>
            <p:ph type="title"/>
          </p:nvPr>
        </p:nvSpPr>
        <p:spPr/>
        <p:txBody>
          <a:bodyPr/>
          <a:lstStyle/>
          <a:p>
            <a:r>
              <a:rPr lang="en-US"/>
              <a:t>Focus on Services without Agreements</a:t>
            </a:r>
          </a:p>
        </p:txBody>
      </p:sp>
      <p:sp>
        <p:nvSpPr>
          <p:cNvPr id="3" name="Content Placeholder 2">
            <a:extLst>
              <a:ext uri="{FF2B5EF4-FFF2-40B4-BE49-F238E27FC236}">
                <a16:creationId xmlns:a16="http://schemas.microsoft.com/office/drawing/2014/main" id="{256DEC3A-0C4A-406C-91CB-0DE6AFCE0B1E}"/>
              </a:ext>
            </a:extLst>
          </p:cNvPr>
          <p:cNvSpPr>
            <a:spLocks noGrp="1"/>
          </p:cNvSpPr>
          <p:nvPr>
            <p:ph idx="1"/>
          </p:nvPr>
        </p:nvSpPr>
        <p:spPr/>
        <p:txBody>
          <a:bodyPr lIns="91440" tIns="45720" rIns="91440" bIns="45720" anchor="t"/>
          <a:lstStyle/>
          <a:p>
            <a:r>
              <a:rPr lang="en-US"/>
              <a:t>12 Onboarding Engagements </a:t>
            </a:r>
          </a:p>
          <a:p>
            <a:r>
              <a:rPr lang="en-US"/>
              <a:t>Extensive Auditing: Collections, E-Resources</a:t>
            </a:r>
            <a:endParaRPr lang="en-US">
              <a:cs typeface="Calibri"/>
            </a:endParaRPr>
          </a:p>
          <a:p>
            <a:r>
              <a:rPr lang="en-US"/>
              <a:t>Support of Integrations and New Modules (Rialto, Oasis, Gobi, </a:t>
            </a:r>
            <a:r>
              <a:rPr lang="en-US" err="1"/>
              <a:t>etc</a:t>
            </a:r>
            <a:r>
              <a:rPr lang="en-US"/>
              <a:t>)</a:t>
            </a:r>
            <a:endParaRPr lang="en-US">
              <a:cs typeface="Calibri"/>
            </a:endParaRPr>
          </a:p>
          <a:p>
            <a:r>
              <a:rPr lang="en-US"/>
              <a:t>In-depth reporting assistance</a:t>
            </a:r>
            <a:endParaRPr lang="en-US">
              <a:cs typeface="Calibri"/>
            </a:endParaRPr>
          </a:p>
          <a:p>
            <a:r>
              <a:rPr lang="en-US">
                <a:cs typeface="Calibri"/>
              </a:rPr>
              <a:t>Project Advising and Transition Support for Campuses</a:t>
            </a:r>
            <a:endParaRPr lang="en-US"/>
          </a:p>
          <a:p>
            <a:r>
              <a:rPr lang="en-US"/>
              <a:t>Major project support in repository work</a:t>
            </a:r>
            <a:endParaRPr lang="en-US">
              <a:cs typeface="Calibri" panose="020F0502020204030204"/>
            </a:endParaRPr>
          </a:p>
          <a:p>
            <a:r>
              <a:rPr lang="en-US">
                <a:cs typeface="Calibri" panose="020F0502020204030204"/>
              </a:rPr>
              <a:t>Consulting for campuses with major staffing/organizational changes</a:t>
            </a:r>
          </a:p>
          <a:p>
            <a:pPr marL="0" indent="0">
              <a:buNone/>
            </a:pPr>
            <a:endParaRPr lang="en-US">
              <a:cs typeface="Calibri" panose="020F0502020204030204"/>
            </a:endParaRPr>
          </a:p>
        </p:txBody>
      </p:sp>
    </p:spTree>
    <p:extLst>
      <p:ext uri="{BB962C8B-B14F-4D97-AF65-F5344CB8AC3E}">
        <p14:creationId xmlns:p14="http://schemas.microsoft.com/office/powerpoint/2010/main" val="2277091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9E79-23B0-4D46-A9C9-A963438F238B}"/>
              </a:ext>
            </a:extLst>
          </p:cNvPr>
          <p:cNvSpPr>
            <a:spLocks noGrp="1"/>
          </p:cNvSpPr>
          <p:nvPr>
            <p:ph type="title"/>
          </p:nvPr>
        </p:nvSpPr>
        <p:spPr/>
        <p:txBody>
          <a:bodyPr/>
          <a:lstStyle/>
          <a:p>
            <a:r>
              <a:rPr lang="en-US"/>
              <a:t>Areas Supporting Beyond Alma-Primo</a:t>
            </a:r>
          </a:p>
        </p:txBody>
      </p:sp>
      <p:graphicFrame>
        <p:nvGraphicFramePr>
          <p:cNvPr id="5" name="Content Placeholder 4">
            <a:extLst>
              <a:ext uri="{FF2B5EF4-FFF2-40B4-BE49-F238E27FC236}">
                <a16:creationId xmlns:a16="http://schemas.microsoft.com/office/drawing/2014/main" id="{D3CC03D1-C1FB-46E6-A99F-71EF4C1D80C6}"/>
              </a:ext>
            </a:extLst>
          </p:cNvPr>
          <p:cNvGraphicFramePr>
            <a:graphicFrameLocks noGrp="1"/>
          </p:cNvGraphicFramePr>
          <p:nvPr>
            <p:ph idx="1"/>
            <p:extLst>
              <p:ext uri="{D42A27DB-BD31-4B8C-83A1-F6EECF244321}">
                <p14:modId xmlns:p14="http://schemas.microsoft.com/office/powerpoint/2010/main" val="1549665244"/>
              </p:ext>
            </p:extLst>
          </p:nvPr>
        </p:nvGraphicFramePr>
        <p:xfrm>
          <a:off x="469407" y="1690688"/>
          <a:ext cx="11253186" cy="447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52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1472-665C-4E57-BE84-BBE3ED6939EE}"/>
              </a:ext>
            </a:extLst>
          </p:cNvPr>
          <p:cNvSpPr>
            <a:spLocks noGrp="1"/>
          </p:cNvSpPr>
          <p:nvPr>
            <p:ph type="ctrTitle"/>
          </p:nvPr>
        </p:nvSpPr>
        <p:spPr>
          <a:xfrm>
            <a:off x="1648288" y="2072273"/>
            <a:ext cx="9144000" cy="2387600"/>
          </a:xfrm>
        </p:spPr>
        <p:txBody>
          <a:bodyPr lIns="91440" tIns="45720" rIns="91440" bIns="45720" anchor="b"/>
          <a:lstStyle/>
          <a:p>
            <a:r>
              <a:rPr lang="en-US">
                <a:latin typeface="helv"/>
              </a:rPr>
              <a:t>OLIS and DIAS Structure and Overview of OLIS Budget</a:t>
            </a:r>
          </a:p>
        </p:txBody>
      </p:sp>
    </p:spTree>
    <p:extLst>
      <p:ext uri="{BB962C8B-B14F-4D97-AF65-F5344CB8AC3E}">
        <p14:creationId xmlns:p14="http://schemas.microsoft.com/office/powerpoint/2010/main" val="3826054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F521-47B1-4890-8EE6-DD2D8DF2B11F}"/>
              </a:ext>
            </a:extLst>
          </p:cNvPr>
          <p:cNvSpPr>
            <a:spLocks noGrp="1"/>
          </p:cNvSpPr>
          <p:nvPr>
            <p:ph type="title"/>
          </p:nvPr>
        </p:nvSpPr>
        <p:spPr/>
        <p:txBody>
          <a:bodyPr/>
          <a:lstStyle/>
          <a:p>
            <a:r>
              <a:rPr lang="en-US"/>
              <a:t>Future of Support Services</a:t>
            </a:r>
          </a:p>
        </p:txBody>
      </p:sp>
      <p:sp>
        <p:nvSpPr>
          <p:cNvPr id="6" name="Content Placeholder 5">
            <a:extLst>
              <a:ext uri="{FF2B5EF4-FFF2-40B4-BE49-F238E27FC236}">
                <a16:creationId xmlns:a16="http://schemas.microsoft.com/office/drawing/2014/main" id="{2BD6CAC2-879B-4D39-AE90-E47CDD131A4F}"/>
              </a:ext>
            </a:extLst>
          </p:cNvPr>
          <p:cNvSpPr>
            <a:spLocks noGrp="1"/>
          </p:cNvSpPr>
          <p:nvPr>
            <p:ph sz="half" idx="2"/>
          </p:nvPr>
        </p:nvSpPr>
        <p:spPr>
          <a:xfrm>
            <a:off x="4995166" y="564653"/>
            <a:ext cx="6703166" cy="5881547"/>
          </a:xfrm>
        </p:spPr>
        <p:txBody>
          <a:bodyPr lIns="91440" tIns="45720" rIns="91440" bIns="45720" anchor="t"/>
          <a:lstStyle/>
          <a:p>
            <a:r>
              <a:rPr lang="en-US"/>
              <a:t>Supplemental services</a:t>
            </a:r>
            <a:endParaRPr lang="en-US">
              <a:cs typeface="Calibri"/>
            </a:endParaRPr>
          </a:p>
          <a:p>
            <a:r>
              <a:rPr lang="en-US"/>
              <a:t>Retain and Build Local Staff</a:t>
            </a:r>
            <a:endParaRPr lang="en-US">
              <a:cs typeface="Calibri"/>
            </a:endParaRPr>
          </a:p>
          <a:p>
            <a:r>
              <a:rPr lang="en-US"/>
              <a:t>Targeted assistance in cooperation with campuses</a:t>
            </a:r>
            <a:endParaRPr lang="en-US">
              <a:cs typeface="Calibri"/>
            </a:endParaRPr>
          </a:p>
          <a:p>
            <a:r>
              <a:rPr lang="en-US"/>
              <a:t>Project Management for larger initiatives</a:t>
            </a:r>
            <a:endParaRPr lang="en-US">
              <a:cs typeface="Calibri"/>
            </a:endParaRPr>
          </a:p>
          <a:p>
            <a:r>
              <a:rPr lang="en-US"/>
              <a:t>Work with small campuses and small group of partners on more extensive support</a:t>
            </a:r>
            <a:endParaRPr lang="en-US">
              <a:cs typeface="Calibri"/>
            </a:endParaRPr>
          </a:p>
          <a:p>
            <a:r>
              <a:rPr lang="en-US"/>
              <a:t>Stabilize and make support more efficient via shared  infrastructure</a:t>
            </a:r>
            <a:endParaRPr lang="en-US">
              <a:cs typeface="Calibri"/>
            </a:endParaRPr>
          </a:p>
          <a:p>
            <a:r>
              <a:rPr lang="en-US"/>
              <a:t>Target Limited Shared Service Opportunities such as cataloging.</a:t>
            </a:r>
            <a:endParaRPr lang="en-US">
              <a:cs typeface="Calibri"/>
            </a:endParaRPr>
          </a:p>
          <a:p>
            <a:endParaRPr lang="en-US"/>
          </a:p>
        </p:txBody>
      </p:sp>
    </p:spTree>
    <p:extLst>
      <p:ext uri="{BB962C8B-B14F-4D97-AF65-F5344CB8AC3E}">
        <p14:creationId xmlns:p14="http://schemas.microsoft.com/office/powerpoint/2010/main" val="3150735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1E1D41-6AA3-B762-5FFC-587ACC60DE40}"/>
              </a:ext>
            </a:extLst>
          </p:cNvPr>
          <p:cNvSpPr txBox="1">
            <a:spLocks/>
          </p:cNvSpPr>
          <p:nvPr/>
        </p:nvSpPr>
        <p:spPr>
          <a:xfrm>
            <a:off x="1595340" y="2678834"/>
            <a:ext cx="9356678" cy="196230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Helvetica"/>
                <a:cs typeface="Helvetica"/>
              </a:rPr>
              <a:t>Quick Break</a:t>
            </a:r>
          </a:p>
          <a:p>
            <a:pPr algn="ctr"/>
            <a:br>
              <a:rPr lang="en-US" b="1">
                <a:solidFill>
                  <a:schemeClr val="bg1"/>
                </a:solidFill>
                <a:latin typeface="Helvetica"/>
                <a:cs typeface="Helvetica"/>
              </a:rPr>
            </a:br>
            <a:r>
              <a:rPr lang="en-US" b="1" i="1">
                <a:solidFill>
                  <a:schemeClr val="bg1"/>
                </a:solidFill>
                <a:latin typeface="Helvetica"/>
                <a:cs typeface="Helvetica"/>
              </a:rPr>
              <a:t>reconvene at 11:00am</a:t>
            </a:r>
          </a:p>
        </p:txBody>
      </p:sp>
    </p:spTree>
    <p:extLst>
      <p:ext uri="{BB962C8B-B14F-4D97-AF65-F5344CB8AC3E}">
        <p14:creationId xmlns:p14="http://schemas.microsoft.com/office/powerpoint/2010/main" val="1855208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1164978" y="2178029"/>
            <a:ext cx="9683859" cy="2185214"/>
          </a:xfrm>
          <a:prstGeom prst="rect">
            <a:avLst/>
          </a:prstGeom>
          <a:noFill/>
        </p:spPr>
        <p:txBody>
          <a:bodyPr wrap="square" lIns="91440" tIns="45720" rIns="91440" bIns="45720" rtlCol="0" anchor="t">
            <a:spAutoFit/>
          </a:bodyPr>
          <a:lstStyle/>
          <a:p>
            <a:pPr marL="457200" indent="-457200">
              <a:buFont typeface="Arial"/>
              <a:buChar char="•"/>
            </a:pPr>
            <a:endParaRPr lang="en-US" sz="3200">
              <a:solidFill>
                <a:schemeClr val="bg1"/>
              </a:solidFill>
              <a:latin typeface="Helvetica"/>
              <a:cs typeface="Helvetica"/>
            </a:endParaRPr>
          </a:p>
          <a:p>
            <a:pPr marL="457200" indent="-457200">
              <a:buFont typeface="Arial"/>
              <a:buChar char="•"/>
            </a:pPr>
            <a:endParaRPr lang="en-US" sz="3200">
              <a:solidFill>
                <a:srgbClr val="FFFFFF"/>
              </a:solidFill>
              <a:latin typeface="Helvetica"/>
              <a:cs typeface="Helvetica"/>
            </a:endParaRPr>
          </a:p>
          <a:p>
            <a:pPr marL="457200" indent="-457200">
              <a:buFont typeface="Arial"/>
              <a:buChar char="•"/>
            </a:pPr>
            <a:endParaRPr lang="en-US" sz="3200">
              <a:solidFill>
                <a:schemeClr val="bg1"/>
              </a:solidFill>
              <a:latin typeface="Helvetica"/>
              <a:cs typeface="Helvetica"/>
            </a:endParaRPr>
          </a:p>
          <a:p>
            <a:endParaRPr lang="en-US" sz="4000">
              <a:solidFill>
                <a:schemeClr val="bg1"/>
              </a:solidFill>
              <a:latin typeface="Helvetica"/>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745821" y="2329542"/>
            <a:ext cx="6995335" cy="707886"/>
          </a:xfrm>
          <a:prstGeom prst="rect">
            <a:avLst/>
          </a:prstGeom>
          <a:noFill/>
        </p:spPr>
        <p:txBody>
          <a:bodyPr wrap="square" lIns="91440" tIns="45720" rIns="91440" bIns="45720" rtlCol="0" anchor="t">
            <a:spAutoFit/>
          </a:bodyPr>
          <a:lstStyle/>
          <a:p>
            <a:pPr algn="ctr"/>
            <a:r>
              <a:rPr lang="en-US" sz="4000" b="1">
                <a:solidFill>
                  <a:srgbClr val="00B0F0"/>
                </a:solidFill>
                <a:latin typeface="Helvetica"/>
                <a:cs typeface="Helvetica"/>
              </a:rPr>
              <a:t>SLS Updates and Previews</a:t>
            </a:r>
            <a:endParaRPr lang="en-US"/>
          </a:p>
        </p:txBody>
      </p:sp>
    </p:spTree>
    <p:extLst>
      <p:ext uri="{BB962C8B-B14F-4D97-AF65-F5344CB8AC3E}">
        <p14:creationId xmlns:p14="http://schemas.microsoft.com/office/powerpoint/2010/main" val="413819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SLS Collections /eBook Task Force</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a:xfrm>
            <a:off x="838200" y="1470721"/>
            <a:ext cx="10515600" cy="4706242"/>
          </a:xfrm>
        </p:spPr>
        <p:txBody>
          <a:bodyPr lIns="91440" tIns="45720" rIns="91440" bIns="45720" anchor="t"/>
          <a:lstStyle/>
          <a:p>
            <a:pPr marL="0" lvl="1" indent="0">
              <a:buNone/>
            </a:pPr>
            <a:r>
              <a:rPr lang="en-US" sz="2600">
                <a:ea typeface="+mn-lt"/>
                <a:cs typeface="+mn-lt"/>
              </a:rPr>
              <a:t>Goals – to secure buy-in for shared eBook collecting across SUNY. </a:t>
            </a:r>
          </a:p>
          <a:p>
            <a:r>
              <a:rPr lang="en-US" sz="2600">
                <a:ea typeface="+mn-lt"/>
                <a:cs typeface="+mn-lt"/>
              </a:rPr>
              <a:t>Develop a </a:t>
            </a:r>
            <a:r>
              <a:rPr lang="en-US" sz="2600" i="1">
                <a:ea typeface="+mn-lt"/>
                <a:cs typeface="+mn-lt"/>
              </a:rPr>
              <a:t>cost model</a:t>
            </a:r>
            <a:r>
              <a:rPr lang="en-US" sz="2600">
                <a:ea typeface="+mn-lt"/>
                <a:cs typeface="+mn-lt"/>
              </a:rPr>
              <a:t> / plan for the first two years of eBook collecting program</a:t>
            </a:r>
          </a:p>
          <a:p>
            <a:r>
              <a:rPr lang="en-US" sz="2600">
                <a:ea typeface="+mn-lt"/>
                <a:cs typeface="+mn-lt"/>
              </a:rPr>
              <a:t>All in, no opt-outs </a:t>
            </a:r>
          </a:p>
          <a:p>
            <a:r>
              <a:rPr lang="en-US" sz="2600">
                <a:ea typeface="+mn-lt"/>
                <a:cs typeface="+mn-lt"/>
              </a:rPr>
              <a:t>Research acquisition models, products, consortia management models </a:t>
            </a:r>
            <a:endParaRPr lang="en-US" sz="2600">
              <a:cs typeface="Calibri"/>
            </a:endParaRPr>
          </a:p>
          <a:p>
            <a:r>
              <a:rPr lang="en-US" sz="2600">
                <a:ea typeface="+mn-lt"/>
                <a:cs typeface="+mn-lt"/>
              </a:rPr>
              <a:t>Review vendor proposals and commit to Year 1 procurement </a:t>
            </a:r>
            <a:endParaRPr lang="en-US" sz="2600">
              <a:cs typeface="Calibri"/>
            </a:endParaRPr>
          </a:p>
          <a:p>
            <a:r>
              <a:rPr lang="en-US" sz="2600">
                <a:ea typeface="+mn-lt"/>
                <a:cs typeface="+mn-lt"/>
              </a:rPr>
              <a:t>Recommend next steps for ongoing management of consortia eBooks (committee, working group etc.) </a:t>
            </a:r>
            <a:endParaRPr lang="en-US" sz="2600">
              <a:cs typeface="Calibri"/>
            </a:endParaRPr>
          </a:p>
          <a:p>
            <a:r>
              <a:rPr lang="en-US" sz="2600">
                <a:cs typeface="Calibri"/>
              </a:rPr>
              <a:t>Continued communication through basecamp, sector meetings and presentations</a:t>
            </a:r>
            <a:r>
              <a:rPr lang="en-US">
                <a:cs typeface="Calibri"/>
              </a:rPr>
              <a:t> </a:t>
            </a:r>
          </a:p>
        </p:txBody>
      </p:sp>
    </p:spTree>
    <p:extLst>
      <p:ext uri="{BB962C8B-B14F-4D97-AF65-F5344CB8AC3E}">
        <p14:creationId xmlns:p14="http://schemas.microsoft.com/office/powerpoint/2010/main" val="4176217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 eBook Task Force Timeline</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p:txBody>
          <a:bodyPr lIns="91440" tIns="45720" rIns="91440" bIns="45720" anchor="ctr"/>
          <a:lstStyle/>
          <a:p>
            <a:pPr marL="285750" indent="-285750" algn="just">
              <a:lnSpc>
                <a:spcPct val="100000"/>
              </a:lnSpc>
              <a:spcBef>
                <a:spcPts val="0"/>
              </a:spcBef>
              <a:buFont typeface="Arial,Sans-Serif"/>
              <a:buChar char="•"/>
            </a:pPr>
            <a:r>
              <a:rPr lang="en-US">
                <a:latin typeface="Calibri"/>
                <a:cs typeface="Helvetica"/>
              </a:rPr>
              <a:t>Aiming for program to begin late summer or fall 2023</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a:buChar char="•"/>
            </a:pPr>
            <a:r>
              <a:rPr lang="en-US">
                <a:latin typeface="Calibri"/>
                <a:cs typeface="Helvetica"/>
              </a:rPr>
              <a:t>Fall 2022 – Early Winter 2023 – Task Force work</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a:buChar char="•"/>
            </a:pPr>
            <a:r>
              <a:rPr lang="en-US">
                <a:latin typeface="Calibri"/>
                <a:cs typeface="Helvetica"/>
              </a:rPr>
              <a:t>Early Spring/Winter 2023 – Vendor presentations</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a:buChar char="•"/>
            </a:pPr>
            <a:r>
              <a:rPr lang="en-US">
                <a:latin typeface="Calibri"/>
                <a:cs typeface="Helvetica"/>
              </a:rPr>
              <a:t>Spring 2023 – Task Force report and recommendations</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a:buChar char="•"/>
            </a:pPr>
            <a:r>
              <a:rPr lang="en-US">
                <a:latin typeface="Calibri"/>
                <a:cs typeface="Helvetica"/>
              </a:rPr>
              <a:t>Spring 2023 - Financial commitments from campuses</a:t>
            </a:r>
            <a:endParaRPr lang="en-US">
              <a:latin typeface="Calibri"/>
            </a:endParaRPr>
          </a:p>
        </p:txBody>
      </p:sp>
    </p:spTree>
    <p:extLst>
      <p:ext uri="{BB962C8B-B14F-4D97-AF65-F5344CB8AC3E}">
        <p14:creationId xmlns:p14="http://schemas.microsoft.com/office/powerpoint/2010/main" val="265220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3ACC7-B932-6F49-2EC4-374A6EB18F5E}"/>
              </a:ext>
            </a:extLst>
          </p:cNvPr>
          <p:cNvSpPr>
            <a:spLocks noGrp="1"/>
          </p:cNvSpPr>
          <p:nvPr>
            <p:ph type="title"/>
          </p:nvPr>
        </p:nvSpPr>
        <p:spPr/>
        <p:txBody>
          <a:bodyPr lIns="91440" tIns="45720" rIns="91440" bIns="45720" anchor="ctr"/>
          <a:lstStyle/>
          <a:p>
            <a:r>
              <a:rPr lang="en-US">
                <a:cs typeface="Calibri"/>
              </a:rPr>
              <a:t>eBook Task Force members</a:t>
            </a:r>
            <a:endParaRPr lang="en-US"/>
          </a:p>
        </p:txBody>
      </p:sp>
      <p:sp>
        <p:nvSpPr>
          <p:cNvPr id="3" name="Content Placeholder 2">
            <a:extLst>
              <a:ext uri="{FF2B5EF4-FFF2-40B4-BE49-F238E27FC236}">
                <a16:creationId xmlns:a16="http://schemas.microsoft.com/office/drawing/2014/main" id="{CEA51116-1C21-53AC-5DD1-A9699C60FB07}"/>
              </a:ext>
            </a:extLst>
          </p:cNvPr>
          <p:cNvSpPr>
            <a:spLocks noGrp="1"/>
          </p:cNvSpPr>
          <p:nvPr>
            <p:ph idx="1"/>
          </p:nvPr>
        </p:nvSpPr>
        <p:spPr>
          <a:xfrm>
            <a:off x="838200" y="1825625"/>
            <a:ext cx="10348587" cy="1094571"/>
          </a:xfrm>
        </p:spPr>
        <p:txBody>
          <a:bodyPr lIns="91440" tIns="45720" rIns="91440" bIns="45720" anchor="t"/>
          <a:lstStyle/>
          <a:p>
            <a:endParaRPr lang="en-US">
              <a:cs typeface="Calibri"/>
            </a:endParaRPr>
          </a:p>
          <a:p>
            <a:pPr lvl="1"/>
            <a:endParaRPr lang="en-US">
              <a:cs typeface="Calibri"/>
            </a:endParaRPr>
          </a:p>
          <a:p>
            <a:pPr lvl="1"/>
            <a:endParaRPr lang="en-US">
              <a:cs typeface="Calibri"/>
            </a:endParaRPr>
          </a:p>
          <a:p>
            <a:pPr lvl="1"/>
            <a:endParaRPr lang="en-US">
              <a:cs typeface="Calibri"/>
            </a:endParaRPr>
          </a:p>
          <a:p>
            <a:pPr lvl="1"/>
            <a:endParaRPr lang="en-US">
              <a:cs typeface="Calibri"/>
            </a:endParaRPr>
          </a:p>
        </p:txBody>
      </p:sp>
      <p:sp>
        <p:nvSpPr>
          <p:cNvPr id="4" name="TextBox 3">
            <a:extLst>
              <a:ext uri="{FF2B5EF4-FFF2-40B4-BE49-F238E27FC236}">
                <a16:creationId xmlns:a16="http://schemas.microsoft.com/office/drawing/2014/main" id="{9C1CEBA7-0ECD-E4F4-C64C-4306998A01B8}"/>
              </a:ext>
            </a:extLst>
          </p:cNvPr>
          <p:cNvSpPr txBox="1"/>
          <p:nvPr/>
        </p:nvSpPr>
        <p:spPr>
          <a:xfrm>
            <a:off x="1085590" y="2301657"/>
            <a:ext cx="501562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Task force members:</a:t>
            </a:r>
          </a:p>
          <a:p>
            <a:pPr marL="342900" indent="-342900">
              <a:buFont typeface="Arial"/>
              <a:buChar char="•"/>
            </a:pPr>
            <a:r>
              <a:rPr lang="en-US" sz="2400">
                <a:cs typeface="Calibri"/>
              </a:rPr>
              <a:t>Susan Davis (UB) (Chair)</a:t>
            </a:r>
          </a:p>
          <a:p>
            <a:pPr marL="342900" indent="-342900">
              <a:buFont typeface="Arial"/>
              <a:buChar char="•"/>
            </a:pPr>
            <a:r>
              <a:rPr lang="en-US" sz="2400" err="1">
                <a:ea typeface="+mn-lt"/>
                <a:cs typeface="+mn-lt"/>
              </a:rPr>
              <a:t>Giovannine</a:t>
            </a:r>
            <a:r>
              <a:rPr lang="en-US" sz="2400">
                <a:ea typeface="+mn-lt"/>
                <a:cs typeface="+mn-lt"/>
              </a:rPr>
              <a:t> Matherson (Schenectady) </a:t>
            </a:r>
          </a:p>
          <a:p>
            <a:pPr marL="342900" indent="-342900">
              <a:buFont typeface="Arial"/>
              <a:buChar char="•"/>
            </a:pPr>
            <a:r>
              <a:rPr lang="en-US" sz="2400">
                <a:ea typeface="+mn-lt"/>
                <a:cs typeface="+mn-lt"/>
              </a:rPr>
              <a:t>Jason Kaloudis (Old Westbury) </a:t>
            </a:r>
          </a:p>
          <a:p>
            <a:pPr marL="342900" indent="-342900">
              <a:buFont typeface="Arial"/>
              <a:buChar char="•"/>
            </a:pPr>
            <a:r>
              <a:rPr lang="en-US" sz="2400">
                <a:ea typeface="+mn-lt"/>
                <a:cs typeface="+mn-lt"/>
              </a:rPr>
              <a:t>Jess Spooner (Canton)</a:t>
            </a:r>
          </a:p>
          <a:p>
            <a:pPr marL="342900" indent="-342900">
              <a:buFont typeface="Arial"/>
              <a:buChar char="•"/>
            </a:pPr>
            <a:r>
              <a:rPr lang="en-US" sz="2400">
                <a:ea typeface="+mn-lt"/>
                <a:cs typeface="+mn-lt"/>
              </a:rPr>
              <a:t>Kimberly Kennedy (Stony Brook)</a:t>
            </a:r>
          </a:p>
          <a:p>
            <a:pPr marL="342900" indent="-342900">
              <a:buFont typeface="Arial"/>
              <a:buChar char="•"/>
            </a:pPr>
            <a:r>
              <a:rPr lang="en-US" sz="2400">
                <a:ea typeface="+mn-lt"/>
                <a:cs typeface="+mn-lt"/>
              </a:rPr>
              <a:t>Lauren Bradley (Maritime)</a:t>
            </a:r>
            <a:endParaRPr lang="en-US" sz="2400">
              <a:cs typeface="Calibri"/>
            </a:endParaRPr>
          </a:p>
        </p:txBody>
      </p:sp>
      <p:sp>
        <p:nvSpPr>
          <p:cNvPr id="5" name="TextBox 4">
            <a:extLst>
              <a:ext uri="{FF2B5EF4-FFF2-40B4-BE49-F238E27FC236}">
                <a16:creationId xmlns:a16="http://schemas.microsoft.com/office/drawing/2014/main" id="{58675EE2-E05C-231C-0E2E-D0899E8EC588}"/>
              </a:ext>
            </a:extLst>
          </p:cNvPr>
          <p:cNvSpPr txBox="1"/>
          <p:nvPr/>
        </p:nvSpPr>
        <p:spPr>
          <a:xfrm>
            <a:off x="6403932" y="2625247"/>
            <a:ext cx="44920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Calibri"/>
              </a:rPr>
              <a:t>Parker O’Mara (Plattsburgh) </a:t>
            </a:r>
          </a:p>
          <a:p>
            <a:pPr marL="342900" indent="-342900">
              <a:buFont typeface="Arial"/>
              <a:buChar char="•"/>
            </a:pPr>
            <a:r>
              <a:rPr lang="en-US" sz="2400">
                <a:cs typeface="Calibri"/>
              </a:rPr>
              <a:t>Rick Squires (Monroe)</a:t>
            </a:r>
          </a:p>
          <a:p>
            <a:pPr marL="342900" indent="-342900">
              <a:buFont typeface="Arial"/>
              <a:buChar char="•"/>
            </a:pPr>
            <a:r>
              <a:rPr lang="en-US" sz="2400">
                <a:cs typeface="Calibri"/>
              </a:rPr>
              <a:t>Sarah </a:t>
            </a:r>
            <a:r>
              <a:rPr lang="en-US" sz="2400" err="1">
                <a:cs typeface="Calibri"/>
              </a:rPr>
              <a:t>Maximiek</a:t>
            </a:r>
            <a:r>
              <a:rPr lang="en-US" sz="2400">
                <a:cs typeface="Calibri"/>
              </a:rPr>
              <a:t> (Binghamton)</a:t>
            </a:r>
            <a:endParaRPr lang="en-US" sz="2400">
              <a:ea typeface="+mn-lt"/>
              <a:cs typeface="+mn-lt"/>
            </a:endParaRPr>
          </a:p>
          <a:p>
            <a:pPr marL="342900" indent="-342900">
              <a:buFont typeface="Arial"/>
              <a:buChar char="•"/>
            </a:pPr>
            <a:r>
              <a:rPr lang="en-US" sz="2400" err="1">
                <a:ea typeface="+mn-lt"/>
                <a:cs typeface="+mn-lt"/>
              </a:rPr>
              <a:t>Esta</a:t>
            </a:r>
            <a:r>
              <a:rPr lang="en-US" sz="2400">
                <a:ea typeface="+mn-lt"/>
                <a:cs typeface="+mn-lt"/>
              </a:rPr>
              <a:t> </a:t>
            </a:r>
            <a:r>
              <a:rPr lang="en-US" sz="2400" err="1">
                <a:ea typeface="+mn-lt"/>
                <a:cs typeface="+mn-lt"/>
              </a:rPr>
              <a:t>Tovstiadi</a:t>
            </a:r>
            <a:r>
              <a:rPr lang="en-US" sz="2400">
                <a:ea typeface="+mn-lt"/>
                <a:cs typeface="+mn-lt"/>
              </a:rPr>
              <a:t> (SUNY) </a:t>
            </a:r>
          </a:p>
          <a:p>
            <a:pPr marL="342900" indent="-342900">
              <a:buFont typeface="Arial"/>
              <a:buChar char="•"/>
            </a:pPr>
            <a:r>
              <a:rPr lang="en-US" sz="2400">
                <a:ea typeface="+mn-lt"/>
                <a:cs typeface="+mn-lt"/>
              </a:rPr>
              <a:t>Maureen Clements (SUNY)</a:t>
            </a:r>
            <a:endParaRPr lang="en-US" sz="2400">
              <a:cs typeface="Calibri"/>
            </a:endParaRPr>
          </a:p>
          <a:p>
            <a:pPr marL="342900" indent="-342900">
              <a:buFont typeface="Arial"/>
              <a:buChar char="•"/>
            </a:pPr>
            <a:r>
              <a:rPr lang="en-US" sz="2400">
                <a:cs typeface="Calibri"/>
              </a:rPr>
              <a:t>Shannon </a:t>
            </a:r>
            <a:r>
              <a:rPr lang="en-US" sz="2400" err="1">
                <a:cs typeface="Calibri"/>
              </a:rPr>
              <a:t>Pritting</a:t>
            </a:r>
            <a:r>
              <a:rPr lang="en-US" sz="2400">
                <a:cs typeface="Calibri"/>
              </a:rPr>
              <a:t> (SUNY)</a:t>
            </a:r>
          </a:p>
          <a:p>
            <a:endParaRPr lang="en-US">
              <a:cs typeface="Calibri"/>
            </a:endParaRPr>
          </a:p>
        </p:txBody>
      </p:sp>
    </p:spTree>
    <p:extLst>
      <p:ext uri="{BB962C8B-B14F-4D97-AF65-F5344CB8AC3E}">
        <p14:creationId xmlns:p14="http://schemas.microsoft.com/office/powerpoint/2010/main" val="66335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JSTOR Task Force</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p:txBody>
          <a:bodyPr lIns="91440" tIns="45720" rIns="91440" bIns="45720" anchor="t"/>
          <a:lstStyle/>
          <a:p>
            <a:pPr marL="0" indent="0" algn="just">
              <a:lnSpc>
                <a:spcPct val="100000"/>
              </a:lnSpc>
              <a:spcBef>
                <a:spcPts val="0"/>
              </a:spcBef>
              <a:buNone/>
            </a:pPr>
            <a:r>
              <a:rPr lang="en-US">
                <a:latin typeface="Calibri"/>
                <a:cs typeface="Helvetica"/>
              </a:rPr>
              <a:t>Goal of the group: To evaluate Ithaka's offer to move to a single-fee model for access to all JSTOR journals.</a:t>
            </a:r>
            <a:endParaRPr lang="en-US">
              <a:latin typeface="Calibri"/>
              <a:ea typeface="+mn-lt"/>
              <a:cs typeface="Helvetica"/>
            </a:endParaRPr>
          </a:p>
          <a:p>
            <a:pPr marL="742950" lvl="1" indent="-285750">
              <a:lnSpc>
                <a:spcPct val="100000"/>
              </a:lnSpc>
              <a:spcBef>
                <a:spcPts val="0"/>
              </a:spcBef>
              <a:buFont typeface="Arial,Sans-Serif"/>
              <a:buChar char="•"/>
            </a:pPr>
            <a:r>
              <a:rPr lang="en-US">
                <a:latin typeface="Calibri"/>
                <a:ea typeface="+mn-lt"/>
                <a:cs typeface="Helvetica"/>
              </a:rPr>
              <a:t>Recommend whether to add JSTOR to </a:t>
            </a:r>
            <a:r>
              <a:rPr lang="en-US" err="1">
                <a:latin typeface="Calibri"/>
                <a:ea typeface="+mn-lt"/>
                <a:cs typeface="Helvetica"/>
              </a:rPr>
              <a:t>SUNYConnect</a:t>
            </a:r>
            <a:r>
              <a:rPr lang="en-US">
                <a:latin typeface="Calibri"/>
                <a:ea typeface="+mn-lt"/>
                <a:cs typeface="Helvetica"/>
              </a:rPr>
              <a:t> (all-SUNY contracts) or create an agreement for some campuses or a subset of campuses (e.g. sector)</a:t>
            </a:r>
            <a:endParaRPr lang="en-US">
              <a:latin typeface="Calibri"/>
              <a:ea typeface="+mn-lt"/>
              <a:cs typeface="Calibri"/>
            </a:endParaRPr>
          </a:p>
          <a:p>
            <a:pPr marL="742950" lvl="1" indent="-285750">
              <a:lnSpc>
                <a:spcPct val="100000"/>
              </a:lnSpc>
              <a:spcBef>
                <a:spcPts val="0"/>
              </a:spcBef>
              <a:buFont typeface="Arial,Sans-Serif"/>
              <a:buChar char="•"/>
            </a:pPr>
            <a:r>
              <a:rPr lang="en-US">
                <a:latin typeface="Calibri"/>
                <a:cs typeface="Helvetica"/>
              </a:rPr>
              <a:t>Conduct analysis on ROI and overlap with current collections</a:t>
            </a:r>
            <a:endParaRPr lang="en-US">
              <a:latin typeface="Calibri"/>
              <a:ea typeface="+mn-lt"/>
              <a:cs typeface="+mn-lt"/>
            </a:endParaRPr>
          </a:p>
          <a:p>
            <a:pPr marL="742950" lvl="1" indent="-285750">
              <a:lnSpc>
                <a:spcPct val="100000"/>
              </a:lnSpc>
              <a:spcBef>
                <a:spcPts val="0"/>
              </a:spcBef>
              <a:buFont typeface="Arial,Sans-Serif"/>
              <a:buChar char="•"/>
            </a:pPr>
            <a:r>
              <a:rPr lang="en-US">
                <a:latin typeface="Calibri"/>
                <a:cs typeface="Helvetica"/>
              </a:rPr>
              <a:t>Develop internal price structure</a:t>
            </a:r>
            <a:endParaRPr lang="en-US">
              <a:latin typeface="Calibri"/>
              <a:ea typeface="+mn-lt"/>
              <a:cs typeface="+mn-lt"/>
            </a:endParaRPr>
          </a:p>
          <a:p>
            <a:pPr marL="742950" lvl="1" indent="-285750">
              <a:lnSpc>
                <a:spcPct val="100000"/>
              </a:lnSpc>
              <a:spcBef>
                <a:spcPts val="0"/>
              </a:spcBef>
              <a:buFont typeface="Arial,Sans-Serif"/>
              <a:buChar char="•"/>
            </a:pPr>
            <a:r>
              <a:rPr lang="en-US">
                <a:latin typeface="Calibri"/>
                <a:cs typeface="Helvetica"/>
              </a:rPr>
              <a:t>Review options for NZ management of JSTOR collections</a:t>
            </a:r>
            <a:endParaRPr lang="en-US">
              <a:latin typeface="Calibri"/>
              <a:ea typeface="+mn-lt"/>
              <a:cs typeface="+mn-lt"/>
            </a:endParaRPr>
          </a:p>
          <a:p>
            <a:pPr marL="742950" lvl="1" indent="-285750">
              <a:lnSpc>
                <a:spcPct val="100000"/>
              </a:lnSpc>
              <a:spcBef>
                <a:spcPts val="0"/>
              </a:spcBef>
              <a:buFont typeface="Arial,Sans-Serif"/>
              <a:buChar char="•"/>
            </a:pPr>
            <a:r>
              <a:rPr lang="en-US">
                <a:latin typeface="Calibri"/>
                <a:cs typeface="Helvetica"/>
              </a:rPr>
              <a:t>Engage with library staff and administrators to solicit feedback and socialize the recommendations</a:t>
            </a:r>
            <a:endParaRPr lang="en-US">
              <a:latin typeface="Calibri"/>
            </a:endParaRPr>
          </a:p>
        </p:txBody>
      </p:sp>
    </p:spTree>
    <p:extLst>
      <p:ext uri="{BB962C8B-B14F-4D97-AF65-F5344CB8AC3E}">
        <p14:creationId xmlns:p14="http://schemas.microsoft.com/office/powerpoint/2010/main" val="2720229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JSTOR Task Force Timeline</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a:xfrm>
            <a:off x="838200" y="1595981"/>
            <a:ext cx="10515600" cy="4351338"/>
          </a:xfrm>
        </p:spPr>
        <p:txBody>
          <a:bodyPr lIns="91440" tIns="45720" rIns="91440" bIns="45720" anchor="ctr"/>
          <a:lstStyle/>
          <a:p>
            <a:pPr marL="0" indent="0">
              <a:buNone/>
            </a:pPr>
            <a:endParaRPr lang="en-US">
              <a:cs typeface="Calibri"/>
            </a:endParaRPr>
          </a:p>
          <a:p>
            <a:pPr marL="285750" indent="-285750" algn="just">
              <a:lnSpc>
                <a:spcPct val="100000"/>
              </a:lnSpc>
              <a:spcBef>
                <a:spcPts val="0"/>
              </a:spcBef>
              <a:buFont typeface="Arial,Sans-Serif" panose="020B0604020202020204" pitchFamily="34" charset="0"/>
            </a:pPr>
            <a:r>
              <a:rPr lang="en-US">
                <a:latin typeface="Calibri"/>
                <a:cs typeface="Helvetica"/>
              </a:rPr>
              <a:t>If adding JSTOR, goal is for access to begin January 2024</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panose="020B0604020202020204" pitchFamily="34" charset="0"/>
            </a:pPr>
            <a:r>
              <a:rPr lang="en-US">
                <a:latin typeface="Calibri"/>
                <a:cs typeface="Helvetica"/>
              </a:rPr>
              <a:t>Fall 2022 – Winter 2023 – Task Force work</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panose="020B0604020202020204" pitchFamily="34" charset="0"/>
            </a:pPr>
            <a:r>
              <a:rPr lang="en-US">
                <a:latin typeface="Calibri"/>
                <a:cs typeface="Helvetica"/>
              </a:rPr>
              <a:t>Early Spring 2023 – Task Force report and recommendations</a:t>
            </a:r>
            <a:endParaRPr lang="en-US">
              <a:latin typeface="Calibri"/>
              <a:ea typeface="+mn-lt"/>
              <a:cs typeface="+mn-lt"/>
            </a:endParaRPr>
          </a:p>
          <a:p>
            <a:pPr marL="0" indent="0" algn="just">
              <a:lnSpc>
                <a:spcPct val="100000"/>
              </a:lnSpc>
              <a:spcBef>
                <a:spcPts val="0"/>
              </a:spcBef>
              <a:buNone/>
            </a:pPr>
            <a:endParaRPr lang="en-US">
              <a:latin typeface="Calibri"/>
              <a:cs typeface="Helvetica"/>
            </a:endParaRPr>
          </a:p>
          <a:p>
            <a:pPr marL="285750" indent="-285750" algn="just">
              <a:lnSpc>
                <a:spcPct val="100000"/>
              </a:lnSpc>
              <a:spcBef>
                <a:spcPts val="0"/>
              </a:spcBef>
              <a:buFont typeface="Arial,Sans-Serif" panose="020B0604020202020204" pitchFamily="34" charset="0"/>
            </a:pPr>
            <a:r>
              <a:rPr lang="en-US">
                <a:latin typeface="Calibri"/>
                <a:cs typeface="Helvetica"/>
              </a:rPr>
              <a:t>Early Spring 2023 – Contract work with Counsel and Business Office</a:t>
            </a:r>
            <a:endParaRPr lang="en-US">
              <a:latin typeface="Calibri"/>
              <a:ea typeface="+mn-lt"/>
              <a:cs typeface="+mn-lt"/>
            </a:endParaRPr>
          </a:p>
          <a:p>
            <a:pPr marL="285750" indent="-285750" algn="just">
              <a:lnSpc>
                <a:spcPct val="100000"/>
              </a:lnSpc>
              <a:spcBef>
                <a:spcPts val="0"/>
              </a:spcBef>
              <a:buFont typeface="Arial,Sans-Serif" panose="020B0604020202020204" pitchFamily="34" charset="0"/>
            </a:pPr>
            <a:endParaRPr lang="en-US">
              <a:latin typeface="Calibri"/>
              <a:cs typeface="Helvetica"/>
            </a:endParaRPr>
          </a:p>
          <a:p>
            <a:pPr marL="285750" indent="-285750" algn="just">
              <a:lnSpc>
                <a:spcPct val="100000"/>
              </a:lnSpc>
              <a:spcBef>
                <a:spcPts val="0"/>
              </a:spcBef>
              <a:buFont typeface="Arial,Sans-Serif" panose="020B0604020202020204" pitchFamily="34" charset="0"/>
            </a:pPr>
            <a:r>
              <a:rPr lang="en-US">
                <a:latin typeface="Calibri"/>
                <a:cs typeface="Helvetica"/>
              </a:rPr>
              <a:t>Spring 2023 - Financial commitments from campuses</a:t>
            </a:r>
            <a:endParaRPr lang="en-US">
              <a:latin typeface="Calibri"/>
              <a:ea typeface="+mn-lt"/>
              <a:cs typeface="+mn-lt"/>
            </a:endParaRPr>
          </a:p>
          <a:p>
            <a:pPr marL="285750" indent="-285750" algn="just">
              <a:lnSpc>
                <a:spcPct val="100000"/>
              </a:lnSpc>
              <a:spcBef>
                <a:spcPts val="0"/>
              </a:spcBef>
              <a:buFont typeface="Arial,Sans-Serif" panose="020B0604020202020204" pitchFamily="34" charset="0"/>
            </a:pPr>
            <a:endParaRPr lang="en-US">
              <a:latin typeface="Calibri"/>
              <a:cs typeface="Helvetica"/>
            </a:endParaRPr>
          </a:p>
        </p:txBody>
      </p:sp>
    </p:spTree>
    <p:extLst>
      <p:ext uri="{BB962C8B-B14F-4D97-AF65-F5344CB8AC3E}">
        <p14:creationId xmlns:p14="http://schemas.microsoft.com/office/powerpoint/2010/main" val="1794927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JSTOR Task Force Members</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a:xfrm>
            <a:off x="838200" y="1825625"/>
            <a:ext cx="5483525" cy="3505832"/>
          </a:xfrm>
        </p:spPr>
        <p:txBody>
          <a:bodyPr lIns="91440" tIns="45720" rIns="91440" bIns="45720" anchor="t"/>
          <a:lstStyle/>
          <a:p>
            <a:pPr marL="0" indent="0">
              <a:buNone/>
            </a:pPr>
            <a:endParaRPr lang="en-US">
              <a:cs typeface="Calibri"/>
            </a:endParaRPr>
          </a:p>
          <a:p>
            <a:pPr algn="just">
              <a:lnSpc>
                <a:spcPct val="100000"/>
              </a:lnSpc>
              <a:spcBef>
                <a:spcPts val="0"/>
              </a:spcBef>
              <a:buFont typeface="Arial"/>
            </a:pPr>
            <a:r>
              <a:rPr lang="en-US">
                <a:latin typeface="Calibri"/>
                <a:cs typeface="Helvetica"/>
              </a:rPr>
              <a:t>Andy Heinz (Orange CC)</a:t>
            </a:r>
          </a:p>
          <a:p>
            <a:pPr marL="285750" indent="-285750" algn="just">
              <a:lnSpc>
                <a:spcPct val="100000"/>
              </a:lnSpc>
              <a:spcBef>
                <a:spcPts val="0"/>
              </a:spcBef>
              <a:buFont typeface="Arial,Sans-Serif" panose="020B0604020202020204" pitchFamily="34" charset="0"/>
            </a:pPr>
            <a:r>
              <a:rPr lang="en-US">
                <a:cs typeface="Helvetica"/>
              </a:rPr>
              <a:t>Anna Wong (Canton)</a:t>
            </a:r>
          </a:p>
          <a:p>
            <a:pPr marL="285750" indent="-285750" algn="just">
              <a:lnSpc>
                <a:spcPct val="100000"/>
              </a:lnSpc>
              <a:spcBef>
                <a:spcPts val="0"/>
              </a:spcBef>
              <a:buFont typeface="Arial,Sans-Serif" panose="020B0604020202020204" pitchFamily="34" charset="0"/>
            </a:pPr>
            <a:r>
              <a:rPr lang="en-US">
                <a:cs typeface="Helvetica"/>
              </a:rPr>
              <a:t>Dana Laird (Brockport)</a:t>
            </a:r>
          </a:p>
          <a:p>
            <a:pPr marL="285750" indent="-285750" algn="just">
              <a:lnSpc>
                <a:spcPct val="100000"/>
              </a:lnSpc>
              <a:spcBef>
                <a:spcPts val="0"/>
              </a:spcBef>
              <a:buFont typeface="Arial,Sans-Serif" panose="020B0604020202020204" pitchFamily="34" charset="0"/>
            </a:pPr>
            <a:r>
              <a:rPr lang="en-US">
                <a:cs typeface="Helvetica"/>
              </a:rPr>
              <a:t>Jacquie Keleher (Schenectady)</a:t>
            </a:r>
          </a:p>
          <a:p>
            <a:pPr marL="285750" indent="-285750" algn="just">
              <a:lnSpc>
                <a:spcPct val="100000"/>
              </a:lnSpc>
              <a:spcBef>
                <a:spcPts val="0"/>
              </a:spcBef>
              <a:buFont typeface="Arial,Sans-Serif" panose="020B0604020202020204" pitchFamily="34" charset="0"/>
            </a:pPr>
            <a:r>
              <a:rPr lang="en-US">
                <a:cs typeface="Helvetica"/>
              </a:rPr>
              <a:t>Kimberly </a:t>
            </a:r>
            <a:r>
              <a:rPr lang="en-US" err="1">
                <a:cs typeface="Helvetica"/>
              </a:rPr>
              <a:t>Detterbeck</a:t>
            </a:r>
            <a:r>
              <a:rPr lang="en-US">
                <a:cs typeface="Helvetica"/>
              </a:rPr>
              <a:t> (Purchase)</a:t>
            </a:r>
          </a:p>
        </p:txBody>
      </p:sp>
      <p:sp>
        <p:nvSpPr>
          <p:cNvPr id="4" name="TextBox 3">
            <a:extLst>
              <a:ext uri="{FF2B5EF4-FFF2-40B4-BE49-F238E27FC236}">
                <a16:creationId xmlns:a16="http://schemas.microsoft.com/office/drawing/2014/main" id="{90517D13-16FC-A036-DADD-E6F43E0E0BAA}"/>
              </a:ext>
            </a:extLst>
          </p:cNvPr>
          <p:cNvSpPr txBox="1"/>
          <p:nvPr/>
        </p:nvSpPr>
        <p:spPr>
          <a:xfrm>
            <a:off x="7437328" y="2505205"/>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936A4C44-562A-43D7-EC0E-853C9B92D48D}"/>
              </a:ext>
            </a:extLst>
          </p:cNvPr>
          <p:cNvSpPr txBox="1"/>
          <p:nvPr/>
        </p:nvSpPr>
        <p:spPr>
          <a:xfrm>
            <a:off x="6497877" y="2129425"/>
            <a:ext cx="526614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en-US" sz="2800">
                <a:ea typeface="+mn-lt"/>
                <a:cs typeface="+mn-lt"/>
              </a:rPr>
              <a:t>Matt Gallagher (Binghamton)</a:t>
            </a:r>
            <a:endParaRPr lang="en-US">
              <a:cs typeface="Calibri" panose="020F0502020204030204"/>
            </a:endParaRPr>
          </a:p>
          <a:p>
            <a:pPr marL="457200" indent="-457200">
              <a:buFont typeface="Arial"/>
              <a:buChar char="•"/>
            </a:pPr>
            <a:r>
              <a:rPr lang="en-US" sz="2800" err="1">
                <a:cs typeface="Calibri"/>
              </a:rPr>
              <a:t>Esta</a:t>
            </a:r>
            <a:r>
              <a:rPr lang="en-US" sz="2800">
                <a:cs typeface="Calibri"/>
              </a:rPr>
              <a:t> </a:t>
            </a:r>
            <a:r>
              <a:rPr lang="en-US" sz="2800" err="1">
                <a:cs typeface="Calibri"/>
              </a:rPr>
              <a:t>Tovstiadi</a:t>
            </a:r>
            <a:r>
              <a:rPr lang="en-US" sz="2800">
                <a:cs typeface="Calibri"/>
              </a:rPr>
              <a:t> (SUNY)</a:t>
            </a:r>
            <a:endParaRPr lang="en-US">
              <a:cs typeface="Calibri" panose="020F0502020204030204"/>
            </a:endParaRPr>
          </a:p>
          <a:p>
            <a:pPr marL="457200" indent="-457200">
              <a:buFont typeface="Arial"/>
              <a:buChar char="•"/>
            </a:pPr>
            <a:r>
              <a:rPr lang="en-US" sz="2800">
                <a:cs typeface="Calibri"/>
              </a:rPr>
              <a:t>Maureen Clements (SUNY)</a:t>
            </a:r>
          </a:p>
          <a:p>
            <a:pPr marL="457200" indent="-457200">
              <a:buFont typeface="Arial"/>
              <a:buChar char="•"/>
            </a:pPr>
            <a:r>
              <a:rPr lang="en-US" sz="2800">
                <a:cs typeface="Calibri"/>
              </a:rPr>
              <a:t>Shannon </a:t>
            </a:r>
            <a:r>
              <a:rPr lang="en-US" sz="2800" err="1">
                <a:cs typeface="Calibri"/>
              </a:rPr>
              <a:t>Pritting</a:t>
            </a:r>
            <a:r>
              <a:rPr lang="en-US" sz="2800">
                <a:cs typeface="Calibri"/>
              </a:rPr>
              <a:t> (SUNY)</a:t>
            </a:r>
          </a:p>
        </p:txBody>
      </p:sp>
      <p:sp>
        <p:nvSpPr>
          <p:cNvPr id="7" name="TextBox 6">
            <a:extLst>
              <a:ext uri="{FF2B5EF4-FFF2-40B4-BE49-F238E27FC236}">
                <a16:creationId xmlns:a16="http://schemas.microsoft.com/office/drawing/2014/main" id="{1A0308F8-44D6-42AA-6F18-7CC90C020F1C}"/>
              </a:ext>
            </a:extLst>
          </p:cNvPr>
          <p:cNvSpPr txBox="1"/>
          <p:nvPr/>
        </p:nvSpPr>
        <p:spPr>
          <a:xfrm>
            <a:off x="7719163" y="2677438"/>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508736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SLS Collections Update</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a:xfrm>
            <a:off x="838200" y="1825625"/>
            <a:ext cx="6549025" cy="4351338"/>
          </a:xfrm>
        </p:spPr>
        <p:txBody>
          <a:bodyPr lIns="91440" tIns="45720" rIns="91440" bIns="45720" anchor="t"/>
          <a:lstStyle/>
          <a:p>
            <a:r>
              <a:rPr lang="en-US" sz="3200">
                <a:cs typeface="Calibri"/>
              </a:rPr>
              <a:t>Recharge billing </a:t>
            </a:r>
          </a:p>
          <a:p>
            <a:pPr lvl="1"/>
            <a:r>
              <a:rPr lang="en-US" sz="2800">
                <a:cs typeface="Calibri"/>
              </a:rPr>
              <a:t>Mid-December timeframe </a:t>
            </a:r>
            <a:r>
              <a:rPr lang="en-US" sz="2800" err="1">
                <a:cs typeface="Calibri"/>
              </a:rPr>
              <a:t>SUNYConnect</a:t>
            </a:r>
            <a:r>
              <a:rPr lang="en-US" sz="2800">
                <a:cs typeface="Calibri"/>
              </a:rPr>
              <a:t> and PIA charges</a:t>
            </a:r>
            <a:endParaRPr lang="en-US"/>
          </a:p>
          <a:p>
            <a:pPr marL="457200" lvl="1" indent="0">
              <a:buNone/>
            </a:pPr>
            <a:endParaRPr lang="en-US" sz="2800">
              <a:cs typeface="Calibri"/>
            </a:endParaRPr>
          </a:p>
          <a:p>
            <a:r>
              <a:rPr lang="en-US" sz="3200">
                <a:cs typeface="Calibri"/>
              </a:rPr>
              <a:t>Renewals coming in March</a:t>
            </a:r>
          </a:p>
          <a:p>
            <a:pPr lvl="1"/>
            <a:r>
              <a:rPr lang="en-US" sz="2800">
                <a:cs typeface="Calibri"/>
              </a:rPr>
              <a:t>Chronicle, </a:t>
            </a:r>
            <a:r>
              <a:rPr lang="en-US" sz="2800" err="1">
                <a:cs typeface="Calibri"/>
              </a:rPr>
              <a:t>Proquest</a:t>
            </a:r>
            <a:endParaRPr lang="en-US" sz="2800">
              <a:cs typeface="Calibri"/>
            </a:endParaRPr>
          </a:p>
          <a:p>
            <a:pPr marL="457200" lvl="1" indent="0">
              <a:buNone/>
            </a:pPr>
            <a:endParaRPr lang="en-US" sz="2800">
              <a:cs typeface="Calibri"/>
            </a:endParaRPr>
          </a:p>
          <a:p>
            <a:r>
              <a:rPr lang="en-US" sz="3200" err="1">
                <a:cs typeface="Calibri"/>
              </a:rPr>
              <a:t>Artstor</a:t>
            </a:r>
            <a:r>
              <a:rPr lang="en-US" sz="3200">
                <a:cs typeface="Calibri"/>
              </a:rPr>
              <a:t> contract </a:t>
            </a:r>
          </a:p>
        </p:txBody>
      </p:sp>
      <p:pic>
        <p:nvPicPr>
          <p:cNvPr id="4" name="Graphic 4" descr="Contract outline">
            <a:extLst>
              <a:ext uri="{FF2B5EF4-FFF2-40B4-BE49-F238E27FC236}">
                <a16:creationId xmlns:a16="http://schemas.microsoft.com/office/drawing/2014/main" id="{96159061-28D1-8AF9-1175-79C4566292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31896" y="2261992"/>
            <a:ext cx="2720235" cy="3210836"/>
          </a:xfrm>
          <a:prstGeom prst="rect">
            <a:avLst/>
          </a:prstGeom>
        </p:spPr>
      </p:pic>
    </p:spTree>
    <p:extLst>
      <p:ext uri="{BB962C8B-B14F-4D97-AF65-F5344CB8AC3E}">
        <p14:creationId xmlns:p14="http://schemas.microsoft.com/office/powerpoint/2010/main" val="269535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EAA05B3A-CA66-4A93-915F-43E9E4B4CD31}"/>
              </a:ext>
            </a:extLst>
          </p:cNvPr>
          <p:cNvCxnSpPr>
            <a:cxnSpLocks/>
          </p:cNvCxnSpPr>
          <p:nvPr/>
        </p:nvCxnSpPr>
        <p:spPr>
          <a:xfrm>
            <a:off x="8166085" y="2803131"/>
            <a:ext cx="578" cy="80681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a:off x="4013200" y="2811091"/>
            <a:ext cx="578" cy="80681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87BEB14-7BBB-42E3-BF9C-0F02F1D4725B}"/>
              </a:ext>
            </a:extLst>
          </p:cNvPr>
          <p:cNvCxnSpPr>
            <a:cxnSpLocks/>
          </p:cNvCxnSpPr>
          <p:nvPr/>
        </p:nvCxnSpPr>
        <p:spPr>
          <a:xfrm flipH="1">
            <a:off x="10621223" y="2797839"/>
            <a:ext cx="14" cy="859674"/>
          </a:xfrm>
          <a:prstGeom prst="line">
            <a:avLst/>
          </a:prstGeom>
          <a:ln w="15875">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87BEB14-7BBB-42E3-BF9C-0F02F1D4725B}"/>
              </a:ext>
            </a:extLst>
          </p:cNvPr>
          <p:cNvCxnSpPr>
            <a:cxnSpLocks/>
          </p:cNvCxnSpPr>
          <p:nvPr/>
        </p:nvCxnSpPr>
        <p:spPr>
          <a:xfrm flipH="1">
            <a:off x="1498600" y="2812614"/>
            <a:ext cx="14" cy="859674"/>
          </a:xfrm>
          <a:prstGeom prst="line">
            <a:avLst/>
          </a:prstGeom>
          <a:ln w="15875">
            <a:prstDash val="soli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0C40645-6D6D-4B37-8436-D3B6301064EA}"/>
              </a:ext>
            </a:extLst>
          </p:cNvPr>
          <p:cNvGrpSpPr/>
          <p:nvPr/>
        </p:nvGrpSpPr>
        <p:grpSpPr>
          <a:xfrm>
            <a:off x="2908842" y="3232826"/>
            <a:ext cx="2094958" cy="789546"/>
            <a:chOff x="11097138" y="859155"/>
            <a:chExt cx="2286000" cy="772801"/>
          </a:xfrm>
        </p:grpSpPr>
        <p:grpSp>
          <p:nvGrpSpPr>
            <p:cNvPr id="9" name="Group 8">
              <a:extLst>
                <a:ext uri="{FF2B5EF4-FFF2-40B4-BE49-F238E27FC236}">
                  <a16:creationId xmlns:a16="http://schemas.microsoft.com/office/drawing/2014/main" id="{C78FA038-F10F-4113-B865-F388E30F6ABC}"/>
                </a:ext>
              </a:extLst>
            </p:cNvPr>
            <p:cNvGrpSpPr/>
            <p:nvPr/>
          </p:nvGrpSpPr>
          <p:grpSpPr>
            <a:xfrm>
              <a:off x="11097138" y="859155"/>
              <a:ext cx="2286000" cy="699655"/>
              <a:chOff x="5361268" y="561930"/>
              <a:chExt cx="2144886" cy="886667"/>
            </a:xfrm>
          </p:grpSpPr>
          <p:sp>
            <p:nvSpPr>
              <p:cNvPr id="13" name="Rectangle 12">
                <a:extLst>
                  <a:ext uri="{FF2B5EF4-FFF2-40B4-BE49-F238E27FC236}">
                    <a16:creationId xmlns:a16="http://schemas.microsoft.com/office/drawing/2014/main" id="{F80E7521-9EEB-4EA3-A0EF-6664352B8567}"/>
                  </a:ext>
                </a:extLst>
              </p:cNvPr>
              <p:cNvSpPr/>
              <p:nvPr/>
            </p:nvSpPr>
            <p:spPr>
              <a:xfrm>
                <a:off x="5361268" y="579488"/>
                <a:ext cx="2144886" cy="869109"/>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AC211AB9-DF00-4945-A5B4-6C0E94748B58}"/>
                  </a:ext>
                </a:extLst>
              </p:cNvPr>
              <p:cNvSpPr txBox="1"/>
              <p:nvPr/>
            </p:nvSpPr>
            <p:spPr>
              <a:xfrm>
                <a:off x="5361268" y="561930"/>
                <a:ext cx="2144886" cy="869109"/>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lvl="0" algn="ct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Director, SUNY Center for Professional Development</a:t>
                </a:r>
              </a:p>
            </p:txBody>
          </p:sp>
        </p:grpSp>
        <p:grpSp>
          <p:nvGrpSpPr>
            <p:cNvPr id="10" name="Group 9">
              <a:extLst>
                <a:ext uri="{FF2B5EF4-FFF2-40B4-BE49-F238E27FC236}">
                  <a16:creationId xmlns:a16="http://schemas.microsoft.com/office/drawing/2014/main" id="{2C2160A5-7BC1-4B61-8FC4-251A672202C4}"/>
                </a:ext>
              </a:extLst>
            </p:cNvPr>
            <p:cNvGrpSpPr/>
            <p:nvPr/>
          </p:nvGrpSpPr>
          <p:grpSpPr>
            <a:xfrm>
              <a:off x="11146206" y="1381160"/>
              <a:ext cx="2236911" cy="250796"/>
              <a:chOff x="5553205" y="1162399"/>
              <a:chExt cx="2294198" cy="315600"/>
            </a:xfrm>
          </p:grpSpPr>
          <p:sp>
            <p:nvSpPr>
              <p:cNvPr id="11" name="Rectangle 10">
                <a:extLst>
                  <a:ext uri="{FF2B5EF4-FFF2-40B4-BE49-F238E27FC236}">
                    <a16:creationId xmlns:a16="http://schemas.microsoft.com/office/drawing/2014/main" id="{E5EA0030-47AE-46D7-83C0-AD439243E8A6}"/>
                  </a:ext>
                </a:extLst>
              </p:cNvPr>
              <p:cNvSpPr/>
              <p:nvPr/>
            </p:nvSpPr>
            <p:spPr>
              <a:xfrm>
                <a:off x="5702516" y="1162399"/>
                <a:ext cx="2144887" cy="28970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25FE43DF-4169-4A4D-A809-1A5F73AA202A}"/>
                  </a:ext>
                </a:extLst>
              </p:cNvPr>
              <p:cNvSpPr txBox="1"/>
              <p:nvPr/>
            </p:nvSpPr>
            <p:spPr>
              <a:xfrm>
                <a:off x="5553205" y="1188297"/>
                <a:ext cx="2144888" cy="2897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Lisa </a:t>
                </a:r>
                <a:r>
                  <a:rPr lang="en-US" sz="1300">
                    <a:solidFill>
                      <a:schemeClr val="tx1"/>
                    </a:solidFill>
                    <a:latin typeface="Calibri" panose="020F0502020204030204" pitchFamily="34" charset="0"/>
                    <a:cs typeface="Calibri" panose="020F0502020204030204" pitchFamily="34" charset="0"/>
                  </a:rPr>
                  <a:t>Raposo</a:t>
                </a:r>
              </a:p>
            </p:txBody>
          </p:sp>
        </p:grpSp>
      </p:grpSp>
      <p:sp>
        <p:nvSpPr>
          <p:cNvPr id="106" name="Title 1">
            <a:extLst>
              <a:ext uri="{FF2B5EF4-FFF2-40B4-BE49-F238E27FC236}">
                <a16:creationId xmlns:a16="http://schemas.microsoft.com/office/drawing/2014/main" id="{439C115E-393E-444A-920A-6B87BEE304A9}"/>
              </a:ext>
            </a:extLst>
          </p:cNvPr>
          <p:cNvSpPr>
            <a:spLocks noGrp="1"/>
          </p:cNvSpPr>
          <p:nvPr>
            <p:ph type="title"/>
          </p:nvPr>
        </p:nvSpPr>
        <p:spPr>
          <a:xfrm>
            <a:off x="1651001" y="365125"/>
            <a:ext cx="10286999" cy="1325563"/>
          </a:xfrm>
          <a:noFill/>
        </p:spPr>
        <p:txBody>
          <a:bodyPr>
            <a:normAutofit/>
          </a:bodyPr>
          <a:lstStyle/>
          <a:p>
            <a:r>
              <a:rPr lang="en-US"/>
              <a:t>Digital Innovation and Academic Services</a:t>
            </a:r>
          </a:p>
        </p:txBody>
      </p:sp>
      <p:sp>
        <p:nvSpPr>
          <p:cNvPr id="3" name="Content Placeholder 2">
            <a:extLst>
              <a:ext uri="{FF2B5EF4-FFF2-40B4-BE49-F238E27FC236}">
                <a16:creationId xmlns:a16="http://schemas.microsoft.com/office/drawing/2014/main" id="{CF46FAD0-4552-42A3-B91D-5052FDD95AB2}"/>
              </a:ext>
            </a:extLst>
          </p:cNvPr>
          <p:cNvSpPr>
            <a:spLocks noGrp="1"/>
          </p:cNvSpPr>
          <p:nvPr>
            <p:ph idx="1"/>
          </p:nvPr>
        </p:nvSpPr>
        <p:spPr>
          <a:xfrm>
            <a:off x="556565" y="4397473"/>
            <a:ext cx="11165535" cy="1837674"/>
          </a:xfrm>
        </p:spPr>
        <p:txBody>
          <a:bodyPr/>
          <a:lstStyle/>
          <a:p>
            <a:pPr marL="227013" indent="-131763">
              <a:buFont typeface="Arial" panose="020B0604020202020204" pitchFamily="34" charset="0"/>
              <a:buChar char="•"/>
            </a:pPr>
            <a:r>
              <a:rPr lang="en-US" sz="2000" spc="-5">
                <a:cs typeface="Calibri"/>
              </a:rPr>
              <a:t>Leadership for the digital transformation of the SUNY student experience </a:t>
            </a:r>
          </a:p>
          <a:p>
            <a:pPr marL="227013" indent="-131763">
              <a:buFont typeface="Arial" panose="020B0604020202020204" pitchFamily="34" charset="0"/>
              <a:buChar char="•"/>
            </a:pPr>
            <a:r>
              <a:rPr lang="en-US" sz="2000" spc="-5">
                <a:cs typeface="Calibri"/>
              </a:rPr>
              <a:t>Align U-wide digital platforms in support of system-wide strategies for student success</a:t>
            </a:r>
          </a:p>
          <a:p>
            <a:pPr marL="227013" indent="-131763">
              <a:buFont typeface="Arial" panose="020B0604020202020204" pitchFamily="34" charset="0"/>
              <a:buChar char="•"/>
            </a:pPr>
            <a:r>
              <a:rPr lang="en-US" sz="2000" spc="-5">
                <a:cs typeface="Calibri"/>
              </a:rPr>
              <a:t>Work with stakeholders across the System Office and with campuses to promote and facilitate change leadership in support of digital innovation</a:t>
            </a:r>
          </a:p>
          <a:p>
            <a:pPr marL="227013" indent="-131763">
              <a:buFont typeface="Arial" panose="020B0604020202020204" pitchFamily="34" charset="0"/>
              <a:buChar char="•"/>
            </a:pPr>
            <a:r>
              <a:rPr lang="en-US" sz="2000" spc="-5">
                <a:cs typeface="Calibri"/>
              </a:rPr>
              <a:t>Establish/provide u-wide academic shared services to support digital platforms and digital innovation</a:t>
            </a:r>
          </a:p>
          <a:p>
            <a:endParaRPr lang="en-US" sz="2000"/>
          </a:p>
        </p:txBody>
      </p:sp>
      <p:grpSp>
        <p:nvGrpSpPr>
          <p:cNvPr id="53" name="Group 52">
            <a:extLst>
              <a:ext uri="{FF2B5EF4-FFF2-40B4-BE49-F238E27FC236}">
                <a16:creationId xmlns:a16="http://schemas.microsoft.com/office/drawing/2014/main" id="{39AFDFAC-9DE8-487D-9804-F25B5BEA7420}"/>
              </a:ext>
            </a:extLst>
          </p:cNvPr>
          <p:cNvGrpSpPr/>
          <p:nvPr/>
        </p:nvGrpSpPr>
        <p:grpSpPr>
          <a:xfrm>
            <a:off x="9516927" y="3211630"/>
            <a:ext cx="2086405" cy="756190"/>
            <a:chOff x="-2100270" y="1003214"/>
            <a:chExt cx="2333000" cy="732042"/>
          </a:xfrm>
        </p:grpSpPr>
        <p:grpSp>
          <p:nvGrpSpPr>
            <p:cNvPr id="63" name="Group 62">
              <a:extLst>
                <a:ext uri="{FF2B5EF4-FFF2-40B4-BE49-F238E27FC236}">
                  <a16:creationId xmlns:a16="http://schemas.microsoft.com/office/drawing/2014/main" id="{E052AB74-ADC0-47E7-B891-27F9A5B079DE}"/>
                </a:ext>
              </a:extLst>
            </p:cNvPr>
            <p:cNvGrpSpPr/>
            <p:nvPr/>
          </p:nvGrpSpPr>
          <p:grpSpPr>
            <a:xfrm>
              <a:off x="-2064078" y="1003214"/>
              <a:ext cx="2293204" cy="691344"/>
              <a:chOff x="1134831" y="667277"/>
              <a:chExt cx="2151645" cy="876134"/>
            </a:xfrm>
          </p:grpSpPr>
          <p:sp>
            <p:nvSpPr>
              <p:cNvPr id="67" name="Rectangle 66">
                <a:extLst>
                  <a:ext uri="{FF2B5EF4-FFF2-40B4-BE49-F238E27FC236}">
                    <a16:creationId xmlns:a16="http://schemas.microsoft.com/office/drawing/2014/main" id="{02C9D313-703F-4F8A-9ED6-4224DC963E91}"/>
                  </a:ext>
                </a:extLst>
              </p:cNvPr>
              <p:cNvSpPr/>
              <p:nvPr/>
            </p:nvSpPr>
            <p:spPr>
              <a:xfrm>
                <a:off x="1141590" y="667277"/>
                <a:ext cx="2144886" cy="869109"/>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TextBox 67">
                <a:extLst>
                  <a:ext uri="{FF2B5EF4-FFF2-40B4-BE49-F238E27FC236}">
                    <a16:creationId xmlns:a16="http://schemas.microsoft.com/office/drawing/2014/main" id="{6BD73C44-7ED5-4F58-977E-0A2AA6EE6325}"/>
                  </a:ext>
                </a:extLst>
              </p:cNvPr>
              <p:cNvSpPr txBox="1"/>
              <p:nvPr/>
            </p:nvSpPr>
            <p:spPr>
              <a:xfrm>
                <a:off x="1134831" y="674302"/>
                <a:ext cx="2144886" cy="869109"/>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marL="0" lvl="0" indent="0" algn="ctr" defTabSz="577850">
                  <a:lnSpc>
                    <a:spcPct val="90000"/>
                  </a:lnSpc>
                  <a:spcBef>
                    <a:spcPct val="0"/>
                  </a:spcBef>
                  <a:spcAft>
                    <a:spcPct val="35000"/>
                  </a:spcAft>
                  <a:buNone/>
                </a:pPr>
                <a:r>
                  <a:rPr lang="en-US" sz="1300">
                    <a:latin typeface="Calibri" panose="020F0502020204030204" pitchFamily="34" charset="0"/>
                    <a:cs typeface="Calibri" panose="020F0502020204030204" pitchFamily="34" charset="0"/>
                  </a:rPr>
                  <a:t>Digital Learning Environment Project</a:t>
                </a:r>
              </a:p>
            </p:txBody>
          </p:sp>
        </p:grpSp>
        <p:grpSp>
          <p:nvGrpSpPr>
            <p:cNvPr id="64" name="Group 63">
              <a:extLst>
                <a:ext uri="{FF2B5EF4-FFF2-40B4-BE49-F238E27FC236}">
                  <a16:creationId xmlns:a16="http://schemas.microsoft.com/office/drawing/2014/main" id="{3D1AF171-2640-4C0F-982C-BED6669E5AEF}"/>
                </a:ext>
              </a:extLst>
            </p:cNvPr>
            <p:cNvGrpSpPr/>
            <p:nvPr/>
          </p:nvGrpSpPr>
          <p:grpSpPr>
            <a:xfrm>
              <a:off x="-2100270" y="1505038"/>
              <a:ext cx="2333000" cy="230218"/>
              <a:chOff x="845899" y="1241603"/>
              <a:chExt cx="2392747" cy="289703"/>
            </a:xfrm>
          </p:grpSpPr>
          <p:sp>
            <p:nvSpPr>
              <p:cNvPr id="65" name="Rectangle 64">
                <a:extLst>
                  <a:ext uri="{FF2B5EF4-FFF2-40B4-BE49-F238E27FC236}">
                    <a16:creationId xmlns:a16="http://schemas.microsoft.com/office/drawing/2014/main" id="{332F8D55-7B9F-4A95-BCAE-BFA05857100A}"/>
                  </a:ext>
                </a:extLst>
              </p:cNvPr>
              <p:cNvSpPr/>
              <p:nvPr/>
            </p:nvSpPr>
            <p:spPr>
              <a:xfrm>
                <a:off x="1093759" y="1241603"/>
                <a:ext cx="2144887" cy="28970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6" name="TextBox 65">
                <a:extLst>
                  <a:ext uri="{FF2B5EF4-FFF2-40B4-BE49-F238E27FC236}">
                    <a16:creationId xmlns:a16="http://schemas.microsoft.com/office/drawing/2014/main" id="{9226F5C5-69E6-4CF7-AB64-4BB849F2D4D1}"/>
                  </a:ext>
                </a:extLst>
              </p:cNvPr>
              <p:cNvSpPr txBox="1"/>
              <p:nvPr/>
            </p:nvSpPr>
            <p:spPr>
              <a:xfrm>
                <a:off x="845899" y="1263635"/>
                <a:ext cx="2323355" cy="2399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100">
                    <a:latin typeface="Calibri" panose="020F0502020204030204" pitchFamily="34" charset="0"/>
                    <a:cs typeface="Calibri" panose="020F0502020204030204" pitchFamily="34" charset="0"/>
                  </a:rPr>
                  <a:t>Harry Cargile</a:t>
                </a:r>
              </a:p>
            </p:txBody>
          </p:sp>
        </p:grpSp>
      </p:grpSp>
      <p:grpSp>
        <p:nvGrpSpPr>
          <p:cNvPr id="86" name="Group 85">
            <a:extLst>
              <a:ext uri="{FF2B5EF4-FFF2-40B4-BE49-F238E27FC236}">
                <a16:creationId xmlns:a16="http://schemas.microsoft.com/office/drawing/2014/main" id="{A643135A-C0CE-4BE5-8AE8-9EF370D65623}"/>
              </a:ext>
            </a:extLst>
          </p:cNvPr>
          <p:cNvGrpSpPr/>
          <p:nvPr/>
        </p:nvGrpSpPr>
        <p:grpSpPr>
          <a:xfrm>
            <a:off x="5248696" y="3227136"/>
            <a:ext cx="1946050" cy="745897"/>
            <a:chOff x="699069" y="2333250"/>
            <a:chExt cx="2286000" cy="745897"/>
          </a:xfrm>
        </p:grpSpPr>
        <p:grpSp>
          <p:nvGrpSpPr>
            <p:cNvPr id="87" name="Group 86">
              <a:extLst>
                <a:ext uri="{FF2B5EF4-FFF2-40B4-BE49-F238E27FC236}">
                  <a16:creationId xmlns:a16="http://schemas.microsoft.com/office/drawing/2014/main" id="{8BC089EC-6764-4404-92BA-B289F3E0FE73}"/>
                </a:ext>
              </a:extLst>
            </p:cNvPr>
            <p:cNvGrpSpPr/>
            <p:nvPr/>
          </p:nvGrpSpPr>
          <p:grpSpPr>
            <a:xfrm>
              <a:off x="699069" y="2333250"/>
              <a:ext cx="2286000" cy="685800"/>
              <a:chOff x="3727410" y="2352822"/>
              <a:chExt cx="2144886" cy="869109"/>
            </a:xfrm>
          </p:grpSpPr>
          <p:sp>
            <p:nvSpPr>
              <p:cNvPr id="94" name="Rectangle 93">
                <a:extLst>
                  <a:ext uri="{FF2B5EF4-FFF2-40B4-BE49-F238E27FC236}">
                    <a16:creationId xmlns:a16="http://schemas.microsoft.com/office/drawing/2014/main" id="{17D16425-1644-4D5B-B65C-A6C09438EF9E}"/>
                  </a:ext>
                </a:extLst>
              </p:cNvPr>
              <p:cNvSpPr/>
              <p:nvPr/>
            </p:nvSpPr>
            <p:spPr>
              <a:xfrm>
                <a:off x="3727410" y="2352822"/>
                <a:ext cx="2144886" cy="869109"/>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0" name="TextBox 109">
                <a:extLst>
                  <a:ext uri="{FF2B5EF4-FFF2-40B4-BE49-F238E27FC236}">
                    <a16:creationId xmlns:a16="http://schemas.microsoft.com/office/drawing/2014/main" id="{B758A1F3-5A60-472D-996A-55C898C92B34}"/>
                  </a:ext>
                </a:extLst>
              </p:cNvPr>
              <p:cNvSpPr txBox="1"/>
              <p:nvPr/>
            </p:nvSpPr>
            <p:spPr>
              <a:xfrm>
                <a:off x="3727410" y="2352822"/>
                <a:ext cx="2144886" cy="869109"/>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marL="0" lvl="0" indent="0" algn="ctr" defTabSz="577850">
                  <a:lnSpc>
                    <a:spcPct val="90000"/>
                  </a:lnSpc>
                  <a:spcBef>
                    <a:spcPct val="0"/>
                  </a:spcBef>
                  <a:spcAft>
                    <a:spcPct val="35000"/>
                  </a:spcAft>
                  <a:buNone/>
                </a:pPr>
                <a:r>
                  <a:rPr lang="en-US" sz="1300">
                    <a:latin typeface="Calibri" panose="020F0502020204030204" pitchFamily="34" charset="0"/>
                    <a:cs typeface="Calibri" panose="020F0502020204030204" pitchFamily="34" charset="0"/>
                  </a:rPr>
                  <a:t>Interim Director, OLIS</a:t>
                </a:r>
              </a:p>
            </p:txBody>
          </p:sp>
        </p:grpSp>
        <p:grpSp>
          <p:nvGrpSpPr>
            <p:cNvPr id="88" name="Group 87">
              <a:extLst>
                <a:ext uri="{FF2B5EF4-FFF2-40B4-BE49-F238E27FC236}">
                  <a16:creationId xmlns:a16="http://schemas.microsoft.com/office/drawing/2014/main" id="{3AA84701-AFAD-48CB-AFDD-343C9D97D735}"/>
                </a:ext>
              </a:extLst>
            </p:cNvPr>
            <p:cNvGrpSpPr/>
            <p:nvPr/>
          </p:nvGrpSpPr>
          <p:grpSpPr>
            <a:xfrm>
              <a:off x="893740" y="2848929"/>
              <a:ext cx="2091329" cy="230218"/>
              <a:chOff x="3916584" y="2932736"/>
              <a:chExt cx="2144887" cy="289703"/>
            </a:xfrm>
          </p:grpSpPr>
          <p:sp>
            <p:nvSpPr>
              <p:cNvPr id="89" name="Rectangle 88">
                <a:extLst>
                  <a:ext uri="{FF2B5EF4-FFF2-40B4-BE49-F238E27FC236}">
                    <a16:creationId xmlns:a16="http://schemas.microsoft.com/office/drawing/2014/main" id="{24EC3728-B45A-4C2F-A567-FB9E23139D6B}"/>
                  </a:ext>
                </a:extLst>
              </p:cNvPr>
              <p:cNvSpPr/>
              <p:nvPr/>
            </p:nvSpPr>
            <p:spPr>
              <a:xfrm>
                <a:off x="3916584" y="2932736"/>
                <a:ext cx="2144887" cy="28970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0" name="TextBox 89">
                <a:extLst>
                  <a:ext uri="{FF2B5EF4-FFF2-40B4-BE49-F238E27FC236}">
                    <a16:creationId xmlns:a16="http://schemas.microsoft.com/office/drawing/2014/main" id="{0EBEEFB7-3501-49A2-A5A5-ED9A0C8145E4}"/>
                  </a:ext>
                </a:extLst>
              </p:cNvPr>
              <p:cNvSpPr txBox="1"/>
              <p:nvPr/>
            </p:nvSpPr>
            <p:spPr>
              <a:xfrm>
                <a:off x="3916584" y="2932736"/>
                <a:ext cx="2144887" cy="2897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300">
                    <a:latin typeface="Calibri"/>
                    <a:cs typeface="Calibri"/>
                  </a:rPr>
                  <a:t>Shannon Pritting</a:t>
                </a:r>
              </a:p>
            </p:txBody>
          </p:sp>
        </p:grpSp>
      </p:grpSp>
      <p:sp>
        <p:nvSpPr>
          <p:cNvPr id="73" name="TextBox 72">
            <a:extLst>
              <a:ext uri="{FF2B5EF4-FFF2-40B4-BE49-F238E27FC236}">
                <a16:creationId xmlns:a16="http://schemas.microsoft.com/office/drawing/2014/main" id="{918BAAE1-0B6A-469E-A63E-7753EB1A9EDB}"/>
              </a:ext>
            </a:extLst>
          </p:cNvPr>
          <p:cNvSpPr txBox="1"/>
          <p:nvPr/>
        </p:nvSpPr>
        <p:spPr>
          <a:xfrm>
            <a:off x="4394207" y="1549400"/>
            <a:ext cx="3682162" cy="685800"/>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lvl="0" algn="ct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Interim Senior Associate Provost</a:t>
            </a:r>
          </a:p>
          <a:p>
            <a:pPr lvl="0" algn="ct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Kim Scalzo</a:t>
            </a:r>
          </a:p>
        </p:txBody>
      </p:sp>
      <p:cxnSp>
        <p:nvCxnSpPr>
          <p:cNvPr id="5" name="Straight Connector 4">
            <a:extLst>
              <a:ext uri="{FF2B5EF4-FFF2-40B4-BE49-F238E27FC236}">
                <a16:creationId xmlns:a16="http://schemas.microsoft.com/office/drawing/2014/main" id="{57F9C7E9-6F60-4748-BE5D-0078CA0261EC}"/>
              </a:ext>
            </a:extLst>
          </p:cNvPr>
          <p:cNvCxnSpPr>
            <a:cxnSpLocks/>
          </p:cNvCxnSpPr>
          <p:nvPr/>
        </p:nvCxnSpPr>
        <p:spPr>
          <a:xfrm flipV="1">
            <a:off x="1498600" y="2804465"/>
            <a:ext cx="9096601" cy="6626"/>
          </a:xfrm>
          <a:prstGeom prst="line">
            <a:avLst/>
          </a:prstGeom>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929CC125-730A-4572-9242-615A9AE6E39D}"/>
              </a:ext>
            </a:extLst>
          </p:cNvPr>
          <p:cNvGrpSpPr/>
          <p:nvPr/>
        </p:nvGrpSpPr>
        <p:grpSpPr>
          <a:xfrm>
            <a:off x="556565" y="3216631"/>
            <a:ext cx="2089094" cy="805740"/>
            <a:chOff x="699069" y="2333250"/>
            <a:chExt cx="2286000" cy="745897"/>
          </a:xfrm>
        </p:grpSpPr>
        <p:grpSp>
          <p:nvGrpSpPr>
            <p:cNvPr id="80" name="Group 79">
              <a:extLst>
                <a:ext uri="{FF2B5EF4-FFF2-40B4-BE49-F238E27FC236}">
                  <a16:creationId xmlns:a16="http://schemas.microsoft.com/office/drawing/2014/main" id="{47735EAD-B388-4D3F-9C22-2880D0835024}"/>
                </a:ext>
              </a:extLst>
            </p:cNvPr>
            <p:cNvGrpSpPr/>
            <p:nvPr/>
          </p:nvGrpSpPr>
          <p:grpSpPr>
            <a:xfrm>
              <a:off x="699069" y="2333250"/>
              <a:ext cx="2286000" cy="685800"/>
              <a:chOff x="3727410" y="2352822"/>
              <a:chExt cx="2144886" cy="869109"/>
            </a:xfrm>
          </p:grpSpPr>
          <p:sp>
            <p:nvSpPr>
              <p:cNvPr id="93" name="Rectangle 92">
                <a:extLst>
                  <a:ext uri="{FF2B5EF4-FFF2-40B4-BE49-F238E27FC236}">
                    <a16:creationId xmlns:a16="http://schemas.microsoft.com/office/drawing/2014/main" id="{F113413E-E136-4076-B9F1-96288432B03C}"/>
                  </a:ext>
                </a:extLst>
              </p:cNvPr>
              <p:cNvSpPr/>
              <p:nvPr/>
            </p:nvSpPr>
            <p:spPr>
              <a:xfrm>
                <a:off x="3727410" y="2352822"/>
                <a:ext cx="2144886" cy="869109"/>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6" name="TextBox 95">
                <a:extLst>
                  <a:ext uri="{FF2B5EF4-FFF2-40B4-BE49-F238E27FC236}">
                    <a16:creationId xmlns:a16="http://schemas.microsoft.com/office/drawing/2014/main" id="{CAF9BAE5-0071-4C50-9D1B-87447BF761B0}"/>
                  </a:ext>
                </a:extLst>
              </p:cNvPr>
              <p:cNvSpPr txBox="1"/>
              <p:nvPr/>
            </p:nvSpPr>
            <p:spPr>
              <a:xfrm>
                <a:off x="3727410" y="2352822"/>
                <a:ext cx="2144886" cy="869109"/>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marL="0" lvl="0" indent="0" algn="ctr" defTabSz="577850">
                  <a:lnSpc>
                    <a:spcPct val="90000"/>
                  </a:lnSpc>
                  <a:spcBef>
                    <a:spcPct val="0"/>
                  </a:spcBef>
                  <a:spcAft>
                    <a:spcPct val="35000"/>
                  </a:spcAft>
                  <a:buNone/>
                </a:pPr>
                <a:r>
                  <a:rPr lang="en-US" sz="1300">
                    <a:solidFill>
                      <a:schemeClr val="bg1"/>
                    </a:solidFill>
                    <a:latin typeface="Calibri" panose="020F0502020204030204" pitchFamily="34" charset="0"/>
                    <a:cs typeface="Calibri" panose="020F0502020204030204" pitchFamily="34" charset="0"/>
                  </a:rPr>
                  <a:t>Executive Director SUNY Online  Education</a:t>
                </a:r>
              </a:p>
            </p:txBody>
          </p:sp>
        </p:grpSp>
        <p:grpSp>
          <p:nvGrpSpPr>
            <p:cNvPr id="84" name="Group 83">
              <a:extLst>
                <a:ext uri="{FF2B5EF4-FFF2-40B4-BE49-F238E27FC236}">
                  <a16:creationId xmlns:a16="http://schemas.microsoft.com/office/drawing/2014/main" id="{9FDC01F4-F359-48DC-9A68-2E87467095F4}"/>
                </a:ext>
              </a:extLst>
            </p:cNvPr>
            <p:cNvGrpSpPr/>
            <p:nvPr/>
          </p:nvGrpSpPr>
          <p:grpSpPr>
            <a:xfrm>
              <a:off x="893740" y="2848929"/>
              <a:ext cx="2091329" cy="230218"/>
              <a:chOff x="3916584" y="2932736"/>
              <a:chExt cx="2144887" cy="289703"/>
            </a:xfrm>
          </p:grpSpPr>
          <p:sp>
            <p:nvSpPr>
              <p:cNvPr id="85" name="Rectangle 84">
                <a:extLst>
                  <a:ext uri="{FF2B5EF4-FFF2-40B4-BE49-F238E27FC236}">
                    <a16:creationId xmlns:a16="http://schemas.microsoft.com/office/drawing/2014/main" id="{4A251951-6415-40B9-827D-B2D59ABBBF19}"/>
                  </a:ext>
                </a:extLst>
              </p:cNvPr>
              <p:cNvSpPr/>
              <p:nvPr/>
            </p:nvSpPr>
            <p:spPr>
              <a:xfrm>
                <a:off x="3916584" y="2932736"/>
                <a:ext cx="2144887" cy="28970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TextBox 91">
                <a:extLst>
                  <a:ext uri="{FF2B5EF4-FFF2-40B4-BE49-F238E27FC236}">
                    <a16:creationId xmlns:a16="http://schemas.microsoft.com/office/drawing/2014/main" id="{4A899DFA-863B-404C-958B-D51A1B771530}"/>
                  </a:ext>
                </a:extLst>
              </p:cNvPr>
              <p:cNvSpPr txBox="1"/>
              <p:nvPr/>
            </p:nvSpPr>
            <p:spPr>
              <a:xfrm>
                <a:off x="3916584" y="2932736"/>
                <a:ext cx="2144887" cy="2897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Vacant</a:t>
                </a:r>
              </a:p>
            </p:txBody>
          </p:sp>
        </p:grpSp>
      </p:grpSp>
      <p:cxnSp>
        <p:nvCxnSpPr>
          <p:cNvPr id="50" name="Straight Connector 49">
            <a:extLst>
              <a:ext uri="{FF2B5EF4-FFF2-40B4-BE49-F238E27FC236}">
                <a16:creationId xmlns:a16="http://schemas.microsoft.com/office/drawing/2014/main" id="{9E400E6C-6BD1-42C6-9032-508CFEBA442B}"/>
              </a:ext>
            </a:extLst>
          </p:cNvPr>
          <p:cNvCxnSpPr>
            <a:cxnSpLocks/>
          </p:cNvCxnSpPr>
          <p:nvPr/>
        </p:nvCxnSpPr>
        <p:spPr>
          <a:xfrm>
            <a:off x="6146800" y="2224738"/>
            <a:ext cx="0" cy="1316588"/>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58B6E45-0A88-444C-BD95-185E3522A231}"/>
              </a:ext>
            </a:extLst>
          </p:cNvPr>
          <p:cNvGrpSpPr/>
          <p:nvPr/>
        </p:nvGrpSpPr>
        <p:grpSpPr>
          <a:xfrm>
            <a:off x="7450843" y="3216631"/>
            <a:ext cx="1946050" cy="765043"/>
            <a:chOff x="699069" y="2333250"/>
            <a:chExt cx="2286000" cy="745897"/>
          </a:xfrm>
        </p:grpSpPr>
        <p:grpSp>
          <p:nvGrpSpPr>
            <p:cNvPr id="52" name="Group 51">
              <a:extLst>
                <a:ext uri="{FF2B5EF4-FFF2-40B4-BE49-F238E27FC236}">
                  <a16:creationId xmlns:a16="http://schemas.microsoft.com/office/drawing/2014/main" id="{97C949CA-B160-403D-BC8C-A032D4308776}"/>
                </a:ext>
              </a:extLst>
            </p:cNvPr>
            <p:cNvGrpSpPr/>
            <p:nvPr/>
          </p:nvGrpSpPr>
          <p:grpSpPr>
            <a:xfrm>
              <a:off x="699069" y="2333250"/>
              <a:ext cx="2286000" cy="685800"/>
              <a:chOff x="3727410" y="2352822"/>
              <a:chExt cx="2144886" cy="869109"/>
            </a:xfrm>
          </p:grpSpPr>
          <p:sp>
            <p:nvSpPr>
              <p:cNvPr id="57" name="Rectangle 56">
                <a:extLst>
                  <a:ext uri="{FF2B5EF4-FFF2-40B4-BE49-F238E27FC236}">
                    <a16:creationId xmlns:a16="http://schemas.microsoft.com/office/drawing/2014/main" id="{A08D93EC-418A-4C09-A2B5-50EF26661A1F}"/>
                  </a:ext>
                </a:extLst>
              </p:cNvPr>
              <p:cNvSpPr/>
              <p:nvPr/>
            </p:nvSpPr>
            <p:spPr>
              <a:xfrm>
                <a:off x="3727410" y="2352822"/>
                <a:ext cx="2144886" cy="869109"/>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7DDA16C0-0AAA-40E3-A22D-15813DC89BCD}"/>
                  </a:ext>
                </a:extLst>
              </p:cNvPr>
              <p:cNvSpPr txBox="1"/>
              <p:nvPr/>
            </p:nvSpPr>
            <p:spPr>
              <a:xfrm>
                <a:off x="3727410" y="2352822"/>
                <a:ext cx="2144886" cy="869109"/>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92142" numCol="1" spcCol="1270" anchor="ctr" anchorCtr="0">
                <a:noAutofit/>
              </a:bodyPr>
              <a:lstStyle/>
              <a:p>
                <a:pPr marL="0" lvl="0" indent="0" algn="ctr" defTabSz="577850">
                  <a:lnSpc>
                    <a:spcPct val="90000"/>
                  </a:lnSpc>
                  <a:spcBef>
                    <a:spcPct val="0"/>
                  </a:spcBef>
                  <a:spcAft>
                    <a:spcPct val="35000"/>
                  </a:spcAft>
                  <a:buNone/>
                </a:pPr>
                <a:r>
                  <a:rPr lang="en-US" sz="1300">
                    <a:latin typeface="Calibri" panose="020F0502020204030204" pitchFamily="34" charset="0"/>
                    <a:cs typeface="Calibri" panose="020F0502020204030204" pitchFamily="34" charset="0"/>
                  </a:rPr>
                  <a:t>Sr Strategist, Academic Innovation</a:t>
                </a:r>
              </a:p>
            </p:txBody>
          </p:sp>
        </p:grpSp>
        <p:grpSp>
          <p:nvGrpSpPr>
            <p:cNvPr id="54" name="Group 53">
              <a:extLst>
                <a:ext uri="{FF2B5EF4-FFF2-40B4-BE49-F238E27FC236}">
                  <a16:creationId xmlns:a16="http://schemas.microsoft.com/office/drawing/2014/main" id="{A064E603-443D-4AAC-A5ED-AEBEF6C69074}"/>
                </a:ext>
              </a:extLst>
            </p:cNvPr>
            <p:cNvGrpSpPr/>
            <p:nvPr/>
          </p:nvGrpSpPr>
          <p:grpSpPr>
            <a:xfrm>
              <a:off x="893740" y="2848929"/>
              <a:ext cx="2091329" cy="230218"/>
              <a:chOff x="3916584" y="2932736"/>
              <a:chExt cx="2144887" cy="289703"/>
            </a:xfrm>
          </p:grpSpPr>
          <p:sp>
            <p:nvSpPr>
              <p:cNvPr id="55" name="Rectangle 54">
                <a:extLst>
                  <a:ext uri="{FF2B5EF4-FFF2-40B4-BE49-F238E27FC236}">
                    <a16:creationId xmlns:a16="http://schemas.microsoft.com/office/drawing/2014/main" id="{6723668D-4ADF-4C2A-930D-1786035C70A5}"/>
                  </a:ext>
                </a:extLst>
              </p:cNvPr>
              <p:cNvSpPr/>
              <p:nvPr/>
            </p:nvSpPr>
            <p:spPr>
              <a:xfrm>
                <a:off x="3916584" y="2932736"/>
                <a:ext cx="2144887" cy="28970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TextBox 55">
                <a:extLst>
                  <a:ext uri="{FF2B5EF4-FFF2-40B4-BE49-F238E27FC236}">
                    <a16:creationId xmlns:a16="http://schemas.microsoft.com/office/drawing/2014/main" id="{B9E94207-E8C1-4D3E-A879-8C029E4115DE}"/>
                  </a:ext>
                </a:extLst>
              </p:cNvPr>
              <p:cNvSpPr txBox="1"/>
              <p:nvPr/>
            </p:nvSpPr>
            <p:spPr>
              <a:xfrm>
                <a:off x="3916584" y="2932736"/>
                <a:ext cx="2144887" cy="2897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300">
                    <a:latin typeface="Calibri" panose="020F0502020204030204" pitchFamily="34" charset="0"/>
                    <a:cs typeface="Calibri" panose="020F0502020204030204" pitchFamily="34" charset="0"/>
                  </a:rPr>
                  <a:t>Lisa Stephens</a:t>
                </a:r>
              </a:p>
            </p:txBody>
          </p:sp>
        </p:grpSp>
      </p:grpSp>
    </p:spTree>
    <p:extLst>
      <p:ext uri="{BB962C8B-B14F-4D97-AF65-F5344CB8AC3E}">
        <p14:creationId xmlns:p14="http://schemas.microsoft.com/office/powerpoint/2010/main" val="83046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Open Access </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p:txBody>
          <a:bodyPr lIns="91440" tIns="45720" rIns="91440" bIns="45720" anchor="t"/>
          <a:lstStyle/>
          <a:p>
            <a:pPr lvl="1"/>
            <a:endParaRPr lang="en-US">
              <a:cs typeface="Calibri"/>
            </a:endParaRPr>
          </a:p>
          <a:p>
            <a:pPr marL="0" lvl="1" indent="0"/>
            <a:endParaRPr lang="en-US" sz="2800">
              <a:cs typeface="Calibri"/>
            </a:endParaRPr>
          </a:p>
        </p:txBody>
      </p:sp>
      <p:sp>
        <p:nvSpPr>
          <p:cNvPr id="4" name="TextBox 3">
            <a:extLst>
              <a:ext uri="{FF2B5EF4-FFF2-40B4-BE49-F238E27FC236}">
                <a16:creationId xmlns:a16="http://schemas.microsoft.com/office/drawing/2014/main" id="{AC5FC495-FD90-DF50-63C6-3974FE929076}"/>
              </a:ext>
            </a:extLst>
          </p:cNvPr>
          <p:cNvSpPr txBox="1"/>
          <p:nvPr/>
        </p:nvSpPr>
        <p:spPr>
          <a:xfrm>
            <a:off x="902917" y="1711004"/>
            <a:ext cx="1035836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Calibri"/>
                <a:ea typeface="Arial"/>
                <a:cs typeface="Arial"/>
              </a:rPr>
              <a:t>Cambridge University Press (CUP) Read and Publish Agreement​</a:t>
            </a:r>
            <a:endParaRPr lang="en-US" sz="2800">
              <a:cs typeface="Calibri"/>
            </a:endParaRPr>
          </a:p>
          <a:p>
            <a:pPr marL="742950" lvl="1" indent="-285750">
              <a:buFont typeface="Arial"/>
              <a:buChar char="•"/>
            </a:pPr>
            <a:r>
              <a:rPr lang="en-US" sz="2400">
                <a:cs typeface="Arial"/>
              </a:rPr>
              <a:t>Three-year deal</a:t>
            </a:r>
          </a:p>
          <a:p>
            <a:pPr marL="1200150" lvl="2" indent="-285750">
              <a:buFont typeface="Arial"/>
              <a:buChar char="•"/>
            </a:pPr>
            <a:r>
              <a:rPr lang="en-US" sz="2400">
                <a:cs typeface="Arial"/>
              </a:rPr>
              <a:t>Provides read access for all journals</a:t>
            </a:r>
          </a:p>
          <a:p>
            <a:pPr marL="1200150" lvl="2" indent="-285750">
              <a:buFont typeface="Arial"/>
              <a:buChar char="•"/>
            </a:pPr>
            <a:r>
              <a:rPr lang="en-US" sz="2400">
                <a:cs typeface="Arial"/>
              </a:rPr>
              <a:t>Free Open Access publishing for affiliates (Free Article Processing Charges (APCS))</a:t>
            </a:r>
          </a:p>
          <a:p>
            <a:pPr marL="742950" lvl="1" indent="-285750">
              <a:buFont typeface="Arial"/>
              <a:buChar char="•"/>
            </a:pPr>
            <a:r>
              <a:rPr lang="en-US" sz="2400">
                <a:cs typeface="Arial"/>
              </a:rPr>
              <a:t>Eight campuses participating</a:t>
            </a:r>
          </a:p>
          <a:p>
            <a:endParaRPr lang="en-US" sz="2800">
              <a:cs typeface="Arial"/>
            </a:endParaRPr>
          </a:p>
          <a:p>
            <a:pPr marL="342900" indent="-342900">
              <a:buFont typeface="Arial"/>
              <a:buChar char="•"/>
            </a:pPr>
            <a:r>
              <a:rPr lang="en-US" sz="2800">
                <a:cs typeface="Arial"/>
              </a:rPr>
              <a:t>SUNY Press / Open Access deal </a:t>
            </a:r>
          </a:p>
          <a:p>
            <a:pPr marL="800100" lvl="1" indent="-342900">
              <a:buFont typeface="Arial"/>
              <a:buChar char="•"/>
            </a:pPr>
            <a:r>
              <a:rPr lang="en-US" sz="2400">
                <a:cs typeface="Arial"/>
              </a:rPr>
              <a:t>Opt-in program to fund Open Access monographs for SUNY Faculty</a:t>
            </a:r>
          </a:p>
          <a:p>
            <a:endParaRPr lang="en-US" sz="2000">
              <a:cs typeface="Arial"/>
            </a:endParaRPr>
          </a:p>
        </p:txBody>
      </p:sp>
    </p:spTree>
    <p:extLst>
      <p:ext uri="{BB962C8B-B14F-4D97-AF65-F5344CB8AC3E}">
        <p14:creationId xmlns:p14="http://schemas.microsoft.com/office/powerpoint/2010/main" val="1527401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SLS Project Updates/Preview</a:t>
            </a:r>
            <a:endParaRPr lang="en-US"/>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p:txBody>
          <a:bodyPr lIns="91440" tIns="45720" rIns="91440" bIns="45720" anchor="t"/>
          <a:lstStyle/>
          <a:p>
            <a:r>
              <a:rPr lang="en-US">
                <a:cs typeface="Calibri"/>
              </a:rPr>
              <a:t>Transition to Open Athens</a:t>
            </a:r>
            <a:endParaRPr lang="en-US"/>
          </a:p>
          <a:p>
            <a:pPr lvl="1"/>
            <a:r>
              <a:rPr lang="en-US">
                <a:cs typeface="Calibri"/>
              </a:rPr>
              <a:t>Authentication software – more granular</a:t>
            </a:r>
          </a:p>
          <a:p>
            <a:pPr lvl="1"/>
            <a:r>
              <a:rPr lang="en-US">
                <a:cs typeface="Calibri"/>
              </a:rPr>
              <a:t>Assist with implementation to Open Athens</a:t>
            </a:r>
          </a:p>
          <a:p>
            <a:pPr lvl="1"/>
            <a:r>
              <a:rPr lang="en-US">
                <a:cs typeface="Calibri"/>
              </a:rPr>
              <a:t>Five –year project</a:t>
            </a:r>
          </a:p>
          <a:p>
            <a:pPr lvl="1"/>
            <a:r>
              <a:rPr lang="en-US">
                <a:cs typeface="Calibri"/>
              </a:rPr>
              <a:t>Currently in the approval stages with SUNY Admin</a:t>
            </a:r>
            <a:endParaRPr lang="en-US"/>
          </a:p>
          <a:p>
            <a:pPr lvl="1"/>
            <a:endParaRPr lang="en-US">
              <a:cs typeface="Calibri"/>
            </a:endParaRPr>
          </a:p>
          <a:p>
            <a:pPr marL="0" lvl="1" indent="0"/>
            <a:r>
              <a:rPr lang="en-US" sz="2800">
                <a:ea typeface="+mn-lt"/>
                <a:cs typeface="+mn-lt"/>
              </a:rPr>
              <a:t> SLS website changes</a:t>
            </a:r>
          </a:p>
          <a:p>
            <a:pPr marL="457200" lvl="2" indent="0"/>
            <a:r>
              <a:rPr lang="en-US" sz="2400">
                <a:cs typeface="Calibri"/>
              </a:rPr>
              <a:t> Archive SLC portions of the website</a:t>
            </a:r>
          </a:p>
          <a:p>
            <a:pPr marL="457200" lvl="2" indent="0"/>
            <a:r>
              <a:rPr lang="en-US" sz="2400">
                <a:cs typeface="Calibri"/>
              </a:rPr>
              <a:t> Changes over the break and into January</a:t>
            </a:r>
          </a:p>
        </p:txBody>
      </p:sp>
      <p:pic>
        <p:nvPicPr>
          <p:cNvPr id="4" name="Graphic 4" descr="Vlog outline">
            <a:extLst>
              <a:ext uri="{FF2B5EF4-FFF2-40B4-BE49-F238E27FC236}">
                <a16:creationId xmlns:a16="http://schemas.microsoft.com/office/drawing/2014/main" id="{C4E97381-1648-076F-7B6D-0E196CEE4C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8389" y="2126294"/>
            <a:ext cx="2929001" cy="2918563"/>
          </a:xfrm>
          <a:prstGeom prst="rect">
            <a:avLst/>
          </a:prstGeom>
        </p:spPr>
      </p:pic>
    </p:spTree>
    <p:extLst>
      <p:ext uri="{BB962C8B-B14F-4D97-AF65-F5344CB8AC3E}">
        <p14:creationId xmlns:p14="http://schemas.microsoft.com/office/powerpoint/2010/main" val="559042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7F31-0BC6-3CF7-F336-6554838C9F91}"/>
              </a:ext>
            </a:extLst>
          </p:cNvPr>
          <p:cNvSpPr>
            <a:spLocks noGrp="1"/>
          </p:cNvSpPr>
          <p:nvPr>
            <p:ph type="title"/>
          </p:nvPr>
        </p:nvSpPr>
        <p:spPr/>
        <p:txBody>
          <a:bodyPr lIns="91440" tIns="45720" rIns="91440" bIns="45720" anchor="ctr"/>
          <a:lstStyle/>
          <a:p>
            <a:r>
              <a:rPr lang="en-US">
                <a:cs typeface="Calibri"/>
              </a:rPr>
              <a:t>SLS Updates continued...</a:t>
            </a:r>
          </a:p>
        </p:txBody>
      </p:sp>
      <p:sp>
        <p:nvSpPr>
          <p:cNvPr id="3" name="Content Placeholder 2">
            <a:extLst>
              <a:ext uri="{FF2B5EF4-FFF2-40B4-BE49-F238E27FC236}">
                <a16:creationId xmlns:a16="http://schemas.microsoft.com/office/drawing/2014/main" id="{A505E0C2-6A75-187B-1837-F44571F68ED7}"/>
              </a:ext>
            </a:extLst>
          </p:cNvPr>
          <p:cNvSpPr>
            <a:spLocks noGrp="1"/>
          </p:cNvSpPr>
          <p:nvPr>
            <p:ph idx="1"/>
          </p:nvPr>
        </p:nvSpPr>
        <p:spPr>
          <a:xfrm>
            <a:off x="1663873" y="1619467"/>
            <a:ext cx="9503079" cy="3985996"/>
          </a:xfrm>
        </p:spPr>
        <p:txBody>
          <a:bodyPr lIns="91440" tIns="45720" rIns="91440" bIns="45720" anchor="t"/>
          <a:lstStyle/>
          <a:p>
            <a:endParaRPr lang="en-US">
              <a:cs typeface="Calibri"/>
            </a:endParaRPr>
          </a:p>
          <a:p>
            <a:pPr marL="228600" lvl="1"/>
            <a:r>
              <a:rPr lang="en-US" sz="2800">
                <a:cs typeface="Calibri"/>
              </a:rPr>
              <a:t>OCLC – data sync issue expected to be resolved this spring</a:t>
            </a:r>
          </a:p>
          <a:p>
            <a:pPr marL="0" lvl="1" indent="0">
              <a:buNone/>
            </a:pPr>
            <a:endParaRPr lang="en-US" sz="2800">
              <a:cs typeface="Calibri"/>
            </a:endParaRPr>
          </a:p>
          <a:p>
            <a:pPr marL="228600" lvl="1"/>
            <a:r>
              <a:rPr lang="en-US" sz="2800">
                <a:cs typeface="Calibri"/>
              </a:rPr>
              <a:t>OCLC Cataloging-Small Library Edition and </a:t>
            </a:r>
            <a:r>
              <a:rPr lang="en-US" sz="2800" err="1">
                <a:cs typeface="Calibri"/>
              </a:rPr>
              <a:t>Worldcat</a:t>
            </a:r>
            <a:r>
              <a:rPr lang="en-US" sz="2800">
                <a:cs typeface="Calibri"/>
              </a:rPr>
              <a:t> Visibility</a:t>
            </a:r>
          </a:p>
          <a:p>
            <a:pPr marL="0" lvl="1" indent="0">
              <a:buNone/>
            </a:pPr>
            <a:endParaRPr lang="en-US" sz="2800">
              <a:ea typeface="+mn-lt"/>
              <a:cs typeface="+mn-lt"/>
            </a:endParaRPr>
          </a:p>
          <a:p>
            <a:pPr marL="228600" lvl="1"/>
            <a:r>
              <a:rPr lang="en-US" sz="2800">
                <a:ea typeface="+mn-lt"/>
                <a:cs typeface="+mn-lt"/>
              </a:rPr>
              <a:t>Meetings with Extended Support campuses</a:t>
            </a:r>
            <a:endParaRPr lang="en-US"/>
          </a:p>
          <a:p>
            <a:pPr marL="0" lvl="1" indent="0">
              <a:buNone/>
            </a:pPr>
            <a:endParaRPr lang="en-US" sz="2800">
              <a:ea typeface="+mn-lt"/>
              <a:cs typeface="+mn-lt"/>
            </a:endParaRPr>
          </a:p>
          <a:p>
            <a:pPr marL="228600" lvl="1"/>
            <a:r>
              <a:rPr lang="en-US" sz="2800">
                <a:ea typeface="+mn-lt"/>
                <a:cs typeface="+mn-lt"/>
              </a:rPr>
              <a:t>Opening for a Metadata Coordinator / Support Specialist</a:t>
            </a:r>
            <a:endParaRPr lang="en-US"/>
          </a:p>
          <a:p>
            <a:pPr marL="0" lvl="1" indent="0">
              <a:buNone/>
            </a:pPr>
            <a:endParaRPr lang="en-US" sz="2800">
              <a:cs typeface="Calibri"/>
            </a:endParaRPr>
          </a:p>
        </p:txBody>
      </p:sp>
    </p:spTree>
    <p:extLst>
      <p:ext uri="{BB962C8B-B14F-4D97-AF65-F5344CB8AC3E}">
        <p14:creationId xmlns:p14="http://schemas.microsoft.com/office/powerpoint/2010/main" val="3257538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64AD-29EB-4BCA-9685-D8317FACEFC2}"/>
              </a:ext>
            </a:extLst>
          </p:cNvPr>
          <p:cNvSpPr>
            <a:spLocks noGrp="1"/>
          </p:cNvSpPr>
          <p:nvPr>
            <p:ph type="title"/>
          </p:nvPr>
        </p:nvSpPr>
        <p:spPr/>
        <p:txBody>
          <a:bodyPr lIns="91440" tIns="45720" rIns="91440" bIns="45720" anchor="ctr"/>
          <a:lstStyle/>
          <a:p>
            <a:r>
              <a:rPr lang="en-US">
                <a:cs typeface="Calibri"/>
              </a:rPr>
              <a:t>Resource Sharing</a:t>
            </a:r>
          </a:p>
        </p:txBody>
      </p:sp>
      <p:sp>
        <p:nvSpPr>
          <p:cNvPr id="3" name="Content Placeholder 2">
            <a:extLst>
              <a:ext uri="{FF2B5EF4-FFF2-40B4-BE49-F238E27FC236}">
                <a16:creationId xmlns:a16="http://schemas.microsoft.com/office/drawing/2014/main" id="{646EA031-72B6-4299-997D-090EC6934B46}"/>
              </a:ext>
            </a:extLst>
          </p:cNvPr>
          <p:cNvSpPr>
            <a:spLocks noGrp="1"/>
          </p:cNvSpPr>
          <p:nvPr>
            <p:ph idx="1"/>
          </p:nvPr>
        </p:nvSpPr>
        <p:spPr>
          <a:xfrm>
            <a:off x="838200" y="1825625"/>
            <a:ext cx="10786997" cy="4351338"/>
          </a:xfrm>
        </p:spPr>
        <p:txBody>
          <a:bodyPr lIns="91440" tIns="45720" rIns="91440" bIns="45720" anchor="t"/>
          <a:lstStyle/>
          <a:p>
            <a:r>
              <a:rPr lang="en-US"/>
              <a:t>Expansion of resource sharing partnerships via Alma across New York and beyond:</a:t>
            </a:r>
          </a:p>
          <a:p>
            <a:pPr lvl="1"/>
            <a:r>
              <a:rPr lang="en-US">
                <a:cs typeface="Calibri"/>
              </a:rPr>
              <a:t>Existing - Brandeis, Canisius, Cal State, </a:t>
            </a:r>
            <a:r>
              <a:rPr lang="en-US">
                <a:ea typeface="+mn-lt"/>
                <a:cs typeface="+mn-lt"/>
              </a:rPr>
              <a:t>Gettysburg, </a:t>
            </a:r>
            <a:r>
              <a:rPr lang="en-US">
                <a:cs typeface="Calibri"/>
              </a:rPr>
              <a:t>Ithaca, Nazareth, </a:t>
            </a:r>
            <a:r>
              <a:rPr lang="en-US">
                <a:ea typeface="+mn-lt"/>
                <a:cs typeface="+mn-lt"/>
              </a:rPr>
              <a:t>Susquehanna, WRLC </a:t>
            </a:r>
            <a:endParaRPr lang="en-US">
              <a:cs typeface="Calibri"/>
            </a:endParaRPr>
          </a:p>
          <a:p>
            <a:pPr lvl="1"/>
            <a:r>
              <a:rPr lang="en-US">
                <a:cs typeface="Calibri"/>
              </a:rPr>
              <a:t>Future partnerships - </a:t>
            </a:r>
            <a:r>
              <a:rPr lang="en-US">
                <a:ea typeface="+mn-lt"/>
                <a:cs typeface="+mn-lt"/>
              </a:rPr>
              <a:t>Univ of Central Florida, Russell Sage,</a:t>
            </a:r>
            <a:r>
              <a:rPr lang="en-US">
                <a:cs typeface="Calibri"/>
              </a:rPr>
              <a:t> and schools from the Connecticut State Colleges and Universities, and Connect NY consortia</a:t>
            </a:r>
          </a:p>
          <a:p>
            <a:r>
              <a:rPr lang="en-US">
                <a:cs typeface="Calibri"/>
              </a:rPr>
              <a:t>ELD task force – ESLN currently receiving bids </a:t>
            </a:r>
          </a:p>
          <a:p>
            <a:pPr lvl="1"/>
            <a:r>
              <a:rPr lang="en-US">
                <a:cs typeface="Calibri"/>
              </a:rPr>
              <a:t>Next steps – price sharing, re-survey schools about # of days for courier service, direct billing from ELD/ESLN in July. They will work with Sept FY schools.</a:t>
            </a:r>
          </a:p>
        </p:txBody>
      </p:sp>
    </p:spTree>
    <p:extLst>
      <p:ext uri="{BB962C8B-B14F-4D97-AF65-F5344CB8AC3E}">
        <p14:creationId xmlns:p14="http://schemas.microsoft.com/office/powerpoint/2010/main" val="3272071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64AD-29EB-4BCA-9685-D8317FACEFC2}"/>
              </a:ext>
            </a:extLst>
          </p:cNvPr>
          <p:cNvSpPr>
            <a:spLocks noGrp="1"/>
          </p:cNvSpPr>
          <p:nvPr>
            <p:ph type="title"/>
          </p:nvPr>
        </p:nvSpPr>
        <p:spPr/>
        <p:txBody>
          <a:bodyPr/>
          <a:lstStyle/>
          <a:p>
            <a:r>
              <a:rPr lang="en-US"/>
              <a:t>E-Book ILL Pilot</a:t>
            </a:r>
          </a:p>
        </p:txBody>
      </p:sp>
      <p:sp>
        <p:nvSpPr>
          <p:cNvPr id="3" name="Content Placeholder 2">
            <a:extLst>
              <a:ext uri="{FF2B5EF4-FFF2-40B4-BE49-F238E27FC236}">
                <a16:creationId xmlns:a16="http://schemas.microsoft.com/office/drawing/2014/main" id="{646EA031-72B6-4299-997D-090EC6934B46}"/>
              </a:ext>
            </a:extLst>
          </p:cNvPr>
          <p:cNvSpPr>
            <a:spLocks noGrp="1"/>
          </p:cNvSpPr>
          <p:nvPr>
            <p:ph idx="1"/>
          </p:nvPr>
        </p:nvSpPr>
        <p:spPr/>
        <p:txBody>
          <a:bodyPr lIns="91440" tIns="45720" rIns="91440" bIns="45720" anchor="t"/>
          <a:lstStyle/>
          <a:p>
            <a:r>
              <a:rPr lang="en-US"/>
              <a:t>Intended to run for 1-year as a proof of concept.</a:t>
            </a:r>
          </a:p>
          <a:p>
            <a:r>
              <a:rPr lang="en-US"/>
              <a:t>Original scope was to make this work in ILS/LSP and create eBook central functionality.</a:t>
            </a:r>
            <a:endParaRPr lang="en-US">
              <a:cs typeface="Calibri"/>
            </a:endParaRPr>
          </a:p>
          <a:p>
            <a:r>
              <a:rPr lang="en-US"/>
              <a:t>Engagement with small group of publishers.</a:t>
            </a:r>
            <a:endParaRPr lang="en-US">
              <a:cs typeface="Calibri" panose="020F0502020204030204"/>
            </a:endParaRPr>
          </a:p>
          <a:p>
            <a:pPr lvl="1"/>
            <a:r>
              <a:rPr lang="en-US"/>
              <a:t>Bloomsbury, NYU Press, Duke UP, Oxford UP, Taylor and Francis (no textbooks or newer than 2019), Brill</a:t>
            </a:r>
            <a:endParaRPr lang="en-US">
              <a:cs typeface="Calibri"/>
            </a:endParaRPr>
          </a:p>
          <a:p>
            <a:r>
              <a:rPr lang="en-US"/>
              <a:t>3,500 titles that SUNY owned or provided access to were eligible.</a:t>
            </a:r>
            <a:endParaRPr lang="en-US">
              <a:cs typeface="Calibri"/>
            </a:endParaRPr>
          </a:p>
          <a:p>
            <a:r>
              <a:rPr lang="en-US"/>
              <a:t>SUNY developed a form-based workaround and centrally processed ILL requests.</a:t>
            </a:r>
            <a:endParaRPr lang="en-US">
              <a:cs typeface="Calibri"/>
            </a:endParaRPr>
          </a:p>
          <a:p>
            <a:endParaRPr lang="en-US"/>
          </a:p>
        </p:txBody>
      </p:sp>
    </p:spTree>
    <p:extLst>
      <p:ext uri="{BB962C8B-B14F-4D97-AF65-F5344CB8AC3E}">
        <p14:creationId xmlns:p14="http://schemas.microsoft.com/office/powerpoint/2010/main" val="275652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E605-1E05-490C-A60B-F4BEC4D86972}"/>
              </a:ext>
            </a:extLst>
          </p:cNvPr>
          <p:cNvSpPr>
            <a:spLocks noGrp="1"/>
          </p:cNvSpPr>
          <p:nvPr>
            <p:ph type="title"/>
          </p:nvPr>
        </p:nvSpPr>
        <p:spPr/>
        <p:txBody>
          <a:bodyPr/>
          <a:lstStyle/>
          <a:p>
            <a:r>
              <a:rPr lang="en-US"/>
              <a:t>Pilot Data Highlights</a:t>
            </a:r>
          </a:p>
        </p:txBody>
      </p:sp>
      <p:sp>
        <p:nvSpPr>
          <p:cNvPr id="3" name="Content Placeholder 2">
            <a:extLst>
              <a:ext uri="{FF2B5EF4-FFF2-40B4-BE49-F238E27FC236}">
                <a16:creationId xmlns:a16="http://schemas.microsoft.com/office/drawing/2014/main" id="{C1CAC2B8-D494-4984-98C8-B36FB429945C}"/>
              </a:ext>
            </a:extLst>
          </p:cNvPr>
          <p:cNvSpPr>
            <a:spLocks noGrp="1"/>
          </p:cNvSpPr>
          <p:nvPr>
            <p:ph idx="1"/>
          </p:nvPr>
        </p:nvSpPr>
        <p:spPr>
          <a:xfrm>
            <a:off x="1175553" y="2041988"/>
            <a:ext cx="7879672" cy="3864961"/>
          </a:xfrm>
        </p:spPr>
        <p:txBody>
          <a:bodyPr/>
          <a:lstStyle/>
          <a:p>
            <a:r>
              <a:rPr lang="en-US"/>
              <a:t>3,587 titles available.</a:t>
            </a:r>
          </a:p>
          <a:p>
            <a:r>
              <a:rPr lang="en-US"/>
              <a:t>747 total requests on 457 separate titles.</a:t>
            </a:r>
          </a:p>
          <a:p>
            <a:r>
              <a:rPr lang="en-US"/>
              <a:t>12.7% of titles available received ILL requests.</a:t>
            </a:r>
          </a:p>
          <a:p>
            <a:endParaRPr lang="en-US"/>
          </a:p>
          <a:p>
            <a:endParaRPr lang="en-US"/>
          </a:p>
        </p:txBody>
      </p:sp>
      <p:pic>
        <p:nvPicPr>
          <p:cNvPr id="88066" name="Picture 2" descr="ebooks Icon 3633199">
            <a:extLst>
              <a:ext uri="{FF2B5EF4-FFF2-40B4-BE49-F238E27FC236}">
                <a16:creationId xmlns:a16="http://schemas.microsoft.com/office/drawing/2014/main" id="{5CD8E6D0-2F4B-42A4-8E70-7E273AF5D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840" y="265539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9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B675E-4B69-4294-AA90-B147104FBC98}"/>
              </a:ext>
            </a:extLst>
          </p:cNvPr>
          <p:cNvSpPr>
            <a:spLocks noGrp="1"/>
          </p:cNvSpPr>
          <p:nvPr>
            <p:ph type="title"/>
          </p:nvPr>
        </p:nvSpPr>
        <p:spPr/>
        <p:txBody>
          <a:bodyPr/>
          <a:lstStyle/>
          <a:p>
            <a:r>
              <a:rPr lang="en-US"/>
              <a:t>Main Lenders</a:t>
            </a:r>
          </a:p>
        </p:txBody>
      </p:sp>
      <p:graphicFrame>
        <p:nvGraphicFramePr>
          <p:cNvPr id="13" name="Object 12">
            <a:extLst>
              <a:ext uri="{FF2B5EF4-FFF2-40B4-BE49-F238E27FC236}">
                <a16:creationId xmlns:a16="http://schemas.microsoft.com/office/drawing/2014/main" id="{529B15B9-B07A-4826-A65D-0D960D7A8D55}"/>
              </a:ext>
            </a:extLst>
          </p:cNvPr>
          <p:cNvGraphicFramePr>
            <a:graphicFrameLocks noChangeAspect="1"/>
          </p:cNvGraphicFramePr>
          <p:nvPr>
            <p:extLst>
              <p:ext uri="{D42A27DB-BD31-4B8C-83A1-F6EECF244321}">
                <p14:modId xmlns:p14="http://schemas.microsoft.com/office/powerpoint/2010/main" val="865603541"/>
              </p:ext>
            </p:extLst>
          </p:nvPr>
        </p:nvGraphicFramePr>
        <p:xfrm>
          <a:off x="2418080" y="1815318"/>
          <a:ext cx="8056880" cy="3227363"/>
        </p:xfrm>
        <a:graphic>
          <a:graphicData uri="http://schemas.openxmlformats.org/presentationml/2006/ole">
            <mc:AlternateContent xmlns:mc="http://schemas.openxmlformats.org/markup-compatibility/2006">
              <mc:Choice xmlns:v="urn:schemas-microsoft-com:vml" Requires="v">
                <p:oleObj name="Worksheet" r:id="rId2" imgW="4438835" imgH="1777956" progId="Excel.Sheet.12">
                  <p:embed/>
                </p:oleObj>
              </mc:Choice>
              <mc:Fallback>
                <p:oleObj name="Worksheet" r:id="rId2" imgW="4438835" imgH="1777956" progId="Excel.Sheet.12">
                  <p:embed/>
                  <p:pic>
                    <p:nvPicPr>
                      <p:cNvPr id="13" name="Object 12">
                        <a:extLst>
                          <a:ext uri="{FF2B5EF4-FFF2-40B4-BE49-F238E27FC236}">
                            <a16:creationId xmlns:a16="http://schemas.microsoft.com/office/drawing/2014/main" id="{529B15B9-B07A-4826-A65D-0D960D7A8D55}"/>
                          </a:ext>
                        </a:extLst>
                      </p:cNvPr>
                      <p:cNvPicPr/>
                      <p:nvPr/>
                    </p:nvPicPr>
                    <p:blipFill>
                      <a:blip r:embed="rId3"/>
                      <a:stretch>
                        <a:fillRect/>
                      </a:stretch>
                    </p:blipFill>
                    <p:spPr>
                      <a:xfrm>
                        <a:off x="2418080" y="1815318"/>
                        <a:ext cx="8056880" cy="3227363"/>
                      </a:xfrm>
                      <a:prstGeom prst="rect">
                        <a:avLst/>
                      </a:prstGeom>
                    </p:spPr>
                  </p:pic>
                </p:oleObj>
              </mc:Fallback>
            </mc:AlternateContent>
          </a:graphicData>
        </a:graphic>
      </p:graphicFrame>
    </p:spTree>
    <p:extLst>
      <p:ext uri="{BB962C8B-B14F-4D97-AF65-F5344CB8AC3E}">
        <p14:creationId xmlns:p14="http://schemas.microsoft.com/office/powerpoint/2010/main" val="66149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EFB8-71AB-49AC-8F69-4FA8A0ABFCED}"/>
              </a:ext>
            </a:extLst>
          </p:cNvPr>
          <p:cNvSpPr>
            <a:spLocks noGrp="1"/>
          </p:cNvSpPr>
          <p:nvPr>
            <p:ph type="title"/>
          </p:nvPr>
        </p:nvSpPr>
        <p:spPr>
          <a:xfrm>
            <a:off x="1704513" y="258594"/>
            <a:ext cx="5521910" cy="1268366"/>
          </a:xfrm>
        </p:spPr>
        <p:txBody>
          <a:bodyPr/>
          <a:lstStyle/>
          <a:p>
            <a:r>
              <a:rPr lang="en-US"/>
              <a:t>Borrowing by Campus</a:t>
            </a:r>
          </a:p>
        </p:txBody>
      </p:sp>
      <p:sp>
        <p:nvSpPr>
          <p:cNvPr id="3" name="Content Placeholder 2">
            <a:extLst>
              <a:ext uri="{FF2B5EF4-FFF2-40B4-BE49-F238E27FC236}">
                <a16:creationId xmlns:a16="http://schemas.microsoft.com/office/drawing/2014/main" id="{B66151E5-A252-4820-851D-EB8D699C4F33}"/>
              </a:ext>
            </a:extLst>
          </p:cNvPr>
          <p:cNvSpPr>
            <a:spLocks noGrp="1"/>
          </p:cNvSpPr>
          <p:nvPr>
            <p:ph idx="1"/>
          </p:nvPr>
        </p:nvSpPr>
        <p:spPr>
          <a:xfrm>
            <a:off x="838200" y="1825625"/>
            <a:ext cx="5367291" cy="4344356"/>
          </a:xfrm>
        </p:spPr>
        <p:txBody>
          <a:bodyPr/>
          <a:lstStyle/>
          <a:p>
            <a:r>
              <a:rPr lang="en-US"/>
              <a:t>34 total campuses</a:t>
            </a:r>
          </a:p>
          <a:p>
            <a:r>
              <a:rPr lang="en-US"/>
              <a:t>Good  distribution with 26 campuses with 5  or  more requests.</a:t>
            </a:r>
          </a:p>
          <a:p>
            <a:r>
              <a:rPr lang="en-US"/>
              <a:t>Requests coming from a variety of campuses with different levels of e-book experience.</a:t>
            </a:r>
          </a:p>
        </p:txBody>
      </p:sp>
      <p:graphicFrame>
        <p:nvGraphicFramePr>
          <p:cNvPr id="4" name="Object 3">
            <a:extLst>
              <a:ext uri="{FF2B5EF4-FFF2-40B4-BE49-F238E27FC236}">
                <a16:creationId xmlns:a16="http://schemas.microsoft.com/office/drawing/2014/main" id="{F32A4C04-E9C6-4823-A78F-9E70400BCFED}"/>
              </a:ext>
            </a:extLst>
          </p:cNvPr>
          <p:cNvGraphicFramePr>
            <a:graphicFrameLocks noChangeAspect="1"/>
          </p:cNvGraphicFramePr>
          <p:nvPr>
            <p:extLst>
              <p:ext uri="{D42A27DB-BD31-4B8C-83A1-F6EECF244321}">
                <p14:modId xmlns:p14="http://schemas.microsoft.com/office/powerpoint/2010/main" val="1751168470"/>
              </p:ext>
            </p:extLst>
          </p:nvPr>
        </p:nvGraphicFramePr>
        <p:xfrm>
          <a:off x="7226423" y="530116"/>
          <a:ext cx="4624969" cy="5053013"/>
        </p:xfrm>
        <a:graphic>
          <a:graphicData uri="http://schemas.openxmlformats.org/presentationml/2006/ole">
            <mc:AlternateContent xmlns:mc="http://schemas.openxmlformats.org/markup-compatibility/2006">
              <mc:Choice xmlns:v="urn:schemas-microsoft-com:vml" Requires="v">
                <p:oleObj name="Worksheet" r:id="rId2" imgW="4219659" imgH="4609958" progId="Excel.Sheet.12">
                  <p:embed/>
                </p:oleObj>
              </mc:Choice>
              <mc:Fallback>
                <p:oleObj name="Worksheet" r:id="rId2" imgW="4219659" imgH="4609958" progId="Excel.Sheet.12">
                  <p:embed/>
                  <p:pic>
                    <p:nvPicPr>
                      <p:cNvPr id="4" name="Object 3">
                        <a:extLst>
                          <a:ext uri="{FF2B5EF4-FFF2-40B4-BE49-F238E27FC236}">
                            <a16:creationId xmlns:a16="http://schemas.microsoft.com/office/drawing/2014/main" id="{F32A4C04-E9C6-4823-A78F-9E70400BCFED}"/>
                          </a:ext>
                        </a:extLst>
                      </p:cNvPr>
                      <p:cNvPicPr/>
                      <p:nvPr/>
                    </p:nvPicPr>
                    <p:blipFill>
                      <a:blip r:embed="rId3"/>
                      <a:stretch>
                        <a:fillRect/>
                      </a:stretch>
                    </p:blipFill>
                    <p:spPr>
                      <a:xfrm>
                        <a:off x="7226423" y="530116"/>
                        <a:ext cx="4624969" cy="5053013"/>
                      </a:xfrm>
                      <a:prstGeom prst="rect">
                        <a:avLst/>
                      </a:prstGeom>
                    </p:spPr>
                  </p:pic>
                </p:oleObj>
              </mc:Fallback>
            </mc:AlternateContent>
          </a:graphicData>
        </a:graphic>
      </p:graphicFrame>
    </p:spTree>
    <p:extLst>
      <p:ext uri="{BB962C8B-B14F-4D97-AF65-F5344CB8AC3E}">
        <p14:creationId xmlns:p14="http://schemas.microsoft.com/office/powerpoint/2010/main" val="3229208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C258-5948-4703-909A-75DD51D9AD8F}"/>
              </a:ext>
            </a:extLst>
          </p:cNvPr>
          <p:cNvSpPr>
            <a:spLocks noGrp="1"/>
          </p:cNvSpPr>
          <p:nvPr>
            <p:ph type="title"/>
          </p:nvPr>
        </p:nvSpPr>
        <p:spPr/>
        <p:txBody>
          <a:bodyPr/>
          <a:lstStyle/>
          <a:p>
            <a:r>
              <a:rPr lang="en-US"/>
              <a:t>Interesting Data Observations	</a:t>
            </a:r>
          </a:p>
        </p:txBody>
      </p:sp>
      <p:sp>
        <p:nvSpPr>
          <p:cNvPr id="3" name="Content Placeholder 2">
            <a:extLst>
              <a:ext uri="{FF2B5EF4-FFF2-40B4-BE49-F238E27FC236}">
                <a16:creationId xmlns:a16="http://schemas.microsoft.com/office/drawing/2014/main" id="{73C7BBB0-F3EA-4046-AB5C-3A6A5654BA12}"/>
              </a:ext>
            </a:extLst>
          </p:cNvPr>
          <p:cNvSpPr>
            <a:spLocks noGrp="1"/>
          </p:cNvSpPr>
          <p:nvPr>
            <p:ph idx="1"/>
          </p:nvPr>
        </p:nvSpPr>
        <p:spPr>
          <a:xfrm>
            <a:off x="980243" y="1408374"/>
            <a:ext cx="8252534" cy="4175680"/>
          </a:xfrm>
        </p:spPr>
        <p:txBody>
          <a:bodyPr/>
          <a:lstStyle/>
          <a:p>
            <a:r>
              <a:rPr lang="en-US"/>
              <a:t>43% of requests never accessed.</a:t>
            </a:r>
          </a:p>
          <a:p>
            <a:pPr lvl="1"/>
            <a:r>
              <a:rPr lang="en-US"/>
              <a:t>Of the requests not accessed, 174 (54%) were on a title that had duplicate requests, and were likely requested multiple times and accessed once.</a:t>
            </a:r>
          </a:p>
          <a:p>
            <a:r>
              <a:rPr lang="en-US"/>
              <a:t>Minimal difference in access percentage between different types of institutions.</a:t>
            </a:r>
          </a:p>
          <a:p>
            <a:r>
              <a:rPr lang="en-US"/>
              <a:t>Mean of Time in book: 18 minutes (higher than </a:t>
            </a:r>
            <a:r>
              <a:rPr lang="en-US" err="1"/>
              <a:t>Proquest</a:t>
            </a:r>
            <a:r>
              <a:rPr lang="en-US"/>
              <a:t> Avg.)</a:t>
            </a:r>
          </a:p>
          <a:p>
            <a:r>
              <a:rPr lang="en-US"/>
              <a:t>Mean of # of Pages Viewed: 32</a:t>
            </a:r>
          </a:p>
          <a:p>
            <a:r>
              <a:rPr lang="en-US"/>
              <a:t>Mean of Chapter Downloads: 1.016</a:t>
            </a:r>
          </a:p>
          <a:p>
            <a:r>
              <a:rPr lang="en-US"/>
              <a:t>Majority of use in </a:t>
            </a:r>
            <a:r>
              <a:rPr lang="en-US" err="1"/>
              <a:t>Ebook</a:t>
            </a:r>
            <a:r>
              <a:rPr lang="en-US"/>
              <a:t> Central, not downloads</a:t>
            </a:r>
          </a:p>
        </p:txBody>
      </p:sp>
      <p:pic>
        <p:nvPicPr>
          <p:cNvPr id="87042" name="Picture 2" descr="insights Icon 4328276">
            <a:extLst>
              <a:ext uri="{FF2B5EF4-FFF2-40B4-BE49-F238E27FC236}">
                <a16:creationId xmlns:a16="http://schemas.microsoft.com/office/drawing/2014/main" id="{1818B5B1-0929-4C6D-A144-88F5681CF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0797" y="2414726"/>
            <a:ext cx="2313003" cy="231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61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0488-D11C-48A7-9E8F-4BA4C02975CB}"/>
              </a:ext>
            </a:extLst>
          </p:cNvPr>
          <p:cNvSpPr>
            <a:spLocks noGrp="1"/>
          </p:cNvSpPr>
          <p:nvPr>
            <p:ph type="title"/>
          </p:nvPr>
        </p:nvSpPr>
        <p:spPr/>
        <p:txBody>
          <a:bodyPr/>
          <a:lstStyle/>
          <a:p>
            <a:r>
              <a:rPr lang="en-US"/>
              <a:t>Pilot Future?</a:t>
            </a:r>
          </a:p>
        </p:txBody>
      </p:sp>
      <p:sp>
        <p:nvSpPr>
          <p:cNvPr id="3" name="Content Placeholder 2">
            <a:extLst>
              <a:ext uri="{FF2B5EF4-FFF2-40B4-BE49-F238E27FC236}">
                <a16:creationId xmlns:a16="http://schemas.microsoft.com/office/drawing/2014/main" id="{58BB2494-61F9-4546-BD2E-DC7835EE4EB3}"/>
              </a:ext>
            </a:extLst>
          </p:cNvPr>
          <p:cNvSpPr>
            <a:spLocks noGrp="1"/>
          </p:cNvSpPr>
          <p:nvPr>
            <p:ph idx="1"/>
          </p:nvPr>
        </p:nvSpPr>
        <p:spPr>
          <a:xfrm>
            <a:off x="838200" y="1825625"/>
            <a:ext cx="7107315" cy="3580876"/>
          </a:xfrm>
        </p:spPr>
        <p:txBody>
          <a:bodyPr/>
          <a:lstStyle/>
          <a:p>
            <a:r>
              <a:rPr lang="en-US"/>
              <a:t>Met with ProQuest in late November.  Entire team we worked with last year is no longer attached, and new individuals involved.</a:t>
            </a:r>
          </a:p>
          <a:p>
            <a:r>
              <a:rPr lang="en-US"/>
              <a:t>PQ proposed another year, implying that more publishers may be involved, and looking to add other libraries (specifically international)</a:t>
            </a:r>
          </a:p>
          <a:p>
            <a:r>
              <a:rPr lang="en-US"/>
              <a:t>No specifics provided. </a:t>
            </a:r>
          </a:p>
          <a:p>
            <a:pPr marL="0" indent="0">
              <a:buNone/>
            </a:pPr>
            <a:endParaRPr lang="en-US"/>
          </a:p>
        </p:txBody>
      </p:sp>
      <p:pic>
        <p:nvPicPr>
          <p:cNvPr id="84994" name="Picture 2" descr="future Icon 801037">
            <a:extLst>
              <a:ext uri="{FF2B5EF4-FFF2-40B4-BE49-F238E27FC236}">
                <a16:creationId xmlns:a16="http://schemas.microsoft.com/office/drawing/2014/main" id="{E4976D0C-14CF-44B9-B3CC-76006A1BF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8137" y="253864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18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C6F1F7-89B2-B646-81CA-9C97BF7ECC52}"/>
              </a:ext>
            </a:extLst>
          </p:cNvPr>
          <p:cNvSpPr/>
          <p:nvPr/>
        </p:nvSpPr>
        <p:spPr>
          <a:xfrm>
            <a:off x="162571" y="1964055"/>
            <a:ext cx="2239488" cy="82957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p>
          <a:p>
            <a:pPr algn="ctr"/>
            <a:r>
              <a:rPr lang="en-US" sz="1400" b="1"/>
              <a:t>Associate Director of SUNY Library Services (Maureen Clements )</a:t>
            </a:r>
            <a:endParaRPr lang="en-US" sz="1400" b="1">
              <a:cs typeface="Calibri"/>
            </a:endParaRPr>
          </a:p>
          <a:p>
            <a:pPr algn="ctr"/>
            <a:endParaRPr lang="en-US" sz="1400"/>
          </a:p>
        </p:txBody>
      </p:sp>
      <p:sp>
        <p:nvSpPr>
          <p:cNvPr id="18" name="Rectangle 17">
            <a:extLst>
              <a:ext uri="{FF2B5EF4-FFF2-40B4-BE49-F238E27FC236}">
                <a16:creationId xmlns:a16="http://schemas.microsoft.com/office/drawing/2014/main" id="{60C9D0A0-93A7-4B46-9280-6DA9633610EE}"/>
              </a:ext>
            </a:extLst>
          </p:cNvPr>
          <p:cNvSpPr/>
          <p:nvPr/>
        </p:nvSpPr>
        <p:spPr>
          <a:xfrm>
            <a:off x="9591036" y="2073202"/>
            <a:ext cx="2008112" cy="7641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300" b="1"/>
              <a:t>Director of Operations OER Services</a:t>
            </a:r>
            <a:endParaRPr lang="en-US" sz="1300" b="1">
              <a:cs typeface="Calibri"/>
            </a:endParaRPr>
          </a:p>
          <a:p>
            <a:pPr lvl="0" algn="ctr"/>
            <a:r>
              <a:rPr lang="en-US" sz="1300" b="1"/>
              <a:t>(Tony DeFranco )</a:t>
            </a:r>
            <a:endParaRPr lang="en-US" sz="1300" b="1">
              <a:cs typeface="Calibri"/>
            </a:endParaRPr>
          </a:p>
        </p:txBody>
      </p:sp>
      <p:sp>
        <p:nvSpPr>
          <p:cNvPr id="20" name="Rectangle 19">
            <a:extLst>
              <a:ext uri="{FF2B5EF4-FFF2-40B4-BE49-F238E27FC236}">
                <a16:creationId xmlns:a16="http://schemas.microsoft.com/office/drawing/2014/main" id="{B93C5C5C-870C-8049-8973-EB05A2DDE63D}"/>
              </a:ext>
            </a:extLst>
          </p:cNvPr>
          <p:cNvSpPr/>
          <p:nvPr/>
        </p:nvSpPr>
        <p:spPr>
          <a:xfrm>
            <a:off x="170955" y="3247637"/>
            <a:ext cx="1837241" cy="7116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t>Resource Sharing Program Manager (Timothy Jackson)</a:t>
            </a:r>
            <a:endParaRPr lang="en-US"/>
          </a:p>
        </p:txBody>
      </p:sp>
      <p:sp>
        <p:nvSpPr>
          <p:cNvPr id="25" name="Rectangle 24">
            <a:extLst>
              <a:ext uri="{FF2B5EF4-FFF2-40B4-BE49-F238E27FC236}">
                <a16:creationId xmlns:a16="http://schemas.microsoft.com/office/drawing/2014/main" id="{59141056-933C-1A4B-9142-7023060A1C2D}"/>
              </a:ext>
            </a:extLst>
          </p:cNvPr>
          <p:cNvSpPr/>
          <p:nvPr/>
        </p:nvSpPr>
        <p:spPr>
          <a:xfrm>
            <a:off x="187604" y="5653471"/>
            <a:ext cx="1752578" cy="74212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SUNY Library Services Support Specialist </a:t>
            </a:r>
          </a:p>
          <a:p>
            <a:pPr algn="ctr"/>
            <a:r>
              <a:rPr lang="en-US" sz="1100"/>
              <a:t>(Susan Perry) </a:t>
            </a:r>
          </a:p>
        </p:txBody>
      </p:sp>
      <p:sp>
        <p:nvSpPr>
          <p:cNvPr id="26" name="Rectangle 25">
            <a:extLst>
              <a:ext uri="{FF2B5EF4-FFF2-40B4-BE49-F238E27FC236}">
                <a16:creationId xmlns:a16="http://schemas.microsoft.com/office/drawing/2014/main" id="{98087D2E-69B9-7A48-BF6F-7978005D6635}"/>
              </a:ext>
            </a:extLst>
          </p:cNvPr>
          <p:cNvSpPr/>
          <p:nvPr/>
        </p:nvSpPr>
        <p:spPr>
          <a:xfrm>
            <a:off x="183869" y="4054661"/>
            <a:ext cx="1837241" cy="6879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Discovery &amp; ERM Program Mgr. (Michelle Eichelberger)</a:t>
            </a:r>
            <a:endParaRPr lang="en-US"/>
          </a:p>
        </p:txBody>
      </p:sp>
      <p:sp>
        <p:nvSpPr>
          <p:cNvPr id="32" name="Rectangle 31">
            <a:extLst>
              <a:ext uri="{FF2B5EF4-FFF2-40B4-BE49-F238E27FC236}">
                <a16:creationId xmlns:a16="http://schemas.microsoft.com/office/drawing/2014/main" id="{4D55561D-7386-BA40-A1B8-051C1BF2F757}"/>
              </a:ext>
            </a:extLst>
          </p:cNvPr>
          <p:cNvSpPr/>
          <p:nvPr/>
        </p:nvSpPr>
        <p:spPr>
          <a:xfrm>
            <a:off x="7126397" y="2122216"/>
            <a:ext cx="2236499" cy="7684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300" b="1"/>
              <a:t>Associate Director of Assessment &amp; Data Analytics</a:t>
            </a:r>
            <a:endParaRPr lang="en-US" sz="1300" b="1">
              <a:cs typeface="Calibri"/>
            </a:endParaRPr>
          </a:p>
          <a:p>
            <a:pPr lvl="0" algn="ctr"/>
            <a:r>
              <a:rPr lang="en-US" sz="1300" b="1"/>
              <a:t>(Catherine Stollar Peters)</a:t>
            </a:r>
            <a:endParaRPr lang="en-US" sz="1300" b="1">
              <a:cs typeface="Calibri"/>
            </a:endParaRPr>
          </a:p>
        </p:txBody>
      </p:sp>
      <p:sp>
        <p:nvSpPr>
          <p:cNvPr id="34" name="Rectangle 33">
            <a:extLst>
              <a:ext uri="{FF2B5EF4-FFF2-40B4-BE49-F238E27FC236}">
                <a16:creationId xmlns:a16="http://schemas.microsoft.com/office/drawing/2014/main" id="{41F16D0C-164C-5C44-8C38-E48167551E36}"/>
              </a:ext>
            </a:extLst>
          </p:cNvPr>
          <p:cNvSpPr/>
          <p:nvPr/>
        </p:nvSpPr>
        <p:spPr>
          <a:xfrm>
            <a:off x="2148039" y="4861146"/>
            <a:ext cx="1819549" cy="68797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Collections Support Analyst (</a:t>
            </a:r>
            <a:r>
              <a:rPr lang="en-US" sz="1100" err="1"/>
              <a:t>Esta</a:t>
            </a:r>
            <a:r>
              <a:rPr lang="en-US" sz="1100"/>
              <a:t> </a:t>
            </a:r>
            <a:r>
              <a:rPr lang="en-US" sz="1100" err="1"/>
              <a:t>Tovstiadi</a:t>
            </a:r>
            <a:r>
              <a:rPr lang="en-US" sz="1100"/>
              <a:t> )</a:t>
            </a:r>
          </a:p>
        </p:txBody>
      </p:sp>
      <p:sp>
        <p:nvSpPr>
          <p:cNvPr id="56" name="Down Arrow 55">
            <a:extLst>
              <a:ext uri="{FF2B5EF4-FFF2-40B4-BE49-F238E27FC236}">
                <a16:creationId xmlns:a16="http://schemas.microsoft.com/office/drawing/2014/main" id="{D325C2C7-C094-2B4F-84F9-FB77C254D164}"/>
              </a:ext>
            </a:extLst>
          </p:cNvPr>
          <p:cNvSpPr/>
          <p:nvPr/>
        </p:nvSpPr>
        <p:spPr>
          <a:xfrm>
            <a:off x="5603246" y="1052169"/>
            <a:ext cx="147825" cy="115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59141056-933C-1A4B-9142-7023060A1C2D}"/>
              </a:ext>
            </a:extLst>
          </p:cNvPr>
          <p:cNvSpPr/>
          <p:nvPr/>
        </p:nvSpPr>
        <p:spPr>
          <a:xfrm>
            <a:off x="180500" y="4863031"/>
            <a:ext cx="1835281" cy="6801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SUNY Library Services Support Specialist </a:t>
            </a:r>
          </a:p>
          <a:p>
            <a:pPr algn="ctr"/>
            <a:r>
              <a:rPr lang="en-US" sz="1100"/>
              <a:t>(Rebecca Nous)</a:t>
            </a:r>
            <a:br>
              <a:rPr lang="en-US" sz="1100"/>
            </a:br>
            <a:endParaRPr lang="en-US" sz="1100"/>
          </a:p>
        </p:txBody>
      </p:sp>
      <p:sp>
        <p:nvSpPr>
          <p:cNvPr id="37" name="Title 1">
            <a:extLst>
              <a:ext uri="{FF2B5EF4-FFF2-40B4-BE49-F238E27FC236}">
                <a16:creationId xmlns:a16="http://schemas.microsoft.com/office/drawing/2014/main" id="{439C115E-393E-444A-920A-6B87BEE304A9}"/>
              </a:ext>
            </a:extLst>
          </p:cNvPr>
          <p:cNvSpPr txBox="1">
            <a:spLocks/>
          </p:cNvSpPr>
          <p:nvPr/>
        </p:nvSpPr>
        <p:spPr>
          <a:xfrm>
            <a:off x="260078" y="86901"/>
            <a:ext cx="11823065" cy="429241"/>
          </a:xfrm>
          <a:prstGeom prst="rect">
            <a:avLst/>
          </a:prstGeom>
          <a:solidFill>
            <a:schemeClr val="accent1">
              <a:lumMod val="75000"/>
            </a:schemeClr>
          </a:solidFill>
        </p:spPr>
        <p:txBody>
          <a:bodyPr vert="horz" lIns="70658" tIns="35329" rIns="70658" bIns="35329" rtlCol="0" anchor="ctr">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r>
              <a:rPr lang="en-US" sz="2800" b="1">
                <a:solidFill>
                  <a:schemeClr val="bg1"/>
                </a:solidFill>
              </a:rPr>
              <a:t>Office of Library and Information Services (OLIS)</a:t>
            </a:r>
          </a:p>
        </p:txBody>
      </p:sp>
      <p:sp>
        <p:nvSpPr>
          <p:cNvPr id="39" name="Rectangle 38">
            <a:extLst>
              <a:ext uri="{FF2B5EF4-FFF2-40B4-BE49-F238E27FC236}">
                <a16:creationId xmlns:a16="http://schemas.microsoft.com/office/drawing/2014/main" id="{4F597BAA-1FE6-D844-8489-AD028D9AE436}"/>
              </a:ext>
            </a:extLst>
          </p:cNvPr>
          <p:cNvSpPr/>
          <p:nvPr/>
        </p:nvSpPr>
        <p:spPr>
          <a:xfrm>
            <a:off x="2263070" y="625717"/>
            <a:ext cx="6828176" cy="3251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a:p>
            <a:pPr algn="ctr"/>
            <a:r>
              <a:rPr lang="en-US" sz="1400" b="1"/>
              <a:t>Interim Sr. Associate Provost of Digital Innovation and Academic Services (Kim Scalzo)</a:t>
            </a:r>
          </a:p>
          <a:p>
            <a:pPr algn="ctr"/>
            <a:endParaRPr lang="en-US" sz="1400"/>
          </a:p>
        </p:txBody>
      </p:sp>
      <p:sp>
        <p:nvSpPr>
          <p:cNvPr id="14" name="Rectangle 13">
            <a:extLst>
              <a:ext uri="{FF2B5EF4-FFF2-40B4-BE49-F238E27FC236}">
                <a16:creationId xmlns:a16="http://schemas.microsoft.com/office/drawing/2014/main" id="{90BDC5EF-9D84-ED48-842A-192C41D20400}"/>
              </a:ext>
            </a:extLst>
          </p:cNvPr>
          <p:cNvSpPr/>
          <p:nvPr/>
        </p:nvSpPr>
        <p:spPr>
          <a:xfrm>
            <a:off x="4925404" y="2119589"/>
            <a:ext cx="2106723" cy="7757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300" b="1">
              <a:cs typeface="Calibri"/>
            </a:endParaRPr>
          </a:p>
          <a:p>
            <a:pPr algn="ctr"/>
            <a:r>
              <a:rPr lang="en-US" sz="1300" b="1"/>
              <a:t>Director of  Affordable Digital Learning Services   </a:t>
            </a:r>
            <a:endParaRPr lang="en-US" sz="1300" b="1">
              <a:cs typeface="Calibri"/>
            </a:endParaRPr>
          </a:p>
          <a:p>
            <a:pPr lvl="0" algn="ctr"/>
            <a:r>
              <a:rPr lang="en-US" sz="1300" b="1"/>
              <a:t>(Cori Wilhelm )</a:t>
            </a:r>
            <a:endParaRPr lang="en-US" sz="1300" b="1">
              <a:cs typeface="Calibri"/>
            </a:endParaRPr>
          </a:p>
          <a:p>
            <a:pPr algn="ctr"/>
            <a:endParaRPr lang="en-US" sz="1300">
              <a:cs typeface="Calibri"/>
            </a:endParaRPr>
          </a:p>
        </p:txBody>
      </p:sp>
      <p:sp>
        <p:nvSpPr>
          <p:cNvPr id="8" name="Rectangle 7">
            <a:extLst>
              <a:ext uri="{FF2B5EF4-FFF2-40B4-BE49-F238E27FC236}">
                <a16:creationId xmlns:a16="http://schemas.microsoft.com/office/drawing/2014/main" id="{4F597BAA-1FE6-D844-8489-AD028D9AE436}"/>
              </a:ext>
            </a:extLst>
          </p:cNvPr>
          <p:cNvSpPr/>
          <p:nvPr/>
        </p:nvSpPr>
        <p:spPr>
          <a:xfrm>
            <a:off x="2263070" y="1267481"/>
            <a:ext cx="6828176" cy="3640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p>
          <a:p>
            <a:pPr algn="ctr"/>
            <a:r>
              <a:rPr lang="en-US" sz="1400" b="1"/>
              <a:t> Interim Director of OLIS (Shannon </a:t>
            </a:r>
            <a:r>
              <a:rPr lang="en-US" sz="1400" b="1" err="1"/>
              <a:t>Pritting</a:t>
            </a:r>
            <a:r>
              <a:rPr lang="en-US" sz="1400" b="1"/>
              <a:t>)</a:t>
            </a:r>
            <a:endParaRPr lang="en-US" sz="1400" b="1">
              <a:cs typeface="Calibri"/>
            </a:endParaRPr>
          </a:p>
          <a:p>
            <a:pPr algn="ctr"/>
            <a:endParaRPr lang="en-US" sz="1400"/>
          </a:p>
        </p:txBody>
      </p:sp>
      <p:sp>
        <p:nvSpPr>
          <p:cNvPr id="43" name="Rectangle 42">
            <a:extLst>
              <a:ext uri="{FF2B5EF4-FFF2-40B4-BE49-F238E27FC236}">
                <a16:creationId xmlns:a16="http://schemas.microsoft.com/office/drawing/2014/main" id="{9AC7D878-B6CC-594B-B3FC-07051D7C344A}"/>
              </a:ext>
            </a:extLst>
          </p:cNvPr>
          <p:cNvSpPr/>
          <p:nvPr/>
        </p:nvSpPr>
        <p:spPr>
          <a:xfrm>
            <a:off x="2144066" y="4052435"/>
            <a:ext cx="1811927" cy="691025"/>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solidFill>
              </a:rPr>
              <a:t>SUNY Library Services Repository and Support </a:t>
            </a:r>
            <a:br>
              <a:rPr lang="en-US" sz="1100"/>
            </a:br>
            <a:r>
              <a:rPr lang="en-US" sz="1100">
                <a:solidFill>
                  <a:schemeClr val="bg1"/>
                </a:solidFill>
              </a:rPr>
              <a:t>Specialist</a:t>
            </a:r>
          </a:p>
          <a:p>
            <a:pPr algn="ctr"/>
            <a:r>
              <a:rPr lang="en-US" sz="1100">
                <a:solidFill>
                  <a:schemeClr val="bg1"/>
                </a:solidFill>
              </a:rPr>
              <a:t>(Yvonne Kester) </a:t>
            </a:r>
            <a:endParaRPr lang="en-US" sz="1100">
              <a:solidFill>
                <a:schemeClr val="bg1"/>
              </a:solidFill>
              <a:cs typeface="Calibri"/>
            </a:endParaRPr>
          </a:p>
        </p:txBody>
      </p:sp>
      <p:sp>
        <p:nvSpPr>
          <p:cNvPr id="48" name="Down Arrow 47">
            <a:extLst>
              <a:ext uri="{FF2B5EF4-FFF2-40B4-BE49-F238E27FC236}">
                <a16:creationId xmlns:a16="http://schemas.microsoft.com/office/drawing/2014/main" id="{8809B9AB-6E1D-8046-9AFF-94C6F1C18AAE}"/>
              </a:ext>
            </a:extLst>
          </p:cNvPr>
          <p:cNvSpPr/>
          <p:nvPr/>
        </p:nvSpPr>
        <p:spPr>
          <a:xfrm>
            <a:off x="1131392" y="2979897"/>
            <a:ext cx="147825" cy="115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Down Arrow 49">
            <a:extLst>
              <a:ext uri="{FF2B5EF4-FFF2-40B4-BE49-F238E27FC236}">
                <a16:creationId xmlns:a16="http://schemas.microsoft.com/office/drawing/2014/main" id="{2B88E8F2-01AE-064F-A968-72DD191A7109}"/>
              </a:ext>
            </a:extLst>
          </p:cNvPr>
          <p:cNvSpPr/>
          <p:nvPr/>
        </p:nvSpPr>
        <p:spPr>
          <a:xfrm>
            <a:off x="1741557" y="1704284"/>
            <a:ext cx="147825" cy="115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Down Arrow 50">
            <a:extLst>
              <a:ext uri="{FF2B5EF4-FFF2-40B4-BE49-F238E27FC236}">
                <a16:creationId xmlns:a16="http://schemas.microsoft.com/office/drawing/2014/main" id="{4EF0FE5C-134D-BC48-9FCF-0693F80667D4}"/>
              </a:ext>
            </a:extLst>
          </p:cNvPr>
          <p:cNvSpPr/>
          <p:nvPr/>
        </p:nvSpPr>
        <p:spPr>
          <a:xfrm>
            <a:off x="10271488" y="1762779"/>
            <a:ext cx="147825" cy="115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Down Arrow 47">
            <a:extLst>
              <a:ext uri="{FF2B5EF4-FFF2-40B4-BE49-F238E27FC236}">
                <a16:creationId xmlns:a16="http://schemas.microsoft.com/office/drawing/2014/main" id="{4AE711E3-5B1D-4728-B164-D86E80AF1364}"/>
              </a:ext>
            </a:extLst>
          </p:cNvPr>
          <p:cNvSpPr/>
          <p:nvPr/>
        </p:nvSpPr>
        <p:spPr>
          <a:xfrm>
            <a:off x="5650823" y="1775557"/>
            <a:ext cx="147825" cy="115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7" name="Picture 2" descr="SUNY OER Services">
            <a:extLst>
              <a:ext uri="{FF2B5EF4-FFF2-40B4-BE49-F238E27FC236}">
                <a16:creationId xmlns:a16="http://schemas.microsoft.com/office/drawing/2014/main" id="{C647C0A3-A00D-492B-82EA-6C6B103E3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168" y="3792290"/>
            <a:ext cx="1905000" cy="895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A92120-DFC4-4C7D-9B3A-78D95A5097DA}"/>
              </a:ext>
            </a:extLst>
          </p:cNvPr>
          <p:cNvSpPr txBox="1"/>
          <p:nvPr/>
        </p:nvSpPr>
        <p:spPr>
          <a:xfrm>
            <a:off x="4281539" y="4944527"/>
            <a:ext cx="2191848" cy="707886"/>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000">
                <a:latin typeface="Helvetica"/>
                <a:cs typeface="Helvetica"/>
              </a:rPr>
              <a:t>SUNY Library Services </a:t>
            </a:r>
            <a:endParaRPr lang="en-US"/>
          </a:p>
        </p:txBody>
      </p:sp>
      <p:sp>
        <p:nvSpPr>
          <p:cNvPr id="2" name="Rectangle 1">
            <a:extLst>
              <a:ext uri="{FF2B5EF4-FFF2-40B4-BE49-F238E27FC236}">
                <a16:creationId xmlns:a16="http://schemas.microsoft.com/office/drawing/2014/main" id="{BD80816D-7248-513D-0344-F0605F6BDB11}"/>
              </a:ext>
            </a:extLst>
          </p:cNvPr>
          <p:cNvSpPr/>
          <p:nvPr/>
        </p:nvSpPr>
        <p:spPr>
          <a:xfrm>
            <a:off x="2545535" y="2069053"/>
            <a:ext cx="2236499" cy="76848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b="1"/>
              <a:t>Licensing and Business Operations Program Manager (Requested)</a:t>
            </a:r>
            <a:endParaRPr lang="en-US" sz="1300" b="1">
              <a:cs typeface="Calibri"/>
            </a:endParaRPr>
          </a:p>
        </p:txBody>
      </p:sp>
      <p:sp>
        <p:nvSpPr>
          <p:cNvPr id="4" name="Rectangle 3">
            <a:extLst>
              <a:ext uri="{FF2B5EF4-FFF2-40B4-BE49-F238E27FC236}">
                <a16:creationId xmlns:a16="http://schemas.microsoft.com/office/drawing/2014/main" id="{2BBAA33C-E79F-F25B-127D-9E07B8037019}"/>
              </a:ext>
            </a:extLst>
          </p:cNvPr>
          <p:cNvSpPr/>
          <p:nvPr/>
        </p:nvSpPr>
        <p:spPr>
          <a:xfrm>
            <a:off x="2088744" y="5675501"/>
            <a:ext cx="1837241" cy="6879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Metadata Coordinator (Searching)</a:t>
            </a:r>
            <a:endParaRPr lang="en-US"/>
          </a:p>
        </p:txBody>
      </p:sp>
    </p:spTree>
    <p:extLst>
      <p:ext uri="{BB962C8B-B14F-4D97-AF65-F5344CB8AC3E}">
        <p14:creationId xmlns:p14="http://schemas.microsoft.com/office/powerpoint/2010/main" val="2932105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EB7B-F5DB-4F78-9C05-122D89C6B7CF}"/>
              </a:ext>
            </a:extLst>
          </p:cNvPr>
          <p:cNvSpPr>
            <a:spLocks noGrp="1"/>
          </p:cNvSpPr>
          <p:nvPr>
            <p:ph type="title"/>
          </p:nvPr>
        </p:nvSpPr>
        <p:spPr/>
        <p:txBody>
          <a:bodyPr/>
          <a:lstStyle/>
          <a:p>
            <a:r>
              <a:rPr lang="en-US"/>
              <a:t>SUNY’s Proposal to ProQuest	</a:t>
            </a:r>
          </a:p>
        </p:txBody>
      </p:sp>
      <p:sp>
        <p:nvSpPr>
          <p:cNvPr id="3" name="Content Placeholder 2">
            <a:extLst>
              <a:ext uri="{FF2B5EF4-FFF2-40B4-BE49-F238E27FC236}">
                <a16:creationId xmlns:a16="http://schemas.microsoft.com/office/drawing/2014/main" id="{7F1924A0-072F-4279-9A65-B7BDC2DE9597}"/>
              </a:ext>
            </a:extLst>
          </p:cNvPr>
          <p:cNvSpPr>
            <a:spLocks noGrp="1"/>
          </p:cNvSpPr>
          <p:nvPr>
            <p:ph idx="1"/>
          </p:nvPr>
        </p:nvSpPr>
        <p:spPr>
          <a:xfrm>
            <a:off x="713913" y="1612561"/>
            <a:ext cx="9024891" cy="4486398"/>
          </a:xfrm>
        </p:spPr>
        <p:txBody>
          <a:bodyPr lIns="91440" tIns="45720" rIns="91440" bIns="45720" anchor="t"/>
          <a:lstStyle/>
          <a:p>
            <a:r>
              <a:rPr lang="en-US" sz="2400"/>
              <a:t>SUNY not interested in more discussions about RS software, would like to see this functionality work in eBook Central instead.</a:t>
            </a:r>
          </a:p>
          <a:p>
            <a:r>
              <a:rPr lang="en-US" sz="2400"/>
              <a:t>Would like more direct connection to publishers to work on models for eBook  ILL.</a:t>
            </a:r>
            <a:endParaRPr lang="en-US" sz="2400">
              <a:cs typeface="Calibri"/>
            </a:endParaRPr>
          </a:p>
          <a:p>
            <a:r>
              <a:rPr lang="en-US" sz="2400"/>
              <a:t>Need list of  publishers involved.</a:t>
            </a:r>
            <a:endParaRPr lang="en-US" sz="2400">
              <a:cs typeface="Calibri"/>
            </a:endParaRPr>
          </a:p>
          <a:p>
            <a:r>
              <a:rPr lang="en-US" sz="2400"/>
              <a:t>Question value of having another year of a complex workaround workflow, but would like to do analysis with publishers on usage of a title available via ILL vs. other access models.</a:t>
            </a:r>
            <a:endParaRPr lang="en-US" sz="2400">
              <a:cs typeface="Calibri"/>
            </a:endParaRPr>
          </a:p>
          <a:p>
            <a:r>
              <a:rPr lang="en-US" sz="2400"/>
              <a:t>Have follow up meeting with PQ, and will reach out to campuses about  future plans, and to gather interest if we continue.</a:t>
            </a:r>
            <a:endParaRPr lang="en-US" sz="2400">
              <a:cs typeface="Calibri"/>
            </a:endParaRPr>
          </a:p>
        </p:txBody>
      </p:sp>
      <p:pic>
        <p:nvPicPr>
          <p:cNvPr id="86018" name="Picture 2" descr="future Icon 801037">
            <a:extLst>
              <a:ext uri="{FF2B5EF4-FFF2-40B4-BE49-F238E27FC236}">
                <a16:creationId xmlns:a16="http://schemas.microsoft.com/office/drawing/2014/main" id="{2912637D-81D4-429E-A48A-75EE62E3E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804"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28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596537-FC8E-4154-9E29-6BB145F48D98}"/>
              </a:ext>
            </a:extLst>
          </p:cNvPr>
          <p:cNvSpPr txBox="1"/>
          <p:nvPr/>
        </p:nvSpPr>
        <p:spPr>
          <a:xfrm>
            <a:off x="4872187" y="408154"/>
            <a:ext cx="7006538" cy="680186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24D93"/>
                </a:solidFill>
                <a:latin typeface="Helvetica"/>
                <a:cs typeface="Helvetica"/>
              </a:rPr>
              <a:t>Library Leadership &amp; Management Certificate</a:t>
            </a:r>
            <a:r>
              <a:rPr lang="en-US" sz="2400">
                <a:solidFill>
                  <a:srgbClr val="024D93"/>
                </a:solidFill>
                <a:latin typeface="Helvetica"/>
                <a:cs typeface="Helvetica"/>
              </a:rPr>
              <a:t>  </a:t>
            </a:r>
            <a:endParaRPr lang="en-US" sz="2400">
              <a:solidFill>
                <a:srgbClr val="024D93"/>
              </a:solidFill>
              <a:latin typeface="Helvetica" pitchFamily="2" charset="0"/>
              <a:cs typeface="Helvetica"/>
            </a:endParaRPr>
          </a:p>
          <a:p>
            <a:r>
              <a:rPr lang="en-US" sz="2400">
                <a:solidFill>
                  <a:srgbClr val="024D93"/>
                </a:solidFill>
                <a:latin typeface="Helvetica"/>
                <a:cs typeface="Helvetica"/>
              </a:rPr>
              <a:t>Spring 2023 courses available:</a:t>
            </a:r>
            <a:endParaRPr lang="en-US" sz="2400">
              <a:solidFill>
                <a:srgbClr val="024D93"/>
              </a:solidFill>
              <a:latin typeface="Helvetica" pitchFamily="2" charset="0"/>
              <a:cs typeface="Helvetica"/>
            </a:endParaRPr>
          </a:p>
          <a:p>
            <a:pPr marL="800100" lvl="1" indent="-342900">
              <a:buFont typeface="Arial"/>
              <a:buChar char="•"/>
            </a:pPr>
            <a:r>
              <a:rPr lang="en-US" sz="2000">
                <a:solidFill>
                  <a:srgbClr val="024D93"/>
                </a:solidFill>
                <a:latin typeface="Helvetica"/>
                <a:cs typeface="Helvetica"/>
              </a:rPr>
              <a:t>Introduction to Project Management for Libraries </a:t>
            </a:r>
            <a:endParaRPr lang="en-US" sz="2000">
              <a:solidFill>
                <a:srgbClr val="024D93"/>
              </a:solidFill>
              <a:latin typeface="Helvetica"/>
              <a:cs typeface="Calibri" panose="020F0502020204030204"/>
            </a:endParaRPr>
          </a:p>
          <a:p>
            <a:pPr marL="800100" lvl="1" indent="-342900">
              <a:buFont typeface="Arial"/>
              <a:buChar char="•"/>
            </a:pPr>
            <a:r>
              <a:rPr lang="en-US" sz="2000">
                <a:solidFill>
                  <a:srgbClr val="024D93"/>
                </a:solidFill>
                <a:latin typeface="Helvetica"/>
                <a:cs typeface="Helvetica"/>
              </a:rPr>
              <a:t>Developing Library Partnerships </a:t>
            </a:r>
            <a:endParaRPr lang="en-US" sz="2000">
              <a:solidFill>
                <a:srgbClr val="024D93"/>
              </a:solidFill>
              <a:latin typeface="Helvetica"/>
              <a:cs typeface="Calibri" panose="020F0502020204030204"/>
            </a:endParaRPr>
          </a:p>
          <a:p>
            <a:pPr marL="800100" lvl="1" indent="-342900">
              <a:buFont typeface="Arial"/>
              <a:buChar char="•"/>
            </a:pPr>
            <a:r>
              <a:rPr lang="en-US" sz="2000">
                <a:solidFill>
                  <a:srgbClr val="024D93"/>
                </a:solidFill>
                <a:latin typeface="Helvetica"/>
                <a:cs typeface="Helvetica"/>
              </a:rPr>
              <a:t>Change Management in Libraries </a:t>
            </a:r>
            <a:endParaRPr lang="en-US" sz="2000">
              <a:solidFill>
                <a:srgbClr val="024D93"/>
              </a:solidFill>
              <a:latin typeface="Helvetica"/>
              <a:cs typeface="Calibri" panose="020F0502020204030204"/>
            </a:endParaRPr>
          </a:p>
          <a:p>
            <a:pPr marL="800100" lvl="1" indent="-342900">
              <a:buFont typeface="Arial"/>
              <a:buChar char="•"/>
            </a:pPr>
            <a:r>
              <a:rPr lang="en-US" sz="2000">
                <a:solidFill>
                  <a:srgbClr val="024D93"/>
                </a:solidFill>
                <a:latin typeface="Helvetica"/>
                <a:cs typeface="Helvetica"/>
              </a:rPr>
              <a:t>Library Strategic Planning </a:t>
            </a:r>
            <a:endParaRPr lang="en-US" sz="2000">
              <a:solidFill>
                <a:srgbClr val="024D93"/>
              </a:solidFill>
              <a:latin typeface="Helvetica"/>
              <a:cs typeface="Calibri" panose="020F0502020204030204"/>
            </a:endParaRPr>
          </a:p>
          <a:p>
            <a:pPr marL="800100" lvl="1" indent="-342900">
              <a:buFont typeface="Arial"/>
              <a:buChar char="•"/>
            </a:pPr>
            <a:r>
              <a:rPr lang="en-US" sz="2000">
                <a:solidFill>
                  <a:srgbClr val="024D93"/>
                </a:solidFill>
                <a:latin typeface="Helvetica"/>
                <a:cs typeface="Helvetica"/>
              </a:rPr>
              <a:t>Library Assessment</a:t>
            </a:r>
            <a:endParaRPr lang="en-US" sz="2000">
              <a:solidFill>
                <a:srgbClr val="024D93"/>
              </a:solidFill>
              <a:latin typeface="Calibri"/>
              <a:cs typeface="Calibri" panose="020F0502020204030204"/>
            </a:endParaRPr>
          </a:p>
          <a:p>
            <a:pPr marL="1028700" lvl="1" indent="-571500">
              <a:buFont typeface="Arial" panose="020B0604020202020204" pitchFamily="34" charset="0"/>
              <a:buChar char="•"/>
            </a:pPr>
            <a:endParaRPr lang="en-US" sz="2400">
              <a:solidFill>
                <a:srgbClr val="024D93"/>
              </a:solidFill>
              <a:latin typeface="Helvetica" pitchFamily="2" charset="0"/>
              <a:cs typeface="Helvetica"/>
            </a:endParaRPr>
          </a:p>
          <a:p>
            <a:r>
              <a:rPr lang="en-US" sz="2400" b="1">
                <a:solidFill>
                  <a:srgbClr val="024D93"/>
                </a:solidFill>
                <a:latin typeface="Helvetica"/>
                <a:ea typeface="+mn-lt"/>
                <a:cs typeface="Helvetica"/>
              </a:rPr>
              <a:t>Upcoming Virtual Offerings:</a:t>
            </a:r>
            <a:endParaRPr lang="en-US" sz="2400">
              <a:solidFill>
                <a:srgbClr val="024D93"/>
              </a:solidFill>
              <a:latin typeface="Helvetica"/>
              <a:cs typeface="Helvetica"/>
            </a:endParaRPr>
          </a:p>
          <a:p>
            <a:pPr marL="457200" indent="-457200">
              <a:buFont typeface="Arial"/>
              <a:buChar char="•"/>
            </a:pPr>
            <a:endParaRPr lang="en-US" sz="2000">
              <a:solidFill>
                <a:srgbClr val="024D93"/>
              </a:solidFill>
              <a:latin typeface="Helvetica"/>
              <a:cs typeface="Helvetica"/>
            </a:endParaRPr>
          </a:p>
          <a:p>
            <a:pPr marL="457200" indent="-457200">
              <a:buFont typeface="Arial"/>
              <a:buChar char="•"/>
            </a:pPr>
            <a:r>
              <a:rPr lang="en-US" sz="2000">
                <a:solidFill>
                  <a:srgbClr val="024D93"/>
                </a:solidFill>
                <a:latin typeface="Helvetica"/>
                <a:cs typeface="Helvetica"/>
              </a:rPr>
              <a:t>Spotlight on SUNY Libraries</a:t>
            </a:r>
            <a:endParaRPr lang="en-US" sz="2000">
              <a:solidFill>
                <a:srgbClr val="024D93"/>
              </a:solidFill>
              <a:latin typeface="Helvetica" pitchFamily="2" charset="0"/>
              <a:cs typeface="Helvetica" pitchFamily="2" charset="0"/>
            </a:endParaRPr>
          </a:p>
          <a:p>
            <a:pPr marL="914400" indent="-457200">
              <a:buFont typeface="Arial"/>
              <a:buChar char="•"/>
            </a:pPr>
            <a:r>
              <a:rPr lang="en-US" sz="2000">
                <a:solidFill>
                  <a:srgbClr val="024D93"/>
                </a:solidFill>
                <a:latin typeface="Helvetica"/>
                <a:cs typeface="Helvetica"/>
              </a:rPr>
              <a:t>Dec 7: Departmental Strategic Planning</a:t>
            </a:r>
          </a:p>
          <a:p>
            <a:pPr marL="914400" lvl="1" indent="-457200">
              <a:buFont typeface="Arial"/>
              <a:buChar char="•"/>
            </a:pPr>
            <a:r>
              <a:rPr lang="en-US" sz="2000">
                <a:solidFill>
                  <a:srgbClr val="024D93"/>
                </a:solidFill>
                <a:latin typeface="Helvetica"/>
                <a:cs typeface="Helvetica"/>
              </a:rPr>
              <a:t>Feb 9: Starting a Mentoring Program</a:t>
            </a:r>
          </a:p>
          <a:p>
            <a:pPr marL="457200" indent="-457200">
              <a:buFont typeface="Arial"/>
              <a:buChar char="•"/>
            </a:pPr>
            <a:endParaRPr lang="en-US" sz="2000">
              <a:solidFill>
                <a:srgbClr val="024D93"/>
              </a:solidFill>
              <a:latin typeface="Helvetica"/>
              <a:cs typeface="Helvetica"/>
            </a:endParaRPr>
          </a:p>
          <a:p>
            <a:pPr marL="457200" indent="-457200">
              <a:buFont typeface="Arial"/>
              <a:buChar char="•"/>
            </a:pPr>
            <a:r>
              <a:rPr lang="en-US" sz="2000">
                <a:solidFill>
                  <a:srgbClr val="024D93"/>
                </a:solidFill>
                <a:latin typeface="Helvetica"/>
                <a:cs typeface="Helvetica"/>
              </a:rPr>
              <a:t>Round-Table/Panel discussions</a:t>
            </a:r>
            <a:endParaRPr lang="en-US" sz="2000">
              <a:solidFill>
                <a:srgbClr val="024D93"/>
              </a:solidFill>
              <a:latin typeface="Helvetica" pitchFamily="2" charset="0"/>
              <a:cs typeface="Helvetica" pitchFamily="2" charset="0"/>
            </a:endParaRPr>
          </a:p>
          <a:p>
            <a:pPr marL="914400" lvl="1" indent="-457200">
              <a:buFont typeface="Arial"/>
              <a:buChar char="•"/>
            </a:pPr>
            <a:r>
              <a:rPr lang="en-US" sz="2000">
                <a:solidFill>
                  <a:srgbClr val="024D93"/>
                </a:solidFill>
                <a:latin typeface="Helvetica"/>
                <a:cs typeface="Helvetica"/>
              </a:rPr>
              <a:t>Learning Commons Model</a:t>
            </a:r>
            <a:endParaRPr lang="en-US" sz="2000">
              <a:solidFill>
                <a:srgbClr val="024D93"/>
              </a:solidFill>
              <a:latin typeface="Helvetica" pitchFamily="2" charset="0"/>
              <a:cs typeface="Helvetica" pitchFamily="2" charset="0"/>
            </a:endParaRPr>
          </a:p>
          <a:p>
            <a:pPr marL="914400" lvl="1" indent="-457200">
              <a:buFont typeface="Arial"/>
              <a:buChar char="•"/>
            </a:pPr>
            <a:r>
              <a:rPr lang="en-US" sz="2000">
                <a:solidFill>
                  <a:srgbClr val="024D93"/>
                </a:solidFill>
                <a:latin typeface="Helvetica"/>
                <a:cs typeface="Helvetica"/>
              </a:rPr>
              <a:t>Textbook Reserves and eBook Textbooks</a:t>
            </a:r>
            <a:endParaRPr lang="en-US" sz="2000" err="1">
              <a:solidFill>
                <a:srgbClr val="024D93"/>
              </a:solidFill>
              <a:latin typeface="Helvetica" pitchFamily="2" charset="0"/>
              <a:cs typeface="Helvetica" pitchFamily="2" charset="0"/>
            </a:endParaRPr>
          </a:p>
          <a:p>
            <a:pPr marL="1028700" lvl="1" indent="-571500">
              <a:buFont typeface="Arial" panose="020B0604020202020204" pitchFamily="34" charset="0"/>
              <a:buChar char="•"/>
            </a:pPr>
            <a:endParaRPr lang="en-US" sz="2400">
              <a:solidFill>
                <a:srgbClr val="024D93"/>
              </a:solidFill>
              <a:latin typeface="Helvetica" pitchFamily="2" charset="0"/>
              <a:cs typeface="Helvetica" pitchFamily="2" charset="0"/>
            </a:endParaRPr>
          </a:p>
          <a:p>
            <a:pPr marL="571500" indent="-571500">
              <a:buFont typeface="Arial" panose="020B0604020202020204" pitchFamily="34" charset="0"/>
              <a:buChar char="•"/>
            </a:pPr>
            <a:endParaRPr lang="en-US" sz="2800">
              <a:solidFill>
                <a:srgbClr val="024D93"/>
              </a:solidFill>
              <a:latin typeface="Helvetica" pitchFamily="2" charset="0"/>
              <a:cs typeface="Helvetica" pitchFamily="2" charset="0"/>
            </a:endParaRPr>
          </a:p>
          <a:p>
            <a:pPr marL="571500" indent="-571500">
              <a:buFont typeface="Arial" panose="020B0604020202020204" pitchFamily="34" charset="0"/>
              <a:buChar char="•"/>
            </a:pPr>
            <a:endParaRPr lang="en-US" sz="2800">
              <a:solidFill>
                <a:srgbClr val="024D93"/>
              </a:solidFill>
              <a:latin typeface="Helvetica" pitchFamily="2" charset="0"/>
              <a:cs typeface="Helvetica" pitchFamily="2" charset="0"/>
            </a:endParaRPr>
          </a:p>
        </p:txBody>
      </p:sp>
      <p:sp>
        <p:nvSpPr>
          <p:cNvPr id="3" name="TextBox 1">
            <a:extLst>
              <a:ext uri="{FF2B5EF4-FFF2-40B4-BE49-F238E27FC236}">
                <a16:creationId xmlns:a16="http://schemas.microsoft.com/office/drawing/2014/main" id="{9C35E9FB-5E4B-B143-B4F4-7B48DB29A0DD}"/>
              </a:ext>
            </a:extLst>
          </p:cNvPr>
          <p:cNvSpPr txBox="1"/>
          <p:nvPr/>
        </p:nvSpPr>
        <p:spPr>
          <a:xfrm>
            <a:off x="266626" y="2158029"/>
            <a:ext cx="4163506"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B0F0"/>
                </a:solidFill>
                <a:latin typeface="Helvetica"/>
                <a:cs typeface="Helvetica"/>
              </a:rPr>
              <a:t>Professional Development</a:t>
            </a:r>
          </a:p>
          <a:p>
            <a:pPr algn="ctr"/>
            <a:r>
              <a:rPr lang="en-US" sz="4000" b="1">
                <a:solidFill>
                  <a:srgbClr val="00B0F0"/>
                </a:solidFill>
                <a:latin typeface="Helvetica"/>
                <a:cs typeface="Helvetica"/>
              </a:rPr>
              <a:t>Activities</a:t>
            </a:r>
            <a:endParaRPr lang="en-US" sz="4000" b="1">
              <a:solidFill>
                <a:srgbClr val="00B0F0"/>
              </a:solidFill>
              <a:latin typeface="Helvetica" pitchFamily="2" charset="0"/>
              <a:cs typeface="Helvetica"/>
            </a:endParaRPr>
          </a:p>
        </p:txBody>
      </p:sp>
    </p:spTree>
    <p:extLst>
      <p:ext uri="{BB962C8B-B14F-4D97-AF65-F5344CB8AC3E}">
        <p14:creationId xmlns:p14="http://schemas.microsoft.com/office/powerpoint/2010/main" val="400092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542941" y="1798019"/>
            <a:ext cx="11106118" cy="4524315"/>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3200">
                <a:solidFill>
                  <a:schemeClr val="bg1"/>
                </a:solidFill>
                <a:latin typeface="Helvetica"/>
                <a:cs typeface="Helvetica"/>
              </a:rPr>
              <a:t>Community of Practice around research data management support needs </a:t>
            </a:r>
            <a:endParaRPr lang="en-US" i="1">
              <a:solidFill>
                <a:schemeClr val="bg1"/>
              </a:solidFill>
              <a:latin typeface="Calibri" panose="020F0502020204030204"/>
              <a:cs typeface="Calibri" panose="020F0502020204030204"/>
            </a:endParaRPr>
          </a:p>
          <a:p>
            <a:pPr marL="571500" indent="-571500">
              <a:buFont typeface="Arial" panose="020B0604020202020204" pitchFamily="34" charset="0"/>
              <a:buChar char="•"/>
            </a:pPr>
            <a:endParaRPr lang="en-US" sz="3200">
              <a:solidFill>
                <a:schemeClr val="bg1"/>
              </a:solidFill>
              <a:latin typeface="Helvetica"/>
              <a:cs typeface="Helvetica"/>
            </a:endParaRPr>
          </a:p>
          <a:p>
            <a:pPr marL="571500" indent="-571500">
              <a:buFont typeface="Arial" panose="020B0604020202020204" pitchFamily="34" charset="0"/>
              <a:buChar char="•"/>
            </a:pPr>
            <a:r>
              <a:rPr lang="en-US" sz="3200">
                <a:solidFill>
                  <a:schemeClr val="bg1"/>
                </a:solidFill>
                <a:latin typeface="Helvetica"/>
                <a:cs typeface="Helvetica"/>
              </a:rPr>
              <a:t>Save the Date: Thursday, June 22, 2023 in Albany Area</a:t>
            </a:r>
            <a:endParaRPr lang="en-US" i="1">
              <a:solidFill>
                <a:schemeClr val="bg1"/>
              </a:solidFill>
              <a:latin typeface="Calibri" panose="020F0502020204030204"/>
              <a:cs typeface="Calibri" panose="020F0502020204030204"/>
            </a:endParaRPr>
          </a:p>
          <a:p>
            <a:pPr marL="571500" indent="-571500">
              <a:buFont typeface="Arial" panose="020B0604020202020204" pitchFamily="34" charset="0"/>
              <a:buChar char="•"/>
            </a:pPr>
            <a:endParaRPr lang="en-US" sz="3200">
              <a:solidFill>
                <a:schemeClr val="bg1"/>
              </a:solidFill>
              <a:latin typeface="Helvetica"/>
              <a:cs typeface="Helvetica"/>
            </a:endParaRPr>
          </a:p>
          <a:p>
            <a:pPr marL="571500" indent="-571500">
              <a:buFont typeface="Arial" panose="020B0604020202020204" pitchFamily="34" charset="0"/>
              <a:buChar char="•"/>
            </a:pPr>
            <a:r>
              <a:rPr lang="en-US" sz="3200">
                <a:solidFill>
                  <a:schemeClr val="bg1"/>
                </a:solidFill>
                <a:latin typeface="Helvetica"/>
                <a:cs typeface="Helvetica"/>
              </a:rPr>
              <a:t>ACRL Workshop – </a:t>
            </a:r>
            <a:r>
              <a:rPr lang="en-US" sz="3200" i="1">
                <a:solidFill>
                  <a:schemeClr val="bg1"/>
                </a:solidFill>
                <a:latin typeface="Helvetica"/>
                <a:cs typeface="Helvetica"/>
              </a:rPr>
              <a:t>Building Your Research Data Management Toolkit: Integrating RDM into Your Liaison Work</a:t>
            </a:r>
            <a:endParaRPr lang="en-US" i="1">
              <a:solidFill>
                <a:schemeClr val="bg1"/>
              </a:solidFill>
              <a:latin typeface="Calibri" panose="020F0502020204030204"/>
              <a:cs typeface="Calibri" panose="020F0502020204030204"/>
            </a:endParaRPr>
          </a:p>
          <a:p>
            <a:pPr marL="571500" indent="-571500">
              <a:buFont typeface="Arial" panose="020B0604020202020204" pitchFamily="34" charset="0"/>
              <a:buChar char="•"/>
            </a:pPr>
            <a:endParaRPr lang="en-US" sz="3200">
              <a:solidFill>
                <a:schemeClr val="bg1"/>
              </a:solidFill>
              <a:latin typeface="Helvetica"/>
              <a:cs typeface="Helvetica"/>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2052910" y="474580"/>
            <a:ext cx="8290163" cy="1323439"/>
          </a:xfrm>
          <a:prstGeom prst="rect">
            <a:avLst/>
          </a:prstGeom>
          <a:noFill/>
        </p:spPr>
        <p:txBody>
          <a:bodyPr wrap="square" lIns="91440" tIns="45720" rIns="91440" bIns="45720" rtlCol="0" anchor="t">
            <a:spAutoFit/>
          </a:bodyPr>
          <a:lstStyle/>
          <a:p>
            <a:pPr algn="ctr"/>
            <a:r>
              <a:rPr lang="en-US" sz="4000" b="1">
                <a:solidFill>
                  <a:srgbClr val="00B0F0"/>
                </a:solidFill>
                <a:latin typeface="Helvetica"/>
                <a:cs typeface="Helvetica"/>
              </a:rPr>
              <a:t>Research Data Management Updates</a:t>
            </a:r>
          </a:p>
        </p:txBody>
      </p:sp>
    </p:spTree>
    <p:extLst>
      <p:ext uri="{BB962C8B-B14F-4D97-AF65-F5344CB8AC3E}">
        <p14:creationId xmlns:p14="http://schemas.microsoft.com/office/powerpoint/2010/main" val="1460900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1C42BF-B453-4C63-905B-127D2D867AFE}"/>
              </a:ext>
            </a:extLst>
          </p:cNvPr>
          <p:cNvSpPr txBox="1"/>
          <p:nvPr/>
        </p:nvSpPr>
        <p:spPr>
          <a:xfrm>
            <a:off x="923278" y="1846554"/>
            <a:ext cx="7226423" cy="3416320"/>
          </a:xfrm>
          <a:prstGeom prst="rect">
            <a:avLst/>
          </a:prstGeom>
          <a:noFill/>
        </p:spPr>
        <p:txBody>
          <a:bodyPr wrap="square" rtlCol="0">
            <a:spAutoFit/>
          </a:bodyPr>
          <a:lstStyle/>
          <a:p>
            <a:pPr marL="285750" indent="-285750">
              <a:buFont typeface="Arial" panose="020B0604020202020204" pitchFamily="34" charset="0"/>
              <a:buChar char="•"/>
            </a:pPr>
            <a:r>
              <a:rPr lang="en-US" sz="2400"/>
              <a:t>Update to NIH data sharing policy: in effect January 2023.</a:t>
            </a:r>
          </a:p>
          <a:p>
            <a:pPr marL="285750" indent="-285750">
              <a:buFont typeface="Arial" panose="020B0604020202020204" pitchFamily="34" charset="0"/>
              <a:buChar char="•"/>
            </a:pPr>
            <a:r>
              <a:rPr lang="en-US" sz="2400"/>
              <a:t>White House Office of Science and Technology Policy (OSTP) changes to OA and Research Data Sharing: to be implemented by the end of 2025/2026.</a:t>
            </a:r>
          </a:p>
          <a:p>
            <a:pPr marL="742950" lvl="1" indent="-285750">
              <a:buFont typeface="Arial" panose="020B0604020202020204" pitchFamily="34" charset="0"/>
              <a:buChar char="•"/>
            </a:pPr>
            <a:r>
              <a:rPr lang="en-US" sz="2400"/>
              <a:t>Also called the “Nelson Memo,” which updates the 2013 “</a:t>
            </a:r>
            <a:r>
              <a:rPr lang="en-US" sz="2400" err="1"/>
              <a:t>Holdren</a:t>
            </a:r>
            <a:r>
              <a:rPr lang="en-US" sz="2400"/>
              <a:t> Memo”</a:t>
            </a:r>
          </a:p>
          <a:p>
            <a:pPr marL="285750" indent="-285750">
              <a:buFont typeface="Arial" panose="020B0604020202020204" pitchFamily="34" charset="0"/>
              <a:buChar char="•"/>
            </a:pPr>
            <a:r>
              <a:rPr lang="en-US" sz="2400"/>
              <a:t>General Trends in OA and Data Sharing and the Effect of NIH and Nelson Memo.</a:t>
            </a:r>
          </a:p>
        </p:txBody>
      </p:sp>
      <p:sp>
        <p:nvSpPr>
          <p:cNvPr id="4" name="TextBox 3">
            <a:extLst>
              <a:ext uri="{FF2B5EF4-FFF2-40B4-BE49-F238E27FC236}">
                <a16:creationId xmlns:a16="http://schemas.microsoft.com/office/drawing/2014/main" id="{75C684B2-23F1-463B-9338-2B5BC283A6BC}"/>
              </a:ext>
            </a:extLst>
          </p:cNvPr>
          <p:cNvSpPr txBox="1"/>
          <p:nvPr/>
        </p:nvSpPr>
        <p:spPr>
          <a:xfrm>
            <a:off x="1953087" y="461639"/>
            <a:ext cx="7696940" cy="646331"/>
          </a:xfrm>
          <a:prstGeom prst="rect">
            <a:avLst/>
          </a:prstGeom>
          <a:noFill/>
        </p:spPr>
        <p:txBody>
          <a:bodyPr wrap="square" rtlCol="0">
            <a:spAutoFit/>
          </a:bodyPr>
          <a:lstStyle/>
          <a:p>
            <a:r>
              <a:rPr lang="en-US" sz="3600"/>
              <a:t>Changes in Compliance Coming</a:t>
            </a:r>
          </a:p>
        </p:txBody>
      </p:sp>
      <p:pic>
        <p:nvPicPr>
          <p:cNvPr id="1026" name="Picture 2" descr="Dataset Icons - Free SVG &amp; PNG Dataset Images - Noun Project">
            <a:extLst>
              <a:ext uri="{FF2B5EF4-FFF2-40B4-BE49-F238E27FC236}">
                <a16:creationId xmlns:a16="http://schemas.microsoft.com/office/drawing/2014/main" id="{001F3E20-4A4A-411D-9961-E94AFA279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073" y="17130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 access - Wikipedia">
            <a:extLst>
              <a:ext uri="{FF2B5EF4-FFF2-40B4-BE49-F238E27FC236}">
                <a16:creationId xmlns:a16="http://schemas.microsoft.com/office/drawing/2014/main" id="{E804515A-51F1-45AB-A608-87D934ED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639" y="3819137"/>
            <a:ext cx="1292524" cy="201777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Left 4">
            <a:extLst>
              <a:ext uri="{FF2B5EF4-FFF2-40B4-BE49-F238E27FC236}">
                <a16:creationId xmlns:a16="http://schemas.microsoft.com/office/drawing/2014/main" id="{8FC6333B-9731-4B35-B941-C9EFF530C754}"/>
              </a:ext>
            </a:extLst>
          </p:cNvPr>
          <p:cNvSpPr/>
          <p:nvPr/>
        </p:nvSpPr>
        <p:spPr>
          <a:xfrm>
            <a:off x="10531506" y="1981938"/>
            <a:ext cx="491232" cy="1367163"/>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Arrow: Curved Left 7">
            <a:extLst>
              <a:ext uri="{FF2B5EF4-FFF2-40B4-BE49-F238E27FC236}">
                <a16:creationId xmlns:a16="http://schemas.microsoft.com/office/drawing/2014/main" id="{2FF267D7-8744-454C-99D4-634AB57E4D63}"/>
              </a:ext>
            </a:extLst>
          </p:cNvPr>
          <p:cNvSpPr/>
          <p:nvPr/>
        </p:nvSpPr>
        <p:spPr>
          <a:xfrm rot="10800000">
            <a:off x="8674408" y="1981937"/>
            <a:ext cx="491232" cy="1367163"/>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6289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1C42BF-B453-4C63-905B-127D2D867AFE}"/>
              </a:ext>
            </a:extLst>
          </p:cNvPr>
          <p:cNvSpPr txBox="1"/>
          <p:nvPr/>
        </p:nvSpPr>
        <p:spPr>
          <a:xfrm>
            <a:off x="923278" y="1846555"/>
            <a:ext cx="4705165" cy="3785652"/>
          </a:xfrm>
          <a:prstGeom prst="rect">
            <a:avLst/>
          </a:prstGeom>
          <a:noFill/>
        </p:spPr>
        <p:txBody>
          <a:bodyPr wrap="square" rtlCol="0">
            <a:spAutoFit/>
          </a:bodyPr>
          <a:lstStyle/>
          <a:p>
            <a:pPr marL="285750" indent="-285750">
              <a:buFont typeface="Arial" panose="020B0604020202020204" pitchFamily="34" charset="0"/>
              <a:buChar char="•"/>
            </a:pPr>
            <a:r>
              <a:rPr lang="en-US" sz="2400"/>
              <a:t>Data Sharing and Research Data Management Plans have been required by NIH since 2003.</a:t>
            </a:r>
          </a:p>
          <a:p>
            <a:pPr marL="742950" lvl="1" indent="-285750">
              <a:buFont typeface="Arial" panose="020B0604020202020204" pitchFamily="34" charset="0"/>
              <a:buChar char="•"/>
            </a:pPr>
            <a:r>
              <a:rPr lang="en-US" sz="2400"/>
              <a:t>But only for grants over $500,000</a:t>
            </a:r>
          </a:p>
          <a:p>
            <a:pPr marL="285750" indent="-285750">
              <a:buFont typeface="Arial" panose="020B0604020202020204" pitchFamily="34" charset="0"/>
              <a:buChar char="•"/>
            </a:pPr>
            <a:r>
              <a:rPr lang="en-US" sz="2400"/>
              <a:t>January 2023 policy requires data sharing and research data management plans for all NIH grants.</a:t>
            </a:r>
          </a:p>
          <a:p>
            <a:endParaRPr lang="en-US" sz="2400"/>
          </a:p>
        </p:txBody>
      </p:sp>
      <p:sp>
        <p:nvSpPr>
          <p:cNvPr id="4" name="TextBox 3">
            <a:extLst>
              <a:ext uri="{FF2B5EF4-FFF2-40B4-BE49-F238E27FC236}">
                <a16:creationId xmlns:a16="http://schemas.microsoft.com/office/drawing/2014/main" id="{75C684B2-23F1-463B-9338-2B5BC283A6BC}"/>
              </a:ext>
            </a:extLst>
          </p:cNvPr>
          <p:cNvSpPr txBox="1"/>
          <p:nvPr/>
        </p:nvSpPr>
        <p:spPr>
          <a:xfrm>
            <a:off x="2760955" y="461639"/>
            <a:ext cx="6889072" cy="646331"/>
          </a:xfrm>
          <a:prstGeom prst="rect">
            <a:avLst/>
          </a:prstGeom>
          <a:noFill/>
        </p:spPr>
        <p:txBody>
          <a:bodyPr wrap="square" rtlCol="0">
            <a:spAutoFit/>
          </a:bodyPr>
          <a:lstStyle/>
          <a:p>
            <a:r>
              <a:rPr lang="en-US" sz="3600"/>
              <a:t>NIH Data Sharing Update</a:t>
            </a:r>
          </a:p>
        </p:txBody>
      </p:sp>
      <p:pic>
        <p:nvPicPr>
          <p:cNvPr id="1026" name="Picture 2" descr="National Institutes of Health (NIH) - Turning Discovery into Health">
            <a:extLst>
              <a:ext uri="{FF2B5EF4-FFF2-40B4-BE49-F238E27FC236}">
                <a16:creationId xmlns:a16="http://schemas.microsoft.com/office/drawing/2014/main" id="{A5922BF6-0577-4898-A4E0-2E93F2557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7425" y="1846555"/>
            <a:ext cx="5049360" cy="776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H Scientific Data Sharing Logo">
            <a:extLst>
              <a:ext uri="{FF2B5EF4-FFF2-40B4-BE49-F238E27FC236}">
                <a16:creationId xmlns:a16="http://schemas.microsoft.com/office/drawing/2014/main" id="{60656C37-D7EF-41C0-A1B7-AFB9C395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425" y="3457796"/>
            <a:ext cx="5065325" cy="7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794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1C42BF-B453-4C63-905B-127D2D867AFE}"/>
              </a:ext>
            </a:extLst>
          </p:cNvPr>
          <p:cNvSpPr txBox="1"/>
          <p:nvPr/>
        </p:nvSpPr>
        <p:spPr>
          <a:xfrm>
            <a:off x="506213" y="1502714"/>
            <a:ext cx="5239674" cy="5170646"/>
          </a:xfrm>
          <a:prstGeom prst="rect">
            <a:avLst/>
          </a:prstGeom>
          <a:noFill/>
        </p:spPr>
        <p:txBody>
          <a:bodyPr wrap="square" rtlCol="0">
            <a:spAutoFit/>
          </a:bodyPr>
          <a:lstStyle/>
          <a:p>
            <a:pPr marL="285750" indent="-285750">
              <a:buFont typeface="Arial" panose="020B0604020202020204" pitchFamily="34" charset="0"/>
              <a:buChar char="•"/>
            </a:pPr>
            <a:r>
              <a:rPr lang="en-US"/>
              <a:t>NIH has issued the Data Management and Sharing (DMS) policy (effective January 25, 2023) to promote the sharing of scientific data. </a:t>
            </a:r>
          </a:p>
          <a:p>
            <a:pPr marL="285750" indent="-285750">
              <a:buFont typeface="Arial" panose="020B0604020202020204" pitchFamily="34" charset="0"/>
              <a:buChar char="•"/>
            </a:pPr>
            <a:r>
              <a:rPr lang="en-US"/>
              <a:t>Sharing scientific data accelerates biomedical research discovery, in part, by enabling validation of research results, providing accessibility to high-value datasets, and promoting data reuse for future research studies.</a:t>
            </a:r>
          </a:p>
          <a:p>
            <a:endParaRPr lang="en-US"/>
          </a:p>
          <a:p>
            <a:r>
              <a:rPr lang="en-US"/>
              <a:t>Under the DMS policy, NIH expects that investigators and institutions:</a:t>
            </a:r>
          </a:p>
          <a:p>
            <a:endParaRPr lang="en-US"/>
          </a:p>
          <a:p>
            <a:pPr marL="285750" indent="-285750">
              <a:buFont typeface="Arial" panose="020B0604020202020204" pitchFamily="34" charset="0"/>
              <a:buChar char="•"/>
            </a:pPr>
            <a:r>
              <a:rPr lang="en-US"/>
              <a:t>Plan and budget for the managing and sharing of data</a:t>
            </a:r>
          </a:p>
          <a:p>
            <a:pPr marL="285750" indent="-285750">
              <a:buFont typeface="Arial" panose="020B0604020202020204" pitchFamily="34" charset="0"/>
              <a:buChar char="•"/>
            </a:pPr>
            <a:r>
              <a:rPr lang="en-US"/>
              <a:t>Submit a DMS plan for review when applying for funding</a:t>
            </a:r>
          </a:p>
          <a:p>
            <a:pPr marL="285750" indent="-285750">
              <a:buFont typeface="Arial" panose="020B0604020202020204" pitchFamily="34" charset="0"/>
              <a:buChar char="•"/>
            </a:pPr>
            <a:r>
              <a:rPr lang="en-US"/>
              <a:t>Comply with the approved DMS plan</a:t>
            </a:r>
          </a:p>
          <a:p>
            <a:endParaRPr lang="en-US" sz="2400"/>
          </a:p>
        </p:txBody>
      </p:sp>
      <p:sp>
        <p:nvSpPr>
          <p:cNvPr id="4" name="TextBox 3">
            <a:extLst>
              <a:ext uri="{FF2B5EF4-FFF2-40B4-BE49-F238E27FC236}">
                <a16:creationId xmlns:a16="http://schemas.microsoft.com/office/drawing/2014/main" id="{75C684B2-23F1-463B-9338-2B5BC283A6BC}"/>
              </a:ext>
            </a:extLst>
          </p:cNvPr>
          <p:cNvSpPr txBox="1"/>
          <p:nvPr/>
        </p:nvSpPr>
        <p:spPr>
          <a:xfrm>
            <a:off x="2760955" y="461639"/>
            <a:ext cx="6889072" cy="646331"/>
          </a:xfrm>
          <a:prstGeom prst="rect">
            <a:avLst/>
          </a:prstGeom>
          <a:noFill/>
        </p:spPr>
        <p:txBody>
          <a:bodyPr wrap="square" rtlCol="0">
            <a:spAutoFit/>
          </a:bodyPr>
          <a:lstStyle/>
          <a:p>
            <a:r>
              <a:rPr lang="en-US" sz="3600"/>
              <a:t>NIH Data Sharing Update</a:t>
            </a:r>
          </a:p>
        </p:txBody>
      </p:sp>
      <p:pic>
        <p:nvPicPr>
          <p:cNvPr id="5" name="Picture 4">
            <a:extLst>
              <a:ext uri="{FF2B5EF4-FFF2-40B4-BE49-F238E27FC236}">
                <a16:creationId xmlns:a16="http://schemas.microsoft.com/office/drawing/2014/main" id="{4A06EDFC-89BA-4F93-A4D0-07A53A353070}"/>
              </a:ext>
            </a:extLst>
          </p:cNvPr>
          <p:cNvPicPr>
            <a:picLocks noChangeAspect="1"/>
          </p:cNvPicPr>
          <p:nvPr/>
        </p:nvPicPr>
        <p:blipFill>
          <a:blip r:embed="rId2"/>
          <a:stretch>
            <a:fillRect/>
          </a:stretch>
        </p:blipFill>
        <p:spPr>
          <a:xfrm>
            <a:off x="5879053" y="1625827"/>
            <a:ext cx="5939900" cy="4096694"/>
          </a:xfrm>
          <a:prstGeom prst="rect">
            <a:avLst/>
          </a:prstGeom>
        </p:spPr>
      </p:pic>
    </p:spTree>
    <p:extLst>
      <p:ext uri="{BB962C8B-B14F-4D97-AF65-F5344CB8AC3E}">
        <p14:creationId xmlns:p14="http://schemas.microsoft.com/office/powerpoint/2010/main" val="1005296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C684B2-23F1-463B-9338-2B5BC283A6BC}"/>
              </a:ext>
            </a:extLst>
          </p:cNvPr>
          <p:cNvSpPr txBox="1"/>
          <p:nvPr/>
        </p:nvSpPr>
        <p:spPr>
          <a:xfrm>
            <a:off x="2760955" y="461639"/>
            <a:ext cx="6889072" cy="646331"/>
          </a:xfrm>
          <a:prstGeom prst="rect">
            <a:avLst/>
          </a:prstGeom>
          <a:noFill/>
        </p:spPr>
        <p:txBody>
          <a:bodyPr wrap="square" rtlCol="0">
            <a:spAutoFit/>
          </a:bodyPr>
          <a:lstStyle/>
          <a:p>
            <a:r>
              <a:rPr lang="en-US" sz="3600"/>
              <a:t>NIH Data Requirements and SUNY</a:t>
            </a:r>
          </a:p>
        </p:txBody>
      </p:sp>
      <p:graphicFrame>
        <p:nvGraphicFramePr>
          <p:cNvPr id="5" name="Chart 4">
            <a:extLst>
              <a:ext uri="{FF2B5EF4-FFF2-40B4-BE49-F238E27FC236}">
                <a16:creationId xmlns:a16="http://schemas.microsoft.com/office/drawing/2014/main" id="{1DB2E6F2-86C1-470C-AF10-7D5BC189B3FB}"/>
              </a:ext>
            </a:extLst>
          </p:cNvPr>
          <p:cNvGraphicFramePr>
            <a:graphicFrameLocks/>
          </p:cNvGraphicFramePr>
          <p:nvPr/>
        </p:nvGraphicFramePr>
        <p:xfrm>
          <a:off x="2297097" y="1409329"/>
          <a:ext cx="6053091" cy="452983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AB46705-3A76-46C8-825B-028B1DF31C6B}"/>
              </a:ext>
            </a:extLst>
          </p:cNvPr>
          <p:cNvSpPr txBox="1"/>
          <p:nvPr/>
        </p:nvSpPr>
        <p:spPr>
          <a:xfrm>
            <a:off x="8350188" y="2006353"/>
            <a:ext cx="2849626" cy="1015663"/>
          </a:xfrm>
          <a:prstGeom prst="rect">
            <a:avLst/>
          </a:prstGeom>
          <a:noFill/>
        </p:spPr>
        <p:txBody>
          <a:bodyPr wrap="square" lIns="91440" tIns="45720" rIns="91440" bIns="45720" rtlCol="0" anchor="t">
            <a:spAutoFit/>
          </a:bodyPr>
          <a:lstStyle/>
          <a:p>
            <a:r>
              <a:rPr lang="en-US" sz="2000"/>
              <a:t>Current SUNY Awards Requiring Data Sharing and Plans: 3%</a:t>
            </a:r>
            <a:endParaRPr lang="en-US" sz="2000">
              <a:cs typeface="Calibri"/>
            </a:endParaRPr>
          </a:p>
        </p:txBody>
      </p:sp>
    </p:spTree>
    <p:extLst>
      <p:ext uri="{BB962C8B-B14F-4D97-AF65-F5344CB8AC3E}">
        <p14:creationId xmlns:p14="http://schemas.microsoft.com/office/powerpoint/2010/main" val="3324223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1C42BF-B453-4C63-905B-127D2D867AFE}"/>
              </a:ext>
            </a:extLst>
          </p:cNvPr>
          <p:cNvSpPr txBox="1"/>
          <p:nvPr/>
        </p:nvSpPr>
        <p:spPr>
          <a:xfrm>
            <a:off x="747204" y="1661969"/>
            <a:ext cx="6727794" cy="3416320"/>
          </a:xfrm>
          <a:prstGeom prst="rect">
            <a:avLst/>
          </a:prstGeom>
          <a:noFill/>
        </p:spPr>
        <p:txBody>
          <a:bodyPr wrap="square" rtlCol="0">
            <a:spAutoFit/>
          </a:bodyPr>
          <a:lstStyle/>
          <a:p>
            <a:pPr marL="342900" indent="-342900">
              <a:buFont typeface="Arial" panose="020B0604020202020204" pitchFamily="34" charset="0"/>
              <a:buChar char="•"/>
            </a:pPr>
            <a:r>
              <a:rPr lang="en-US" sz="2400"/>
              <a:t>OSTP and NIH changes are part of shifts in funder compliance requirements.</a:t>
            </a:r>
          </a:p>
          <a:p>
            <a:pPr marL="342900" indent="-342900">
              <a:buFont typeface="Arial" panose="020B0604020202020204" pitchFamily="34" charset="0"/>
              <a:buChar char="•"/>
            </a:pPr>
            <a:r>
              <a:rPr lang="en-US" sz="2400"/>
              <a:t>Will require increased support involving multiple departments.</a:t>
            </a:r>
          </a:p>
          <a:p>
            <a:pPr marL="342900" indent="-342900">
              <a:buFont typeface="Arial" panose="020B0604020202020204" pitchFamily="34" charset="0"/>
              <a:buChar char="•"/>
            </a:pPr>
            <a:r>
              <a:rPr lang="en-US" sz="2400"/>
              <a:t>Some issues may be challenging long-term problems.</a:t>
            </a:r>
          </a:p>
          <a:p>
            <a:pPr marL="800100" lvl="1" indent="-342900">
              <a:buFont typeface="Arial" panose="020B0604020202020204" pitchFamily="34" charset="0"/>
              <a:buChar char="•"/>
            </a:pPr>
            <a:r>
              <a:rPr lang="en-US" sz="2400"/>
              <a:t>Transformative Agreements</a:t>
            </a:r>
          </a:p>
          <a:p>
            <a:pPr marL="800100" lvl="1" indent="-342900">
              <a:buFont typeface="Arial" panose="020B0604020202020204" pitchFamily="34" charset="0"/>
              <a:buChar char="•"/>
            </a:pPr>
            <a:r>
              <a:rPr lang="en-US" sz="2400"/>
              <a:t>Data Infrastructure</a:t>
            </a:r>
          </a:p>
          <a:p>
            <a:pPr marL="342900" indent="-342900">
              <a:buFont typeface="Arial" panose="020B0604020202020204" pitchFamily="34" charset="0"/>
              <a:buChar char="•"/>
            </a:pPr>
            <a:endParaRPr lang="en-US" sz="2400"/>
          </a:p>
        </p:txBody>
      </p:sp>
      <p:sp>
        <p:nvSpPr>
          <p:cNvPr id="4" name="TextBox 3">
            <a:extLst>
              <a:ext uri="{FF2B5EF4-FFF2-40B4-BE49-F238E27FC236}">
                <a16:creationId xmlns:a16="http://schemas.microsoft.com/office/drawing/2014/main" id="{75C684B2-23F1-463B-9338-2B5BC283A6BC}"/>
              </a:ext>
            </a:extLst>
          </p:cNvPr>
          <p:cNvSpPr txBox="1"/>
          <p:nvPr/>
        </p:nvSpPr>
        <p:spPr>
          <a:xfrm>
            <a:off x="2050742" y="461641"/>
            <a:ext cx="8726749" cy="646331"/>
          </a:xfrm>
          <a:prstGeom prst="rect">
            <a:avLst/>
          </a:prstGeom>
          <a:noFill/>
        </p:spPr>
        <p:txBody>
          <a:bodyPr wrap="square" rtlCol="0">
            <a:spAutoFit/>
          </a:bodyPr>
          <a:lstStyle/>
          <a:p>
            <a:r>
              <a:rPr lang="en-US" sz="3600"/>
              <a:t>Future of Compliance Support</a:t>
            </a:r>
          </a:p>
        </p:txBody>
      </p:sp>
      <p:pic>
        <p:nvPicPr>
          <p:cNvPr id="5" name="Picture 4">
            <a:extLst>
              <a:ext uri="{FF2B5EF4-FFF2-40B4-BE49-F238E27FC236}">
                <a16:creationId xmlns:a16="http://schemas.microsoft.com/office/drawing/2014/main" id="{85AFBAFE-144B-4472-987B-640430B6E893}"/>
              </a:ext>
            </a:extLst>
          </p:cNvPr>
          <p:cNvPicPr>
            <a:picLocks noChangeAspect="1"/>
          </p:cNvPicPr>
          <p:nvPr/>
        </p:nvPicPr>
        <p:blipFill>
          <a:blip r:embed="rId2"/>
          <a:stretch>
            <a:fillRect/>
          </a:stretch>
        </p:blipFill>
        <p:spPr>
          <a:xfrm>
            <a:off x="7670306" y="1661969"/>
            <a:ext cx="4101483" cy="4101483"/>
          </a:xfrm>
          <a:prstGeom prst="rect">
            <a:avLst/>
          </a:prstGeom>
        </p:spPr>
      </p:pic>
    </p:spTree>
    <p:extLst>
      <p:ext uri="{BB962C8B-B14F-4D97-AF65-F5344CB8AC3E}">
        <p14:creationId xmlns:p14="http://schemas.microsoft.com/office/powerpoint/2010/main" val="231688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079C9-7F9E-4B06-A6C0-BDE6AC89B652}"/>
              </a:ext>
            </a:extLst>
          </p:cNvPr>
          <p:cNvSpPr>
            <a:spLocks noGrp="1"/>
          </p:cNvSpPr>
          <p:nvPr>
            <p:ph type="title"/>
          </p:nvPr>
        </p:nvSpPr>
        <p:spPr>
          <a:xfrm>
            <a:off x="1767840" y="365126"/>
            <a:ext cx="10170160" cy="1145539"/>
          </a:xfrm>
        </p:spPr>
        <p:txBody>
          <a:bodyPr/>
          <a:lstStyle/>
          <a:p>
            <a:pPr algn="l"/>
            <a:r>
              <a:rPr lang="en-US"/>
              <a:t>RDM, SUNY Repository, and Data Services</a:t>
            </a:r>
          </a:p>
        </p:txBody>
      </p:sp>
      <p:sp>
        <p:nvSpPr>
          <p:cNvPr id="3" name="Content Placeholder 2">
            <a:extLst>
              <a:ext uri="{FF2B5EF4-FFF2-40B4-BE49-F238E27FC236}">
                <a16:creationId xmlns:a16="http://schemas.microsoft.com/office/drawing/2014/main" id="{E467F4A0-6205-4B62-AAEC-99A36B9BE657}"/>
              </a:ext>
            </a:extLst>
          </p:cNvPr>
          <p:cNvSpPr>
            <a:spLocks noGrp="1"/>
          </p:cNvSpPr>
          <p:nvPr>
            <p:ph idx="1"/>
          </p:nvPr>
        </p:nvSpPr>
        <p:spPr>
          <a:xfrm>
            <a:off x="909320" y="1510665"/>
            <a:ext cx="6022339" cy="4006215"/>
          </a:xfrm>
        </p:spPr>
        <p:txBody>
          <a:bodyPr/>
          <a:lstStyle/>
          <a:p>
            <a:r>
              <a:rPr lang="en-US"/>
              <a:t>SUNY is currently reviewing Dryad as a Research Data Management solution to pilot for a year.</a:t>
            </a:r>
          </a:p>
          <a:p>
            <a:r>
              <a:rPr lang="en-US"/>
              <a:t>Will review RDM needs throughout year.</a:t>
            </a:r>
          </a:p>
          <a:p>
            <a:r>
              <a:rPr lang="en-US"/>
              <a:t>No plan to offer RDM as a shared service.</a:t>
            </a:r>
          </a:p>
          <a:p>
            <a:r>
              <a:rPr lang="en-US"/>
              <a:t>SOAR not intended for Research Data, and if campuses wish to host datasets, these will be treated as a specific service request that will likely involve charges to campus.</a:t>
            </a:r>
          </a:p>
          <a:p>
            <a:pPr marL="0" indent="0">
              <a:buNone/>
            </a:pPr>
            <a:endParaRPr lang="en-US"/>
          </a:p>
        </p:txBody>
      </p:sp>
      <p:pic>
        <p:nvPicPr>
          <p:cNvPr id="5122" name="Picture 2" descr="Dryad is now available | UC Irvine Libraries">
            <a:extLst>
              <a:ext uri="{FF2B5EF4-FFF2-40B4-BE49-F238E27FC236}">
                <a16:creationId xmlns:a16="http://schemas.microsoft.com/office/drawing/2014/main" id="{1EE96BF3-1D8B-437D-9EA7-5ABBB6B64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9099" y="2841625"/>
            <a:ext cx="4904741" cy="81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97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6F809-0C13-6BFB-C362-12412A48FD4A}"/>
              </a:ext>
            </a:extLst>
          </p:cNvPr>
          <p:cNvSpPr txBox="1"/>
          <p:nvPr/>
        </p:nvSpPr>
        <p:spPr>
          <a:xfrm>
            <a:off x="4824881" y="335690"/>
            <a:ext cx="6715303" cy="63709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2400">
                <a:solidFill>
                  <a:srgbClr val="024D93"/>
                </a:solidFill>
                <a:latin typeface="Helvetica"/>
                <a:cs typeface="Helvetica"/>
              </a:rPr>
              <a:t>SUNY will cover the costs of all courseware from Ready-to-Adopt Catalog through Fall 2025</a:t>
            </a:r>
          </a:p>
          <a:p>
            <a:pPr marL="571500" indent="-571500">
              <a:buFont typeface="Arial" panose="020B0604020202020204" pitchFamily="34" charset="0"/>
              <a:buChar char="•"/>
            </a:pPr>
            <a:endParaRPr lang="en-US" sz="2400">
              <a:solidFill>
                <a:srgbClr val="024D93"/>
              </a:solidFill>
              <a:latin typeface="Helvetica" pitchFamily="2" charset="0"/>
              <a:cs typeface="Helvetica"/>
            </a:endParaRPr>
          </a:p>
          <a:p>
            <a:pPr marL="571500" indent="-571500">
              <a:buFont typeface="Arial" panose="020B0604020202020204" pitchFamily="34" charset="0"/>
              <a:buChar char="•"/>
            </a:pPr>
            <a:r>
              <a:rPr lang="en-US" sz="2400">
                <a:solidFill>
                  <a:srgbClr val="024D93"/>
                </a:solidFill>
                <a:latin typeface="Helvetica"/>
                <a:cs typeface="Helvetica"/>
              </a:rPr>
              <a:t>In planning stages to return to a model which includes direct funding to campuses </a:t>
            </a:r>
            <a:endParaRPr lang="en-US" sz="2400">
              <a:solidFill>
                <a:srgbClr val="024D93"/>
              </a:solidFill>
              <a:latin typeface="Helvetica" pitchFamily="2" charset="0"/>
              <a:cs typeface="Helvetica"/>
            </a:endParaRPr>
          </a:p>
          <a:p>
            <a:pPr marL="571500" indent="-571500">
              <a:buFont typeface="Arial" panose="020B0604020202020204" pitchFamily="34" charset="0"/>
              <a:buChar char="•"/>
            </a:pPr>
            <a:endParaRPr lang="en-US" sz="2400">
              <a:solidFill>
                <a:srgbClr val="024D93"/>
              </a:solidFill>
              <a:latin typeface="Helvetica"/>
              <a:cs typeface="Helvetica"/>
            </a:endParaRPr>
          </a:p>
          <a:p>
            <a:pPr marL="571500" indent="-571500">
              <a:buFont typeface="Arial" panose="020B0604020202020204" pitchFamily="34" charset="0"/>
              <a:buChar char="•"/>
            </a:pPr>
            <a:r>
              <a:rPr lang="en-US" sz="2400">
                <a:solidFill>
                  <a:srgbClr val="024D93"/>
                </a:solidFill>
                <a:latin typeface="Helvetica"/>
                <a:cs typeface="Helvetica"/>
              </a:rPr>
              <a:t>OER Advisory Board to provide feedback and recommendations regarding: </a:t>
            </a:r>
            <a:endParaRPr lang="en-US" sz="2400">
              <a:solidFill>
                <a:srgbClr val="024D93"/>
              </a:solidFill>
              <a:latin typeface="Helvetica" pitchFamily="2" charset="0"/>
              <a:cs typeface="Helvetica"/>
            </a:endParaRPr>
          </a:p>
          <a:p>
            <a:pPr marL="1028700" lvl="1" indent="-571500">
              <a:buFont typeface="Arial" panose="020B0604020202020204" pitchFamily="34" charset="0"/>
              <a:buChar char="•"/>
            </a:pPr>
            <a:r>
              <a:rPr lang="en-US" sz="2400">
                <a:solidFill>
                  <a:srgbClr val="024D93"/>
                </a:solidFill>
                <a:latin typeface="Helvetica"/>
                <a:cs typeface="Helvetica"/>
              </a:rPr>
              <a:t>strategic planning, </a:t>
            </a:r>
            <a:endParaRPr lang="en-US" sz="2400">
              <a:solidFill>
                <a:srgbClr val="024D93"/>
              </a:solidFill>
              <a:latin typeface="Helvetica" pitchFamily="2" charset="0"/>
              <a:cs typeface="Helvetica"/>
            </a:endParaRPr>
          </a:p>
          <a:p>
            <a:pPr marL="1028700" lvl="1" indent="-571500">
              <a:buFont typeface="Arial" panose="020B0604020202020204" pitchFamily="34" charset="0"/>
              <a:buChar char="•"/>
            </a:pPr>
            <a:r>
              <a:rPr lang="en-US" sz="2400">
                <a:solidFill>
                  <a:srgbClr val="024D93"/>
                </a:solidFill>
                <a:latin typeface="Helvetica"/>
                <a:cs typeface="Helvetica"/>
              </a:rPr>
              <a:t>outreach and professional development offerings,</a:t>
            </a:r>
            <a:endParaRPr lang="en-US" sz="2400">
              <a:solidFill>
                <a:srgbClr val="024D93"/>
              </a:solidFill>
              <a:latin typeface="Helvetica" pitchFamily="2" charset="0"/>
              <a:cs typeface="Helvetica"/>
            </a:endParaRPr>
          </a:p>
          <a:p>
            <a:pPr marL="1028700" lvl="1" indent="-571500">
              <a:buFont typeface="Arial" panose="020B0604020202020204" pitchFamily="34" charset="0"/>
              <a:buChar char="•"/>
            </a:pPr>
            <a:r>
              <a:rPr lang="en-US" sz="2400">
                <a:solidFill>
                  <a:srgbClr val="024D93"/>
                </a:solidFill>
                <a:latin typeface="Helvetica"/>
                <a:cs typeface="Helvetica"/>
              </a:rPr>
              <a:t>potential partnerships, </a:t>
            </a:r>
            <a:endParaRPr lang="en-US" sz="2400">
              <a:solidFill>
                <a:srgbClr val="024D93"/>
              </a:solidFill>
              <a:latin typeface="Helvetica" pitchFamily="2" charset="0"/>
              <a:cs typeface="Helvetica"/>
            </a:endParaRPr>
          </a:p>
          <a:p>
            <a:pPr marL="1028700" lvl="1" indent="-571500">
              <a:buFont typeface="Arial" panose="020B0604020202020204" pitchFamily="34" charset="0"/>
              <a:buChar char="•"/>
            </a:pPr>
            <a:r>
              <a:rPr lang="en-US" sz="2400">
                <a:solidFill>
                  <a:srgbClr val="024D93"/>
                </a:solidFill>
                <a:latin typeface="Helvetica"/>
                <a:cs typeface="Helvetica"/>
              </a:rPr>
              <a:t>sustainability and growth of OER and affordable learning resources across the system.</a:t>
            </a:r>
            <a:endParaRPr lang="en-US" sz="2400">
              <a:solidFill>
                <a:srgbClr val="024D93"/>
              </a:solidFill>
              <a:latin typeface="Helvetica" pitchFamily="2" charset="0"/>
              <a:cs typeface="Helvetica"/>
            </a:endParaRPr>
          </a:p>
          <a:p>
            <a:pPr marL="571500" indent="-571500">
              <a:buFont typeface="Arial" panose="020B0604020202020204" pitchFamily="34" charset="0"/>
              <a:buChar char="•"/>
            </a:pPr>
            <a:endParaRPr lang="en-US" sz="2400">
              <a:solidFill>
                <a:srgbClr val="024D93"/>
              </a:solidFill>
              <a:latin typeface="Helvetica" pitchFamily="2" charset="0"/>
              <a:cs typeface="Helvetica" pitchFamily="2" charset="0"/>
            </a:endParaRPr>
          </a:p>
        </p:txBody>
      </p:sp>
      <p:sp>
        <p:nvSpPr>
          <p:cNvPr id="3" name="TextBox 1">
            <a:extLst>
              <a:ext uri="{FF2B5EF4-FFF2-40B4-BE49-F238E27FC236}">
                <a16:creationId xmlns:a16="http://schemas.microsoft.com/office/drawing/2014/main" id="{FF80E180-ED30-1688-2987-FFE0233F1ABD}"/>
              </a:ext>
            </a:extLst>
          </p:cNvPr>
          <p:cNvSpPr txBox="1"/>
          <p:nvPr/>
        </p:nvSpPr>
        <p:spPr>
          <a:xfrm>
            <a:off x="566063" y="2193527"/>
            <a:ext cx="357285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B0F0"/>
                </a:solidFill>
                <a:latin typeface="Helvetica" pitchFamily="2" charset="0"/>
              </a:rPr>
              <a:t>SUNY OER Services</a:t>
            </a:r>
          </a:p>
        </p:txBody>
      </p:sp>
    </p:spTree>
    <p:extLst>
      <p:ext uri="{BB962C8B-B14F-4D97-AF65-F5344CB8AC3E}">
        <p14:creationId xmlns:p14="http://schemas.microsoft.com/office/powerpoint/2010/main" val="310560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DE0F-1163-44D7-88E2-662FFB9187E8}"/>
              </a:ext>
            </a:extLst>
          </p:cNvPr>
          <p:cNvSpPr>
            <a:spLocks noGrp="1"/>
          </p:cNvSpPr>
          <p:nvPr>
            <p:ph type="title"/>
          </p:nvPr>
        </p:nvSpPr>
        <p:spPr/>
        <p:txBody>
          <a:bodyPr/>
          <a:lstStyle/>
          <a:p>
            <a:r>
              <a:rPr lang="en-US"/>
              <a:t>OLIS Budget Overview: Revenue</a:t>
            </a:r>
          </a:p>
        </p:txBody>
      </p:sp>
      <p:graphicFrame>
        <p:nvGraphicFramePr>
          <p:cNvPr id="4" name="Content Placeholder 3">
            <a:extLst>
              <a:ext uri="{FF2B5EF4-FFF2-40B4-BE49-F238E27FC236}">
                <a16:creationId xmlns:a16="http://schemas.microsoft.com/office/drawing/2014/main" id="{B7DF43D4-74D6-453A-AEF2-C5B12F45FF3F}"/>
              </a:ext>
            </a:extLst>
          </p:cNvPr>
          <p:cNvGraphicFramePr>
            <a:graphicFrameLocks noGrp="1"/>
          </p:cNvGraphicFramePr>
          <p:nvPr>
            <p:ph idx="1"/>
            <p:extLst>
              <p:ext uri="{D42A27DB-BD31-4B8C-83A1-F6EECF244321}">
                <p14:modId xmlns:p14="http://schemas.microsoft.com/office/powerpoint/2010/main" val="827858254"/>
              </p:ext>
            </p:extLst>
          </p:nvPr>
        </p:nvGraphicFramePr>
        <p:xfrm>
          <a:off x="986642" y="184541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324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72C6-12D2-4914-A19B-0C76A3A880D5}"/>
              </a:ext>
            </a:extLst>
          </p:cNvPr>
          <p:cNvSpPr>
            <a:spLocks noGrp="1"/>
          </p:cNvSpPr>
          <p:nvPr>
            <p:ph type="title"/>
          </p:nvPr>
        </p:nvSpPr>
        <p:spPr>
          <a:xfrm>
            <a:off x="2284906" y="98794"/>
            <a:ext cx="9356678" cy="1325563"/>
          </a:xfrm>
        </p:spPr>
        <p:txBody>
          <a:bodyPr lIns="91440" tIns="45720" rIns="91440" bIns="45720" anchor="ctr"/>
          <a:lstStyle/>
          <a:p>
            <a:r>
              <a:rPr lang="en-US"/>
              <a:t>OER Total Enrollment Trends</a:t>
            </a:r>
          </a:p>
        </p:txBody>
      </p:sp>
      <p:pic>
        <p:nvPicPr>
          <p:cNvPr id="19" name="Picture 19" descr="Chart, line chart&#10;&#10;Description automatically generated">
            <a:extLst>
              <a:ext uri="{FF2B5EF4-FFF2-40B4-BE49-F238E27FC236}">
                <a16:creationId xmlns:a16="http://schemas.microsoft.com/office/drawing/2014/main" id="{353CBAD7-03E3-8C80-4643-7194FE60AB44}"/>
              </a:ext>
            </a:extLst>
          </p:cNvPr>
          <p:cNvPicPr>
            <a:picLocks noGrp="1" noChangeAspect="1"/>
          </p:cNvPicPr>
          <p:nvPr>
            <p:ph idx="1"/>
          </p:nvPr>
        </p:nvPicPr>
        <p:blipFill>
          <a:blip r:embed="rId2"/>
          <a:stretch>
            <a:fillRect/>
          </a:stretch>
        </p:blipFill>
        <p:spPr>
          <a:xfrm>
            <a:off x="2281796" y="1063625"/>
            <a:ext cx="8312254" cy="4800722"/>
          </a:xfrm>
        </p:spPr>
      </p:pic>
    </p:spTree>
    <p:extLst>
      <p:ext uri="{BB962C8B-B14F-4D97-AF65-F5344CB8AC3E}">
        <p14:creationId xmlns:p14="http://schemas.microsoft.com/office/powerpoint/2010/main" val="1735210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2ABD-6F62-4C72-B6D4-7BA5E32AFF34}"/>
              </a:ext>
            </a:extLst>
          </p:cNvPr>
          <p:cNvSpPr>
            <a:spLocks noGrp="1"/>
          </p:cNvSpPr>
          <p:nvPr>
            <p:ph type="title"/>
          </p:nvPr>
        </p:nvSpPr>
        <p:spPr/>
        <p:txBody>
          <a:bodyPr/>
          <a:lstStyle/>
          <a:p>
            <a:r>
              <a:rPr lang="en-US"/>
              <a:t>Courseware Enrollment: Courses</a:t>
            </a:r>
          </a:p>
        </p:txBody>
      </p:sp>
      <p:pic>
        <p:nvPicPr>
          <p:cNvPr id="5" name="Content Placeholder 4">
            <a:extLst>
              <a:ext uri="{FF2B5EF4-FFF2-40B4-BE49-F238E27FC236}">
                <a16:creationId xmlns:a16="http://schemas.microsoft.com/office/drawing/2014/main" id="{8E9984F1-A452-44C1-AE95-3720DE9E57D1}"/>
              </a:ext>
            </a:extLst>
          </p:cNvPr>
          <p:cNvPicPr>
            <a:picLocks noGrp="1" noChangeAspect="1"/>
          </p:cNvPicPr>
          <p:nvPr>
            <p:ph idx="1"/>
          </p:nvPr>
        </p:nvPicPr>
        <p:blipFill rotWithShape="1">
          <a:blip r:embed="rId2"/>
          <a:srcRect t="512" r="1278" b="-226"/>
          <a:stretch/>
        </p:blipFill>
        <p:spPr>
          <a:xfrm>
            <a:off x="2390377" y="1693740"/>
            <a:ext cx="6036761" cy="4313075"/>
          </a:xfrm>
        </p:spPr>
      </p:pic>
      <p:pic>
        <p:nvPicPr>
          <p:cNvPr id="4" name="Picture 3" descr="SUNY OER Services" title="SUNY OER Services">
            <a:extLst>
              <a:ext uri="{FF2B5EF4-FFF2-40B4-BE49-F238E27FC236}">
                <a16:creationId xmlns:a16="http://schemas.microsoft.com/office/drawing/2014/main" id="{FD874F95-C0F7-C478-A52D-FF1C6630D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188" y="1441391"/>
            <a:ext cx="2506358" cy="1029584"/>
          </a:xfrm>
          <a:prstGeom prst="rect">
            <a:avLst/>
          </a:prstGeom>
          <a:solidFill>
            <a:schemeClr val="bg1"/>
          </a:solidFill>
        </p:spPr>
      </p:pic>
    </p:spTree>
    <p:extLst>
      <p:ext uri="{BB962C8B-B14F-4D97-AF65-F5344CB8AC3E}">
        <p14:creationId xmlns:p14="http://schemas.microsoft.com/office/powerpoint/2010/main" val="70050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5775ABD0-5E1C-1AF9-A072-AD9CE0C3B5ED}"/>
              </a:ext>
            </a:extLst>
          </p:cNvPr>
          <p:cNvPicPr>
            <a:picLocks noChangeAspect="1"/>
          </p:cNvPicPr>
          <p:nvPr/>
        </p:nvPicPr>
        <p:blipFill>
          <a:blip r:embed="rId2"/>
          <a:stretch>
            <a:fillRect/>
          </a:stretch>
        </p:blipFill>
        <p:spPr>
          <a:xfrm>
            <a:off x="2393977" y="1718164"/>
            <a:ext cx="6397815" cy="4175492"/>
          </a:xfrm>
          <a:prstGeom prst="rect">
            <a:avLst/>
          </a:prstGeom>
        </p:spPr>
      </p:pic>
      <p:sp>
        <p:nvSpPr>
          <p:cNvPr id="2" name="Title 1">
            <a:extLst>
              <a:ext uri="{FF2B5EF4-FFF2-40B4-BE49-F238E27FC236}">
                <a16:creationId xmlns:a16="http://schemas.microsoft.com/office/drawing/2014/main" id="{D7992ABD-6F62-4C72-B6D4-7BA5E32AFF34}"/>
              </a:ext>
            </a:extLst>
          </p:cNvPr>
          <p:cNvSpPr>
            <a:spLocks noGrp="1"/>
          </p:cNvSpPr>
          <p:nvPr>
            <p:ph type="title"/>
          </p:nvPr>
        </p:nvSpPr>
        <p:spPr/>
        <p:txBody>
          <a:bodyPr lIns="91440" tIns="45720" rIns="91440" bIns="45720" anchor="ctr"/>
          <a:lstStyle/>
          <a:p>
            <a:r>
              <a:rPr lang="en-US">
                <a:ea typeface="+mn-lt"/>
                <a:cs typeface="+mn-lt"/>
              </a:rPr>
              <a:t>Courseware Enrollment: Students</a:t>
            </a:r>
            <a:endParaRPr lang="en-US" b="0">
              <a:ea typeface="+mn-lt"/>
              <a:cs typeface="+mn-lt"/>
            </a:endParaRPr>
          </a:p>
        </p:txBody>
      </p:sp>
      <p:pic>
        <p:nvPicPr>
          <p:cNvPr id="4" name="Picture 3" descr="SUNY OER Services" title="SUNY OER Services">
            <a:extLst>
              <a:ext uri="{FF2B5EF4-FFF2-40B4-BE49-F238E27FC236}">
                <a16:creationId xmlns:a16="http://schemas.microsoft.com/office/drawing/2014/main" id="{FD874F95-C0F7-C478-A52D-FF1C6630D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188" y="1441391"/>
            <a:ext cx="2506358" cy="1029584"/>
          </a:xfrm>
          <a:prstGeom prst="rect">
            <a:avLst/>
          </a:prstGeom>
          <a:solidFill>
            <a:schemeClr val="bg1"/>
          </a:solidFill>
        </p:spPr>
      </p:pic>
    </p:spTree>
    <p:extLst>
      <p:ext uri="{BB962C8B-B14F-4D97-AF65-F5344CB8AC3E}">
        <p14:creationId xmlns:p14="http://schemas.microsoft.com/office/powerpoint/2010/main" val="3309023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B7AD-2067-459D-A460-0339F8AA1EA9}"/>
              </a:ext>
            </a:extLst>
          </p:cNvPr>
          <p:cNvSpPr>
            <a:spLocks noGrp="1"/>
          </p:cNvSpPr>
          <p:nvPr>
            <p:ph type="title"/>
          </p:nvPr>
        </p:nvSpPr>
        <p:spPr/>
        <p:txBody>
          <a:bodyPr/>
          <a:lstStyle/>
          <a:p>
            <a:r>
              <a:rPr lang="en-US"/>
              <a:t>Courseware Enrollment by Platform</a:t>
            </a:r>
          </a:p>
        </p:txBody>
      </p:sp>
      <p:pic>
        <p:nvPicPr>
          <p:cNvPr id="5" name="Content Placeholder 4">
            <a:extLst>
              <a:ext uri="{FF2B5EF4-FFF2-40B4-BE49-F238E27FC236}">
                <a16:creationId xmlns:a16="http://schemas.microsoft.com/office/drawing/2014/main" id="{6B72FAFF-DB19-44CC-B6AF-0DC141B69501}"/>
              </a:ext>
            </a:extLst>
          </p:cNvPr>
          <p:cNvPicPr>
            <a:picLocks noGrp="1" noChangeAspect="1"/>
          </p:cNvPicPr>
          <p:nvPr>
            <p:ph idx="1"/>
          </p:nvPr>
        </p:nvPicPr>
        <p:blipFill>
          <a:blip r:embed="rId2"/>
          <a:stretch>
            <a:fillRect/>
          </a:stretch>
        </p:blipFill>
        <p:spPr>
          <a:xfrm>
            <a:off x="651769" y="2276406"/>
            <a:ext cx="10515600" cy="3378753"/>
          </a:xfrm>
        </p:spPr>
      </p:pic>
    </p:spTree>
    <p:extLst>
      <p:ext uri="{BB962C8B-B14F-4D97-AF65-F5344CB8AC3E}">
        <p14:creationId xmlns:p14="http://schemas.microsoft.com/office/powerpoint/2010/main" val="1851228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2B27B-0102-4447-A050-31A3AF5C2EE7}"/>
              </a:ext>
            </a:extLst>
          </p:cNvPr>
          <p:cNvSpPr txBox="1"/>
          <p:nvPr/>
        </p:nvSpPr>
        <p:spPr>
          <a:xfrm>
            <a:off x="2032001" y="362857"/>
            <a:ext cx="8795656" cy="830997"/>
          </a:xfrm>
          <a:prstGeom prst="rect">
            <a:avLst/>
          </a:prstGeom>
          <a:noFill/>
        </p:spPr>
        <p:txBody>
          <a:bodyPr wrap="square" rtlCol="0">
            <a:spAutoFit/>
          </a:bodyPr>
          <a:lstStyle/>
          <a:p>
            <a:r>
              <a:rPr lang="en-US" sz="4800"/>
              <a:t>OER Creation for Courses at Scale</a:t>
            </a:r>
          </a:p>
        </p:txBody>
      </p:sp>
      <p:sp>
        <p:nvSpPr>
          <p:cNvPr id="3" name="TextBox 2">
            <a:extLst>
              <a:ext uri="{FF2B5EF4-FFF2-40B4-BE49-F238E27FC236}">
                <a16:creationId xmlns:a16="http://schemas.microsoft.com/office/drawing/2014/main" id="{2BDB9F76-9977-4C49-B907-D2EB84988120}"/>
              </a:ext>
            </a:extLst>
          </p:cNvPr>
          <p:cNvSpPr txBox="1"/>
          <p:nvPr/>
        </p:nvSpPr>
        <p:spPr>
          <a:xfrm>
            <a:off x="914401" y="1625600"/>
            <a:ext cx="7315200" cy="4524315"/>
          </a:xfrm>
          <a:prstGeom prst="rect">
            <a:avLst/>
          </a:prstGeom>
          <a:noFill/>
        </p:spPr>
        <p:txBody>
          <a:bodyPr wrap="square" rtlCol="0">
            <a:spAutoFit/>
          </a:bodyPr>
          <a:lstStyle/>
          <a:p>
            <a:pPr marL="285750" indent="-285750">
              <a:buFont typeface="Arial" panose="020B0604020202020204" pitchFamily="34" charset="0"/>
              <a:buChar char="•"/>
            </a:pPr>
            <a:r>
              <a:rPr lang="en-US" sz="3200"/>
              <a:t>Main focus will be on development of 5 courses over the next  30 months to add to Ready to Adopt Catalog via partnership with OLI.</a:t>
            </a:r>
          </a:p>
          <a:p>
            <a:pPr marL="285750" indent="-285750">
              <a:buFont typeface="Arial" panose="020B0604020202020204" pitchFamily="34" charset="0"/>
              <a:buChar char="•"/>
            </a:pPr>
            <a:r>
              <a:rPr lang="en-US" sz="3200"/>
              <a:t>Will gather input from campuses and advisory board  on which courses to develop, with adoptions connected to them.</a:t>
            </a:r>
          </a:p>
          <a:p>
            <a:pPr marL="285750" indent="-285750">
              <a:buFont typeface="Arial" panose="020B0604020202020204" pitchFamily="34" charset="0"/>
              <a:buChar char="•"/>
            </a:pPr>
            <a:r>
              <a:rPr lang="en-US" sz="3200"/>
              <a:t>Focus will be on high-enrollment Gen-Ed.</a:t>
            </a:r>
          </a:p>
        </p:txBody>
      </p:sp>
      <p:pic>
        <p:nvPicPr>
          <p:cNvPr id="4" name="Picture 3">
            <a:extLst>
              <a:ext uri="{FF2B5EF4-FFF2-40B4-BE49-F238E27FC236}">
                <a16:creationId xmlns:a16="http://schemas.microsoft.com/office/drawing/2014/main" id="{153CA577-9DB0-4AE0-8663-FF8CDDBAD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493" y="1789743"/>
            <a:ext cx="2362398" cy="1370334"/>
          </a:xfrm>
          <a:prstGeom prst="rect">
            <a:avLst/>
          </a:prstGeom>
        </p:spPr>
      </p:pic>
      <p:pic>
        <p:nvPicPr>
          <p:cNvPr id="5" name="Picture 4" descr="SUNY OER Services" title="SUNY OER Services">
            <a:extLst>
              <a:ext uri="{FF2B5EF4-FFF2-40B4-BE49-F238E27FC236}">
                <a16:creationId xmlns:a16="http://schemas.microsoft.com/office/drawing/2014/main" id="{48AA11E1-4181-4AF5-A525-A32865BFA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9513" y="3755966"/>
            <a:ext cx="2506358" cy="1029584"/>
          </a:xfrm>
          <a:prstGeom prst="rect">
            <a:avLst/>
          </a:prstGeom>
          <a:solidFill>
            <a:schemeClr val="bg1"/>
          </a:solidFill>
        </p:spPr>
      </p:pic>
    </p:spTree>
    <p:extLst>
      <p:ext uri="{BB962C8B-B14F-4D97-AF65-F5344CB8AC3E}">
        <p14:creationId xmlns:p14="http://schemas.microsoft.com/office/powerpoint/2010/main" val="1972614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website&#10;&#10;Description automatically generated">
            <a:extLst>
              <a:ext uri="{FF2B5EF4-FFF2-40B4-BE49-F238E27FC236}">
                <a16:creationId xmlns:a16="http://schemas.microsoft.com/office/drawing/2014/main" id="{2FD64BF2-E6A6-4E7D-0697-B438D208DA9C}"/>
              </a:ext>
            </a:extLst>
          </p:cNvPr>
          <p:cNvPicPr>
            <a:picLocks noChangeAspect="1"/>
          </p:cNvPicPr>
          <p:nvPr/>
        </p:nvPicPr>
        <p:blipFill>
          <a:blip r:embed="rId3"/>
          <a:stretch>
            <a:fillRect/>
          </a:stretch>
        </p:blipFill>
        <p:spPr>
          <a:xfrm>
            <a:off x="5157595" y="1625600"/>
            <a:ext cx="6741735" cy="3539430"/>
          </a:xfrm>
          <a:prstGeom prst="rect">
            <a:avLst/>
          </a:prstGeom>
        </p:spPr>
      </p:pic>
      <p:sp>
        <p:nvSpPr>
          <p:cNvPr id="3" name="TextBox 2">
            <a:extLst>
              <a:ext uri="{FF2B5EF4-FFF2-40B4-BE49-F238E27FC236}">
                <a16:creationId xmlns:a16="http://schemas.microsoft.com/office/drawing/2014/main" id="{E433AD77-3712-4D00-9332-1086947BB06B}"/>
              </a:ext>
            </a:extLst>
          </p:cNvPr>
          <p:cNvSpPr txBox="1"/>
          <p:nvPr/>
        </p:nvSpPr>
        <p:spPr>
          <a:xfrm>
            <a:off x="2032001" y="362857"/>
            <a:ext cx="8795656" cy="830997"/>
          </a:xfrm>
          <a:prstGeom prst="rect">
            <a:avLst/>
          </a:prstGeom>
          <a:noFill/>
        </p:spPr>
        <p:txBody>
          <a:bodyPr wrap="square" rtlCol="0">
            <a:spAutoFit/>
          </a:bodyPr>
          <a:lstStyle/>
          <a:p>
            <a:r>
              <a:rPr lang="en-US" sz="4800"/>
              <a:t>OER Creation for All</a:t>
            </a:r>
          </a:p>
        </p:txBody>
      </p:sp>
      <p:sp>
        <p:nvSpPr>
          <p:cNvPr id="4" name="TextBox 3">
            <a:extLst>
              <a:ext uri="{FF2B5EF4-FFF2-40B4-BE49-F238E27FC236}">
                <a16:creationId xmlns:a16="http://schemas.microsoft.com/office/drawing/2014/main" id="{30C12F09-9BCB-4AD1-AD69-B6F12FD68ED9}"/>
              </a:ext>
            </a:extLst>
          </p:cNvPr>
          <p:cNvSpPr txBox="1"/>
          <p:nvPr/>
        </p:nvSpPr>
        <p:spPr>
          <a:xfrm>
            <a:off x="914401" y="1451429"/>
            <a:ext cx="4499428" cy="5190929"/>
          </a:xfrm>
          <a:prstGeom prst="rect">
            <a:avLst/>
          </a:prstGeom>
          <a:noFill/>
        </p:spPr>
        <p:txBody>
          <a:bodyPr wrap="square" rtlCol="0">
            <a:spAutoFit/>
          </a:bodyPr>
          <a:lstStyle/>
          <a:p>
            <a:pPr marL="285750" indent="-285750">
              <a:buFont typeface="Arial" panose="020B0604020202020204" pitchFamily="34" charset="0"/>
              <a:buChar char="•"/>
            </a:pPr>
            <a:r>
              <a:rPr lang="en-US" sz="3200"/>
              <a:t>For faculty who want to create their own OER, SUNY Create is available.</a:t>
            </a:r>
          </a:p>
          <a:p>
            <a:pPr marL="285750" indent="-285750">
              <a:buFont typeface="Arial" panose="020B0604020202020204" pitchFamily="34" charset="0"/>
              <a:buChar char="•"/>
            </a:pPr>
            <a:r>
              <a:rPr lang="en-US" sz="3200"/>
              <a:t>SOS will be working with campuses relying on SUNY Create for large-scale  institutional uses on cost-sharing model.</a:t>
            </a:r>
          </a:p>
        </p:txBody>
      </p:sp>
    </p:spTree>
    <p:extLst>
      <p:ext uri="{BB962C8B-B14F-4D97-AF65-F5344CB8AC3E}">
        <p14:creationId xmlns:p14="http://schemas.microsoft.com/office/powerpoint/2010/main" val="824836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2B27B-0102-4447-A050-31A3AF5C2EE7}"/>
              </a:ext>
            </a:extLst>
          </p:cNvPr>
          <p:cNvSpPr txBox="1"/>
          <p:nvPr/>
        </p:nvSpPr>
        <p:spPr>
          <a:xfrm>
            <a:off x="2322286" y="541233"/>
            <a:ext cx="8592456" cy="827314"/>
          </a:xfrm>
          <a:prstGeom prst="rect">
            <a:avLst/>
          </a:prstGeom>
          <a:noFill/>
        </p:spPr>
        <p:txBody>
          <a:bodyPr wrap="square" rtlCol="0">
            <a:spAutoFit/>
          </a:bodyPr>
          <a:lstStyle/>
          <a:p>
            <a:r>
              <a:rPr lang="en-US" sz="4800"/>
              <a:t>Creation Grants and Edited OER</a:t>
            </a:r>
          </a:p>
        </p:txBody>
      </p:sp>
      <p:sp>
        <p:nvSpPr>
          <p:cNvPr id="3" name="TextBox 2">
            <a:extLst>
              <a:ext uri="{FF2B5EF4-FFF2-40B4-BE49-F238E27FC236}">
                <a16:creationId xmlns:a16="http://schemas.microsoft.com/office/drawing/2014/main" id="{2BDB9F76-9977-4C49-B907-D2EB84988120}"/>
              </a:ext>
            </a:extLst>
          </p:cNvPr>
          <p:cNvSpPr txBox="1"/>
          <p:nvPr/>
        </p:nvSpPr>
        <p:spPr>
          <a:xfrm>
            <a:off x="522513" y="1741714"/>
            <a:ext cx="4905829" cy="5016758"/>
          </a:xfrm>
          <a:prstGeom prst="rect">
            <a:avLst/>
          </a:prstGeom>
          <a:noFill/>
        </p:spPr>
        <p:txBody>
          <a:bodyPr wrap="square" rtlCol="0">
            <a:spAutoFit/>
          </a:bodyPr>
          <a:lstStyle/>
          <a:p>
            <a:pPr marL="285750" indent="-285750">
              <a:buFont typeface="Arial" panose="020B0604020202020204" pitchFamily="34" charset="0"/>
              <a:buChar char="•"/>
            </a:pPr>
            <a:r>
              <a:rPr lang="en-US" sz="3200"/>
              <a:t>No current plans for more OER textbooks  via SUNY Press.</a:t>
            </a:r>
          </a:p>
          <a:p>
            <a:pPr marL="285750" indent="-285750">
              <a:buFont typeface="Arial" panose="020B0604020202020204" pitchFamily="34" charset="0"/>
              <a:buChar char="•"/>
            </a:pPr>
            <a:r>
              <a:rPr lang="en-US" sz="3200"/>
              <a:t>Reviewing approach for any potential creation grants in future years.</a:t>
            </a:r>
          </a:p>
          <a:p>
            <a:pPr marL="285750" indent="-285750">
              <a:buFont typeface="Arial" panose="020B0604020202020204" pitchFamily="34" charset="0"/>
              <a:buChar char="•"/>
            </a:pPr>
            <a:r>
              <a:rPr lang="en-US" sz="3200"/>
              <a:t>Some of previous textbooks have been multi-year projects.</a:t>
            </a:r>
          </a:p>
          <a:p>
            <a:endParaRPr lang="en-US" sz="3200"/>
          </a:p>
        </p:txBody>
      </p:sp>
      <p:pic>
        <p:nvPicPr>
          <p:cNvPr id="5" name="Picture 4">
            <a:extLst>
              <a:ext uri="{FF2B5EF4-FFF2-40B4-BE49-F238E27FC236}">
                <a16:creationId xmlns:a16="http://schemas.microsoft.com/office/drawing/2014/main" id="{F3151EB9-4940-446C-B44D-21B05B4ED27B}"/>
              </a:ext>
            </a:extLst>
          </p:cNvPr>
          <p:cNvPicPr>
            <a:picLocks noChangeAspect="1"/>
          </p:cNvPicPr>
          <p:nvPr/>
        </p:nvPicPr>
        <p:blipFill>
          <a:blip r:embed="rId3"/>
          <a:stretch>
            <a:fillRect/>
          </a:stretch>
        </p:blipFill>
        <p:spPr>
          <a:xfrm>
            <a:off x="5902096" y="1901372"/>
            <a:ext cx="5767391" cy="2474143"/>
          </a:xfrm>
          <a:prstGeom prst="rect">
            <a:avLst/>
          </a:prstGeom>
        </p:spPr>
      </p:pic>
    </p:spTree>
    <p:extLst>
      <p:ext uri="{BB962C8B-B14F-4D97-AF65-F5344CB8AC3E}">
        <p14:creationId xmlns:p14="http://schemas.microsoft.com/office/powerpoint/2010/main" val="2411717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2B27B-0102-4447-A050-31A3AF5C2EE7}"/>
              </a:ext>
            </a:extLst>
          </p:cNvPr>
          <p:cNvSpPr txBox="1"/>
          <p:nvPr/>
        </p:nvSpPr>
        <p:spPr>
          <a:xfrm>
            <a:off x="2046514" y="478867"/>
            <a:ext cx="9109166" cy="830997"/>
          </a:xfrm>
          <a:prstGeom prst="rect">
            <a:avLst/>
          </a:prstGeom>
          <a:noFill/>
        </p:spPr>
        <p:txBody>
          <a:bodyPr wrap="square" rtlCol="0">
            <a:spAutoFit/>
          </a:bodyPr>
          <a:lstStyle/>
          <a:p>
            <a:r>
              <a:rPr lang="en-US" sz="4800"/>
              <a:t>Affordable Learning: ZTC and LTC</a:t>
            </a:r>
          </a:p>
        </p:txBody>
      </p:sp>
      <p:sp>
        <p:nvSpPr>
          <p:cNvPr id="3" name="TextBox 2">
            <a:extLst>
              <a:ext uri="{FF2B5EF4-FFF2-40B4-BE49-F238E27FC236}">
                <a16:creationId xmlns:a16="http://schemas.microsoft.com/office/drawing/2014/main" id="{2BDB9F76-9977-4C49-B907-D2EB84988120}"/>
              </a:ext>
            </a:extLst>
          </p:cNvPr>
          <p:cNvSpPr txBox="1"/>
          <p:nvPr/>
        </p:nvSpPr>
        <p:spPr>
          <a:xfrm>
            <a:off x="986971" y="2065759"/>
            <a:ext cx="3899989" cy="3539430"/>
          </a:xfrm>
          <a:prstGeom prst="rect">
            <a:avLst/>
          </a:prstGeom>
          <a:noFill/>
        </p:spPr>
        <p:txBody>
          <a:bodyPr wrap="square" rtlCol="0">
            <a:spAutoFit/>
          </a:bodyPr>
          <a:lstStyle/>
          <a:p>
            <a:pPr marL="285750" indent="-285750">
              <a:buFont typeface="Arial" panose="020B0604020202020204" pitchFamily="34" charset="0"/>
              <a:buChar char="•"/>
            </a:pPr>
            <a:r>
              <a:rPr lang="en-US" sz="3200"/>
              <a:t>CUNY began reporting LTC and ZTC in addition to OER savings.</a:t>
            </a:r>
          </a:p>
          <a:p>
            <a:pPr marL="285750" indent="-285750">
              <a:buFont typeface="Arial" panose="020B0604020202020204" pitchFamily="34" charset="0"/>
              <a:buChar char="•"/>
            </a:pPr>
            <a:r>
              <a:rPr lang="en-US" sz="3200"/>
              <a:t>SUNY reviewing how we can align with this strategy.</a:t>
            </a:r>
          </a:p>
        </p:txBody>
      </p:sp>
      <p:pic>
        <p:nvPicPr>
          <p:cNvPr id="7" name="Picture 6">
            <a:extLst>
              <a:ext uri="{FF2B5EF4-FFF2-40B4-BE49-F238E27FC236}">
                <a16:creationId xmlns:a16="http://schemas.microsoft.com/office/drawing/2014/main" id="{D73CC121-39A5-4F29-A878-D6623DA72463}"/>
              </a:ext>
            </a:extLst>
          </p:cNvPr>
          <p:cNvPicPr>
            <a:picLocks noChangeAspect="1"/>
          </p:cNvPicPr>
          <p:nvPr/>
        </p:nvPicPr>
        <p:blipFill>
          <a:blip r:embed="rId2"/>
          <a:stretch>
            <a:fillRect/>
          </a:stretch>
        </p:blipFill>
        <p:spPr>
          <a:xfrm>
            <a:off x="5251344" y="1555137"/>
            <a:ext cx="3611157" cy="4050052"/>
          </a:xfrm>
          <a:prstGeom prst="rect">
            <a:avLst/>
          </a:prstGeom>
        </p:spPr>
      </p:pic>
      <p:pic>
        <p:nvPicPr>
          <p:cNvPr id="5" name="Picture 4">
            <a:extLst>
              <a:ext uri="{FF2B5EF4-FFF2-40B4-BE49-F238E27FC236}">
                <a16:creationId xmlns:a16="http://schemas.microsoft.com/office/drawing/2014/main" id="{C944C77A-FEEB-440F-A46D-1166AD031A08}"/>
              </a:ext>
            </a:extLst>
          </p:cNvPr>
          <p:cNvPicPr>
            <a:picLocks noChangeAspect="1"/>
          </p:cNvPicPr>
          <p:nvPr/>
        </p:nvPicPr>
        <p:blipFill>
          <a:blip r:embed="rId3"/>
          <a:stretch>
            <a:fillRect/>
          </a:stretch>
        </p:blipFill>
        <p:spPr>
          <a:xfrm>
            <a:off x="8649955" y="2010503"/>
            <a:ext cx="3121131" cy="3753076"/>
          </a:xfrm>
          <a:prstGeom prst="rect">
            <a:avLst/>
          </a:prstGeom>
        </p:spPr>
      </p:pic>
      <p:sp>
        <p:nvSpPr>
          <p:cNvPr id="8" name="TextBox 7">
            <a:extLst>
              <a:ext uri="{FF2B5EF4-FFF2-40B4-BE49-F238E27FC236}">
                <a16:creationId xmlns:a16="http://schemas.microsoft.com/office/drawing/2014/main" id="{33EEE68D-530A-4624-8F92-292A4ED1D339}"/>
              </a:ext>
            </a:extLst>
          </p:cNvPr>
          <p:cNvSpPr txBox="1"/>
          <p:nvPr/>
        </p:nvSpPr>
        <p:spPr>
          <a:xfrm>
            <a:off x="741680" y="6024881"/>
            <a:ext cx="6766560" cy="369332"/>
          </a:xfrm>
          <a:prstGeom prst="rect">
            <a:avLst/>
          </a:prstGeom>
          <a:noFill/>
        </p:spPr>
        <p:txBody>
          <a:bodyPr wrap="square" rtlCol="0">
            <a:spAutoFit/>
          </a:bodyPr>
          <a:lstStyle/>
          <a:p>
            <a:r>
              <a:rPr lang="en-US"/>
              <a:t>https://www.cuny.edu/libraries/open-educational-resources/</a:t>
            </a:r>
          </a:p>
        </p:txBody>
      </p:sp>
    </p:spTree>
    <p:extLst>
      <p:ext uri="{BB962C8B-B14F-4D97-AF65-F5344CB8AC3E}">
        <p14:creationId xmlns:p14="http://schemas.microsoft.com/office/powerpoint/2010/main" val="4237205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8"/>
          <p:cNvSpPr/>
          <p:nvPr/>
        </p:nvSpPr>
        <p:spPr>
          <a:xfrm>
            <a:off x="0" y="0"/>
            <a:ext cx="12192000" cy="812800"/>
          </a:xfrm>
          <a:prstGeom prst="rect">
            <a:avLst/>
          </a:prstGeom>
          <a:solidFill>
            <a:srgbClr val="212B36"/>
          </a:solidFill>
          <a:ln>
            <a:noFill/>
          </a:ln>
        </p:spPr>
        <p:txBody>
          <a:bodyPr spcFirstLastPara="1" wrap="square" lIns="121900" tIns="121900" rIns="121900" bIns="121900" anchor="ctr" anchorCtr="0">
            <a:noAutofit/>
          </a:bodyPr>
          <a:lstStyle/>
          <a:p>
            <a:endParaRPr sz="2400"/>
          </a:p>
        </p:txBody>
      </p:sp>
      <p:sp>
        <p:nvSpPr>
          <p:cNvPr id="263" name="Google Shape;263;p58"/>
          <p:cNvSpPr txBox="1"/>
          <p:nvPr/>
        </p:nvSpPr>
        <p:spPr>
          <a:xfrm>
            <a:off x="242733" y="2091367"/>
            <a:ext cx="3482000" cy="1632000"/>
          </a:xfrm>
          <a:prstGeom prst="rect">
            <a:avLst/>
          </a:prstGeom>
          <a:noFill/>
          <a:ln>
            <a:noFill/>
          </a:ln>
        </p:spPr>
        <p:txBody>
          <a:bodyPr spcFirstLastPara="1" wrap="square" lIns="121900" tIns="121900" rIns="121900" bIns="121900" anchor="t" anchorCtr="0">
            <a:noAutofit/>
          </a:bodyPr>
          <a:lstStyle/>
          <a:p>
            <a:pPr algn="ctr"/>
            <a:endParaRPr sz="3467" b="1">
              <a:solidFill>
                <a:srgbClr val="FFD600"/>
              </a:solidFill>
              <a:latin typeface="Franklin Gothic"/>
              <a:ea typeface="Franklin Gothic"/>
              <a:cs typeface="Franklin Gothic"/>
              <a:sym typeface="Franklin Gothic"/>
            </a:endParaRPr>
          </a:p>
          <a:p>
            <a:pPr algn="ctr"/>
            <a:r>
              <a:rPr lang="en-US" sz="3467" b="1">
                <a:solidFill>
                  <a:schemeClr val="lt1"/>
                </a:solidFill>
                <a:latin typeface="Franklin Gothic"/>
                <a:ea typeface="Franklin Gothic"/>
                <a:cs typeface="Franklin Gothic"/>
                <a:sym typeface="Franklin Gothic"/>
              </a:rPr>
              <a:t>Lumen Circles: </a:t>
            </a:r>
            <a:r>
              <a:rPr lang="en" sz="3467" b="1">
                <a:solidFill>
                  <a:schemeClr val="lt1"/>
                </a:solidFill>
                <a:latin typeface="Franklin Gothic"/>
                <a:ea typeface="Franklin Gothic"/>
                <a:cs typeface="Franklin Gothic"/>
                <a:sym typeface="Franklin Gothic"/>
              </a:rPr>
              <a:t>Who is participating</a:t>
            </a:r>
            <a:endParaRPr sz="3467" b="1">
              <a:solidFill>
                <a:schemeClr val="lt1"/>
              </a:solidFill>
              <a:latin typeface="Franklin Gothic"/>
              <a:ea typeface="Franklin Gothic"/>
              <a:cs typeface="Franklin Gothic"/>
              <a:sym typeface="Franklin Gothic"/>
            </a:endParaRPr>
          </a:p>
          <a:p>
            <a:endParaRPr sz="2000">
              <a:solidFill>
                <a:schemeClr val="lt1"/>
              </a:solidFill>
              <a:latin typeface="Franklin Gothic"/>
              <a:ea typeface="Franklin Gothic"/>
              <a:cs typeface="Franklin Gothic"/>
              <a:sym typeface="Franklin Gothic"/>
            </a:endParaRPr>
          </a:p>
        </p:txBody>
      </p:sp>
      <p:sp>
        <p:nvSpPr>
          <p:cNvPr id="264" name="Google Shape;264;p58"/>
          <p:cNvSpPr/>
          <p:nvPr/>
        </p:nvSpPr>
        <p:spPr>
          <a:xfrm>
            <a:off x="3997433" y="-68433"/>
            <a:ext cx="8321600" cy="6967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265" name="Google Shape;265;p58"/>
          <p:cNvSpPr txBox="1"/>
          <p:nvPr/>
        </p:nvSpPr>
        <p:spPr>
          <a:xfrm>
            <a:off x="4889033" y="679133"/>
            <a:ext cx="7261200" cy="492800"/>
          </a:xfrm>
          <a:prstGeom prst="rect">
            <a:avLst/>
          </a:prstGeom>
          <a:noFill/>
          <a:ln>
            <a:noFill/>
          </a:ln>
        </p:spPr>
        <p:txBody>
          <a:bodyPr spcFirstLastPara="1" wrap="square" lIns="121900" tIns="121900" rIns="121900" bIns="121900" anchor="t" anchorCtr="0">
            <a:noAutofit/>
          </a:bodyPr>
          <a:lstStyle/>
          <a:p>
            <a:r>
              <a:rPr lang="en" sz="2400" b="1">
                <a:solidFill>
                  <a:srgbClr val="504F4F"/>
                </a:solidFill>
                <a:latin typeface="Franklin Gothic"/>
                <a:ea typeface="Franklin Gothic"/>
                <a:cs typeface="Franklin Gothic"/>
                <a:sym typeface="Franklin Gothic"/>
              </a:rPr>
              <a:t>Spring 2022 Participants</a:t>
            </a:r>
            <a:endParaRPr sz="2400" b="1">
              <a:solidFill>
                <a:srgbClr val="504F4F"/>
              </a:solidFill>
              <a:latin typeface="Franklin Gothic"/>
              <a:ea typeface="Franklin Gothic"/>
              <a:cs typeface="Franklin Gothic"/>
              <a:sym typeface="Franklin Gothic"/>
            </a:endParaRPr>
          </a:p>
          <a:p>
            <a:pPr marL="609585" indent="-431789">
              <a:spcBef>
                <a:spcPts val="800"/>
              </a:spcBef>
              <a:buClr>
                <a:srgbClr val="1E74D1"/>
              </a:buClr>
              <a:buSzPts val="1500"/>
              <a:buFont typeface="Franklin Gothic"/>
              <a:buChar char="●"/>
            </a:pPr>
            <a:r>
              <a:rPr lang="en" sz="2000">
                <a:solidFill>
                  <a:srgbClr val="504F4F"/>
                </a:solidFill>
                <a:latin typeface="Franklin Gothic"/>
                <a:ea typeface="Franklin Gothic"/>
                <a:cs typeface="Franklin Gothic"/>
                <a:sym typeface="Franklin Gothic"/>
              </a:rPr>
              <a:t>180 enrolled </a:t>
            </a:r>
            <a:endParaRPr sz="2000">
              <a:solidFill>
                <a:srgbClr val="504F4F"/>
              </a:solidFill>
              <a:latin typeface="Franklin Gothic"/>
              <a:ea typeface="Franklin Gothic"/>
              <a:cs typeface="Franklin Gothic"/>
              <a:sym typeface="Franklin Gothic"/>
            </a:endParaRPr>
          </a:p>
          <a:p>
            <a:pPr marL="1219170" lvl="1" indent="-431789">
              <a:spcBef>
                <a:spcPts val="800"/>
              </a:spcBef>
              <a:buSzPts val="1500"/>
              <a:buFont typeface="Franklin Gothic"/>
              <a:buChar char="○"/>
            </a:pPr>
            <a:r>
              <a:rPr lang="en" sz="2000">
                <a:solidFill>
                  <a:srgbClr val="504F4F"/>
                </a:solidFill>
                <a:latin typeface="Franklin Gothic"/>
                <a:ea typeface="Franklin Gothic"/>
                <a:cs typeface="Franklin Gothic"/>
                <a:sym typeface="Franklin Gothic"/>
              </a:rPr>
              <a:t>47 SUNY Institutions</a:t>
            </a:r>
            <a:endParaRPr sz="2000">
              <a:solidFill>
                <a:srgbClr val="504F4F"/>
              </a:solidFill>
              <a:latin typeface="Franklin Gothic"/>
              <a:ea typeface="Franklin Gothic"/>
              <a:cs typeface="Franklin Gothic"/>
              <a:sym typeface="Franklin Gothic"/>
            </a:endParaRPr>
          </a:p>
          <a:p>
            <a:pPr>
              <a:spcBef>
                <a:spcPts val="800"/>
              </a:spcBef>
            </a:pPr>
            <a:endParaRPr sz="2400">
              <a:solidFill>
                <a:srgbClr val="504F4F"/>
              </a:solidFill>
              <a:latin typeface="Franklin Gothic"/>
              <a:ea typeface="Franklin Gothic"/>
              <a:cs typeface="Franklin Gothic"/>
              <a:sym typeface="Franklin Gothic"/>
            </a:endParaRPr>
          </a:p>
          <a:p>
            <a:pPr>
              <a:spcBef>
                <a:spcPts val="800"/>
              </a:spcBef>
            </a:pPr>
            <a:r>
              <a:rPr lang="en" sz="2400" b="1">
                <a:solidFill>
                  <a:srgbClr val="504F4F"/>
                </a:solidFill>
                <a:latin typeface="Franklin Gothic"/>
                <a:ea typeface="Franklin Gothic"/>
                <a:cs typeface="Franklin Gothic"/>
                <a:sym typeface="Franklin Gothic"/>
              </a:rPr>
              <a:t>Self Paced Exploration of Belonging (Pilot)</a:t>
            </a:r>
            <a:endParaRPr sz="2400" b="1">
              <a:solidFill>
                <a:srgbClr val="504F4F"/>
              </a:solidFill>
              <a:latin typeface="Franklin Gothic"/>
              <a:ea typeface="Franklin Gothic"/>
              <a:cs typeface="Franklin Gothic"/>
              <a:sym typeface="Franklin Gothic"/>
            </a:endParaRPr>
          </a:p>
          <a:p>
            <a:pPr marL="609585" indent="-431789">
              <a:spcBef>
                <a:spcPts val="800"/>
              </a:spcBef>
              <a:buClr>
                <a:srgbClr val="1E74D1"/>
              </a:buClr>
              <a:buSzPts val="1500"/>
              <a:buFont typeface="Franklin Gothic"/>
              <a:buChar char="●"/>
            </a:pPr>
            <a:r>
              <a:rPr lang="en" sz="2000">
                <a:solidFill>
                  <a:srgbClr val="504F4F"/>
                </a:solidFill>
                <a:latin typeface="Franklin Gothic"/>
                <a:ea typeface="Franklin Gothic"/>
                <a:cs typeface="Franklin Gothic"/>
                <a:sym typeface="Franklin Gothic"/>
              </a:rPr>
              <a:t>168* faculty enrolled</a:t>
            </a:r>
            <a:endParaRPr sz="2000">
              <a:solidFill>
                <a:srgbClr val="504F4F"/>
              </a:solidFill>
              <a:latin typeface="Franklin Gothic"/>
              <a:ea typeface="Franklin Gothic"/>
              <a:cs typeface="Franklin Gothic"/>
              <a:sym typeface="Franklin Gothic"/>
            </a:endParaRPr>
          </a:p>
          <a:p>
            <a:pPr marL="609585" indent="-431789">
              <a:buClr>
                <a:srgbClr val="1E74D1"/>
              </a:buClr>
              <a:buSzPts val="1500"/>
              <a:buFont typeface="Franklin Gothic"/>
              <a:buChar char="●"/>
            </a:pPr>
            <a:r>
              <a:rPr lang="en" sz="2000">
                <a:solidFill>
                  <a:srgbClr val="504F4F"/>
                </a:solidFill>
                <a:latin typeface="Franklin Gothic"/>
                <a:ea typeface="Franklin Gothic"/>
                <a:cs typeface="Franklin Gothic"/>
                <a:sym typeface="Franklin Gothic"/>
              </a:rPr>
              <a:t>34 Institutions</a:t>
            </a:r>
            <a:endParaRPr sz="2000">
              <a:solidFill>
                <a:srgbClr val="504F4F"/>
              </a:solidFill>
              <a:latin typeface="Franklin Gothic"/>
              <a:ea typeface="Franklin Gothic"/>
              <a:cs typeface="Franklin Gothic"/>
              <a:sym typeface="Franklin Gothic"/>
            </a:endParaRPr>
          </a:p>
          <a:p>
            <a:pPr>
              <a:spcBef>
                <a:spcPts val="800"/>
              </a:spcBef>
            </a:pPr>
            <a:r>
              <a:rPr lang="en" sz="2000">
                <a:solidFill>
                  <a:srgbClr val="504F4F"/>
                </a:solidFill>
                <a:latin typeface="Franklin Gothic"/>
                <a:ea typeface="Franklin Gothic"/>
                <a:cs typeface="Franklin Gothic"/>
                <a:sym typeface="Franklin Gothic"/>
              </a:rPr>
              <a:t>*Self Paced Pilot available until July 31, 2022</a:t>
            </a:r>
            <a:endParaRPr sz="2000">
              <a:solidFill>
                <a:srgbClr val="504F4F"/>
              </a:solidFill>
              <a:latin typeface="Franklin Gothic"/>
              <a:ea typeface="Franklin Gothic"/>
              <a:cs typeface="Franklin Gothic"/>
              <a:sym typeface="Franklin Gothic"/>
            </a:endParaRPr>
          </a:p>
          <a:p>
            <a:pPr>
              <a:spcBef>
                <a:spcPts val="800"/>
              </a:spcBef>
            </a:pPr>
            <a:endParaRPr sz="2000">
              <a:solidFill>
                <a:srgbClr val="504F4F"/>
              </a:solidFill>
              <a:latin typeface="Franklin Gothic"/>
              <a:ea typeface="Franklin Gothic"/>
              <a:cs typeface="Franklin Gothic"/>
              <a:sym typeface="Franklin Gothic"/>
            </a:endParaRPr>
          </a:p>
          <a:p>
            <a:pPr>
              <a:spcBef>
                <a:spcPts val="800"/>
              </a:spcBef>
            </a:pPr>
            <a:r>
              <a:rPr lang="en" sz="2400" b="1">
                <a:solidFill>
                  <a:srgbClr val="504F4F"/>
                </a:solidFill>
                <a:latin typeface="Franklin Gothic"/>
                <a:ea typeface="Franklin Gothic"/>
                <a:cs typeface="Franklin Gothic"/>
                <a:sym typeface="Franklin Gothic"/>
              </a:rPr>
              <a:t>Fall 2022 Applications status:</a:t>
            </a:r>
            <a:r>
              <a:rPr lang="en" sz="2400">
                <a:solidFill>
                  <a:srgbClr val="504F4F"/>
                </a:solidFill>
                <a:latin typeface="Franklin Gothic"/>
                <a:ea typeface="Franklin Gothic"/>
                <a:cs typeface="Franklin Gothic"/>
                <a:sym typeface="Franklin Gothic"/>
              </a:rPr>
              <a:t> </a:t>
            </a:r>
            <a:endParaRPr sz="2400">
              <a:solidFill>
                <a:srgbClr val="504F4F"/>
              </a:solidFill>
              <a:latin typeface="Franklin Gothic"/>
              <a:ea typeface="Franklin Gothic"/>
              <a:cs typeface="Franklin Gothic"/>
              <a:sym typeface="Franklin Gothic"/>
            </a:endParaRPr>
          </a:p>
          <a:p>
            <a:pPr marL="609585" indent="-431789">
              <a:spcBef>
                <a:spcPts val="800"/>
              </a:spcBef>
              <a:buClr>
                <a:srgbClr val="1E74D1"/>
              </a:buClr>
              <a:buSzPts val="1500"/>
              <a:buFont typeface="Franklin Gothic"/>
              <a:buChar char="●"/>
            </a:pPr>
            <a:r>
              <a:rPr lang="en" sz="2000">
                <a:solidFill>
                  <a:srgbClr val="504F4F"/>
                </a:solidFill>
                <a:latin typeface="Franklin Gothic"/>
                <a:ea typeface="Franklin Gothic"/>
                <a:cs typeface="Franklin Gothic"/>
                <a:sym typeface="Franklin Gothic"/>
              </a:rPr>
              <a:t>114 faculty expressed interest in Fall 2022</a:t>
            </a:r>
            <a:endParaRPr sz="2000">
              <a:solidFill>
                <a:srgbClr val="504F4F"/>
              </a:solidFill>
              <a:latin typeface="Franklin Gothic"/>
              <a:ea typeface="Franklin Gothic"/>
              <a:cs typeface="Franklin Gothic"/>
              <a:sym typeface="Franklin Gothic"/>
            </a:endParaRPr>
          </a:p>
          <a:p>
            <a:pPr marL="609585" indent="-431789">
              <a:buClr>
                <a:srgbClr val="1E74D1"/>
              </a:buClr>
              <a:buSzPts val="1500"/>
              <a:buFont typeface="Franklin Gothic"/>
              <a:buChar char="●"/>
            </a:pPr>
            <a:r>
              <a:rPr lang="en" sz="2000">
                <a:solidFill>
                  <a:srgbClr val="504F4F"/>
                </a:solidFill>
                <a:latin typeface="Franklin Gothic"/>
                <a:ea typeface="Franklin Gothic"/>
                <a:cs typeface="Franklin Gothic"/>
                <a:sym typeface="Franklin Gothic"/>
              </a:rPr>
              <a:t>64 faculty committed, 50 awaiting circle date selection</a:t>
            </a:r>
            <a:endParaRPr sz="2000">
              <a:solidFill>
                <a:srgbClr val="504F4F"/>
              </a:solidFill>
              <a:latin typeface="Franklin Gothic"/>
              <a:ea typeface="Franklin Gothic"/>
              <a:cs typeface="Franklin Gothic"/>
              <a:sym typeface="Franklin Gothic"/>
            </a:endParaRPr>
          </a:p>
          <a:p>
            <a:pPr>
              <a:spcBef>
                <a:spcPts val="800"/>
              </a:spcBef>
              <a:spcAft>
                <a:spcPts val="800"/>
              </a:spcAft>
            </a:pPr>
            <a:endParaRPr sz="2400">
              <a:solidFill>
                <a:srgbClr val="3375BB"/>
              </a:solidFill>
              <a:latin typeface="Franklin Gothic"/>
              <a:ea typeface="Franklin Gothic"/>
              <a:cs typeface="Franklin Gothic"/>
              <a:sym typeface="Franklin Gothic"/>
            </a:endParaRPr>
          </a:p>
        </p:txBody>
      </p:sp>
      <p:pic>
        <p:nvPicPr>
          <p:cNvPr id="7" name="Google Shape;224;p53">
            <a:extLst>
              <a:ext uri="{FF2B5EF4-FFF2-40B4-BE49-F238E27FC236}">
                <a16:creationId xmlns:a16="http://schemas.microsoft.com/office/drawing/2014/main" id="{942E4192-7D4A-4270-888F-6F70B5163595}"/>
              </a:ext>
            </a:extLst>
          </p:cNvPr>
          <p:cNvPicPr preferRelativeResize="0"/>
          <p:nvPr/>
        </p:nvPicPr>
        <p:blipFill>
          <a:blip r:embed="rId3">
            <a:alphaModFix/>
          </a:blip>
          <a:stretch>
            <a:fillRect/>
          </a:stretch>
        </p:blipFill>
        <p:spPr>
          <a:xfrm>
            <a:off x="9794733" y="313683"/>
            <a:ext cx="2111825" cy="1135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FD83-E288-4749-BFA5-5FE9EC20E9C3}"/>
              </a:ext>
            </a:extLst>
          </p:cNvPr>
          <p:cNvSpPr>
            <a:spLocks noGrp="1"/>
          </p:cNvSpPr>
          <p:nvPr>
            <p:ph type="title"/>
          </p:nvPr>
        </p:nvSpPr>
        <p:spPr/>
        <p:txBody>
          <a:bodyPr/>
          <a:lstStyle/>
          <a:p>
            <a:r>
              <a:rPr lang="en-US"/>
              <a:t>Lumen Circles Trends</a:t>
            </a:r>
          </a:p>
        </p:txBody>
      </p:sp>
      <p:pic>
        <p:nvPicPr>
          <p:cNvPr id="4" name="Content Placeholder 3">
            <a:extLst>
              <a:ext uri="{FF2B5EF4-FFF2-40B4-BE49-F238E27FC236}">
                <a16:creationId xmlns:a16="http://schemas.microsoft.com/office/drawing/2014/main" id="{3C9C787F-95B4-4911-8D13-A051AFF4EFE6}"/>
              </a:ext>
            </a:extLst>
          </p:cNvPr>
          <p:cNvPicPr>
            <a:picLocks noGrp="1" noChangeAspect="1"/>
          </p:cNvPicPr>
          <p:nvPr>
            <p:ph idx="1"/>
          </p:nvPr>
        </p:nvPicPr>
        <p:blipFill rotWithShape="1">
          <a:blip r:embed="rId2"/>
          <a:srcRect l="-1" r="507" b="39284"/>
          <a:stretch/>
        </p:blipFill>
        <p:spPr>
          <a:xfrm>
            <a:off x="1313086" y="4291507"/>
            <a:ext cx="7715504" cy="1221526"/>
          </a:xfrm>
          <a:prstGeom prst="rect">
            <a:avLst/>
          </a:prstGeom>
        </p:spPr>
      </p:pic>
      <p:pic>
        <p:nvPicPr>
          <p:cNvPr id="5" name="Picture 4">
            <a:extLst>
              <a:ext uri="{FF2B5EF4-FFF2-40B4-BE49-F238E27FC236}">
                <a16:creationId xmlns:a16="http://schemas.microsoft.com/office/drawing/2014/main" id="{2EACFF91-6463-4AF6-B544-CB2BA3425055}"/>
              </a:ext>
            </a:extLst>
          </p:cNvPr>
          <p:cNvPicPr>
            <a:picLocks noChangeAspect="1"/>
          </p:cNvPicPr>
          <p:nvPr/>
        </p:nvPicPr>
        <p:blipFill>
          <a:blip r:embed="rId3"/>
          <a:stretch>
            <a:fillRect/>
          </a:stretch>
        </p:blipFill>
        <p:spPr>
          <a:xfrm>
            <a:off x="1313086" y="1709430"/>
            <a:ext cx="7792884" cy="1986454"/>
          </a:xfrm>
          <a:prstGeom prst="rect">
            <a:avLst/>
          </a:prstGeom>
        </p:spPr>
      </p:pic>
      <p:sp>
        <p:nvSpPr>
          <p:cNvPr id="6" name="TextBox 5">
            <a:extLst>
              <a:ext uri="{FF2B5EF4-FFF2-40B4-BE49-F238E27FC236}">
                <a16:creationId xmlns:a16="http://schemas.microsoft.com/office/drawing/2014/main" id="{3D0E1991-AB36-4023-8C15-49C058596A36}"/>
              </a:ext>
            </a:extLst>
          </p:cNvPr>
          <p:cNvSpPr txBox="1"/>
          <p:nvPr/>
        </p:nvSpPr>
        <p:spPr>
          <a:xfrm>
            <a:off x="9516862" y="1997476"/>
            <a:ext cx="1491449" cy="369332"/>
          </a:xfrm>
          <a:prstGeom prst="rect">
            <a:avLst/>
          </a:prstGeom>
          <a:noFill/>
        </p:spPr>
        <p:txBody>
          <a:bodyPr wrap="square" rtlCol="0">
            <a:spAutoFit/>
          </a:bodyPr>
          <a:lstStyle/>
          <a:p>
            <a:r>
              <a:rPr lang="en-US"/>
              <a:t>AY 21-22</a:t>
            </a:r>
          </a:p>
        </p:txBody>
      </p:sp>
      <p:sp>
        <p:nvSpPr>
          <p:cNvPr id="7" name="TextBox 6">
            <a:extLst>
              <a:ext uri="{FF2B5EF4-FFF2-40B4-BE49-F238E27FC236}">
                <a16:creationId xmlns:a16="http://schemas.microsoft.com/office/drawing/2014/main" id="{F8D9F35C-9861-4A16-B634-45C86D1A54C2}"/>
              </a:ext>
            </a:extLst>
          </p:cNvPr>
          <p:cNvSpPr txBox="1"/>
          <p:nvPr/>
        </p:nvSpPr>
        <p:spPr>
          <a:xfrm>
            <a:off x="9525739" y="4491193"/>
            <a:ext cx="1491449" cy="369332"/>
          </a:xfrm>
          <a:prstGeom prst="rect">
            <a:avLst/>
          </a:prstGeom>
          <a:noFill/>
        </p:spPr>
        <p:txBody>
          <a:bodyPr wrap="square" rtlCol="0">
            <a:spAutoFit/>
          </a:bodyPr>
          <a:lstStyle/>
          <a:p>
            <a:r>
              <a:rPr lang="en-US"/>
              <a:t>AY 22-23</a:t>
            </a:r>
          </a:p>
        </p:txBody>
      </p:sp>
      <p:pic>
        <p:nvPicPr>
          <p:cNvPr id="8" name="Google Shape;224;p53">
            <a:extLst>
              <a:ext uri="{FF2B5EF4-FFF2-40B4-BE49-F238E27FC236}">
                <a16:creationId xmlns:a16="http://schemas.microsoft.com/office/drawing/2014/main" id="{34F48760-AC5A-4666-9B29-BEE25A330451}"/>
              </a:ext>
            </a:extLst>
          </p:cNvPr>
          <p:cNvPicPr preferRelativeResize="0"/>
          <p:nvPr/>
        </p:nvPicPr>
        <p:blipFill>
          <a:blip r:embed="rId4">
            <a:alphaModFix/>
          </a:blip>
          <a:stretch>
            <a:fillRect/>
          </a:stretch>
        </p:blipFill>
        <p:spPr>
          <a:xfrm>
            <a:off x="9741467" y="2861450"/>
            <a:ext cx="2111825" cy="1135100"/>
          </a:xfrm>
          <a:prstGeom prst="rect">
            <a:avLst/>
          </a:prstGeom>
          <a:noFill/>
          <a:ln>
            <a:noFill/>
          </a:ln>
        </p:spPr>
      </p:pic>
    </p:spTree>
    <p:extLst>
      <p:ext uri="{BB962C8B-B14F-4D97-AF65-F5344CB8AC3E}">
        <p14:creationId xmlns:p14="http://schemas.microsoft.com/office/powerpoint/2010/main" val="715168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CB78-B524-45AF-A35F-245997C1CFCE}"/>
              </a:ext>
            </a:extLst>
          </p:cNvPr>
          <p:cNvSpPr>
            <a:spLocks noGrp="1"/>
          </p:cNvSpPr>
          <p:nvPr>
            <p:ph type="title"/>
          </p:nvPr>
        </p:nvSpPr>
        <p:spPr>
          <a:xfrm>
            <a:off x="5311452" y="173113"/>
            <a:ext cx="6788813" cy="1460377"/>
          </a:xfrm>
        </p:spPr>
        <p:txBody>
          <a:bodyPr/>
          <a:lstStyle/>
          <a:p>
            <a:r>
              <a:rPr lang="en-US"/>
              <a:t>OLIS Budget Expenses</a:t>
            </a:r>
          </a:p>
        </p:txBody>
      </p:sp>
      <p:graphicFrame>
        <p:nvGraphicFramePr>
          <p:cNvPr id="4" name="Content Placeholder 3">
            <a:extLst>
              <a:ext uri="{FF2B5EF4-FFF2-40B4-BE49-F238E27FC236}">
                <a16:creationId xmlns:a16="http://schemas.microsoft.com/office/drawing/2014/main" id="{493C8C83-5315-489E-90E7-472699F332C4}"/>
              </a:ext>
            </a:extLst>
          </p:cNvPr>
          <p:cNvGraphicFramePr>
            <a:graphicFrameLocks noGrp="1"/>
          </p:cNvGraphicFramePr>
          <p:nvPr>
            <p:ph idx="1"/>
            <p:extLst>
              <p:ext uri="{D42A27DB-BD31-4B8C-83A1-F6EECF244321}">
                <p14:modId xmlns:p14="http://schemas.microsoft.com/office/powerpoint/2010/main" val="2510897833"/>
              </p:ext>
            </p:extLst>
          </p:nvPr>
        </p:nvGraphicFramePr>
        <p:xfrm>
          <a:off x="301840" y="716872"/>
          <a:ext cx="8495931" cy="5479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0687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4D11-786C-4661-8F0D-3278C1CC57B7}"/>
              </a:ext>
            </a:extLst>
          </p:cNvPr>
          <p:cNvSpPr>
            <a:spLocks noGrp="1"/>
          </p:cNvSpPr>
          <p:nvPr>
            <p:ph type="title"/>
          </p:nvPr>
        </p:nvSpPr>
        <p:spPr/>
        <p:txBody>
          <a:bodyPr/>
          <a:lstStyle/>
          <a:p>
            <a:r>
              <a:rPr lang="en-US"/>
              <a:t>Circle Themes</a:t>
            </a:r>
          </a:p>
        </p:txBody>
      </p:sp>
      <p:pic>
        <p:nvPicPr>
          <p:cNvPr id="4" name="Content Placeholder 3">
            <a:extLst>
              <a:ext uri="{FF2B5EF4-FFF2-40B4-BE49-F238E27FC236}">
                <a16:creationId xmlns:a16="http://schemas.microsoft.com/office/drawing/2014/main" id="{E7E75D73-8534-4FE7-BB9C-4E8B3EBB35A7}"/>
              </a:ext>
            </a:extLst>
          </p:cNvPr>
          <p:cNvPicPr>
            <a:picLocks noGrp="1" noChangeAspect="1"/>
          </p:cNvPicPr>
          <p:nvPr>
            <p:ph idx="1"/>
          </p:nvPr>
        </p:nvPicPr>
        <p:blipFill>
          <a:blip r:embed="rId2"/>
          <a:stretch>
            <a:fillRect/>
          </a:stretch>
        </p:blipFill>
        <p:spPr>
          <a:xfrm>
            <a:off x="2108870" y="2300362"/>
            <a:ext cx="7974259" cy="3401863"/>
          </a:xfrm>
          <a:prstGeom prst="rect">
            <a:avLst/>
          </a:prstGeom>
        </p:spPr>
      </p:pic>
      <p:pic>
        <p:nvPicPr>
          <p:cNvPr id="5" name="Google Shape;224;p53">
            <a:extLst>
              <a:ext uri="{FF2B5EF4-FFF2-40B4-BE49-F238E27FC236}">
                <a16:creationId xmlns:a16="http://schemas.microsoft.com/office/drawing/2014/main" id="{ADAA74A1-0E44-4B27-BA9F-C4C58B08CA9D}"/>
              </a:ext>
            </a:extLst>
          </p:cNvPr>
          <p:cNvPicPr preferRelativeResize="0"/>
          <p:nvPr/>
        </p:nvPicPr>
        <p:blipFill>
          <a:blip r:embed="rId3">
            <a:alphaModFix/>
          </a:blip>
          <a:stretch>
            <a:fillRect/>
          </a:stretch>
        </p:blipFill>
        <p:spPr>
          <a:xfrm>
            <a:off x="9466259" y="588225"/>
            <a:ext cx="2111825" cy="1135100"/>
          </a:xfrm>
          <a:prstGeom prst="rect">
            <a:avLst/>
          </a:prstGeom>
          <a:noFill/>
          <a:ln>
            <a:noFill/>
          </a:ln>
        </p:spPr>
      </p:pic>
    </p:spTree>
    <p:extLst>
      <p:ext uri="{BB962C8B-B14F-4D97-AF65-F5344CB8AC3E}">
        <p14:creationId xmlns:p14="http://schemas.microsoft.com/office/powerpoint/2010/main" val="334507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B425-04EA-4264-9E60-A3AA6C3799B3}"/>
              </a:ext>
            </a:extLst>
          </p:cNvPr>
          <p:cNvSpPr>
            <a:spLocks noGrp="1"/>
          </p:cNvSpPr>
          <p:nvPr>
            <p:ph type="title"/>
          </p:nvPr>
        </p:nvSpPr>
        <p:spPr/>
        <p:txBody>
          <a:bodyPr/>
          <a:lstStyle/>
          <a:p>
            <a:r>
              <a:rPr lang="en-US"/>
              <a:t>Next Steps for OER Services</a:t>
            </a:r>
          </a:p>
        </p:txBody>
      </p:sp>
      <p:pic>
        <p:nvPicPr>
          <p:cNvPr id="9" name="Content Placeholder 8">
            <a:extLst>
              <a:ext uri="{FF2B5EF4-FFF2-40B4-BE49-F238E27FC236}">
                <a16:creationId xmlns:a16="http://schemas.microsoft.com/office/drawing/2014/main" id="{62A86129-BD6B-4BEB-82A4-B8E5D4A78325}"/>
              </a:ext>
            </a:extLst>
          </p:cNvPr>
          <p:cNvPicPr>
            <a:picLocks noGrp="1" noChangeAspect="1"/>
          </p:cNvPicPr>
          <p:nvPr>
            <p:ph idx="1"/>
          </p:nvPr>
        </p:nvPicPr>
        <p:blipFill>
          <a:blip r:embed="rId2"/>
          <a:stretch>
            <a:fillRect/>
          </a:stretch>
        </p:blipFill>
        <p:spPr>
          <a:xfrm>
            <a:off x="6096000" y="1550418"/>
            <a:ext cx="5124180" cy="4351338"/>
          </a:xfrm>
        </p:spPr>
      </p:pic>
      <p:sp>
        <p:nvSpPr>
          <p:cNvPr id="11" name="TextBox 10">
            <a:extLst>
              <a:ext uri="{FF2B5EF4-FFF2-40B4-BE49-F238E27FC236}">
                <a16:creationId xmlns:a16="http://schemas.microsoft.com/office/drawing/2014/main" id="{3858BC6F-23B6-456F-B42E-80169A6CBD8C}"/>
              </a:ext>
            </a:extLst>
          </p:cNvPr>
          <p:cNvSpPr txBox="1"/>
          <p:nvPr/>
        </p:nvSpPr>
        <p:spPr>
          <a:xfrm>
            <a:off x="540268" y="1874879"/>
            <a:ext cx="4905829" cy="3539430"/>
          </a:xfrm>
          <a:prstGeom prst="rect">
            <a:avLst/>
          </a:prstGeom>
          <a:noFill/>
        </p:spPr>
        <p:txBody>
          <a:bodyPr wrap="square" rtlCol="0">
            <a:spAutoFit/>
          </a:bodyPr>
          <a:lstStyle/>
          <a:p>
            <a:pPr marL="285750" indent="-285750">
              <a:buFont typeface="Arial" panose="020B0604020202020204" pitchFamily="34" charset="0"/>
              <a:buChar char="•"/>
            </a:pPr>
            <a:r>
              <a:rPr lang="en-US" sz="3200"/>
              <a:t>Proposals awaiting review to restart campus supports.</a:t>
            </a:r>
          </a:p>
          <a:p>
            <a:pPr marL="285750" indent="-285750">
              <a:buFont typeface="Arial" panose="020B0604020202020204" pitchFamily="34" charset="0"/>
              <a:buChar char="•"/>
            </a:pPr>
            <a:r>
              <a:rPr lang="en-US" sz="3200"/>
              <a:t>Will focus on picking up sustainability work again, adoption incentives, and targeted initiatives.</a:t>
            </a:r>
          </a:p>
        </p:txBody>
      </p:sp>
    </p:spTree>
    <p:extLst>
      <p:ext uri="{BB962C8B-B14F-4D97-AF65-F5344CB8AC3E}">
        <p14:creationId xmlns:p14="http://schemas.microsoft.com/office/powerpoint/2010/main" val="222230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5A40B-6749-1E46-B95B-4ED2B3AAB6B6}"/>
              </a:ext>
            </a:extLst>
          </p:cNvPr>
          <p:cNvSpPr txBox="1"/>
          <p:nvPr/>
        </p:nvSpPr>
        <p:spPr>
          <a:xfrm>
            <a:off x="995700" y="1415163"/>
            <a:ext cx="10394089" cy="6001643"/>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3200">
                <a:solidFill>
                  <a:schemeClr val="bg1"/>
                </a:solidFill>
                <a:latin typeface="Helvetica"/>
                <a:cs typeface="Helvetica"/>
              </a:rPr>
              <a:t>Changes to GE Framework coming in Fall 2023</a:t>
            </a:r>
          </a:p>
          <a:p>
            <a:pPr marL="571500" indent="-571500">
              <a:buFont typeface="Arial" panose="020B0604020202020204" pitchFamily="34" charset="0"/>
              <a:buChar char="•"/>
            </a:pPr>
            <a:r>
              <a:rPr lang="en-US" sz="3200">
                <a:solidFill>
                  <a:schemeClr val="bg1"/>
                </a:solidFill>
                <a:latin typeface="Helvetica"/>
                <a:cs typeface="Helvetica"/>
              </a:rPr>
              <a:t>Campuses will implement changes individually – guidance from System but no policies</a:t>
            </a:r>
          </a:p>
          <a:p>
            <a:pPr marL="571500" indent="-571500">
              <a:buFont typeface="Arial" panose="020B0604020202020204" pitchFamily="34" charset="0"/>
              <a:buChar char="•"/>
            </a:pPr>
            <a:endParaRPr lang="en-US" sz="3200">
              <a:solidFill>
                <a:schemeClr val="bg1"/>
              </a:solidFill>
              <a:latin typeface="Helvetica"/>
              <a:cs typeface="Helvetica"/>
            </a:endParaRPr>
          </a:p>
          <a:p>
            <a:r>
              <a:rPr lang="en-US" sz="3200" b="1">
                <a:solidFill>
                  <a:schemeClr val="bg1"/>
                </a:solidFill>
                <a:latin typeface="Helvetica"/>
                <a:cs typeface="Helvetica"/>
              </a:rPr>
              <a:t>How can OLIS best support campuses with new GE Framework?</a:t>
            </a:r>
            <a:endParaRPr lang="en-US" sz="3200" b="1">
              <a:solidFill>
                <a:schemeClr val="bg1"/>
              </a:solidFill>
              <a:latin typeface="Helvetica" pitchFamily="2" charset="0"/>
              <a:cs typeface="Helvetica"/>
            </a:endParaRPr>
          </a:p>
          <a:p>
            <a:pPr marL="1028700" lvl="1" indent="-571500">
              <a:buFont typeface="Arial" panose="020B0604020202020204" pitchFamily="34" charset="0"/>
              <a:buChar char="•"/>
            </a:pPr>
            <a:r>
              <a:rPr lang="en-US" sz="3200">
                <a:solidFill>
                  <a:schemeClr val="bg1"/>
                </a:solidFill>
                <a:latin typeface="Helvetica"/>
                <a:cs typeface="Helvetica"/>
              </a:rPr>
              <a:t>Gen Ed Task Force</a:t>
            </a:r>
            <a:endParaRPr lang="en-US" sz="3200">
              <a:solidFill>
                <a:schemeClr val="bg1"/>
              </a:solidFill>
              <a:latin typeface="Helvetica" pitchFamily="2" charset="0"/>
              <a:cs typeface="Helvetica"/>
            </a:endParaRPr>
          </a:p>
          <a:p>
            <a:pPr marL="1028700" lvl="1" indent="-571500">
              <a:buFont typeface="Arial" panose="020B0604020202020204" pitchFamily="34" charset="0"/>
              <a:buChar char="•"/>
            </a:pPr>
            <a:r>
              <a:rPr lang="en-US" sz="3200">
                <a:solidFill>
                  <a:schemeClr val="bg1"/>
                </a:solidFill>
                <a:latin typeface="Helvetica"/>
                <a:cs typeface="Helvetica"/>
              </a:rPr>
              <a:t>Mini-conference with workshops</a:t>
            </a:r>
            <a:endParaRPr lang="en-US" sz="3200">
              <a:solidFill>
                <a:schemeClr val="bg1"/>
              </a:solidFill>
              <a:latin typeface="Helvetica" pitchFamily="2" charset="0"/>
              <a:cs typeface="Helvetica"/>
            </a:endParaRPr>
          </a:p>
          <a:p>
            <a:pPr marL="1028700" lvl="1" indent="-571500">
              <a:buFont typeface="Arial" panose="020B0604020202020204" pitchFamily="34" charset="0"/>
              <a:buChar char="•"/>
            </a:pPr>
            <a:r>
              <a:rPr lang="en-US" sz="3200">
                <a:solidFill>
                  <a:schemeClr val="bg1"/>
                </a:solidFill>
                <a:latin typeface="Helvetica"/>
                <a:cs typeface="Helvetica"/>
              </a:rPr>
              <a:t>Repository of best practices and documents</a:t>
            </a:r>
            <a:endParaRPr lang="en-US" sz="3200">
              <a:solidFill>
                <a:schemeClr val="bg1"/>
              </a:solidFill>
              <a:latin typeface="Helvetica" pitchFamily="2" charset="0"/>
              <a:cs typeface="Helvetica"/>
            </a:endParaRPr>
          </a:p>
          <a:p>
            <a:pPr marL="1028700" lvl="1" indent="-571500">
              <a:buFont typeface="Arial" panose="020B0604020202020204" pitchFamily="34" charset="0"/>
              <a:buChar char="•"/>
            </a:pPr>
            <a:endParaRPr lang="en-US" sz="3200">
              <a:solidFill>
                <a:schemeClr val="bg1"/>
              </a:solidFill>
              <a:latin typeface="Helvetica" pitchFamily="2" charset="0"/>
              <a:cs typeface="Helvetica" pitchFamily="2" charset="0"/>
            </a:endParaRPr>
          </a:p>
          <a:p>
            <a:pPr marL="571500" indent="-571500">
              <a:buFont typeface="Arial" panose="020B0604020202020204" pitchFamily="34" charset="0"/>
              <a:buChar char="•"/>
            </a:pPr>
            <a:endParaRPr lang="en-US" sz="3200">
              <a:solidFill>
                <a:schemeClr val="bg1"/>
              </a:solidFill>
              <a:latin typeface="Helvetica" pitchFamily="2" charset="0"/>
              <a:cs typeface="Helvetica" pitchFamily="2" charset="0"/>
            </a:endParaRPr>
          </a:p>
          <a:p>
            <a:pPr marL="571500" indent="-571500">
              <a:buFont typeface="Arial" panose="020B0604020202020204" pitchFamily="34" charset="0"/>
              <a:buChar char="•"/>
            </a:pPr>
            <a:endParaRPr lang="en-US" sz="3200">
              <a:solidFill>
                <a:schemeClr val="bg1"/>
              </a:solidFill>
              <a:latin typeface="Helvetica" pitchFamily="2" charset="0"/>
              <a:cs typeface="Helvetica" pitchFamily="2" charset="0"/>
            </a:endParaRPr>
          </a:p>
        </p:txBody>
      </p:sp>
      <p:sp>
        <p:nvSpPr>
          <p:cNvPr id="3" name="TextBox 2">
            <a:extLst>
              <a:ext uri="{FF2B5EF4-FFF2-40B4-BE49-F238E27FC236}">
                <a16:creationId xmlns:a16="http://schemas.microsoft.com/office/drawing/2014/main" id="{FC869B12-396E-AD4D-9143-7223508927B8}"/>
              </a:ext>
            </a:extLst>
          </p:cNvPr>
          <p:cNvSpPr txBox="1"/>
          <p:nvPr/>
        </p:nvSpPr>
        <p:spPr>
          <a:xfrm>
            <a:off x="3160459" y="523860"/>
            <a:ext cx="6642301" cy="707886"/>
          </a:xfrm>
          <a:prstGeom prst="rect">
            <a:avLst/>
          </a:prstGeom>
          <a:noFill/>
        </p:spPr>
        <p:txBody>
          <a:bodyPr wrap="square" rtlCol="0">
            <a:spAutoFit/>
          </a:bodyPr>
          <a:lstStyle/>
          <a:p>
            <a:pPr algn="ctr"/>
            <a:r>
              <a:rPr lang="en-US" sz="4000" b="1">
                <a:solidFill>
                  <a:srgbClr val="00B0F0"/>
                </a:solidFill>
                <a:latin typeface="Helvetica" pitchFamily="2" charset="0"/>
              </a:rPr>
              <a:t>SUNY Gen Ed Framework</a:t>
            </a:r>
          </a:p>
        </p:txBody>
      </p:sp>
    </p:spTree>
    <p:extLst>
      <p:ext uri="{BB962C8B-B14F-4D97-AF65-F5344CB8AC3E}">
        <p14:creationId xmlns:p14="http://schemas.microsoft.com/office/powerpoint/2010/main" val="1974035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6F809-0C13-6BFB-C362-12412A48FD4A}"/>
              </a:ext>
            </a:extLst>
          </p:cNvPr>
          <p:cNvSpPr txBox="1"/>
          <p:nvPr/>
        </p:nvSpPr>
        <p:spPr>
          <a:xfrm>
            <a:off x="5056049" y="486914"/>
            <a:ext cx="6909032" cy="48936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24D93"/>
                </a:solidFill>
                <a:latin typeface="Helvetica"/>
                <a:cs typeface="Helvetica"/>
              </a:rPr>
              <a:t>Updating website</a:t>
            </a:r>
            <a:endParaRPr lang="en-US" sz="2400">
              <a:solidFill>
                <a:srgbClr val="024D93"/>
              </a:solidFill>
              <a:latin typeface="Helvetica" pitchFamily="2" charset="0"/>
              <a:cs typeface="Helvetica"/>
            </a:endParaRPr>
          </a:p>
          <a:p>
            <a:pPr marL="1028700" lvl="1" indent="-571500">
              <a:buFont typeface="Arial" panose="020B0604020202020204" pitchFamily="34" charset="0"/>
              <a:buChar char="•"/>
            </a:pPr>
            <a:r>
              <a:rPr lang="en-US" sz="2400">
                <a:solidFill>
                  <a:srgbClr val="024D93"/>
                </a:solidFill>
                <a:latin typeface="Helvetica"/>
                <a:cs typeface="Helvetica"/>
              </a:rPr>
              <a:t>Archiving older documents</a:t>
            </a:r>
          </a:p>
          <a:p>
            <a:pPr marL="1028700" lvl="1" indent="-571500">
              <a:buFont typeface="Arial" panose="020B0604020202020204" pitchFamily="34" charset="0"/>
              <a:buChar char="•"/>
            </a:pPr>
            <a:r>
              <a:rPr lang="en-US" sz="2400">
                <a:solidFill>
                  <a:srgbClr val="024D93"/>
                </a:solidFill>
                <a:latin typeface="Helvetica"/>
                <a:cs typeface="Helvetica"/>
              </a:rPr>
              <a:t>New SLS pages</a:t>
            </a:r>
            <a:endParaRPr lang="en-US" sz="2400">
              <a:solidFill>
                <a:srgbClr val="024D93"/>
              </a:solidFill>
              <a:latin typeface="Helvetica" pitchFamily="2" charset="0"/>
              <a:cs typeface="Helvetica" pitchFamily="2" charset="0"/>
            </a:endParaRPr>
          </a:p>
          <a:p>
            <a:endParaRPr lang="en-US" sz="2400">
              <a:solidFill>
                <a:srgbClr val="024D93"/>
              </a:solidFill>
              <a:latin typeface="Helvetica"/>
              <a:cs typeface="Helvetica"/>
            </a:endParaRPr>
          </a:p>
          <a:p>
            <a:r>
              <a:rPr lang="en-US" sz="2400">
                <a:solidFill>
                  <a:srgbClr val="024D93"/>
                </a:solidFill>
                <a:latin typeface="Helvetica"/>
                <a:cs typeface="Helvetica"/>
              </a:rPr>
              <a:t>Email and Posts</a:t>
            </a:r>
          </a:p>
          <a:p>
            <a:pPr marL="1028700" lvl="1" indent="-571500">
              <a:buFont typeface="Arial" panose="020B0604020202020204" pitchFamily="34" charset="0"/>
              <a:buChar char="•"/>
            </a:pPr>
            <a:r>
              <a:rPr lang="en-US" sz="2400">
                <a:solidFill>
                  <a:srgbClr val="024D93"/>
                </a:solidFill>
                <a:latin typeface="Helvetica"/>
                <a:cs typeface="Helvetica"/>
              </a:rPr>
              <a:t>New SUNY-wide Listserv</a:t>
            </a:r>
            <a:endParaRPr lang="en-US" sz="2400">
              <a:solidFill>
                <a:srgbClr val="024D93"/>
              </a:solidFill>
              <a:latin typeface="Helvetica" pitchFamily="2" charset="0"/>
              <a:cs typeface="Helvetica" pitchFamily="2" charset="0"/>
            </a:endParaRPr>
          </a:p>
          <a:p>
            <a:pPr marL="1028700" lvl="1" indent="-571500">
              <a:buFont typeface="Arial" panose="020B0604020202020204" pitchFamily="34" charset="0"/>
              <a:buChar char="•"/>
            </a:pPr>
            <a:r>
              <a:rPr lang="en-US" sz="2400">
                <a:solidFill>
                  <a:srgbClr val="024D93"/>
                </a:solidFill>
                <a:latin typeface="Helvetica"/>
                <a:cs typeface="Helvetica"/>
              </a:rPr>
              <a:t>SCLD Listserv (directors)</a:t>
            </a:r>
            <a:endParaRPr lang="en-US" sz="2400">
              <a:solidFill>
                <a:srgbClr val="024D93"/>
              </a:solidFill>
              <a:latin typeface="Helvetica" pitchFamily="2" charset="0"/>
              <a:cs typeface="Helvetica" pitchFamily="2" charset="0"/>
            </a:endParaRPr>
          </a:p>
          <a:p>
            <a:pPr marL="1028700" lvl="1" indent="-571500">
              <a:buFont typeface="Arial,Sans-Serif" panose="020B0604020202020204" pitchFamily="34" charset="0"/>
              <a:buChar char="•"/>
            </a:pPr>
            <a:r>
              <a:rPr lang="en-US" sz="2400">
                <a:solidFill>
                  <a:srgbClr val="024D93"/>
                </a:solidFill>
                <a:latin typeface="Helvetica"/>
                <a:cs typeface="Helvetica"/>
              </a:rPr>
              <a:t>SLS Blog </a:t>
            </a:r>
            <a:endParaRPr lang="en-US" sz="2400">
              <a:ea typeface="+mn-lt"/>
              <a:cs typeface="+mn-lt"/>
            </a:endParaRPr>
          </a:p>
          <a:p>
            <a:pPr marL="1028700" lvl="1" indent="-571500">
              <a:buFont typeface="Arial,Sans-Serif" panose="020B0604020202020204" pitchFamily="34" charset="0"/>
              <a:buChar char="•"/>
            </a:pPr>
            <a:r>
              <a:rPr lang="en-US" sz="2400">
                <a:solidFill>
                  <a:srgbClr val="024D93"/>
                </a:solidFill>
                <a:latin typeface="Helvetica"/>
                <a:cs typeface="Helvetica"/>
              </a:rPr>
              <a:t>Basecamp</a:t>
            </a:r>
            <a:endParaRPr lang="en-US">
              <a:cs typeface="Calibri" panose="020F0502020204030204"/>
            </a:endParaRPr>
          </a:p>
          <a:p>
            <a:pPr marL="571500" indent="-571500">
              <a:buFont typeface="Arial" panose="020B0604020202020204" pitchFamily="34" charset="0"/>
              <a:buChar char="•"/>
            </a:pPr>
            <a:endParaRPr lang="en-US" sz="2400">
              <a:solidFill>
                <a:srgbClr val="024D93"/>
              </a:solidFill>
              <a:latin typeface="Helvetica"/>
              <a:cs typeface="Helvetica"/>
            </a:endParaRPr>
          </a:p>
          <a:p>
            <a:r>
              <a:rPr lang="en-US" sz="2400">
                <a:solidFill>
                  <a:srgbClr val="024D93"/>
                </a:solidFill>
                <a:latin typeface="Helvetica"/>
                <a:cs typeface="Helvetica"/>
              </a:rPr>
              <a:t>Meetings</a:t>
            </a:r>
          </a:p>
          <a:p>
            <a:pPr marL="1028700" lvl="1" indent="-571500">
              <a:buFont typeface="Arial,Sans-Serif"/>
              <a:buChar char="•"/>
            </a:pPr>
            <a:r>
              <a:rPr lang="en-US" sz="2400">
                <a:solidFill>
                  <a:srgbClr val="024D93"/>
                </a:solidFill>
                <a:latin typeface="Helvetica"/>
                <a:cs typeface="Helvetica"/>
              </a:rPr>
              <a:t>OLIS Quarterly Updates </a:t>
            </a:r>
            <a:endParaRPr lang="en-US" sz="2400">
              <a:ea typeface="+mn-lt"/>
              <a:cs typeface="+mn-lt"/>
            </a:endParaRPr>
          </a:p>
          <a:p>
            <a:pPr marL="1028700" lvl="1" indent="-571500">
              <a:buFont typeface="Arial,Sans-Serif"/>
              <a:buChar char="•"/>
            </a:pPr>
            <a:r>
              <a:rPr lang="en-US" sz="2400">
                <a:solidFill>
                  <a:srgbClr val="024D93"/>
                </a:solidFill>
                <a:latin typeface="Helvetica"/>
                <a:cs typeface="Helvetica"/>
              </a:rPr>
              <a:t>Library Directors Community of Practice</a:t>
            </a:r>
            <a:endParaRPr lang="en-US">
              <a:cs typeface="Calibri" panose="020F0502020204030204"/>
            </a:endParaRPr>
          </a:p>
        </p:txBody>
      </p:sp>
      <p:sp>
        <p:nvSpPr>
          <p:cNvPr id="3" name="TextBox 1">
            <a:extLst>
              <a:ext uri="{FF2B5EF4-FFF2-40B4-BE49-F238E27FC236}">
                <a16:creationId xmlns:a16="http://schemas.microsoft.com/office/drawing/2014/main" id="{FF80E180-ED30-1688-2987-FFE0233F1ABD}"/>
              </a:ext>
            </a:extLst>
          </p:cNvPr>
          <p:cNvSpPr txBox="1"/>
          <p:nvPr/>
        </p:nvSpPr>
        <p:spPr>
          <a:xfrm>
            <a:off x="278516" y="2236659"/>
            <a:ext cx="3961039"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00B0F0"/>
                </a:solidFill>
                <a:latin typeface="Helvetica"/>
                <a:cs typeface="Helvetica"/>
              </a:rPr>
              <a:t>OLIS Communications</a:t>
            </a:r>
            <a:endParaRPr lang="en-US" sz="3600">
              <a:cs typeface="Calibri"/>
            </a:endParaRPr>
          </a:p>
        </p:txBody>
      </p:sp>
    </p:spTree>
    <p:extLst>
      <p:ext uri="{BB962C8B-B14F-4D97-AF65-F5344CB8AC3E}">
        <p14:creationId xmlns:p14="http://schemas.microsoft.com/office/powerpoint/2010/main" val="3291694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786" y="3558379"/>
            <a:ext cx="2372522" cy="2372522"/>
          </a:xfrm>
          <a:prstGeom prst="rect">
            <a:avLst/>
          </a:prstGeom>
        </p:spPr>
      </p:pic>
      <p:sp>
        <p:nvSpPr>
          <p:cNvPr id="3" name="TextBox 2">
            <a:extLst>
              <a:ext uri="{FF2B5EF4-FFF2-40B4-BE49-F238E27FC236}">
                <a16:creationId xmlns:a16="http://schemas.microsoft.com/office/drawing/2014/main" id="{EED30A41-6135-9939-2EB1-F6DC96BEFC71}"/>
              </a:ext>
            </a:extLst>
          </p:cNvPr>
          <p:cNvSpPr txBox="1"/>
          <p:nvPr/>
        </p:nvSpPr>
        <p:spPr>
          <a:xfrm>
            <a:off x="2142641" y="687722"/>
            <a:ext cx="7895080" cy="1323439"/>
          </a:xfrm>
          <a:prstGeom prst="rect">
            <a:avLst/>
          </a:prstGeom>
          <a:noFill/>
        </p:spPr>
        <p:txBody>
          <a:bodyPr wrap="square" lIns="91440" tIns="45720" rIns="91440" bIns="45720" rtlCol="0" anchor="t">
            <a:spAutoFit/>
          </a:bodyPr>
          <a:lstStyle/>
          <a:p>
            <a:pPr algn="ctr"/>
            <a:r>
              <a:rPr lang="en-US" sz="4400" b="1">
                <a:solidFill>
                  <a:srgbClr val="00B0F0"/>
                </a:solidFill>
                <a:latin typeface="Helvetica"/>
                <a:cs typeface="Helvetica"/>
              </a:rPr>
              <a:t>Questions?</a:t>
            </a:r>
          </a:p>
          <a:p>
            <a:pPr algn="ctr"/>
            <a:r>
              <a:rPr lang="en-US" sz="3600">
                <a:solidFill>
                  <a:srgbClr val="00B0F0"/>
                </a:solidFill>
                <a:latin typeface="Helvetica"/>
                <a:cs typeface="Helvetica"/>
              </a:rPr>
              <a:t>Please raise hand or type in chat</a:t>
            </a:r>
            <a:endParaRPr lang="en-US" sz="3600" b="1">
              <a:solidFill>
                <a:srgbClr val="00B0F0"/>
              </a:solidFill>
              <a:latin typeface="Helvetica"/>
              <a:cs typeface="Helvetica"/>
            </a:endParaRPr>
          </a:p>
        </p:txBody>
      </p:sp>
    </p:spTree>
    <p:extLst>
      <p:ext uri="{BB962C8B-B14F-4D97-AF65-F5344CB8AC3E}">
        <p14:creationId xmlns:p14="http://schemas.microsoft.com/office/powerpoint/2010/main" val="361223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E438-3D57-425A-9958-8970EE7195F4}"/>
              </a:ext>
            </a:extLst>
          </p:cNvPr>
          <p:cNvSpPr>
            <a:spLocks noGrp="1"/>
          </p:cNvSpPr>
          <p:nvPr>
            <p:ph type="title"/>
          </p:nvPr>
        </p:nvSpPr>
        <p:spPr/>
        <p:txBody>
          <a:bodyPr/>
          <a:lstStyle/>
          <a:p>
            <a:r>
              <a:rPr lang="en-US"/>
              <a:t>Contract Passthroughs</a:t>
            </a:r>
          </a:p>
        </p:txBody>
      </p:sp>
      <p:graphicFrame>
        <p:nvGraphicFramePr>
          <p:cNvPr id="4" name="Content Placeholder 3">
            <a:extLst>
              <a:ext uri="{FF2B5EF4-FFF2-40B4-BE49-F238E27FC236}">
                <a16:creationId xmlns:a16="http://schemas.microsoft.com/office/drawing/2014/main" id="{8762C30E-ED18-4807-81D2-D49B9F41CA6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3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A24F-0D02-48E5-96AC-13582A087CBF}"/>
              </a:ext>
            </a:extLst>
          </p:cNvPr>
          <p:cNvSpPr>
            <a:spLocks noGrp="1"/>
          </p:cNvSpPr>
          <p:nvPr>
            <p:ph type="title"/>
          </p:nvPr>
        </p:nvSpPr>
        <p:spPr/>
        <p:txBody>
          <a:bodyPr/>
          <a:lstStyle/>
          <a:p>
            <a:r>
              <a:rPr lang="en-US"/>
              <a:t>High-Level Budget Considerations</a:t>
            </a:r>
          </a:p>
        </p:txBody>
      </p:sp>
      <p:sp>
        <p:nvSpPr>
          <p:cNvPr id="3" name="Content Placeholder 2">
            <a:extLst>
              <a:ext uri="{FF2B5EF4-FFF2-40B4-BE49-F238E27FC236}">
                <a16:creationId xmlns:a16="http://schemas.microsoft.com/office/drawing/2014/main" id="{F132AC74-A33E-40C0-B003-3D13DDD8BA50}"/>
              </a:ext>
            </a:extLst>
          </p:cNvPr>
          <p:cNvSpPr>
            <a:spLocks noGrp="1"/>
          </p:cNvSpPr>
          <p:nvPr>
            <p:ph idx="1"/>
          </p:nvPr>
        </p:nvSpPr>
        <p:spPr>
          <a:xfrm>
            <a:off x="838200" y="1825625"/>
            <a:ext cx="8646160" cy="4138295"/>
          </a:xfrm>
        </p:spPr>
        <p:txBody>
          <a:bodyPr lIns="91440" tIns="45720" rIns="91440" bIns="45720" anchor="t"/>
          <a:lstStyle/>
          <a:p>
            <a:r>
              <a:rPr lang="en-US"/>
              <a:t>Increasing costs of Repository will be a challenge we need to address, especially as research compliance requirements evolve.</a:t>
            </a:r>
          </a:p>
          <a:p>
            <a:r>
              <a:rPr lang="en-US"/>
              <a:t>Pass through contracts are helpful, but time consuming, and cost  recovery hasn’t been something we’ve explored with campuses.</a:t>
            </a:r>
            <a:endParaRPr lang="en-US">
              <a:cs typeface="Calibri"/>
            </a:endParaRPr>
          </a:p>
          <a:p>
            <a:r>
              <a:rPr lang="en-US"/>
              <a:t>Challenge of shared service model that fits needs of all and is cost effective with limited ability to subsidize additional staffing.</a:t>
            </a:r>
            <a:endParaRPr lang="en-US">
              <a:cs typeface="Calibri"/>
            </a:endParaRPr>
          </a:p>
        </p:txBody>
      </p:sp>
      <p:pic>
        <p:nvPicPr>
          <p:cNvPr id="1026" name="Picture 2" descr="Sharing Icon 1826524">
            <a:extLst>
              <a:ext uri="{FF2B5EF4-FFF2-40B4-BE49-F238E27FC236}">
                <a16:creationId xmlns:a16="http://schemas.microsoft.com/office/drawing/2014/main" id="{73510354-1FB6-47F9-9C83-BC731B6C8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5560" y="2103437"/>
            <a:ext cx="2966720" cy="29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19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3703</Words>
  <Application>Microsoft Office PowerPoint</Application>
  <PresentationFormat>Widescreen</PresentationFormat>
  <Paragraphs>555</Paragraphs>
  <Slides>74</Slides>
  <Notes>24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5" baseType="lpstr">
      <vt:lpstr>Arial</vt:lpstr>
      <vt:lpstr>Arial,Sans-Serif</vt:lpstr>
      <vt:lpstr>Calibri</vt:lpstr>
      <vt:lpstr>Calibri Light</vt:lpstr>
      <vt:lpstr>Franklin Gothic</vt:lpstr>
      <vt:lpstr>helv</vt:lpstr>
      <vt:lpstr>Helvetica</vt:lpstr>
      <vt:lpstr>Helvetica Light</vt:lpstr>
      <vt:lpstr>Segoe UI</vt:lpstr>
      <vt:lpstr>Custom Design</vt:lpstr>
      <vt:lpstr>Worksheet</vt:lpstr>
      <vt:lpstr>PowerPoint Presentation</vt:lpstr>
      <vt:lpstr>PowerPoint Presentation</vt:lpstr>
      <vt:lpstr>OLIS and DIAS Structure and Overview of OLIS Budget</vt:lpstr>
      <vt:lpstr>Digital Innovation and Academic Services</vt:lpstr>
      <vt:lpstr>PowerPoint Presentation</vt:lpstr>
      <vt:lpstr>OLIS Budget Overview: Revenue</vt:lpstr>
      <vt:lpstr>OLIS Budget Expenses</vt:lpstr>
      <vt:lpstr>Contract Passthroughs</vt:lpstr>
      <vt:lpstr>High-Level Budget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Extended Support: The Migration </vt:lpstr>
      <vt:lpstr> The Guided Path. </vt:lpstr>
      <vt:lpstr>Beginning of SLS</vt:lpstr>
      <vt:lpstr>Extended Support and Baseline Support</vt:lpstr>
      <vt:lpstr>Early Extended Support Engagement Experiences</vt:lpstr>
      <vt:lpstr>Adjustments to Extended Support</vt:lpstr>
      <vt:lpstr>Current Partnerships</vt:lpstr>
      <vt:lpstr>Focus on Services without Agreements</vt:lpstr>
      <vt:lpstr>Areas Supporting Beyond Alma-Primo</vt:lpstr>
      <vt:lpstr>Future of Support Services</vt:lpstr>
      <vt:lpstr>PowerPoint Presentation</vt:lpstr>
      <vt:lpstr>PowerPoint Presentation</vt:lpstr>
      <vt:lpstr>SLS Collections /eBook Task Force</vt:lpstr>
      <vt:lpstr> eBook Task Force Timeline</vt:lpstr>
      <vt:lpstr>eBook Task Force members</vt:lpstr>
      <vt:lpstr>JSTOR Task Force</vt:lpstr>
      <vt:lpstr>JSTOR Task Force Timeline</vt:lpstr>
      <vt:lpstr>JSTOR Task Force Members</vt:lpstr>
      <vt:lpstr>SLS Collections Update</vt:lpstr>
      <vt:lpstr>Open Access </vt:lpstr>
      <vt:lpstr>SLS Project Updates/Preview</vt:lpstr>
      <vt:lpstr>SLS Updates continued...</vt:lpstr>
      <vt:lpstr>Resource Sharing</vt:lpstr>
      <vt:lpstr>E-Book ILL Pilot</vt:lpstr>
      <vt:lpstr>Pilot Data Highlights</vt:lpstr>
      <vt:lpstr>Main Lenders</vt:lpstr>
      <vt:lpstr>Borrowing by Campus</vt:lpstr>
      <vt:lpstr>Interesting Data Observations </vt:lpstr>
      <vt:lpstr>Pilot Future?</vt:lpstr>
      <vt:lpstr>SUNY’s Proposal to ProQuest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RDM, SUNY Repository, and Data Services</vt:lpstr>
      <vt:lpstr>PowerPoint Presentation</vt:lpstr>
      <vt:lpstr>OER Total Enrollment Trends</vt:lpstr>
      <vt:lpstr>Courseware Enrollment: Courses</vt:lpstr>
      <vt:lpstr>Courseware Enrollment: Students</vt:lpstr>
      <vt:lpstr>Courseware Enrollment by Platform</vt:lpstr>
      <vt:lpstr>PowerPoint Presentation</vt:lpstr>
      <vt:lpstr>PowerPoint Presentation</vt:lpstr>
      <vt:lpstr>PowerPoint Presentation</vt:lpstr>
      <vt:lpstr>PowerPoint Presentation</vt:lpstr>
      <vt:lpstr>PowerPoint Presentation</vt:lpstr>
      <vt:lpstr>Lumen Circles Trends</vt:lpstr>
      <vt:lpstr>Circle Themes</vt:lpstr>
      <vt:lpstr>Next Steps for OER Services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lastModifiedBy>Wilhelm, Cori</cp:lastModifiedBy>
  <cp:revision>3</cp:revision>
  <dcterms:created xsi:type="dcterms:W3CDTF">2021-06-30T17:54:38Z</dcterms:created>
  <dcterms:modified xsi:type="dcterms:W3CDTF">2022-12-12T13:45:20Z</dcterms:modified>
</cp:coreProperties>
</file>