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1"/>
  </p:sldMasterIdLst>
  <p:notesMasterIdLst>
    <p:notesMasterId r:id="rId33"/>
  </p:notesMasterIdLst>
  <p:sldIdLst>
    <p:sldId id="256" r:id="rId2"/>
    <p:sldId id="267" r:id="rId3"/>
    <p:sldId id="302" r:id="rId4"/>
    <p:sldId id="269" r:id="rId5"/>
    <p:sldId id="268" r:id="rId6"/>
    <p:sldId id="272" r:id="rId7"/>
    <p:sldId id="281" r:id="rId8"/>
    <p:sldId id="271" r:id="rId9"/>
    <p:sldId id="273" r:id="rId10"/>
    <p:sldId id="282" r:id="rId11"/>
    <p:sldId id="257" r:id="rId12"/>
    <p:sldId id="283" r:id="rId13"/>
    <p:sldId id="258" r:id="rId14"/>
    <p:sldId id="284" r:id="rId15"/>
    <p:sldId id="285" r:id="rId16"/>
    <p:sldId id="286" r:id="rId17"/>
    <p:sldId id="287" r:id="rId18"/>
    <p:sldId id="266" r:id="rId19"/>
    <p:sldId id="288" r:id="rId20"/>
    <p:sldId id="289" r:id="rId21"/>
    <p:sldId id="294" r:id="rId22"/>
    <p:sldId id="295" r:id="rId23"/>
    <p:sldId id="296" r:id="rId24"/>
    <p:sldId id="297" r:id="rId25"/>
    <p:sldId id="261" r:id="rId26"/>
    <p:sldId id="298" r:id="rId27"/>
    <p:sldId id="299" r:id="rId28"/>
    <p:sldId id="300" r:id="rId29"/>
    <p:sldId id="301" r:id="rId30"/>
    <p:sldId id="293" r:id="rId31"/>
    <p:sldId id="30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92FD44-212F-2AE0-16DC-7E44FFCE8A15}" v="70" dt="2021-10-18T20:55:46.627"/>
    <p1510:client id="{7F747D3B-019E-12C0-ED3E-B6194A937C59}" v="103" dt="2021-10-18T16:05:26.961"/>
    <p1510:client id="{B9F7DE0D-2952-4EB2-80F8-065955C0A4CD}" v="129" dt="2021-10-18T17:08:05.2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7"/>
  </p:normalViewPr>
  <p:slideViewPr>
    <p:cSldViewPr snapToGrid="0">
      <p:cViewPr varScale="1">
        <p:scale>
          <a:sx n="108" d="100"/>
          <a:sy n="108"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F6940-6C37-2645-B60F-D33109BB0C39}" type="datetimeFigureOut">
              <a:rPr lang="en-US" smtClean="0"/>
              <a:t>10/19/21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9D607-B871-6247-A3C1-574CCD950568}" type="slidenum">
              <a:rPr lang="en-US" smtClean="0"/>
              <a:t>‹#›</a:t>
            </a:fld>
            <a:endParaRPr lang="en-US"/>
          </a:p>
        </p:txBody>
      </p:sp>
    </p:spTree>
    <p:extLst>
      <p:ext uri="{BB962C8B-B14F-4D97-AF65-F5344CB8AC3E}">
        <p14:creationId xmlns:p14="http://schemas.microsoft.com/office/powerpoint/2010/main" val="110366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Also Oxford encyclopedias</a:t>
            </a:r>
          </a:p>
        </p:txBody>
      </p:sp>
      <p:sp>
        <p:nvSpPr>
          <p:cNvPr id="4" name="Slide Number Placeholder 3"/>
          <p:cNvSpPr>
            <a:spLocks noGrp="1"/>
          </p:cNvSpPr>
          <p:nvPr>
            <p:ph type="sldNum" sz="quarter" idx="5"/>
          </p:nvPr>
        </p:nvSpPr>
        <p:spPr/>
        <p:txBody>
          <a:bodyPr/>
          <a:lstStyle/>
          <a:p>
            <a:fld id="{2529D607-B871-6247-A3C1-574CCD950568}" type="slidenum">
              <a:rPr lang="en-US" smtClean="0"/>
              <a:t>4</a:t>
            </a:fld>
            <a:endParaRPr lang="en-US"/>
          </a:p>
        </p:txBody>
      </p:sp>
    </p:spTree>
    <p:extLst>
      <p:ext uri="{BB962C8B-B14F-4D97-AF65-F5344CB8AC3E}">
        <p14:creationId xmlns:p14="http://schemas.microsoft.com/office/powerpoint/2010/main" val="3906671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529D607-B871-6247-A3C1-574CCD950568}" type="slidenum">
              <a:rPr lang="en-US" smtClean="0"/>
              <a:t>5</a:t>
            </a:fld>
            <a:endParaRPr lang="en-US"/>
          </a:p>
        </p:txBody>
      </p:sp>
    </p:spTree>
    <p:extLst>
      <p:ext uri="{BB962C8B-B14F-4D97-AF65-F5344CB8AC3E}">
        <p14:creationId xmlns:p14="http://schemas.microsoft.com/office/powerpoint/2010/main" val="282976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2529D607-B871-6247-A3C1-574CCD950568}" type="slidenum">
              <a:rPr lang="en-US" smtClean="0"/>
              <a:t>6</a:t>
            </a:fld>
            <a:endParaRPr lang="en-US"/>
          </a:p>
        </p:txBody>
      </p:sp>
    </p:spTree>
    <p:extLst>
      <p:ext uri="{BB962C8B-B14F-4D97-AF65-F5344CB8AC3E}">
        <p14:creationId xmlns:p14="http://schemas.microsoft.com/office/powerpoint/2010/main" val="1322195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529D607-B871-6247-A3C1-574CCD950568}" type="slidenum">
              <a:rPr lang="en-US" smtClean="0"/>
              <a:t>8</a:t>
            </a:fld>
            <a:endParaRPr lang="en-US"/>
          </a:p>
        </p:txBody>
      </p:sp>
    </p:spTree>
    <p:extLst>
      <p:ext uri="{BB962C8B-B14F-4D97-AF65-F5344CB8AC3E}">
        <p14:creationId xmlns:p14="http://schemas.microsoft.com/office/powerpoint/2010/main" val="3957476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endParaRPr lang="en-US"/>
          </a:p>
        </p:txBody>
      </p:sp>
      <p:sp>
        <p:nvSpPr>
          <p:cNvPr id="4" name="Slide Number Placeholder 3"/>
          <p:cNvSpPr>
            <a:spLocks noGrp="1"/>
          </p:cNvSpPr>
          <p:nvPr>
            <p:ph type="sldNum" sz="quarter" idx="5"/>
          </p:nvPr>
        </p:nvSpPr>
        <p:spPr/>
        <p:txBody>
          <a:bodyPr/>
          <a:lstStyle/>
          <a:p>
            <a:fld id="{2529D607-B871-6247-A3C1-574CCD950568}" type="slidenum">
              <a:rPr lang="en-US" smtClean="0"/>
              <a:t>9</a:t>
            </a:fld>
            <a:endParaRPr lang="en-US"/>
          </a:p>
        </p:txBody>
      </p:sp>
    </p:spTree>
    <p:extLst>
      <p:ext uri="{BB962C8B-B14F-4D97-AF65-F5344CB8AC3E}">
        <p14:creationId xmlns:p14="http://schemas.microsoft.com/office/powerpoint/2010/main" val="2485344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529D607-B871-6247-A3C1-574CCD950568}" type="slidenum">
              <a:rPr lang="en-US" smtClean="0"/>
              <a:t>11</a:t>
            </a:fld>
            <a:endParaRPr lang="en-US"/>
          </a:p>
        </p:txBody>
      </p:sp>
    </p:spTree>
    <p:extLst>
      <p:ext uri="{BB962C8B-B14F-4D97-AF65-F5344CB8AC3E}">
        <p14:creationId xmlns:p14="http://schemas.microsoft.com/office/powerpoint/2010/main" val="2756751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529D607-B871-6247-A3C1-574CCD950568}" type="slidenum">
              <a:rPr lang="en-US" smtClean="0"/>
              <a:t>13</a:t>
            </a:fld>
            <a:endParaRPr lang="en-US"/>
          </a:p>
        </p:txBody>
      </p:sp>
    </p:spTree>
    <p:extLst>
      <p:ext uri="{BB962C8B-B14F-4D97-AF65-F5344CB8AC3E}">
        <p14:creationId xmlns:p14="http://schemas.microsoft.com/office/powerpoint/2010/main" val="4202079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29D607-B871-6247-A3C1-574CCD950568}" type="slidenum">
              <a:rPr lang="en-US" smtClean="0"/>
              <a:t>17</a:t>
            </a:fld>
            <a:endParaRPr lang="en-US"/>
          </a:p>
        </p:txBody>
      </p:sp>
    </p:spTree>
    <p:extLst>
      <p:ext uri="{BB962C8B-B14F-4D97-AF65-F5344CB8AC3E}">
        <p14:creationId xmlns:p14="http://schemas.microsoft.com/office/powerpoint/2010/main" val="2763830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E81F3-7C9E-9042-9786-4B587920FB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329ADD-F8C6-1749-9564-947E63C64F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E1EE6A-C862-8649-B71D-4B48E4DBE51C}"/>
              </a:ext>
            </a:extLst>
          </p:cNvPr>
          <p:cNvSpPr>
            <a:spLocks noGrp="1"/>
          </p:cNvSpPr>
          <p:nvPr>
            <p:ph type="dt" sz="half" idx="10"/>
          </p:nvPr>
        </p:nvSpPr>
        <p:spPr/>
        <p:txBody>
          <a:bodyPr/>
          <a:lstStyle/>
          <a:p>
            <a:fld id="{22135344-BD9E-B54B-A373-F0D6851F66B8}" type="datetimeFigureOut">
              <a:rPr lang="en-US" smtClean="0"/>
              <a:t>10/19/21</a:t>
            </a:fld>
            <a:endParaRPr lang="en-US"/>
          </a:p>
        </p:txBody>
      </p:sp>
      <p:sp>
        <p:nvSpPr>
          <p:cNvPr id="5" name="Footer Placeholder 4">
            <a:extLst>
              <a:ext uri="{FF2B5EF4-FFF2-40B4-BE49-F238E27FC236}">
                <a16:creationId xmlns:a16="http://schemas.microsoft.com/office/drawing/2014/main" id="{6AB42440-5B61-4547-8CD3-7F1E44558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F0C74-0D20-E24F-8980-24AF235BC288}"/>
              </a:ext>
            </a:extLst>
          </p:cNvPr>
          <p:cNvSpPr>
            <a:spLocks noGrp="1"/>
          </p:cNvSpPr>
          <p:nvPr>
            <p:ph type="sldNum" sz="quarter" idx="12"/>
          </p:nvPr>
        </p:nvSpPr>
        <p:spPr/>
        <p:txBody>
          <a:bodyPr/>
          <a:lstStyle/>
          <a:p>
            <a:fld id="{8D3AAB5A-6F51-524E-A380-E6463C8567B4}" type="slidenum">
              <a:rPr lang="en-US" smtClean="0"/>
              <a:t>‹#›</a:t>
            </a:fld>
            <a:endParaRPr lang="en-US"/>
          </a:p>
        </p:txBody>
      </p:sp>
    </p:spTree>
    <p:extLst>
      <p:ext uri="{BB962C8B-B14F-4D97-AF65-F5344CB8AC3E}">
        <p14:creationId xmlns:p14="http://schemas.microsoft.com/office/powerpoint/2010/main" val="406225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901E-3CA7-2D41-8A7D-80216300A8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796E5D-3785-2D42-BE34-2BC533D521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9B4EB-209B-E042-AFBD-FAF3C71796DE}"/>
              </a:ext>
            </a:extLst>
          </p:cNvPr>
          <p:cNvSpPr>
            <a:spLocks noGrp="1"/>
          </p:cNvSpPr>
          <p:nvPr>
            <p:ph type="dt" sz="half" idx="10"/>
          </p:nvPr>
        </p:nvSpPr>
        <p:spPr/>
        <p:txBody>
          <a:bodyPr/>
          <a:lstStyle/>
          <a:p>
            <a:fld id="{22135344-BD9E-B54B-A373-F0D6851F66B8}" type="datetimeFigureOut">
              <a:rPr lang="en-US" smtClean="0"/>
              <a:t>10/19/21</a:t>
            </a:fld>
            <a:endParaRPr lang="en-US"/>
          </a:p>
        </p:txBody>
      </p:sp>
      <p:sp>
        <p:nvSpPr>
          <p:cNvPr id="5" name="Footer Placeholder 4">
            <a:extLst>
              <a:ext uri="{FF2B5EF4-FFF2-40B4-BE49-F238E27FC236}">
                <a16:creationId xmlns:a16="http://schemas.microsoft.com/office/drawing/2014/main" id="{D9DABEF6-8148-B849-823A-41EC8468B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29709-2765-784E-AE60-7F08D6F3FCA0}"/>
              </a:ext>
            </a:extLst>
          </p:cNvPr>
          <p:cNvSpPr>
            <a:spLocks noGrp="1"/>
          </p:cNvSpPr>
          <p:nvPr>
            <p:ph type="sldNum" sz="quarter" idx="12"/>
          </p:nvPr>
        </p:nvSpPr>
        <p:spPr/>
        <p:txBody>
          <a:bodyPr/>
          <a:lstStyle/>
          <a:p>
            <a:fld id="{8D3AAB5A-6F51-524E-A380-E6463C8567B4}" type="slidenum">
              <a:rPr lang="en-US" smtClean="0"/>
              <a:t>‹#›</a:t>
            </a:fld>
            <a:endParaRPr lang="en-US"/>
          </a:p>
        </p:txBody>
      </p:sp>
    </p:spTree>
    <p:extLst>
      <p:ext uri="{BB962C8B-B14F-4D97-AF65-F5344CB8AC3E}">
        <p14:creationId xmlns:p14="http://schemas.microsoft.com/office/powerpoint/2010/main" val="1406190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1DB39C-4D15-0147-8C41-FF1CFDB5C7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356226-1275-2648-86EA-153F21A0F4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2B3CA5-5EC6-6745-9194-4DBF27805F5A}"/>
              </a:ext>
            </a:extLst>
          </p:cNvPr>
          <p:cNvSpPr>
            <a:spLocks noGrp="1"/>
          </p:cNvSpPr>
          <p:nvPr>
            <p:ph type="dt" sz="half" idx="10"/>
          </p:nvPr>
        </p:nvSpPr>
        <p:spPr/>
        <p:txBody>
          <a:bodyPr/>
          <a:lstStyle/>
          <a:p>
            <a:fld id="{22135344-BD9E-B54B-A373-F0D6851F66B8}" type="datetimeFigureOut">
              <a:rPr lang="en-US" smtClean="0"/>
              <a:t>10/19/21</a:t>
            </a:fld>
            <a:endParaRPr lang="en-US"/>
          </a:p>
        </p:txBody>
      </p:sp>
      <p:sp>
        <p:nvSpPr>
          <p:cNvPr id="5" name="Footer Placeholder 4">
            <a:extLst>
              <a:ext uri="{FF2B5EF4-FFF2-40B4-BE49-F238E27FC236}">
                <a16:creationId xmlns:a16="http://schemas.microsoft.com/office/drawing/2014/main" id="{BE8C0AC4-4BFF-0C45-9D7C-51FF8073A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948D43-9146-2D47-AB5B-239FF6712E32}"/>
              </a:ext>
            </a:extLst>
          </p:cNvPr>
          <p:cNvSpPr>
            <a:spLocks noGrp="1"/>
          </p:cNvSpPr>
          <p:nvPr>
            <p:ph type="sldNum" sz="quarter" idx="12"/>
          </p:nvPr>
        </p:nvSpPr>
        <p:spPr/>
        <p:txBody>
          <a:bodyPr/>
          <a:lstStyle/>
          <a:p>
            <a:fld id="{8D3AAB5A-6F51-524E-A380-E6463C8567B4}" type="slidenum">
              <a:rPr lang="en-US" smtClean="0"/>
              <a:t>‹#›</a:t>
            </a:fld>
            <a:endParaRPr lang="en-US"/>
          </a:p>
        </p:txBody>
      </p:sp>
    </p:spTree>
    <p:extLst>
      <p:ext uri="{BB962C8B-B14F-4D97-AF65-F5344CB8AC3E}">
        <p14:creationId xmlns:p14="http://schemas.microsoft.com/office/powerpoint/2010/main" val="242822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9E012-23D5-E840-9C37-8EA54365CF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C6E1DE-C7A9-0044-B0BF-FEF615B32A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7DA89-CC9A-4940-AA01-54A945205BC9}"/>
              </a:ext>
            </a:extLst>
          </p:cNvPr>
          <p:cNvSpPr>
            <a:spLocks noGrp="1"/>
          </p:cNvSpPr>
          <p:nvPr>
            <p:ph type="dt" sz="half" idx="10"/>
          </p:nvPr>
        </p:nvSpPr>
        <p:spPr/>
        <p:txBody>
          <a:bodyPr/>
          <a:lstStyle/>
          <a:p>
            <a:fld id="{22135344-BD9E-B54B-A373-F0D6851F66B8}" type="datetimeFigureOut">
              <a:rPr lang="en-US" smtClean="0"/>
              <a:t>10/19/21</a:t>
            </a:fld>
            <a:endParaRPr lang="en-US"/>
          </a:p>
        </p:txBody>
      </p:sp>
      <p:sp>
        <p:nvSpPr>
          <p:cNvPr id="5" name="Footer Placeholder 4">
            <a:extLst>
              <a:ext uri="{FF2B5EF4-FFF2-40B4-BE49-F238E27FC236}">
                <a16:creationId xmlns:a16="http://schemas.microsoft.com/office/drawing/2014/main" id="{16FC0441-8346-A044-A0AE-7152C3BF5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43AB0E-2F92-6E41-9AF9-494D8CC6ECEC}"/>
              </a:ext>
            </a:extLst>
          </p:cNvPr>
          <p:cNvSpPr>
            <a:spLocks noGrp="1"/>
          </p:cNvSpPr>
          <p:nvPr>
            <p:ph type="sldNum" sz="quarter" idx="12"/>
          </p:nvPr>
        </p:nvSpPr>
        <p:spPr/>
        <p:txBody>
          <a:bodyPr/>
          <a:lstStyle/>
          <a:p>
            <a:fld id="{8D3AAB5A-6F51-524E-A380-E6463C8567B4}" type="slidenum">
              <a:rPr lang="en-US" smtClean="0"/>
              <a:t>‹#›</a:t>
            </a:fld>
            <a:endParaRPr lang="en-US"/>
          </a:p>
        </p:txBody>
      </p:sp>
    </p:spTree>
    <p:extLst>
      <p:ext uri="{BB962C8B-B14F-4D97-AF65-F5344CB8AC3E}">
        <p14:creationId xmlns:p14="http://schemas.microsoft.com/office/powerpoint/2010/main" val="1574431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355B7-ACB1-7846-A151-81ED63A02F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D008DC-E442-F847-AB37-21D8A0C0B9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8CF7B5-F2FB-4F4F-9AA6-31CC24E9EEE4}"/>
              </a:ext>
            </a:extLst>
          </p:cNvPr>
          <p:cNvSpPr>
            <a:spLocks noGrp="1"/>
          </p:cNvSpPr>
          <p:nvPr>
            <p:ph type="dt" sz="half" idx="10"/>
          </p:nvPr>
        </p:nvSpPr>
        <p:spPr/>
        <p:txBody>
          <a:bodyPr/>
          <a:lstStyle/>
          <a:p>
            <a:fld id="{22135344-BD9E-B54B-A373-F0D6851F66B8}" type="datetimeFigureOut">
              <a:rPr lang="en-US" smtClean="0"/>
              <a:t>10/19/21</a:t>
            </a:fld>
            <a:endParaRPr lang="en-US"/>
          </a:p>
        </p:txBody>
      </p:sp>
      <p:sp>
        <p:nvSpPr>
          <p:cNvPr id="5" name="Footer Placeholder 4">
            <a:extLst>
              <a:ext uri="{FF2B5EF4-FFF2-40B4-BE49-F238E27FC236}">
                <a16:creationId xmlns:a16="http://schemas.microsoft.com/office/drawing/2014/main" id="{ACCD68B9-65FB-8F48-BD9A-805019524B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B4198-8248-FF4B-B0D2-47F763054547}"/>
              </a:ext>
            </a:extLst>
          </p:cNvPr>
          <p:cNvSpPr>
            <a:spLocks noGrp="1"/>
          </p:cNvSpPr>
          <p:nvPr>
            <p:ph type="sldNum" sz="quarter" idx="12"/>
          </p:nvPr>
        </p:nvSpPr>
        <p:spPr/>
        <p:txBody>
          <a:bodyPr/>
          <a:lstStyle/>
          <a:p>
            <a:fld id="{8D3AAB5A-6F51-524E-A380-E6463C8567B4}" type="slidenum">
              <a:rPr lang="en-US" smtClean="0"/>
              <a:t>‹#›</a:t>
            </a:fld>
            <a:endParaRPr lang="en-US"/>
          </a:p>
        </p:txBody>
      </p:sp>
    </p:spTree>
    <p:extLst>
      <p:ext uri="{BB962C8B-B14F-4D97-AF65-F5344CB8AC3E}">
        <p14:creationId xmlns:p14="http://schemas.microsoft.com/office/powerpoint/2010/main" val="278182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396E5-4383-AD41-8CDB-0B2ECD9F61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31E30C-8EC4-DD43-8107-D04EB5FF14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03EAE6-FBF9-164C-919E-E5250E6998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4A624A-D249-6C49-81B6-D7BC096B0A86}"/>
              </a:ext>
            </a:extLst>
          </p:cNvPr>
          <p:cNvSpPr>
            <a:spLocks noGrp="1"/>
          </p:cNvSpPr>
          <p:nvPr>
            <p:ph type="dt" sz="half" idx="10"/>
          </p:nvPr>
        </p:nvSpPr>
        <p:spPr/>
        <p:txBody>
          <a:bodyPr/>
          <a:lstStyle/>
          <a:p>
            <a:fld id="{22135344-BD9E-B54B-A373-F0D6851F66B8}" type="datetimeFigureOut">
              <a:rPr lang="en-US" smtClean="0"/>
              <a:t>10/19/21</a:t>
            </a:fld>
            <a:endParaRPr lang="en-US"/>
          </a:p>
        </p:txBody>
      </p:sp>
      <p:sp>
        <p:nvSpPr>
          <p:cNvPr id="6" name="Footer Placeholder 5">
            <a:extLst>
              <a:ext uri="{FF2B5EF4-FFF2-40B4-BE49-F238E27FC236}">
                <a16:creationId xmlns:a16="http://schemas.microsoft.com/office/drawing/2014/main" id="{3A0002F7-77BF-8844-8507-D643211A8E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B51B16-CA67-514D-B4AC-DA836F296A11}"/>
              </a:ext>
            </a:extLst>
          </p:cNvPr>
          <p:cNvSpPr>
            <a:spLocks noGrp="1"/>
          </p:cNvSpPr>
          <p:nvPr>
            <p:ph type="sldNum" sz="quarter" idx="12"/>
          </p:nvPr>
        </p:nvSpPr>
        <p:spPr/>
        <p:txBody>
          <a:bodyPr/>
          <a:lstStyle/>
          <a:p>
            <a:fld id="{8D3AAB5A-6F51-524E-A380-E6463C8567B4}" type="slidenum">
              <a:rPr lang="en-US" smtClean="0"/>
              <a:t>‹#›</a:t>
            </a:fld>
            <a:endParaRPr lang="en-US"/>
          </a:p>
        </p:txBody>
      </p:sp>
    </p:spTree>
    <p:extLst>
      <p:ext uri="{BB962C8B-B14F-4D97-AF65-F5344CB8AC3E}">
        <p14:creationId xmlns:p14="http://schemas.microsoft.com/office/powerpoint/2010/main" val="2271513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3C8A8-7168-3E4A-9F32-295798CF18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1CFB20-F643-9747-A0F4-1F25CB285A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C003C0-EB7B-5E45-804A-ECF2BE632D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C8168B-F559-5B4D-AD7E-7CC0F506A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6C65CA-19EC-3041-B4E5-AF3A896E70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B66F8C-B6C3-9847-ADB0-ACBB773F468D}"/>
              </a:ext>
            </a:extLst>
          </p:cNvPr>
          <p:cNvSpPr>
            <a:spLocks noGrp="1"/>
          </p:cNvSpPr>
          <p:nvPr>
            <p:ph type="dt" sz="half" idx="10"/>
          </p:nvPr>
        </p:nvSpPr>
        <p:spPr/>
        <p:txBody>
          <a:bodyPr/>
          <a:lstStyle/>
          <a:p>
            <a:fld id="{22135344-BD9E-B54B-A373-F0D6851F66B8}" type="datetimeFigureOut">
              <a:rPr lang="en-US" smtClean="0"/>
              <a:t>10/19/21</a:t>
            </a:fld>
            <a:endParaRPr lang="en-US"/>
          </a:p>
        </p:txBody>
      </p:sp>
      <p:sp>
        <p:nvSpPr>
          <p:cNvPr id="8" name="Footer Placeholder 7">
            <a:extLst>
              <a:ext uri="{FF2B5EF4-FFF2-40B4-BE49-F238E27FC236}">
                <a16:creationId xmlns:a16="http://schemas.microsoft.com/office/drawing/2014/main" id="{4F9E5229-637C-5247-B37C-42C89D1DE9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224907-765D-2848-A18F-BD77DB60D6F4}"/>
              </a:ext>
            </a:extLst>
          </p:cNvPr>
          <p:cNvSpPr>
            <a:spLocks noGrp="1"/>
          </p:cNvSpPr>
          <p:nvPr>
            <p:ph type="sldNum" sz="quarter" idx="12"/>
          </p:nvPr>
        </p:nvSpPr>
        <p:spPr/>
        <p:txBody>
          <a:bodyPr/>
          <a:lstStyle/>
          <a:p>
            <a:fld id="{8D3AAB5A-6F51-524E-A380-E6463C8567B4}" type="slidenum">
              <a:rPr lang="en-US" smtClean="0"/>
              <a:t>‹#›</a:t>
            </a:fld>
            <a:endParaRPr lang="en-US"/>
          </a:p>
        </p:txBody>
      </p:sp>
    </p:spTree>
    <p:extLst>
      <p:ext uri="{BB962C8B-B14F-4D97-AF65-F5344CB8AC3E}">
        <p14:creationId xmlns:p14="http://schemas.microsoft.com/office/powerpoint/2010/main" val="2849939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1A54D-9512-6A4F-8DEC-BAAD18EB61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BD527-1D31-4848-A58E-0710239A3FEB}"/>
              </a:ext>
            </a:extLst>
          </p:cNvPr>
          <p:cNvSpPr>
            <a:spLocks noGrp="1"/>
          </p:cNvSpPr>
          <p:nvPr>
            <p:ph type="dt" sz="half" idx="10"/>
          </p:nvPr>
        </p:nvSpPr>
        <p:spPr/>
        <p:txBody>
          <a:bodyPr/>
          <a:lstStyle/>
          <a:p>
            <a:fld id="{22135344-BD9E-B54B-A373-F0D6851F66B8}" type="datetimeFigureOut">
              <a:rPr lang="en-US" smtClean="0"/>
              <a:t>10/19/21</a:t>
            </a:fld>
            <a:endParaRPr lang="en-US"/>
          </a:p>
        </p:txBody>
      </p:sp>
      <p:sp>
        <p:nvSpPr>
          <p:cNvPr id="4" name="Footer Placeholder 3">
            <a:extLst>
              <a:ext uri="{FF2B5EF4-FFF2-40B4-BE49-F238E27FC236}">
                <a16:creationId xmlns:a16="http://schemas.microsoft.com/office/drawing/2014/main" id="{981DE2E0-2ED8-E44F-9909-F61269F9EC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7ABDB0-7DB1-FF47-98E1-C8DB2246DB04}"/>
              </a:ext>
            </a:extLst>
          </p:cNvPr>
          <p:cNvSpPr>
            <a:spLocks noGrp="1"/>
          </p:cNvSpPr>
          <p:nvPr>
            <p:ph type="sldNum" sz="quarter" idx="12"/>
          </p:nvPr>
        </p:nvSpPr>
        <p:spPr/>
        <p:txBody>
          <a:bodyPr/>
          <a:lstStyle/>
          <a:p>
            <a:fld id="{8D3AAB5A-6F51-524E-A380-E6463C8567B4}" type="slidenum">
              <a:rPr lang="en-US" smtClean="0"/>
              <a:t>‹#›</a:t>
            </a:fld>
            <a:endParaRPr lang="en-US"/>
          </a:p>
        </p:txBody>
      </p:sp>
    </p:spTree>
    <p:extLst>
      <p:ext uri="{BB962C8B-B14F-4D97-AF65-F5344CB8AC3E}">
        <p14:creationId xmlns:p14="http://schemas.microsoft.com/office/powerpoint/2010/main" val="2025462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37ABB7-0695-3D4B-9A5E-FB5B84E063D9}"/>
              </a:ext>
            </a:extLst>
          </p:cNvPr>
          <p:cNvSpPr>
            <a:spLocks noGrp="1"/>
          </p:cNvSpPr>
          <p:nvPr>
            <p:ph type="dt" sz="half" idx="10"/>
          </p:nvPr>
        </p:nvSpPr>
        <p:spPr/>
        <p:txBody>
          <a:bodyPr/>
          <a:lstStyle/>
          <a:p>
            <a:fld id="{22135344-BD9E-B54B-A373-F0D6851F66B8}" type="datetimeFigureOut">
              <a:rPr lang="en-US" smtClean="0"/>
              <a:t>10/19/21</a:t>
            </a:fld>
            <a:endParaRPr lang="en-US"/>
          </a:p>
        </p:txBody>
      </p:sp>
      <p:sp>
        <p:nvSpPr>
          <p:cNvPr id="3" name="Footer Placeholder 2">
            <a:extLst>
              <a:ext uri="{FF2B5EF4-FFF2-40B4-BE49-F238E27FC236}">
                <a16:creationId xmlns:a16="http://schemas.microsoft.com/office/drawing/2014/main" id="{C109A5B1-0CE3-064B-8BC3-4051A71790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E15143-1A40-0C48-BD71-34BFA73B1BC0}"/>
              </a:ext>
            </a:extLst>
          </p:cNvPr>
          <p:cNvSpPr>
            <a:spLocks noGrp="1"/>
          </p:cNvSpPr>
          <p:nvPr>
            <p:ph type="sldNum" sz="quarter" idx="12"/>
          </p:nvPr>
        </p:nvSpPr>
        <p:spPr/>
        <p:txBody>
          <a:bodyPr/>
          <a:lstStyle/>
          <a:p>
            <a:fld id="{8D3AAB5A-6F51-524E-A380-E6463C8567B4}" type="slidenum">
              <a:rPr lang="en-US" smtClean="0"/>
              <a:t>‹#›</a:t>
            </a:fld>
            <a:endParaRPr lang="en-US"/>
          </a:p>
        </p:txBody>
      </p:sp>
    </p:spTree>
    <p:extLst>
      <p:ext uri="{BB962C8B-B14F-4D97-AF65-F5344CB8AC3E}">
        <p14:creationId xmlns:p14="http://schemas.microsoft.com/office/powerpoint/2010/main" val="2290925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01A60-0BBF-994D-83EC-A08916BB65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136A03-2F1D-F743-AE4D-4E692F7213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3A2AE4-ADB9-354C-AB95-4E2070528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547D4B-BC88-734E-B188-7B47C1F5F813}"/>
              </a:ext>
            </a:extLst>
          </p:cNvPr>
          <p:cNvSpPr>
            <a:spLocks noGrp="1"/>
          </p:cNvSpPr>
          <p:nvPr>
            <p:ph type="dt" sz="half" idx="10"/>
          </p:nvPr>
        </p:nvSpPr>
        <p:spPr/>
        <p:txBody>
          <a:bodyPr/>
          <a:lstStyle/>
          <a:p>
            <a:fld id="{22135344-BD9E-B54B-A373-F0D6851F66B8}" type="datetimeFigureOut">
              <a:rPr lang="en-US" smtClean="0"/>
              <a:t>10/19/21</a:t>
            </a:fld>
            <a:endParaRPr lang="en-US"/>
          </a:p>
        </p:txBody>
      </p:sp>
      <p:sp>
        <p:nvSpPr>
          <p:cNvPr id="6" name="Footer Placeholder 5">
            <a:extLst>
              <a:ext uri="{FF2B5EF4-FFF2-40B4-BE49-F238E27FC236}">
                <a16:creationId xmlns:a16="http://schemas.microsoft.com/office/drawing/2014/main" id="{E6F93C25-7D96-6C45-8339-416A4A6DAB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DCD405-F5DB-794D-89EF-4BA30BC4192B}"/>
              </a:ext>
            </a:extLst>
          </p:cNvPr>
          <p:cNvSpPr>
            <a:spLocks noGrp="1"/>
          </p:cNvSpPr>
          <p:nvPr>
            <p:ph type="sldNum" sz="quarter" idx="12"/>
          </p:nvPr>
        </p:nvSpPr>
        <p:spPr/>
        <p:txBody>
          <a:bodyPr/>
          <a:lstStyle/>
          <a:p>
            <a:fld id="{8D3AAB5A-6F51-524E-A380-E6463C8567B4}" type="slidenum">
              <a:rPr lang="en-US" smtClean="0"/>
              <a:t>‹#›</a:t>
            </a:fld>
            <a:endParaRPr lang="en-US"/>
          </a:p>
        </p:txBody>
      </p:sp>
    </p:spTree>
    <p:extLst>
      <p:ext uri="{BB962C8B-B14F-4D97-AF65-F5344CB8AC3E}">
        <p14:creationId xmlns:p14="http://schemas.microsoft.com/office/powerpoint/2010/main" val="88402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9BC17-0B6E-C94C-A159-2E1764EA26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F9C23D-E184-4246-8CF9-2CC4B39B1C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A9B5D1-CA18-BE48-AC37-31B46E50E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47B38E-5EBE-6449-A396-279B308BAF2A}"/>
              </a:ext>
            </a:extLst>
          </p:cNvPr>
          <p:cNvSpPr>
            <a:spLocks noGrp="1"/>
          </p:cNvSpPr>
          <p:nvPr>
            <p:ph type="dt" sz="half" idx="10"/>
          </p:nvPr>
        </p:nvSpPr>
        <p:spPr/>
        <p:txBody>
          <a:bodyPr/>
          <a:lstStyle/>
          <a:p>
            <a:fld id="{22135344-BD9E-B54B-A373-F0D6851F66B8}" type="datetimeFigureOut">
              <a:rPr lang="en-US" smtClean="0"/>
              <a:t>10/19/21</a:t>
            </a:fld>
            <a:endParaRPr lang="en-US"/>
          </a:p>
        </p:txBody>
      </p:sp>
      <p:sp>
        <p:nvSpPr>
          <p:cNvPr id="6" name="Footer Placeholder 5">
            <a:extLst>
              <a:ext uri="{FF2B5EF4-FFF2-40B4-BE49-F238E27FC236}">
                <a16:creationId xmlns:a16="http://schemas.microsoft.com/office/drawing/2014/main" id="{ED816F07-BE7C-0F40-9753-6BE5B4991E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65B3D5-FC1F-C549-8044-848343CB7377}"/>
              </a:ext>
            </a:extLst>
          </p:cNvPr>
          <p:cNvSpPr>
            <a:spLocks noGrp="1"/>
          </p:cNvSpPr>
          <p:nvPr>
            <p:ph type="sldNum" sz="quarter" idx="12"/>
          </p:nvPr>
        </p:nvSpPr>
        <p:spPr/>
        <p:txBody>
          <a:bodyPr/>
          <a:lstStyle/>
          <a:p>
            <a:fld id="{8D3AAB5A-6F51-524E-A380-E6463C8567B4}" type="slidenum">
              <a:rPr lang="en-US" smtClean="0"/>
              <a:t>‹#›</a:t>
            </a:fld>
            <a:endParaRPr lang="en-US"/>
          </a:p>
        </p:txBody>
      </p:sp>
    </p:spTree>
    <p:extLst>
      <p:ext uri="{BB962C8B-B14F-4D97-AF65-F5344CB8AC3E}">
        <p14:creationId xmlns:p14="http://schemas.microsoft.com/office/powerpoint/2010/main" val="791550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5D2B46-3036-F74D-964A-D3DBEC78C1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C0C8F7-D50E-AB4A-A328-7561ED7183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FBCC8-ADDE-744E-BCFD-4E4D419CF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35344-BD9E-B54B-A373-F0D6851F66B8}" type="datetimeFigureOut">
              <a:rPr lang="en-US" smtClean="0"/>
              <a:t>10/19/21</a:t>
            </a:fld>
            <a:endParaRPr lang="en-US"/>
          </a:p>
        </p:txBody>
      </p:sp>
      <p:sp>
        <p:nvSpPr>
          <p:cNvPr id="5" name="Footer Placeholder 4">
            <a:extLst>
              <a:ext uri="{FF2B5EF4-FFF2-40B4-BE49-F238E27FC236}">
                <a16:creationId xmlns:a16="http://schemas.microsoft.com/office/drawing/2014/main" id="{993B8041-5530-354B-9ED1-8D9105F4D6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48DEB3-00F7-E74F-9C2F-636FCC28A7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AAB5A-6F51-524E-A380-E6463C8567B4}" type="slidenum">
              <a:rPr lang="en-US" smtClean="0"/>
              <a:t>‹#›</a:t>
            </a:fld>
            <a:endParaRPr lang="en-US"/>
          </a:p>
        </p:txBody>
      </p:sp>
    </p:spTree>
    <p:extLst>
      <p:ext uri="{BB962C8B-B14F-4D97-AF65-F5344CB8AC3E}">
        <p14:creationId xmlns:p14="http://schemas.microsoft.com/office/powerpoint/2010/main" val="514853591"/>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chelle.eichelberger@suny.edu" TargetMode="External"/><Relationship Id="rId2" Type="http://schemas.openxmlformats.org/officeDocument/2006/relationships/hyperlink" Target="mailto:hebertm@potsdam.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lcny.libanswers.com/faq/236221" TargetMode="External"/><Relationship Id="rId2" Type="http://schemas.openxmlformats.org/officeDocument/2006/relationships/hyperlink" Target="https://slcny.libanswers.com/faq/236234"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uny-pot.primo.exlibrisgroup.com/discovery/collectionDiscovery?vid=01SUNY_POT:01SUNY_POT&amp;collectionId=8199107860004806&amp;lang=en" TargetMode="External"/><Relationship Id="rId2" Type="http://schemas.openxmlformats.org/officeDocument/2006/relationships/hyperlink" Target="https://suny-pot.primo.exlibrisgroup.com/discovery/collectionDiscovery?vid=01SUNY_POT:01SUNY_POT&amp;collectionId=8188429960004806&amp;lang=e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40Resource_Management/050Inventory/030Managing_Digital_Resources" TargetMode="External"/><Relationship Id="rId2" Type="http://schemas.openxmlformats.org/officeDocument/2006/relationships/hyperlink" Target="https://slcny.libanswers.com/faq/298730" TargetMode="External"/><Relationship Id="rId1" Type="http://schemas.openxmlformats.org/officeDocument/2006/relationships/slideLayout" Target="../slideLayouts/slideLayout2.xml"/><Relationship Id="rId5" Type="http://schemas.openxmlformats.org/officeDocument/2006/relationships/hyperlink" Target="https://knowledge.exlibrisgroup.com/Primo/Product_Documentation/020Primo_VE/055Configuring_Advanced_Search_Interfaces_for_Primo_VE/Configuring_Collection_Discovery_for_Primo_VE" TargetMode="External"/><Relationship Id="rId4" Type="http://schemas.openxmlformats.org/officeDocument/2006/relationships/hyperlink" Target="https://knowledge.exlibrisgroup.com/Alma/Product_Documentation/010Alma_Online_Help_(English)/040Resource_Management/050Inventory/050Managing_Collection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E864E5-0095-8C45-8868-7BE2C6310C14}"/>
              </a:ext>
            </a:extLst>
          </p:cNvPr>
          <p:cNvSpPr>
            <a:spLocks noGrp="1"/>
          </p:cNvSpPr>
          <p:nvPr>
            <p:ph type="ctrTitle"/>
          </p:nvPr>
        </p:nvSpPr>
        <p:spPr>
          <a:xfrm>
            <a:off x="1366159" y="1057932"/>
            <a:ext cx="10002881" cy="2249148"/>
          </a:xfrm>
        </p:spPr>
        <p:txBody>
          <a:bodyPr>
            <a:normAutofit/>
          </a:bodyPr>
          <a:lstStyle/>
          <a:p>
            <a:pPr algn="l"/>
            <a:r>
              <a:rPr lang="en-US" sz="7500"/>
              <a:t>Creating Collections for Discovery Using ALMA</a:t>
            </a:r>
          </a:p>
        </p:txBody>
      </p:sp>
      <p:sp>
        <p:nvSpPr>
          <p:cNvPr id="3" name="Subtitle 2">
            <a:extLst>
              <a:ext uri="{FF2B5EF4-FFF2-40B4-BE49-F238E27FC236}">
                <a16:creationId xmlns:a16="http://schemas.microsoft.com/office/drawing/2014/main" id="{1851F7DF-2226-F14A-8F86-2DB47F40481A}"/>
              </a:ext>
            </a:extLst>
          </p:cNvPr>
          <p:cNvSpPr>
            <a:spLocks noGrp="1"/>
          </p:cNvSpPr>
          <p:nvPr>
            <p:ph type="subTitle" idx="1"/>
          </p:nvPr>
        </p:nvSpPr>
        <p:spPr>
          <a:xfrm>
            <a:off x="1366159" y="4556760"/>
            <a:ext cx="10260487" cy="1243308"/>
          </a:xfrm>
        </p:spPr>
        <p:txBody>
          <a:bodyPr>
            <a:normAutofit/>
          </a:bodyPr>
          <a:lstStyle/>
          <a:p>
            <a:pPr algn="l"/>
            <a:r>
              <a:rPr lang="en-US"/>
              <a:t>Marianne Hebert – SUNY Potsdam (</a:t>
            </a:r>
            <a:r>
              <a:rPr lang="en-US">
                <a:hlinkClick r:id="rId2"/>
              </a:rPr>
              <a:t>hebertm@potsdam.edu</a:t>
            </a:r>
            <a:r>
              <a:rPr lang="en-US"/>
              <a:t>)</a:t>
            </a:r>
          </a:p>
          <a:p>
            <a:pPr algn="l"/>
            <a:r>
              <a:rPr lang="en-US"/>
              <a:t>Michelle Eichelberger - SUNY Library Services (</a:t>
            </a:r>
            <a:r>
              <a:rPr lang="en-US">
                <a:hlinkClick r:id="rId3"/>
              </a:rPr>
              <a:t>michelle.eichelberger@suny.edu</a:t>
            </a:r>
            <a:r>
              <a:rPr lang="en-US"/>
              <a:t>)</a:t>
            </a:r>
          </a:p>
        </p:txBody>
      </p:sp>
    </p:spTree>
    <p:extLst>
      <p:ext uri="{BB962C8B-B14F-4D97-AF65-F5344CB8AC3E}">
        <p14:creationId xmlns:p14="http://schemas.microsoft.com/office/powerpoint/2010/main" val="378859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45370E-5859-2441-BED5-26C06421A603}"/>
              </a:ext>
            </a:extLst>
          </p:cNvPr>
          <p:cNvSpPr>
            <a:spLocks noGrp="1"/>
          </p:cNvSpPr>
          <p:nvPr>
            <p:ph type="title"/>
          </p:nvPr>
        </p:nvSpPr>
        <p:spPr>
          <a:xfrm>
            <a:off x="1524434" y="442288"/>
            <a:ext cx="9465131" cy="898504"/>
          </a:xfrm>
          <a:solidFill>
            <a:schemeClr val="bg2"/>
          </a:solidFill>
        </p:spPr>
        <p:txBody>
          <a:bodyPr>
            <a:normAutofit/>
          </a:bodyPr>
          <a:lstStyle/>
          <a:p>
            <a:r>
              <a:rPr lang="en-US"/>
              <a:t>Images are not required but…</a:t>
            </a:r>
          </a:p>
        </p:txBody>
      </p:sp>
      <p:pic>
        <p:nvPicPr>
          <p:cNvPr id="9" name="Content Placeholder 12" descr="Graphical user interface, website&#10;&#10;Description automatically generated">
            <a:extLst>
              <a:ext uri="{FF2B5EF4-FFF2-40B4-BE49-F238E27FC236}">
                <a16:creationId xmlns:a16="http://schemas.microsoft.com/office/drawing/2014/main" id="{4D71B940-59D3-1941-93AF-105B9C0A67D5}"/>
              </a:ext>
            </a:extLst>
          </p:cNvPr>
          <p:cNvPicPr>
            <a:picLocks noGrp="1" noChangeAspect="1"/>
          </p:cNvPicPr>
          <p:nvPr>
            <p:ph idx="1"/>
          </p:nvPr>
        </p:nvPicPr>
        <p:blipFill>
          <a:blip r:embed="rId2"/>
          <a:stretch>
            <a:fillRect/>
          </a:stretch>
        </p:blipFill>
        <p:spPr>
          <a:xfrm>
            <a:off x="1977241" y="1679554"/>
            <a:ext cx="8237209" cy="4124325"/>
          </a:xfrm>
        </p:spPr>
      </p:pic>
    </p:spTree>
    <p:extLst>
      <p:ext uri="{BB962C8B-B14F-4D97-AF65-F5344CB8AC3E}">
        <p14:creationId xmlns:p14="http://schemas.microsoft.com/office/powerpoint/2010/main" val="2965352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82D853-F13E-FD4C-BA93-C01D400196C6}"/>
              </a:ext>
            </a:extLst>
          </p:cNvPr>
          <p:cNvSpPr>
            <a:spLocks noGrp="1"/>
          </p:cNvSpPr>
          <p:nvPr>
            <p:ph type="title"/>
          </p:nvPr>
        </p:nvSpPr>
        <p:spPr>
          <a:xfrm>
            <a:off x="1523984" y="1054121"/>
            <a:ext cx="9465131" cy="1184111"/>
          </a:xfrm>
        </p:spPr>
        <p:txBody>
          <a:bodyPr>
            <a:normAutofit/>
          </a:bodyPr>
          <a:lstStyle/>
          <a:p>
            <a:r>
              <a:rPr lang="en-US"/>
              <a:t>Images Upload Thumbnail</a:t>
            </a:r>
          </a:p>
        </p:txBody>
      </p:sp>
      <p:sp>
        <p:nvSpPr>
          <p:cNvPr id="3" name="Content Placeholder 2">
            <a:extLst>
              <a:ext uri="{FF2B5EF4-FFF2-40B4-BE49-F238E27FC236}">
                <a16:creationId xmlns:a16="http://schemas.microsoft.com/office/drawing/2014/main" id="{00FDB528-B663-1041-914F-1038BE81ED24}"/>
              </a:ext>
            </a:extLst>
          </p:cNvPr>
          <p:cNvSpPr>
            <a:spLocks noGrp="1"/>
          </p:cNvSpPr>
          <p:nvPr>
            <p:ph idx="1"/>
          </p:nvPr>
        </p:nvSpPr>
        <p:spPr>
          <a:xfrm>
            <a:off x="1524000" y="2399099"/>
            <a:ext cx="9465564" cy="3400969"/>
          </a:xfrm>
        </p:spPr>
        <p:txBody>
          <a:bodyPr>
            <a:normAutofit/>
          </a:bodyPr>
          <a:lstStyle/>
          <a:p>
            <a:r>
              <a:rPr lang="en-US" sz="2400"/>
              <a:t>jpg, png, or gif format ; maximum size of 100K </a:t>
            </a:r>
          </a:p>
          <a:p>
            <a:r>
              <a:rPr lang="en-US" sz="2400"/>
              <a:t>Images should be in public domain or free to use without attribution</a:t>
            </a:r>
          </a:p>
          <a:p>
            <a:r>
              <a:rPr lang="en-US" sz="2400"/>
              <a:t>Pixabay </a:t>
            </a:r>
            <a:r>
              <a:rPr lang="en-US" sz="2400" u="sng">
                <a:hlinkClick r:id="rId3"/>
              </a:rPr>
              <a:t>https://pixabay.com/</a:t>
            </a:r>
            <a:endParaRPr lang="en-US" sz="2400"/>
          </a:p>
          <a:p>
            <a:pPr lvl="1"/>
            <a:r>
              <a:rPr lang="en-US"/>
              <a:t>Free for commercial use</a:t>
            </a:r>
          </a:p>
          <a:p>
            <a:pPr lvl="1"/>
            <a:r>
              <a:rPr lang="en-US"/>
              <a:t>No attribution required </a:t>
            </a:r>
          </a:p>
          <a:p>
            <a:r>
              <a:rPr lang="en-US" sz="2400"/>
              <a:t>Wikimedia Commons for classic art and photographs</a:t>
            </a:r>
          </a:p>
          <a:p>
            <a:endParaRPr lang="en-US" sz="2400"/>
          </a:p>
        </p:txBody>
      </p:sp>
    </p:spTree>
    <p:extLst>
      <p:ext uri="{BB962C8B-B14F-4D97-AF65-F5344CB8AC3E}">
        <p14:creationId xmlns:p14="http://schemas.microsoft.com/office/powerpoint/2010/main" val="3632754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EF7872-1C66-4243-A5DD-7C02F9532885}"/>
              </a:ext>
            </a:extLst>
          </p:cNvPr>
          <p:cNvSpPr>
            <a:spLocks noGrp="1"/>
          </p:cNvSpPr>
          <p:nvPr>
            <p:ph type="title"/>
          </p:nvPr>
        </p:nvSpPr>
        <p:spPr>
          <a:xfrm>
            <a:off x="1676384" y="441959"/>
            <a:ext cx="9479296" cy="944881"/>
          </a:xfrm>
          <a:solidFill>
            <a:schemeClr val="bg2"/>
          </a:solidFill>
        </p:spPr>
        <p:txBody>
          <a:bodyPr>
            <a:normAutofit/>
          </a:bodyPr>
          <a:lstStyle/>
          <a:p>
            <a:r>
              <a:rPr lang="en-US"/>
              <a:t>Collection Lobby Page </a:t>
            </a:r>
          </a:p>
        </p:txBody>
      </p:sp>
      <p:sp>
        <p:nvSpPr>
          <p:cNvPr id="6" name="Content Placeholder 5">
            <a:extLst>
              <a:ext uri="{FF2B5EF4-FFF2-40B4-BE49-F238E27FC236}">
                <a16:creationId xmlns:a16="http://schemas.microsoft.com/office/drawing/2014/main" id="{D97129FD-1732-6949-BFC4-33F1FEE39FA7}"/>
              </a:ext>
            </a:extLst>
          </p:cNvPr>
          <p:cNvSpPr>
            <a:spLocks noGrp="1"/>
          </p:cNvSpPr>
          <p:nvPr>
            <p:ph idx="1"/>
          </p:nvPr>
        </p:nvSpPr>
        <p:spPr>
          <a:xfrm>
            <a:off x="1202435" y="1611312"/>
            <a:ext cx="10515600" cy="4351338"/>
          </a:xfrm>
        </p:spPr>
        <p:txBody>
          <a:bodyPr/>
          <a:lstStyle/>
          <a:p>
            <a:r>
              <a:rPr lang="en-US"/>
              <a:t>Allows the image from the Collection and up to 3 three sub-collections to display.</a:t>
            </a:r>
          </a:p>
          <a:p>
            <a:r>
              <a:rPr lang="en-US"/>
              <a:t>To prevent that, upload the images to both the General tab and the Discovery tab</a:t>
            </a:r>
          </a:p>
          <a:p>
            <a:endParaRPr lang="en-US"/>
          </a:p>
        </p:txBody>
      </p:sp>
      <p:pic>
        <p:nvPicPr>
          <p:cNvPr id="13" name="Picture 12" descr="A picture containing website&#10;&#10;Description automatically generated">
            <a:extLst>
              <a:ext uri="{FF2B5EF4-FFF2-40B4-BE49-F238E27FC236}">
                <a16:creationId xmlns:a16="http://schemas.microsoft.com/office/drawing/2014/main" id="{8610BC41-A6F2-B642-9151-EE2B37730261}"/>
              </a:ext>
            </a:extLst>
          </p:cNvPr>
          <p:cNvPicPr>
            <a:picLocks noChangeAspect="1"/>
          </p:cNvPicPr>
          <p:nvPr/>
        </p:nvPicPr>
        <p:blipFill>
          <a:blip r:embed="rId2"/>
          <a:stretch>
            <a:fillRect/>
          </a:stretch>
        </p:blipFill>
        <p:spPr>
          <a:xfrm>
            <a:off x="4225291" y="3244215"/>
            <a:ext cx="5575300" cy="2590800"/>
          </a:xfrm>
          <a:prstGeom prst="rect">
            <a:avLst/>
          </a:prstGeom>
        </p:spPr>
      </p:pic>
    </p:spTree>
    <p:extLst>
      <p:ext uri="{BB962C8B-B14F-4D97-AF65-F5344CB8AC3E}">
        <p14:creationId xmlns:p14="http://schemas.microsoft.com/office/powerpoint/2010/main" val="808399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2957B-24DA-9740-A417-33E7405E8DF7}"/>
              </a:ext>
            </a:extLst>
          </p:cNvPr>
          <p:cNvSpPr>
            <a:spLocks noGrp="1"/>
          </p:cNvSpPr>
          <p:nvPr>
            <p:ph type="title"/>
          </p:nvPr>
        </p:nvSpPr>
        <p:spPr>
          <a:xfrm>
            <a:off x="1524433" y="769219"/>
            <a:ext cx="9465131" cy="922422"/>
          </a:xfrm>
        </p:spPr>
        <p:txBody>
          <a:bodyPr>
            <a:normAutofit/>
          </a:bodyPr>
          <a:lstStyle/>
          <a:p>
            <a:r>
              <a:rPr lang="en-US"/>
              <a:t>Image considerations</a:t>
            </a:r>
          </a:p>
        </p:txBody>
      </p:sp>
      <p:sp>
        <p:nvSpPr>
          <p:cNvPr id="3" name="Content Placeholder 2">
            <a:extLst>
              <a:ext uri="{FF2B5EF4-FFF2-40B4-BE49-F238E27FC236}">
                <a16:creationId xmlns:a16="http://schemas.microsoft.com/office/drawing/2014/main" id="{710D9789-06E8-9E46-855C-6D8D232428BD}"/>
              </a:ext>
            </a:extLst>
          </p:cNvPr>
          <p:cNvSpPr>
            <a:spLocks noGrp="1"/>
          </p:cNvSpPr>
          <p:nvPr>
            <p:ph idx="1"/>
          </p:nvPr>
        </p:nvSpPr>
        <p:spPr>
          <a:xfrm>
            <a:off x="1523999" y="1710377"/>
            <a:ext cx="10280073" cy="4089691"/>
          </a:xfrm>
        </p:spPr>
        <p:txBody>
          <a:bodyPr>
            <a:normAutofit/>
          </a:bodyPr>
          <a:lstStyle/>
          <a:p>
            <a:r>
              <a:rPr lang="en-US" sz="2200" dirty="0"/>
              <a:t>For DEIA topics, honor the dignity of people especially historically marginalized groups</a:t>
            </a:r>
          </a:p>
          <a:p>
            <a:pPr lvl="1"/>
            <a:r>
              <a:rPr lang="en-US" sz="2200" dirty="0"/>
              <a:t>Avoid stereotyping</a:t>
            </a:r>
          </a:p>
          <a:p>
            <a:pPr lvl="1"/>
            <a:r>
              <a:rPr lang="en-US" sz="2200" dirty="0"/>
              <a:t>Don’t use potentially triggering imagery</a:t>
            </a:r>
          </a:p>
          <a:p>
            <a:pPr lvl="1"/>
            <a:r>
              <a:rPr lang="en-US" sz="2200" dirty="0"/>
              <a:t>Consider using generic images or patterns instead</a:t>
            </a:r>
          </a:p>
          <a:p>
            <a:pPr lvl="1"/>
            <a:r>
              <a:rPr lang="en-US" sz="2200" dirty="0"/>
              <a:t>Consider using classic art or photography images instead</a:t>
            </a:r>
          </a:p>
          <a:p>
            <a:r>
              <a:rPr lang="en-US" sz="2200" dirty="0"/>
              <a:t>Consider color scheme of your Primo pages</a:t>
            </a:r>
          </a:p>
          <a:p>
            <a:r>
              <a:rPr lang="en-US" sz="2200" dirty="0"/>
              <a:t>Consider how different images might look next to each other</a:t>
            </a:r>
          </a:p>
          <a:p>
            <a:r>
              <a:rPr lang="en-US" sz="2200" dirty="0"/>
              <a:t>Stay with themes for a cohesive look</a:t>
            </a:r>
          </a:p>
          <a:p>
            <a:endParaRPr lang="en-US" sz="2000" dirty="0"/>
          </a:p>
          <a:p>
            <a:endParaRPr lang="en-US" sz="2000" dirty="0"/>
          </a:p>
        </p:txBody>
      </p:sp>
    </p:spTree>
    <p:extLst>
      <p:ext uri="{BB962C8B-B14F-4D97-AF65-F5344CB8AC3E}">
        <p14:creationId xmlns:p14="http://schemas.microsoft.com/office/powerpoint/2010/main" val="1116471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0407B8F9-4FA0-714B-BC4F-34F4F3E9A574}"/>
              </a:ext>
            </a:extLst>
          </p:cNvPr>
          <p:cNvSpPr txBox="1">
            <a:spLocks/>
          </p:cNvSpPr>
          <p:nvPr/>
        </p:nvSpPr>
        <p:spPr>
          <a:xfrm>
            <a:off x="7029451" y="593725"/>
            <a:ext cx="4238624" cy="53927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a:t>Dorothea Lange,</a:t>
            </a:r>
            <a:br>
              <a:rPr lang="en-US" sz="3100" b="1"/>
            </a:br>
            <a:r>
              <a:rPr lang="en-US" sz="3100" b="1"/>
              <a:t>“Migrant Mother” 1936</a:t>
            </a:r>
            <a:br>
              <a:rPr lang="en-US"/>
            </a:br>
            <a:br>
              <a:rPr lang="en-US"/>
            </a:br>
            <a:br>
              <a:rPr lang="en-US"/>
            </a:br>
            <a:r>
              <a:rPr lang="en-US"/>
              <a:t>Portrait format is tall and narrow, and has a border</a:t>
            </a:r>
            <a:endParaRPr lang="en-US" sz="4000"/>
          </a:p>
        </p:txBody>
      </p:sp>
      <p:pic>
        <p:nvPicPr>
          <p:cNvPr id="11" name="Content Placeholder 4" descr="A picture containing text, person&#10;&#10;Description automatically generated">
            <a:extLst>
              <a:ext uri="{FF2B5EF4-FFF2-40B4-BE49-F238E27FC236}">
                <a16:creationId xmlns:a16="http://schemas.microsoft.com/office/drawing/2014/main" id="{EC51DAAF-B298-8841-9545-848B5AEBEF93}"/>
              </a:ext>
            </a:extLst>
          </p:cNvPr>
          <p:cNvPicPr>
            <a:picLocks noGrp="1" noChangeAspect="1"/>
          </p:cNvPicPr>
          <p:nvPr/>
        </p:nvPicPr>
        <p:blipFill>
          <a:blip r:embed="rId2"/>
          <a:stretch>
            <a:fillRect/>
          </a:stretch>
        </p:blipFill>
        <p:spPr>
          <a:xfrm>
            <a:off x="1399780" y="363220"/>
            <a:ext cx="4952267" cy="6127750"/>
          </a:xfrm>
          <a:prstGeom prst="rect">
            <a:avLst/>
          </a:prstGeom>
          <a:ln w="19050">
            <a:solidFill>
              <a:schemeClr val="tx1"/>
            </a:solidFill>
          </a:ln>
        </p:spPr>
      </p:pic>
    </p:spTree>
    <p:extLst>
      <p:ext uri="{BB962C8B-B14F-4D97-AF65-F5344CB8AC3E}">
        <p14:creationId xmlns:p14="http://schemas.microsoft.com/office/powerpoint/2010/main" val="1705234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5F6047-15B3-9E41-881A-F37FF343ADDC}"/>
              </a:ext>
            </a:extLst>
          </p:cNvPr>
          <p:cNvSpPr>
            <a:spLocks noGrp="1"/>
          </p:cNvSpPr>
          <p:nvPr>
            <p:ph type="title"/>
          </p:nvPr>
        </p:nvSpPr>
        <p:spPr>
          <a:xfrm>
            <a:off x="1523984" y="1054121"/>
            <a:ext cx="9465131" cy="1184111"/>
          </a:xfrm>
        </p:spPr>
        <p:txBody>
          <a:bodyPr>
            <a:normAutofit/>
          </a:bodyPr>
          <a:lstStyle/>
          <a:p>
            <a:r>
              <a:rPr lang="en-US"/>
              <a:t>Image uploaded but not great</a:t>
            </a:r>
          </a:p>
        </p:txBody>
      </p:sp>
      <p:pic>
        <p:nvPicPr>
          <p:cNvPr id="9" name="Content Placeholder 8" descr="Graphical user interface, website&#10;&#10;Description automatically generated">
            <a:extLst>
              <a:ext uri="{FF2B5EF4-FFF2-40B4-BE49-F238E27FC236}">
                <a16:creationId xmlns:a16="http://schemas.microsoft.com/office/drawing/2014/main" id="{574CE87A-66C6-9043-93D2-A5FD19BE87DD}"/>
              </a:ext>
            </a:extLst>
          </p:cNvPr>
          <p:cNvPicPr>
            <a:picLocks noGrp="1" noChangeAspect="1"/>
          </p:cNvPicPr>
          <p:nvPr>
            <p:ph idx="1"/>
          </p:nvPr>
        </p:nvPicPr>
        <p:blipFill>
          <a:blip r:embed="rId2"/>
          <a:stretch>
            <a:fillRect/>
          </a:stretch>
        </p:blipFill>
        <p:spPr>
          <a:xfrm>
            <a:off x="2689102" y="2202657"/>
            <a:ext cx="6813487" cy="3402012"/>
          </a:xfrm>
          <a:ln w="19050">
            <a:solidFill>
              <a:schemeClr val="tx1"/>
            </a:solidFill>
          </a:ln>
        </p:spPr>
      </p:pic>
    </p:spTree>
    <p:extLst>
      <p:ext uri="{BB962C8B-B14F-4D97-AF65-F5344CB8AC3E}">
        <p14:creationId xmlns:p14="http://schemas.microsoft.com/office/powerpoint/2010/main" val="247583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FB5A96-FFE0-A846-BCDA-E56182A46191}"/>
              </a:ext>
            </a:extLst>
          </p:cNvPr>
          <p:cNvSpPr>
            <a:spLocks noGrp="1"/>
          </p:cNvSpPr>
          <p:nvPr>
            <p:ph type="title"/>
          </p:nvPr>
        </p:nvSpPr>
        <p:spPr>
          <a:xfrm>
            <a:off x="1798304" y="764561"/>
            <a:ext cx="9465131" cy="1184111"/>
          </a:xfrm>
        </p:spPr>
        <p:txBody>
          <a:bodyPr>
            <a:normAutofit fontScale="90000"/>
          </a:bodyPr>
          <a:lstStyle/>
          <a:p>
            <a:r>
              <a:rPr lang="en-US"/>
              <a:t>Collection image display on list of items page</a:t>
            </a:r>
          </a:p>
        </p:txBody>
      </p:sp>
      <p:pic>
        <p:nvPicPr>
          <p:cNvPr id="9" name="Content Placeholder 8" descr="Graphical user interface&#10;&#10;Description automatically generated">
            <a:extLst>
              <a:ext uri="{FF2B5EF4-FFF2-40B4-BE49-F238E27FC236}">
                <a16:creationId xmlns:a16="http://schemas.microsoft.com/office/drawing/2014/main" id="{12CA17AD-F5D8-E648-B10C-F849F7733704}"/>
              </a:ext>
            </a:extLst>
          </p:cNvPr>
          <p:cNvPicPr>
            <a:picLocks noGrp="1" noChangeAspect="1"/>
          </p:cNvPicPr>
          <p:nvPr>
            <p:ph idx="1"/>
          </p:nvPr>
        </p:nvPicPr>
        <p:blipFill rotWithShape="1">
          <a:blip r:embed="rId2"/>
          <a:srcRect b="5509"/>
          <a:stretch/>
        </p:blipFill>
        <p:spPr>
          <a:xfrm>
            <a:off x="2334386" y="1948672"/>
            <a:ext cx="7839921" cy="3812048"/>
          </a:xfrm>
          <a:ln w="19050">
            <a:solidFill>
              <a:schemeClr val="tx1"/>
            </a:solidFill>
          </a:ln>
        </p:spPr>
      </p:pic>
    </p:spTree>
    <p:extLst>
      <p:ext uri="{BB962C8B-B14F-4D97-AF65-F5344CB8AC3E}">
        <p14:creationId xmlns:p14="http://schemas.microsoft.com/office/powerpoint/2010/main" val="2348904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077650-B581-8C40-8674-AB889D345E43}"/>
              </a:ext>
            </a:extLst>
          </p:cNvPr>
          <p:cNvSpPr>
            <a:spLocks noGrp="1"/>
          </p:cNvSpPr>
          <p:nvPr>
            <p:ph type="title"/>
          </p:nvPr>
        </p:nvSpPr>
        <p:spPr>
          <a:xfrm>
            <a:off x="1737344" y="768832"/>
            <a:ext cx="9465131" cy="1184111"/>
          </a:xfrm>
        </p:spPr>
        <p:txBody>
          <a:bodyPr>
            <a:normAutofit/>
          </a:bodyPr>
          <a:lstStyle/>
          <a:p>
            <a:r>
              <a:rPr lang="en-US"/>
              <a:t>Center and crop the image before upload</a:t>
            </a:r>
          </a:p>
        </p:txBody>
      </p:sp>
      <p:pic>
        <p:nvPicPr>
          <p:cNvPr id="9" name="Content Placeholder 8" descr="Graphical user interface, website&#10;&#10;Description automatically generated">
            <a:extLst>
              <a:ext uri="{FF2B5EF4-FFF2-40B4-BE49-F238E27FC236}">
                <a16:creationId xmlns:a16="http://schemas.microsoft.com/office/drawing/2014/main" id="{6AC322D3-F3A9-3340-A1E5-C97986BCD2C3}"/>
              </a:ext>
            </a:extLst>
          </p:cNvPr>
          <p:cNvPicPr>
            <a:picLocks noGrp="1" noChangeAspect="1"/>
          </p:cNvPicPr>
          <p:nvPr>
            <p:ph idx="1"/>
          </p:nvPr>
        </p:nvPicPr>
        <p:blipFill>
          <a:blip r:embed="rId3"/>
          <a:stretch>
            <a:fillRect/>
          </a:stretch>
        </p:blipFill>
        <p:spPr>
          <a:xfrm>
            <a:off x="2459567" y="1952943"/>
            <a:ext cx="7695564" cy="3847782"/>
          </a:xfrm>
          <a:ln w="19050">
            <a:solidFill>
              <a:schemeClr val="tx1"/>
            </a:solidFill>
          </a:ln>
        </p:spPr>
      </p:pic>
    </p:spTree>
    <p:extLst>
      <p:ext uri="{BB962C8B-B14F-4D97-AF65-F5344CB8AC3E}">
        <p14:creationId xmlns:p14="http://schemas.microsoft.com/office/powerpoint/2010/main" val="1854700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1D4966-5BE1-654B-82DB-59AE22066FC4}"/>
              </a:ext>
            </a:extLst>
          </p:cNvPr>
          <p:cNvSpPr>
            <a:spLocks noGrp="1"/>
          </p:cNvSpPr>
          <p:nvPr>
            <p:ph type="title"/>
          </p:nvPr>
        </p:nvSpPr>
        <p:spPr>
          <a:xfrm>
            <a:off x="1767824" y="642641"/>
            <a:ext cx="9465131" cy="1184111"/>
          </a:xfrm>
        </p:spPr>
        <p:txBody>
          <a:bodyPr>
            <a:normAutofit/>
          </a:bodyPr>
          <a:lstStyle/>
          <a:p>
            <a:r>
              <a:rPr lang="en-US" sz="4000"/>
              <a:t>Banner on Collection title page improved?</a:t>
            </a:r>
            <a:endParaRPr lang="en-US" sz="3700"/>
          </a:p>
        </p:txBody>
      </p:sp>
      <p:pic>
        <p:nvPicPr>
          <p:cNvPr id="9" name="Content Placeholder 4" descr="Graphical user interface, website&#10;&#10;Description automatically generated">
            <a:extLst>
              <a:ext uri="{FF2B5EF4-FFF2-40B4-BE49-F238E27FC236}">
                <a16:creationId xmlns:a16="http://schemas.microsoft.com/office/drawing/2014/main" id="{DC1EC830-0B38-0943-B5B1-E11DB099B672}"/>
              </a:ext>
            </a:extLst>
          </p:cNvPr>
          <p:cNvPicPr>
            <a:picLocks noGrp="1" noChangeAspect="1"/>
          </p:cNvPicPr>
          <p:nvPr>
            <p:ph idx="1"/>
          </p:nvPr>
        </p:nvPicPr>
        <p:blipFill rotWithShape="1">
          <a:blip r:embed="rId2"/>
          <a:srcRect b="20467"/>
          <a:stretch/>
        </p:blipFill>
        <p:spPr>
          <a:xfrm>
            <a:off x="2039950" y="1826752"/>
            <a:ext cx="8909126" cy="3857768"/>
          </a:xfrm>
          <a:ln w="19050">
            <a:solidFill>
              <a:schemeClr val="tx1"/>
            </a:solidFill>
          </a:ln>
        </p:spPr>
      </p:pic>
    </p:spTree>
    <p:extLst>
      <p:ext uri="{BB962C8B-B14F-4D97-AF65-F5344CB8AC3E}">
        <p14:creationId xmlns:p14="http://schemas.microsoft.com/office/powerpoint/2010/main" val="3680467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F07BF2-C64E-4359-BF69-704B0FF43FC2}"/>
              </a:ext>
            </a:extLst>
          </p:cNvPr>
          <p:cNvSpPr>
            <a:spLocks noGrp="1"/>
          </p:cNvSpPr>
          <p:nvPr>
            <p:ph type="title"/>
          </p:nvPr>
        </p:nvSpPr>
        <p:spPr>
          <a:xfrm>
            <a:off x="1523984" y="1054121"/>
            <a:ext cx="9465131" cy="1184111"/>
          </a:xfrm>
        </p:spPr>
        <p:txBody>
          <a:bodyPr>
            <a:normAutofit/>
          </a:bodyPr>
          <a:lstStyle/>
          <a:p>
            <a:r>
              <a:rPr lang="en-US"/>
              <a:t>Alma Workflow</a:t>
            </a:r>
          </a:p>
        </p:txBody>
      </p:sp>
      <p:sp>
        <p:nvSpPr>
          <p:cNvPr id="3" name="Content Placeholder 2">
            <a:extLst>
              <a:ext uri="{FF2B5EF4-FFF2-40B4-BE49-F238E27FC236}">
                <a16:creationId xmlns:a16="http://schemas.microsoft.com/office/drawing/2014/main" id="{B14E0137-51CD-4931-B068-F78CFB0214A1}"/>
              </a:ext>
            </a:extLst>
          </p:cNvPr>
          <p:cNvSpPr>
            <a:spLocks noGrp="1"/>
          </p:cNvSpPr>
          <p:nvPr>
            <p:ph idx="1"/>
          </p:nvPr>
        </p:nvSpPr>
        <p:spPr>
          <a:xfrm>
            <a:off x="1524000" y="2399099"/>
            <a:ext cx="9465564" cy="3400969"/>
          </a:xfrm>
        </p:spPr>
        <p:txBody>
          <a:bodyPr vert="horz" lIns="91440" tIns="45720" rIns="91440" bIns="45720" rtlCol="0" anchor="t">
            <a:normAutofit/>
          </a:bodyPr>
          <a:lstStyle/>
          <a:p>
            <a:pPr marL="0" indent="0">
              <a:buNone/>
            </a:pPr>
            <a:r>
              <a:rPr lang="en-US" sz="2000" b="1" i="0">
                <a:effectLst/>
                <a:latin typeface="Calibri"/>
                <a:cs typeface="Calibri"/>
              </a:rPr>
              <a:t>Roles Needed to Work with Collections</a:t>
            </a:r>
            <a:endParaRPr lang="en-US" sz="2000" b="0" i="0">
              <a:effectLst/>
              <a:latin typeface="Calibri"/>
              <a:cs typeface="Calibri"/>
            </a:endParaRPr>
          </a:p>
          <a:p>
            <a:pPr>
              <a:buFont typeface="Arial" panose="020B0604020202020204" pitchFamily="34" charset="0"/>
              <a:buChar char="•"/>
            </a:pPr>
            <a:r>
              <a:rPr lang="en-US" sz="2000" b="0" i="0">
                <a:effectLst/>
                <a:latin typeface="Calibri"/>
                <a:cs typeface="Calibri"/>
              </a:rPr>
              <a:t>Collection Inventory Operator – Create and edit sub-collections and move sub-collections between parent collections.</a:t>
            </a:r>
          </a:p>
          <a:p>
            <a:pPr>
              <a:buFont typeface="Arial" panose="020B0604020202020204" pitchFamily="34" charset="0"/>
              <a:buChar char="•"/>
            </a:pPr>
            <a:r>
              <a:rPr lang="en-US" sz="2000" b="0" i="0">
                <a:effectLst/>
                <a:latin typeface="Calibri"/>
                <a:cs typeface="Calibri"/>
              </a:rPr>
              <a:t>Collection Inventory Operator Extended together with Collection Inventory Operator – Create, edit, and delete top level collections and promote a sub-collection to be a top-level collection. Create, edit, and delete sub-collection and move sub-collections between parent collections.</a:t>
            </a:r>
          </a:p>
          <a:p>
            <a:pPr>
              <a:buFont typeface="Arial" panose="020B0604020202020204" pitchFamily="34" charset="0"/>
              <a:buChar char="•"/>
            </a:pPr>
            <a:r>
              <a:rPr lang="en-US" sz="2000" b="0" i="0">
                <a:effectLst/>
                <a:latin typeface="Calibri"/>
                <a:cs typeface="Calibri"/>
              </a:rPr>
              <a:t>Digital Inventory Operator – Add/remove titles to/from a collection and move a title between collections.</a:t>
            </a:r>
          </a:p>
        </p:txBody>
      </p:sp>
    </p:spTree>
    <p:extLst>
      <p:ext uri="{BB962C8B-B14F-4D97-AF65-F5344CB8AC3E}">
        <p14:creationId xmlns:p14="http://schemas.microsoft.com/office/powerpoint/2010/main" val="2278789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EA4D41-0D3F-AA42-872A-B1E161C06F89}"/>
              </a:ext>
            </a:extLst>
          </p:cNvPr>
          <p:cNvSpPr>
            <a:spLocks noGrp="1"/>
          </p:cNvSpPr>
          <p:nvPr>
            <p:ph type="title"/>
          </p:nvPr>
        </p:nvSpPr>
        <p:spPr>
          <a:xfrm>
            <a:off x="1523984" y="1054121"/>
            <a:ext cx="9465131" cy="1184111"/>
          </a:xfrm>
        </p:spPr>
        <p:txBody>
          <a:bodyPr>
            <a:normAutofit fontScale="90000"/>
          </a:bodyPr>
          <a:lstStyle/>
          <a:p>
            <a:r>
              <a:rPr lang="en-US" sz="4100"/>
              <a:t>Discovery Collections not EResource Collections</a:t>
            </a:r>
          </a:p>
        </p:txBody>
      </p:sp>
      <p:pic>
        <p:nvPicPr>
          <p:cNvPr id="6" name="Picture 6" descr="Potsdam collections in Primo">
            <a:extLst>
              <a:ext uri="{FF2B5EF4-FFF2-40B4-BE49-F238E27FC236}">
                <a16:creationId xmlns:a16="http://schemas.microsoft.com/office/drawing/2014/main" id="{38986D89-AF4E-411A-B8E5-3F94FE378CD2}"/>
              </a:ext>
            </a:extLst>
          </p:cNvPr>
          <p:cNvPicPr>
            <a:picLocks noChangeAspect="1"/>
          </p:cNvPicPr>
          <p:nvPr/>
        </p:nvPicPr>
        <p:blipFill>
          <a:blip r:embed="rId2"/>
          <a:stretch>
            <a:fillRect/>
          </a:stretch>
        </p:blipFill>
        <p:spPr>
          <a:xfrm>
            <a:off x="2763644" y="2241908"/>
            <a:ext cx="7863468" cy="3452135"/>
          </a:xfrm>
          <a:prstGeom prst="rect">
            <a:avLst/>
          </a:prstGeom>
        </p:spPr>
      </p:pic>
    </p:spTree>
    <p:extLst>
      <p:ext uri="{BB962C8B-B14F-4D97-AF65-F5344CB8AC3E}">
        <p14:creationId xmlns:p14="http://schemas.microsoft.com/office/powerpoint/2010/main" val="3265533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F07BF2-C64E-4359-BF69-704B0FF43FC2}"/>
              </a:ext>
            </a:extLst>
          </p:cNvPr>
          <p:cNvSpPr>
            <a:spLocks noGrp="1"/>
          </p:cNvSpPr>
          <p:nvPr>
            <p:ph type="title"/>
          </p:nvPr>
        </p:nvSpPr>
        <p:spPr>
          <a:xfrm>
            <a:off x="1523984" y="1054121"/>
            <a:ext cx="9465131" cy="1184111"/>
          </a:xfrm>
        </p:spPr>
        <p:txBody>
          <a:bodyPr>
            <a:normAutofit/>
          </a:bodyPr>
          <a:lstStyle/>
          <a:p>
            <a:r>
              <a:rPr lang="en-US"/>
              <a:t>Create a Collection</a:t>
            </a:r>
          </a:p>
        </p:txBody>
      </p:sp>
      <p:sp>
        <p:nvSpPr>
          <p:cNvPr id="3" name="Content Placeholder 2">
            <a:extLst>
              <a:ext uri="{FF2B5EF4-FFF2-40B4-BE49-F238E27FC236}">
                <a16:creationId xmlns:a16="http://schemas.microsoft.com/office/drawing/2014/main" id="{B14E0137-51CD-4931-B068-F78CFB0214A1}"/>
              </a:ext>
            </a:extLst>
          </p:cNvPr>
          <p:cNvSpPr>
            <a:spLocks noGrp="1"/>
          </p:cNvSpPr>
          <p:nvPr>
            <p:ph idx="1"/>
          </p:nvPr>
        </p:nvSpPr>
        <p:spPr>
          <a:xfrm>
            <a:off x="1524000" y="2399099"/>
            <a:ext cx="9465564" cy="3400969"/>
          </a:xfrm>
        </p:spPr>
        <p:txBody>
          <a:bodyPr vert="horz" lIns="91440" tIns="45720" rIns="91440" bIns="45720" rtlCol="0" anchor="t">
            <a:normAutofit/>
          </a:bodyPr>
          <a:lstStyle/>
          <a:p>
            <a:pPr marL="0" indent="0">
              <a:buNone/>
            </a:pPr>
            <a:r>
              <a:rPr lang="en-US" sz="1700" b="0" i="0">
                <a:effectLst/>
                <a:latin typeface="Calibri"/>
                <a:cs typeface="Calibri"/>
              </a:rPr>
              <a:t>Resources -&gt; Manage Inventory -&gt; Manage Collections</a:t>
            </a:r>
          </a:p>
          <a:p>
            <a:r>
              <a:rPr lang="en-US" sz="1700" b="0" i="0">
                <a:effectLst/>
                <a:latin typeface="Calibri"/>
                <a:cs typeface="Calibri"/>
              </a:rPr>
              <a:t>From Resources -&gt; Manage Inventory -&gt; Manage Collections, click Add Top-Level Collection</a:t>
            </a:r>
          </a:p>
          <a:p>
            <a:r>
              <a:rPr lang="en-US" sz="1700" b="0" i="0">
                <a:effectLst/>
                <a:latin typeface="Calibri"/>
                <a:cs typeface="Calibri"/>
              </a:rPr>
              <a:t>Fill out the required fields. The Title and Name of the collection should be the same, and the Name of the collection must be unique among all top-level collections.</a:t>
            </a:r>
          </a:p>
          <a:p>
            <a:r>
              <a:rPr lang="en-US" sz="1700" b="0" i="0">
                <a:effectLst/>
                <a:latin typeface="Calibri"/>
                <a:cs typeface="Calibri"/>
              </a:rPr>
              <a:t>Click Save to finish and come back later or Save and Continue to save your new collection and open the Collection Resource Editor page and add more information for the collection.</a:t>
            </a:r>
          </a:p>
          <a:p>
            <a:r>
              <a:rPr lang="en-US" sz="1700" b="0" i="0">
                <a:effectLst/>
                <a:latin typeface="Calibri"/>
                <a:cs typeface="Calibri"/>
              </a:rPr>
              <a:t>To Edit: Go to Resources -&gt; Manage Inventory -&gt; Manage Collections, Click the ellipsis next to the collection you want to work in and select Edit</a:t>
            </a:r>
          </a:p>
          <a:p>
            <a:r>
              <a:rPr lang="en-US" sz="1700">
                <a:latin typeface="Calibri"/>
                <a:cs typeface="Calibri"/>
              </a:rPr>
              <a:t>The Collection will have a new Bib record that you can suppress in the Metadata Editor like other bibs</a:t>
            </a:r>
            <a:endParaRPr lang="en-US" sz="1700" b="0" i="0">
              <a:effectLst/>
              <a:latin typeface="Calibri"/>
              <a:cs typeface="Calibri"/>
            </a:endParaRPr>
          </a:p>
          <a:p>
            <a:endParaRPr lang="en-US" sz="1700"/>
          </a:p>
        </p:txBody>
      </p:sp>
    </p:spTree>
    <p:extLst>
      <p:ext uri="{BB962C8B-B14F-4D97-AF65-F5344CB8AC3E}">
        <p14:creationId xmlns:p14="http://schemas.microsoft.com/office/powerpoint/2010/main" val="2528863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B21681-DA25-4B41-B45B-69C986FD8D24}"/>
              </a:ext>
            </a:extLst>
          </p:cNvPr>
          <p:cNvSpPr>
            <a:spLocks noGrp="1"/>
          </p:cNvSpPr>
          <p:nvPr>
            <p:ph type="title"/>
          </p:nvPr>
        </p:nvSpPr>
        <p:spPr>
          <a:xfrm>
            <a:off x="1553935" y="737271"/>
            <a:ext cx="9465131" cy="1184111"/>
          </a:xfrm>
        </p:spPr>
        <p:txBody>
          <a:bodyPr>
            <a:normAutofit/>
          </a:bodyPr>
          <a:lstStyle/>
          <a:p>
            <a:r>
              <a:rPr lang="en-US"/>
              <a:t>Adding Titles</a:t>
            </a:r>
          </a:p>
        </p:txBody>
      </p:sp>
      <p:sp>
        <p:nvSpPr>
          <p:cNvPr id="3" name="Content Placeholder 2">
            <a:extLst>
              <a:ext uri="{FF2B5EF4-FFF2-40B4-BE49-F238E27FC236}">
                <a16:creationId xmlns:a16="http://schemas.microsoft.com/office/drawing/2014/main" id="{C40E94EA-DA69-5A4F-99FA-C96C84DE7316}"/>
              </a:ext>
            </a:extLst>
          </p:cNvPr>
          <p:cNvSpPr>
            <a:spLocks noGrp="1"/>
          </p:cNvSpPr>
          <p:nvPr>
            <p:ph idx="1"/>
          </p:nvPr>
        </p:nvSpPr>
        <p:spPr>
          <a:xfrm>
            <a:off x="1202435" y="1783504"/>
            <a:ext cx="5434638" cy="4053378"/>
          </a:xfrm>
        </p:spPr>
        <p:txBody>
          <a:bodyPr vert="horz" lIns="91440" tIns="45720" rIns="91440" bIns="45720" rtlCol="0" anchor="t">
            <a:normAutofit/>
          </a:bodyPr>
          <a:lstStyle/>
          <a:p>
            <a:r>
              <a:rPr lang="en-US" sz="1800">
                <a:latin typeface="Calibri"/>
                <a:cs typeface="Calibri"/>
              </a:rPr>
              <a:t>From Title List tab, can add individual titles or from a set</a:t>
            </a:r>
          </a:p>
          <a:p>
            <a:r>
              <a:rPr lang="en-US" sz="1800">
                <a:latin typeface="Calibri"/>
                <a:cs typeface="Calibri"/>
              </a:rPr>
              <a:t>To add titles from a set, click Add Titles from Set</a:t>
            </a:r>
          </a:p>
          <a:p>
            <a:pPr marL="742950" lvl="1" indent="-285750"/>
            <a:r>
              <a:rPr lang="en-US" sz="1800">
                <a:latin typeface="Calibri"/>
                <a:cs typeface="Calibri"/>
                <a:hlinkClick r:id="rId2">
                  <a:extLst>
                    <a:ext uri="{A12FA001-AC4F-418D-AE19-62706E023703}">
                      <ahyp:hlinkClr xmlns:ahyp="http://schemas.microsoft.com/office/drawing/2018/hyperlinkcolor" val="tx"/>
                    </a:ext>
                  </a:extLst>
                </a:hlinkClick>
              </a:rPr>
              <a:t>How Do I Create a Logical Set?</a:t>
            </a:r>
            <a:r>
              <a:rPr lang="en-US" sz="1800">
                <a:latin typeface="Calibri"/>
                <a:cs typeface="Calibri"/>
              </a:rPr>
              <a:t> </a:t>
            </a:r>
          </a:p>
          <a:p>
            <a:pPr marL="742950" lvl="1" indent="-285750"/>
            <a:r>
              <a:rPr lang="en-US" sz="1800">
                <a:latin typeface="Calibri"/>
                <a:cs typeface="Calibri"/>
                <a:hlinkClick r:id="rId3">
                  <a:extLst>
                    <a:ext uri="{A12FA001-AC4F-418D-AE19-62706E023703}">
                      <ahyp:hlinkClr xmlns:ahyp="http://schemas.microsoft.com/office/drawing/2018/hyperlinkcolor" val="tx"/>
                    </a:ext>
                  </a:extLst>
                </a:hlinkClick>
              </a:rPr>
              <a:t>How Do I Create an Itemized Set?</a:t>
            </a:r>
            <a:endParaRPr lang="en-US" sz="1800">
              <a:latin typeface="Calibri"/>
              <a:cs typeface="Calibri"/>
            </a:endParaRPr>
          </a:p>
          <a:p>
            <a:r>
              <a:rPr lang="en-US" sz="1800">
                <a:latin typeface="Calibri"/>
                <a:cs typeface="Calibri"/>
              </a:rPr>
              <a:t>Manage Sets screen opens</a:t>
            </a:r>
          </a:p>
          <a:p>
            <a:r>
              <a:rPr lang="en-US" sz="1800">
                <a:latin typeface="Calibri"/>
                <a:cs typeface="Calibri"/>
              </a:rPr>
              <a:t>Select the set you wish to add and click Add Set Titles</a:t>
            </a:r>
          </a:p>
          <a:p>
            <a:r>
              <a:rPr lang="en-US" sz="1800">
                <a:latin typeface="Calibri"/>
                <a:cs typeface="Calibri"/>
              </a:rPr>
              <a:t>A job will run, adding the titles to the collection</a:t>
            </a:r>
          </a:p>
          <a:p>
            <a:r>
              <a:rPr lang="en-US" sz="1800">
                <a:latin typeface="Calibri"/>
                <a:cs typeface="Calibri"/>
              </a:rPr>
              <a:t>If a title is already in the collection, it will not be added again</a:t>
            </a:r>
          </a:p>
          <a:p>
            <a:r>
              <a:rPr lang="en-US" sz="1800">
                <a:latin typeface="Calibri"/>
                <a:cs typeface="Calibri"/>
              </a:rPr>
              <a:t>Click Save</a:t>
            </a:r>
          </a:p>
          <a:p>
            <a:endParaRPr lang="en-US" sz="2400"/>
          </a:p>
        </p:txBody>
      </p:sp>
      <p:pic>
        <p:nvPicPr>
          <p:cNvPr id="9" name="Picture 8" descr="add titles">
            <a:extLst>
              <a:ext uri="{FF2B5EF4-FFF2-40B4-BE49-F238E27FC236}">
                <a16:creationId xmlns:a16="http://schemas.microsoft.com/office/drawing/2014/main" id="{5F87D184-A6E0-CA41-A82E-3D25FDD151BE}"/>
              </a:ext>
            </a:extLst>
          </p:cNvPr>
          <p:cNvPicPr>
            <a:picLocks noChangeAspect="1"/>
          </p:cNvPicPr>
          <p:nvPr/>
        </p:nvPicPr>
        <p:blipFill>
          <a:blip r:embed="rId4"/>
          <a:stretch>
            <a:fillRect/>
          </a:stretch>
        </p:blipFill>
        <p:spPr>
          <a:xfrm>
            <a:off x="6766560" y="1783504"/>
            <a:ext cx="5004201" cy="3436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0863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5A3E06-E8D3-4F47-A55E-6494791D9334}"/>
              </a:ext>
            </a:extLst>
          </p:cNvPr>
          <p:cNvSpPr>
            <a:spLocks noGrp="1"/>
          </p:cNvSpPr>
          <p:nvPr>
            <p:ph type="title"/>
          </p:nvPr>
        </p:nvSpPr>
        <p:spPr>
          <a:xfrm>
            <a:off x="1608668" y="699059"/>
            <a:ext cx="9465131" cy="1184111"/>
          </a:xfrm>
        </p:spPr>
        <p:txBody>
          <a:bodyPr>
            <a:normAutofit/>
          </a:bodyPr>
          <a:lstStyle/>
          <a:p>
            <a:r>
              <a:rPr lang="en-US"/>
              <a:t>Adding Titles, cont.</a:t>
            </a:r>
          </a:p>
        </p:txBody>
      </p:sp>
      <p:sp>
        <p:nvSpPr>
          <p:cNvPr id="3" name="Content Placeholder 2">
            <a:extLst>
              <a:ext uri="{FF2B5EF4-FFF2-40B4-BE49-F238E27FC236}">
                <a16:creationId xmlns:a16="http://schemas.microsoft.com/office/drawing/2014/main" id="{0732986E-2DEB-C941-A51A-33E6E03382D7}"/>
              </a:ext>
            </a:extLst>
          </p:cNvPr>
          <p:cNvSpPr>
            <a:spLocks noGrp="1"/>
          </p:cNvSpPr>
          <p:nvPr>
            <p:ph idx="1"/>
          </p:nvPr>
        </p:nvSpPr>
        <p:spPr>
          <a:xfrm>
            <a:off x="1363295" y="1883170"/>
            <a:ext cx="5647105" cy="4016829"/>
          </a:xfrm>
        </p:spPr>
        <p:txBody>
          <a:bodyPr vert="horz" lIns="91440" tIns="45720" rIns="91440" bIns="45720" rtlCol="0" anchor="t">
            <a:normAutofit/>
          </a:bodyPr>
          <a:lstStyle/>
          <a:p>
            <a:r>
              <a:rPr lang="en-US" sz="1800">
                <a:latin typeface="Calibri"/>
                <a:cs typeface="Calibri"/>
              </a:rPr>
              <a:t>Can have both titles and sub-collection under the top-level collection</a:t>
            </a:r>
          </a:p>
          <a:p>
            <a:r>
              <a:rPr lang="en-US" sz="1800">
                <a:latin typeface="Calibri"/>
                <a:cs typeface="Calibri"/>
              </a:rPr>
              <a:t>Can add physical or electronic content active in Alma but can’t add articles because that data is coming from the CDI, not Alma</a:t>
            </a:r>
          </a:p>
          <a:p>
            <a:r>
              <a:rPr lang="en-US" sz="1800">
                <a:latin typeface="Calibri"/>
                <a:cs typeface="Calibri"/>
              </a:rPr>
              <a:t>Could add database records, but those records would need to unsuppressed for discovery</a:t>
            </a:r>
          </a:p>
          <a:p>
            <a:endParaRPr lang="en-US" sz="2400"/>
          </a:p>
        </p:txBody>
      </p:sp>
      <p:pic>
        <p:nvPicPr>
          <p:cNvPr id="9" name="Picture 8" descr="titles and subcollection">
            <a:extLst>
              <a:ext uri="{FF2B5EF4-FFF2-40B4-BE49-F238E27FC236}">
                <a16:creationId xmlns:a16="http://schemas.microsoft.com/office/drawing/2014/main" id="{A44B8101-9EC7-BE45-BC9E-DE16A28DE456}"/>
              </a:ext>
            </a:extLst>
          </p:cNvPr>
          <p:cNvPicPr>
            <a:picLocks noChangeAspect="1"/>
          </p:cNvPicPr>
          <p:nvPr/>
        </p:nvPicPr>
        <p:blipFill>
          <a:blip r:embed="rId2"/>
          <a:stretch>
            <a:fillRect/>
          </a:stretch>
        </p:blipFill>
        <p:spPr>
          <a:xfrm>
            <a:off x="7305360" y="1172528"/>
            <a:ext cx="4174672" cy="4016829"/>
          </a:xfrm>
          <a:prstGeom prst="rect">
            <a:avLst/>
          </a:prstGeom>
        </p:spPr>
      </p:pic>
    </p:spTree>
    <p:extLst>
      <p:ext uri="{BB962C8B-B14F-4D97-AF65-F5344CB8AC3E}">
        <p14:creationId xmlns:p14="http://schemas.microsoft.com/office/powerpoint/2010/main" val="3761688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C8D54A-DF0C-4645-BF77-1552F6CDF763}"/>
              </a:ext>
            </a:extLst>
          </p:cNvPr>
          <p:cNvSpPr>
            <a:spLocks noGrp="1"/>
          </p:cNvSpPr>
          <p:nvPr>
            <p:ph type="title"/>
          </p:nvPr>
        </p:nvSpPr>
        <p:spPr>
          <a:xfrm>
            <a:off x="1524433" y="635195"/>
            <a:ext cx="9465131" cy="1184111"/>
          </a:xfrm>
        </p:spPr>
        <p:txBody>
          <a:bodyPr>
            <a:normAutofit/>
          </a:bodyPr>
          <a:lstStyle/>
          <a:p>
            <a:r>
              <a:rPr lang="en-US"/>
              <a:t>Adding Titles, cont.</a:t>
            </a:r>
          </a:p>
        </p:txBody>
      </p:sp>
      <p:sp>
        <p:nvSpPr>
          <p:cNvPr id="3" name="Content Placeholder 2">
            <a:extLst>
              <a:ext uri="{FF2B5EF4-FFF2-40B4-BE49-F238E27FC236}">
                <a16:creationId xmlns:a16="http://schemas.microsoft.com/office/drawing/2014/main" id="{7D4C8B43-3C9A-6049-A943-9AA609F89E56}"/>
              </a:ext>
            </a:extLst>
          </p:cNvPr>
          <p:cNvSpPr>
            <a:spLocks noGrp="1"/>
          </p:cNvSpPr>
          <p:nvPr>
            <p:ph idx="1"/>
          </p:nvPr>
        </p:nvSpPr>
        <p:spPr>
          <a:xfrm>
            <a:off x="1359688" y="1573984"/>
            <a:ext cx="10146512" cy="1282238"/>
          </a:xfrm>
        </p:spPr>
        <p:txBody>
          <a:bodyPr vert="horz" lIns="91440" tIns="45720" rIns="91440" bIns="45720" rtlCol="0" anchor="t">
            <a:normAutofit/>
          </a:bodyPr>
          <a:lstStyle/>
          <a:p>
            <a:r>
              <a:rPr lang="en-US" sz="1800">
                <a:latin typeface="Calibri"/>
                <a:cs typeface="Calibri"/>
              </a:rPr>
              <a:t>Can use same title in more than one collection</a:t>
            </a:r>
          </a:p>
          <a:p>
            <a:r>
              <a:rPr lang="en-US" sz="1800">
                <a:latin typeface="Calibri"/>
                <a:cs typeface="Calibri"/>
              </a:rPr>
              <a:t>Once a title is in a collection, you’ll get a link to that collection on the record, and the option to see other titles from the same collection</a:t>
            </a:r>
          </a:p>
          <a:p>
            <a:endParaRPr lang="en-US" sz="2400"/>
          </a:p>
        </p:txBody>
      </p:sp>
      <p:pic>
        <p:nvPicPr>
          <p:cNvPr id="9" name="Picture 8" descr="more from collection">
            <a:extLst>
              <a:ext uri="{FF2B5EF4-FFF2-40B4-BE49-F238E27FC236}">
                <a16:creationId xmlns:a16="http://schemas.microsoft.com/office/drawing/2014/main" id="{F6FA98AE-D48C-234E-B132-55379C7FAAE3}"/>
              </a:ext>
            </a:extLst>
          </p:cNvPr>
          <p:cNvPicPr>
            <a:picLocks noChangeAspect="1"/>
          </p:cNvPicPr>
          <p:nvPr/>
        </p:nvPicPr>
        <p:blipFill>
          <a:blip r:embed="rId2"/>
          <a:stretch>
            <a:fillRect/>
          </a:stretch>
        </p:blipFill>
        <p:spPr>
          <a:xfrm>
            <a:off x="1295362" y="2604002"/>
            <a:ext cx="8077200" cy="3209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collection spotlight">
            <a:extLst>
              <a:ext uri="{FF2B5EF4-FFF2-40B4-BE49-F238E27FC236}">
                <a16:creationId xmlns:a16="http://schemas.microsoft.com/office/drawing/2014/main" id="{C030CA6D-29AD-0843-A88E-0404D3031B0F}"/>
              </a:ext>
            </a:extLst>
          </p:cNvPr>
          <p:cNvPicPr>
            <a:picLocks noChangeAspect="1"/>
          </p:cNvPicPr>
          <p:nvPr/>
        </p:nvPicPr>
        <p:blipFill>
          <a:blip r:embed="rId3"/>
          <a:stretch>
            <a:fillRect/>
          </a:stretch>
        </p:blipFill>
        <p:spPr>
          <a:xfrm>
            <a:off x="4881245" y="5385149"/>
            <a:ext cx="7077075" cy="1028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90041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29251F-3871-E341-814E-3B327AACDBC7}"/>
              </a:ext>
            </a:extLst>
          </p:cNvPr>
          <p:cNvSpPr>
            <a:spLocks noGrp="1"/>
          </p:cNvSpPr>
          <p:nvPr>
            <p:ph type="title"/>
          </p:nvPr>
        </p:nvSpPr>
        <p:spPr>
          <a:xfrm>
            <a:off x="1325560" y="685398"/>
            <a:ext cx="9465131" cy="1184111"/>
          </a:xfrm>
        </p:spPr>
        <p:txBody>
          <a:bodyPr>
            <a:normAutofit/>
          </a:bodyPr>
          <a:lstStyle/>
          <a:p>
            <a:r>
              <a:rPr lang="en-US"/>
              <a:t>Adding to Primo VE</a:t>
            </a:r>
          </a:p>
        </p:txBody>
      </p:sp>
      <p:sp>
        <p:nvSpPr>
          <p:cNvPr id="3" name="Content Placeholder 2">
            <a:extLst>
              <a:ext uri="{FF2B5EF4-FFF2-40B4-BE49-F238E27FC236}">
                <a16:creationId xmlns:a16="http://schemas.microsoft.com/office/drawing/2014/main" id="{43CEDB8D-43E5-DA43-B0E9-7381918B1C34}"/>
              </a:ext>
            </a:extLst>
          </p:cNvPr>
          <p:cNvSpPr>
            <a:spLocks noGrp="1"/>
          </p:cNvSpPr>
          <p:nvPr>
            <p:ph idx="1"/>
          </p:nvPr>
        </p:nvSpPr>
        <p:spPr>
          <a:xfrm>
            <a:off x="1251020" y="1814899"/>
            <a:ext cx="4844826" cy="3939944"/>
          </a:xfrm>
        </p:spPr>
        <p:txBody>
          <a:bodyPr vert="horz" lIns="91440" tIns="45720" rIns="91440" bIns="45720" rtlCol="0" anchor="t">
            <a:normAutofit lnSpcReduction="10000"/>
          </a:bodyPr>
          <a:lstStyle/>
          <a:p>
            <a:r>
              <a:rPr lang="en-US" sz="2100">
                <a:latin typeface="Calibri"/>
                <a:cs typeface="Calibri"/>
              </a:rPr>
              <a:t>Config-&gt;Discovery-&gt;Display Configuration-&gt;Configure Views, edit view</a:t>
            </a:r>
          </a:p>
          <a:p>
            <a:r>
              <a:rPr lang="en-US" sz="2100">
                <a:latin typeface="Calibri"/>
                <a:cs typeface="Calibri"/>
              </a:rPr>
              <a:t>On Links Menu, activate the Collection Discovery link. Should show up right away in Primo header. </a:t>
            </a:r>
          </a:p>
          <a:p>
            <a:r>
              <a:rPr lang="en-US" sz="2100">
                <a:latin typeface="Calibri"/>
                <a:cs typeface="Calibri"/>
              </a:rPr>
              <a:t>Note that the default abbreviated URL path doesn't always work, so you may need to add a new link with the full path, such as https://</a:t>
            </a:r>
            <a:r>
              <a:rPr lang="en-US" sz="2100" err="1">
                <a:latin typeface="Calibri"/>
                <a:cs typeface="Calibri"/>
              </a:rPr>
              <a:t>suny-pot.primo.exlibrisgroup.com</a:t>
            </a:r>
            <a:r>
              <a:rPr lang="en-US" sz="2100">
                <a:latin typeface="Calibri"/>
                <a:cs typeface="Calibri"/>
              </a:rPr>
              <a:t>/discovery/</a:t>
            </a:r>
            <a:r>
              <a:rPr lang="en-US" sz="2100" err="1">
                <a:latin typeface="Calibri"/>
                <a:cs typeface="Calibri"/>
              </a:rPr>
              <a:t>collectionDiscovery?vid</a:t>
            </a:r>
            <a:r>
              <a:rPr lang="en-US" sz="2100">
                <a:latin typeface="Calibri"/>
                <a:cs typeface="Calibri"/>
              </a:rPr>
              <a:t>=01SUNY_POT:01SUNY_POT&amp;lang=</a:t>
            </a:r>
            <a:r>
              <a:rPr lang="en-US" sz="2100" err="1">
                <a:latin typeface="Calibri"/>
                <a:cs typeface="Calibri"/>
              </a:rPr>
              <a:t>en</a:t>
            </a:r>
            <a:endParaRPr lang="en-US" sz="2100">
              <a:latin typeface="Calibri"/>
              <a:cs typeface="Calibri"/>
            </a:endParaRPr>
          </a:p>
          <a:p>
            <a:endParaRPr lang="en-US" sz="2400"/>
          </a:p>
        </p:txBody>
      </p:sp>
      <p:pic>
        <p:nvPicPr>
          <p:cNvPr id="9" name="Picture 8" descr="links menu">
            <a:extLst>
              <a:ext uri="{FF2B5EF4-FFF2-40B4-BE49-F238E27FC236}">
                <a16:creationId xmlns:a16="http://schemas.microsoft.com/office/drawing/2014/main" id="{917A6F1B-D791-D34C-81C5-66699EADD50B}"/>
              </a:ext>
            </a:extLst>
          </p:cNvPr>
          <p:cNvPicPr>
            <a:picLocks noChangeAspect="1"/>
          </p:cNvPicPr>
          <p:nvPr/>
        </p:nvPicPr>
        <p:blipFill>
          <a:blip r:embed="rId2"/>
          <a:stretch>
            <a:fillRect/>
          </a:stretch>
        </p:blipFill>
        <p:spPr>
          <a:xfrm>
            <a:off x="6538185" y="469084"/>
            <a:ext cx="5407832" cy="46921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primo header menu">
            <a:extLst>
              <a:ext uri="{FF2B5EF4-FFF2-40B4-BE49-F238E27FC236}">
                <a16:creationId xmlns:a16="http://schemas.microsoft.com/office/drawing/2014/main" id="{CCA2FA75-B6F9-084C-AEDC-385DF842C0C0}"/>
              </a:ext>
            </a:extLst>
          </p:cNvPr>
          <p:cNvPicPr>
            <a:picLocks noChangeAspect="1"/>
          </p:cNvPicPr>
          <p:nvPr/>
        </p:nvPicPr>
        <p:blipFill>
          <a:blip r:embed="rId3"/>
          <a:stretch>
            <a:fillRect/>
          </a:stretch>
        </p:blipFill>
        <p:spPr>
          <a:xfrm>
            <a:off x="6659761" y="5727700"/>
            <a:ext cx="5362575" cy="666750"/>
          </a:xfrm>
          <a:prstGeom prst="rect">
            <a:avLst/>
          </a:prstGeom>
        </p:spPr>
      </p:pic>
      <p:cxnSp>
        <p:nvCxnSpPr>
          <p:cNvPr id="13" name="Straight Arrow Connector 12">
            <a:extLst>
              <a:ext uri="{FF2B5EF4-FFF2-40B4-BE49-F238E27FC236}">
                <a16:creationId xmlns:a16="http://schemas.microsoft.com/office/drawing/2014/main" id="{38B8D4D2-E3E5-D34B-B5A9-5010C42DA33A}"/>
              </a:ext>
            </a:extLst>
          </p:cNvPr>
          <p:cNvCxnSpPr>
            <a:cxnSpLocks/>
          </p:cNvCxnSpPr>
          <p:nvPr/>
        </p:nvCxnSpPr>
        <p:spPr>
          <a:xfrm>
            <a:off x="9250905" y="5278120"/>
            <a:ext cx="0" cy="386080"/>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90671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F07BF2-C64E-4359-BF69-704B0FF43FC2}"/>
              </a:ext>
            </a:extLst>
          </p:cNvPr>
          <p:cNvSpPr>
            <a:spLocks noGrp="1"/>
          </p:cNvSpPr>
          <p:nvPr>
            <p:ph type="title"/>
          </p:nvPr>
        </p:nvSpPr>
        <p:spPr>
          <a:xfrm>
            <a:off x="1524000" y="769218"/>
            <a:ext cx="9465131" cy="1184111"/>
          </a:xfrm>
        </p:spPr>
        <p:txBody>
          <a:bodyPr>
            <a:normAutofit/>
          </a:bodyPr>
          <a:lstStyle/>
          <a:p>
            <a:r>
              <a:rPr lang="en-US"/>
              <a:t>Modifying Primo VE Collection CSS</a:t>
            </a:r>
          </a:p>
        </p:txBody>
      </p:sp>
      <p:sp>
        <p:nvSpPr>
          <p:cNvPr id="3" name="Content Placeholder 2">
            <a:extLst>
              <a:ext uri="{FF2B5EF4-FFF2-40B4-BE49-F238E27FC236}">
                <a16:creationId xmlns:a16="http://schemas.microsoft.com/office/drawing/2014/main" id="{B14E0137-51CD-4931-B068-F78CFB0214A1}"/>
              </a:ext>
            </a:extLst>
          </p:cNvPr>
          <p:cNvSpPr>
            <a:spLocks noGrp="1"/>
          </p:cNvSpPr>
          <p:nvPr>
            <p:ph idx="1"/>
          </p:nvPr>
        </p:nvSpPr>
        <p:spPr>
          <a:xfrm>
            <a:off x="1524000" y="1844041"/>
            <a:ext cx="10058400" cy="3413760"/>
          </a:xfrm>
        </p:spPr>
        <p:txBody>
          <a:bodyPr vert="horz" lIns="91440" tIns="45720" rIns="91440" bIns="45720" rtlCol="0" anchor="t">
            <a:normAutofit/>
          </a:bodyPr>
          <a:lstStyle/>
          <a:p>
            <a:pPr marL="0" indent="0">
              <a:buNone/>
            </a:pPr>
            <a:r>
              <a:rPr lang="en-US" sz="2100">
                <a:latin typeface="Calibri"/>
                <a:cs typeface="Calibri"/>
              </a:rPr>
              <a:t>If you want the collection to use your default colors, you need to add this code to your CSS, which will cover the search bar, newspaper search and collection search colors:</a:t>
            </a:r>
          </a:p>
          <a:p>
            <a:pPr marL="0" indent="0">
              <a:buNone/>
            </a:pPr>
            <a:r>
              <a:rPr lang="en-US" sz="2100">
                <a:latin typeface="Calibri"/>
                <a:cs typeface="Calibri"/>
              </a:rPr>
              <a:t>*Search Bar Wrapper color */</a:t>
            </a:r>
          </a:p>
          <a:p>
            <a:pPr marL="0" indent="0">
              <a:buNone/>
            </a:pPr>
            <a:r>
              <a:rPr lang="en-US" sz="2100" err="1">
                <a:latin typeface="Calibri"/>
                <a:cs typeface="Calibri"/>
              </a:rPr>
              <a:t>prm</a:t>
            </a:r>
            <a:r>
              <a:rPr lang="en-US" sz="2100">
                <a:latin typeface="Calibri"/>
                <a:cs typeface="Calibri"/>
              </a:rPr>
              <a:t>-search-bar, </a:t>
            </a:r>
            <a:r>
              <a:rPr lang="en-US" sz="2100" err="1">
                <a:latin typeface="Calibri"/>
                <a:cs typeface="Calibri"/>
              </a:rPr>
              <a:t>prm</a:t>
            </a:r>
            <a:r>
              <a:rPr lang="en-US" sz="2100">
                <a:latin typeface="Calibri"/>
                <a:cs typeface="Calibri"/>
              </a:rPr>
              <a:t>-</a:t>
            </a:r>
            <a:r>
              <a:rPr lang="en-US" sz="2100" err="1">
                <a:latin typeface="Calibri"/>
                <a:cs typeface="Calibri"/>
              </a:rPr>
              <a:t>atoz</a:t>
            </a:r>
            <a:r>
              <a:rPr lang="en-US" sz="2100">
                <a:latin typeface="Calibri"/>
                <a:cs typeface="Calibri"/>
              </a:rPr>
              <a:t>-search-bar, </a:t>
            </a:r>
            <a:r>
              <a:rPr lang="en-US" sz="2100" err="1">
                <a:latin typeface="Calibri"/>
                <a:cs typeface="Calibri"/>
              </a:rPr>
              <a:t>prm</a:t>
            </a:r>
            <a:r>
              <a:rPr lang="en-US" sz="2100">
                <a:latin typeface="Calibri"/>
                <a:cs typeface="Calibri"/>
              </a:rPr>
              <a:t>-journals-search-bar, </a:t>
            </a:r>
            <a:r>
              <a:rPr lang="en-US" sz="2100" err="1">
                <a:latin typeface="Calibri"/>
                <a:cs typeface="Calibri"/>
              </a:rPr>
              <a:t>prm</a:t>
            </a:r>
            <a:r>
              <a:rPr lang="en-US" sz="2100">
                <a:latin typeface="Calibri"/>
                <a:cs typeface="Calibri"/>
              </a:rPr>
              <a:t>-browse-search-bar, </a:t>
            </a:r>
            <a:r>
              <a:rPr lang="en-US" sz="2100" err="1">
                <a:latin typeface="Calibri"/>
                <a:cs typeface="Calibri"/>
              </a:rPr>
              <a:t>prm</a:t>
            </a:r>
            <a:r>
              <a:rPr lang="en-US" sz="2100">
                <a:latin typeface="Calibri"/>
                <a:cs typeface="Calibri"/>
              </a:rPr>
              <a:t>-tags-search-bar, .</a:t>
            </a:r>
            <a:r>
              <a:rPr lang="en-US" sz="2100" err="1">
                <a:latin typeface="Calibri"/>
                <a:cs typeface="Calibri"/>
              </a:rPr>
              <a:t>prm</a:t>
            </a:r>
            <a:r>
              <a:rPr lang="en-US" sz="2100">
                <a:latin typeface="Calibri"/>
                <a:cs typeface="Calibri"/>
              </a:rPr>
              <a:t>-primary-</a:t>
            </a:r>
            <a:r>
              <a:rPr lang="en-US" sz="2100" err="1">
                <a:latin typeface="Calibri"/>
                <a:cs typeface="Calibri"/>
              </a:rPr>
              <a:t>bg</a:t>
            </a:r>
            <a:r>
              <a:rPr lang="en-US" sz="2100">
                <a:latin typeface="Calibri"/>
                <a:cs typeface="Calibri"/>
              </a:rPr>
              <a:t>, </a:t>
            </a:r>
            <a:r>
              <a:rPr lang="en-US" sz="2100" err="1">
                <a:latin typeface="Calibri"/>
                <a:cs typeface="Calibri"/>
              </a:rPr>
              <a:t>prm</a:t>
            </a:r>
            <a:r>
              <a:rPr lang="en-US" sz="2100">
                <a:latin typeface="Calibri"/>
                <a:cs typeface="Calibri"/>
              </a:rPr>
              <a:t>-collection-gallery-header .collection-header-inner, </a:t>
            </a:r>
            <a:r>
              <a:rPr lang="en-US" sz="2100" err="1">
                <a:latin typeface="Calibri"/>
                <a:cs typeface="Calibri"/>
              </a:rPr>
              <a:t>prm</a:t>
            </a:r>
            <a:r>
              <a:rPr lang="en-US" sz="2100">
                <a:latin typeface="Calibri"/>
                <a:cs typeface="Calibri"/>
              </a:rPr>
              <a:t>-newspapers-search-bar, </a:t>
            </a:r>
            <a:r>
              <a:rPr lang="en-US" sz="2100" err="1">
                <a:latin typeface="Calibri"/>
                <a:cs typeface="Calibri"/>
              </a:rPr>
              <a:t>prm-spinner.overlay-cover.light-on-dark:after</a:t>
            </a:r>
            <a:r>
              <a:rPr lang="en-US" sz="2100">
                <a:latin typeface="Calibri"/>
                <a:cs typeface="Calibri"/>
              </a:rPr>
              <a:t> {</a:t>
            </a:r>
            <a:br>
              <a:rPr lang="en-US" sz="2100">
                <a:latin typeface="Calibri"/>
                <a:cs typeface="Calibri"/>
              </a:rPr>
            </a:br>
            <a:r>
              <a:rPr lang="en-US" sz="2100">
                <a:latin typeface="Calibri"/>
                <a:cs typeface="Calibri"/>
              </a:rPr>
              <a:t>background-color: #d1cec4;</a:t>
            </a:r>
            <a:br>
              <a:rPr lang="en-US" sz="2100">
                <a:latin typeface="Calibri"/>
                <a:cs typeface="Calibri"/>
              </a:rPr>
            </a:br>
            <a:r>
              <a:rPr lang="en-US" sz="2100">
                <a:latin typeface="Calibri"/>
                <a:cs typeface="Calibri"/>
              </a:rPr>
              <a:t>}</a:t>
            </a:r>
          </a:p>
          <a:p>
            <a:pPr marL="0" indent="0">
              <a:buNone/>
            </a:pPr>
            <a:r>
              <a:rPr lang="en-US" sz="2100">
                <a:latin typeface="Calibri"/>
                <a:cs typeface="Calibri"/>
              </a:rPr>
              <a:t>Change the #d1cec4 to whatever color you want to use.</a:t>
            </a:r>
          </a:p>
        </p:txBody>
      </p:sp>
    </p:spTree>
    <p:extLst>
      <p:ext uri="{BB962C8B-B14F-4D97-AF65-F5344CB8AC3E}">
        <p14:creationId xmlns:p14="http://schemas.microsoft.com/office/powerpoint/2010/main" val="2209052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99F1D4-4653-FA4F-95F5-D71934826DC0}"/>
              </a:ext>
            </a:extLst>
          </p:cNvPr>
          <p:cNvSpPr>
            <a:spLocks noGrp="1"/>
          </p:cNvSpPr>
          <p:nvPr>
            <p:ph type="title"/>
          </p:nvPr>
        </p:nvSpPr>
        <p:spPr>
          <a:xfrm>
            <a:off x="1199190" y="888998"/>
            <a:ext cx="9465131" cy="1184111"/>
          </a:xfrm>
        </p:spPr>
        <p:txBody>
          <a:bodyPr>
            <a:normAutofit/>
          </a:bodyPr>
          <a:lstStyle/>
          <a:p>
            <a:r>
              <a:rPr lang="en-US"/>
              <a:t>Primo Search</a:t>
            </a:r>
          </a:p>
        </p:txBody>
      </p:sp>
      <p:sp>
        <p:nvSpPr>
          <p:cNvPr id="3" name="Content Placeholder 2">
            <a:extLst>
              <a:ext uri="{FF2B5EF4-FFF2-40B4-BE49-F238E27FC236}">
                <a16:creationId xmlns:a16="http://schemas.microsoft.com/office/drawing/2014/main" id="{4EB97474-F792-D340-BABE-4C006B3AAF59}"/>
              </a:ext>
            </a:extLst>
          </p:cNvPr>
          <p:cNvSpPr>
            <a:spLocks noGrp="1"/>
          </p:cNvSpPr>
          <p:nvPr>
            <p:ph idx="1"/>
          </p:nvPr>
        </p:nvSpPr>
        <p:spPr>
          <a:xfrm>
            <a:off x="1202435" y="2017702"/>
            <a:ext cx="3466022" cy="3075697"/>
          </a:xfrm>
        </p:spPr>
        <p:txBody>
          <a:bodyPr vert="horz" lIns="91440" tIns="45720" rIns="91440" bIns="45720" rtlCol="0" anchor="t">
            <a:normAutofit/>
          </a:bodyPr>
          <a:lstStyle/>
          <a:p>
            <a:pPr marL="0" indent="0">
              <a:buNone/>
            </a:pPr>
            <a:r>
              <a:rPr lang="en-US" sz="2100">
                <a:latin typeface="Calibri"/>
                <a:cs typeface="Calibri"/>
              </a:rPr>
              <a:t>You can search in each collection and sub-collection in Primo.</a:t>
            </a:r>
          </a:p>
          <a:p>
            <a:pPr marL="0" indent="0">
              <a:buNone/>
            </a:pPr>
            <a:r>
              <a:rPr lang="en-US" sz="2100">
                <a:latin typeface="Calibri"/>
                <a:cs typeface="Calibri"/>
              </a:rPr>
              <a:t>November release will let you search across multiple collections.</a:t>
            </a:r>
          </a:p>
          <a:p>
            <a:endParaRPr lang="en-US" sz="2400"/>
          </a:p>
        </p:txBody>
      </p:sp>
      <p:pic>
        <p:nvPicPr>
          <p:cNvPr id="9" name="Picture 8">
            <a:extLst>
              <a:ext uri="{FF2B5EF4-FFF2-40B4-BE49-F238E27FC236}">
                <a16:creationId xmlns:a16="http://schemas.microsoft.com/office/drawing/2014/main" id="{18683FDC-9395-9344-84D7-E2A9BB5AE717}"/>
              </a:ext>
            </a:extLst>
          </p:cNvPr>
          <p:cNvPicPr>
            <a:picLocks noChangeAspect="1"/>
          </p:cNvPicPr>
          <p:nvPr/>
        </p:nvPicPr>
        <p:blipFill>
          <a:blip r:embed="rId2"/>
          <a:stretch>
            <a:fillRect/>
          </a:stretch>
        </p:blipFill>
        <p:spPr>
          <a:xfrm>
            <a:off x="4938099" y="1921577"/>
            <a:ext cx="7143750" cy="3267075"/>
          </a:xfrm>
          <a:prstGeom prst="rect">
            <a:avLst/>
          </a:prstGeom>
        </p:spPr>
      </p:pic>
    </p:spTree>
    <p:extLst>
      <p:ext uri="{BB962C8B-B14F-4D97-AF65-F5344CB8AC3E}">
        <p14:creationId xmlns:p14="http://schemas.microsoft.com/office/powerpoint/2010/main" val="344242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C8C76-50E7-864C-AE6F-C702C50D02DF}"/>
              </a:ext>
            </a:extLst>
          </p:cNvPr>
          <p:cNvSpPr>
            <a:spLocks noGrp="1"/>
          </p:cNvSpPr>
          <p:nvPr>
            <p:ph type="title"/>
          </p:nvPr>
        </p:nvSpPr>
        <p:spPr>
          <a:xfrm>
            <a:off x="1523984" y="1054121"/>
            <a:ext cx="9465131" cy="1184111"/>
          </a:xfrm>
        </p:spPr>
        <p:txBody>
          <a:bodyPr>
            <a:normAutofit/>
          </a:bodyPr>
          <a:lstStyle/>
          <a:p>
            <a:r>
              <a:rPr lang="en-US"/>
              <a:t>Editing Collection Display: Sort</a:t>
            </a:r>
          </a:p>
        </p:txBody>
      </p:sp>
      <p:sp>
        <p:nvSpPr>
          <p:cNvPr id="3" name="Content Placeholder 2">
            <a:extLst>
              <a:ext uri="{FF2B5EF4-FFF2-40B4-BE49-F238E27FC236}">
                <a16:creationId xmlns:a16="http://schemas.microsoft.com/office/drawing/2014/main" id="{140816F5-587E-8640-8752-A83C004C1C4B}"/>
              </a:ext>
            </a:extLst>
          </p:cNvPr>
          <p:cNvSpPr>
            <a:spLocks noGrp="1"/>
          </p:cNvSpPr>
          <p:nvPr>
            <p:ph idx="1"/>
          </p:nvPr>
        </p:nvSpPr>
        <p:spPr>
          <a:xfrm>
            <a:off x="1524000" y="2399099"/>
            <a:ext cx="6628069" cy="3400969"/>
          </a:xfrm>
        </p:spPr>
        <p:txBody>
          <a:bodyPr vert="horz" lIns="91440" tIns="45720" rIns="91440" bIns="45720" rtlCol="0" anchor="t">
            <a:normAutofit/>
          </a:bodyPr>
          <a:lstStyle/>
          <a:p>
            <a:r>
              <a:rPr lang="en-US" sz="2100">
                <a:latin typeface="Calibri"/>
                <a:cs typeface="Calibri"/>
              </a:rPr>
              <a:t>Sort order of collections and subcollections can be changed manually.</a:t>
            </a:r>
          </a:p>
          <a:p>
            <a:r>
              <a:rPr lang="en-US" sz="2100">
                <a:latin typeface="Calibri"/>
                <a:cs typeface="Calibri"/>
              </a:rPr>
              <a:t>Sort order of titles cannot be changed manually (only the default sort Author, Title, Date, Relevance). Note that author does not display out of the box. UB has a </a:t>
            </a:r>
            <a:r>
              <a:rPr lang="en-US" sz="2100" err="1">
                <a:latin typeface="Calibri"/>
                <a:cs typeface="Calibri"/>
              </a:rPr>
              <a:t>javascript</a:t>
            </a:r>
            <a:r>
              <a:rPr lang="en-US" sz="2100">
                <a:latin typeface="Calibri"/>
                <a:cs typeface="Calibri"/>
              </a:rPr>
              <a:t> solution.</a:t>
            </a:r>
          </a:p>
          <a:p>
            <a:endParaRPr lang="en-US" sz="2400"/>
          </a:p>
        </p:txBody>
      </p:sp>
      <p:pic>
        <p:nvPicPr>
          <p:cNvPr id="9" name="Picture 8" descr="sort order">
            <a:extLst>
              <a:ext uri="{FF2B5EF4-FFF2-40B4-BE49-F238E27FC236}">
                <a16:creationId xmlns:a16="http://schemas.microsoft.com/office/drawing/2014/main" id="{A3B841A6-2C0B-FB49-A9F1-AAC7C67AD5A8}"/>
              </a:ext>
            </a:extLst>
          </p:cNvPr>
          <p:cNvPicPr>
            <a:picLocks noChangeAspect="1"/>
          </p:cNvPicPr>
          <p:nvPr/>
        </p:nvPicPr>
        <p:blipFill>
          <a:blip r:embed="rId2"/>
          <a:stretch>
            <a:fillRect/>
          </a:stretch>
        </p:blipFill>
        <p:spPr>
          <a:xfrm>
            <a:off x="9279541" y="1053319"/>
            <a:ext cx="2294209" cy="4784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63898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529B0-93F9-D247-91D9-0102BA4A6F64}"/>
              </a:ext>
            </a:extLst>
          </p:cNvPr>
          <p:cNvSpPr>
            <a:spLocks noGrp="1"/>
          </p:cNvSpPr>
          <p:nvPr>
            <p:ph type="title"/>
          </p:nvPr>
        </p:nvSpPr>
        <p:spPr>
          <a:xfrm>
            <a:off x="1207944" y="849197"/>
            <a:ext cx="10989670" cy="958199"/>
          </a:xfrm>
          <a:noFill/>
        </p:spPr>
        <p:txBody>
          <a:bodyPr>
            <a:noAutofit/>
          </a:bodyPr>
          <a:lstStyle/>
          <a:p>
            <a:r>
              <a:rPr lang="en-US"/>
              <a:t>Editing Collection Content: Deleting Content</a:t>
            </a:r>
          </a:p>
        </p:txBody>
      </p:sp>
      <p:sp>
        <p:nvSpPr>
          <p:cNvPr id="3" name="Content Placeholder 2">
            <a:extLst>
              <a:ext uri="{FF2B5EF4-FFF2-40B4-BE49-F238E27FC236}">
                <a16:creationId xmlns:a16="http://schemas.microsoft.com/office/drawing/2014/main" id="{115FCD62-E777-BB44-9958-7D181C9DCF4D}"/>
              </a:ext>
            </a:extLst>
          </p:cNvPr>
          <p:cNvSpPr>
            <a:spLocks noGrp="1"/>
          </p:cNvSpPr>
          <p:nvPr>
            <p:ph idx="1"/>
          </p:nvPr>
        </p:nvSpPr>
        <p:spPr>
          <a:xfrm>
            <a:off x="1422214" y="2116741"/>
            <a:ext cx="9465131" cy="3662454"/>
          </a:xfrm>
        </p:spPr>
        <p:txBody>
          <a:bodyPr vert="horz" lIns="91440" tIns="45720" rIns="91440" bIns="45720" rtlCol="0" anchor="t">
            <a:normAutofit fontScale="92500" lnSpcReduction="10000"/>
          </a:bodyPr>
          <a:lstStyle/>
          <a:p>
            <a:r>
              <a:rPr lang="en-US" sz="2100">
                <a:latin typeface="Calibri"/>
                <a:cs typeface="Calibri"/>
              </a:rPr>
              <a:t>If you’re using content that’s part of your Alma holdings, you can use the Remove Selected or Remove All options to manage your titles.</a:t>
            </a:r>
          </a:p>
          <a:p>
            <a:r>
              <a:rPr lang="en-US" sz="2100">
                <a:latin typeface="Calibri"/>
                <a:cs typeface="Calibri"/>
              </a:rPr>
              <a:t>All titles need to be removed from the collection before you can delete it (click on ellipses and choose delete).</a:t>
            </a:r>
          </a:p>
          <a:p>
            <a:endParaRPr lang="en-US" sz="2100">
              <a:latin typeface="Calibri"/>
              <a:cs typeface="Calibri"/>
            </a:endParaRPr>
          </a:p>
          <a:p>
            <a:pPr marL="0" indent="0">
              <a:buNone/>
            </a:pPr>
            <a:r>
              <a:rPr lang="en-US" sz="2100">
                <a:latin typeface="Calibri"/>
                <a:cs typeface="Calibri"/>
              </a:rPr>
              <a:t>Titles imported via a digital import:</a:t>
            </a:r>
          </a:p>
          <a:p>
            <a:r>
              <a:rPr lang="en-US" sz="2100">
                <a:latin typeface="Calibri"/>
                <a:cs typeface="Calibri"/>
              </a:rPr>
              <a:t>You can’t delete titles directly from a collection, even though it looks like you can.</a:t>
            </a:r>
          </a:p>
          <a:p>
            <a:r>
              <a:rPr lang="en-US" sz="2100">
                <a:latin typeface="Calibri"/>
                <a:cs typeface="Calibri"/>
              </a:rPr>
              <a:t>To delete a title or all titles from a collection</a:t>
            </a:r>
          </a:p>
          <a:p>
            <a:pPr marL="742950" lvl="1" indent="-285750"/>
            <a:r>
              <a:rPr lang="en-US" sz="2100">
                <a:latin typeface="Calibri"/>
                <a:cs typeface="Calibri"/>
              </a:rPr>
              <a:t>Create an All Titles set by searching for the collection and selecting the titles you wish to delete</a:t>
            </a:r>
          </a:p>
          <a:p>
            <a:pPr marL="742950" lvl="1" indent="-285750"/>
            <a:r>
              <a:rPr lang="en-US" sz="2100">
                <a:latin typeface="Calibri"/>
                <a:cs typeface="Calibri"/>
              </a:rPr>
              <a:t>Run the Delete Bibliographic Records job on them</a:t>
            </a:r>
          </a:p>
          <a:p>
            <a:endParaRPr lang="en-US" sz="2100">
              <a:latin typeface="Calibri"/>
              <a:cs typeface="Calibri"/>
            </a:endParaRPr>
          </a:p>
        </p:txBody>
      </p:sp>
    </p:spTree>
    <p:extLst>
      <p:ext uri="{BB962C8B-B14F-4D97-AF65-F5344CB8AC3E}">
        <p14:creationId xmlns:p14="http://schemas.microsoft.com/office/powerpoint/2010/main" val="2243621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AC45B-87D4-F042-AF93-8A5CF4C911EC}"/>
              </a:ext>
            </a:extLst>
          </p:cNvPr>
          <p:cNvSpPr>
            <a:spLocks noGrp="1"/>
          </p:cNvSpPr>
          <p:nvPr>
            <p:ph type="title"/>
          </p:nvPr>
        </p:nvSpPr>
        <p:spPr>
          <a:xfrm>
            <a:off x="1505848" y="997129"/>
            <a:ext cx="9465132" cy="816059"/>
          </a:xfrm>
          <a:noFill/>
        </p:spPr>
        <p:txBody>
          <a:bodyPr>
            <a:normAutofit fontScale="90000"/>
          </a:bodyPr>
          <a:lstStyle/>
          <a:p>
            <a:r>
              <a:rPr lang="en-US"/>
              <a:t>Editing Collection Content: Moving Content</a:t>
            </a:r>
          </a:p>
        </p:txBody>
      </p:sp>
      <p:sp>
        <p:nvSpPr>
          <p:cNvPr id="3" name="Content Placeholder 2">
            <a:extLst>
              <a:ext uri="{FF2B5EF4-FFF2-40B4-BE49-F238E27FC236}">
                <a16:creationId xmlns:a16="http://schemas.microsoft.com/office/drawing/2014/main" id="{6B6AF681-64EA-B441-AB81-BF51F6E87899}"/>
              </a:ext>
            </a:extLst>
          </p:cNvPr>
          <p:cNvSpPr>
            <a:spLocks noGrp="1"/>
          </p:cNvSpPr>
          <p:nvPr>
            <p:ph idx="1"/>
          </p:nvPr>
        </p:nvSpPr>
        <p:spPr>
          <a:xfrm>
            <a:off x="1505848" y="1819048"/>
            <a:ext cx="9951287" cy="1844073"/>
          </a:xfrm>
        </p:spPr>
        <p:txBody>
          <a:bodyPr vert="horz" lIns="91440" tIns="45720" rIns="91440" bIns="45720" rtlCol="0" anchor="t">
            <a:normAutofit fontScale="92500" lnSpcReduction="10000"/>
          </a:bodyPr>
          <a:lstStyle/>
          <a:p>
            <a:pPr marL="0" indent="0">
              <a:buNone/>
            </a:pPr>
            <a:r>
              <a:rPr lang="en-US" sz="1600">
                <a:latin typeface="Calibri"/>
                <a:cs typeface="Calibri"/>
              </a:rPr>
              <a:t>To move titles:</a:t>
            </a:r>
          </a:p>
          <a:p>
            <a:r>
              <a:rPr lang="en-US" sz="1600">
                <a:latin typeface="Calibri"/>
                <a:cs typeface="Calibri"/>
              </a:rPr>
              <a:t>Select the titles that you’d like to move from your title list, choose “Move Selected”</a:t>
            </a:r>
          </a:p>
          <a:p>
            <a:r>
              <a:rPr lang="en-US" sz="1600">
                <a:latin typeface="Calibri"/>
                <a:cs typeface="Calibri"/>
              </a:rPr>
              <a:t>At the top of the page, search for the collection to which you want to move the titles</a:t>
            </a:r>
          </a:p>
          <a:p>
            <a:r>
              <a:rPr lang="en-US" sz="1600">
                <a:latin typeface="Calibri"/>
                <a:cs typeface="Calibri"/>
              </a:rPr>
              <a:t>Select the collection and save</a:t>
            </a:r>
          </a:p>
          <a:p>
            <a:r>
              <a:rPr lang="en-US" sz="1600">
                <a:latin typeface="Calibri"/>
                <a:cs typeface="Calibri"/>
              </a:rPr>
              <a:t>Can also move sub-collections to other collections, note that you get a pop-up collection search for that action</a:t>
            </a:r>
          </a:p>
          <a:p>
            <a:r>
              <a:rPr lang="en-US" sz="1600">
                <a:cs typeface="Calibri"/>
              </a:rPr>
              <a:t>It can take a few minutes to see collection changes in Primo. Title displays can take longer.</a:t>
            </a:r>
            <a:endParaRPr lang="en-US" sz="1600">
              <a:ea typeface="+mn-lt"/>
              <a:cs typeface="+mn-lt"/>
            </a:endParaRPr>
          </a:p>
          <a:p>
            <a:endParaRPr lang="en-US" sz="1600">
              <a:cs typeface="Calibri"/>
            </a:endParaRPr>
          </a:p>
          <a:p>
            <a:endParaRPr lang="en-US" sz="2400">
              <a:cs typeface="Calibri" panose="020F0502020204030204"/>
            </a:endParaRPr>
          </a:p>
        </p:txBody>
      </p:sp>
      <p:pic>
        <p:nvPicPr>
          <p:cNvPr id="9" name="Picture 8" descr="find collection">
            <a:extLst>
              <a:ext uri="{FF2B5EF4-FFF2-40B4-BE49-F238E27FC236}">
                <a16:creationId xmlns:a16="http://schemas.microsoft.com/office/drawing/2014/main" id="{AE528B70-7952-DE4A-A64A-3FE96233BDF0}"/>
              </a:ext>
            </a:extLst>
          </p:cNvPr>
          <p:cNvPicPr>
            <a:picLocks noChangeAspect="1"/>
          </p:cNvPicPr>
          <p:nvPr/>
        </p:nvPicPr>
        <p:blipFill rotWithShape="1">
          <a:blip r:embed="rId2"/>
          <a:srcRect l="-1266" r="90"/>
          <a:stretch/>
        </p:blipFill>
        <p:spPr>
          <a:xfrm>
            <a:off x="1501356" y="3746514"/>
            <a:ext cx="10394045" cy="205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78447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EA4D41-0D3F-AA42-872A-B1E161C06F89}"/>
              </a:ext>
            </a:extLst>
          </p:cNvPr>
          <p:cNvSpPr>
            <a:spLocks noGrp="1"/>
          </p:cNvSpPr>
          <p:nvPr>
            <p:ph type="title"/>
          </p:nvPr>
        </p:nvSpPr>
        <p:spPr>
          <a:xfrm>
            <a:off x="1523984" y="1054121"/>
            <a:ext cx="9465131" cy="1184111"/>
          </a:xfrm>
        </p:spPr>
        <p:txBody>
          <a:bodyPr>
            <a:normAutofit/>
          </a:bodyPr>
          <a:lstStyle/>
          <a:p>
            <a:r>
              <a:rPr lang="en-US" sz="4100"/>
              <a:t>Using Collections to support DEIA Initiatives</a:t>
            </a:r>
          </a:p>
        </p:txBody>
      </p:sp>
      <p:sp>
        <p:nvSpPr>
          <p:cNvPr id="3" name="Content Placeholder 2">
            <a:extLst>
              <a:ext uri="{FF2B5EF4-FFF2-40B4-BE49-F238E27FC236}">
                <a16:creationId xmlns:a16="http://schemas.microsoft.com/office/drawing/2014/main" id="{F600BA11-9047-2D4B-B643-79AD63CACF59}"/>
              </a:ext>
            </a:extLst>
          </p:cNvPr>
          <p:cNvSpPr>
            <a:spLocks noGrp="1"/>
          </p:cNvSpPr>
          <p:nvPr>
            <p:ph idx="1"/>
          </p:nvPr>
        </p:nvSpPr>
        <p:spPr>
          <a:xfrm>
            <a:off x="1524000" y="2399099"/>
            <a:ext cx="9465564" cy="3400969"/>
          </a:xfrm>
        </p:spPr>
        <p:txBody>
          <a:bodyPr>
            <a:normAutofit/>
          </a:bodyPr>
          <a:lstStyle/>
          <a:p>
            <a:pPr marL="0" indent="0">
              <a:buNone/>
            </a:pPr>
            <a:r>
              <a:rPr lang="en-US" sz="2000" dirty="0"/>
              <a:t>Diversity presence helps to promote an inclusive and welcoming atmosphere.</a:t>
            </a:r>
          </a:p>
          <a:p>
            <a:endParaRPr lang="en-US" sz="2000" dirty="0"/>
          </a:p>
          <a:p>
            <a:r>
              <a:rPr lang="en-US" sz="2000" dirty="0">
                <a:hlinkClick r:id="rId2"/>
              </a:rPr>
              <a:t>Diversity and Social Issues</a:t>
            </a:r>
            <a:r>
              <a:rPr lang="en-US" sz="2000" dirty="0"/>
              <a:t> e-book collection</a:t>
            </a:r>
          </a:p>
          <a:p>
            <a:pPr lvl="1"/>
            <a:r>
              <a:rPr lang="en-US" sz="2000" dirty="0"/>
              <a:t>Curated during the Summer of 2020</a:t>
            </a:r>
          </a:p>
          <a:p>
            <a:pPr lvl="1"/>
            <a:r>
              <a:rPr lang="en-US" sz="2000" dirty="0"/>
              <a:t>Focus on voices of historically marginalized people </a:t>
            </a:r>
          </a:p>
          <a:p>
            <a:r>
              <a:rPr lang="en-US" sz="2000" dirty="0">
                <a:hlinkClick r:id="rId3"/>
              </a:rPr>
              <a:t>Encyclopedia and Dictionaries</a:t>
            </a:r>
            <a:endParaRPr lang="en-US" sz="2000" dirty="0"/>
          </a:p>
          <a:p>
            <a:pPr lvl="1"/>
            <a:r>
              <a:rPr lang="en-US" sz="2000" dirty="0"/>
              <a:t>Spring of 2021, while still working remotely</a:t>
            </a:r>
          </a:p>
          <a:p>
            <a:pPr lvl="1"/>
            <a:r>
              <a:rPr lang="en-US" sz="2000" dirty="0"/>
              <a:t>Disciplines that generate the most research (Art, History, Women Studies)</a:t>
            </a:r>
          </a:p>
          <a:p>
            <a:pPr lvl="1"/>
            <a:r>
              <a:rPr lang="en-US" sz="2000" dirty="0"/>
              <a:t>Support for DEI topics (Women’s Rights, Gender and Sexuality, Social Justice)</a:t>
            </a:r>
          </a:p>
          <a:p>
            <a:pPr marL="457200" lvl="1" indent="0">
              <a:buNone/>
            </a:pPr>
            <a:endParaRPr lang="en-US" sz="2000" dirty="0"/>
          </a:p>
          <a:p>
            <a:pPr marL="0" indent="0">
              <a:buNone/>
            </a:pPr>
            <a:endParaRPr lang="en-US" sz="2000" dirty="0"/>
          </a:p>
          <a:p>
            <a:pPr lvl="1"/>
            <a:endParaRPr lang="en-US" sz="2000" dirty="0"/>
          </a:p>
        </p:txBody>
      </p:sp>
    </p:spTree>
    <p:extLst>
      <p:ext uri="{BB962C8B-B14F-4D97-AF65-F5344CB8AC3E}">
        <p14:creationId xmlns:p14="http://schemas.microsoft.com/office/powerpoint/2010/main" val="1599104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F07BF2-C64E-4359-BF69-704B0FF43FC2}"/>
              </a:ext>
            </a:extLst>
          </p:cNvPr>
          <p:cNvSpPr>
            <a:spLocks noGrp="1"/>
          </p:cNvSpPr>
          <p:nvPr>
            <p:ph type="title"/>
          </p:nvPr>
        </p:nvSpPr>
        <p:spPr>
          <a:xfrm>
            <a:off x="1523984" y="1054121"/>
            <a:ext cx="9465131" cy="1184111"/>
          </a:xfrm>
        </p:spPr>
        <p:txBody>
          <a:bodyPr>
            <a:normAutofit/>
          </a:bodyPr>
          <a:lstStyle/>
          <a:p>
            <a:r>
              <a:rPr lang="en-US"/>
              <a:t>Resources:</a:t>
            </a:r>
          </a:p>
        </p:txBody>
      </p:sp>
      <p:sp>
        <p:nvSpPr>
          <p:cNvPr id="3" name="Content Placeholder 2">
            <a:extLst>
              <a:ext uri="{FF2B5EF4-FFF2-40B4-BE49-F238E27FC236}">
                <a16:creationId xmlns:a16="http://schemas.microsoft.com/office/drawing/2014/main" id="{B14E0137-51CD-4931-B068-F78CFB0214A1}"/>
              </a:ext>
            </a:extLst>
          </p:cNvPr>
          <p:cNvSpPr>
            <a:spLocks noGrp="1"/>
          </p:cNvSpPr>
          <p:nvPr>
            <p:ph idx="1"/>
          </p:nvPr>
        </p:nvSpPr>
        <p:spPr>
          <a:xfrm>
            <a:off x="1524000" y="2399099"/>
            <a:ext cx="9465564" cy="3400969"/>
          </a:xfrm>
        </p:spPr>
        <p:txBody>
          <a:bodyPr vert="horz" lIns="91440" tIns="45720" rIns="91440" bIns="45720" rtlCol="0" anchor="t">
            <a:normAutofit/>
          </a:bodyPr>
          <a:lstStyle/>
          <a:p>
            <a:r>
              <a:rPr lang="en-US">
                <a:ea typeface="+mn-lt"/>
                <a:cs typeface="+mn-lt"/>
                <a:hlinkClick r:id="rId2"/>
              </a:rPr>
              <a:t>How do you manage collections [not e-resource collections] in Alma/Primo?</a:t>
            </a:r>
            <a:endParaRPr lang="en-US">
              <a:ea typeface="+mn-lt"/>
              <a:cs typeface="+mn-lt"/>
            </a:endParaRPr>
          </a:p>
          <a:p>
            <a:pPr marL="0" indent="0">
              <a:buNone/>
            </a:pPr>
            <a:r>
              <a:rPr lang="en-US" b="1">
                <a:ea typeface="+mn-lt"/>
                <a:cs typeface="+mn-lt"/>
              </a:rPr>
              <a:t>Ex Libris Documentation:</a:t>
            </a:r>
            <a:endParaRPr lang="en-US">
              <a:ea typeface="+mn-lt"/>
              <a:cs typeface="+mn-lt"/>
            </a:endParaRPr>
          </a:p>
          <a:p>
            <a:pPr lvl="1"/>
            <a:r>
              <a:rPr lang="en-US">
                <a:ea typeface="+mn-lt"/>
                <a:cs typeface="+mn-lt"/>
                <a:hlinkClick r:id="rId3"/>
              </a:rPr>
              <a:t>Managing Digital Resources</a:t>
            </a:r>
            <a:endParaRPr lang="en-US">
              <a:ea typeface="+mn-lt"/>
              <a:cs typeface="+mn-lt"/>
            </a:endParaRPr>
          </a:p>
          <a:p>
            <a:pPr lvl="1"/>
            <a:r>
              <a:rPr lang="en-US">
                <a:ea typeface="+mn-lt"/>
                <a:cs typeface="+mn-lt"/>
                <a:hlinkClick r:id="rId4"/>
              </a:rPr>
              <a:t>Managing Collections</a:t>
            </a:r>
            <a:endParaRPr lang="en-US">
              <a:ea typeface="+mn-lt"/>
              <a:cs typeface="+mn-lt"/>
            </a:endParaRPr>
          </a:p>
          <a:p>
            <a:pPr lvl="1"/>
            <a:r>
              <a:rPr lang="en-US">
                <a:ea typeface="+mn-lt"/>
                <a:cs typeface="+mn-lt"/>
                <a:hlinkClick r:id="rId5"/>
              </a:rPr>
              <a:t>Configuring Collections Discovery for Primo VE</a:t>
            </a:r>
            <a:endParaRPr lang="en-US"/>
          </a:p>
          <a:p>
            <a:endParaRPr lang="en-US" sz="2400" b="0" i="0">
              <a:effectLst/>
              <a:latin typeface="Helvetica Neue"/>
            </a:endParaRPr>
          </a:p>
        </p:txBody>
      </p:sp>
    </p:spTree>
    <p:extLst>
      <p:ext uri="{BB962C8B-B14F-4D97-AF65-F5344CB8AC3E}">
        <p14:creationId xmlns:p14="http://schemas.microsoft.com/office/powerpoint/2010/main" val="3904186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F07BF2-C64E-4359-BF69-704B0FF43FC2}"/>
              </a:ext>
            </a:extLst>
          </p:cNvPr>
          <p:cNvSpPr>
            <a:spLocks noGrp="1"/>
          </p:cNvSpPr>
          <p:nvPr>
            <p:ph type="title"/>
          </p:nvPr>
        </p:nvSpPr>
        <p:spPr>
          <a:xfrm>
            <a:off x="1523984" y="1054121"/>
            <a:ext cx="9465131" cy="1184111"/>
          </a:xfrm>
        </p:spPr>
        <p:txBody>
          <a:bodyPr>
            <a:normAutofit/>
          </a:bodyPr>
          <a:lstStyle/>
          <a:p>
            <a:r>
              <a:rPr lang="en-US"/>
              <a:t>Live Demo</a:t>
            </a:r>
          </a:p>
        </p:txBody>
      </p:sp>
      <p:sp>
        <p:nvSpPr>
          <p:cNvPr id="3" name="Content Placeholder 2">
            <a:extLst>
              <a:ext uri="{FF2B5EF4-FFF2-40B4-BE49-F238E27FC236}">
                <a16:creationId xmlns:a16="http://schemas.microsoft.com/office/drawing/2014/main" id="{B14E0137-51CD-4931-B068-F78CFB0214A1}"/>
              </a:ext>
            </a:extLst>
          </p:cNvPr>
          <p:cNvSpPr>
            <a:spLocks noGrp="1"/>
          </p:cNvSpPr>
          <p:nvPr>
            <p:ph idx="1"/>
          </p:nvPr>
        </p:nvSpPr>
        <p:spPr>
          <a:xfrm>
            <a:off x="1524000" y="2399099"/>
            <a:ext cx="9465564" cy="3400969"/>
          </a:xfrm>
        </p:spPr>
        <p:txBody>
          <a:bodyPr vert="horz" lIns="91440" tIns="45720" rIns="91440" bIns="45720" rtlCol="0" anchor="t">
            <a:normAutofit/>
          </a:bodyPr>
          <a:lstStyle/>
          <a:p>
            <a:r>
              <a:rPr lang="en-US">
                <a:ea typeface="+mn-lt"/>
                <a:cs typeface="+mn-lt"/>
              </a:rPr>
              <a:t>Comments or Questions?</a:t>
            </a:r>
          </a:p>
          <a:p>
            <a:pPr marL="0" indent="0">
              <a:buNone/>
            </a:pPr>
            <a:endParaRPr lang="en-US" b="1" i="0">
              <a:effectLst/>
              <a:latin typeface="Calibri"/>
              <a:cs typeface="Calibri"/>
            </a:endParaRPr>
          </a:p>
        </p:txBody>
      </p:sp>
    </p:spTree>
    <p:extLst>
      <p:ext uri="{BB962C8B-B14F-4D97-AF65-F5344CB8AC3E}">
        <p14:creationId xmlns:p14="http://schemas.microsoft.com/office/powerpoint/2010/main" val="987969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15CF5E-3F6C-6547-9AFE-8D3FF4406901}"/>
              </a:ext>
            </a:extLst>
          </p:cNvPr>
          <p:cNvSpPr>
            <a:spLocks noGrp="1"/>
          </p:cNvSpPr>
          <p:nvPr>
            <p:ph type="title"/>
          </p:nvPr>
        </p:nvSpPr>
        <p:spPr>
          <a:xfrm>
            <a:off x="1524000" y="911693"/>
            <a:ext cx="9465564" cy="932347"/>
          </a:xfrm>
        </p:spPr>
        <p:txBody>
          <a:bodyPr>
            <a:normAutofit/>
          </a:bodyPr>
          <a:lstStyle/>
          <a:p>
            <a:r>
              <a:rPr lang="en-US"/>
              <a:t>Benefits</a:t>
            </a:r>
          </a:p>
        </p:txBody>
      </p:sp>
      <p:sp>
        <p:nvSpPr>
          <p:cNvPr id="3" name="Content Placeholder 2">
            <a:extLst>
              <a:ext uri="{FF2B5EF4-FFF2-40B4-BE49-F238E27FC236}">
                <a16:creationId xmlns:a16="http://schemas.microsoft.com/office/drawing/2014/main" id="{5A3A8938-3774-764A-B4A0-38DC0CBAA791}"/>
              </a:ext>
            </a:extLst>
          </p:cNvPr>
          <p:cNvSpPr>
            <a:spLocks noGrp="1"/>
          </p:cNvSpPr>
          <p:nvPr>
            <p:ph idx="1"/>
          </p:nvPr>
        </p:nvSpPr>
        <p:spPr>
          <a:xfrm>
            <a:off x="1524000" y="1864193"/>
            <a:ext cx="10012680" cy="3561247"/>
          </a:xfrm>
        </p:spPr>
        <p:txBody>
          <a:bodyPr vert="horz" lIns="91440" tIns="45720" rIns="91440" bIns="45720" rtlCol="0" anchor="t">
            <a:normAutofit/>
          </a:bodyPr>
          <a:lstStyle/>
          <a:p>
            <a:r>
              <a:rPr lang="en-US" sz="2110"/>
              <a:t>Helpful tool for Reference Librarians</a:t>
            </a:r>
          </a:p>
          <a:p>
            <a:r>
              <a:rPr lang="en-US" sz="2110"/>
              <a:t>Browse print and electronic titles in one place</a:t>
            </a:r>
          </a:p>
          <a:p>
            <a:r>
              <a:rPr lang="en-US" sz="2110"/>
              <a:t>Titles suppressed &amp; deleted in ALMA don’t display in Collections</a:t>
            </a:r>
          </a:p>
          <a:p>
            <a:pPr lvl="1"/>
            <a:r>
              <a:rPr lang="en-US" sz="2110"/>
              <a:t>Makes it easier to maintain</a:t>
            </a:r>
          </a:p>
          <a:p>
            <a:pPr lvl="1"/>
            <a:r>
              <a:rPr lang="en-US" sz="2110"/>
              <a:t>Similar content in </a:t>
            </a:r>
            <a:r>
              <a:rPr lang="en-US" sz="2110" err="1"/>
              <a:t>LibGuide</a:t>
            </a:r>
            <a:r>
              <a:rPr lang="en-US" sz="2110"/>
              <a:t> or website would have to be managed manually</a:t>
            </a:r>
          </a:p>
          <a:p>
            <a:pPr lvl="1"/>
            <a:endParaRPr lang="en-US" sz="2110"/>
          </a:p>
          <a:p>
            <a:r>
              <a:rPr lang="en-US" sz="2110"/>
              <a:t>Surprised at how much e-book content we had (</a:t>
            </a:r>
            <a:r>
              <a:rPr lang="en-US" sz="2110" err="1"/>
              <a:t>Proquest</a:t>
            </a:r>
            <a:r>
              <a:rPr lang="en-US" sz="2110"/>
              <a:t> &amp; Gale)</a:t>
            </a:r>
          </a:p>
          <a:p>
            <a:r>
              <a:rPr lang="en-US" sz="2110"/>
              <a:t>Opportunity to identify gaps or outdated content</a:t>
            </a:r>
          </a:p>
          <a:p>
            <a:r>
              <a:rPr lang="en-US" sz="2100"/>
              <a:t>Promote findability and use of resources</a:t>
            </a:r>
            <a:endParaRPr lang="en-US" sz="2100">
              <a:cs typeface="Calibri"/>
            </a:endParaRPr>
          </a:p>
        </p:txBody>
      </p:sp>
    </p:spTree>
    <p:extLst>
      <p:ext uri="{BB962C8B-B14F-4D97-AF65-F5344CB8AC3E}">
        <p14:creationId xmlns:p14="http://schemas.microsoft.com/office/powerpoint/2010/main" val="389065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39E459-BD3A-C04C-B1F8-64618A4C1DDC}"/>
              </a:ext>
            </a:extLst>
          </p:cNvPr>
          <p:cNvSpPr>
            <a:spLocks noGrp="1"/>
          </p:cNvSpPr>
          <p:nvPr>
            <p:ph type="title"/>
          </p:nvPr>
        </p:nvSpPr>
        <p:spPr>
          <a:xfrm>
            <a:off x="1523984" y="1054121"/>
            <a:ext cx="9465564" cy="759439"/>
          </a:xfrm>
        </p:spPr>
        <p:txBody>
          <a:bodyPr>
            <a:normAutofit/>
          </a:bodyPr>
          <a:lstStyle/>
          <a:p>
            <a:r>
              <a:rPr lang="en-US"/>
              <a:t>Considerations</a:t>
            </a:r>
          </a:p>
        </p:txBody>
      </p:sp>
      <p:sp>
        <p:nvSpPr>
          <p:cNvPr id="3" name="Content Placeholder 2">
            <a:extLst>
              <a:ext uri="{FF2B5EF4-FFF2-40B4-BE49-F238E27FC236}">
                <a16:creationId xmlns:a16="http://schemas.microsoft.com/office/drawing/2014/main" id="{0523C582-1E12-7A49-9549-142C7E03E03B}"/>
              </a:ext>
            </a:extLst>
          </p:cNvPr>
          <p:cNvSpPr>
            <a:spLocks noGrp="1"/>
          </p:cNvSpPr>
          <p:nvPr>
            <p:ph idx="1"/>
          </p:nvPr>
        </p:nvSpPr>
        <p:spPr>
          <a:xfrm>
            <a:off x="1524000" y="1813561"/>
            <a:ext cx="9465548" cy="3986508"/>
          </a:xfrm>
        </p:spPr>
        <p:txBody>
          <a:bodyPr vert="horz" lIns="91440" tIns="45720" rIns="91440" bIns="45720" rtlCol="0" anchor="t">
            <a:normAutofit/>
          </a:bodyPr>
          <a:lstStyle/>
          <a:p>
            <a:r>
              <a:rPr lang="en-US" sz="2000"/>
              <a:t>What is the scope of the collection?</a:t>
            </a:r>
          </a:p>
          <a:p>
            <a:r>
              <a:rPr lang="en-US" sz="2000"/>
              <a:t>What content do you have?</a:t>
            </a:r>
          </a:p>
          <a:p>
            <a:r>
              <a:rPr lang="en-US" sz="2000"/>
              <a:t>Print only? Electronic only? Or both?</a:t>
            </a:r>
          </a:p>
          <a:p>
            <a:r>
              <a:rPr lang="en-US" sz="2000"/>
              <a:t>Start by identifying topical areas</a:t>
            </a:r>
          </a:p>
          <a:p>
            <a:r>
              <a:rPr lang="en-US" sz="2000"/>
              <a:t>Where should interdisciplinary titles go?</a:t>
            </a:r>
            <a:endParaRPr lang="en-US" sz="2000">
              <a:cs typeface="Calibri"/>
            </a:endParaRPr>
          </a:p>
          <a:p>
            <a:r>
              <a:rPr lang="en-US" sz="2000"/>
              <a:t>Select some or all titles to be included in collections before you begin</a:t>
            </a:r>
          </a:p>
          <a:p>
            <a:r>
              <a:rPr lang="en-US" sz="2000"/>
              <a:t>Do you have too little or too much content for a collection?</a:t>
            </a:r>
          </a:p>
          <a:p>
            <a:r>
              <a:rPr lang="en-US" sz="2000"/>
              <a:t>How far down do you think users will scroll past “Load more items”?</a:t>
            </a:r>
          </a:p>
          <a:p>
            <a:r>
              <a:rPr lang="en-US" sz="2000"/>
              <a:t>You may want to create sub-collections</a:t>
            </a:r>
          </a:p>
          <a:p>
            <a:endParaRPr lang="en-US" sz="1700"/>
          </a:p>
          <a:p>
            <a:endParaRPr lang="en-US" sz="1700"/>
          </a:p>
          <a:p>
            <a:endParaRPr lang="en-US" sz="1700"/>
          </a:p>
        </p:txBody>
      </p:sp>
    </p:spTree>
    <p:extLst>
      <p:ext uri="{BB962C8B-B14F-4D97-AF65-F5344CB8AC3E}">
        <p14:creationId xmlns:p14="http://schemas.microsoft.com/office/powerpoint/2010/main" val="2016841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F14D22-7894-2D4C-8B4C-657A0CB4F606}"/>
              </a:ext>
            </a:extLst>
          </p:cNvPr>
          <p:cNvSpPr>
            <a:spLocks noGrp="1"/>
          </p:cNvSpPr>
          <p:nvPr>
            <p:ph type="title"/>
          </p:nvPr>
        </p:nvSpPr>
        <p:spPr>
          <a:xfrm>
            <a:off x="1523984" y="1054121"/>
            <a:ext cx="9465564" cy="881359"/>
          </a:xfrm>
        </p:spPr>
        <p:txBody>
          <a:bodyPr>
            <a:normAutofit/>
          </a:bodyPr>
          <a:lstStyle/>
          <a:p>
            <a:r>
              <a:rPr lang="en-US"/>
              <a:t>Finding items to add to collections</a:t>
            </a:r>
          </a:p>
        </p:txBody>
      </p:sp>
      <p:sp>
        <p:nvSpPr>
          <p:cNvPr id="3" name="Content Placeholder 2">
            <a:extLst>
              <a:ext uri="{FF2B5EF4-FFF2-40B4-BE49-F238E27FC236}">
                <a16:creationId xmlns:a16="http://schemas.microsoft.com/office/drawing/2014/main" id="{5429F4DB-3745-FE46-956E-A8B733F5CDA5}"/>
              </a:ext>
            </a:extLst>
          </p:cNvPr>
          <p:cNvSpPr>
            <a:spLocks noGrp="1"/>
          </p:cNvSpPr>
          <p:nvPr>
            <p:ph idx="1"/>
          </p:nvPr>
        </p:nvSpPr>
        <p:spPr>
          <a:xfrm>
            <a:off x="1524000" y="2098061"/>
            <a:ext cx="9465548" cy="3702007"/>
          </a:xfrm>
        </p:spPr>
        <p:txBody>
          <a:bodyPr vert="horz" lIns="91440" tIns="45720" rIns="91440" bIns="45720" rtlCol="0" anchor="t">
            <a:normAutofit/>
          </a:bodyPr>
          <a:lstStyle/>
          <a:p>
            <a:r>
              <a:rPr lang="en-US" sz="2000"/>
              <a:t>Subject Heading (LCSH) searches work fairly well</a:t>
            </a:r>
            <a:endParaRPr lang="en-US" sz="2000">
              <a:cs typeface="Calibri"/>
            </a:endParaRPr>
          </a:p>
          <a:p>
            <a:pPr lvl="1"/>
            <a:r>
              <a:rPr lang="en-US" sz="2000"/>
              <a:t>[Topic] and Encyclopedias, or Dictionaries, or Handbooks</a:t>
            </a:r>
          </a:p>
          <a:p>
            <a:pPr lvl="1"/>
            <a:endParaRPr lang="en-US" sz="2000"/>
          </a:p>
          <a:p>
            <a:r>
              <a:rPr lang="en-US" sz="2000"/>
              <a:t>Some e-book metadata can be very scanty</a:t>
            </a:r>
          </a:p>
          <a:p>
            <a:pPr lvl="1"/>
            <a:r>
              <a:rPr lang="en-US" sz="2000"/>
              <a:t>Try title and keyword searches</a:t>
            </a:r>
          </a:p>
          <a:p>
            <a:pPr lvl="1"/>
            <a:endParaRPr lang="en-US" sz="2000"/>
          </a:p>
          <a:p>
            <a:r>
              <a:rPr lang="en-US" sz="2000"/>
              <a:t>Verify linking to vendor website</a:t>
            </a:r>
          </a:p>
          <a:p>
            <a:r>
              <a:rPr lang="en-US" sz="2000"/>
              <a:t>Verify content on vendor website</a:t>
            </a:r>
          </a:p>
          <a:p>
            <a:r>
              <a:rPr lang="en-US" sz="2000"/>
              <a:t>Use Vendor website to search for additional titles</a:t>
            </a:r>
          </a:p>
        </p:txBody>
      </p:sp>
    </p:spTree>
    <p:extLst>
      <p:ext uri="{BB962C8B-B14F-4D97-AF65-F5344CB8AC3E}">
        <p14:creationId xmlns:p14="http://schemas.microsoft.com/office/powerpoint/2010/main" val="77015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C0762-3A11-BA4C-AA05-8F456FD09B85}"/>
              </a:ext>
            </a:extLst>
          </p:cNvPr>
          <p:cNvSpPr>
            <a:spLocks noGrp="1"/>
          </p:cNvSpPr>
          <p:nvPr>
            <p:ph type="title"/>
          </p:nvPr>
        </p:nvSpPr>
        <p:spPr>
          <a:xfrm>
            <a:off x="1524434" y="426720"/>
            <a:ext cx="9465131" cy="927376"/>
          </a:xfrm>
          <a:solidFill>
            <a:schemeClr val="bg2"/>
          </a:solidFill>
        </p:spPr>
        <p:txBody>
          <a:bodyPr>
            <a:normAutofit/>
          </a:bodyPr>
          <a:lstStyle/>
          <a:p>
            <a:r>
              <a:rPr lang="en-US"/>
              <a:t>Use a spreadsheet to organize content</a:t>
            </a:r>
          </a:p>
        </p:txBody>
      </p:sp>
      <p:pic>
        <p:nvPicPr>
          <p:cNvPr id="9" name="Content Placeholder 4" descr="Table&#10;&#10;Description automatically generated">
            <a:extLst>
              <a:ext uri="{FF2B5EF4-FFF2-40B4-BE49-F238E27FC236}">
                <a16:creationId xmlns:a16="http://schemas.microsoft.com/office/drawing/2014/main" id="{29E839AF-878E-D747-8171-468E80610095}"/>
              </a:ext>
            </a:extLst>
          </p:cNvPr>
          <p:cNvPicPr>
            <a:picLocks noGrp="1" noChangeAspect="1"/>
          </p:cNvPicPr>
          <p:nvPr>
            <p:ph idx="1"/>
          </p:nvPr>
        </p:nvPicPr>
        <p:blipFill>
          <a:blip r:embed="rId2"/>
          <a:stretch>
            <a:fillRect/>
          </a:stretch>
        </p:blipFill>
        <p:spPr>
          <a:xfrm>
            <a:off x="1523830" y="1516021"/>
            <a:ext cx="7849522" cy="4284704"/>
          </a:xfrm>
          <a:ln w="22225">
            <a:solidFill>
              <a:schemeClr val="tx1"/>
            </a:solidFill>
          </a:ln>
        </p:spPr>
      </p:pic>
    </p:spTree>
    <p:extLst>
      <p:ext uri="{BB962C8B-B14F-4D97-AF65-F5344CB8AC3E}">
        <p14:creationId xmlns:p14="http://schemas.microsoft.com/office/powerpoint/2010/main" val="1033332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4172B8-6316-3942-B6F6-F1C0CB83FF22}"/>
              </a:ext>
            </a:extLst>
          </p:cNvPr>
          <p:cNvSpPr>
            <a:spLocks noGrp="1"/>
          </p:cNvSpPr>
          <p:nvPr>
            <p:ph type="title"/>
          </p:nvPr>
        </p:nvSpPr>
        <p:spPr>
          <a:xfrm>
            <a:off x="1523984" y="1054121"/>
            <a:ext cx="9465131" cy="1184111"/>
          </a:xfrm>
        </p:spPr>
        <p:txBody>
          <a:bodyPr>
            <a:normAutofit/>
          </a:bodyPr>
          <a:lstStyle/>
          <a:p>
            <a:r>
              <a:rPr lang="en-US"/>
              <a:t>Sub-collections</a:t>
            </a:r>
          </a:p>
        </p:txBody>
      </p:sp>
      <p:sp>
        <p:nvSpPr>
          <p:cNvPr id="3" name="Content Placeholder 2">
            <a:extLst>
              <a:ext uri="{FF2B5EF4-FFF2-40B4-BE49-F238E27FC236}">
                <a16:creationId xmlns:a16="http://schemas.microsoft.com/office/drawing/2014/main" id="{50512C4D-BC9E-424E-8018-D891184E203A}"/>
              </a:ext>
            </a:extLst>
          </p:cNvPr>
          <p:cNvSpPr>
            <a:spLocks noGrp="1"/>
          </p:cNvSpPr>
          <p:nvPr>
            <p:ph idx="1"/>
          </p:nvPr>
        </p:nvSpPr>
        <p:spPr>
          <a:xfrm>
            <a:off x="1524000" y="2011681"/>
            <a:ext cx="9585960" cy="3788388"/>
          </a:xfrm>
        </p:spPr>
        <p:txBody>
          <a:bodyPr vert="horz" lIns="91440" tIns="45720" rIns="91440" bIns="45720" rtlCol="0" anchor="t">
            <a:normAutofit/>
          </a:bodyPr>
          <a:lstStyle/>
          <a:p>
            <a:r>
              <a:rPr lang="en-US" sz="1700" dirty="0"/>
              <a:t>Diversity Issues collection</a:t>
            </a:r>
          </a:p>
          <a:p>
            <a:pPr lvl="1"/>
            <a:r>
              <a:rPr lang="en-US" sz="1700" dirty="0"/>
              <a:t>It was impossible to pigeon-hole authors into topical categories such as race, ethnicity, gender, victims of discrimination, etc.</a:t>
            </a:r>
          </a:p>
          <a:p>
            <a:pPr lvl="1"/>
            <a:r>
              <a:rPr lang="en-US" sz="1700" dirty="0"/>
              <a:t>Opted for more generic Fiction, Non-Fiction, Memoirs, Self Help, etc.</a:t>
            </a:r>
          </a:p>
          <a:p>
            <a:r>
              <a:rPr lang="en-US" sz="1700" dirty="0"/>
              <a:t>“General and Interdisciplinary Resources” blooper</a:t>
            </a:r>
          </a:p>
          <a:p>
            <a:pPr lvl="1"/>
            <a:r>
              <a:rPr lang="en-US" sz="1700" dirty="0"/>
              <a:t>Not very descriptive or enticing (librarian-speak)</a:t>
            </a:r>
          </a:p>
          <a:p>
            <a:pPr lvl="1"/>
            <a:r>
              <a:rPr lang="en-US" sz="1700" dirty="0"/>
              <a:t>Added as a sub-collection to several collections (Art, History, WGS, etc.)</a:t>
            </a:r>
          </a:p>
          <a:p>
            <a:pPr lvl="1"/>
            <a:r>
              <a:rPr lang="en-US" sz="1700" dirty="0"/>
              <a:t>Makes it difficult to add items from ALMA title searches</a:t>
            </a:r>
          </a:p>
          <a:p>
            <a:r>
              <a:rPr lang="en-US" sz="1700" dirty="0"/>
              <a:t>Breaking up historical periods was a little tricky</a:t>
            </a:r>
          </a:p>
          <a:p>
            <a:pPr lvl="1"/>
            <a:r>
              <a:rPr lang="en-US" sz="1700" dirty="0"/>
              <a:t>Art: “Prehistoric to 18</a:t>
            </a:r>
            <a:r>
              <a:rPr lang="en-US" sz="1700" baseline="30000" dirty="0"/>
              <a:t>th</a:t>
            </a:r>
            <a:r>
              <a:rPr lang="en-US" sz="1700" dirty="0"/>
              <a:t> century” and “19</a:t>
            </a:r>
            <a:r>
              <a:rPr lang="en-US" sz="1700" baseline="30000" dirty="0"/>
              <a:t>th</a:t>
            </a:r>
            <a:r>
              <a:rPr lang="en-US" sz="1700" dirty="0"/>
              <a:t>, 20</a:t>
            </a:r>
            <a:r>
              <a:rPr lang="en-US" sz="1700" baseline="30000" dirty="0"/>
              <a:t>th</a:t>
            </a:r>
            <a:r>
              <a:rPr lang="en-US" sz="1700" dirty="0"/>
              <a:t>, 21</a:t>
            </a:r>
            <a:r>
              <a:rPr lang="en-US" sz="1700" baseline="30000" dirty="0"/>
              <a:t>st</a:t>
            </a:r>
            <a:r>
              <a:rPr lang="en-US" sz="1700" dirty="0"/>
              <a:t> centuries”</a:t>
            </a:r>
          </a:p>
          <a:p>
            <a:pPr lvl="1"/>
            <a:r>
              <a:rPr lang="en-US" sz="1700" dirty="0"/>
              <a:t>History: “Ancient Civilizations” and “Medieval and Renaissance”</a:t>
            </a:r>
          </a:p>
          <a:p>
            <a:endParaRPr lang="en-US" sz="1700" dirty="0"/>
          </a:p>
          <a:p>
            <a:endParaRPr lang="en-US" sz="1700" dirty="0"/>
          </a:p>
          <a:p>
            <a:endParaRPr lang="en-US" sz="1700" dirty="0"/>
          </a:p>
        </p:txBody>
      </p:sp>
    </p:spTree>
    <p:extLst>
      <p:ext uri="{BB962C8B-B14F-4D97-AF65-F5344CB8AC3E}">
        <p14:creationId xmlns:p14="http://schemas.microsoft.com/office/powerpoint/2010/main" val="2678996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20BD9D-B4D2-3F47-A442-E86778F96741}"/>
              </a:ext>
            </a:extLst>
          </p:cNvPr>
          <p:cNvSpPr>
            <a:spLocks noGrp="1"/>
          </p:cNvSpPr>
          <p:nvPr>
            <p:ph type="title"/>
          </p:nvPr>
        </p:nvSpPr>
        <p:spPr>
          <a:xfrm>
            <a:off x="1523984" y="1054121"/>
            <a:ext cx="9465131" cy="1184111"/>
          </a:xfrm>
        </p:spPr>
        <p:txBody>
          <a:bodyPr>
            <a:normAutofit/>
          </a:bodyPr>
          <a:lstStyle/>
          <a:p>
            <a:r>
              <a:rPr lang="en-US"/>
              <a:t>Countries, Nations and Cultures</a:t>
            </a:r>
          </a:p>
        </p:txBody>
      </p:sp>
      <p:sp>
        <p:nvSpPr>
          <p:cNvPr id="3" name="Content Placeholder 2">
            <a:extLst>
              <a:ext uri="{FF2B5EF4-FFF2-40B4-BE49-F238E27FC236}">
                <a16:creationId xmlns:a16="http://schemas.microsoft.com/office/drawing/2014/main" id="{9046C943-A8C1-E94C-93CA-3A5956A1F0D8}"/>
              </a:ext>
            </a:extLst>
          </p:cNvPr>
          <p:cNvSpPr>
            <a:spLocks noGrp="1"/>
          </p:cNvSpPr>
          <p:nvPr>
            <p:ph idx="1"/>
          </p:nvPr>
        </p:nvSpPr>
        <p:spPr>
          <a:xfrm>
            <a:off x="1524000" y="2399099"/>
            <a:ext cx="9465564" cy="3400969"/>
          </a:xfrm>
        </p:spPr>
        <p:txBody>
          <a:bodyPr vert="horz" lIns="91440" tIns="45720" rIns="91440" bIns="45720" rtlCol="0" anchor="t">
            <a:normAutofit fontScale="92500" lnSpcReduction="20000"/>
          </a:bodyPr>
          <a:lstStyle/>
          <a:p>
            <a:r>
              <a:rPr lang="en-US" sz="2400"/>
              <a:t>How to organize racial and ethnic groups?</a:t>
            </a:r>
          </a:p>
          <a:p>
            <a:pPr lvl="1"/>
            <a:r>
              <a:rPr lang="en-US" sz="2200"/>
              <a:t>Have plenty of African American encyclopedias, but not enough to create separate sub-collections for Asian Americans, Hispanic Americans or other groups </a:t>
            </a:r>
          </a:p>
          <a:p>
            <a:pPr lvl="1"/>
            <a:endParaRPr lang="en-US" sz="2200">
              <a:cs typeface="Calibri"/>
            </a:endParaRPr>
          </a:p>
          <a:p>
            <a:r>
              <a:rPr lang="en-US" sz="2600">
                <a:cs typeface="Calibri"/>
              </a:rPr>
              <a:t>Too many country handbooks to include them all</a:t>
            </a:r>
          </a:p>
          <a:p>
            <a:pPr lvl="1"/>
            <a:r>
              <a:rPr lang="en-US" sz="2200">
                <a:cs typeface="Calibri"/>
              </a:rPr>
              <a:t>We don't get many "country" questions</a:t>
            </a:r>
          </a:p>
          <a:p>
            <a:pPr lvl="1"/>
            <a:endParaRPr lang="en-US" sz="2200"/>
          </a:p>
          <a:p>
            <a:r>
              <a:rPr lang="en-US" sz="2400"/>
              <a:t>Wars often involve more than one country</a:t>
            </a:r>
            <a:endParaRPr lang="en-US" sz="2400">
              <a:cs typeface="Calibri"/>
            </a:endParaRPr>
          </a:p>
          <a:p>
            <a:pPr lvl="1"/>
            <a:r>
              <a:rPr lang="en-US" sz="2200"/>
              <a:t>Did not add encyclopedias of wars, to US History, but </a:t>
            </a:r>
            <a:endParaRPr lang="en-US" sz="2200">
              <a:cs typeface="Calibri"/>
            </a:endParaRPr>
          </a:p>
          <a:p>
            <a:pPr lvl="1"/>
            <a:r>
              <a:rPr lang="en-US" sz="2200"/>
              <a:t>Created more general Wars, Conflicts and Revolutionary Movements</a:t>
            </a:r>
            <a:endParaRPr lang="en-US" sz="2200">
              <a:cs typeface="Calibri"/>
            </a:endParaRPr>
          </a:p>
          <a:p>
            <a:pPr lvl="1"/>
            <a:r>
              <a:rPr lang="en-US" sz="2200"/>
              <a:t>Currently listed under History, but could be under Social Justice</a:t>
            </a:r>
            <a:endParaRPr lang="en-US" sz="2200">
              <a:cs typeface="Calibri"/>
            </a:endParaRPr>
          </a:p>
          <a:p>
            <a:endParaRPr lang="en-US" sz="2200"/>
          </a:p>
        </p:txBody>
      </p:sp>
    </p:spTree>
    <p:extLst>
      <p:ext uri="{BB962C8B-B14F-4D97-AF65-F5344CB8AC3E}">
        <p14:creationId xmlns:p14="http://schemas.microsoft.com/office/powerpoint/2010/main" val="1073527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1651</Words>
  <Application>Microsoft Macintosh PowerPoint</Application>
  <PresentationFormat>Widescreen</PresentationFormat>
  <Paragraphs>172</Paragraphs>
  <Slides>31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Helvetica Neue</vt:lpstr>
      <vt:lpstr>Office Theme</vt:lpstr>
      <vt:lpstr>Creating Collections for Discovery Using ALMA</vt:lpstr>
      <vt:lpstr>Discovery Collections not EResource Collections</vt:lpstr>
      <vt:lpstr>Using Collections to support DEIA Initiatives</vt:lpstr>
      <vt:lpstr>Benefits</vt:lpstr>
      <vt:lpstr>Considerations</vt:lpstr>
      <vt:lpstr>Finding items to add to collections</vt:lpstr>
      <vt:lpstr>Use a spreadsheet to organize content</vt:lpstr>
      <vt:lpstr>Sub-collections</vt:lpstr>
      <vt:lpstr>Countries, Nations and Cultures</vt:lpstr>
      <vt:lpstr>Images are not required but…</vt:lpstr>
      <vt:lpstr>Images Upload Thumbnail</vt:lpstr>
      <vt:lpstr>Collection Lobby Page </vt:lpstr>
      <vt:lpstr>Image considerations</vt:lpstr>
      <vt:lpstr>PowerPoint Presentation</vt:lpstr>
      <vt:lpstr>Image uploaded but not great</vt:lpstr>
      <vt:lpstr>Collection image display on list of items page</vt:lpstr>
      <vt:lpstr>Center and crop the image before upload</vt:lpstr>
      <vt:lpstr>Banner on Collection title page improved?</vt:lpstr>
      <vt:lpstr>Alma Workflow</vt:lpstr>
      <vt:lpstr>Create a Collection</vt:lpstr>
      <vt:lpstr>Adding Titles</vt:lpstr>
      <vt:lpstr>Adding Titles, cont.</vt:lpstr>
      <vt:lpstr>Adding Titles, cont.</vt:lpstr>
      <vt:lpstr>Adding to Primo VE</vt:lpstr>
      <vt:lpstr>Modifying Primo VE Collection CSS</vt:lpstr>
      <vt:lpstr>Primo Search</vt:lpstr>
      <vt:lpstr>Editing Collection Display: Sort</vt:lpstr>
      <vt:lpstr>Editing Collection Content: Deleting Content</vt:lpstr>
      <vt:lpstr>Editing Collection Content: Moving Content</vt:lpstr>
      <vt:lpstr>Resources:</vt:lpstr>
      <vt:lpstr>Live Demo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Collections for Discovery Using ALMA</dc:title>
  <dc:creator>Marianne Hebert</dc:creator>
  <cp:lastModifiedBy>Marianne Hebert</cp:lastModifiedBy>
  <cp:revision>21</cp:revision>
  <dcterms:created xsi:type="dcterms:W3CDTF">2021-10-18T15:45:29Z</dcterms:created>
  <dcterms:modified xsi:type="dcterms:W3CDTF">2021-10-19T16:37:42Z</dcterms:modified>
</cp:coreProperties>
</file>