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75" r:id="rId2"/>
    <p:sldId id="299" r:id="rId3"/>
    <p:sldId id="308" r:id="rId4"/>
    <p:sldId id="310" r:id="rId5"/>
    <p:sldId id="311" r:id="rId6"/>
    <p:sldId id="312" r:id="rId7"/>
    <p:sldId id="313" r:id="rId8"/>
    <p:sldId id="314" r:id="rId9"/>
    <p:sldId id="327" r:id="rId10"/>
    <p:sldId id="315" r:id="rId11"/>
    <p:sldId id="317" r:id="rId12"/>
    <p:sldId id="318" r:id="rId13"/>
    <p:sldId id="319" r:id="rId14"/>
    <p:sldId id="320" r:id="rId15"/>
    <p:sldId id="321" r:id="rId16"/>
    <p:sldId id="328" r:id="rId17"/>
    <p:sldId id="322" r:id="rId18"/>
    <p:sldId id="323" r:id="rId19"/>
    <p:sldId id="324" r:id="rId20"/>
    <p:sldId id="316" r:id="rId21"/>
    <p:sldId id="325" r:id="rId22"/>
    <p:sldId id="326" r:id="rId23"/>
    <p:sldId id="307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CC"/>
    <a:srgbClr val="CCECFF"/>
    <a:srgbClr val="F37406"/>
    <a:srgbClr val="005A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F33B76D-A022-EE43-B0B6-D2A8C3E2DD06}" v="1" dt="2022-07-09T07:36:52.9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4"/>
    <p:restoredTop sz="94681"/>
  </p:normalViewPr>
  <p:slideViewPr>
    <p:cSldViewPr snapToGrid="0" snapToObjects="1">
      <p:cViewPr varScale="1">
        <p:scale>
          <a:sx n="109" d="100"/>
          <a:sy n="109" d="100"/>
        </p:scale>
        <p:origin x="2238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3928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1.bin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Participant</a:t>
            </a:r>
            <a:r>
              <a:rPr lang="hr-HR" baseline="0"/>
              <a:t> distribution by age and country</a:t>
            </a:r>
            <a:endParaRPr lang="hr-HR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15-19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Malta</c:v>
                </c:pt>
                <c:pt idx="1">
                  <c:v>Croatia</c:v>
                </c:pt>
                <c:pt idx="2">
                  <c:v>Cyprus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17</c:v>
                </c:pt>
                <c:pt idx="1">
                  <c:v>7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6-494C-8575-E630B1FA1D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20-24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Malta</c:v>
                </c:pt>
                <c:pt idx="1">
                  <c:v>Croatia</c:v>
                </c:pt>
                <c:pt idx="2">
                  <c:v>Cyprus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12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CB6-494C-8575-E630B1FA1D1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25-29</c:v>
                </c:pt>
              </c:strCache>
            </c:strRef>
          </c:tx>
          <c:spPr>
            <a:solidFill>
              <a:schemeClr val="accent1">
                <a:tint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3"/>
                <c:pt idx="0">
                  <c:v>Malta</c:v>
                </c:pt>
                <c:pt idx="1">
                  <c:v>Croatia</c:v>
                </c:pt>
                <c:pt idx="2">
                  <c:v>Cyprus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21</c:v>
                </c:pt>
                <c:pt idx="1">
                  <c:v>38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B6-494C-8575-E630B1FA1D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48278320"/>
        <c:axId val="348275696"/>
      </c:barChart>
      <c:catAx>
        <c:axId val="34827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8275696"/>
        <c:crosses val="autoZero"/>
        <c:auto val="1"/>
        <c:lblAlgn val="ctr"/>
        <c:lblOffset val="100"/>
        <c:noMultiLvlLbl val="0"/>
      </c:catAx>
      <c:valAx>
        <c:axId val="3482756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3482783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3131217225705414E-2"/>
          <c:y val="4.5977011494252873E-2"/>
          <c:w val="0.93578077168628349"/>
          <c:h val="0.741297402479862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'Podaci-ZELENO1'!$Q$44</c:f>
              <c:strCache>
                <c:ptCount val="1"/>
                <c:pt idx="0">
                  <c:v>Limited skill</c:v>
                </c:pt>
              </c:strCache>
            </c:strRef>
          </c:tx>
          <c:spPr>
            <a:solidFill>
              <a:schemeClr val="accent1">
                <a:shade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'Podaci-ZELENO1'!$P$45:$P$53</c:f>
              <c:strCache>
                <c:ptCount val="9"/>
                <c:pt idx="0">
                  <c:v>Assisting and Caring Skills</c:v>
                </c:pt>
                <c:pt idx="1">
                  <c:v>Communication, collaboration and creativity skills</c:v>
                </c:pt>
                <c:pt idx="2">
                  <c:v>Constructing skills</c:v>
                </c:pt>
                <c:pt idx="3">
                  <c:v>Handling and Moving skills</c:v>
                </c:pt>
                <c:pt idx="4">
                  <c:v>Information skills</c:v>
                </c:pt>
                <c:pt idx="5">
                  <c:v>Management skills</c:v>
                </c:pt>
                <c:pt idx="6">
                  <c:v>Working with computer skills</c:v>
                </c:pt>
                <c:pt idx="7">
                  <c:v>Workng with machinery and specialised equipmenty</c:v>
                </c:pt>
                <c:pt idx="8">
                  <c:v>TOTAL</c:v>
                </c:pt>
              </c:strCache>
            </c:strRef>
          </c:cat>
          <c:val>
            <c:numRef>
              <c:f>'Podaci-ZELENO1'!$Q$45:$Q$53</c:f>
              <c:numCache>
                <c:formatCode>0.0</c:formatCode>
                <c:ptCount val="9"/>
                <c:pt idx="0">
                  <c:v>6.9</c:v>
                </c:pt>
                <c:pt idx="1">
                  <c:v>2.6</c:v>
                </c:pt>
                <c:pt idx="2">
                  <c:v>78.3</c:v>
                </c:pt>
                <c:pt idx="3">
                  <c:v>66.900000000000006</c:v>
                </c:pt>
                <c:pt idx="4">
                  <c:v>24.3</c:v>
                </c:pt>
                <c:pt idx="5">
                  <c:v>1.7</c:v>
                </c:pt>
                <c:pt idx="6">
                  <c:v>9.6</c:v>
                </c:pt>
                <c:pt idx="7">
                  <c:v>89.6</c:v>
                </c:pt>
                <c:pt idx="8">
                  <c:v>34.987499999999997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64-496F-81A6-E3B60C5561B5}"/>
            </c:ext>
          </c:extLst>
        </c:ser>
        <c:ser>
          <c:idx val="1"/>
          <c:order val="1"/>
          <c:tx>
            <c:strRef>
              <c:f>'Podaci-ZELENO1'!$R$44</c:f>
              <c:strCache>
                <c:ptCount val="1"/>
                <c:pt idx="0">
                  <c:v>Developing skill</c:v>
                </c:pt>
              </c:strCache>
            </c:strRef>
          </c:tx>
          <c:spPr>
            <a:solidFill>
              <a:schemeClr val="accent1">
                <a:shade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'Podaci-ZELENO1'!$P$45:$P$53</c:f>
              <c:strCache>
                <c:ptCount val="9"/>
                <c:pt idx="0">
                  <c:v>Assisting and Caring Skills</c:v>
                </c:pt>
                <c:pt idx="1">
                  <c:v>Communication, collaboration and creativity skills</c:v>
                </c:pt>
                <c:pt idx="2">
                  <c:v>Constructing skills</c:v>
                </c:pt>
                <c:pt idx="3">
                  <c:v>Handling and Moving skills</c:v>
                </c:pt>
                <c:pt idx="4">
                  <c:v>Information skills</c:v>
                </c:pt>
                <c:pt idx="5">
                  <c:v>Management skills</c:v>
                </c:pt>
                <c:pt idx="6">
                  <c:v>Working with computer skills</c:v>
                </c:pt>
                <c:pt idx="7">
                  <c:v>Workng with machinery and specialised equipmenty</c:v>
                </c:pt>
                <c:pt idx="8">
                  <c:v>TOTAL</c:v>
                </c:pt>
              </c:strCache>
            </c:strRef>
          </c:cat>
          <c:val>
            <c:numRef>
              <c:f>'Podaci-ZELENO1'!$R$45:$R$53</c:f>
              <c:numCache>
                <c:formatCode>0.0</c:formatCode>
                <c:ptCount val="9"/>
                <c:pt idx="0">
                  <c:v>34.799999999999997</c:v>
                </c:pt>
                <c:pt idx="1">
                  <c:v>25.2</c:v>
                </c:pt>
                <c:pt idx="2">
                  <c:v>13.9</c:v>
                </c:pt>
                <c:pt idx="3">
                  <c:v>26.9</c:v>
                </c:pt>
                <c:pt idx="4">
                  <c:v>46.875</c:v>
                </c:pt>
                <c:pt idx="5">
                  <c:v>26.9</c:v>
                </c:pt>
                <c:pt idx="6">
                  <c:v>33.9</c:v>
                </c:pt>
                <c:pt idx="7">
                  <c:v>6.1</c:v>
                </c:pt>
                <c:pt idx="8">
                  <c:v>26.821875000000002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64-496F-81A6-E3B60C5561B5}"/>
            </c:ext>
          </c:extLst>
        </c:ser>
        <c:ser>
          <c:idx val="2"/>
          <c:order val="2"/>
          <c:tx>
            <c:strRef>
              <c:f>'Podaci-ZELENO1'!$S$44</c:f>
              <c:strCache>
                <c:ptCount val="1"/>
                <c:pt idx="0">
                  <c:v>Strong skill</c:v>
                </c:pt>
              </c:strCache>
            </c:strRef>
          </c:tx>
          <c:spPr>
            <a:solidFill>
              <a:schemeClr val="accent1">
                <a:tint val="86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'Podaci-ZELENO1'!$P$45:$P$53</c:f>
              <c:strCache>
                <c:ptCount val="9"/>
                <c:pt idx="0">
                  <c:v>Assisting and Caring Skills</c:v>
                </c:pt>
                <c:pt idx="1">
                  <c:v>Communication, collaboration and creativity skills</c:v>
                </c:pt>
                <c:pt idx="2">
                  <c:v>Constructing skills</c:v>
                </c:pt>
                <c:pt idx="3">
                  <c:v>Handling and Moving skills</c:v>
                </c:pt>
                <c:pt idx="4">
                  <c:v>Information skills</c:v>
                </c:pt>
                <c:pt idx="5">
                  <c:v>Management skills</c:v>
                </c:pt>
                <c:pt idx="6">
                  <c:v>Working with computer skills</c:v>
                </c:pt>
                <c:pt idx="7">
                  <c:v>Workng with machinery and specialised equipmenty</c:v>
                </c:pt>
                <c:pt idx="8">
                  <c:v>TOTAL</c:v>
                </c:pt>
              </c:strCache>
            </c:strRef>
          </c:cat>
          <c:val>
            <c:numRef>
              <c:f>'Podaci-ZELENO1'!$S$45:$S$53</c:f>
              <c:numCache>
                <c:formatCode>0.0</c:formatCode>
                <c:ptCount val="9"/>
                <c:pt idx="0">
                  <c:v>55.6</c:v>
                </c:pt>
                <c:pt idx="1">
                  <c:v>64.3</c:v>
                </c:pt>
                <c:pt idx="2">
                  <c:v>6.1</c:v>
                </c:pt>
                <c:pt idx="3">
                  <c:v>5.2</c:v>
                </c:pt>
                <c:pt idx="4">
                  <c:v>25.2</c:v>
                </c:pt>
                <c:pt idx="5">
                  <c:v>69.599999999999994</c:v>
                </c:pt>
                <c:pt idx="6">
                  <c:v>50.4</c:v>
                </c:pt>
                <c:pt idx="7">
                  <c:v>3.5</c:v>
                </c:pt>
                <c:pt idx="8">
                  <c:v>34.987499999999997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864-496F-81A6-E3B60C5561B5}"/>
            </c:ext>
          </c:extLst>
        </c:ser>
        <c:ser>
          <c:idx val="3"/>
          <c:order val="3"/>
          <c:tx>
            <c:strRef>
              <c:f>'Podaci-ZELENO1'!$T$44</c:f>
              <c:strCache>
                <c:ptCount val="1"/>
                <c:pt idx="0">
                  <c:v>Exceptional skill</c:v>
                </c:pt>
              </c:strCache>
            </c:strRef>
          </c:tx>
          <c:spPr>
            <a:solidFill>
              <a:schemeClr val="accent1">
                <a:tint val="58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'Podaci-ZELENO1'!$P$45:$P$53</c:f>
              <c:strCache>
                <c:ptCount val="9"/>
                <c:pt idx="0">
                  <c:v>Assisting and Caring Skills</c:v>
                </c:pt>
                <c:pt idx="1">
                  <c:v>Communication, collaboration and creativity skills</c:v>
                </c:pt>
                <c:pt idx="2">
                  <c:v>Constructing skills</c:v>
                </c:pt>
                <c:pt idx="3">
                  <c:v>Handling and Moving skills</c:v>
                </c:pt>
                <c:pt idx="4">
                  <c:v>Information skills</c:v>
                </c:pt>
                <c:pt idx="5">
                  <c:v>Management skills</c:v>
                </c:pt>
                <c:pt idx="6">
                  <c:v>Working with computer skills</c:v>
                </c:pt>
                <c:pt idx="7">
                  <c:v>Workng with machinery and specialised equipmenty</c:v>
                </c:pt>
                <c:pt idx="8">
                  <c:v>TOTAL</c:v>
                </c:pt>
              </c:strCache>
            </c:strRef>
          </c:cat>
          <c:val>
            <c:numRef>
              <c:f>'Podaci-ZELENO1'!$T$45:$T$53</c:f>
              <c:numCache>
                <c:formatCode>0.0</c:formatCode>
                <c:ptCount val="9"/>
                <c:pt idx="0">
                  <c:v>2.6</c:v>
                </c:pt>
                <c:pt idx="1">
                  <c:v>7.8125</c:v>
                </c:pt>
                <c:pt idx="2">
                  <c:v>1.7</c:v>
                </c:pt>
                <c:pt idx="3">
                  <c:v>0.9</c:v>
                </c:pt>
                <c:pt idx="4">
                  <c:v>3.5</c:v>
                </c:pt>
                <c:pt idx="5">
                  <c:v>1.7</c:v>
                </c:pt>
                <c:pt idx="6">
                  <c:v>6.1</c:v>
                </c:pt>
                <c:pt idx="7">
                  <c:v>0.9</c:v>
                </c:pt>
                <c:pt idx="8" formatCode="0.00">
                  <c:v>3.1515624999999998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864-496F-81A6-E3B60C5561B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15454920"/>
        <c:axId val="615455576"/>
      </c:barChart>
      <c:catAx>
        <c:axId val="615454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15455576"/>
        <c:crosses val="autoZero"/>
        <c:auto val="1"/>
        <c:lblAlgn val="ctr"/>
        <c:lblOffset val="100"/>
        <c:noMultiLvlLbl val="0"/>
      </c:catAx>
      <c:valAx>
        <c:axId val="615455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15454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Percentage of</a:t>
            </a:r>
            <a:r>
              <a:rPr lang="hr-HR" baseline="0"/>
              <a:t> correct answers across areas - Malta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correct answers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Assisting and caring skills</c:v>
                </c:pt>
                <c:pt idx="1">
                  <c:v>Communication, collaboration and creativity skills</c:v>
                </c:pt>
                <c:pt idx="2">
                  <c:v>Constructing skills</c:v>
                </c:pt>
                <c:pt idx="3">
                  <c:v>Handling and moving skills</c:v>
                </c:pt>
                <c:pt idx="4">
                  <c:v>Information skills</c:v>
                </c:pt>
                <c:pt idx="5">
                  <c:v>Management skills</c:v>
                </c:pt>
                <c:pt idx="6">
                  <c:v>Working with computer skills</c:v>
                </c:pt>
                <c:pt idx="7">
                  <c:v>Working with machinery and specialised equipment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66.3</c:v>
                </c:pt>
                <c:pt idx="1">
                  <c:v>71.8</c:v>
                </c:pt>
                <c:pt idx="2">
                  <c:v>40.799999999999997</c:v>
                </c:pt>
                <c:pt idx="3">
                  <c:v>41.2</c:v>
                </c:pt>
                <c:pt idx="4">
                  <c:v>58.9</c:v>
                </c:pt>
                <c:pt idx="5">
                  <c:v>68.5</c:v>
                </c:pt>
                <c:pt idx="6">
                  <c:v>66.2</c:v>
                </c:pt>
                <c:pt idx="7">
                  <c:v>29.3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48-4414-8714-25F92D325A2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138360"/>
        <c:axId val="627140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r-Latn-R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Assisting and caring skills</c:v>
                      </c:pt>
                      <c:pt idx="1">
                        <c:v>Communication, collaboration and creativity skills</c:v>
                      </c:pt>
                      <c:pt idx="2">
                        <c:v>Constructing skills</c:v>
                      </c:pt>
                      <c:pt idx="3">
                        <c:v>Handling and moving skills</c:v>
                      </c:pt>
                      <c:pt idx="4">
                        <c:v>Information skills</c:v>
                      </c:pt>
                      <c:pt idx="5">
                        <c:v>Management skills</c:v>
                      </c:pt>
                      <c:pt idx="6">
                        <c:v>Working with computer skills</c:v>
                      </c:pt>
                      <c:pt idx="7">
                        <c:v>Working with machinery and specialised equipment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CD48-4414-8714-25F92D325A2D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1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r-Latn-R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Assisting and caring skills</c:v>
                      </c:pt>
                      <c:pt idx="1">
                        <c:v>Communication, collaboration and creativity skills</c:v>
                      </c:pt>
                      <c:pt idx="2">
                        <c:v>Constructing skills</c:v>
                      </c:pt>
                      <c:pt idx="3">
                        <c:v>Handling and moving skills</c:v>
                      </c:pt>
                      <c:pt idx="4">
                        <c:v>Information skills</c:v>
                      </c:pt>
                      <c:pt idx="5">
                        <c:v>Management skills</c:v>
                      </c:pt>
                      <c:pt idx="6">
                        <c:v>Working with computer skills</c:v>
                      </c:pt>
                      <c:pt idx="7">
                        <c:v>Working with machinery and specialised equipment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CD48-4414-8714-25F92D325A2D}"/>
                  </c:ext>
                </c:extLst>
              </c15:ser>
            </c15:filteredBarSeries>
          </c:ext>
        </c:extLst>
      </c:barChart>
      <c:catAx>
        <c:axId val="62713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7140328"/>
        <c:crosses val="autoZero"/>
        <c:auto val="1"/>
        <c:lblAlgn val="ctr"/>
        <c:lblOffset val="100"/>
        <c:noMultiLvlLbl val="0"/>
      </c:catAx>
      <c:valAx>
        <c:axId val="62714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713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Percentage of</a:t>
            </a:r>
            <a:r>
              <a:rPr lang="hr-HR" baseline="0"/>
              <a:t> correct answers across areas - Croatia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correct answers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Assisting and caring skills</c:v>
                </c:pt>
                <c:pt idx="1">
                  <c:v>Communication, collaboration and creativity skills</c:v>
                </c:pt>
                <c:pt idx="2">
                  <c:v>Constructing skills</c:v>
                </c:pt>
                <c:pt idx="3">
                  <c:v>Handling and moving skills</c:v>
                </c:pt>
                <c:pt idx="4">
                  <c:v>Information skills</c:v>
                </c:pt>
                <c:pt idx="5">
                  <c:v>Management skills</c:v>
                </c:pt>
                <c:pt idx="6">
                  <c:v>Working with computer skills</c:v>
                </c:pt>
                <c:pt idx="7">
                  <c:v>Working with machinery and specialised equipment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70.400000000000006</c:v>
                </c:pt>
                <c:pt idx="1">
                  <c:v>73.5</c:v>
                </c:pt>
                <c:pt idx="2">
                  <c:v>45.8</c:v>
                </c:pt>
                <c:pt idx="3">
                  <c:v>45.7</c:v>
                </c:pt>
                <c:pt idx="4">
                  <c:v>60.2</c:v>
                </c:pt>
                <c:pt idx="5">
                  <c:v>72.3</c:v>
                </c:pt>
                <c:pt idx="6">
                  <c:v>70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1C-4EFC-9D1F-8C45DD01591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138360"/>
        <c:axId val="627140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r-Latn-R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Assisting and caring skills</c:v>
                      </c:pt>
                      <c:pt idx="1">
                        <c:v>Communication, collaboration and creativity skills</c:v>
                      </c:pt>
                      <c:pt idx="2">
                        <c:v>Constructing skills</c:v>
                      </c:pt>
                      <c:pt idx="3">
                        <c:v>Handling and moving skills</c:v>
                      </c:pt>
                      <c:pt idx="4">
                        <c:v>Information skills</c:v>
                      </c:pt>
                      <c:pt idx="5">
                        <c:v>Management skills</c:v>
                      </c:pt>
                      <c:pt idx="6">
                        <c:v>Working with computer skills</c:v>
                      </c:pt>
                      <c:pt idx="7">
                        <c:v>Working with machinery and specialised equipment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4A1C-4EFC-9D1F-8C45DD01591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1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r-Latn-R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Assisting and caring skills</c:v>
                      </c:pt>
                      <c:pt idx="1">
                        <c:v>Communication, collaboration and creativity skills</c:v>
                      </c:pt>
                      <c:pt idx="2">
                        <c:v>Constructing skills</c:v>
                      </c:pt>
                      <c:pt idx="3">
                        <c:v>Handling and moving skills</c:v>
                      </c:pt>
                      <c:pt idx="4">
                        <c:v>Information skills</c:v>
                      </c:pt>
                      <c:pt idx="5">
                        <c:v>Management skills</c:v>
                      </c:pt>
                      <c:pt idx="6">
                        <c:v>Working with computer skills</c:v>
                      </c:pt>
                      <c:pt idx="7">
                        <c:v>Working with machinery and specialised equipment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4A1C-4EFC-9D1F-8C45DD01591B}"/>
                  </c:ext>
                </c:extLst>
              </c15:ser>
            </c15:filteredBarSeries>
          </c:ext>
        </c:extLst>
      </c:barChart>
      <c:catAx>
        <c:axId val="62713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7140328"/>
        <c:crosses val="autoZero"/>
        <c:auto val="1"/>
        <c:lblAlgn val="ctr"/>
        <c:lblOffset val="100"/>
        <c:noMultiLvlLbl val="0"/>
      </c:catAx>
      <c:valAx>
        <c:axId val="62714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713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hr-HR"/>
              <a:t>Percentage of</a:t>
            </a:r>
            <a:r>
              <a:rPr lang="hr-HR" baseline="0"/>
              <a:t> correct answers across areas - Cyprus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r-Latn-R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of correct answers</c:v>
                </c:pt>
              </c:strCache>
            </c:strRef>
          </c:tx>
          <c:spPr>
            <a:solidFill>
              <a:schemeClr val="accent1">
                <a:shade val="6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r-Latn-R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Assisting and caring skills</c:v>
                </c:pt>
                <c:pt idx="1">
                  <c:v>Communication, collaboration and creativity skills</c:v>
                </c:pt>
                <c:pt idx="2">
                  <c:v>Constructing skills</c:v>
                </c:pt>
                <c:pt idx="3">
                  <c:v>Handling and moving skills</c:v>
                </c:pt>
                <c:pt idx="4">
                  <c:v>Information skills</c:v>
                </c:pt>
                <c:pt idx="5">
                  <c:v>Management skills</c:v>
                </c:pt>
                <c:pt idx="6">
                  <c:v>Working with computer skills</c:v>
                </c:pt>
                <c:pt idx="7">
                  <c:v>Working with machinery and specialised equipment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77.8</c:v>
                </c:pt>
                <c:pt idx="1">
                  <c:v>77.7</c:v>
                </c:pt>
                <c:pt idx="2">
                  <c:v>34.700000000000003</c:v>
                </c:pt>
                <c:pt idx="3">
                  <c:v>37.1</c:v>
                </c:pt>
                <c:pt idx="4">
                  <c:v>62.4</c:v>
                </c:pt>
                <c:pt idx="5">
                  <c:v>75.3</c:v>
                </c:pt>
                <c:pt idx="6">
                  <c:v>63.1</c:v>
                </c:pt>
                <c:pt idx="7">
                  <c:v>28.9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8D-4120-B1D2-10CACDE66CF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138360"/>
        <c:axId val="62714032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Column1</c:v>
                      </c:pt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r-Latn-R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Assisting and caring skills</c:v>
                      </c:pt>
                      <c:pt idx="1">
                        <c:v>Communication, collaboration and creativity skills</c:v>
                      </c:pt>
                      <c:pt idx="2">
                        <c:v>Constructing skills</c:v>
                      </c:pt>
                      <c:pt idx="3">
                        <c:v>Handling and moving skills</c:v>
                      </c:pt>
                      <c:pt idx="4">
                        <c:v>Information skills</c:v>
                      </c:pt>
                      <c:pt idx="5">
                        <c:v>Management skills</c:v>
                      </c:pt>
                      <c:pt idx="6">
                        <c:v>Working with computer skills</c:v>
                      </c:pt>
                      <c:pt idx="7">
                        <c:v>Working with machinery and specialised equipment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Sheet1!$C$2:$C$9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B38D-4120-B1D2-10CACDE66CFF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Column2</c:v>
                      </c:pt>
                    </c:strCache>
                  </c:strRef>
                </c:tx>
                <c:spPr>
                  <a:solidFill>
                    <a:schemeClr val="accent1">
                      <a:tint val="65000"/>
                    </a:schemeClr>
                  </a:soli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sr-Latn-RS"/>
                    </a:p>
                  </c:txPr>
                  <c:dLblPos val="outEnd"/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 xmlns:c15="http://schemas.microsoft.com/office/drawing/2012/chart">
                    <c:ext xmlns:c15="http://schemas.microsoft.com/office/drawing/2012/chart" uri="{CE6537A1-D6FC-4f65-9D91-7224C49458BB}">
                      <c15:showLeaderLines val="1"/>
                      <c15:leaderLines>
                        <c:spPr>
                          <a:ln w="9525" cap="flat" cmpd="sng" algn="ctr">
                            <a:solidFill>
                              <a:schemeClr val="tx1">
                                <a:lumMod val="35000"/>
                                <a:lumOff val="65000"/>
                              </a:schemeClr>
                            </a:solidFill>
                            <a:round/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Sheet1!$A$2:$A$9</c15:sqref>
                        </c15:formulaRef>
                      </c:ext>
                    </c:extLst>
                    <c:strCache>
                      <c:ptCount val="8"/>
                      <c:pt idx="0">
                        <c:v>Assisting and caring skills</c:v>
                      </c:pt>
                      <c:pt idx="1">
                        <c:v>Communication, collaboration and creativity skills</c:v>
                      </c:pt>
                      <c:pt idx="2">
                        <c:v>Constructing skills</c:v>
                      </c:pt>
                      <c:pt idx="3">
                        <c:v>Handling and moving skills</c:v>
                      </c:pt>
                      <c:pt idx="4">
                        <c:v>Information skills</c:v>
                      </c:pt>
                      <c:pt idx="5">
                        <c:v>Management skills</c:v>
                      </c:pt>
                      <c:pt idx="6">
                        <c:v>Working with computer skills</c:v>
                      </c:pt>
                      <c:pt idx="7">
                        <c:v>Working with machinery and specialised equipment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Sheet1!$D$2:$D$9</c15:sqref>
                        </c15:formulaRef>
                      </c:ext>
                    </c:extLst>
                    <c:numCache>
                      <c:formatCode>General</c:formatCode>
                      <c:ptCount val="8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2-B38D-4120-B1D2-10CACDE66CFF}"/>
                  </c:ext>
                </c:extLst>
              </c15:ser>
            </c15:filteredBarSeries>
          </c:ext>
        </c:extLst>
      </c:barChart>
      <c:catAx>
        <c:axId val="627138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7140328"/>
        <c:crosses val="autoZero"/>
        <c:auto val="1"/>
        <c:lblAlgn val="ctr"/>
        <c:lblOffset val="100"/>
        <c:noMultiLvlLbl val="0"/>
      </c:catAx>
      <c:valAx>
        <c:axId val="627140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r-Latn-RS"/>
          </a:p>
        </c:txPr>
        <c:crossAx val="627138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r-Latn-R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3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4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5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30641A-1404-5C10-AAF6-5CED3864BD5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SMARTLY</a:t>
            </a:r>
            <a:endParaRPr lang="en-M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9C7573-7208-F44A-DA8A-89CECDF55C3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4758E-0ACF-D24A-B2B1-B2CC9EDBF9C7}" type="datetimeFigureOut">
              <a:rPr lang="en-MT" smtClean="0"/>
              <a:t>11/10/2023</a:t>
            </a:fld>
            <a:endParaRPr lang="en-M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07E52-DD2A-2DA3-88E8-A9E63867F9C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97A0DC-8886-CADD-D4E3-863878063C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5C4C80-B333-1043-B812-C7FA9F0BF0BC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35309377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/>
              <a:t>SMARTLY</a:t>
            </a:r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0050C-AE67-B948-930B-B2DDF485F926}" type="datetimeFigureOut">
              <a:rPr lang="en-MT" smtClean="0"/>
              <a:t>11/10/2023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4639B7-48DB-0741-85D9-14E2B77C9634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17622876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7287-727B-294E-A1E0-50D93EE97660}" type="datetime1">
              <a:rPr lang="en-US" smtClean="0"/>
              <a:t>11/10/2023</a:t>
            </a:fld>
            <a:endParaRPr lang="en-M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4A1E0E80-EFA5-6CF6-E45A-AC27B72984A4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145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rPr lang="en-GB" dirty="0"/>
              <a:t>CLICK TO </a:t>
            </a:r>
            <a:br>
              <a:rPr lang="en-GB" dirty="0"/>
            </a:br>
            <a:r>
              <a:rPr lang="en-GB" dirty="0"/>
              <a:t>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>
              <a:defRPr sz="1500"/>
            </a:lvl2pPr>
            <a:lvl3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322862"/>
            <a:ext cx="2949178" cy="3546126"/>
          </a:xfrm>
        </p:spPr>
        <p:txBody>
          <a:bodyPr anchor="t">
            <a:normAutofit/>
          </a:bodyPr>
          <a:lstStyle>
            <a:lvl1pPr marL="0" indent="0"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Click to edit master text styles.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81C2B-177F-B044-B05E-0397E1BBB8A6}" type="datetime1">
              <a:rPr lang="en-US" smtClean="0"/>
              <a:t>11/10/2023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D78D4944-EBF7-C43F-72F5-D298E40CBFD7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24401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76275"/>
            <a:ext cx="7886700" cy="703263"/>
          </a:xfrm>
        </p:spPr>
        <p:txBody>
          <a:bodyPr anchor="ctr"/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28650" y="1825625"/>
            <a:ext cx="3886200" cy="405610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Write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29150" y="1825625"/>
            <a:ext cx="3886200" cy="4056100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Write here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FC0F-E4F0-8140-9F4E-2B8FB6EA2A69}" type="datetime1">
              <a:rPr lang="en-US" smtClean="0"/>
              <a:t>11/10/2023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CC5620C-1F19-2FFD-ED5D-A35A146DD848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27922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01352"/>
            <a:ext cx="7886700" cy="789337"/>
          </a:xfrm>
        </p:spPr>
        <p:txBody>
          <a:bodyPr anchor="ctr"/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8FC0F-E4F0-8140-9F4E-2B8FB6EA2A69}" type="datetime1">
              <a:rPr lang="en-US" smtClean="0"/>
              <a:t>11/10/2023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BCC5620C-1F19-2FFD-ED5D-A35A146DD848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4604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F0F490C-2849-2942-B307-0953A85DADE2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-12863" y="-1"/>
            <a:ext cx="9156864" cy="5146723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7EE43FD2-E031-90C8-3C06-BCDB45705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48" y="5375674"/>
            <a:ext cx="1111947" cy="11272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D2C3D7-274B-E9D8-D00C-3D3322A2C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69E86-BA3B-77ED-253F-7EC81147D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D7DE0ED-E9CF-A320-84C6-D957FB92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>
            <a:lvl1pPr algn="ctr">
              <a:defRPr sz="6500" b="1" i="0">
                <a:solidFill>
                  <a:schemeClr val="bg1">
                    <a:alpha val="92035"/>
                  </a:schemeClr>
                </a:solidFill>
                <a:latin typeface="Magistral Bold" panose="020B0704030204080304" pitchFamily="34" charset="77"/>
              </a:defRPr>
            </a:lvl1pPr>
          </a:lstStyle>
          <a:p>
            <a:r>
              <a:rPr lang="en-GB" dirty="0"/>
              <a:t>SMARTLY</a:t>
            </a:r>
            <a:endParaRPr lang="en-MT" dirty="0"/>
          </a:p>
        </p:txBody>
      </p:sp>
      <p:sp>
        <p:nvSpPr>
          <p:cNvPr id="9" name="Footer Placeholder 5">
            <a:extLst>
              <a:ext uri="{FF2B5EF4-FFF2-40B4-BE49-F238E27FC236}">
                <a16:creationId xmlns:a16="http://schemas.microsoft.com/office/drawing/2014/main" id="{F8BB711E-913A-1C15-4ABC-147C461D0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2518" y="3909218"/>
            <a:ext cx="3086100" cy="365125"/>
          </a:xfrm>
        </p:spPr>
        <p:txBody>
          <a:bodyPr/>
          <a:lstStyle>
            <a:lvl1pPr>
              <a:defRPr sz="1100" spc="600">
                <a:latin typeface="Magistral Medium" panose="020B0704030204080304" pitchFamily="34" charset="77"/>
              </a:defRPr>
            </a:lvl1pPr>
          </a:lstStyle>
          <a:p>
            <a:r>
              <a:rPr lang="en-GB" dirty="0"/>
              <a:t>SMARTLYPROJECT.EU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13323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10BD298-C46F-76B7-DDE8-E66C1B0966AF}"/>
              </a:ext>
            </a:extLst>
          </p:cNvPr>
          <p:cNvSpPr txBox="1"/>
          <p:nvPr userDrawn="1"/>
        </p:nvSpPr>
        <p:spPr>
          <a:xfrm>
            <a:off x="1143000" y="354793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T" sz="5100" b="1" dirty="0">
                <a:latin typeface="Magistral Bold" panose="020B0704030204080304" pitchFamily="34" charset="77"/>
              </a:rPr>
              <a:t>SMARTLY</a:t>
            </a:r>
          </a:p>
          <a:p>
            <a:pPr algn="ctr"/>
            <a:r>
              <a:rPr lang="en-MT" sz="1500" dirty="0">
                <a:solidFill>
                  <a:srgbClr val="F3740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NEETS’ EMPLOYABILITY IN THE GREEN AND DIGITAL ECONOMY</a:t>
            </a:r>
          </a:p>
        </p:txBody>
      </p:sp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7EE43FD2-E031-90C8-3C06-BCDB45705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48" y="5375674"/>
            <a:ext cx="1111947" cy="112724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C5AE61A-EC00-4B01-FBD3-4FFFC3D4F80B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923150" y="1612656"/>
            <a:ext cx="7297699" cy="3613150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340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shape&#10;&#10;Description automatically generated">
            <a:extLst>
              <a:ext uri="{FF2B5EF4-FFF2-40B4-BE49-F238E27FC236}">
                <a16:creationId xmlns:a16="http://schemas.microsoft.com/office/drawing/2014/main" id="{7EE43FD2-E031-90C8-3C06-BCDB457058A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8948" y="5375674"/>
            <a:ext cx="1111947" cy="1127249"/>
          </a:xfrm>
          <a:prstGeom prst="rect">
            <a:avLst/>
          </a:prstGeom>
        </p:spPr>
      </p:pic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C5AE61A-EC00-4B01-FBD3-4FFFC3D4F80B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-12863" y="-1"/>
            <a:ext cx="9156864" cy="5146723"/>
          </a:xfrm>
          <a:solidFill>
            <a:schemeClr val="bg1">
              <a:lumMod val="95000"/>
            </a:schemeClr>
          </a:solidFill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D2C3D7-274B-E9D8-D00C-3D3322A2CDE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 userDrawn="1"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769E86-BA3B-77ED-253F-7EC81147D3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ED7DE0ED-E9CF-A320-84C6-D957FB9298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8650" y="2766218"/>
            <a:ext cx="7886700" cy="1325563"/>
          </a:xfrm>
        </p:spPr>
        <p:txBody>
          <a:bodyPr>
            <a:normAutofit/>
          </a:bodyPr>
          <a:lstStyle>
            <a:lvl1pPr algn="ctr">
              <a:defRPr sz="6500" b="1" i="0">
                <a:solidFill>
                  <a:schemeClr val="bg1">
                    <a:alpha val="92035"/>
                  </a:schemeClr>
                </a:solidFill>
                <a:latin typeface="Magistral Bold" panose="020B0704030204080304" pitchFamily="34" charset="77"/>
              </a:defRPr>
            </a:lvl1pPr>
          </a:lstStyle>
          <a:p>
            <a:r>
              <a:rPr lang="en-GB" dirty="0"/>
              <a:t>SMARTLY</a:t>
            </a:r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96330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2C98CEC8-B18C-1D05-94C3-7EB67C334A68}"/>
              </a:ext>
            </a:extLst>
          </p:cNvPr>
          <p:cNvSpPr>
            <a:spLocks noGrp="1" noChangeAspect="1"/>
          </p:cNvSpPr>
          <p:nvPr>
            <p:ph type="pic" idx="1" hasCustomPrompt="1"/>
          </p:nvPr>
        </p:nvSpPr>
        <p:spPr>
          <a:xfrm>
            <a:off x="0" y="0"/>
            <a:ext cx="9144000" cy="6858000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EF3A18-74DD-FE0F-09C2-B086BE11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F74F4EA7-491B-7943-94C0-39728F7A25D3}" type="datetime1">
              <a:rPr lang="en-US" smtClean="0"/>
              <a:t>11/10/2023</a:t>
            </a:fld>
            <a:endParaRPr lang="en-M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3B9985-D947-14A7-83AE-047E38F24F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893702"/>
            <a:ext cx="7772400" cy="365125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3740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4425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EF3A18-74DD-FE0F-09C2-B086BE115D8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</p:spPr>
        <p:txBody>
          <a:bodyPr/>
          <a:lstStyle/>
          <a:p>
            <a:fld id="{F74F4EA7-491B-7943-94C0-39728F7A25D3}" type="datetime1">
              <a:rPr lang="en-US" smtClean="0"/>
              <a:t>11/10/2023</a:t>
            </a:fld>
            <a:endParaRPr lang="en-MT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A3B9985-D947-14A7-83AE-047E38F24F2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5800" y="2893702"/>
            <a:ext cx="7772400" cy="365125"/>
          </a:xfrm>
        </p:spPr>
        <p:txBody>
          <a:bodyPr anchor="ctr">
            <a:normAutofit/>
          </a:bodyPr>
          <a:lstStyle>
            <a:lvl1pPr algn="ctr">
              <a:defRPr sz="1800">
                <a:solidFill>
                  <a:srgbClr val="F37406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39A80FE-A7F3-8413-DA7D-D7F2C1D7B662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10263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9841" y="987426"/>
            <a:ext cx="2949178" cy="1069974"/>
          </a:xfrm>
        </p:spPr>
        <p:txBody>
          <a:bodyPr anchor="ctr">
            <a:normAutofit/>
          </a:bodyPr>
          <a:lstStyle>
            <a:lvl1pPr>
              <a:defRPr sz="1800"/>
            </a:lvl1pPr>
          </a:lstStyle>
          <a:p>
            <a:r>
              <a:rPr lang="en-GB" dirty="0"/>
              <a:t>CLICK TO </a:t>
            </a:r>
            <a:br>
              <a:rPr lang="en-GB" dirty="0"/>
            </a:br>
            <a:r>
              <a:rPr lang="en-GB" dirty="0"/>
              <a:t>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3887391" y="987426"/>
            <a:ext cx="4629150" cy="4873625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322862"/>
            <a:ext cx="2949178" cy="3538189"/>
          </a:xfrm>
        </p:spPr>
        <p:txBody>
          <a:bodyPr anchor="t">
            <a:normAutofit/>
          </a:bodyPr>
          <a:lstStyle>
            <a:lvl1pPr marL="0" indent="0" algn="l">
              <a:buNone/>
              <a:defRPr sz="1100" b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dirty="0"/>
              <a:t>Lorem ipsum </a:t>
            </a:r>
            <a:r>
              <a:rPr lang="en-GB" dirty="0" err="1"/>
              <a:t>dolor</a:t>
            </a:r>
            <a:r>
              <a:rPr lang="en-GB" dirty="0"/>
              <a:t> sit </a:t>
            </a:r>
            <a:r>
              <a:rPr lang="en-GB" dirty="0" err="1"/>
              <a:t>amet</a:t>
            </a:r>
            <a:r>
              <a:rPr lang="en-GB" dirty="0"/>
              <a:t>, </a:t>
            </a:r>
            <a:r>
              <a:rPr lang="en-GB" dirty="0" err="1"/>
              <a:t>consectetur</a:t>
            </a:r>
            <a:r>
              <a:rPr lang="en-GB" dirty="0"/>
              <a:t> </a:t>
            </a:r>
            <a:r>
              <a:rPr lang="en-GB" dirty="0" err="1"/>
              <a:t>adipiscing</a:t>
            </a:r>
            <a:r>
              <a:rPr lang="en-GB" dirty="0"/>
              <a:t> </a:t>
            </a:r>
            <a:r>
              <a:rPr lang="en-GB" dirty="0" err="1"/>
              <a:t>elit</a:t>
            </a:r>
            <a:r>
              <a:rPr lang="en-GB" dirty="0"/>
              <a:t>. Integer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odio</a:t>
            </a:r>
            <a:r>
              <a:rPr lang="en-GB" dirty="0"/>
              <a:t>. </a:t>
            </a:r>
            <a:r>
              <a:rPr lang="en-GB" dirty="0" err="1"/>
              <a:t>Praesent</a:t>
            </a:r>
            <a:r>
              <a:rPr lang="en-GB" dirty="0"/>
              <a:t> libero. </a:t>
            </a:r>
            <a:r>
              <a:rPr lang="en-GB" dirty="0" err="1"/>
              <a:t>Sed</a:t>
            </a:r>
            <a:r>
              <a:rPr lang="en-GB" dirty="0"/>
              <a:t> cursus ante </a:t>
            </a:r>
            <a:r>
              <a:rPr lang="en-GB" dirty="0" err="1"/>
              <a:t>dapibus</a:t>
            </a:r>
            <a:r>
              <a:rPr lang="en-GB" dirty="0"/>
              <a:t> diam. </a:t>
            </a:r>
            <a:r>
              <a:rPr lang="en-GB" dirty="0" err="1"/>
              <a:t>Sed</a:t>
            </a:r>
            <a:r>
              <a:rPr lang="en-GB" dirty="0"/>
              <a:t> nisi. </a:t>
            </a:r>
            <a:r>
              <a:rPr lang="en-GB" dirty="0" err="1"/>
              <a:t>Nulla</a:t>
            </a:r>
            <a:r>
              <a:rPr lang="en-GB" dirty="0"/>
              <a:t> </a:t>
            </a:r>
            <a:r>
              <a:rPr lang="en-GB" dirty="0" err="1"/>
              <a:t>quis</a:t>
            </a:r>
            <a:r>
              <a:rPr lang="en-GB" dirty="0"/>
              <a:t> </a:t>
            </a:r>
            <a:r>
              <a:rPr lang="en-GB" dirty="0" err="1"/>
              <a:t>sem</a:t>
            </a:r>
            <a:r>
              <a:rPr lang="en-GB" dirty="0"/>
              <a:t> at </a:t>
            </a:r>
            <a:r>
              <a:rPr lang="en-GB" dirty="0" err="1"/>
              <a:t>nibh</a:t>
            </a:r>
            <a:r>
              <a:rPr lang="en-GB" dirty="0"/>
              <a:t> </a:t>
            </a:r>
            <a:r>
              <a:rPr lang="en-GB" dirty="0" err="1"/>
              <a:t>elementum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. Duis </a:t>
            </a:r>
            <a:r>
              <a:rPr lang="en-GB" dirty="0" err="1"/>
              <a:t>sagittis</a:t>
            </a:r>
            <a:r>
              <a:rPr lang="en-GB" dirty="0"/>
              <a:t> ipsum. </a:t>
            </a:r>
            <a:r>
              <a:rPr lang="en-GB" dirty="0" err="1"/>
              <a:t>Praesent</a:t>
            </a:r>
            <a:r>
              <a:rPr lang="en-GB" dirty="0"/>
              <a:t> </a:t>
            </a:r>
            <a:r>
              <a:rPr lang="en-GB" dirty="0" err="1"/>
              <a:t>mauris</a:t>
            </a:r>
            <a:r>
              <a:rPr lang="en-GB" dirty="0"/>
              <a:t>.</a:t>
            </a:r>
          </a:p>
          <a:p>
            <a:pPr lvl="0"/>
            <a:r>
              <a:rPr lang="en-GB" dirty="0" err="1"/>
              <a:t>Fusce</a:t>
            </a:r>
            <a:r>
              <a:rPr lang="en-GB" dirty="0"/>
              <a:t> </a:t>
            </a:r>
            <a:r>
              <a:rPr lang="en-GB" dirty="0" err="1"/>
              <a:t>nec</a:t>
            </a:r>
            <a:r>
              <a:rPr lang="en-GB" dirty="0"/>
              <a:t> </a:t>
            </a:r>
            <a:r>
              <a:rPr lang="en-GB" dirty="0" err="1"/>
              <a:t>tellus</a:t>
            </a:r>
            <a:r>
              <a:rPr lang="en-GB" dirty="0"/>
              <a:t> </a:t>
            </a:r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augue</a:t>
            </a:r>
            <a:r>
              <a:rPr lang="en-GB" dirty="0"/>
              <a:t> semper porta. </a:t>
            </a:r>
            <a:r>
              <a:rPr lang="en-GB" dirty="0" err="1"/>
              <a:t>Mauris</a:t>
            </a:r>
            <a:r>
              <a:rPr lang="en-GB" dirty="0"/>
              <a:t> </a:t>
            </a:r>
            <a:r>
              <a:rPr lang="en-GB" dirty="0" err="1"/>
              <a:t>massa</a:t>
            </a:r>
            <a:r>
              <a:rPr lang="en-GB" dirty="0"/>
              <a:t>. Vestibulum lacinia </a:t>
            </a:r>
            <a:r>
              <a:rPr lang="en-GB" dirty="0" err="1"/>
              <a:t>arcu</a:t>
            </a:r>
            <a:r>
              <a:rPr lang="en-GB" dirty="0"/>
              <a:t> </a:t>
            </a:r>
            <a:r>
              <a:rPr lang="en-GB" dirty="0" err="1"/>
              <a:t>eget</a:t>
            </a:r>
            <a:r>
              <a:rPr lang="en-GB" dirty="0"/>
              <a:t> </a:t>
            </a:r>
            <a:r>
              <a:rPr lang="en-GB" dirty="0" err="1"/>
              <a:t>nulla</a:t>
            </a:r>
            <a:r>
              <a:rPr lang="en-GB" dirty="0"/>
              <a:t>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0755A-9D55-E640-8ECC-9CDAF6EEE33B}" type="datetime1">
              <a:rPr lang="en-US" smtClean="0"/>
              <a:t>11/10/2023</a:t>
            </a:fld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‹#›</a:t>
            </a:fld>
            <a:endParaRPr lang="en-MT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0639DED2-ABEE-B3D9-17E0-E4A8328C21E2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14151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970350"/>
            <a:ext cx="7886700" cy="1674696"/>
          </a:xfrm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893432"/>
            <a:ext cx="3824705" cy="624273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</a:t>
            </a:r>
          </a:p>
          <a:p>
            <a:r>
              <a:rPr lang="en-GB" dirty="0"/>
              <a:t>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FF1A-3267-794E-9C19-EC9F7118A1C3}" type="datetime1">
              <a:rPr lang="en-US" smtClean="0"/>
              <a:t>11/10/2023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7406"/>
                </a:solidFill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1A65C-7EA5-8CA7-06D3-A7371154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6425182-6475-B9EC-C1AC-0BCA4052A26B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AACBBB4-B806-CE63-D53F-104DF34203F0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4572000" y="2893431"/>
            <a:ext cx="3943350" cy="2984695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picture.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29F1E516-DB23-760D-867B-14A57793529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28650" y="3646449"/>
            <a:ext cx="3824705" cy="2241201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r>
              <a:rPr lang="en-MT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326341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85800" y="2855075"/>
            <a:ext cx="7772400" cy="491899"/>
          </a:xfrm>
        </p:spPr>
        <p:txBody>
          <a:bodyPr>
            <a:normAutofit/>
          </a:bodyPr>
          <a:lstStyle>
            <a:lvl1pPr marL="0" indent="0" algn="l">
              <a:buNone/>
              <a:defRPr sz="1500" b="0">
                <a:solidFill>
                  <a:srgbClr val="F3740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6FFF1A-3267-794E-9C19-EC9F7118A1C3}" type="datetime1">
              <a:rPr lang="en-US" smtClean="0"/>
              <a:t>11/10/2023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7406"/>
                </a:solidFill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E11A65C-7EA5-8CA7-06D3-A737115437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76425182-6475-B9EC-C1AC-0BCA4052A26B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C20D874-533A-5E82-B851-9BC1BAC8FFFE}"/>
              </a:ext>
            </a:extLst>
          </p:cNvPr>
          <p:cNvSpPr txBox="1">
            <a:spLocks/>
          </p:cNvSpPr>
          <p:nvPr userDrawn="1"/>
        </p:nvSpPr>
        <p:spPr>
          <a:xfrm>
            <a:off x="685800" y="4340689"/>
            <a:ext cx="7772400" cy="18950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l"/>
            <a:endParaRPr lang="en-GB" sz="1100" b="0" dirty="0">
              <a:solidFill>
                <a:schemeClr val="tx1"/>
              </a:solidFill>
            </a:endParaRPr>
          </a:p>
          <a:p>
            <a:pPr marL="171450" indent="-171450" algn="l">
              <a:buFont typeface="Arial" panose="020B0604020202020204" pitchFamily="34" charset="0"/>
              <a:buChar char="•"/>
            </a:pPr>
            <a:endParaRPr lang="en-US" sz="1100" b="0" dirty="0">
              <a:solidFill>
                <a:schemeClr val="tx1"/>
              </a:solidFill>
            </a:endParaRP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1B8F96C-C250-CC2E-E5E2-8F2FFDE07159}"/>
              </a:ext>
            </a:extLst>
          </p:cNvPr>
          <p:cNvSpPr>
            <a:spLocks noGrp="1" noChangeAspect="1"/>
          </p:cNvSpPr>
          <p:nvPr>
            <p:ph type="pic" idx="13" hasCustomPrompt="1"/>
          </p:nvPr>
        </p:nvSpPr>
        <p:spPr>
          <a:xfrm>
            <a:off x="685800" y="976275"/>
            <a:ext cx="7772400" cy="1713140"/>
          </a:xfrm>
        </p:spPr>
        <p:txBody>
          <a:bodyPr anchor="t">
            <a:normAutofit/>
          </a:bodyPr>
          <a:lstStyle>
            <a:lvl1pPr marL="0" indent="0">
              <a:buNone/>
              <a:defRPr sz="1100" b="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dirty="0"/>
              <a:t>Click icon to add picture.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6F75CFED-71AB-7A90-E732-490D5C9DC08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85800" y="3512634"/>
            <a:ext cx="7772400" cy="2357940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r>
              <a:rPr lang="en-MT" dirty="0"/>
              <a:t>Click to add text.</a:t>
            </a:r>
          </a:p>
        </p:txBody>
      </p:sp>
    </p:spTree>
    <p:extLst>
      <p:ext uri="{BB962C8B-B14F-4D97-AF65-F5344CB8AC3E}">
        <p14:creationId xmlns:p14="http://schemas.microsoft.com/office/powerpoint/2010/main" val="3675853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987426"/>
            <a:ext cx="7886700" cy="703262"/>
          </a:xfrm>
        </p:spPr>
        <p:txBody>
          <a:bodyPr anchor="ctr"/>
          <a:lstStyle/>
          <a:p>
            <a:r>
              <a:rPr lang="en-GB" dirty="0"/>
              <a:t>CLICK TO EDIT </a:t>
            </a:r>
            <a:br>
              <a:rPr lang="en-GB" dirty="0"/>
            </a:br>
            <a:r>
              <a:rPr lang="en-GB" dirty="0"/>
              <a:t>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044949"/>
          </a:xfrm>
        </p:spPr>
        <p:txBody>
          <a:bodyPr>
            <a:normAutofit/>
          </a:bodyPr>
          <a:lstStyle>
            <a:lvl1pPr marL="0" indent="0">
              <a:buNone/>
              <a:defRPr sz="1100" b="0"/>
            </a:lvl1pPr>
          </a:lstStyle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F4EA7-491B-7943-94C0-39728F7A25D3}" type="datetime1">
              <a:rPr lang="en-US" smtClean="0"/>
              <a:t>11/10/2023</a:t>
            </a:fld>
            <a:endParaRPr lang="en-M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D6A56CA-09DD-4768-6D76-D13E4FB71E49}"/>
              </a:ext>
            </a:extLst>
          </p:cNvPr>
          <p:cNvSpPr txBox="1">
            <a:spLocks/>
          </p:cNvSpPr>
          <p:nvPr userDrawn="1"/>
        </p:nvSpPr>
        <p:spPr>
          <a:xfrm>
            <a:off x="614711" y="35683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00" b="1" i="0" dirty="0">
                <a:latin typeface="Magistral Bold" panose="020B0704030204080304" pitchFamily="34" charset="77"/>
              </a:rPr>
              <a:t>SMARTLY</a:t>
            </a:r>
            <a:endParaRPr lang="en-MT" sz="1100" b="1" i="0" dirty="0">
              <a:latin typeface="Magistral Bold" panose="020B07040302040803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7087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FDF43-110F-CC43-A709-2FC7A45E77C0}" type="datetime1">
              <a:rPr lang="en-US" smtClean="0"/>
              <a:t>11/10/2023</a:t>
            </a:fld>
            <a:endParaRPr lang="en-MT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rgbClr val="F374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 err="1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3740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BB0EA09-9A97-9E44-9C82-34AA32318810}" type="slidenum">
              <a:rPr lang="en-MT" smtClean="0"/>
              <a:pPr/>
              <a:t>‹#›</a:t>
            </a:fld>
            <a:endParaRPr lang="en-M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4F32205-1533-1014-45CF-502E860C9C2E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-203200" y="6438901"/>
            <a:ext cx="622300" cy="21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283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7" r:id="rId2"/>
    <p:sldLayoutId id="2147483698" r:id="rId3"/>
    <p:sldLayoutId id="2147483699" r:id="rId4"/>
    <p:sldLayoutId id="2147483701" r:id="rId5"/>
    <p:sldLayoutId id="2147483693" r:id="rId6"/>
    <p:sldLayoutId id="2147483685" r:id="rId7"/>
    <p:sldLayoutId id="2147483700" r:id="rId8"/>
    <p:sldLayoutId id="2147483686" r:id="rId9"/>
    <p:sldLayoutId id="2147483692" r:id="rId10"/>
    <p:sldLayoutId id="2147483696" r:id="rId11"/>
    <p:sldLayoutId id="2147483702" r:id="rId12"/>
    <p:sldLayoutId id="214748370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hzz@hzz.hr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hzz.hr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erson holding a pot of flowers&#10;&#10;Description automatically generated with low confidence">
            <a:extLst>
              <a:ext uri="{FF2B5EF4-FFF2-40B4-BE49-F238E27FC236}">
                <a16:creationId xmlns:a16="http://schemas.microsoft.com/office/drawing/2014/main" id="{4D10FBA1-9AF9-4AF6-FDC4-FF3EBCC0E15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2863" y="-1"/>
            <a:ext cx="9156864" cy="497644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E397DB8-38CB-98AA-545E-3E3DFE01C9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T" dirty="0"/>
              <a:t>SMARTLY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5AD1728-4AA1-30C6-F5EC-9BD927CECB8A}"/>
              </a:ext>
            </a:extLst>
          </p:cNvPr>
          <p:cNvSpPr txBox="1">
            <a:spLocks/>
          </p:cNvSpPr>
          <p:nvPr/>
        </p:nvSpPr>
        <p:spPr>
          <a:xfrm>
            <a:off x="813104" y="5046785"/>
            <a:ext cx="5460695" cy="145642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 smtClean="0"/>
              <a:t>R2 &amp; R5</a:t>
            </a:r>
            <a:r>
              <a:rPr lang="hr-HR" dirty="0" smtClean="0"/>
              <a:t> </a:t>
            </a:r>
            <a:r>
              <a:rPr lang="en-US" dirty="0" smtClean="0"/>
              <a:t>REVEALING THE POTENTIAL: GREEN AND DIGITAL PROFILING TOOLS</a:t>
            </a:r>
            <a:endParaRPr lang="hr-HR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hr-HR" sz="1100" b="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/>
              <a:t>14</a:t>
            </a:r>
            <a:r>
              <a:rPr lang="en-MT" sz="1100" dirty="0" smtClean="0"/>
              <a:t>/</a:t>
            </a:r>
            <a:r>
              <a:rPr lang="hr-HR" sz="1100" dirty="0" smtClean="0"/>
              <a:t>11</a:t>
            </a:r>
            <a:r>
              <a:rPr lang="en-MT" sz="1100" dirty="0" smtClean="0"/>
              <a:t>/202</a:t>
            </a:r>
            <a:r>
              <a:rPr lang="hr-HR" sz="1100" dirty="0" smtClean="0"/>
              <a:t>3</a:t>
            </a:r>
            <a:endParaRPr lang="en-MT" sz="11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MT" sz="135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hr-HR" sz="1100" dirty="0" smtClean="0">
                <a:solidFill>
                  <a:srgbClr val="F17404"/>
                </a:solidFill>
                <a:ea typeface="Arial" panose="020B0604020202020204" pitchFamily="34" charset="0"/>
              </a:rPr>
              <a:t>Hrvatski zavod za zapošljavanje / Croatian employment service</a:t>
            </a:r>
            <a:endParaRPr lang="en-GB" sz="1100" dirty="0">
              <a:solidFill>
                <a:srgbClr val="F37406"/>
              </a:solidFill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157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043860"/>
            <a:ext cx="7772400" cy="491899"/>
          </a:xfrm>
        </p:spPr>
        <p:txBody>
          <a:bodyPr/>
          <a:lstStyle/>
          <a:p>
            <a:pPr lvl="0"/>
            <a:r>
              <a:rPr lang="en-US" sz="2600" b="1" dirty="0"/>
              <a:t>R5 - </a:t>
            </a:r>
            <a:r>
              <a:rPr lang="hr-HR" sz="2600" b="1" dirty="0"/>
              <a:t>Results</a:t>
            </a: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10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368705"/>
            <a:ext cx="7772400" cy="2763680"/>
          </a:xfrm>
        </p:spPr>
        <p:txBody>
          <a:bodyPr/>
          <a:lstStyle/>
          <a:p>
            <a:pPr lvl="0"/>
            <a:r>
              <a:rPr lang="hr-HR" sz="2000" b="1" dirty="0">
                <a:solidFill>
                  <a:prstClr val="black"/>
                </a:solidFill>
              </a:rPr>
              <a:t>DIGITAL </a:t>
            </a:r>
            <a:r>
              <a:rPr lang="hr-HR" sz="2000" b="1" dirty="0" smtClean="0">
                <a:solidFill>
                  <a:prstClr val="black"/>
                </a:solidFill>
              </a:rPr>
              <a:t>TOOL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prstClr val="black"/>
                </a:solidFill>
              </a:rPr>
              <a:t>Results were further analised based on the percentage of correct answers by country and EQF level </a:t>
            </a:r>
            <a:r>
              <a:rPr lang="hr-H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 bases for further recommendations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hr-HR" sz="1600" dirty="0" smtClean="0">
                <a:solidFill>
                  <a:prstClr val="black"/>
                </a:solidFill>
                <a:sym typeface="Wingdings" panose="05000000000000000000" pitchFamily="2" charset="2"/>
              </a:rPr>
              <a:t>Criteria used: 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prstClr val="black"/>
                </a:solidFill>
              </a:rPr>
              <a:t>High level of knowledge: above 60% of correct answers</a:t>
            </a:r>
          </a:p>
          <a:p>
            <a:pPr marL="1028700" lvl="1" indent="-342900">
              <a:buFont typeface="Wingdings" panose="05000000000000000000" pitchFamily="2" charset="2"/>
              <a:buChar char="Ø"/>
            </a:pPr>
            <a:r>
              <a:rPr lang="hr-HR" sz="1600" dirty="0" smtClean="0">
                <a:solidFill>
                  <a:prstClr val="black"/>
                </a:solidFill>
              </a:rPr>
              <a:t>Poor knowledge: 40% and less of correct answers</a:t>
            </a:r>
            <a:endParaRPr lang="hr-HR" sz="1600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0" y="4329112"/>
            <a:ext cx="7924800" cy="94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669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043860"/>
            <a:ext cx="7772400" cy="94320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600" b="1" dirty="0"/>
              <a:t>R5 - </a:t>
            </a:r>
            <a:r>
              <a:rPr lang="hr-HR" sz="2600" b="1" dirty="0"/>
              <a:t>Results</a:t>
            </a:r>
          </a:p>
          <a:p>
            <a:endParaRPr lang="hr-HR" sz="1600" b="1" dirty="0" smtClean="0">
              <a:solidFill>
                <a:prstClr val="black"/>
              </a:solidFill>
            </a:endParaRPr>
          </a:p>
          <a:p>
            <a:r>
              <a:rPr lang="hr-HR" sz="2400" b="1" dirty="0" smtClean="0">
                <a:solidFill>
                  <a:prstClr val="black"/>
                </a:solidFill>
              </a:rPr>
              <a:t>DIGITAL </a:t>
            </a:r>
            <a:r>
              <a:rPr lang="hr-HR" sz="2400" b="1" dirty="0">
                <a:solidFill>
                  <a:prstClr val="black"/>
                </a:solidFill>
              </a:rPr>
              <a:t>TOOL</a:t>
            </a: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11</a:t>
            </a:fld>
            <a:endParaRPr lang="en-MT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494" y="1987062"/>
            <a:ext cx="6127011" cy="350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326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12</a:t>
            </a:fld>
            <a:endParaRPr lang="en-MT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685800" y="1043860"/>
            <a:ext cx="7772400" cy="94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rgbClr val="F3740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dirty="0" smtClean="0"/>
              <a:t>R5 - </a:t>
            </a:r>
            <a:r>
              <a:rPr lang="hr-HR" sz="2600" b="1" dirty="0" smtClean="0"/>
              <a:t>Results</a:t>
            </a:r>
          </a:p>
          <a:p>
            <a:endParaRPr lang="hr-HR" sz="1600" b="1" dirty="0" smtClean="0">
              <a:solidFill>
                <a:prstClr val="black"/>
              </a:solidFill>
            </a:endParaRPr>
          </a:p>
          <a:p>
            <a:r>
              <a:rPr lang="hr-HR" sz="2400" b="1" dirty="0" smtClean="0">
                <a:solidFill>
                  <a:prstClr val="black"/>
                </a:solidFill>
              </a:rPr>
              <a:t>DIGITAL TOOL</a:t>
            </a:r>
          </a:p>
          <a:p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990" y="1981531"/>
            <a:ext cx="5938019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540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13</a:t>
            </a:fld>
            <a:endParaRPr lang="en-MT" dirty="0"/>
          </a:p>
        </p:txBody>
      </p:sp>
      <p:sp>
        <p:nvSpPr>
          <p:cNvPr id="9" name="Subtitle 1"/>
          <p:cNvSpPr txBox="1">
            <a:spLocks/>
          </p:cNvSpPr>
          <p:nvPr/>
        </p:nvSpPr>
        <p:spPr>
          <a:xfrm>
            <a:off x="685800" y="1043860"/>
            <a:ext cx="7772400" cy="9432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b="0" kern="1200">
                <a:solidFill>
                  <a:srgbClr val="F3740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b="1" smtClean="0"/>
              <a:t>R5 - </a:t>
            </a:r>
            <a:r>
              <a:rPr lang="hr-HR" sz="2600" b="1" smtClean="0"/>
              <a:t>Results</a:t>
            </a:r>
          </a:p>
          <a:p>
            <a:endParaRPr lang="hr-HR" sz="1600" b="1" smtClean="0">
              <a:solidFill>
                <a:prstClr val="black"/>
              </a:solidFill>
            </a:endParaRPr>
          </a:p>
          <a:p>
            <a:r>
              <a:rPr lang="hr-HR" sz="2400" b="1" smtClean="0">
                <a:solidFill>
                  <a:prstClr val="black"/>
                </a:solidFill>
              </a:rPr>
              <a:t>DIGITAL TOOL</a:t>
            </a:r>
          </a:p>
          <a:p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460" y="1913993"/>
            <a:ext cx="6005080" cy="348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1441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4254" y="1023674"/>
            <a:ext cx="7772400" cy="491899"/>
          </a:xfrm>
        </p:spPr>
        <p:txBody>
          <a:bodyPr/>
          <a:lstStyle/>
          <a:p>
            <a:pPr lvl="0"/>
            <a:r>
              <a:rPr lang="en-US" sz="2600" b="1" dirty="0"/>
              <a:t>R5 - </a:t>
            </a:r>
            <a:r>
              <a:rPr lang="hr-HR" sz="2600" b="1" dirty="0" smtClean="0"/>
              <a:t>Results</a:t>
            </a:r>
            <a:endParaRPr lang="hr-HR" sz="2600" b="1" dirty="0"/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14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354016"/>
            <a:ext cx="7772400" cy="1696915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GREEN </a:t>
            </a:r>
            <a:r>
              <a:rPr lang="hr-HR" sz="2000" b="1" dirty="0"/>
              <a:t>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115 </a:t>
            </a:r>
            <a:r>
              <a:rPr lang="hr-HR" sz="1800" dirty="0"/>
              <a:t>completed </a:t>
            </a:r>
            <a:r>
              <a:rPr lang="hr-HR" sz="1800" dirty="0" smtClean="0"/>
              <a:t>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  <a:p>
            <a:endParaRPr lang="hr-HR" sz="1800" dirty="0" smtClean="0"/>
          </a:p>
        </p:txBody>
      </p:sp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171088086"/>
              </p:ext>
            </p:extLst>
          </p:nvPr>
        </p:nvGraphicFramePr>
        <p:xfrm>
          <a:off x="1258884" y="3724596"/>
          <a:ext cx="5273802" cy="24432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77479" y="2327341"/>
            <a:ext cx="6483096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163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043860"/>
            <a:ext cx="7772400" cy="491899"/>
          </a:xfrm>
        </p:spPr>
        <p:txBody>
          <a:bodyPr/>
          <a:lstStyle/>
          <a:p>
            <a:pPr lvl="0"/>
            <a:r>
              <a:rPr lang="en-US" sz="2600" b="1" dirty="0"/>
              <a:t>R5 - </a:t>
            </a:r>
            <a:r>
              <a:rPr lang="hr-HR" sz="2600" b="1" dirty="0"/>
              <a:t>Results</a:t>
            </a: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15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368706"/>
            <a:ext cx="7772400" cy="1840486"/>
          </a:xfrm>
        </p:spPr>
        <p:txBody>
          <a:bodyPr/>
          <a:lstStyle/>
          <a:p>
            <a:pPr lvl="0"/>
            <a:r>
              <a:rPr lang="hr-HR" sz="2000" b="1" dirty="0" smtClean="0">
                <a:solidFill>
                  <a:prstClr val="black"/>
                </a:solidFill>
              </a:rPr>
              <a:t>GREEN </a:t>
            </a:r>
            <a:r>
              <a:rPr lang="hr-HR" sz="2000" b="1" dirty="0">
                <a:solidFill>
                  <a:prstClr val="black"/>
                </a:solidFill>
              </a:rPr>
              <a:t>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dirty="0" smtClean="0"/>
              <a:t>Participants could be placed in one of four categories:</a:t>
            </a:r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Exceptional skill proficiency </a:t>
            </a:r>
            <a:endParaRPr lang="hr-HR" sz="1200" dirty="0" smtClean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Strong skill proficiency </a:t>
            </a:r>
            <a:endParaRPr lang="hr-HR" sz="1200" dirty="0" smtClean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US" sz="1200" dirty="0"/>
              <a:t>Developing skill proficiency </a:t>
            </a:r>
            <a:endParaRPr lang="hr-HR" sz="1200" dirty="0" smtClean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hr-HR" sz="1200" dirty="0" smtClean="0"/>
              <a:t>Limited </a:t>
            </a:r>
            <a:r>
              <a:rPr lang="hr-HR" sz="1200" dirty="0"/>
              <a:t>skill proficiency </a:t>
            </a:r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980386451"/>
              </p:ext>
            </p:extLst>
          </p:nvPr>
        </p:nvGraphicFramePr>
        <p:xfrm>
          <a:off x="1688123" y="3105064"/>
          <a:ext cx="5591908" cy="3251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37746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184538"/>
            <a:ext cx="7772400" cy="491899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10400" b="1" dirty="0"/>
              <a:t>R5 - </a:t>
            </a:r>
            <a:r>
              <a:rPr lang="hr-HR" sz="10400" b="1" dirty="0"/>
              <a:t>Results</a:t>
            </a:r>
          </a:p>
          <a:p>
            <a:r>
              <a:rPr lang="hr-HR" sz="8000" b="1" dirty="0" smtClean="0">
                <a:solidFill>
                  <a:schemeClr val="tx1"/>
                </a:solidFill>
              </a:rPr>
              <a:t>GREEN TOOL</a:t>
            </a:r>
            <a:endParaRPr lang="hr-HR" sz="8000" b="1" dirty="0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16</a:t>
            </a:fld>
            <a:endParaRPr lang="en-MT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48986"/>
            <a:ext cx="7772400" cy="19921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40129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043860"/>
            <a:ext cx="7772400" cy="94320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600" b="1" dirty="0"/>
              <a:t>R5 - </a:t>
            </a:r>
            <a:r>
              <a:rPr lang="hr-HR" sz="2600" b="1" dirty="0"/>
              <a:t>Results</a:t>
            </a:r>
          </a:p>
          <a:p>
            <a:endParaRPr lang="hr-HR" sz="1600" b="1" dirty="0" smtClean="0">
              <a:solidFill>
                <a:prstClr val="black"/>
              </a:solidFill>
            </a:endParaRPr>
          </a:p>
          <a:p>
            <a:r>
              <a:rPr lang="hr-HR" sz="2400" b="1" dirty="0" smtClean="0">
                <a:solidFill>
                  <a:prstClr val="black"/>
                </a:solidFill>
              </a:rPr>
              <a:t>GREEN TOOL</a:t>
            </a:r>
            <a:endParaRPr lang="hr-HR" sz="2400" b="1" dirty="0">
              <a:solidFill>
                <a:prstClr val="black"/>
              </a:solidFill>
            </a:endParaRP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17</a:t>
            </a:fld>
            <a:endParaRPr lang="en-MT" dirty="0"/>
          </a:p>
        </p:txBody>
      </p:sp>
      <p:graphicFrame>
        <p:nvGraphicFramePr>
          <p:cNvPr id="8" name="Chart 7"/>
          <p:cNvGraphicFramePr/>
          <p:nvPr>
            <p:extLst>
              <p:ext uri="{D42A27DB-BD31-4B8C-83A1-F6EECF244321}">
                <p14:modId xmlns:p14="http://schemas.microsoft.com/office/powerpoint/2010/main" val="3845821185"/>
              </p:ext>
            </p:extLst>
          </p:nvPr>
        </p:nvGraphicFramePr>
        <p:xfrm>
          <a:off x="1666875" y="1987062"/>
          <a:ext cx="5819775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78864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043860"/>
            <a:ext cx="7772400" cy="94320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600" b="1" dirty="0"/>
              <a:t>R5 - </a:t>
            </a:r>
            <a:r>
              <a:rPr lang="hr-HR" sz="2600" b="1" dirty="0"/>
              <a:t>Results</a:t>
            </a:r>
          </a:p>
          <a:p>
            <a:endParaRPr lang="hr-HR" sz="1600" b="1" dirty="0" smtClean="0">
              <a:solidFill>
                <a:prstClr val="black"/>
              </a:solidFill>
            </a:endParaRPr>
          </a:p>
          <a:p>
            <a:r>
              <a:rPr lang="hr-HR" sz="2400" b="1" dirty="0" smtClean="0">
                <a:solidFill>
                  <a:prstClr val="black"/>
                </a:solidFill>
              </a:rPr>
              <a:t>GREEN </a:t>
            </a:r>
            <a:r>
              <a:rPr lang="hr-HR" sz="2400" b="1" dirty="0">
                <a:solidFill>
                  <a:prstClr val="black"/>
                </a:solidFill>
              </a:rPr>
              <a:t>TOOL</a:t>
            </a: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18</a:t>
            </a:fld>
            <a:endParaRPr lang="en-MT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3620195928"/>
              </p:ext>
            </p:extLst>
          </p:nvPr>
        </p:nvGraphicFramePr>
        <p:xfrm>
          <a:off x="1657350" y="2067658"/>
          <a:ext cx="5829300" cy="3162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8896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043860"/>
            <a:ext cx="7772400" cy="943202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600" b="1" dirty="0"/>
              <a:t>R5 - </a:t>
            </a:r>
            <a:r>
              <a:rPr lang="hr-HR" sz="2600" b="1" dirty="0"/>
              <a:t>Results</a:t>
            </a:r>
          </a:p>
          <a:p>
            <a:endParaRPr lang="hr-HR" sz="1600" b="1" dirty="0" smtClean="0">
              <a:solidFill>
                <a:prstClr val="black"/>
              </a:solidFill>
            </a:endParaRPr>
          </a:p>
          <a:p>
            <a:r>
              <a:rPr lang="hr-HR" sz="2400" b="1" dirty="0" smtClean="0">
                <a:solidFill>
                  <a:prstClr val="black"/>
                </a:solidFill>
              </a:rPr>
              <a:t>GREEN </a:t>
            </a:r>
            <a:r>
              <a:rPr lang="hr-HR" sz="2400" b="1" dirty="0">
                <a:solidFill>
                  <a:prstClr val="black"/>
                </a:solidFill>
              </a:rPr>
              <a:t>TOOL</a:t>
            </a: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19</a:t>
            </a:fld>
            <a:endParaRPr lang="en-MT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653004671"/>
              </p:ext>
            </p:extLst>
          </p:nvPr>
        </p:nvGraphicFramePr>
        <p:xfrm>
          <a:off x="1562100" y="2107223"/>
          <a:ext cx="60198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95819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D42A4BA-C86D-1C73-E63E-08BDA9C95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911975"/>
            <a:ext cx="7772400" cy="793733"/>
          </a:xfrm>
        </p:spPr>
        <p:txBody>
          <a:bodyPr>
            <a:noAutofit/>
          </a:bodyPr>
          <a:lstStyle/>
          <a:p>
            <a:r>
              <a:rPr lang="hr-HR" sz="2400" b="1" dirty="0" smtClean="0"/>
              <a:t>RESULT 2 - </a:t>
            </a:r>
            <a:r>
              <a:rPr lang="hr-HR" sz="2400" b="1" dirty="0"/>
              <a:t>Enhanced profiling questionnaire for neets</a:t>
            </a:r>
            <a:endParaRPr lang="en-MT" sz="2400" b="1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1E8B4A-451A-1E3A-C3EB-8AD5310A0E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27B00-B68E-B870-2911-8D82945E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2</a:t>
            </a:fld>
            <a:endParaRPr lang="en-MT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0051610-A4B6-46F5-F174-3AA4BDE8D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877" y="2154114"/>
            <a:ext cx="7772400" cy="297180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b="1" dirty="0" smtClean="0"/>
              <a:t>Primary objective: t</a:t>
            </a:r>
            <a:r>
              <a:rPr lang="en-GB" sz="1800" b="1" dirty="0" smtClean="0"/>
              <a:t>o </a:t>
            </a:r>
            <a:r>
              <a:rPr lang="en-GB" sz="1800" b="1" dirty="0"/>
              <a:t>develop, test and adjust </a:t>
            </a:r>
            <a:r>
              <a:rPr lang="hr-HR" sz="1800" b="1" dirty="0" smtClean="0"/>
              <a:t>a profiling tool</a:t>
            </a:r>
          </a:p>
          <a:p>
            <a:endParaRPr lang="hr-HR" sz="1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Developed for youths (aged 16-29) from different educational levels and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Objectives of the tool: 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800" dirty="0" smtClean="0"/>
              <a:t>to gather information on attitudes,</a:t>
            </a:r>
            <a:r>
              <a:rPr lang="hr-HR" sz="1800" dirty="0" smtClean="0"/>
              <a:t> </a:t>
            </a:r>
            <a:r>
              <a:rPr lang="en-US" sz="1800" dirty="0" smtClean="0"/>
              <a:t>competences, and skill</a:t>
            </a:r>
            <a:r>
              <a:rPr lang="hr-HR" sz="1800" dirty="0" smtClean="0"/>
              <a:t>s </a:t>
            </a:r>
            <a:r>
              <a:rPr lang="en-US" sz="1800" dirty="0" smtClean="0"/>
              <a:t>relevant to the Green and Digital industries</a:t>
            </a:r>
            <a:endParaRPr lang="hr-HR" sz="1800" dirty="0" smtClean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hr-HR" sz="1800" dirty="0" smtClean="0"/>
              <a:t>to </a:t>
            </a:r>
            <a:r>
              <a:rPr lang="en-GB" sz="1800" dirty="0" smtClean="0"/>
              <a:t>provide </a:t>
            </a:r>
            <a:r>
              <a:rPr lang="en-GB" sz="1800" dirty="0"/>
              <a:t>a general recommendation </a:t>
            </a:r>
            <a:r>
              <a:rPr lang="en-GB" sz="1800" dirty="0" smtClean="0"/>
              <a:t>for</a:t>
            </a:r>
            <a:r>
              <a:rPr lang="hr-HR" sz="1800" dirty="0" smtClean="0"/>
              <a:t> </a:t>
            </a:r>
            <a:r>
              <a:rPr lang="en-GB" sz="1800" dirty="0" smtClean="0"/>
              <a:t>improvement</a:t>
            </a:r>
            <a:r>
              <a:rPr lang="hr-HR" sz="18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MT" sz="1800" dirty="0"/>
          </a:p>
        </p:txBody>
      </p:sp>
    </p:spTree>
    <p:extLst>
      <p:ext uri="{BB962C8B-B14F-4D97-AF65-F5344CB8AC3E}">
        <p14:creationId xmlns:p14="http://schemas.microsoft.com/office/powerpoint/2010/main" val="3580752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20</a:t>
            </a:fld>
            <a:endParaRPr lang="en-MT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80293" y="903183"/>
            <a:ext cx="2357070" cy="3510555"/>
          </a:xfrm>
        </p:spPr>
        <p:txBody>
          <a:bodyPr>
            <a:normAutofit/>
          </a:bodyPr>
          <a:lstStyle/>
          <a:p>
            <a:r>
              <a:rPr lang="en-US" sz="2600" b="1" dirty="0"/>
              <a:t>R5 </a:t>
            </a:r>
            <a:r>
              <a:rPr lang="en-US" sz="2600" b="1" dirty="0" smtClean="0"/>
              <a:t>– </a:t>
            </a:r>
            <a:r>
              <a:rPr lang="hr-HR" sz="2600" b="1" dirty="0" smtClean="0"/>
              <a:t>Results</a:t>
            </a:r>
          </a:p>
          <a:p>
            <a:r>
              <a:rPr lang="hr-HR" sz="1600" b="1" dirty="0" smtClean="0">
                <a:solidFill>
                  <a:schemeClr val="tx1"/>
                </a:solidFill>
              </a:rPr>
              <a:t>FEEDBACK</a:t>
            </a:r>
          </a:p>
          <a:p>
            <a:endParaRPr lang="hr-HR" sz="1600" b="1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Mostly positive from both participants and experts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>
                <a:solidFill>
                  <a:schemeClr val="tx1"/>
                </a:solidFill>
              </a:rPr>
              <a:t>Some recommendations for improvement</a:t>
            </a:r>
            <a:endParaRPr lang="hr-HR" sz="1800" dirty="0">
              <a:solidFill>
                <a:schemeClr val="tx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363" y="252412"/>
            <a:ext cx="5238750" cy="63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445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888023"/>
            <a:ext cx="7772400" cy="1019908"/>
          </a:xfrm>
        </p:spPr>
        <p:txBody>
          <a:bodyPr>
            <a:normAutofit/>
          </a:bodyPr>
          <a:lstStyle/>
          <a:p>
            <a:r>
              <a:rPr lang="en-US" sz="2600" b="1" dirty="0"/>
              <a:t>R5 – </a:t>
            </a:r>
            <a:r>
              <a:rPr lang="hr-HR" sz="2600" b="1" dirty="0"/>
              <a:t>Results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FEEDBACK - RECOMMENDATIONS</a:t>
            </a:r>
            <a:endParaRPr lang="hr-HR" sz="2000" b="1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21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846386"/>
            <a:ext cx="7543800" cy="2584938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DIGITAL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HIGH PRIORITY: questions need to be made more understandable and logically compatible with the answers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MEDIUM PRIORITY: to </a:t>
            </a:r>
            <a:r>
              <a:rPr lang="it-IT" sz="1800" dirty="0">
                <a:ea typeface="Arial" panose="020B0604020202020204" pitchFamily="34" charset="0"/>
              </a:rPr>
              <a:t>introduce a </a:t>
            </a:r>
            <a:r>
              <a:rPr lang="it-IT" sz="1800" i="1" dirty="0">
                <a:ea typeface="Arial" panose="020B0604020202020204" pitchFamily="34" charset="0"/>
              </a:rPr>
              <a:t>save the answers</a:t>
            </a:r>
            <a:r>
              <a:rPr lang="it-IT" sz="1800" dirty="0">
                <a:ea typeface="Arial" panose="020B0604020202020204" pitchFamily="34" charset="0"/>
              </a:rPr>
              <a:t> </a:t>
            </a:r>
            <a:r>
              <a:rPr lang="it-IT" sz="1800" dirty="0" smtClean="0">
                <a:ea typeface="Arial" panose="020B0604020202020204" pitchFamily="34" charset="0"/>
              </a:rPr>
              <a:t>option</a:t>
            </a:r>
            <a:r>
              <a:rPr lang="hr-HR" sz="1800" dirty="0" smtClean="0">
                <a:ea typeface="Arial" panose="020B0604020202020204" pitchFamily="34" charset="0"/>
              </a:rPr>
              <a:t>; adjust feedback given to participants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LOW PRIORITY: the tool should be shortened; some of the more complicated questions could be omitted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25783100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888023"/>
            <a:ext cx="7772400" cy="1019908"/>
          </a:xfrm>
        </p:spPr>
        <p:txBody>
          <a:bodyPr>
            <a:normAutofit/>
          </a:bodyPr>
          <a:lstStyle/>
          <a:p>
            <a:r>
              <a:rPr lang="en-US" sz="2600" b="1" dirty="0"/>
              <a:t>R5 – </a:t>
            </a:r>
            <a:r>
              <a:rPr lang="hr-HR" sz="2600" b="1" dirty="0"/>
              <a:t>Results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FEEDBACK - RECOMMENDATIONS</a:t>
            </a:r>
            <a:endParaRPr lang="hr-HR" sz="2000" b="1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22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846385"/>
            <a:ext cx="7543800" cy="3411415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GREEN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MEDIUM PRIORITY: to </a:t>
            </a:r>
            <a:r>
              <a:rPr lang="it-IT" sz="1800" dirty="0">
                <a:ea typeface="Arial" panose="020B0604020202020204" pitchFamily="34" charset="0"/>
              </a:rPr>
              <a:t>introduce a </a:t>
            </a:r>
            <a:r>
              <a:rPr lang="it-IT" sz="1800" i="1" dirty="0">
                <a:ea typeface="Arial" panose="020B0604020202020204" pitchFamily="34" charset="0"/>
              </a:rPr>
              <a:t>save the answers</a:t>
            </a:r>
            <a:r>
              <a:rPr lang="it-IT" sz="1800" dirty="0">
                <a:ea typeface="Arial" panose="020B0604020202020204" pitchFamily="34" charset="0"/>
              </a:rPr>
              <a:t> </a:t>
            </a:r>
            <a:r>
              <a:rPr lang="it-IT" sz="1800" dirty="0" smtClean="0">
                <a:ea typeface="Arial" panose="020B0604020202020204" pitchFamily="34" charset="0"/>
              </a:rPr>
              <a:t>option</a:t>
            </a:r>
            <a:r>
              <a:rPr lang="hr-HR" sz="1800" dirty="0" smtClean="0">
                <a:ea typeface="Arial" panose="020B0604020202020204" pitchFamily="34" charset="0"/>
              </a:rPr>
              <a:t>; adjust feedback given to participants</a:t>
            </a:r>
            <a:endParaRPr lang="hr-H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LOW PRIORITY: the tool should be shortened; some of the more complicated questions could be omitted</a:t>
            </a:r>
            <a:endParaRPr lang="hr-HR" sz="1800" dirty="0"/>
          </a:p>
          <a:p>
            <a:r>
              <a:rPr lang="hr-HR" sz="1800" dirty="0"/>
              <a:t> </a:t>
            </a:r>
            <a:r>
              <a:rPr lang="hr-HR" sz="1800" dirty="0" smtClean="0"/>
              <a:t>                                </a:t>
            </a:r>
            <a:r>
              <a:rPr lang="en-US" sz="1800" dirty="0"/>
              <a:t>skills highlighted by the tool are broader and more general than solely those related to the green </a:t>
            </a:r>
            <a:r>
              <a:rPr lang="en-US" sz="1800" dirty="0" smtClean="0"/>
              <a:t>economy</a:t>
            </a:r>
            <a:r>
              <a:rPr lang="hr-HR" sz="1800" dirty="0" smtClean="0"/>
              <a:t> </a:t>
            </a:r>
            <a:r>
              <a:rPr lang="hr-HR" sz="1800" dirty="0" smtClean="0">
                <a:sym typeface="Wingdings" panose="05000000000000000000" pitchFamily="2" charset="2"/>
              </a:rPr>
              <a:t> more specific questions could be introduced</a:t>
            </a:r>
            <a:endParaRPr lang="hr-HR" sz="1800" dirty="0" smtClean="0"/>
          </a:p>
        </p:txBody>
      </p:sp>
    </p:spTree>
    <p:extLst>
      <p:ext uri="{BB962C8B-B14F-4D97-AF65-F5344CB8AC3E}">
        <p14:creationId xmlns:p14="http://schemas.microsoft.com/office/powerpoint/2010/main" val="38034409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wearing a mask&#10;&#10;Description automatically generated with low confidence">
            <a:extLst>
              <a:ext uri="{FF2B5EF4-FFF2-40B4-BE49-F238E27FC236}">
                <a16:creationId xmlns:a16="http://schemas.microsoft.com/office/drawing/2014/main" id="{E2CA5EF0-BBFF-C1F9-9144-0D9EC51D0FF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2A4E877-2774-68F3-2850-62442A39D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MT" dirty="0"/>
              <a:t>SMARTLY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95871C-C7D4-4C6F-FD4E-452C75096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SMARTLYPROJECT.EU</a:t>
            </a:r>
            <a:endParaRPr lang="en-MT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46191CF0-9649-672E-24E4-DC3B5DF95EA5}"/>
              </a:ext>
            </a:extLst>
          </p:cNvPr>
          <p:cNvSpPr txBox="1">
            <a:spLocks/>
          </p:cNvSpPr>
          <p:nvPr/>
        </p:nvSpPr>
        <p:spPr>
          <a:xfrm>
            <a:off x="813104" y="5234781"/>
            <a:ext cx="5460695" cy="126842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600" dirty="0"/>
              <a:t>Thank </a:t>
            </a:r>
            <a:r>
              <a:rPr lang="hr-HR" sz="2600" dirty="0" smtClean="0"/>
              <a:t>y</a:t>
            </a:r>
            <a:r>
              <a:rPr lang="en-GB" sz="2600" dirty="0" err="1" smtClean="0"/>
              <a:t>ou</a:t>
            </a:r>
            <a:r>
              <a:rPr lang="en-GB" sz="2600" dirty="0"/>
              <a:t>.</a:t>
            </a:r>
            <a:endParaRPr lang="en-MT" sz="26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MT" sz="1100" dirty="0"/>
          </a:p>
          <a:p>
            <a:pPr marL="0" inden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GB" sz="1200" dirty="0"/>
              <a:t>Hrvatski </a:t>
            </a:r>
            <a:r>
              <a:rPr lang="en-GB" sz="1200" dirty="0" err="1"/>
              <a:t>zavod</a:t>
            </a:r>
            <a:r>
              <a:rPr lang="en-GB" sz="1200" dirty="0"/>
              <a:t> za </a:t>
            </a:r>
            <a:r>
              <a:rPr lang="en-GB" sz="1200" dirty="0" err="1" smtClean="0"/>
              <a:t>zapošljavanje</a:t>
            </a:r>
            <a:r>
              <a:rPr lang="hr-HR" sz="1200" dirty="0" smtClean="0"/>
              <a:t> / </a:t>
            </a:r>
            <a:r>
              <a:rPr lang="en-GB" sz="1200" dirty="0" smtClean="0"/>
              <a:t>Croatian </a:t>
            </a:r>
            <a:r>
              <a:rPr lang="en-GB" sz="1200" dirty="0"/>
              <a:t>Employment </a:t>
            </a:r>
            <a:r>
              <a:rPr lang="en-GB" sz="1200" dirty="0" smtClean="0"/>
              <a:t>Service</a:t>
            </a:r>
            <a:endParaRPr lang="hr-HR" sz="1200" dirty="0"/>
          </a:p>
          <a:p>
            <a:pPr marL="0" inden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hr-HR" sz="1200" dirty="0" smtClean="0">
                <a:hlinkClick r:id="rId3"/>
              </a:rPr>
              <a:t>hzz@hzz.hr</a:t>
            </a:r>
            <a:r>
              <a:rPr lang="hr-HR" sz="1200" dirty="0" smtClean="0"/>
              <a:t>  </a:t>
            </a:r>
            <a:r>
              <a:rPr lang="hr-HR" sz="1200" dirty="0" smtClean="0">
                <a:hlinkClick r:id="rId4"/>
              </a:rPr>
              <a:t>www.hzz.hr</a:t>
            </a:r>
            <a:r>
              <a:rPr lang="hr-HR" sz="1200" dirty="0" smtClean="0"/>
              <a:t> </a:t>
            </a:r>
            <a:endParaRPr lang="hr-HR" sz="1200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MT" sz="1350" dirty="0"/>
          </a:p>
        </p:txBody>
      </p:sp>
    </p:spTree>
    <p:extLst>
      <p:ext uri="{BB962C8B-B14F-4D97-AF65-F5344CB8AC3E}">
        <p14:creationId xmlns:p14="http://schemas.microsoft.com/office/powerpoint/2010/main" val="1782046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888023"/>
            <a:ext cx="7772400" cy="1019908"/>
          </a:xfrm>
        </p:spPr>
        <p:txBody>
          <a:bodyPr>
            <a:normAutofit/>
          </a:bodyPr>
          <a:lstStyle/>
          <a:p>
            <a:r>
              <a:rPr lang="hr-HR" sz="2600" b="1" dirty="0"/>
              <a:t>RESULT 2 - Enhanced profiling questionnaire for neets</a:t>
            </a:r>
            <a:endParaRPr lang="en-MT" sz="2600" b="1" dirty="0"/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3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846385"/>
            <a:ext cx="3261946" cy="3464169"/>
          </a:xfrm>
        </p:spPr>
        <p:txBody>
          <a:bodyPr>
            <a:normAutofit/>
          </a:bodyPr>
          <a:lstStyle/>
          <a:p>
            <a:r>
              <a:rPr lang="hr-HR" sz="2000" b="1" dirty="0" smtClean="0"/>
              <a:t>Structure of the tool</a:t>
            </a:r>
          </a:p>
          <a:p>
            <a:endParaRPr lang="hr-HR" sz="1800" b="1" dirty="0" smtClean="0"/>
          </a:p>
          <a:p>
            <a:pPr marL="342900" indent="-342900">
              <a:buAutoNum type="arabicPeriod"/>
            </a:pPr>
            <a:r>
              <a:rPr lang="hr-HR" sz="1800" dirty="0" smtClean="0"/>
              <a:t>Demographic information </a:t>
            </a:r>
          </a:p>
          <a:p>
            <a:pPr marL="857250" lvl="1" indent="-171450"/>
            <a:r>
              <a:rPr lang="hr-HR" sz="1600" dirty="0" smtClean="0"/>
              <a:t>Gender</a:t>
            </a:r>
          </a:p>
          <a:p>
            <a:pPr marL="857250" lvl="1" indent="-171450"/>
            <a:r>
              <a:rPr lang="hr-HR" sz="1600" dirty="0" smtClean="0"/>
              <a:t>Age</a:t>
            </a:r>
          </a:p>
          <a:p>
            <a:pPr marL="857250" lvl="1" indent="-171450"/>
            <a:r>
              <a:rPr lang="hr-HR" sz="1600" dirty="0" smtClean="0"/>
              <a:t>Country</a:t>
            </a:r>
          </a:p>
          <a:p>
            <a:pPr marL="857250" lvl="1" indent="-171450"/>
            <a:r>
              <a:rPr lang="hr-HR" sz="1600" dirty="0" smtClean="0"/>
              <a:t>Preferred job </a:t>
            </a:r>
          </a:p>
          <a:p>
            <a:pPr marL="857250" lvl="1" indent="-171450"/>
            <a:r>
              <a:rPr lang="hr-HR" sz="1600" dirty="0" smtClean="0"/>
              <a:t>Educational level</a:t>
            </a:r>
          </a:p>
          <a:p>
            <a:pPr marL="857250" lvl="1" indent="-171450"/>
            <a:r>
              <a:rPr lang="hr-HR" sz="1600" dirty="0" smtClean="0"/>
              <a:t>Educational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8978" y="1846385"/>
            <a:ext cx="3507989" cy="369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7531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spcBef>
                <a:spcPts val="1000"/>
              </a:spcBef>
            </a:pPr>
            <a:r>
              <a:rPr lang="hr-HR" sz="2600" dirty="0">
                <a:solidFill>
                  <a:srgbClr val="F37406"/>
                </a:solidFill>
                <a:ea typeface="+mn-ea"/>
              </a:rPr>
              <a:t>RESULT 2 - Enhanced profiling questionnaire for neets</a:t>
            </a:r>
            <a:r>
              <a:rPr lang="en-MT" sz="2600" dirty="0">
                <a:solidFill>
                  <a:srgbClr val="F37406"/>
                </a:solidFill>
                <a:ea typeface="+mn-ea"/>
              </a:rPr>
              <a:t/>
            </a:r>
            <a:br>
              <a:rPr lang="en-MT" sz="2600" dirty="0">
                <a:solidFill>
                  <a:srgbClr val="F37406"/>
                </a:solidFill>
                <a:ea typeface="+mn-ea"/>
              </a:rPr>
            </a:b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2. Digital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3 different forms of the tool (based on EQF level)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5 categories: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Communication </a:t>
            </a:r>
            <a:r>
              <a:rPr lang="en-US" sz="1600" dirty="0"/>
              <a:t>and collaboration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Digital </a:t>
            </a:r>
            <a:r>
              <a:rPr lang="en-US" sz="1600" dirty="0"/>
              <a:t>content creation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Information </a:t>
            </a:r>
            <a:r>
              <a:rPr lang="en-US" sz="1600" dirty="0"/>
              <a:t>and data literacy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Problem </a:t>
            </a:r>
            <a:r>
              <a:rPr lang="en-US" sz="1600" dirty="0"/>
              <a:t>solving</a:t>
            </a:r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US" sz="1600" dirty="0" smtClean="0"/>
              <a:t>Safety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hr-HR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1800" dirty="0" smtClean="0"/>
              <a:t>3. Green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800" dirty="0"/>
              <a:t>8 </a:t>
            </a:r>
            <a:r>
              <a:rPr lang="hr-HR" sz="1800" dirty="0" smtClean="0"/>
              <a:t>categories:</a:t>
            </a:r>
            <a:endParaRPr lang="hr-HR" dirty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Communication, collaboration, and creativity skills</a:t>
            </a:r>
            <a:endParaRPr lang="hr-HR" sz="1600" dirty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Information skills</a:t>
            </a:r>
            <a:endParaRPr lang="hr-HR" sz="1600" dirty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Assisting and caring skills</a:t>
            </a:r>
            <a:endParaRPr lang="hr-HR" sz="1600" dirty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Management skills</a:t>
            </a:r>
            <a:endParaRPr lang="hr-HR" sz="1600" dirty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Working with computer skills</a:t>
            </a:r>
            <a:endParaRPr lang="hr-HR" sz="1600" dirty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Handling and moving skills</a:t>
            </a:r>
            <a:endParaRPr lang="hr-HR" sz="1600" dirty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Constructing skills</a:t>
            </a:r>
            <a:endParaRPr lang="hr-HR" sz="1600" dirty="0"/>
          </a:p>
          <a:p>
            <a:pPr marL="971550" lvl="1" indent="-285750">
              <a:buFont typeface="Wingdings" panose="05000000000000000000" pitchFamily="2" charset="2"/>
              <a:buChar char="Ø"/>
            </a:pPr>
            <a:r>
              <a:rPr lang="en-GB" sz="1600" dirty="0"/>
              <a:t>Working with machinery and specialized equipment</a:t>
            </a:r>
            <a:endParaRPr lang="hr-HR" sz="1600" dirty="0"/>
          </a:p>
          <a:p>
            <a:endParaRPr lang="hr-HR" sz="18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smartlyproject.eu</a:t>
            </a:r>
            <a:endParaRPr lang="en-MT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t>4</a:t>
            </a:fld>
            <a:endParaRPr lang="en-MT" dirty="0"/>
          </a:p>
        </p:txBody>
      </p:sp>
    </p:spTree>
    <p:extLst>
      <p:ext uri="{BB962C8B-B14F-4D97-AF65-F5344CB8AC3E}">
        <p14:creationId xmlns:p14="http://schemas.microsoft.com/office/powerpoint/2010/main" val="843138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888023"/>
            <a:ext cx="7772400" cy="1019908"/>
          </a:xfrm>
        </p:spPr>
        <p:txBody>
          <a:bodyPr>
            <a:normAutofit/>
          </a:bodyPr>
          <a:lstStyle/>
          <a:p>
            <a:r>
              <a:rPr lang="hr-HR" sz="2600" b="1" dirty="0"/>
              <a:t>RESULT 2 - Enhanced profiling questionnaire for neets</a:t>
            </a:r>
            <a:endParaRPr lang="en-MT" sz="2600" b="1" dirty="0"/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5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846385"/>
            <a:ext cx="3261946" cy="3464169"/>
          </a:xfrm>
        </p:spPr>
        <p:txBody>
          <a:bodyPr>
            <a:normAutofit/>
          </a:bodyPr>
          <a:lstStyle/>
          <a:p>
            <a:r>
              <a:rPr lang="hr-HR" sz="1800" dirty="0" smtClean="0"/>
              <a:t>4.</a:t>
            </a:r>
            <a:r>
              <a:rPr lang="hr-HR" sz="1800" b="1" dirty="0" smtClean="0"/>
              <a:t> </a:t>
            </a:r>
            <a:r>
              <a:rPr lang="hr-HR" sz="1800" dirty="0" smtClean="0"/>
              <a:t>Feedback form </a:t>
            </a:r>
          </a:p>
          <a:p>
            <a:endParaRPr lang="hr-HR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800" dirty="0" smtClean="0"/>
              <a:t>T</a:t>
            </a:r>
            <a:r>
              <a:rPr lang="en-GB" sz="1800" dirty="0" err="1" smtClean="0"/>
              <a:t>hree</a:t>
            </a:r>
            <a:r>
              <a:rPr lang="en-GB" sz="1800" dirty="0" smtClean="0"/>
              <a:t> sections</a:t>
            </a:r>
            <a:r>
              <a:rPr lang="en-GB" sz="1800" dirty="0"/>
              <a:t>: </a:t>
            </a:r>
            <a:endParaRPr lang="hr-HR" sz="1800" dirty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GB" sz="1600" cap="all" dirty="0"/>
              <a:t>E</a:t>
            </a:r>
            <a:r>
              <a:rPr lang="en-GB" sz="1600" dirty="0"/>
              <a:t>ase of use</a:t>
            </a:r>
            <a:endParaRPr lang="hr-HR" sz="1600" dirty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GB" sz="1600" cap="all" dirty="0"/>
              <a:t>f</a:t>
            </a:r>
            <a:r>
              <a:rPr lang="en-GB" sz="1600" dirty="0"/>
              <a:t>eedback and recommendations</a:t>
            </a:r>
            <a:endParaRPr lang="hr-HR" sz="1600" dirty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GB" sz="1600" dirty="0"/>
              <a:t>Overall impressions</a:t>
            </a:r>
            <a:endParaRPr lang="hr-HR" sz="1600" dirty="0"/>
          </a:p>
          <a:p>
            <a:endParaRPr lang="hr-HR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7" name="Picture Placeholder 5" descr="A person holding a skateboard&#10;&#10;Description automatically generated with medium confidence">
            <a:extLst>
              <a:ext uri="{FF2B5EF4-FFF2-40B4-BE49-F238E27FC236}">
                <a16:creationId xmlns:a16="http://schemas.microsoft.com/office/drawing/2014/main" id="{29B5E26E-47BB-F7B4-87A8-89A0DDCBD6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71646" y="1907931"/>
            <a:ext cx="4067908" cy="3050931"/>
          </a:xfrm>
        </p:spPr>
      </p:pic>
    </p:spTree>
    <p:extLst>
      <p:ext uri="{BB962C8B-B14F-4D97-AF65-F5344CB8AC3E}">
        <p14:creationId xmlns:p14="http://schemas.microsoft.com/office/powerpoint/2010/main" val="3379748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166952"/>
            <a:ext cx="7772400" cy="491899"/>
          </a:xfrm>
        </p:spPr>
        <p:txBody>
          <a:bodyPr>
            <a:normAutofit/>
          </a:bodyPr>
          <a:lstStyle/>
          <a:p>
            <a:r>
              <a:rPr lang="en-US" sz="2600" b="1" dirty="0"/>
              <a:t>R5 - Testing of Profiling with target group</a:t>
            </a:r>
            <a:endParaRPr lang="hr-HR" sz="2600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6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784838"/>
            <a:ext cx="7772400" cy="2250831"/>
          </a:xfrm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800" dirty="0" smtClean="0"/>
              <a:t>The tool developed within R2 was to be tested on 100 youths in NEET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800" dirty="0" smtClean="0"/>
              <a:t>Carried out in three countries: Malta, Croatia and Cyprus (translated into Croatian and Greek)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800" dirty="0" smtClean="0"/>
              <a:t>Feedback gathered from </a:t>
            </a:r>
            <a:r>
              <a:rPr lang="en-US" sz="1800" dirty="0"/>
              <a:t>PES staff and external providers</a:t>
            </a:r>
            <a:endParaRPr lang="hr-HR" sz="18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hr-HR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419234"/>
            <a:ext cx="7858125" cy="65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652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24254" y="1023674"/>
            <a:ext cx="7772400" cy="491899"/>
          </a:xfrm>
        </p:spPr>
        <p:txBody>
          <a:bodyPr/>
          <a:lstStyle/>
          <a:p>
            <a:pPr lvl="0"/>
            <a:r>
              <a:rPr lang="en-US" sz="2600" b="1" dirty="0"/>
              <a:t>R5 - </a:t>
            </a:r>
            <a:r>
              <a:rPr lang="hr-HR" sz="2600" b="1" dirty="0" smtClean="0"/>
              <a:t>Results</a:t>
            </a:r>
            <a:endParaRPr lang="hr-HR" sz="2600" b="1" dirty="0"/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7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354016"/>
            <a:ext cx="7772400" cy="1696915"/>
          </a:xfrm>
        </p:spPr>
        <p:txBody>
          <a:bodyPr>
            <a:normAutofit/>
          </a:bodyPr>
          <a:lstStyle/>
          <a:p>
            <a:r>
              <a:rPr lang="hr-HR" sz="2000" b="1" dirty="0"/>
              <a:t>DIGITAL TOOL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1800" dirty="0" smtClean="0"/>
              <a:t>142 </a:t>
            </a:r>
            <a:r>
              <a:rPr lang="hr-HR" sz="1800" dirty="0"/>
              <a:t>completed </a:t>
            </a:r>
            <a:r>
              <a:rPr lang="hr-HR" sz="1800" dirty="0" smtClean="0"/>
              <a:t>questionnaires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1800" dirty="0"/>
          </a:p>
          <a:p>
            <a:endParaRPr lang="hr-HR" sz="1800" dirty="0" smtClean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703475"/>
              </p:ext>
            </p:extLst>
          </p:nvPr>
        </p:nvGraphicFramePr>
        <p:xfrm>
          <a:off x="685800" y="2401124"/>
          <a:ext cx="4212590" cy="1076325"/>
        </p:xfrm>
        <a:graphic>
          <a:graphicData uri="http://schemas.openxmlformats.org/drawingml/2006/table">
            <a:tbl>
              <a:tblPr firstRow="1" firstCol="1" bandRow="1"/>
              <a:tblGrid>
                <a:gridCol w="1091565">
                  <a:extLst>
                    <a:ext uri="{9D8B030D-6E8A-4147-A177-3AD203B41FA5}">
                      <a16:colId xmlns:a16="http://schemas.microsoft.com/office/drawing/2014/main" val="1705986421"/>
                    </a:ext>
                  </a:extLst>
                </a:gridCol>
                <a:gridCol w="884555">
                  <a:extLst>
                    <a:ext uri="{9D8B030D-6E8A-4147-A177-3AD203B41FA5}">
                      <a16:colId xmlns:a16="http://schemas.microsoft.com/office/drawing/2014/main" val="1685612809"/>
                    </a:ext>
                  </a:extLst>
                </a:gridCol>
                <a:gridCol w="773430">
                  <a:extLst>
                    <a:ext uri="{9D8B030D-6E8A-4147-A177-3AD203B41FA5}">
                      <a16:colId xmlns:a16="http://schemas.microsoft.com/office/drawing/2014/main" val="862969958"/>
                    </a:ext>
                  </a:extLst>
                </a:gridCol>
                <a:gridCol w="688340">
                  <a:extLst>
                    <a:ext uri="{9D8B030D-6E8A-4147-A177-3AD203B41FA5}">
                      <a16:colId xmlns:a16="http://schemas.microsoft.com/office/drawing/2014/main" val="2978735005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3425870772"/>
                    </a:ext>
                  </a:extLst>
                </a:gridCol>
              </a:tblGrid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Country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Level 2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Level 4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Level 6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TOTAL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9183583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Malta</a:t>
                      </a:r>
                      <a:endParaRPr lang="hr-HR" sz="1200" dirty="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18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16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15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49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4806569"/>
                  </a:ext>
                </a:extLst>
              </a:tr>
              <a:tr h="226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Croatia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27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47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82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5626787"/>
                  </a:ext>
                </a:extLst>
              </a:tr>
              <a:tr h="215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Cyprus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11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1156304"/>
                  </a:ext>
                </a:extLst>
              </a:tr>
              <a:tr h="2038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MinionPro-Regular"/>
                        </a:rPr>
                        <a:t>TOTAL</a:t>
                      </a:r>
                      <a:endParaRPr lang="hr-HR" sz="1200">
                        <a:solidFill>
                          <a:srgbClr val="000000"/>
                        </a:solidFill>
                        <a:effectLst/>
                        <a:latin typeface="MinionPro-Regular"/>
                        <a:ea typeface="Arial" panose="020B0604020202020204" pitchFamily="34" charset="0"/>
                        <a:cs typeface="MinionPro-Regular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49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25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68</a:t>
                      </a:r>
                      <a:endParaRPr lang="hr-HR" sz="110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142</a:t>
                      </a:r>
                      <a:endParaRPr lang="hr-HR" sz="1100" dirty="0"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8361485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54918"/>
            <a:ext cx="5901439" cy="252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2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1043860"/>
            <a:ext cx="7772400" cy="491899"/>
          </a:xfrm>
        </p:spPr>
        <p:txBody>
          <a:bodyPr/>
          <a:lstStyle/>
          <a:p>
            <a:pPr lvl="0"/>
            <a:r>
              <a:rPr lang="en-US" sz="2600" b="1" dirty="0"/>
              <a:t>R5 - </a:t>
            </a:r>
            <a:r>
              <a:rPr lang="hr-HR" sz="2600" b="1" dirty="0"/>
              <a:t>Results</a:t>
            </a: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8</a:t>
            </a:fld>
            <a:endParaRPr lang="en-M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85800" y="1368706"/>
            <a:ext cx="7772400" cy="1840486"/>
          </a:xfrm>
        </p:spPr>
        <p:txBody>
          <a:bodyPr/>
          <a:lstStyle/>
          <a:p>
            <a:pPr lvl="0"/>
            <a:r>
              <a:rPr lang="hr-HR" sz="2000" b="1" dirty="0">
                <a:solidFill>
                  <a:prstClr val="black"/>
                </a:solidFill>
              </a:rPr>
              <a:t>DIGITAL TOOL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hr-HR" sz="1600" dirty="0" smtClean="0"/>
              <a:t>Participants could be placed in one of four categories:</a:t>
            </a:r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Strong mastery of basic knowledge </a:t>
            </a:r>
            <a:endParaRPr lang="hr-HR" sz="1200" dirty="0" smtClean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Adequate mastery of basic knowledge </a:t>
            </a:r>
            <a:endParaRPr lang="hr-HR" sz="1200" dirty="0" smtClean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en-US" sz="1200" dirty="0" smtClean="0"/>
              <a:t>Developing mastery of basic knowledge </a:t>
            </a:r>
            <a:endParaRPr lang="hr-HR" sz="1200" dirty="0" smtClean="0"/>
          </a:p>
          <a:p>
            <a:pPr marL="857250" lvl="1" indent="-171450">
              <a:buFont typeface="Wingdings" panose="05000000000000000000" pitchFamily="2" charset="2"/>
              <a:buChar char="Ø"/>
            </a:pPr>
            <a:r>
              <a:rPr lang="hr-HR" sz="1200" dirty="0" smtClean="0"/>
              <a:t>L</a:t>
            </a:r>
            <a:r>
              <a:rPr lang="en-US" sz="1200" dirty="0" err="1" smtClean="0"/>
              <a:t>imited</a:t>
            </a:r>
            <a:r>
              <a:rPr lang="en-US" sz="1200" dirty="0" smtClean="0"/>
              <a:t> mastery of basic knowledge </a:t>
            </a:r>
            <a:endParaRPr lang="hr-HR" sz="12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6046" y="3118761"/>
            <a:ext cx="5684318" cy="3154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10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861646"/>
            <a:ext cx="7772400" cy="762035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sz="2600" b="1" dirty="0"/>
              <a:t>R5 - </a:t>
            </a:r>
            <a:r>
              <a:rPr lang="hr-HR" sz="2600" b="1" dirty="0"/>
              <a:t>Results</a:t>
            </a:r>
          </a:p>
          <a:p>
            <a:r>
              <a:rPr lang="hr-HR" sz="2000" b="1" dirty="0" smtClean="0">
                <a:solidFill>
                  <a:schemeClr val="tx1"/>
                </a:solidFill>
              </a:rPr>
              <a:t>DIGITAL TOOL</a:t>
            </a:r>
            <a:endParaRPr lang="hr-HR" sz="2000" b="1" dirty="0">
              <a:solidFill>
                <a:schemeClr val="tx1"/>
              </a:solidFill>
            </a:endParaRPr>
          </a:p>
          <a:p>
            <a:endParaRPr lang="hr-H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smartlyproject.eu</a:t>
            </a:r>
            <a:endParaRPr lang="en-M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B0EA09-9A97-9E44-9C82-34AA32318810}" type="slidenum">
              <a:rPr lang="en-MT" smtClean="0"/>
              <a:pPr/>
              <a:t>9</a:t>
            </a:fld>
            <a:endParaRPr lang="en-MT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26271"/>
            <a:ext cx="7772400" cy="4226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0188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mbria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691</Words>
  <Application>Microsoft Office PowerPoint</Application>
  <PresentationFormat>On-screen Show (4:3)</PresentationFormat>
  <Paragraphs>195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Magistral Bold</vt:lpstr>
      <vt:lpstr>Magistral Medium</vt:lpstr>
      <vt:lpstr>MinionPro-Regular</vt:lpstr>
      <vt:lpstr>Wingdings</vt:lpstr>
      <vt:lpstr>Office Theme</vt:lpstr>
      <vt:lpstr>SMARTLY</vt:lpstr>
      <vt:lpstr>PowerPoint Presentation</vt:lpstr>
      <vt:lpstr>PowerPoint Presentation</vt:lpstr>
      <vt:lpstr>RESULT 2 - Enhanced profiling questionnaire for neets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SMARTLY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Mallan Kevin at Jobsplus</dc:creator>
  <cp:lastModifiedBy>Mila Mudrić</cp:lastModifiedBy>
  <cp:revision>67</cp:revision>
  <dcterms:created xsi:type="dcterms:W3CDTF">2022-07-07T17:47:41Z</dcterms:created>
  <dcterms:modified xsi:type="dcterms:W3CDTF">2023-11-10T12:23:53Z</dcterms:modified>
</cp:coreProperties>
</file>