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4"/>
  </p:sldMasterIdLst>
  <p:notesMasterIdLst>
    <p:notesMasterId r:id="rId40"/>
  </p:notesMasterIdLst>
  <p:handoutMasterIdLst>
    <p:handoutMasterId r:id="rId41"/>
  </p:handoutMasterIdLst>
  <p:sldIdLst>
    <p:sldId id="260" r:id="rId5"/>
    <p:sldId id="292" r:id="rId6"/>
    <p:sldId id="297" r:id="rId7"/>
    <p:sldId id="307" r:id="rId8"/>
    <p:sldId id="265" r:id="rId9"/>
    <p:sldId id="308" r:id="rId10"/>
    <p:sldId id="266" r:id="rId11"/>
    <p:sldId id="267" r:id="rId12"/>
    <p:sldId id="278" r:id="rId13"/>
    <p:sldId id="268" r:id="rId14"/>
    <p:sldId id="269" r:id="rId15"/>
    <p:sldId id="330" r:id="rId16"/>
    <p:sldId id="298" r:id="rId17"/>
    <p:sldId id="332" r:id="rId18"/>
    <p:sldId id="300" r:id="rId19"/>
    <p:sldId id="303" r:id="rId20"/>
    <p:sldId id="312" r:id="rId21"/>
    <p:sldId id="293" r:id="rId22"/>
    <p:sldId id="296" r:id="rId23"/>
    <p:sldId id="295" r:id="rId24"/>
    <p:sldId id="304" r:id="rId25"/>
    <p:sldId id="306" r:id="rId26"/>
    <p:sldId id="272" r:id="rId27"/>
    <p:sldId id="273" r:id="rId28"/>
    <p:sldId id="276" r:id="rId29"/>
    <p:sldId id="309" r:id="rId30"/>
    <p:sldId id="324" r:id="rId31"/>
    <p:sldId id="326" r:id="rId32"/>
    <p:sldId id="328" r:id="rId33"/>
    <p:sldId id="325" r:id="rId34"/>
    <p:sldId id="313" r:id="rId35"/>
    <p:sldId id="320" r:id="rId36"/>
    <p:sldId id="323" r:id="rId37"/>
    <p:sldId id="322" r:id="rId38"/>
    <p:sldId id="331" r:id="rId3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édérique MOSER" initials="FM" lastIdx="12" clrIdx="0">
    <p:extLst>
      <p:ext uri="{19B8F6BF-5375-455C-9EA6-DF929625EA0E}">
        <p15:presenceInfo xmlns:p15="http://schemas.microsoft.com/office/powerpoint/2012/main" userId="S-1-5-21-3210268068-3955779823-4248853682-52234" providerId="AD"/>
      </p:ext>
    </p:extLst>
  </p:cmAuthor>
  <p:cmAuthor id="2" name="Silke BRUEGGEBORS" initials="SB" lastIdx="1" clrIdx="1">
    <p:extLst>
      <p:ext uri="{19B8F6BF-5375-455C-9EA6-DF929625EA0E}">
        <p15:presenceInfo xmlns:p15="http://schemas.microsoft.com/office/powerpoint/2012/main" userId="S-1-5-21-3210268068-3955779823-4248853682-37863" providerId="AD"/>
      </p:ext>
    </p:extLst>
  </p:cmAuthor>
  <p:cmAuthor id="3" name="Isabelle SCHLESSER" initials="IS" lastIdx="2" clrIdx="2">
    <p:extLst>
      <p:ext uri="{19B8F6BF-5375-455C-9EA6-DF929625EA0E}">
        <p15:presenceInfo xmlns:p15="http://schemas.microsoft.com/office/powerpoint/2012/main" userId="S-1-5-21-3210268068-3955779823-4248853682-231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8D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586" autoAdjust="0"/>
  </p:normalViewPr>
  <p:slideViewPr>
    <p:cSldViewPr snapToGrid="0">
      <p:cViewPr varScale="1">
        <p:scale>
          <a:sx n="111" d="100"/>
          <a:sy n="111" d="100"/>
        </p:scale>
        <p:origin x="456"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2" d="100"/>
          <a:sy n="92" d="100"/>
        </p:scale>
        <p:origin x="287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de-DE"/>
        </a:p>
      </c:txPr>
    </c:title>
    <c:autoTitleDeleted val="0"/>
    <c:plotArea>
      <c:layout/>
      <c:pieChart>
        <c:varyColors val="1"/>
        <c:ser>
          <c:idx val="0"/>
          <c:order val="0"/>
          <c:tx>
            <c:strRef>
              <c:f>Sheet1!$B$1</c:f>
              <c:strCache>
                <c:ptCount val="1"/>
                <c:pt idx="0">
                  <c:v>Workforce composition</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F698-44A7-86B0-FE70E463A3D0}"/>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F698-44A7-86B0-FE70E463A3D0}"/>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698-44A7-86B0-FE70E463A3D0}"/>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F698-44A7-86B0-FE70E463A3D0}"/>
              </c:ext>
            </c:extLst>
          </c:dPt>
          <c:dLbls>
            <c:dLbl>
              <c:idx val="0"/>
              <c:layout>
                <c:manualLayout>
                  <c:x val="4.6789260259514603E-2"/>
                  <c:y val="7.8057175344381224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de-DE"/>
                </a:p>
              </c:txPr>
              <c:dLblPos val="bestFi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698-44A7-86B0-FE70E463A3D0}"/>
                </c:ext>
              </c:extLst>
            </c:dLbl>
            <c:dLbl>
              <c:idx val="1"/>
              <c:layout>
                <c:manualLayout>
                  <c:x val="5.458747030276688E-2"/>
                  <c:y val="-5.0737163973847775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mn-lt"/>
                      <a:ea typeface="+mn-ea"/>
                      <a:cs typeface="+mn-cs"/>
                    </a:defRPr>
                  </a:pPr>
                  <a:endParaRPr lang="de-DE"/>
                </a:p>
              </c:txPr>
              <c:dLblPos val="bestFit"/>
              <c:showLegendKey val="0"/>
              <c:showVal val="1"/>
              <c:showCatName val="1"/>
              <c:showSerName val="0"/>
              <c:showPercent val="0"/>
              <c:showBubbleSize val="0"/>
              <c:extLst>
                <c:ext xmlns:c15="http://schemas.microsoft.com/office/drawing/2012/chart" uri="{CE6537A1-D6FC-4f65-9D91-7224C49458BB}">
                  <c15:layout>
                    <c:manualLayout>
                      <c:w val="0.2272844018606231"/>
                      <c:h val="0.24037707147302187"/>
                    </c:manualLayout>
                  </c15:layout>
                </c:ext>
                <c:ext xmlns:c16="http://schemas.microsoft.com/office/drawing/2014/chart" uri="{C3380CC4-5D6E-409C-BE32-E72D297353CC}">
                  <c16:uniqueId val="{00000002-F698-44A7-86B0-FE70E463A3D0}"/>
                </c:ext>
              </c:extLst>
            </c:dLbl>
            <c:dLbl>
              <c:idx val="2"/>
              <c:layout/>
              <c:tx>
                <c:rich>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fld id="{1A487643-B6F5-44D7-A663-06396977A3CE}" type="CATEGORYNAME">
                      <a:rPr lang="en-US" sz="1600"/>
                      <a:pPr>
                        <a:defRPr sz="1600">
                          <a:solidFill>
                            <a:schemeClr val="accent1"/>
                          </a:solidFill>
                        </a:defRPr>
                      </a:pPr>
                      <a:t>[RUBRIKENNAME]</a:t>
                    </a:fld>
                    <a:r>
                      <a:rPr lang="en-US" sz="1600" baseline="0" dirty="0"/>
                      <a:t>, </a:t>
                    </a:r>
                    <a:fld id="{869780FE-1A17-4484-9DFF-69D902C29962}" type="VALUE">
                      <a:rPr lang="en-US" sz="1600" baseline="0"/>
                      <a:pPr>
                        <a:defRPr sz="1600">
                          <a:solidFill>
                            <a:schemeClr val="accent1"/>
                          </a:solidFill>
                        </a:defRPr>
                      </a:pPr>
                      <a:t>[WERT]</a:t>
                    </a:fld>
                    <a:endParaRPr lang="en-US" sz="1600" baseline="0" dirty="0"/>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de-DE"/>
                </a:p>
              </c:txPr>
              <c:dLblPos val="outEnd"/>
              <c:showLegendKey val="0"/>
              <c:showVal val="1"/>
              <c:showCatName val="1"/>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F698-44A7-86B0-FE70E463A3D0}"/>
                </c:ext>
              </c:extLst>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4"/>
                      </a:solidFill>
                      <a:latin typeface="+mn-lt"/>
                      <a:ea typeface="+mn-ea"/>
                      <a:cs typeface="+mn-cs"/>
                    </a:defRPr>
                  </a:pPr>
                  <a:endParaRPr lang="de-DE"/>
                </a:p>
              </c:txPr>
              <c:dLblPos val="outEnd"/>
              <c:showLegendKey val="0"/>
              <c:showVal val="1"/>
              <c:showCatName val="1"/>
              <c:showSerName val="0"/>
              <c:showPercent val="0"/>
              <c:showBubbleSize val="0"/>
              <c:extLst>
                <c:ext xmlns:c16="http://schemas.microsoft.com/office/drawing/2014/chart" uri="{C3380CC4-5D6E-409C-BE32-E72D297353CC}">
                  <c16:uniqueId val="{00000004-F698-44A7-86B0-FE70E463A3D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de-DE"/>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Luxembourg residents</c:v>
                </c:pt>
                <c:pt idx="1">
                  <c:v>Foreign residents</c:v>
                </c:pt>
                <c:pt idx="2">
                  <c:v>Cross-border commuters</c:v>
                </c:pt>
              </c:strCache>
            </c:strRef>
          </c:cat>
          <c:val>
            <c:numRef>
              <c:f>Sheet1!$B$2:$B$5</c:f>
              <c:numCache>
                <c:formatCode>0%</c:formatCode>
                <c:ptCount val="4"/>
                <c:pt idx="0">
                  <c:v>0.26</c:v>
                </c:pt>
                <c:pt idx="1">
                  <c:v>0.27</c:v>
                </c:pt>
                <c:pt idx="2">
                  <c:v>0.47</c:v>
                </c:pt>
              </c:numCache>
            </c:numRef>
          </c:val>
          <c:extLst>
            <c:ext xmlns:c16="http://schemas.microsoft.com/office/drawing/2014/chart" uri="{C3380CC4-5D6E-409C-BE32-E72D297353CC}">
              <c16:uniqueId val="{00000000-F698-44A7-86B0-FE70E463A3D0}"/>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45682E-7CEC-461B-98E1-98433703773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52F6D4B5-66E3-4038-8827-E538801E979B}">
      <dgm:prSet phldrT="[Text]" custT="1"/>
      <dgm:spPr/>
      <dgm:t>
        <a:bodyPr/>
        <a:lstStyle/>
        <a:p>
          <a:r>
            <a:rPr lang="en-US" sz="1600" dirty="0" smtClean="0"/>
            <a:t>Once Only</a:t>
          </a:r>
          <a:endParaRPr lang="en-US" sz="1600" dirty="0"/>
        </a:p>
      </dgm:t>
    </dgm:pt>
    <dgm:pt modelId="{6E6EA8DA-D6D4-4F7D-9E28-0B2AD3A064B4}" type="parTrans" cxnId="{CBAE2852-A5E8-4309-8216-21A9DB00A98A}">
      <dgm:prSet/>
      <dgm:spPr/>
      <dgm:t>
        <a:bodyPr/>
        <a:lstStyle/>
        <a:p>
          <a:endParaRPr lang="en-US"/>
        </a:p>
      </dgm:t>
    </dgm:pt>
    <dgm:pt modelId="{956D695A-ECAC-4AEE-B7C1-3F9B509DF47A}" type="sibTrans" cxnId="{CBAE2852-A5E8-4309-8216-21A9DB00A98A}">
      <dgm:prSet/>
      <dgm:spPr/>
      <dgm:t>
        <a:bodyPr/>
        <a:lstStyle/>
        <a:p>
          <a:endParaRPr lang="en-US"/>
        </a:p>
      </dgm:t>
    </dgm:pt>
    <dgm:pt modelId="{77AAB66E-B288-4E11-9A9D-D2DC3B0667D7}">
      <dgm:prSet phldrT="[Text]" custT="1"/>
      <dgm:spPr/>
      <dgm:t>
        <a:bodyPr/>
        <a:lstStyle/>
        <a:p>
          <a:r>
            <a:rPr lang="en-US" sz="1600" dirty="0" smtClean="0"/>
            <a:t>Digital by default</a:t>
          </a:r>
          <a:endParaRPr lang="en-US" sz="1600" dirty="0"/>
        </a:p>
      </dgm:t>
    </dgm:pt>
    <dgm:pt modelId="{01331E99-8B94-4479-A8A8-CE8C6A71C10F}" type="parTrans" cxnId="{71B3082A-BEA3-48F0-AE3A-2B0C6D27238B}">
      <dgm:prSet/>
      <dgm:spPr/>
      <dgm:t>
        <a:bodyPr/>
        <a:lstStyle/>
        <a:p>
          <a:endParaRPr lang="en-US"/>
        </a:p>
      </dgm:t>
    </dgm:pt>
    <dgm:pt modelId="{7AE90542-E393-49E6-91B0-FDDE0666CECD}" type="sibTrans" cxnId="{71B3082A-BEA3-48F0-AE3A-2B0C6D27238B}">
      <dgm:prSet/>
      <dgm:spPr/>
      <dgm:t>
        <a:bodyPr/>
        <a:lstStyle/>
        <a:p>
          <a:endParaRPr lang="en-US"/>
        </a:p>
      </dgm:t>
    </dgm:pt>
    <dgm:pt modelId="{46247D42-D320-48C2-ACDC-3772CD7F1D9A}">
      <dgm:prSet phldrT="[Text]" custT="1"/>
      <dgm:spPr/>
      <dgm:t>
        <a:bodyPr/>
        <a:lstStyle/>
        <a:p>
          <a:r>
            <a:rPr lang="en-US" sz="1600" dirty="0" smtClean="0"/>
            <a:t>Transparency</a:t>
          </a:r>
          <a:endParaRPr lang="en-US" sz="1600" dirty="0"/>
        </a:p>
      </dgm:t>
    </dgm:pt>
    <dgm:pt modelId="{1419EC02-DEA5-40BC-B285-B8E09B8E3F62}" type="parTrans" cxnId="{66D1ECB0-1C4B-4A5D-A310-3A56AD8F86F6}">
      <dgm:prSet/>
      <dgm:spPr/>
      <dgm:t>
        <a:bodyPr/>
        <a:lstStyle/>
        <a:p>
          <a:endParaRPr lang="en-US"/>
        </a:p>
      </dgm:t>
    </dgm:pt>
    <dgm:pt modelId="{DD207AC3-4482-4EE3-8D0F-9B950F4BE48D}" type="sibTrans" cxnId="{66D1ECB0-1C4B-4A5D-A310-3A56AD8F86F6}">
      <dgm:prSet/>
      <dgm:spPr/>
      <dgm:t>
        <a:bodyPr/>
        <a:lstStyle/>
        <a:p>
          <a:endParaRPr lang="en-US"/>
        </a:p>
      </dgm:t>
    </dgm:pt>
    <dgm:pt modelId="{C53F1B56-1696-45EF-BF92-295D38D03C9D}">
      <dgm:prSet phldrT="[Text]" custT="1"/>
      <dgm:spPr/>
      <dgm:t>
        <a:bodyPr/>
        <a:lstStyle/>
        <a:p>
          <a:r>
            <a:rPr lang="en-US" sz="1600" dirty="0" smtClean="0"/>
            <a:t>Inclusion and easy access</a:t>
          </a:r>
          <a:endParaRPr lang="en-US" sz="1600" dirty="0"/>
        </a:p>
      </dgm:t>
    </dgm:pt>
    <dgm:pt modelId="{5796EC3C-D2B5-4CF9-B4C6-E6F309D483CE}" type="parTrans" cxnId="{A3A32F66-B16D-4843-A11B-BD483A13BE4D}">
      <dgm:prSet/>
      <dgm:spPr/>
      <dgm:t>
        <a:bodyPr/>
        <a:lstStyle/>
        <a:p>
          <a:endParaRPr lang="en-US"/>
        </a:p>
      </dgm:t>
    </dgm:pt>
    <dgm:pt modelId="{9A7AE3B1-4495-444B-ABEA-7C675218616A}" type="sibTrans" cxnId="{A3A32F66-B16D-4843-A11B-BD483A13BE4D}">
      <dgm:prSet/>
      <dgm:spPr/>
      <dgm:t>
        <a:bodyPr/>
        <a:lstStyle/>
        <a:p>
          <a:endParaRPr lang="en-US"/>
        </a:p>
      </dgm:t>
    </dgm:pt>
    <dgm:pt modelId="{F59DF0F1-9E66-4AE8-85DD-C8EBBCD3407B}">
      <dgm:prSet phldrT="[Text]" custT="1"/>
      <dgm:spPr/>
      <dgm:t>
        <a:bodyPr/>
        <a:lstStyle/>
        <a:p>
          <a:r>
            <a:rPr lang="en-US" sz="1600" dirty="0" smtClean="0"/>
            <a:t>Reliability and security</a:t>
          </a:r>
          <a:endParaRPr lang="en-US" sz="1600" dirty="0"/>
        </a:p>
      </dgm:t>
    </dgm:pt>
    <dgm:pt modelId="{8D946BE8-EA25-418C-B0E3-05488C0850D0}" type="parTrans" cxnId="{F7794B83-D5DF-4ABB-B734-206A43780B2A}">
      <dgm:prSet/>
      <dgm:spPr/>
      <dgm:t>
        <a:bodyPr/>
        <a:lstStyle/>
        <a:p>
          <a:endParaRPr lang="en-US"/>
        </a:p>
      </dgm:t>
    </dgm:pt>
    <dgm:pt modelId="{33F76D8D-A591-44B2-BF77-79427DFE84A1}" type="sibTrans" cxnId="{F7794B83-D5DF-4ABB-B734-206A43780B2A}">
      <dgm:prSet/>
      <dgm:spPr/>
      <dgm:t>
        <a:bodyPr/>
        <a:lstStyle/>
        <a:p>
          <a:endParaRPr lang="en-US"/>
        </a:p>
      </dgm:t>
    </dgm:pt>
    <dgm:pt modelId="{57B9EA95-9A4F-42BB-B3B7-A248A6073A4D}">
      <dgm:prSet phldrT="[Text]" custT="1"/>
      <dgm:spPr/>
      <dgm:t>
        <a:bodyPr/>
        <a:lstStyle/>
        <a:p>
          <a:r>
            <a:rPr lang="en-US" sz="1600" dirty="0" smtClean="0"/>
            <a:t>Interoperability</a:t>
          </a:r>
          <a:endParaRPr lang="en-US" sz="1600" dirty="0"/>
        </a:p>
      </dgm:t>
    </dgm:pt>
    <dgm:pt modelId="{EA050CDF-AC5A-4978-8D5A-18C7AFD7FC7F}" type="parTrans" cxnId="{BB8CAB1C-59E1-45B7-AD24-92A1CD85D577}">
      <dgm:prSet/>
      <dgm:spPr/>
      <dgm:t>
        <a:bodyPr/>
        <a:lstStyle/>
        <a:p>
          <a:endParaRPr lang="en-US"/>
        </a:p>
      </dgm:t>
    </dgm:pt>
    <dgm:pt modelId="{31D278D7-334A-4843-811F-B96179ABE4B7}" type="sibTrans" cxnId="{BB8CAB1C-59E1-45B7-AD24-92A1CD85D577}">
      <dgm:prSet/>
      <dgm:spPr/>
      <dgm:t>
        <a:bodyPr/>
        <a:lstStyle/>
        <a:p>
          <a:endParaRPr lang="en-US"/>
        </a:p>
      </dgm:t>
    </dgm:pt>
    <dgm:pt modelId="{684B2294-BA3F-4B87-8966-E0B1C21D1C82}" type="pres">
      <dgm:prSet presAssocID="{5145682E-7CEC-461B-98E1-984337037736}" presName="cycle" presStyleCnt="0">
        <dgm:presLayoutVars>
          <dgm:dir/>
          <dgm:resizeHandles val="exact"/>
        </dgm:presLayoutVars>
      </dgm:prSet>
      <dgm:spPr/>
      <dgm:t>
        <a:bodyPr/>
        <a:lstStyle/>
        <a:p>
          <a:endParaRPr lang="en-US"/>
        </a:p>
      </dgm:t>
    </dgm:pt>
    <dgm:pt modelId="{02FC10B4-5C4E-4997-8B95-4C3CC88FA5D6}" type="pres">
      <dgm:prSet presAssocID="{52F6D4B5-66E3-4038-8827-E538801E979B}" presName="node" presStyleLbl="node1" presStyleIdx="0" presStyleCnt="6">
        <dgm:presLayoutVars>
          <dgm:bulletEnabled val="1"/>
        </dgm:presLayoutVars>
      </dgm:prSet>
      <dgm:spPr/>
      <dgm:t>
        <a:bodyPr/>
        <a:lstStyle/>
        <a:p>
          <a:endParaRPr lang="en-US"/>
        </a:p>
      </dgm:t>
    </dgm:pt>
    <dgm:pt modelId="{FF7C6B44-0871-4B82-A677-7EC2B7DCBB15}" type="pres">
      <dgm:prSet presAssocID="{52F6D4B5-66E3-4038-8827-E538801E979B}" presName="spNode" presStyleCnt="0"/>
      <dgm:spPr/>
    </dgm:pt>
    <dgm:pt modelId="{02DEA5DD-3A32-452B-9440-B4086FC37E0B}" type="pres">
      <dgm:prSet presAssocID="{956D695A-ECAC-4AEE-B7C1-3F9B509DF47A}" presName="sibTrans" presStyleLbl="sibTrans1D1" presStyleIdx="0" presStyleCnt="6"/>
      <dgm:spPr/>
      <dgm:t>
        <a:bodyPr/>
        <a:lstStyle/>
        <a:p>
          <a:endParaRPr lang="en-US"/>
        </a:p>
      </dgm:t>
    </dgm:pt>
    <dgm:pt modelId="{01001D75-BEC4-419A-994B-A0E1869C365F}" type="pres">
      <dgm:prSet presAssocID="{77AAB66E-B288-4E11-9A9D-D2DC3B0667D7}" presName="node" presStyleLbl="node1" presStyleIdx="1" presStyleCnt="6" custScaleX="147354">
        <dgm:presLayoutVars>
          <dgm:bulletEnabled val="1"/>
        </dgm:presLayoutVars>
      </dgm:prSet>
      <dgm:spPr/>
      <dgm:t>
        <a:bodyPr/>
        <a:lstStyle/>
        <a:p>
          <a:endParaRPr lang="en-US"/>
        </a:p>
      </dgm:t>
    </dgm:pt>
    <dgm:pt modelId="{AE8B9EAB-2AEC-4C6E-A22F-BB04CAC81FCE}" type="pres">
      <dgm:prSet presAssocID="{77AAB66E-B288-4E11-9A9D-D2DC3B0667D7}" presName="spNode" presStyleCnt="0"/>
      <dgm:spPr/>
    </dgm:pt>
    <dgm:pt modelId="{C72C2D0F-46C6-4198-8864-350F17C4238E}" type="pres">
      <dgm:prSet presAssocID="{7AE90542-E393-49E6-91B0-FDDE0666CECD}" presName="sibTrans" presStyleLbl="sibTrans1D1" presStyleIdx="1" presStyleCnt="6"/>
      <dgm:spPr/>
      <dgm:t>
        <a:bodyPr/>
        <a:lstStyle/>
        <a:p>
          <a:endParaRPr lang="en-US"/>
        </a:p>
      </dgm:t>
    </dgm:pt>
    <dgm:pt modelId="{219F4CCE-297F-4464-A785-515DC15A1380}" type="pres">
      <dgm:prSet presAssocID="{46247D42-D320-48C2-ACDC-3772CD7F1D9A}" presName="node" presStyleLbl="node1" presStyleIdx="2" presStyleCnt="6" custScaleX="148884">
        <dgm:presLayoutVars>
          <dgm:bulletEnabled val="1"/>
        </dgm:presLayoutVars>
      </dgm:prSet>
      <dgm:spPr/>
      <dgm:t>
        <a:bodyPr/>
        <a:lstStyle/>
        <a:p>
          <a:endParaRPr lang="en-US"/>
        </a:p>
      </dgm:t>
    </dgm:pt>
    <dgm:pt modelId="{EEAFC219-46D6-4094-B251-4D1F185F238D}" type="pres">
      <dgm:prSet presAssocID="{46247D42-D320-48C2-ACDC-3772CD7F1D9A}" presName="spNode" presStyleCnt="0"/>
      <dgm:spPr/>
    </dgm:pt>
    <dgm:pt modelId="{38EA96E6-D3EA-4549-9204-4741B42B31FC}" type="pres">
      <dgm:prSet presAssocID="{DD207AC3-4482-4EE3-8D0F-9B950F4BE48D}" presName="sibTrans" presStyleLbl="sibTrans1D1" presStyleIdx="2" presStyleCnt="6"/>
      <dgm:spPr/>
      <dgm:t>
        <a:bodyPr/>
        <a:lstStyle/>
        <a:p>
          <a:endParaRPr lang="en-US"/>
        </a:p>
      </dgm:t>
    </dgm:pt>
    <dgm:pt modelId="{61712942-E1CE-4DA7-83F6-A9CB5F18111F}" type="pres">
      <dgm:prSet presAssocID="{C53F1B56-1696-45EF-BF92-295D38D03C9D}" presName="node" presStyleLbl="node1" presStyleIdx="3" presStyleCnt="6" custScaleX="140986">
        <dgm:presLayoutVars>
          <dgm:bulletEnabled val="1"/>
        </dgm:presLayoutVars>
      </dgm:prSet>
      <dgm:spPr/>
      <dgm:t>
        <a:bodyPr/>
        <a:lstStyle/>
        <a:p>
          <a:endParaRPr lang="en-US"/>
        </a:p>
      </dgm:t>
    </dgm:pt>
    <dgm:pt modelId="{807C54C6-4868-4C59-894F-04FDAE0670A3}" type="pres">
      <dgm:prSet presAssocID="{C53F1B56-1696-45EF-BF92-295D38D03C9D}" presName="spNode" presStyleCnt="0"/>
      <dgm:spPr/>
    </dgm:pt>
    <dgm:pt modelId="{9B758BE0-707C-46BE-9540-3B50FF589B8B}" type="pres">
      <dgm:prSet presAssocID="{9A7AE3B1-4495-444B-ABEA-7C675218616A}" presName="sibTrans" presStyleLbl="sibTrans1D1" presStyleIdx="3" presStyleCnt="6"/>
      <dgm:spPr/>
      <dgm:t>
        <a:bodyPr/>
        <a:lstStyle/>
        <a:p>
          <a:endParaRPr lang="en-US"/>
        </a:p>
      </dgm:t>
    </dgm:pt>
    <dgm:pt modelId="{DC74F7B8-43F7-4C25-B60B-32005F7D3AB2}" type="pres">
      <dgm:prSet presAssocID="{F59DF0F1-9E66-4AE8-85DD-C8EBBCD3407B}" presName="node" presStyleLbl="node1" presStyleIdx="4" presStyleCnt="6" custScaleX="136096">
        <dgm:presLayoutVars>
          <dgm:bulletEnabled val="1"/>
        </dgm:presLayoutVars>
      </dgm:prSet>
      <dgm:spPr/>
      <dgm:t>
        <a:bodyPr/>
        <a:lstStyle/>
        <a:p>
          <a:endParaRPr lang="en-US"/>
        </a:p>
      </dgm:t>
    </dgm:pt>
    <dgm:pt modelId="{6580AA77-4A20-43AB-9156-512AD5204236}" type="pres">
      <dgm:prSet presAssocID="{F59DF0F1-9E66-4AE8-85DD-C8EBBCD3407B}" presName="spNode" presStyleCnt="0"/>
      <dgm:spPr/>
    </dgm:pt>
    <dgm:pt modelId="{45063EBD-54C7-4849-A7B4-C4DDC513FE5E}" type="pres">
      <dgm:prSet presAssocID="{33F76D8D-A591-44B2-BF77-79427DFE84A1}" presName="sibTrans" presStyleLbl="sibTrans1D1" presStyleIdx="4" presStyleCnt="6"/>
      <dgm:spPr/>
      <dgm:t>
        <a:bodyPr/>
        <a:lstStyle/>
        <a:p>
          <a:endParaRPr lang="en-US"/>
        </a:p>
      </dgm:t>
    </dgm:pt>
    <dgm:pt modelId="{27E3D9A6-7D07-42CF-8921-6D1230A0BFA6}" type="pres">
      <dgm:prSet presAssocID="{57B9EA95-9A4F-42BB-B3B7-A248A6073A4D}" presName="node" presStyleLbl="node1" presStyleIdx="5" presStyleCnt="6" custScaleX="152831">
        <dgm:presLayoutVars>
          <dgm:bulletEnabled val="1"/>
        </dgm:presLayoutVars>
      </dgm:prSet>
      <dgm:spPr/>
      <dgm:t>
        <a:bodyPr/>
        <a:lstStyle/>
        <a:p>
          <a:endParaRPr lang="en-US"/>
        </a:p>
      </dgm:t>
    </dgm:pt>
    <dgm:pt modelId="{913DEF69-B422-4A15-AF7F-B46FF080F6D5}" type="pres">
      <dgm:prSet presAssocID="{57B9EA95-9A4F-42BB-B3B7-A248A6073A4D}" presName="spNode" presStyleCnt="0"/>
      <dgm:spPr/>
    </dgm:pt>
    <dgm:pt modelId="{D9A3E34D-468D-4B9D-B83B-AA23491A08AC}" type="pres">
      <dgm:prSet presAssocID="{31D278D7-334A-4843-811F-B96179ABE4B7}" presName="sibTrans" presStyleLbl="sibTrans1D1" presStyleIdx="5" presStyleCnt="6"/>
      <dgm:spPr/>
      <dgm:t>
        <a:bodyPr/>
        <a:lstStyle/>
        <a:p>
          <a:endParaRPr lang="en-US"/>
        </a:p>
      </dgm:t>
    </dgm:pt>
  </dgm:ptLst>
  <dgm:cxnLst>
    <dgm:cxn modelId="{F6A804F5-83B5-4244-8E01-39CCAF77AEF7}" type="presOf" srcId="{DD207AC3-4482-4EE3-8D0F-9B950F4BE48D}" destId="{38EA96E6-D3EA-4549-9204-4741B42B31FC}" srcOrd="0" destOrd="0" presId="urn:microsoft.com/office/officeart/2005/8/layout/cycle6"/>
    <dgm:cxn modelId="{A3A32F66-B16D-4843-A11B-BD483A13BE4D}" srcId="{5145682E-7CEC-461B-98E1-984337037736}" destId="{C53F1B56-1696-45EF-BF92-295D38D03C9D}" srcOrd="3" destOrd="0" parTransId="{5796EC3C-D2B5-4CF9-B4C6-E6F309D483CE}" sibTransId="{9A7AE3B1-4495-444B-ABEA-7C675218616A}"/>
    <dgm:cxn modelId="{E27191BD-036F-4225-B5D5-1493F928F462}" type="presOf" srcId="{57B9EA95-9A4F-42BB-B3B7-A248A6073A4D}" destId="{27E3D9A6-7D07-42CF-8921-6D1230A0BFA6}" srcOrd="0" destOrd="0" presId="urn:microsoft.com/office/officeart/2005/8/layout/cycle6"/>
    <dgm:cxn modelId="{81704E87-30F3-40EB-9920-093B21C4E979}" type="presOf" srcId="{7AE90542-E393-49E6-91B0-FDDE0666CECD}" destId="{C72C2D0F-46C6-4198-8864-350F17C4238E}" srcOrd="0" destOrd="0" presId="urn:microsoft.com/office/officeart/2005/8/layout/cycle6"/>
    <dgm:cxn modelId="{A71CE2FF-80B7-4B35-85C0-503E42854E90}" type="presOf" srcId="{46247D42-D320-48C2-ACDC-3772CD7F1D9A}" destId="{219F4CCE-297F-4464-A785-515DC15A1380}" srcOrd="0" destOrd="0" presId="urn:microsoft.com/office/officeart/2005/8/layout/cycle6"/>
    <dgm:cxn modelId="{295089A7-DF3D-4F4F-9936-A9F58E29BC34}" type="presOf" srcId="{33F76D8D-A591-44B2-BF77-79427DFE84A1}" destId="{45063EBD-54C7-4849-A7B4-C4DDC513FE5E}" srcOrd="0" destOrd="0" presId="urn:microsoft.com/office/officeart/2005/8/layout/cycle6"/>
    <dgm:cxn modelId="{F7794B83-D5DF-4ABB-B734-206A43780B2A}" srcId="{5145682E-7CEC-461B-98E1-984337037736}" destId="{F59DF0F1-9E66-4AE8-85DD-C8EBBCD3407B}" srcOrd="4" destOrd="0" parTransId="{8D946BE8-EA25-418C-B0E3-05488C0850D0}" sibTransId="{33F76D8D-A591-44B2-BF77-79427DFE84A1}"/>
    <dgm:cxn modelId="{EFB525AF-0B2E-40C6-9CAA-0F60E7635ED1}" type="presOf" srcId="{9A7AE3B1-4495-444B-ABEA-7C675218616A}" destId="{9B758BE0-707C-46BE-9540-3B50FF589B8B}" srcOrd="0" destOrd="0" presId="urn:microsoft.com/office/officeart/2005/8/layout/cycle6"/>
    <dgm:cxn modelId="{BB8CAB1C-59E1-45B7-AD24-92A1CD85D577}" srcId="{5145682E-7CEC-461B-98E1-984337037736}" destId="{57B9EA95-9A4F-42BB-B3B7-A248A6073A4D}" srcOrd="5" destOrd="0" parTransId="{EA050CDF-AC5A-4978-8D5A-18C7AFD7FC7F}" sibTransId="{31D278D7-334A-4843-811F-B96179ABE4B7}"/>
    <dgm:cxn modelId="{43BE2773-21DA-46D4-9B9F-DF4BD90187FA}" type="presOf" srcId="{31D278D7-334A-4843-811F-B96179ABE4B7}" destId="{D9A3E34D-468D-4B9D-B83B-AA23491A08AC}" srcOrd="0" destOrd="0" presId="urn:microsoft.com/office/officeart/2005/8/layout/cycle6"/>
    <dgm:cxn modelId="{C948611F-CBCD-4600-9E7C-5D5654265800}" type="presOf" srcId="{5145682E-7CEC-461B-98E1-984337037736}" destId="{684B2294-BA3F-4B87-8966-E0B1C21D1C82}" srcOrd="0" destOrd="0" presId="urn:microsoft.com/office/officeart/2005/8/layout/cycle6"/>
    <dgm:cxn modelId="{CBAE2852-A5E8-4309-8216-21A9DB00A98A}" srcId="{5145682E-7CEC-461B-98E1-984337037736}" destId="{52F6D4B5-66E3-4038-8827-E538801E979B}" srcOrd="0" destOrd="0" parTransId="{6E6EA8DA-D6D4-4F7D-9E28-0B2AD3A064B4}" sibTransId="{956D695A-ECAC-4AEE-B7C1-3F9B509DF47A}"/>
    <dgm:cxn modelId="{94FFDA85-E201-4CA7-BD3C-AB0F86037AA5}" type="presOf" srcId="{52F6D4B5-66E3-4038-8827-E538801E979B}" destId="{02FC10B4-5C4E-4997-8B95-4C3CC88FA5D6}" srcOrd="0" destOrd="0" presId="urn:microsoft.com/office/officeart/2005/8/layout/cycle6"/>
    <dgm:cxn modelId="{66D1ECB0-1C4B-4A5D-A310-3A56AD8F86F6}" srcId="{5145682E-7CEC-461B-98E1-984337037736}" destId="{46247D42-D320-48C2-ACDC-3772CD7F1D9A}" srcOrd="2" destOrd="0" parTransId="{1419EC02-DEA5-40BC-B285-B8E09B8E3F62}" sibTransId="{DD207AC3-4482-4EE3-8D0F-9B950F4BE48D}"/>
    <dgm:cxn modelId="{71B3082A-BEA3-48F0-AE3A-2B0C6D27238B}" srcId="{5145682E-7CEC-461B-98E1-984337037736}" destId="{77AAB66E-B288-4E11-9A9D-D2DC3B0667D7}" srcOrd="1" destOrd="0" parTransId="{01331E99-8B94-4479-A8A8-CE8C6A71C10F}" sibTransId="{7AE90542-E393-49E6-91B0-FDDE0666CECD}"/>
    <dgm:cxn modelId="{F804AF1D-6BB4-4B15-B370-A5B6D4F9AF82}" type="presOf" srcId="{F59DF0F1-9E66-4AE8-85DD-C8EBBCD3407B}" destId="{DC74F7B8-43F7-4C25-B60B-32005F7D3AB2}" srcOrd="0" destOrd="0" presId="urn:microsoft.com/office/officeart/2005/8/layout/cycle6"/>
    <dgm:cxn modelId="{DEAE3AE3-44BC-43A4-BC69-B23B714858E7}" type="presOf" srcId="{C53F1B56-1696-45EF-BF92-295D38D03C9D}" destId="{61712942-E1CE-4DA7-83F6-A9CB5F18111F}" srcOrd="0" destOrd="0" presId="urn:microsoft.com/office/officeart/2005/8/layout/cycle6"/>
    <dgm:cxn modelId="{A3347E2B-2865-47F3-99D3-8E2419C449C6}" type="presOf" srcId="{77AAB66E-B288-4E11-9A9D-D2DC3B0667D7}" destId="{01001D75-BEC4-419A-994B-A0E1869C365F}" srcOrd="0" destOrd="0" presId="urn:microsoft.com/office/officeart/2005/8/layout/cycle6"/>
    <dgm:cxn modelId="{93B02220-EE95-4113-9BAB-78E6D0844983}" type="presOf" srcId="{956D695A-ECAC-4AEE-B7C1-3F9B509DF47A}" destId="{02DEA5DD-3A32-452B-9440-B4086FC37E0B}" srcOrd="0" destOrd="0" presId="urn:microsoft.com/office/officeart/2005/8/layout/cycle6"/>
    <dgm:cxn modelId="{60DB98CA-798A-4EE2-9C3D-AD82669CB699}" type="presParOf" srcId="{684B2294-BA3F-4B87-8966-E0B1C21D1C82}" destId="{02FC10B4-5C4E-4997-8B95-4C3CC88FA5D6}" srcOrd="0" destOrd="0" presId="urn:microsoft.com/office/officeart/2005/8/layout/cycle6"/>
    <dgm:cxn modelId="{97678583-02FA-4D8C-8896-E640C0F723C7}" type="presParOf" srcId="{684B2294-BA3F-4B87-8966-E0B1C21D1C82}" destId="{FF7C6B44-0871-4B82-A677-7EC2B7DCBB15}" srcOrd="1" destOrd="0" presId="urn:microsoft.com/office/officeart/2005/8/layout/cycle6"/>
    <dgm:cxn modelId="{85D4B819-4A2B-4D9E-BE7F-1509AE722791}" type="presParOf" srcId="{684B2294-BA3F-4B87-8966-E0B1C21D1C82}" destId="{02DEA5DD-3A32-452B-9440-B4086FC37E0B}" srcOrd="2" destOrd="0" presId="urn:microsoft.com/office/officeart/2005/8/layout/cycle6"/>
    <dgm:cxn modelId="{4506F280-6194-436A-A83C-91CE0DE7386D}" type="presParOf" srcId="{684B2294-BA3F-4B87-8966-E0B1C21D1C82}" destId="{01001D75-BEC4-419A-994B-A0E1869C365F}" srcOrd="3" destOrd="0" presId="urn:microsoft.com/office/officeart/2005/8/layout/cycle6"/>
    <dgm:cxn modelId="{309ABA5E-8746-441E-A3B6-5E0C98B9EBBA}" type="presParOf" srcId="{684B2294-BA3F-4B87-8966-E0B1C21D1C82}" destId="{AE8B9EAB-2AEC-4C6E-A22F-BB04CAC81FCE}" srcOrd="4" destOrd="0" presId="urn:microsoft.com/office/officeart/2005/8/layout/cycle6"/>
    <dgm:cxn modelId="{707F5ED6-EB3E-4537-BA51-A1CB3EB517F6}" type="presParOf" srcId="{684B2294-BA3F-4B87-8966-E0B1C21D1C82}" destId="{C72C2D0F-46C6-4198-8864-350F17C4238E}" srcOrd="5" destOrd="0" presId="urn:microsoft.com/office/officeart/2005/8/layout/cycle6"/>
    <dgm:cxn modelId="{252C2ACA-8887-4187-AD5F-E1F83F390475}" type="presParOf" srcId="{684B2294-BA3F-4B87-8966-E0B1C21D1C82}" destId="{219F4CCE-297F-4464-A785-515DC15A1380}" srcOrd="6" destOrd="0" presId="urn:microsoft.com/office/officeart/2005/8/layout/cycle6"/>
    <dgm:cxn modelId="{9A507EC6-6BA9-43D2-90DF-B0A1668C6100}" type="presParOf" srcId="{684B2294-BA3F-4B87-8966-E0B1C21D1C82}" destId="{EEAFC219-46D6-4094-B251-4D1F185F238D}" srcOrd="7" destOrd="0" presId="urn:microsoft.com/office/officeart/2005/8/layout/cycle6"/>
    <dgm:cxn modelId="{3B9AFE59-62B8-4FB2-862B-D5CCFA91746A}" type="presParOf" srcId="{684B2294-BA3F-4B87-8966-E0B1C21D1C82}" destId="{38EA96E6-D3EA-4549-9204-4741B42B31FC}" srcOrd="8" destOrd="0" presId="urn:microsoft.com/office/officeart/2005/8/layout/cycle6"/>
    <dgm:cxn modelId="{68E6AE88-E6E8-4C8C-AFF8-98A2963D1742}" type="presParOf" srcId="{684B2294-BA3F-4B87-8966-E0B1C21D1C82}" destId="{61712942-E1CE-4DA7-83F6-A9CB5F18111F}" srcOrd="9" destOrd="0" presId="urn:microsoft.com/office/officeart/2005/8/layout/cycle6"/>
    <dgm:cxn modelId="{3A0FF426-FF7E-4DA3-A60E-0D77AA88DF84}" type="presParOf" srcId="{684B2294-BA3F-4B87-8966-E0B1C21D1C82}" destId="{807C54C6-4868-4C59-894F-04FDAE0670A3}" srcOrd="10" destOrd="0" presId="urn:microsoft.com/office/officeart/2005/8/layout/cycle6"/>
    <dgm:cxn modelId="{49A5BA23-6DDB-49EF-AF4E-1362B9C9A5B9}" type="presParOf" srcId="{684B2294-BA3F-4B87-8966-E0B1C21D1C82}" destId="{9B758BE0-707C-46BE-9540-3B50FF589B8B}" srcOrd="11" destOrd="0" presId="urn:microsoft.com/office/officeart/2005/8/layout/cycle6"/>
    <dgm:cxn modelId="{DBDB07B5-7B4A-4F38-8F6A-E3AD4B1DF355}" type="presParOf" srcId="{684B2294-BA3F-4B87-8966-E0B1C21D1C82}" destId="{DC74F7B8-43F7-4C25-B60B-32005F7D3AB2}" srcOrd="12" destOrd="0" presId="urn:microsoft.com/office/officeart/2005/8/layout/cycle6"/>
    <dgm:cxn modelId="{36795DF3-F1C3-46FA-A34E-3659DE92DF64}" type="presParOf" srcId="{684B2294-BA3F-4B87-8966-E0B1C21D1C82}" destId="{6580AA77-4A20-43AB-9156-512AD5204236}" srcOrd="13" destOrd="0" presId="urn:microsoft.com/office/officeart/2005/8/layout/cycle6"/>
    <dgm:cxn modelId="{B47328B5-8EE7-414B-AC71-8893DE0A4CB7}" type="presParOf" srcId="{684B2294-BA3F-4B87-8966-E0B1C21D1C82}" destId="{45063EBD-54C7-4849-A7B4-C4DDC513FE5E}" srcOrd="14" destOrd="0" presId="urn:microsoft.com/office/officeart/2005/8/layout/cycle6"/>
    <dgm:cxn modelId="{AB7C14D1-6736-45DF-B9FF-6328FDD64442}" type="presParOf" srcId="{684B2294-BA3F-4B87-8966-E0B1C21D1C82}" destId="{27E3D9A6-7D07-42CF-8921-6D1230A0BFA6}" srcOrd="15" destOrd="0" presId="urn:microsoft.com/office/officeart/2005/8/layout/cycle6"/>
    <dgm:cxn modelId="{915F9B86-2503-4C4B-A846-C9EA9BEF3CCC}" type="presParOf" srcId="{684B2294-BA3F-4B87-8966-E0B1C21D1C82}" destId="{913DEF69-B422-4A15-AF7F-B46FF080F6D5}" srcOrd="16" destOrd="0" presId="urn:microsoft.com/office/officeart/2005/8/layout/cycle6"/>
    <dgm:cxn modelId="{C8AB18FD-327A-405F-8B92-CC4F40F7857C}" type="presParOf" srcId="{684B2294-BA3F-4B87-8966-E0B1C21D1C82}" destId="{D9A3E34D-468D-4B9D-B83B-AA23491A08AC}"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C10B4-5C4E-4997-8B95-4C3CC88FA5D6}">
      <dsp:nvSpPr>
        <dsp:cNvPr id="0" name=""/>
        <dsp:cNvSpPr/>
      </dsp:nvSpPr>
      <dsp:spPr>
        <a:xfrm>
          <a:off x="2738505" y="3424"/>
          <a:ext cx="1130167" cy="7346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Once Only</a:t>
          </a:r>
          <a:endParaRPr lang="en-US" sz="1600" kern="1200" dirty="0"/>
        </a:p>
      </dsp:txBody>
      <dsp:txXfrm>
        <a:off x="2774366" y="39285"/>
        <a:ext cx="1058445" cy="662887"/>
      </dsp:txXfrm>
    </dsp:sp>
    <dsp:sp modelId="{02DEA5DD-3A32-452B-9440-B4086FC37E0B}">
      <dsp:nvSpPr>
        <dsp:cNvPr id="0" name=""/>
        <dsp:cNvSpPr/>
      </dsp:nvSpPr>
      <dsp:spPr>
        <a:xfrm>
          <a:off x="1574535" y="370728"/>
          <a:ext cx="3458108" cy="3458108"/>
        </a:xfrm>
        <a:custGeom>
          <a:avLst/>
          <a:gdLst/>
          <a:ahLst/>
          <a:cxnLst/>
          <a:rect l="0" t="0" r="0" b="0"/>
          <a:pathLst>
            <a:path>
              <a:moveTo>
                <a:pt x="2301342" y="97455"/>
              </a:moveTo>
              <a:arcTo wR="1729054" hR="1729054" stAng="17359710" swAng="149913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1001D75-BEC4-419A-994B-A0E1869C365F}">
      <dsp:nvSpPr>
        <dsp:cNvPr id="0" name=""/>
        <dsp:cNvSpPr/>
      </dsp:nvSpPr>
      <dsp:spPr>
        <a:xfrm>
          <a:off x="3968320" y="867951"/>
          <a:ext cx="1665347" cy="7346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Digital by default</a:t>
          </a:r>
          <a:endParaRPr lang="en-US" sz="1600" kern="1200" dirty="0"/>
        </a:p>
      </dsp:txBody>
      <dsp:txXfrm>
        <a:off x="4004181" y="903812"/>
        <a:ext cx="1593625" cy="662887"/>
      </dsp:txXfrm>
    </dsp:sp>
    <dsp:sp modelId="{C72C2D0F-46C6-4198-8864-350F17C4238E}">
      <dsp:nvSpPr>
        <dsp:cNvPr id="0" name=""/>
        <dsp:cNvSpPr/>
      </dsp:nvSpPr>
      <dsp:spPr>
        <a:xfrm>
          <a:off x="1574535" y="370728"/>
          <a:ext cx="3458108" cy="3458108"/>
        </a:xfrm>
        <a:custGeom>
          <a:avLst/>
          <a:gdLst/>
          <a:ahLst/>
          <a:cxnLst/>
          <a:rect l="0" t="0" r="0" b="0"/>
          <a:pathLst>
            <a:path>
              <a:moveTo>
                <a:pt x="3387905" y="1241364"/>
              </a:moveTo>
              <a:arcTo wR="1729054" hR="1729054" stAng="20617023" swAng="196595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19F4CCE-297F-4464-A785-515DC15A1380}">
      <dsp:nvSpPr>
        <dsp:cNvPr id="0" name=""/>
        <dsp:cNvSpPr/>
      </dsp:nvSpPr>
      <dsp:spPr>
        <a:xfrm>
          <a:off x="3959674" y="2597005"/>
          <a:ext cx="1682638" cy="7346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Transparency</a:t>
          </a:r>
          <a:endParaRPr lang="en-US" sz="1600" kern="1200" dirty="0"/>
        </a:p>
      </dsp:txBody>
      <dsp:txXfrm>
        <a:off x="3995535" y="2632866"/>
        <a:ext cx="1610916" cy="662887"/>
      </dsp:txXfrm>
    </dsp:sp>
    <dsp:sp modelId="{38EA96E6-D3EA-4549-9204-4741B42B31FC}">
      <dsp:nvSpPr>
        <dsp:cNvPr id="0" name=""/>
        <dsp:cNvSpPr/>
      </dsp:nvSpPr>
      <dsp:spPr>
        <a:xfrm>
          <a:off x="1574535" y="370728"/>
          <a:ext cx="3458108" cy="3458108"/>
        </a:xfrm>
        <a:custGeom>
          <a:avLst/>
          <a:gdLst/>
          <a:ahLst/>
          <a:cxnLst/>
          <a:rect l="0" t="0" r="0" b="0"/>
          <a:pathLst>
            <a:path>
              <a:moveTo>
                <a:pt x="2938729" y="2964494"/>
              </a:moveTo>
              <a:arcTo wR="1729054" hR="1729054" stAng="2736223" swAng="100734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1712942-E1CE-4DA7-83F6-A9CB5F18111F}">
      <dsp:nvSpPr>
        <dsp:cNvPr id="0" name=""/>
        <dsp:cNvSpPr/>
      </dsp:nvSpPr>
      <dsp:spPr>
        <a:xfrm>
          <a:off x="2506900" y="3461532"/>
          <a:ext cx="1593378" cy="7346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Inclusion and easy access</a:t>
          </a:r>
          <a:endParaRPr lang="en-US" sz="1600" kern="1200" dirty="0"/>
        </a:p>
      </dsp:txBody>
      <dsp:txXfrm>
        <a:off x="2542761" y="3497393"/>
        <a:ext cx="1521656" cy="662887"/>
      </dsp:txXfrm>
    </dsp:sp>
    <dsp:sp modelId="{9B758BE0-707C-46BE-9540-3B50FF589B8B}">
      <dsp:nvSpPr>
        <dsp:cNvPr id="0" name=""/>
        <dsp:cNvSpPr/>
      </dsp:nvSpPr>
      <dsp:spPr>
        <a:xfrm>
          <a:off x="1574535" y="370728"/>
          <a:ext cx="3458108" cy="3458108"/>
        </a:xfrm>
        <a:custGeom>
          <a:avLst/>
          <a:gdLst/>
          <a:ahLst/>
          <a:cxnLst/>
          <a:rect l="0" t="0" r="0" b="0"/>
          <a:pathLst>
            <a:path>
              <a:moveTo>
                <a:pt x="927797" y="3261247"/>
              </a:moveTo>
              <a:arcTo wR="1729054" hR="1729054" stAng="7056432" swAng="100734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C74F7B8-43F7-4C25-B60B-32005F7D3AB2}">
      <dsp:nvSpPr>
        <dsp:cNvPr id="0" name=""/>
        <dsp:cNvSpPr/>
      </dsp:nvSpPr>
      <dsp:spPr>
        <a:xfrm>
          <a:off x="1037128" y="2597005"/>
          <a:ext cx="1538113" cy="7346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Reliability and security</a:t>
          </a:r>
          <a:endParaRPr lang="en-US" sz="1600" kern="1200" dirty="0"/>
        </a:p>
      </dsp:txBody>
      <dsp:txXfrm>
        <a:off x="1072989" y="2632866"/>
        <a:ext cx="1466391" cy="662887"/>
      </dsp:txXfrm>
    </dsp:sp>
    <dsp:sp modelId="{45063EBD-54C7-4849-A7B4-C4DDC513FE5E}">
      <dsp:nvSpPr>
        <dsp:cNvPr id="0" name=""/>
        <dsp:cNvSpPr/>
      </dsp:nvSpPr>
      <dsp:spPr>
        <a:xfrm>
          <a:off x="1574535" y="370728"/>
          <a:ext cx="3458108" cy="3458108"/>
        </a:xfrm>
        <a:custGeom>
          <a:avLst/>
          <a:gdLst/>
          <a:ahLst/>
          <a:cxnLst/>
          <a:rect l="0" t="0" r="0" b="0"/>
          <a:pathLst>
            <a:path>
              <a:moveTo>
                <a:pt x="70203" y="2216744"/>
              </a:moveTo>
              <a:arcTo wR="1729054" hR="1729054" stAng="9817023" swAng="196595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7E3D9A6-7D07-42CF-8921-6D1230A0BFA6}">
      <dsp:nvSpPr>
        <dsp:cNvPr id="0" name=""/>
        <dsp:cNvSpPr/>
      </dsp:nvSpPr>
      <dsp:spPr>
        <a:xfrm>
          <a:off x="942561" y="867951"/>
          <a:ext cx="1727246" cy="7346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Interoperability</a:t>
          </a:r>
          <a:endParaRPr lang="en-US" sz="1600" kern="1200" dirty="0"/>
        </a:p>
      </dsp:txBody>
      <dsp:txXfrm>
        <a:off x="978422" y="903812"/>
        <a:ext cx="1655524" cy="662887"/>
      </dsp:txXfrm>
    </dsp:sp>
    <dsp:sp modelId="{D9A3E34D-468D-4B9D-B83B-AA23491A08AC}">
      <dsp:nvSpPr>
        <dsp:cNvPr id="0" name=""/>
        <dsp:cNvSpPr/>
      </dsp:nvSpPr>
      <dsp:spPr>
        <a:xfrm>
          <a:off x="1574535" y="370728"/>
          <a:ext cx="3458108" cy="3458108"/>
        </a:xfrm>
        <a:custGeom>
          <a:avLst/>
          <a:gdLst/>
          <a:ahLst/>
          <a:cxnLst/>
          <a:rect l="0" t="0" r="0" b="0"/>
          <a:pathLst>
            <a:path>
              <a:moveTo>
                <a:pt x="521150" y="491880"/>
              </a:moveTo>
              <a:arcTo wR="1729054" hR="1729054" stAng="13541152" swAng="149913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C548378-F78C-4FE1-B67B-1A019581B8C8}" type="datetimeFigureOut">
              <a:rPr lang="en-GB" smtClean="0"/>
              <a:t>25/09/2022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D70C6F8-5F2D-41EC-BAA2-D2D3D1EEDB36}" type="slidenum">
              <a:rPr lang="en-GB" smtClean="0"/>
              <a:t>‹Nr.›</a:t>
            </a:fld>
            <a:endParaRPr lang="en-GB"/>
          </a:p>
        </p:txBody>
      </p:sp>
    </p:spTree>
    <p:extLst>
      <p:ext uri="{BB962C8B-B14F-4D97-AF65-F5344CB8AC3E}">
        <p14:creationId xmlns:p14="http://schemas.microsoft.com/office/powerpoint/2010/main" val="3306607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2BAB68C-6CAA-4FFE-A0E4-0BEFA88772A1}" type="datetimeFigureOut">
              <a:rPr lang="en-GB" smtClean="0"/>
              <a:t>25/09/2022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32EE0D1-5330-490E-A26A-1218C010E09C}" type="slidenum">
              <a:rPr lang="en-GB" smtClean="0"/>
              <a:t>‹Nr.›</a:t>
            </a:fld>
            <a:endParaRPr lang="en-GB"/>
          </a:p>
        </p:txBody>
      </p:sp>
    </p:spTree>
    <p:extLst>
      <p:ext uri="{BB962C8B-B14F-4D97-AF65-F5344CB8AC3E}">
        <p14:creationId xmlns:p14="http://schemas.microsoft.com/office/powerpoint/2010/main" val="1220038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32EE0D1-5330-490E-A26A-1218C010E09C}" type="slidenum">
              <a:rPr lang="en-GB" smtClean="0"/>
              <a:t>1</a:t>
            </a:fld>
            <a:endParaRPr lang="en-GB"/>
          </a:p>
        </p:txBody>
      </p:sp>
    </p:spTree>
    <p:extLst>
      <p:ext uri="{BB962C8B-B14F-4D97-AF65-F5344CB8AC3E}">
        <p14:creationId xmlns:p14="http://schemas.microsoft.com/office/powerpoint/2010/main" val="2589293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2EE0D1-5330-490E-A26A-1218C010E09C}" type="slidenum">
              <a:rPr lang="en-GB" smtClean="0"/>
              <a:t>10</a:t>
            </a:fld>
            <a:endParaRPr lang="en-GB"/>
          </a:p>
        </p:txBody>
      </p:sp>
    </p:spTree>
    <p:extLst>
      <p:ext uri="{BB962C8B-B14F-4D97-AF65-F5344CB8AC3E}">
        <p14:creationId xmlns:p14="http://schemas.microsoft.com/office/powerpoint/2010/main" val="527276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432EE0D1-5330-490E-A26A-1218C010E09C}" type="slidenum">
              <a:rPr lang="en-GB" smtClean="0"/>
              <a:t>11</a:t>
            </a:fld>
            <a:endParaRPr lang="en-GB"/>
          </a:p>
        </p:txBody>
      </p:sp>
    </p:spTree>
    <p:extLst>
      <p:ext uri="{BB962C8B-B14F-4D97-AF65-F5344CB8AC3E}">
        <p14:creationId xmlns:p14="http://schemas.microsoft.com/office/powerpoint/2010/main" val="1506123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2EE0D1-5330-490E-A26A-1218C010E09C}" type="slidenum">
              <a:rPr lang="en-GB" smtClean="0"/>
              <a:t>12</a:t>
            </a:fld>
            <a:endParaRPr lang="en-GB"/>
          </a:p>
        </p:txBody>
      </p:sp>
    </p:spTree>
    <p:extLst>
      <p:ext uri="{BB962C8B-B14F-4D97-AF65-F5344CB8AC3E}">
        <p14:creationId xmlns:p14="http://schemas.microsoft.com/office/powerpoint/2010/main" val="3327811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2EE0D1-5330-490E-A26A-1218C010E09C}" type="slidenum">
              <a:rPr lang="en-GB" smtClean="0"/>
              <a:t>13</a:t>
            </a:fld>
            <a:endParaRPr lang="en-GB"/>
          </a:p>
        </p:txBody>
      </p:sp>
    </p:spTree>
    <p:extLst>
      <p:ext uri="{BB962C8B-B14F-4D97-AF65-F5344CB8AC3E}">
        <p14:creationId xmlns:p14="http://schemas.microsoft.com/office/powerpoint/2010/main" val="1467645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2EE0D1-5330-490E-A26A-1218C010E09C}" type="slidenum">
              <a:rPr lang="en-GB" smtClean="0"/>
              <a:t>14</a:t>
            </a:fld>
            <a:endParaRPr lang="en-GB"/>
          </a:p>
        </p:txBody>
      </p:sp>
    </p:spTree>
    <p:extLst>
      <p:ext uri="{BB962C8B-B14F-4D97-AF65-F5344CB8AC3E}">
        <p14:creationId xmlns:p14="http://schemas.microsoft.com/office/powerpoint/2010/main" val="2594976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2EE0D1-5330-490E-A26A-1218C010E09C}" type="slidenum">
              <a:rPr lang="en-GB" smtClean="0"/>
              <a:t>15</a:t>
            </a:fld>
            <a:endParaRPr lang="en-GB"/>
          </a:p>
        </p:txBody>
      </p:sp>
    </p:spTree>
    <p:extLst>
      <p:ext uri="{BB962C8B-B14F-4D97-AF65-F5344CB8AC3E}">
        <p14:creationId xmlns:p14="http://schemas.microsoft.com/office/powerpoint/2010/main" val="2235468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2EE0D1-5330-490E-A26A-1218C010E09C}" type="slidenum">
              <a:rPr lang="en-GB" smtClean="0"/>
              <a:t>16</a:t>
            </a:fld>
            <a:endParaRPr lang="en-GB"/>
          </a:p>
        </p:txBody>
      </p:sp>
    </p:spTree>
    <p:extLst>
      <p:ext uri="{BB962C8B-B14F-4D97-AF65-F5344CB8AC3E}">
        <p14:creationId xmlns:p14="http://schemas.microsoft.com/office/powerpoint/2010/main" val="2019607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2EE0D1-5330-490E-A26A-1218C010E09C}" type="slidenum">
              <a:rPr lang="en-GB" smtClean="0"/>
              <a:t>17</a:t>
            </a:fld>
            <a:endParaRPr lang="en-GB"/>
          </a:p>
        </p:txBody>
      </p:sp>
    </p:spTree>
    <p:extLst>
      <p:ext uri="{BB962C8B-B14F-4D97-AF65-F5344CB8AC3E}">
        <p14:creationId xmlns:p14="http://schemas.microsoft.com/office/powerpoint/2010/main" val="637379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2EE0D1-5330-490E-A26A-1218C010E09C}" type="slidenum">
              <a:rPr lang="en-GB" smtClean="0"/>
              <a:t>18</a:t>
            </a:fld>
            <a:endParaRPr lang="en-GB"/>
          </a:p>
        </p:txBody>
      </p:sp>
    </p:spTree>
    <p:extLst>
      <p:ext uri="{BB962C8B-B14F-4D97-AF65-F5344CB8AC3E}">
        <p14:creationId xmlns:p14="http://schemas.microsoft.com/office/powerpoint/2010/main" val="2911173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2EE0D1-5330-490E-A26A-1218C010E09C}" type="slidenum">
              <a:rPr lang="en-GB" smtClean="0"/>
              <a:t>19</a:t>
            </a:fld>
            <a:endParaRPr lang="en-GB"/>
          </a:p>
        </p:txBody>
      </p:sp>
    </p:spTree>
    <p:extLst>
      <p:ext uri="{BB962C8B-B14F-4D97-AF65-F5344CB8AC3E}">
        <p14:creationId xmlns:p14="http://schemas.microsoft.com/office/powerpoint/2010/main" val="2380665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2EE0D1-5330-490E-A26A-1218C010E09C}" type="slidenum">
              <a:rPr lang="en-GB" smtClean="0"/>
              <a:t>2</a:t>
            </a:fld>
            <a:endParaRPr lang="en-GB"/>
          </a:p>
        </p:txBody>
      </p:sp>
    </p:spTree>
    <p:extLst>
      <p:ext uri="{BB962C8B-B14F-4D97-AF65-F5344CB8AC3E}">
        <p14:creationId xmlns:p14="http://schemas.microsoft.com/office/powerpoint/2010/main" val="1616730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2EE0D1-5330-490E-A26A-1218C010E09C}" type="slidenum">
              <a:rPr lang="en-GB" smtClean="0"/>
              <a:t>20</a:t>
            </a:fld>
            <a:endParaRPr lang="en-GB"/>
          </a:p>
        </p:txBody>
      </p:sp>
    </p:spTree>
    <p:extLst>
      <p:ext uri="{BB962C8B-B14F-4D97-AF65-F5344CB8AC3E}">
        <p14:creationId xmlns:p14="http://schemas.microsoft.com/office/powerpoint/2010/main" val="696222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2EE0D1-5330-490E-A26A-1218C010E09C}" type="slidenum">
              <a:rPr lang="en-GB" smtClean="0"/>
              <a:t>21</a:t>
            </a:fld>
            <a:endParaRPr lang="en-GB"/>
          </a:p>
        </p:txBody>
      </p:sp>
    </p:spTree>
    <p:extLst>
      <p:ext uri="{BB962C8B-B14F-4D97-AF65-F5344CB8AC3E}">
        <p14:creationId xmlns:p14="http://schemas.microsoft.com/office/powerpoint/2010/main" val="1508740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2EE0D1-5330-490E-A26A-1218C010E09C}" type="slidenum">
              <a:rPr lang="en-GB" smtClean="0"/>
              <a:t>22</a:t>
            </a:fld>
            <a:endParaRPr lang="en-GB"/>
          </a:p>
        </p:txBody>
      </p:sp>
    </p:spTree>
    <p:extLst>
      <p:ext uri="{BB962C8B-B14F-4D97-AF65-F5344CB8AC3E}">
        <p14:creationId xmlns:p14="http://schemas.microsoft.com/office/powerpoint/2010/main" val="1815266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2EE0D1-5330-490E-A26A-1218C010E09C}" type="slidenum">
              <a:rPr lang="en-GB" smtClean="0"/>
              <a:t>23</a:t>
            </a:fld>
            <a:endParaRPr lang="en-GB"/>
          </a:p>
        </p:txBody>
      </p:sp>
    </p:spTree>
    <p:extLst>
      <p:ext uri="{BB962C8B-B14F-4D97-AF65-F5344CB8AC3E}">
        <p14:creationId xmlns:p14="http://schemas.microsoft.com/office/powerpoint/2010/main" val="2261569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2EE0D1-5330-490E-A26A-1218C010E09C}" type="slidenum">
              <a:rPr lang="en-GB" smtClean="0"/>
              <a:t>24</a:t>
            </a:fld>
            <a:endParaRPr lang="en-GB"/>
          </a:p>
        </p:txBody>
      </p:sp>
    </p:spTree>
    <p:extLst>
      <p:ext uri="{BB962C8B-B14F-4D97-AF65-F5344CB8AC3E}">
        <p14:creationId xmlns:p14="http://schemas.microsoft.com/office/powerpoint/2010/main" val="1627484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2EE0D1-5330-490E-A26A-1218C010E09C}" type="slidenum">
              <a:rPr lang="en-GB" smtClean="0"/>
              <a:t>25</a:t>
            </a:fld>
            <a:endParaRPr lang="en-GB"/>
          </a:p>
        </p:txBody>
      </p:sp>
    </p:spTree>
    <p:extLst>
      <p:ext uri="{BB962C8B-B14F-4D97-AF65-F5344CB8AC3E}">
        <p14:creationId xmlns:p14="http://schemas.microsoft.com/office/powerpoint/2010/main" val="3726609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2EE0D1-5330-490E-A26A-1218C010E09C}" type="slidenum">
              <a:rPr lang="en-GB" smtClean="0"/>
              <a:t>26</a:t>
            </a:fld>
            <a:endParaRPr lang="en-GB"/>
          </a:p>
        </p:txBody>
      </p:sp>
    </p:spTree>
    <p:extLst>
      <p:ext uri="{BB962C8B-B14F-4D97-AF65-F5344CB8AC3E}">
        <p14:creationId xmlns:p14="http://schemas.microsoft.com/office/powerpoint/2010/main" val="6075599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2EE0D1-5330-490E-A26A-1218C010E09C}" type="slidenum">
              <a:rPr lang="en-GB" smtClean="0"/>
              <a:t>27</a:t>
            </a:fld>
            <a:endParaRPr lang="en-GB"/>
          </a:p>
        </p:txBody>
      </p:sp>
    </p:spTree>
    <p:extLst>
      <p:ext uri="{BB962C8B-B14F-4D97-AF65-F5344CB8AC3E}">
        <p14:creationId xmlns:p14="http://schemas.microsoft.com/office/powerpoint/2010/main" val="20517374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2EE0D1-5330-490E-A26A-1218C010E09C}" type="slidenum">
              <a:rPr lang="en-GB" smtClean="0"/>
              <a:t>28</a:t>
            </a:fld>
            <a:endParaRPr lang="en-GB"/>
          </a:p>
        </p:txBody>
      </p:sp>
    </p:spTree>
    <p:extLst>
      <p:ext uri="{BB962C8B-B14F-4D97-AF65-F5344CB8AC3E}">
        <p14:creationId xmlns:p14="http://schemas.microsoft.com/office/powerpoint/2010/main" val="762642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2EE0D1-5330-490E-A26A-1218C010E09C}" type="slidenum">
              <a:rPr lang="en-GB" smtClean="0"/>
              <a:t>29</a:t>
            </a:fld>
            <a:endParaRPr lang="en-GB"/>
          </a:p>
        </p:txBody>
      </p:sp>
    </p:spTree>
    <p:extLst>
      <p:ext uri="{BB962C8B-B14F-4D97-AF65-F5344CB8AC3E}">
        <p14:creationId xmlns:p14="http://schemas.microsoft.com/office/powerpoint/2010/main" val="158413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2EE0D1-5330-490E-A26A-1218C010E09C}" type="slidenum">
              <a:rPr lang="en-GB" smtClean="0"/>
              <a:t>3</a:t>
            </a:fld>
            <a:endParaRPr lang="en-GB"/>
          </a:p>
        </p:txBody>
      </p:sp>
    </p:spTree>
    <p:extLst>
      <p:ext uri="{BB962C8B-B14F-4D97-AF65-F5344CB8AC3E}">
        <p14:creationId xmlns:p14="http://schemas.microsoft.com/office/powerpoint/2010/main" val="36992516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2EE0D1-5330-490E-A26A-1218C010E09C}" type="slidenum">
              <a:rPr lang="en-GB" smtClean="0"/>
              <a:t>30</a:t>
            </a:fld>
            <a:endParaRPr lang="en-GB"/>
          </a:p>
        </p:txBody>
      </p:sp>
    </p:spTree>
    <p:extLst>
      <p:ext uri="{BB962C8B-B14F-4D97-AF65-F5344CB8AC3E}">
        <p14:creationId xmlns:p14="http://schemas.microsoft.com/office/powerpoint/2010/main" val="858718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2EE0D1-5330-490E-A26A-1218C010E09C}" type="slidenum">
              <a:rPr lang="en-GB" smtClean="0"/>
              <a:t>31</a:t>
            </a:fld>
            <a:endParaRPr lang="en-GB"/>
          </a:p>
        </p:txBody>
      </p:sp>
    </p:spTree>
    <p:extLst>
      <p:ext uri="{BB962C8B-B14F-4D97-AF65-F5344CB8AC3E}">
        <p14:creationId xmlns:p14="http://schemas.microsoft.com/office/powerpoint/2010/main" val="746442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2EE0D1-5330-490E-A26A-1218C010E09C}" type="slidenum">
              <a:rPr lang="en-GB" smtClean="0"/>
              <a:t>32</a:t>
            </a:fld>
            <a:endParaRPr lang="en-GB"/>
          </a:p>
        </p:txBody>
      </p:sp>
    </p:spTree>
    <p:extLst>
      <p:ext uri="{BB962C8B-B14F-4D97-AF65-F5344CB8AC3E}">
        <p14:creationId xmlns:p14="http://schemas.microsoft.com/office/powerpoint/2010/main" val="5670577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2EE0D1-5330-490E-A26A-1218C010E09C}" type="slidenum">
              <a:rPr lang="en-GB" smtClean="0"/>
              <a:t>33</a:t>
            </a:fld>
            <a:endParaRPr lang="en-GB"/>
          </a:p>
        </p:txBody>
      </p:sp>
    </p:spTree>
    <p:extLst>
      <p:ext uri="{BB962C8B-B14F-4D97-AF65-F5344CB8AC3E}">
        <p14:creationId xmlns:p14="http://schemas.microsoft.com/office/powerpoint/2010/main" val="38262422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2EE0D1-5330-490E-A26A-1218C010E09C}" type="slidenum">
              <a:rPr lang="en-GB" smtClean="0"/>
              <a:t>34</a:t>
            </a:fld>
            <a:endParaRPr lang="en-GB"/>
          </a:p>
        </p:txBody>
      </p:sp>
    </p:spTree>
    <p:extLst>
      <p:ext uri="{BB962C8B-B14F-4D97-AF65-F5344CB8AC3E}">
        <p14:creationId xmlns:p14="http://schemas.microsoft.com/office/powerpoint/2010/main" val="13756636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2EE0D1-5330-490E-A26A-1218C010E09C}" type="slidenum">
              <a:rPr lang="en-GB" smtClean="0"/>
              <a:t>35</a:t>
            </a:fld>
            <a:endParaRPr lang="en-GB"/>
          </a:p>
        </p:txBody>
      </p:sp>
    </p:spTree>
    <p:extLst>
      <p:ext uri="{BB962C8B-B14F-4D97-AF65-F5344CB8AC3E}">
        <p14:creationId xmlns:p14="http://schemas.microsoft.com/office/powerpoint/2010/main" val="3752761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47DF68-462E-F74B-ABCD-5FB49D55DFB3}" type="slidenum">
              <a:rPr lang="en-US" smtClean="0"/>
              <a:t>4</a:t>
            </a:fld>
            <a:endParaRPr lang="en-US"/>
          </a:p>
        </p:txBody>
      </p:sp>
    </p:spTree>
    <p:extLst>
      <p:ext uri="{BB962C8B-B14F-4D97-AF65-F5344CB8AC3E}">
        <p14:creationId xmlns:p14="http://schemas.microsoft.com/office/powerpoint/2010/main" val="3125721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2EE0D1-5330-490E-A26A-1218C010E09C}" type="slidenum">
              <a:rPr lang="en-GB" smtClean="0"/>
              <a:t>5</a:t>
            </a:fld>
            <a:endParaRPr lang="en-GB"/>
          </a:p>
        </p:txBody>
      </p:sp>
    </p:spTree>
    <p:extLst>
      <p:ext uri="{BB962C8B-B14F-4D97-AF65-F5344CB8AC3E}">
        <p14:creationId xmlns:p14="http://schemas.microsoft.com/office/powerpoint/2010/main" val="1756095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baseline="0" dirty="0" smtClean="0"/>
              <a:t>45% des travailleurs du Luxembourg résident dans un des trois pays limitrophes. La moitié en France (~ 85K personnes). L’autre moitié se répartit à parts égales entre la Belgique et l’Allemagne.</a:t>
            </a:r>
          </a:p>
          <a:p>
            <a:pPr marL="171450" indent="-171450">
              <a:buFont typeface="Arial" panose="020B0604020202020204" pitchFamily="34" charset="0"/>
              <a:buChar char="•"/>
            </a:pPr>
            <a:r>
              <a:rPr lang="fr-FR" baseline="0" dirty="0" smtClean="0"/>
              <a:t>Un peu mois de 30% de travailleurs sont des ressortissants luxembourgeois qui résident au Grand-Duché.</a:t>
            </a:r>
          </a:p>
          <a:p>
            <a:pPr marL="171450" indent="-171450">
              <a:buFont typeface="Arial" panose="020B0604020202020204" pitchFamily="34" charset="0"/>
              <a:buChar char="•"/>
            </a:pPr>
            <a:r>
              <a:rPr lang="fr-FR" baseline="0" dirty="0" smtClean="0"/>
              <a:t>L’emploi des frontaliers est très sensible à la conjoncture. Avant la crise, l’emploi des frontaliers a connu des taux de croissance très élevés, au-delà de 5% voire de 10% par an! Cette dynamique a été freinée par la crise et pendant un moment, l’emploi des frontaliers et celui des résidents (quasiment pas affecté par la crise) ont progressé au même rythme pendant un moment. Il y a quelque mois, grâce à la conjoncture plus favorable. </a:t>
            </a:r>
          </a:p>
          <a:p>
            <a:pPr marL="171450" indent="-171450">
              <a:buFont typeface="Arial" panose="020B0604020202020204" pitchFamily="34" charset="0"/>
              <a:buChar char="•"/>
            </a:pPr>
            <a:r>
              <a:rPr lang="fr-FR" baseline="0" dirty="0" smtClean="0"/>
              <a:t>Les ressortissants des pays tiers constituent le plus petit groupe dans ce graphique (3% de l’emploi) mais ils affichent le taux de croissance le plus élevé (6%)</a:t>
            </a:r>
          </a:p>
          <a:p>
            <a:pPr marL="0" indent="0">
              <a:buFont typeface="Arial" panose="020B0604020202020204" pitchFamily="34" charset="0"/>
              <a:buNone/>
            </a:pPr>
            <a:endParaRPr lang="fr-FR" baseline="0" dirty="0" smtClean="0"/>
          </a:p>
        </p:txBody>
      </p:sp>
      <p:sp>
        <p:nvSpPr>
          <p:cNvPr id="4" name="Slide Number Placeholder 3"/>
          <p:cNvSpPr>
            <a:spLocks noGrp="1"/>
          </p:cNvSpPr>
          <p:nvPr>
            <p:ph type="sldNum" sz="quarter" idx="10"/>
          </p:nvPr>
        </p:nvSpPr>
        <p:spPr/>
        <p:txBody>
          <a:bodyPr/>
          <a:lstStyle/>
          <a:p>
            <a:fld id="{432EE0D1-5330-490E-A26A-1218C010E09C}" type="slidenum">
              <a:rPr lang="en-GB" smtClean="0"/>
              <a:t>6</a:t>
            </a:fld>
            <a:endParaRPr lang="en-GB"/>
          </a:p>
        </p:txBody>
      </p:sp>
    </p:spTree>
    <p:extLst>
      <p:ext uri="{BB962C8B-B14F-4D97-AF65-F5344CB8AC3E}">
        <p14:creationId xmlns:p14="http://schemas.microsoft.com/office/powerpoint/2010/main" val="3589181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2EE0D1-5330-490E-A26A-1218C010E09C}" type="slidenum">
              <a:rPr lang="en-GB" smtClean="0"/>
              <a:t>7</a:t>
            </a:fld>
            <a:endParaRPr lang="en-GB"/>
          </a:p>
        </p:txBody>
      </p:sp>
    </p:spTree>
    <p:extLst>
      <p:ext uri="{BB962C8B-B14F-4D97-AF65-F5344CB8AC3E}">
        <p14:creationId xmlns:p14="http://schemas.microsoft.com/office/powerpoint/2010/main" val="3565339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2EE0D1-5330-490E-A26A-1218C010E09C}" type="slidenum">
              <a:rPr lang="en-GB" smtClean="0"/>
              <a:t>8</a:t>
            </a:fld>
            <a:endParaRPr lang="en-GB"/>
          </a:p>
        </p:txBody>
      </p:sp>
    </p:spTree>
    <p:extLst>
      <p:ext uri="{BB962C8B-B14F-4D97-AF65-F5344CB8AC3E}">
        <p14:creationId xmlns:p14="http://schemas.microsoft.com/office/powerpoint/2010/main" val="2111899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2EE0D1-5330-490E-A26A-1218C010E09C}" type="slidenum">
              <a:rPr lang="en-GB" smtClean="0"/>
              <a:t>9</a:t>
            </a:fld>
            <a:endParaRPr lang="en-GB"/>
          </a:p>
        </p:txBody>
      </p:sp>
    </p:spTree>
    <p:extLst>
      <p:ext uri="{BB962C8B-B14F-4D97-AF65-F5344CB8AC3E}">
        <p14:creationId xmlns:p14="http://schemas.microsoft.com/office/powerpoint/2010/main" val="4865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8863" y="1502797"/>
            <a:ext cx="7789763" cy="1925578"/>
          </a:xfrm>
        </p:spPr>
        <p:txBody>
          <a:bodyPr anchor="ctr"/>
          <a:lstStyle>
            <a:lvl1pPr algn="l">
              <a:defRPr sz="6000"/>
            </a:lvl1pPr>
          </a:lstStyle>
          <a:p>
            <a:r>
              <a:rPr lang="en-US" noProof="0" smtClean="0"/>
              <a:t>Click to edit Master title style</a:t>
            </a:r>
            <a:endParaRPr lang="fr-LU" noProof="0" dirty="0"/>
          </a:p>
        </p:txBody>
      </p:sp>
      <p:sp>
        <p:nvSpPr>
          <p:cNvPr id="3" name="Subtitle 2"/>
          <p:cNvSpPr>
            <a:spLocks noGrp="1"/>
          </p:cNvSpPr>
          <p:nvPr>
            <p:ph type="subTitle" idx="1"/>
          </p:nvPr>
        </p:nvSpPr>
        <p:spPr>
          <a:xfrm>
            <a:off x="598863" y="3543884"/>
            <a:ext cx="7789763"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GB" dirty="0"/>
          </a:p>
        </p:txBody>
      </p:sp>
      <p:sp>
        <p:nvSpPr>
          <p:cNvPr id="4" name="Date Placeholder 3"/>
          <p:cNvSpPr>
            <a:spLocks noGrp="1"/>
          </p:cNvSpPr>
          <p:nvPr>
            <p:ph type="dt" sz="half" idx="10"/>
          </p:nvPr>
        </p:nvSpPr>
        <p:spPr/>
        <p:txBody>
          <a:bodyPr/>
          <a:lstStyle/>
          <a:p>
            <a:fld id="{2A891C75-E0CB-4877-8AAB-EA24A70BC909}" type="datetime1">
              <a:rPr lang="en-GB" smtClean="0"/>
              <a:t>25/09/2022</a:t>
            </a:fld>
            <a:endParaRPr lang="en-GB"/>
          </a:p>
        </p:txBody>
      </p:sp>
      <p:sp>
        <p:nvSpPr>
          <p:cNvPr id="5" name="Footer Placeholder 4"/>
          <p:cNvSpPr>
            <a:spLocks noGrp="1"/>
          </p:cNvSpPr>
          <p:nvPr>
            <p:ph type="ftr" sz="quarter" idx="11"/>
          </p:nvPr>
        </p:nvSpPr>
        <p:spPr/>
        <p:txBody>
          <a:bodyPr/>
          <a:lstStyle/>
          <a:p>
            <a:r>
              <a:rPr lang="en-US" smtClean="0"/>
              <a:t>INTERCEPT - study Visit - 26 September 2022</a:t>
            </a:r>
            <a:endParaRPr lang="en-GB"/>
          </a:p>
        </p:txBody>
      </p:sp>
      <p:sp>
        <p:nvSpPr>
          <p:cNvPr id="6" name="Slide Number Placeholder 5"/>
          <p:cNvSpPr>
            <a:spLocks noGrp="1"/>
          </p:cNvSpPr>
          <p:nvPr>
            <p:ph type="sldNum" sz="quarter" idx="12"/>
          </p:nvPr>
        </p:nvSpPr>
        <p:spPr/>
        <p:txBody>
          <a:bodyPr/>
          <a:lstStyle/>
          <a:p>
            <a:fld id="{6BB9F288-823E-4A9F-AF04-7438C568EF98}" type="slidenum">
              <a:rPr lang="en-GB" smtClean="0"/>
              <a:t>‹Nr.›</a:t>
            </a:fld>
            <a:endParaRPr lang="en-GB"/>
          </a:p>
        </p:txBody>
      </p:sp>
    </p:spTree>
    <p:extLst>
      <p:ext uri="{BB962C8B-B14F-4D97-AF65-F5344CB8AC3E}">
        <p14:creationId xmlns:p14="http://schemas.microsoft.com/office/powerpoint/2010/main" val="692646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fr-LU"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5" name="Date Placeholder 4"/>
          <p:cNvSpPr>
            <a:spLocks noGrp="1"/>
          </p:cNvSpPr>
          <p:nvPr>
            <p:ph type="dt" sz="half" idx="10"/>
          </p:nvPr>
        </p:nvSpPr>
        <p:spPr/>
        <p:txBody>
          <a:bodyPr/>
          <a:lstStyle/>
          <a:p>
            <a:fld id="{EA2B32FB-BCCD-49F4-BCE4-B222DEA72CA9}" type="datetime1">
              <a:rPr lang="en-GB" smtClean="0"/>
              <a:t>25/09/2022</a:t>
            </a:fld>
            <a:endParaRPr lang="en-GB"/>
          </a:p>
        </p:txBody>
      </p:sp>
      <p:sp>
        <p:nvSpPr>
          <p:cNvPr id="6" name="Footer Placeholder 5"/>
          <p:cNvSpPr>
            <a:spLocks noGrp="1"/>
          </p:cNvSpPr>
          <p:nvPr>
            <p:ph type="ftr" sz="quarter" idx="11"/>
          </p:nvPr>
        </p:nvSpPr>
        <p:spPr/>
        <p:txBody>
          <a:bodyPr/>
          <a:lstStyle/>
          <a:p>
            <a:r>
              <a:rPr lang="en-US" smtClean="0"/>
              <a:t>INTERCEPT - study Visit - 26 September 2022</a:t>
            </a:r>
            <a:endParaRPr lang="en-GB"/>
          </a:p>
        </p:txBody>
      </p:sp>
      <p:sp>
        <p:nvSpPr>
          <p:cNvPr id="7" name="Slide Number Placeholder 6"/>
          <p:cNvSpPr>
            <a:spLocks noGrp="1"/>
          </p:cNvSpPr>
          <p:nvPr>
            <p:ph type="sldNum" sz="quarter" idx="12"/>
          </p:nvPr>
        </p:nvSpPr>
        <p:spPr/>
        <p:txBody>
          <a:bodyPr/>
          <a:lstStyle/>
          <a:p>
            <a:fld id="{6BB9F288-823E-4A9F-AF04-7438C568EF98}" type="slidenum">
              <a:rPr lang="en-GB" smtClean="0"/>
              <a:t>‹Nr.›</a:t>
            </a:fld>
            <a:endParaRPr lang="en-GB"/>
          </a:p>
        </p:txBody>
      </p:sp>
    </p:spTree>
    <p:extLst>
      <p:ext uri="{BB962C8B-B14F-4D97-AF65-F5344CB8AC3E}">
        <p14:creationId xmlns:p14="http://schemas.microsoft.com/office/powerpoint/2010/main" val="3207529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fr-LU" noProof="0" dirty="0"/>
          </a:p>
        </p:txBody>
      </p:sp>
      <p:sp>
        <p:nvSpPr>
          <p:cNvPr id="3" name="Vertical Text Placeholder 2"/>
          <p:cNvSpPr>
            <a:spLocks noGrp="1"/>
          </p:cNvSpPr>
          <p:nvPr>
            <p:ph type="body" orient="vert" idx="1"/>
          </p:nvPr>
        </p:nvSpPr>
        <p:spPr/>
        <p:txBody>
          <a:bodyPr vert="eaVert"/>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LU" noProof="0" dirty="0"/>
          </a:p>
        </p:txBody>
      </p:sp>
      <p:sp>
        <p:nvSpPr>
          <p:cNvPr id="4" name="Date Placeholder 3"/>
          <p:cNvSpPr>
            <a:spLocks noGrp="1"/>
          </p:cNvSpPr>
          <p:nvPr>
            <p:ph type="dt" sz="half" idx="10"/>
          </p:nvPr>
        </p:nvSpPr>
        <p:spPr/>
        <p:txBody>
          <a:bodyPr/>
          <a:lstStyle/>
          <a:p>
            <a:fld id="{16BC2AA9-7573-4C04-A4BF-916950BB87B5}" type="datetime1">
              <a:rPr lang="en-GB" smtClean="0"/>
              <a:t>25/09/2022</a:t>
            </a:fld>
            <a:endParaRPr lang="en-GB"/>
          </a:p>
        </p:txBody>
      </p:sp>
      <p:sp>
        <p:nvSpPr>
          <p:cNvPr id="5" name="Footer Placeholder 4"/>
          <p:cNvSpPr>
            <a:spLocks noGrp="1"/>
          </p:cNvSpPr>
          <p:nvPr>
            <p:ph type="ftr" sz="quarter" idx="11"/>
          </p:nvPr>
        </p:nvSpPr>
        <p:spPr/>
        <p:txBody>
          <a:bodyPr/>
          <a:lstStyle/>
          <a:p>
            <a:r>
              <a:rPr lang="en-US" smtClean="0"/>
              <a:t>INTERCEPT - study Visit - 26 September 2022</a:t>
            </a:r>
            <a:endParaRPr lang="en-GB"/>
          </a:p>
        </p:txBody>
      </p:sp>
      <p:sp>
        <p:nvSpPr>
          <p:cNvPr id="6" name="Slide Number Placeholder 5"/>
          <p:cNvSpPr>
            <a:spLocks noGrp="1"/>
          </p:cNvSpPr>
          <p:nvPr>
            <p:ph type="sldNum" sz="quarter" idx="12"/>
          </p:nvPr>
        </p:nvSpPr>
        <p:spPr/>
        <p:txBody>
          <a:bodyPr/>
          <a:lstStyle/>
          <a:p>
            <a:fld id="{6BB9F288-823E-4A9F-AF04-7438C568EF98}" type="slidenum">
              <a:rPr lang="en-GB" smtClean="0"/>
              <a:t>‹Nr.›</a:t>
            </a:fld>
            <a:endParaRPr lang="en-GB"/>
          </a:p>
        </p:txBody>
      </p:sp>
    </p:spTree>
    <p:extLst>
      <p:ext uri="{BB962C8B-B14F-4D97-AF65-F5344CB8AC3E}">
        <p14:creationId xmlns:p14="http://schemas.microsoft.com/office/powerpoint/2010/main" val="2403717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noProof="0" smtClean="0"/>
              <a:t>Click to edit Master title style</a:t>
            </a:r>
            <a:endParaRPr lang="fr-LU" noProof="0"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LU" noProof="0" dirty="0"/>
          </a:p>
        </p:txBody>
      </p:sp>
      <p:sp>
        <p:nvSpPr>
          <p:cNvPr id="4" name="Date Placeholder 3"/>
          <p:cNvSpPr>
            <a:spLocks noGrp="1"/>
          </p:cNvSpPr>
          <p:nvPr>
            <p:ph type="dt" sz="half" idx="10"/>
          </p:nvPr>
        </p:nvSpPr>
        <p:spPr/>
        <p:txBody>
          <a:bodyPr/>
          <a:lstStyle/>
          <a:p>
            <a:fld id="{006FE37F-AD3B-4408-9F2F-E94FB7E3CE52}" type="datetime1">
              <a:rPr lang="en-GB" smtClean="0"/>
              <a:t>25/09/2022</a:t>
            </a:fld>
            <a:endParaRPr lang="en-GB"/>
          </a:p>
        </p:txBody>
      </p:sp>
      <p:sp>
        <p:nvSpPr>
          <p:cNvPr id="5" name="Footer Placeholder 4"/>
          <p:cNvSpPr>
            <a:spLocks noGrp="1"/>
          </p:cNvSpPr>
          <p:nvPr>
            <p:ph type="ftr" sz="quarter" idx="11"/>
          </p:nvPr>
        </p:nvSpPr>
        <p:spPr/>
        <p:txBody>
          <a:bodyPr/>
          <a:lstStyle/>
          <a:p>
            <a:r>
              <a:rPr lang="en-US" smtClean="0"/>
              <a:t>INTERCEPT - study Visit - 26 September 2022</a:t>
            </a:r>
            <a:endParaRPr lang="en-GB"/>
          </a:p>
        </p:txBody>
      </p:sp>
      <p:sp>
        <p:nvSpPr>
          <p:cNvPr id="6" name="Slide Number Placeholder 5"/>
          <p:cNvSpPr>
            <a:spLocks noGrp="1"/>
          </p:cNvSpPr>
          <p:nvPr>
            <p:ph type="sldNum" sz="quarter" idx="12"/>
          </p:nvPr>
        </p:nvSpPr>
        <p:spPr/>
        <p:txBody>
          <a:bodyPr/>
          <a:lstStyle/>
          <a:p>
            <a:fld id="{6BB9F288-823E-4A9F-AF04-7438C568EF98}" type="slidenum">
              <a:rPr lang="en-GB" smtClean="0"/>
              <a:t>‹Nr.›</a:t>
            </a:fld>
            <a:endParaRPr lang="en-GB"/>
          </a:p>
        </p:txBody>
      </p:sp>
    </p:spTree>
    <p:extLst>
      <p:ext uri="{BB962C8B-B14F-4D97-AF65-F5344CB8AC3E}">
        <p14:creationId xmlns:p14="http://schemas.microsoft.com/office/powerpoint/2010/main" val="19806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White_Background_NE_PAS_UTILIS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1394624"/>
            <a:ext cx="9851795" cy="624950"/>
          </a:xfrm>
          <a:effectLst/>
        </p:spPr>
        <p:txBody>
          <a:bodyPr/>
          <a:lstStyle/>
          <a:p>
            <a:r>
              <a:rPr lang="en-US" noProof="0" smtClean="0"/>
              <a:t>Click to edit Master title style</a:t>
            </a:r>
            <a:endParaRPr lang="fr-LU" noProof="0" dirty="0"/>
          </a:p>
        </p:txBody>
      </p:sp>
      <p:sp>
        <p:nvSpPr>
          <p:cNvPr id="3" name="Content Placeholder 2"/>
          <p:cNvSpPr>
            <a:spLocks noGrp="1"/>
          </p:cNvSpPr>
          <p:nvPr>
            <p:ph idx="1"/>
          </p:nvPr>
        </p:nvSpPr>
        <p:spPr>
          <a:xfrm>
            <a:off x="838201" y="2085357"/>
            <a:ext cx="10515600" cy="4348335"/>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LU" noProof="0" dirty="0"/>
          </a:p>
        </p:txBody>
      </p:sp>
      <p:sp>
        <p:nvSpPr>
          <p:cNvPr id="4" name="Date Placeholder 3"/>
          <p:cNvSpPr>
            <a:spLocks noGrp="1"/>
          </p:cNvSpPr>
          <p:nvPr>
            <p:ph type="dt" sz="half" idx="10"/>
          </p:nvPr>
        </p:nvSpPr>
        <p:spPr/>
        <p:txBody>
          <a:bodyPr/>
          <a:lstStyle/>
          <a:p>
            <a:fld id="{DB3E1941-EC12-4957-B762-9DFBBA71C2AB}" type="datetime1">
              <a:rPr lang="en-GB" smtClean="0"/>
              <a:t>25/09/2022</a:t>
            </a:fld>
            <a:endParaRPr lang="en-GB"/>
          </a:p>
        </p:txBody>
      </p:sp>
      <p:sp>
        <p:nvSpPr>
          <p:cNvPr id="5" name="Footer Placeholder 4"/>
          <p:cNvSpPr>
            <a:spLocks noGrp="1"/>
          </p:cNvSpPr>
          <p:nvPr>
            <p:ph type="ftr" sz="quarter" idx="11"/>
          </p:nvPr>
        </p:nvSpPr>
        <p:spPr/>
        <p:txBody>
          <a:bodyPr/>
          <a:lstStyle/>
          <a:p>
            <a:r>
              <a:rPr lang="en-US" smtClean="0"/>
              <a:t>INTERCEPT - study Visit - 26 September 2022</a:t>
            </a:r>
            <a:endParaRPr lang="en-GB"/>
          </a:p>
        </p:txBody>
      </p:sp>
      <p:sp>
        <p:nvSpPr>
          <p:cNvPr id="6" name="Slide Number Placeholder 5"/>
          <p:cNvSpPr>
            <a:spLocks noGrp="1"/>
          </p:cNvSpPr>
          <p:nvPr>
            <p:ph type="sldNum" sz="quarter" idx="12"/>
          </p:nvPr>
        </p:nvSpPr>
        <p:spPr/>
        <p:txBody>
          <a:bodyPr/>
          <a:lstStyle/>
          <a:p>
            <a:fld id="{6BB9F288-823E-4A9F-AF04-7438C568EF98}" type="slidenum">
              <a:rPr lang="en-GB" smtClean="0"/>
              <a:t>‹Nr.›</a:t>
            </a:fld>
            <a:endParaRPr lang="en-GB"/>
          </a:p>
        </p:txBody>
      </p:sp>
    </p:spTree>
    <p:extLst>
      <p:ext uri="{BB962C8B-B14F-4D97-AF65-F5344CB8AC3E}">
        <p14:creationId xmlns:p14="http://schemas.microsoft.com/office/powerpoint/2010/main" val="328871961"/>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3"/>
            <a:ext cx="9851795" cy="1325563"/>
          </a:xfrm>
          <a:effectLst/>
        </p:spPr>
        <p:txBody>
          <a:bodyPr/>
          <a:lstStyle/>
          <a:p>
            <a:r>
              <a:rPr lang="en-US" noProof="0" smtClean="0"/>
              <a:t>Click to edit Master title style</a:t>
            </a:r>
            <a:endParaRPr lang="fr-LU" noProof="0" dirty="0"/>
          </a:p>
        </p:txBody>
      </p:sp>
      <p:sp>
        <p:nvSpPr>
          <p:cNvPr id="3" name="Content Placeholder 2"/>
          <p:cNvSpPr>
            <a:spLocks noGrp="1"/>
          </p:cNvSpPr>
          <p:nvPr>
            <p:ph idx="1"/>
          </p:nvPr>
        </p:nvSpPr>
        <p:spPr>
          <a:xfrm>
            <a:off x="838201" y="1847849"/>
            <a:ext cx="10515600" cy="435133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LU" noProof="0" dirty="0"/>
          </a:p>
        </p:txBody>
      </p:sp>
      <p:sp>
        <p:nvSpPr>
          <p:cNvPr id="4" name="Date Placeholder 3"/>
          <p:cNvSpPr>
            <a:spLocks noGrp="1"/>
          </p:cNvSpPr>
          <p:nvPr>
            <p:ph type="dt" sz="half" idx="10"/>
          </p:nvPr>
        </p:nvSpPr>
        <p:spPr/>
        <p:txBody>
          <a:bodyPr/>
          <a:lstStyle/>
          <a:p>
            <a:fld id="{EA9611F5-BDD9-49F8-936E-600435F3D1B8}" type="datetime1">
              <a:rPr lang="en-GB" smtClean="0"/>
              <a:t>25/09/2022</a:t>
            </a:fld>
            <a:endParaRPr lang="en-GB"/>
          </a:p>
        </p:txBody>
      </p:sp>
      <p:sp>
        <p:nvSpPr>
          <p:cNvPr id="5" name="Footer Placeholder 4"/>
          <p:cNvSpPr>
            <a:spLocks noGrp="1"/>
          </p:cNvSpPr>
          <p:nvPr>
            <p:ph type="ftr" sz="quarter" idx="11"/>
          </p:nvPr>
        </p:nvSpPr>
        <p:spPr/>
        <p:txBody>
          <a:bodyPr/>
          <a:lstStyle/>
          <a:p>
            <a:r>
              <a:rPr lang="en-US" smtClean="0"/>
              <a:t>INTERCEPT - study Visit - 26 September 2022</a:t>
            </a:r>
            <a:endParaRPr lang="en-GB"/>
          </a:p>
        </p:txBody>
      </p:sp>
      <p:sp>
        <p:nvSpPr>
          <p:cNvPr id="6" name="Slide Number Placeholder 5"/>
          <p:cNvSpPr>
            <a:spLocks noGrp="1"/>
          </p:cNvSpPr>
          <p:nvPr>
            <p:ph type="sldNum" sz="quarter" idx="12"/>
          </p:nvPr>
        </p:nvSpPr>
        <p:spPr/>
        <p:txBody>
          <a:bodyPr/>
          <a:lstStyle/>
          <a:p>
            <a:fld id="{6BB9F288-823E-4A9F-AF04-7438C568EF98}" type="slidenum">
              <a:rPr lang="en-GB" smtClean="0"/>
              <a:t>‹Nr.›</a:t>
            </a:fld>
            <a:endParaRPr lang="en-GB"/>
          </a:p>
        </p:txBody>
      </p:sp>
    </p:spTree>
    <p:extLst>
      <p:ext uri="{BB962C8B-B14F-4D97-AF65-F5344CB8AC3E}">
        <p14:creationId xmlns:p14="http://schemas.microsoft.com/office/powerpoint/2010/main" val="754459316"/>
      </p:ext>
    </p:extLst>
  </p:cSld>
  <p:clrMapOvr>
    <a:masterClrMapping/>
  </p:clrMapOvr>
  <p:extLst mod="1">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noProof="0" smtClean="0"/>
              <a:t>Click to edit Master title style</a:t>
            </a:r>
            <a:endParaRPr lang="fr-LU" noProof="0"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4" name="Date Placeholder 3"/>
          <p:cNvSpPr>
            <a:spLocks noGrp="1"/>
          </p:cNvSpPr>
          <p:nvPr>
            <p:ph type="dt" sz="half" idx="10"/>
          </p:nvPr>
        </p:nvSpPr>
        <p:spPr/>
        <p:txBody>
          <a:bodyPr/>
          <a:lstStyle/>
          <a:p>
            <a:fld id="{20B03517-1017-4731-8B8B-D55F1E8CF05E}" type="datetime1">
              <a:rPr lang="en-GB" smtClean="0"/>
              <a:t>25/09/2022</a:t>
            </a:fld>
            <a:endParaRPr lang="en-GB"/>
          </a:p>
        </p:txBody>
      </p:sp>
      <p:sp>
        <p:nvSpPr>
          <p:cNvPr id="5" name="Footer Placeholder 4"/>
          <p:cNvSpPr>
            <a:spLocks noGrp="1"/>
          </p:cNvSpPr>
          <p:nvPr>
            <p:ph type="ftr" sz="quarter" idx="11"/>
          </p:nvPr>
        </p:nvSpPr>
        <p:spPr/>
        <p:txBody>
          <a:bodyPr/>
          <a:lstStyle/>
          <a:p>
            <a:r>
              <a:rPr lang="en-US" smtClean="0"/>
              <a:t>INTERCEPT - study Visit - 26 September 2022</a:t>
            </a:r>
            <a:endParaRPr lang="en-GB"/>
          </a:p>
        </p:txBody>
      </p:sp>
      <p:sp>
        <p:nvSpPr>
          <p:cNvPr id="6" name="Slide Number Placeholder 5"/>
          <p:cNvSpPr>
            <a:spLocks noGrp="1"/>
          </p:cNvSpPr>
          <p:nvPr>
            <p:ph type="sldNum" sz="quarter" idx="12"/>
          </p:nvPr>
        </p:nvSpPr>
        <p:spPr/>
        <p:txBody>
          <a:bodyPr/>
          <a:lstStyle/>
          <a:p>
            <a:fld id="{6BB9F288-823E-4A9F-AF04-7438C568EF98}" type="slidenum">
              <a:rPr lang="en-GB" smtClean="0"/>
              <a:t>‹Nr.›</a:t>
            </a:fld>
            <a:endParaRPr lang="en-GB"/>
          </a:p>
        </p:txBody>
      </p:sp>
    </p:spTree>
    <p:extLst>
      <p:ext uri="{BB962C8B-B14F-4D97-AF65-F5344CB8AC3E}">
        <p14:creationId xmlns:p14="http://schemas.microsoft.com/office/powerpoint/2010/main" val="2972115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fr-LU" noProof="0" dirty="0"/>
          </a:p>
        </p:txBody>
      </p:sp>
      <p:sp>
        <p:nvSpPr>
          <p:cNvPr id="3" name="Content Placeholder 2"/>
          <p:cNvSpPr>
            <a:spLocks noGrp="1"/>
          </p:cNvSpPr>
          <p:nvPr>
            <p:ph sz="half" idx="1"/>
          </p:nvPr>
        </p:nvSpPr>
        <p:spPr>
          <a:xfrm>
            <a:off x="838200" y="1825625"/>
            <a:ext cx="5181600" cy="435133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LU" noProof="0" dirty="0"/>
          </a:p>
        </p:txBody>
      </p:sp>
      <p:sp>
        <p:nvSpPr>
          <p:cNvPr id="4" name="Content Placeholder 3"/>
          <p:cNvSpPr>
            <a:spLocks noGrp="1"/>
          </p:cNvSpPr>
          <p:nvPr>
            <p:ph sz="half" idx="2"/>
          </p:nvPr>
        </p:nvSpPr>
        <p:spPr>
          <a:xfrm>
            <a:off x="6172200" y="1825625"/>
            <a:ext cx="5181600" cy="435133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LU" noProof="0" dirty="0"/>
          </a:p>
        </p:txBody>
      </p:sp>
      <p:sp>
        <p:nvSpPr>
          <p:cNvPr id="5" name="Date Placeholder 4"/>
          <p:cNvSpPr>
            <a:spLocks noGrp="1"/>
          </p:cNvSpPr>
          <p:nvPr>
            <p:ph type="dt" sz="half" idx="10"/>
          </p:nvPr>
        </p:nvSpPr>
        <p:spPr/>
        <p:txBody>
          <a:bodyPr/>
          <a:lstStyle/>
          <a:p>
            <a:fld id="{6B119406-F00B-4AC5-AA6F-23D247902ACA}" type="datetime1">
              <a:rPr lang="en-GB" smtClean="0"/>
              <a:t>25/09/2022</a:t>
            </a:fld>
            <a:endParaRPr lang="en-GB"/>
          </a:p>
        </p:txBody>
      </p:sp>
      <p:sp>
        <p:nvSpPr>
          <p:cNvPr id="6" name="Footer Placeholder 5"/>
          <p:cNvSpPr>
            <a:spLocks noGrp="1"/>
          </p:cNvSpPr>
          <p:nvPr>
            <p:ph type="ftr" sz="quarter" idx="11"/>
          </p:nvPr>
        </p:nvSpPr>
        <p:spPr/>
        <p:txBody>
          <a:bodyPr/>
          <a:lstStyle/>
          <a:p>
            <a:r>
              <a:rPr lang="en-US" smtClean="0"/>
              <a:t>INTERCEPT - study Visit - 26 September 2022</a:t>
            </a:r>
            <a:endParaRPr lang="en-GB"/>
          </a:p>
        </p:txBody>
      </p:sp>
      <p:sp>
        <p:nvSpPr>
          <p:cNvPr id="7" name="Slide Number Placeholder 6"/>
          <p:cNvSpPr>
            <a:spLocks noGrp="1"/>
          </p:cNvSpPr>
          <p:nvPr>
            <p:ph type="sldNum" sz="quarter" idx="12"/>
          </p:nvPr>
        </p:nvSpPr>
        <p:spPr/>
        <p:txBody>
          <a:bodyPr/>
          <a:lstStyle/>
          <a:p>
            <a:fld id="{6BB9F288-823E-4A9F-AF04-7438C568EF98}" type="slidenum">
              <a:rPr lang="en-GB" smtClean="0"/>
              <a:t>‹Nr.›</a:t>
            </a:fld>
            <a:endParaRPr lang="en-GB"/>
          </a:p>
        </p:txBody>
      </p:sp>
    </p:spTree>
    <p:extLst>
      <p:ext uri="{BB962C8B-B14F-4D97-AF65-F5344CB8AC3E}">
        <p14:creationId xmlns:p14="http://schemas.microsoft.com/office/powerpoint/2010/main" val="1226767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887915" cy="1325563"/>
          </a:xfrm>
        </p:spPr>
        <p:txBody>
          <a:bodyPr/>
          <a:lstStyle/>
          <a:p>
            <a:r>
              <a:rPr lang="en-US" noProof="0" smtClean="0"/>
              <a:t>Click to edit Master title style</a:t>
            </a:r>
            <a:endParaRPr lang="fr-LU" noProof="0"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LU" noProof="0"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LU" noProof="0" dirty="0"/>
          </a:p>
        </p:txBody>
      </p:sp>
      <p:sp>
        <p:nvSpPr>
          <p:cNvPr id="7" name="Date Placeholder 6"/>
          <p:cNvSpPr>
            <a:spLocks noGrp="1"/>
          </p:cNvSpPr>
          <p:nvPr>
            <p:ph type="dt" sz="half" idx="10"/>
          </p:nvPr>
        </p:nvSpPr>
        <p:spPr/>
        <p:txBody>
          <a:bodyPr/>
          <a:lstStyle/>
          <a:p>
            <a:fld id="{BA4ED5B2-2427-494D-A490-33CC916EB473}" type="datetime1">
              <a:rPr lang="en-GB" smtClean="0"/>
              <a:t>25/09/2022</a:t>
            </a:fld>
            <a:endParaRPr lang="en-GB"/>
          </a:p>
        </p:txBody>
      </p:sp>
      <p:sp>
        <p:nvSpPr>
          <p:cNvPr id="8" name="Footer Placeholder 7"/>
          <p:cNvSpPr>
            <a:spLocks noGrp="1"/>
          </p:cNvSpPr>
          <p:nvPr>
            <p:ph type="ftr" sz="quarter" idx="11"/>
          </p:nvPr>
        </p:nvSpPr>
        <p:spPr/>
        <p:txBody>
          <a:bodyPr/>
          <a:lstStyle/>
          <a:p>
            <a:r>
              <a:rPr lang="en-US" smtClean="0"/>
              <a:t>INTERCEPT - study Visit - 26 September 2022</a:t>
            </a:r>
            <a:endParaRPr lang="en-GB"/>
          </a:p>
        </p:txBody>
      </p:sp>
      <p:sp>
        <p:nvSpPr>
          <p:cNvPr id="9" name="Slide Number Placeholder 8"/>
          <p:cNvSpPr>
            <a:spLocks noGrp="1"/>
          </p:cNvSpPr>
          <p:nvPr>
            <p:ph type="sldNum" sz="quarter" idx="12"/>
          </p:nvPr>
        </p:nvSpPr>
        <p:spPr/>
        <p:txBody>
          <a:bodyPr/>
          <a:lstStyle/>
          <a:p>
            <a:fld id="{6BB9F288-823E-4A9F-AF04-7438C568EF98}" type="slidenum">
              <a:rPr lang="en-GB" smtClean="0"/>
              <a:t>‹Nr.›</a:t>
            </a:fld>
            <a:endParaRPr lang="en-GB"/>
          </a:p>
        </p:txBody>
      </p:sp>
    </p:spTree>
    <p:extLst>
      <p:ext uri="{BB962C8B-B14F-4D97-AF65-F5344CB8AC3E}">
        <p14:creationId xmlns:p14="http://schemas.microsoft.com/office/powerpoint/2010/main" val="2959500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fr-LU" noProof="0" dirty="0"/>
          </a:p>
        </p:txBody>
      </p:sp>
      <p:sp>
        <p:nvSpPr>
          <p:cNvPr id="3" name="Date Placeholder 2"/>
          <p:cNvSpPr>
            <a:spLocks noGrp="1"/>
          </p:cNvSpPr>
          <p:nvPr>
            <p:ph type="dt" sz="half" idx="10"/>
          </p:nvPr>
        </p:nvSpPr>
        <p:spPr/>
        <p:txBody>
          <a:bodyPr/>
          <a:lstStyle/>
          <a:p>
            <a:fld id="{6AF56F75-980E-4FD8-AEE3-94469EF5ECF2}" type="datetime1">
              <a:rPr lang="en-GB" smtClean="0"/>
              <a:t>25/09/2022</a:t>
            </a:fld>
            <a:endParaRPr lang="en-GB"/>
          </a:p>
        </p:txBody>
      </p:sp>
      <p:sp>
        <p:nvSpPr>
          <p:cNvPr id="4" name="Footer Placeholder 3"/>
          <p:cNvSpPr>
            <a:spLocks noGrp="1"/>
          </p:cNvSpPr>
          <p:nvPr>
            <p:ph type="ftr" sz="quarter" idx="11"/>
          </p:nvPr>
        </p:nvSpPr>
        <p:spPr/>
        <p:txBody>
          <a:bodyPr/>
          <a:lstStyle/>
          <a:p>
            <a:r>
              <a:rPr lang="en-US" smtClean="0"/>
              <a:t>INTERCEPT - study Visit - 26 September 2022</a:t>
            </a:r>
            <a:endParaRPr lang="en-GB"/>
          </a:p>
        </p:txBody>
      </p:sp>
      <p:sp>
        <p:nvSpPr>
          <p:cNvPr id="5" name="Slide Number Placeholder 4"/>
          <p:cNvSpPr>
            <a:spLocks noGrp="1"/>
          </p:cNvSpPr>
          <p:nvPr>
            <p:ph type="sldNum" sz="quarter" idx="12"/>
          </p:nvPr>
        </p:nvSpPr>
        <p:spPr/>
        <p:txBody>
          <a:bodyPr/>
          <a:lstStyle/>
          <a:p>
            <a:fld id="{6BB9F288-823E-4A9F-AF04-7438C568EF98}" type="slidenum">
              <a:rPr lang="en-GB" smtClean="0"/>
              <a:t>‹Nr.›</a:t>
            </a:fld>
            <a:endParaRPr lang="en-GB"/>
          </a:p>
        </p:txBody>
      </p:sp>
    </p:spTree>
    <p:extLst>
      <p:ext uri="{BB962C8B-B14F-4D97-AF65-F5344CB8AC3E}">
        <p14:creationId xmlns:p14="http://schemas.microsoft.com/office/powerpoint/2010/main" val="1062753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2E354-3994-4C63-849F-C0A91AC14FAD}" type="datetime1">
              <a:rPr lang="en-GB" smtClean="0"/>
              <a:t>25/09/2022</a:t>
            </a:fld>
            <a:endParaRPr lang="en-GB"/>
          </a:p>
        </p:txBody>
      </p:sp>
      <p:sp>
        <p:nvSpPr>
          <p:cNvPr id="3" name="Footer Placeholder 2"/>
          <p:cNvSpPr>
            <a:spLocks noGrp="1"/>
          </p:cNvSpPr>
          <p:nvPr>
            <p:ph type="ftr" sz="quarter" idx="11"/>
          </p:nvPr>
        </p:nvSpPr>
        <p:spPr/>
        <p:txBody>
          <a:bodyPr/>
          <a:lstStyle/>
          <a:p>
            <a:r>
              <a:rPr lang="en-US" smtClean="0"/>
              <a:t>INTERCEPT - study Visit - 26 September 2022</a:t>
            </a:r>
            <a:endParaRPr lang="en-GB"/>
          </a:p>
        </p:txBody>
      </p:sp>
      <p:sp>
        <p:nvSpPr>
          <p:cNvPr id="4" name="Slide Number Placeholder 3"/>
          <p:cNvSpPr>
            <a:spLocks noGrp="1"/>
          </p:cNvSpPr>
          <p:nvPr>
            <p:ph type="sldNum" sz="quarter" idx="12"/>
          </p:nvPr>
        </p:nvSpPr>
        <p:spPr/>
        <p:txBody>
          <a:bodyPr/>
          <a:lstStyle/>
          <a:p>
            <a:fld id="{6BB9F288-823E-4A9F-AF04-7438C568EF98}" type="slidenum">
              <a:rPr lang="en-GB" smtClean="0"/>
              <a:t>‹Nr.›</a:t>
            </a:fld>
            <a:endParaRPr lang="en-GB"/>
          </a:p>
        </p:txBody>
      </p:sp>
    </p:spTree>
    <p:extLst>
      <p:ext uri="{BB962C8B-B14F-4D97-AF65-F5344CB8AC3E}">
        <p14:creationId xmlns:p14="http://schemas.microsoft.com/office/powerpoint/2010/main" val="2051770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1_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3A2599-4C36-47ED-B0DA-12CCD57DBB5A}" type="datetime1">
              <a:rPr lang="en-GB" smtClean="0"/>
              <a:t>25/09/2022</a:t>
            </a:fld>
            <a:endParaRPr lang="en-GB"/>
          </a:p>
        </p:txBody>
      </p:sp>
      <p:sp>
        <p:nvSpPr>
          <p:cNvPr id="3" name="Footer Placeholder 2"/>
          <p:cNvSpPr>
            <a:spLocks noGrp="1"/>
          </p:cNvSpPr>
          <p:nvPr>
            <p:ph type="ftr" sz="quarter" idx="11"/>
          </p:nvPr>
        </p:nvSpPr>
        <p:spPr/>
        <p:txBody>
          <a:bodyPr/>
          <a:lstStyle/>
          <a:p>
            <a:r>
              <a:rPr lang="en-US" smtClean="0"/>
              <a:t>INTERCEPT - study Visit - 26 September 2022</a:t>
            </a:r>
            <a:endParaRPr lang="en-GB"/>
          </a:p>
        </p:txBody>
      </p:sp>
      <p:sp>
        <p:nvSpPr>
          <p:cNvPr id="4" name="Slide Number Placeholder 3"/>
          <p:cNvSpPr>
            <a:spLocks noGrp="1"/>
          </p:cNvSpPr>
          <p:nvPr>
            <p:ph type="sldNum" sz="quarter" idx="12"/>
          </p:nvPr>
        </p:nvSpPr>
        <p:spPr/>
        <p:txBody>
          <a:bodyPr/>
          <a:lstStyle/>
          <a:p>
            <a:fld id="{6BB9F288-823E-4A9F-AF04-7438C568EF98}" type="slidenum">
              <a:rPr lang="en-GB" smtClean="0"/>
              <a:t>‹Nr.›</a:t>
            </a:fld>
            <a:endParaRPr lang="en-GB"/>
          </a:p>
        </p:txBody>
      </p:sp>
    </p:spTree>
    <p:extLst>
      <p:ext uri="{BB962C8B-B14F-4D97-AF65-F5344CB8AC3E}">
        <p14:creationId xmlns:p14="http://schemas.microsoft.com/office/powerpoint/2010/main" val="3918566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LU"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5" name="Date Placeholder 4"/>
          <p:cNvSpPr>
            <a:spLocks noGrp="1"/>
          </p:cNvSpPr>
          <p:nvPr>
            <p:ph type="dt" sz="half" idx="10"/>
          </p:nvPr>
        </p:nvSpPr>
        <p:spPr/>
        <p:txBody>
          <a:bodyPr/>
          <a:lstStyle/>
          <a:p>
            <a:fld id="{B800B6A8-BA38-4704-80DE-DE5D3C428363}" type="datetime1">
              <a:rPr lang="en-GB" smtClean="0"/>
              <a:t>25/09/2022</a:t>
            </a:fld>
            <a:endParaRPr lang="en-GB"/>
          </a:p>
        </p:txBody>
      </p:sp>
      <p:sp>
        <p:nvSpPr>
          <p:cNvPr id="6" name="Footer Placeholder 5"/>
          <p:cNvSpPr>
            <a:spLocks noGrp="1"/>
          </p:cNvSpPr>
          <p:nvPr>
            <p:ph type="ftr" sz="quarter" idx="11"/>
          </p:nvPr>
        </p:nvSpPr>
        <p:spPr/>
        <p:txBody>
          <a:bodyPr/>
          <a:lstStyle/>
          <a:p>
            <a:r>
              <a:rPr lang="en-US" smtClean="0"/>
              <a:t>INTERCEPT - study Visit - 26 September 2022</a:t>
            </a:r>
            <a:endParaRPr lang="en-GB"/>
          </a:p>
        </p:txBody>
      </p:sp>
      <p:sp>
        <p:nvSpPr>
          <p:cNvPr id="7" name="Slide Number Placeholder 6"/>
          <p:cNvSpPr>
            <a:spLocks noGrp="1"/>
          </p:cNvSpPr>
          <p:nvPr>
            <p:ph type="sldNum" sz="quarter" idx="12"/>
          </p:nvPr>
        </p:nvSpPr>
        <p:spPr/>
        <p:txBody>
          <a:bodyPr/>
          <a:lstStyle/>
          <a:p>
            <a:fld id="{6BB9F288-823E-4A9F-AF04-7438C568EF98}" type="slidenum">
              <a:rPr lang="en-GB" smtClean="0"/>
              <a:t>‹Nr.›</a:t>
            </a:fld>
            <a:endParaRPr lang="en-GB"/>
          </a:p>
        </p:txBody>
      </p:sp>
    </p:spTree>
    <p:extLst>
      <p:ext uri="{BB962C8B-B14F-4D97-AF65-F5344CB8AC3E}">
        <p14:creationId xmlns:p14="http://schemas.microsoft.com/office/powerpoint/2010/main" val="427829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9900370" cy="1325563"/>
          </a:xfrm>
          <a:prstGeom prst="rect">
            <a:avLst/>
          </a:prstGeom>
          <a:ln>
            <a:noFill/>
          </a:ln>
          <a:effectLst/>
        </p:spPr>
        <p:txBody>
          <a:bodyPr vert="horz" lIns="91440" tIns="45720" rIns="91440" bIns="45720" rtlCol="0" anchor="b" anchorCtr="0">
            <a:normAutofit/>
          </a:bodyPr>
          <a:lstStyle/>
          <a:p>
            <a:r>
              <a:rPr lang="en-US" noProof="0" smtClean="0"/>
              <a:t>Click to edit Master title style</a:t>
            </a:r>
            <a:endParaRPr lang="fr-LU" noProof="0" dirty="0"/>
          </a:p>
        </p:txBody>
      </p:sp>
      <p:sp>
        <p:nvSpPr>
          <p:cNvPr id="3" name="Text Placeholder 2"/>
          <p:cNvSpPr>
            <a:spLocks noGrp="1"/>
          </p:cNvSpPr>
          <p:nvPr>
            <p:ph type="body" idx="1"/>
          </p:nvPr>
        </p:nvSpPr>
        <p:spPr>
          <a:xfrm>
            <a:off x="838200" y="1825624"/>
            <a:ext cx="10515600" cy="4531579"/>
          </a:xfrm>
          <a:prstGeom prst="rect">
            <a:avLst/>
          </a:prstGeom>
          <a:ln>
            <a:noFill/>
          </a:ln>
        </p:spPr>
        <p:txBody>
          <a:bodyPr vert="horz" lIns="91440" tIns="45720" rIns="91440" bIns="4572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LU" noProof="0" dirty="0"/>
          </a:p>
        </p:txBody>
      </p:sp>
      <p:sp>
        <p:nvSpPr>
          <p:cNvPr id="4" name="Date Placeholder 3"/>
          <p:cNvSpPr>
            <a:spLocks noGrp="1"/>
          </p:cNvSpPr>
          <p:nvPr>
            <p:ph type="dt" sz="half" idx="2"/>
          </p:nvPr>
        </p:nvSpPr>
        <p:spPr>
          <a:xfrm>
            <a:off x="838200" y="6497755"/>
            <a:ext cx="2743200" cy="365125"/>
          </a:xfrm>
          <a:prstGeom prst="rect">
            <a:avLst/>
          </a:prstGeom>
          <a:ln>
            <a:noFill/>
          </a:ln>
        </p:spPr>
        <p:txBody>
          <a:bodyPr vert="horz" lIns="91440" tIns="45720" rIns="91440" bIns="45720" rtlCol="0" anchor="ctr"/>
          <a:lstStyle>
            <a:lvl1pPr algn="l">
              <a:defRPr sz="1200">
                <a:solidFill>
                  <a:schemeClr val="tx1">
                    <a:tint val="75000"/>
                  </a:schemeClr>
                </a:solidFill>
              </a:defRPr>
            </a:lvl1pPr>
          </a:lstStyle>
          <a:p>
            <a:fld id="{8C4C2FDE-58CC-44A8-9110-B7134439028F}" type="datetime1">
              <a:rPr lang="en-GB" smtClean="0"/>
              <a:t>25/09/2022</a:t>
            </a:fld>
            <a:endParaRPr lang="en-GB" dirty="0"/>
          </a:p>
        </p:txBody>
      </p:sp>
      <p:sp>
        <p:nvSpPr>
          <p:cNvPr id="5" name="Footer Placeholder 4"/>
          <p:cNvSpPr>
            <a:spLocks noGrp="1"/>
          </p:cNvSpPr>
          <p:nvPr>
            <p:ph type="ftr" sz="quarter" idx="3"/>
          </p:nvPr>
        </p:nvSpPr>
        <p:spPr>
          <a:xfrm>
            <a:off x="4038600" y="6497755"/>
            <a:ext cx="4114800" cy="365125"/>
          </a:xfrm>
          <a:prstGeom prst="rect">
            <a:avLst/>
          </a:prstGeom>
          <a:ln>
            <a:noFill/>
          </a:ln>
        </p:spPr>
        <p:txBody>
          <a:bodyPr vert="horz" lIns="91440" tIns="45720" rIns="91440" bIns="45720" rtlCol="0" anchor="ctr"/>
          <a:lstStyle>
            <a:lvl1pPr algn="ctr">
              <a:defRPr sz="1200">
                <a:solidFill>
                  <a:schemeClr val="tx1">
                    <a:tint val="75000"/>
                  </a:schemeClr>
                </a:solidFill>
              </a:defRPr>
            </a:lvl1pPr>
          </a:lstStyle>
          <a:p>
            <a:r>
              <a:rPr lang="en-US" noProof="0" smtClean="0"/>
              <a:t>INTERCEPT - study Visit - 26 September 2022</a:t>
            </a:r>
            <a:endParaRPr lang="fr-LU" noProof="0" dirty="0"/>
          </a:p>
        </p:txBody>
      </p:sp>
      <p:sp>
        <p:nvSpPr>
          <p:cNvPr id="6" name="Slide Number Placeholder 5"/>
          <p:cNvSpPr>
            <a:spLocks noGrp="1"/>
          </p:cNvSpPr>
          <p:nvPr>
            <p:ph type="sldNum" sz="quarter" idx="4"/>
          </p:nvPr>
        </p:nvSpPr>
        <p:spPr>
          <a:xfrm>
            <a:off x="8610600" y="6497755"/>
            <a:ext cx="2743200" cy="365125"/>
          </a:xfrm>
          <a:prstGeom prst="rect">
            <a:avLst/>
          </a:prstGeom>
          <a:ln>
            <a:noFill/>
          </a:ln>
        </p:spPr>
        <p:txBody>
          <a:bodyPr vert="horz" lIns="91440" tIns="45720" rIns="91440" bIns="45720" rtlCol="0" anchor="ctr"/>
          <a:lstStyle>
            <a:lvl1pPr algn="r">
              <a:defRPr sz="1200">
                <a:solidFill>
                  <a:schemeClr val="tx1">
                    <a:tint val="75000"/>
                  </a:schemeClr>
                </a:solidFill>
              </a:defRPr>
            </a:lvl1pPr>
          </a:lstStyle>
          <a:p>
            <a:fld id="{6BB9F288-823E-4A9F-AF04-7438C568EF98}" type="slidenum">
              <a:rPr lang="en-GB" smtClean="0"/>
              <a:t>‹Nr.›</a:t>
            </a:fld>
            <a:endParaRPr lang="en-GB" dirty="0"/>
          </a:p>
        </p:txBody>
      </p:sp>
      <p:cxnSp>
        <p:nvCxnSpPr>
          <p:cNvPr id="9" name="Straight Connector 8"/>
          <p:cNvCxnSpPr/>
          <p:nvPr/>
        </p:nvCxnSpPr>
        <p:spPr>
          <a:xfrm>
            <a:off x="0" y="1750209"/>
            <a:ext cx="12192000" cy="0"/>
          </a:xfrm>
          <a:prstGeom prst="line">
            <a:avLst/>
          </a:prstGeom>
          <a:ln>
            <a:solidFill>
              <a:schemeClr val="bg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6427479"/>
            <a:ext cx="12192000" cy="0"/>
          </a:xfrm>
          <a:prstGeom prst="line">
            <a:avLst/>
          </a:prstGeom>
          <a:ln>
            <a:solidFill>
              <a:schemeClr val="bg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750209"/>
            <a:ext cx="12192000" cy="0"/>
          </a:xfrm>
          <a:prstGeom prst="line">
            <a:avLst/>
          </a:prstGeom>
          <a:ln>
            <a:solidFill>
              <a:schemeClr val="bg2">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6427479"/>
            <a:ext cx="12192000" cy="0"/>
          </a:xfrm>
          <a:prstGeom prst="line">
            <a:avLst/>
          </a:prstGeom>
          <a:ln>
            <a:solidFill>
              <a:schemeClr val="bg2">
                <a:lumMod val="75000"/>
              </a:schemeClr>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42499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5" r:id="rId8"/>
    <p:sldLayoutId id="2147483740" r:id="rId9"/>
    <p:sldLayoutId id="2147483741" r:id="rId10"/>
    <p:sldLayoutId id="2147483742" r:id="rId11"/>
    <p:sldLayoutId id="2147483743" r:id="rId12"/>
    <p:sldLayoutId id="2147483744"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142" userDrawn="1">
          <p15:clr>
            <a:srgbClr val="F26B43"/>
          </p15:clr>
        </p15:guide>
        <p15:guide id="1" pos="753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8863" y="1892096"/>
            <a:ext cx="10749857" cy="1925578"/>
          </a:xfrm>
        </p:spPr>
        <p:txBody>
          <a:bodyPr>
            <a:normAutofit/>
          </a:bodyPr>
          <a:lstStyle/>
          <a:p>
            <a:r>
              <a:rPr lang="fr-LU" dirty="0" smtClean="0"/>
              <a:t>INTERCEPT - </a:t>
            </a:r>
            <a:r>
              <a:rPr lang="fr-LU" dirty="0" err="1" smtClean="0"/>
              <a:t>Study</a:t>
            </a:r>
            <a:r>
              <a:rPr lang="fr-LU" dirty="0" smtClean="0"/>
              <a:t> </a:t>
            </a:r>
            <a:r>
              <a:rPr lang="fr-LU" dirty="0" err="1" smtClean="0"/>
              <a:t>Visit</a:t>
            </a:r>
            <a:r>
              <a:rPr lang="fr-LU" dirty="0" smtClean="0"/>
              <a:t> to Luxembourg</a:t>
            </a:r>
            <a:endParaRPr lang="fr-LU" dirty="0"/>
          </a:p>
        </p:txBody>
      </p:sp>
      <p:sp>
        <p:nvSpPr>
          <p:cNvPr id="3" name="Subtitle 2"/>
          <p:cNvSpPr>
            <a:spLocks noGrp="1"/>
          </p:cNvSpPr>
          <p:nvPr>
            <p:ph type="subTitle" idx="1"/>
          </p:nvPr>
        </p:nvSpPr>
        <p:spPr>
          <a:xfrm>
            <a:off x="598862" y="3951290"/>
            <a:ext cx="7789763" cy="1655762"/>
          </a:xfrm>
        </p:spPr>
        <p:txBody>
          <a:bodyPr/>
          <a:lstStyle/>
          <a:p>
            <a:r>
              <a:rPr lang="fr-LU" dirty="0" smtClean="0"/>
              <a:t>Jean Ries, </a:t>
            </a:r>
            <a:r>
              <a:rPr lang="fr-LU" dirty="0" err="1" smtClean="0"/>
              <a:t>Coordinator</a:t>
            </a:r>
            <a:r>
              <a:rPr lang="fr-LU" dirty="0"/>
              <a:t> - </a:t>
            </a:r>
            <a:r>
              <a:rPr lang="fr-LU" dirty="0" err="1"/>
              <a:t>Employment</a:t>
            </a:r>
            <a:r>
              <a:rPr lang="fr-LU" dirty="0"/>
              <a:t> and </a:t>
            </a:r>
            <a:r>
              <a:rPr lang="fr-LU" dirty="0" smtClean="0"/>
              <a:t>Training Services </a:t>
            </a:r>
            <a:endParaRPr lang="fr-LU" dirty="0"/>
          </a:p>
        </p:txBody>
      </p:sp>
    </p:spTree>
    <p:extLst>
      <p:ext uri="{BB962C8B-B14F-4D97-AF65-F5344CB8AC3E}">
        <p14:creationId xmlns:p14="http://schemas.microsoft.com/office/powerpoint/2010/main" val="1693867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2"/>
                </a:solidFill>
              </a:rPr>
              <a:t>A new all-time high in available </a:t>
            </a:r>
            <a:r>
              <a:rPr lang="en-US" dirty="0" smtClean="0">
                <a:solidFill>
                  <a:schemeClr val="accent2"/>
                </a:solidFill>
              </a:rPr>
              <a:t>vacancies</a:t>
            </a:r>
            <a:endParaRPr lang="en-US" dirty="0">
              <a:solidFill>
                <a:schemeClr val="accent2"/>
              </a:solidFill>
            </a:endParaRPr>
          </a:p>
        </p:txBody>
      </p:sp>
      <p:sp>
        <p:nvSpPr>
          <p:cNvPr id="4" name="Footer Placeholder 3"/>
          <p:cNvSpPr>
            <a:spLocks noGrp="1"/>
          </p:cNvSpPr>
          <p:nvPr>
            <p:ph type="ftr" sz="quarter" idx="11"/>
          </p:nvPr>
        </p:nvSpPr>
        <p:spPr/>
        <p:txBody>
          <a:bodyPr/>
          <a:lstStyle/>
          <a:p>
            <a:r>
              <a:rPr lang="en-US" smtClean="0"/>
              <a:t>INTERCEPT - study Visit - 26 September 2022</a:t>
            </a:r>
            <a:endParaRPr lang="en-GB"/>
          </a:p>
        </p:txBody>
      </p:sp>
      <p:sp>
        <p:nvSpPr>
          <p:cNvPr id="6" name="TextBox 5"/>
          <p:cNvSpPr txBox="1"/>
          <p:nvPr/>
        </p:nvSpPr>
        <p:spPr>
          <a:xfrm flipH="1">
            <a:off x="8153399" y="2355283"/>
            <a:ext cx="3835398" cy="3785652"/>
          </a:xfrm>
          <a:prstGeom prst="rect">
            <a:avLst/>
          </a:prstGeom>
          <a:noFill/>
        </p:spPr>
        <p:txBody>
          <a:bodyPr wrap="square" rtlCol="0">
            <a:spAutoFit/>
          </a:bodyPr>
          <a:lstStyle/>
          <a:p>
            <a:r>
              <a:rPr lang="en-US" sz="2000" dirty="0"/>
              <a:t>In 2021, the number of vacancies reported to ADEM jumped </a:t>
            </a:r>
            <a:r>
              <a:rPr lang="en-US" sz="2000" dirty="0" smtClean="0"/>
              <a:t>significantly </a:t>
            </a:r>
            <a:r>
              <a:rPr lang="en-US" sz="2000" dirty="0"/>
              <a:t>by almost 63%.</a:t>
            </a:r>
          </a:p>
          <a:p>
            <a:endParaRPr lang="en-US" sz="2000" dirty="0"/>
          </a:p>
          <a:p>
            <a:r>
              <a:rPr lang="en-US" sz="2000" dirty="0"/>
              <a:t>In </a:t>
            </a:r>
            <a:r>
              <a:rPr lang="en-US" sz="2000" dirty="0" smtClean="0"/>
              <a:t>July </a:t>
            </a:r>
            <a:r>
              <a:rPr lang="en-US" sz="2000" dirty="0"/>
              <a:t>2022, employers reported </a:t>
            </a:r>
            <a:r>
              <a:rPr lang="en-US" sz="2000" b="1" dirty="0">
                <a:solidFill>
                  <a:schemeClr val="accent2"/>
                </a:solidFill>
              </a:rPr>
              <a:t>4,000 </a:t>
            </a:r>
            <a:r>
              <a:rPr lang="en-US" sz="2000" dirty="0"/>
              <a:t>vacancies to ADEM</a:t>
            </a:r>
          </a:p>
          <a:p>
            <a:endParaRPr lang="en-US" sz="2000" dirty="0"/>
          </a:p>
          <a:p>
            <a:r>
              <a:rPr lang="en-US" sz="2000" dirty="0"/>
              <a:t>The </a:t>
            </a:r>
            <a:r>
              <a:rPr lang="en-US" sz="2000" b="1" dirty="0">
                <a:solidFill>
                  <a:schemeClr val="accent2"/>
                </a:solidFill>
              </a:rPr>
              <a:t>13,000 mark </a:t>
            </a:r>
            <a:r>
              <a:rPr lang="en-US" sz="2000" b="1" dirty="0" smtClean="0">
                <a:solidFill>
                  <a:schemeClr val="accent2"/>
                </a:solidFill>
              </a:rPr>
              <a:t>of available jobs </a:t>
            </a:r>
            <a:r>
              <a:rPr lang="en-US" sz="2000" dirty="0" smtClean="0"/>
              <a:t>has </a:t>
            </a:r>
            <a:r>
              <a:rPr lang="en-US" sz="2000" dirty="0"/>
              <a:t>even been passed since April 2022.</a:t>
            </a:r>
          </a:p>
          <a:p>
            <a:endParaRPr lang="fr-LU" sz="2000" dirty="0" smtClean="0"/>
          </a:p>
          <a:p>
            <a:endParaRPr lang="fr-LU" sz="2000" dirty="0"/>
          </a:p>
        </p:txBody>
      </p:sp>
      <p:sp>
        <p:nvSpPr>
          <p:cNvPr id="3" name="Slide Number Placeholder 2"/>
          <p:cNvSpPr>
            <a:spLocks noGrp="1"/>
          </p:cNvSpPr>
          <p:nvPr>
            <p:ph type="sldNum" sz="quarter" idx="12"/>
          </p:nvPr>
        </p:nvSpPr>
        <p:spPr/>
        <p:txBody>
          <a:bodyPr/>
          <a:lstStyle/>
          <a:p>
            <a:fld id="{6BB9F288-823E-4A9F-AF04-7438C568EF98}" type="slidenum">
              <a:rPr lang="en-GB" smtClean="0"/>
              <a:t>10</a:t>
            </a:fld>
            <a:endParaRPr lang="en-GB"/>
          </a:p>
        </p:txBody>
      </p:sp>
      <p:sp>
        <p:nvSpPr>
          <p:cNvPr id="7" name="Content Placeholder 6"/>
          <p:cNvSpPr>
            <a:spLocks noGrp="1"/>
          </p:cNvSpPr>
          <p:nvPr>
            <p:ph idx="1"/>
          </p:nvPr>
        </p:nvSpPr>
        <p:spPr>
          <a:xfrm>
            <a:off x="838201" y="1847849"/>
            <a:ext cx="6900948" cy="4351338"/>
          </a:xfrm>
        </p:spPr>
        <p:txBody>
          <a:bodyPr/>
          <a:lstStyle/>
          <a:p>
            <a:pPr marL="0" indent="0">
              <a:buNone/>
            </a:pPr>
            <a:endParaRPr lang="en-US" dirty="0"/>
          </a:p>
        </p:txBody>
      </p:sp>
      <p:pic>
        <p:nvPicPr>
          <p:cNvPr id="8" name="Content Placeholder 4"/>
          <p:cNvPicPr>
            <a:picLocks noChangeAspect="1"/>
          </p:cNvPicPr>
          <p:nvPr/>
        </p:nvPicPr>
        <p:blipFill>
          <a:blip r:embed="rId3">
            <a:clrChange>
              <a:clrFrom>
                <a:srgbClr val="FFFFFF"/>
              </a:clrFrom>
              <a:clrTo>
                <a:srgbClr val="FFFFFF">
                  <a:alpha val="0"/>
                </a:srgbClr>
              </a:clrTo>
            </a:clrChange>
          </a:blip>
          <a:stretch>
            <a:fillRect/>
          </a:stretch>
        </p:blipFill>
        <p:spPr>
          <a:xfrm>
            <a:off x="838201" y="1932046"/>
            <a:ext cx="6592385" cy="3679046"/>
          </a:xfrm>
          <a:prstGeom prst="rect">
            <a:avLst/>
          </a:prstGeom>
          <a:ln>
            <a:noFill/>
          </a:ln>
        </p:spPr>
      </p:pic>
    </p:spTree>
    <p:extLst>
      <p:ext uri="{BB962C8B-B14F-4D97-AF65-F5344CB8AC3E}">
        <p14:creationId xmlns:p14="http://schemas.microsoft.com/office/powerpoint/2010/main" val="203659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32089" y="1922814"/>
            <a:ext cx="2460656" cy="1466491"/>
          </a:xfrm>
          <a:prstGeom prst="roundRect">
            <a:avLst/>
          </a:prstGeom>
          <a:solidFill>
            <a:schemeClr val="accent6">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accent2">
                    <a:lumMod val="20000"/>
                    <a:lumOff val="80000"/>
                  </a:schemeClr>
                </a:solidFill>
              </a:rPr>
              <a:t>4,6 %</a:t>
            </a:r>
          </a:p>
          <a:p>
            <a:pPr algn="ctr"/>
            <a:r>
              <a:rPr lang="fr-FR" sz="2400" dirty="0" err="1" smtClean="0"/>
              <a:t>Unemployment</a:t>
            </a:r>
            <a:r>
              <a:rPr lang="fr-FR" sz="2400" dirty="0" smtClean="0"/>
              <a:t> rate</a:t>
            </a:r>
            <a:endParaRPr lang="fr-FR" sz="2400" b="1" dirty="0">
              <a:solidFill>
                <a:schemeClr val="accent2">
                  <a:lumMod val="20000"/>
                  <a:lumOff val="80000"/>
                </a:schemeClr>
              </a:solidFill>
            </a:endParaRPr>
          </a:p>
        </p:txBody>
      </p:sp>
      <p:sp>
        <p:nvSpPr>
          <p:cNvPr id="6" name="Rounded Rectangle 5"/>
          <p:cNvSpPr/>
          <p:nvPr/>
        </p:nvSpPr>
        <p:spPr>
          <a:xfrm>
            <a:off x="4694663" y="1922813"/>
            <a:ext cx="2601189" cy="1466491"/>
          </a:xfrm>
          <a:prstGeom prst="roundRect">
            <a:avLst/>
          </a:prstGeom>
          <a:solidFill>
            <a:schemeClr val="accent6">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accent2">
                    <a:lumMod val="20000"/>
                    <a:lumOff val="80000"/>
                  </a:schemeClr>
                </a:solidFill>
              </a:rPr>
              <a:t>14.000 </a:t>
            </a:r>
          </a:p>
          <a:p>
            <a:pPr algn="ctr"/>
            <a:r>
              <a:rPr lang="fr-FR" sz="2400" dirty="0" err="1"/>
              <a:t>J</a:t>
            </a:r>
            <a:r>
              <a:rPr lang="fr-FR" sz="2400" dirty="0" err="1" smtClean="0"/>
              <a:t>obseekers</a:t>
            </a:r>
            <a:endParaRPr lang="fr-FR" sz="2400" dirty="0"/>
          </a:p>
        </p:txBody>
      </p:sp>
      <p:sp>
        <p:nvSpPr>
          <p:cNvPr id="7" name="Rounded Rectangle 6"/>
          <p:cNvSpPr/>
          <p:nvPr/>
        </p:nvSpPr>
        <p:spPr>
          <a:xfrm>
            <a:off x="8298287" y="1922811"/>
            <a:ext cx="2541743" cy="1466491"/>
          </a:xfrm>
          <a:prstGeom prst="roundRect">
            <a:avLst/>
          </a:prstGeom>
          <a:solidFill>
            <a:schemeClr val="accent6">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accent2">
                    <a:lumMod val="20000"/>
                    <a:lumOff val="80000"/>
                  </a:schemeClr>
                </a:solidFill>
              </a:rPr>
              <a:t>13.000 </a:t>
            </a:r>
          </a:p>
          <a:p>
            <a:pPr algn="ctr"/>
            <a:r>
              <a:rPr lang="fr-FR" sz="2400" dirty="0" smtClean="0"/>
              <a:t>Vacant positions</a:t>
            </a:r>
            <a:endParaRPr lang="fr-FR" sz="2400" dirty="0"/>
          </a:p>
        </p:txBody>
      </p:sp>
      <p:sp>
        <p:nvSpPr>
          <p:cNvPr id="9" name="TextBox 8"/>
          <p:cNvSpPr txBox="1"/>
          <p:nvPr/>
        </p:nvSpPr>
        <p:spPr>
          <a:xfrm>
            <a:off x="3329156" y="2432375"/>
            <a:ext cx="1287209" cy="461665"/>
          </a:xfrm>
          <a:prstGeom prst="rect">
            <a:avLst/>
          </a:prstGeom>
          <a:noFill/>
        </p:spPr>
        <p:txBody>
          <a:bodyPr wrap="square" rtlCol="0">
            <a:spAutoFit/>
          </a:bodyPr>
          <a:lstStyle/>
          <a:p>
            <a:r>
              <a:rPr lang="fr-FR" sz="2400" dirty="0" err="1" smtClean="0"/>
              <a:t>however</a:t>
            </a:r>
            <a:endParaRPr lang="fr-FR" sz="2400" dirty="0"/>
          </a:p>
        </p:txBody>
      </p:sp>
      <p:sp>
        <p:nvSpPr>
          <p:cNvPr id="10" name="TextBox 9"/>
          <p:cNvSpPr txBox="1"/>
          <p:nvPr/>
        </p:nvSpPr>
        <p:spPr>
          <a:xfrm>
            <a:off x="7432263" y="2063043"/>
            <a:ext cx="729613" cy="830997"/>
          </a:xfrm>
          <a:prstGeom prst="rect">
            <a:avLst/>
          </a:prstGeom>
          <a:noFill/>
        </p:spPr>
        <p:txBody>
          <a:bodyPr wrap="square" rtlCol="0">
            <a:spAutoFit/>
          </a:bodyPr>
          <a:lstStyle/>
          <a:p>
            <a:r>
              <a:rPr lang="fr-FR" sz="2400" dirty="0" smtClean="0"/>
              <a:t>  and</a:t>
            </a:r>
            <a:endParaRPr lang="fr-FR" sz="2400" dirty="0"/>
          </a:p>
        </p:txBody>
      </p:sp>
      <p:sp>
        <p:nvSpPr>
          <p:cNvPr id="14" name="Title 1"/>
          <p:cNvSpPr>
            <a:spLocks noGrp="1"/>
          </p:cNvSpPr>
          <p:nvPr>
            <p:ph type="title"/>
          </p:nvPr>
        </p:nvSpPr>
        <p:spPr>
          <a:xfrm>
            <a:off x="653143" y="365123"/>
            <a:ext cx="10640291" cy="1325563"/>
          </a:xfrm>
        </p:spPr>
        <p:txBody>
          <a:bodyPr>
            <a:normAutofit/>
          </a:bodyPr>
          <a:lstStyle/>
          <a:p>
            <a:r>
              <a:rPr lang="fr-FR" dirty="0" smtClean="0">
                <a:solidFill>
                  <a:schemeClr val="accent2"/>
                </a:solidFill>
              </a:rPr>
              <a:t>Main challenges</a:t>
            </a:r>
            <a:r>
              <a:rPr lang="fr-FR" sz="4800" dirty="0">
                <a:solidFill>
                  <a:schemeClr val="accent2"/>
                </a:solidFill>
              </a:rPr>
              <a:t/>
            </a:r>
            <a:br>
              <a:rPr lang="fr-FR" sz="4800" dirty="0">
                <a:solidFill>
                  <a:schemeClr val="accent2"/>
                </a:solidFill>
              </a:rPr>
            </a:br>
            <a:r>
              <a:rPr lang="fr-FR" sz="2800" dirty="0" smtClean="0">
                <a:solidFill>
                  <a:schemeClr val="accent2"/>
                </a:solidFill>
              </a:rPr>
              <a:t>(situation in May 2022)</a:t>
            </a:r>
            <a:endParaRPr lang="fr-FR" sz="2800" dirty="0">
              <a:solidFill>
                <a:schemeClr val="accent2"/>
              </a:solidFill>
            </a:endParaRPr>
          </a:p>
        </p:txBody>
      </p:sp>
      <p:sp>
        <p:nvSpPr>
          <p:cNvPr id="2" name="TextBox 1"/>
          <p:cNvSpPr txBox="1"/>
          <p:nvPr/>
        </p:nvSpPr>
        <p:spPr>
          <a:xfrm>
            <a:off x="732089" y="3517919"/>
            <a:ext cx="10779156" cy="2923877"/>
          </a:xfrm>
          <a:prstGeom prst="rect">
            <a:avLst/>
          </a:prstGeom>
          <a:noFill/>
        </p:spPr>
        <p:txBody>
          <a:bodyPr wrap="square" rtlCol="0">
            <a:spAutoFit/>
          </a:bodyPr>
          <a:lstStyle/>
          <a:p>
            <a:r>
              <a:rPr lang="en-US" sz="2400" dirty="0" smtClean="0">
                <a:solidFill>
                  <a:schemeClr val="accent2">
                    <a:lumMod val="75000"/>
                  </a:schemeClr>
                </a:solidFill>
              </a:rPr>
              <a:t>Some of our main challenges : </a:t>
            </a:r>
            <a:endParaRPr lang="en-US" sz="2400" dirty="0">
              <a:solidFill>
                <a:schemeClr val="accent2">
                  <a:lumMod val="75000"/>
                </a:schemeClr>
              </a:solidFill>
            </a:endParaRPr>
          </a:p>
          <a:p>
            <a:pPr marL="342900" indent="-342900">
              <a:buFont typeface="Arial" panose="020B0604020202020204" pitchFamily="34" charset="0"/>
              <a:buChar char="•"/>
            </a:pPr>
            <a:r>
              <a:rPr lang="en-US" sz="2000" dirty="0"/>
              <a:t>Transformation of the </a:t>
            </a:r>
            <a:r>
              <a:rPr lang="en-US" sz="2000" dirty="0" err="1"/>
              <a:t>labour</a:t>
            </a:r>
            <a:r>
              <a:rPr lang="en-US" sz="2000" dirty="0"/>
              <a:t> market with rapidly changing </a:t>
            </a:r>
            <a:r>
              <a:rPr lang="en-US" sz="2000" dirty="0" smtClean="0"/>
              <a:t>occupational requirements </a:t>
            </a:r>
          </a:p>
          <a:p>
            <a:pPr marL="342900" indent="-342900">
              <a:buFont typeface="Arial" panose="020B0604020202020204" pitchFamily="34" charset="0"/>
              <a:buChar char="•"/>
            </a:pPr>
            <a:r>
              <a:rPr lang="en-US" sz="2000" dirty="0" smtClean="0"/>
              <a:t>Strong </a:t>
            </a:r>
            <a:r>
              <a:rPr lang="en-US" sz="2000" dirty="0"/>
              <a:t>imbalance between supply and demand </a:t>
            </a:r>
            <a:r>
              <a:rPr lang="en-US" sz="2000" dirty="0" smtClean="0"/>
              <a:t>on the job market with </a:t>
            </a:r>
            <a:r>
              <a:rPr lang="en-US" sz="2000" dirty="0"/>
              <a:t>a "skills gap" that is likely to increase </a:t>
            </a:r>
            <a:endParaRPr lang="en-US" sz="2000" dirty="0" smtClean="0"/>
          </a:p>
          <a:p>
            <a:pPr marL="342900" indent="-342900">
              <a:buFont typeface="Arial" panose="020B0604020202020204" pitchFamily="34" charset="0"/>
              <a:buChar char="•"/>
            </a:pPr>
            <a:r>
              <a:rPr lang="en-US" sz="2000" dirty="0" smtClean="0"/>
              <a:t>Rising number </a:t>
            </a:r>
            <a:r>
              <a:rPr lang="en-US" sz="2000" dirty="0"/>
              <a:t>of people </a:t>
            </a:r>
            <a:r>
              <a:rPr lang="en-US" sz="2000" dirty="0" smtClean="0"/>
              <a:t>face barriers to enter the </a:t>
            </a:r>
            <a:r>
              <a:rPr lang="en-US" sz="2000" dirty="0" err="1" smtClean="0"/>
              <a:t>labour</a:t>
            </a:r>
            <a:r>
              <a:rPr lang="en-US" sz="2000" dirty="0" smtClean="0"/>
              <a:t> market</a:t>
            </a:r>
          </a:p>
          <a:p>
            <a:pPr marL="342900" indent="-342900">
              <a:buFont typeface="Arial" panose="020B0604020202020204" pitchFamily="34" charset="0"/>
              <a:buChar char="•"/>
            </a:pPr>
            <a:r>
              <a:rPr lang="en-US" sz="2000" dirty="0" smtClean="0"/>
              <a:t>Increasingly </a:t>
            </a:r>
            <a:r>
              <a:rPr lang="en-US" sz="2000" dirty="0"/>
              <a:t>diverse client population </a:t>
            </a:r>
            <a:endParaRPr lang="en-US" sz="2000" dirty="0" smtClean="0"/>
          </a:p>
          <a:p>
            <a:pPr marL="342900" indent="-342900">
              <a:buFont typeface="Arial" panose="020B0604020202020204" pitchFamily="34" charset="0"/>
              <a:buChar char="•"/>
            </a:pPr>
            <a:r>
              <a:rPr lang="en-US" sz="2000" dirty="0" smtClean="0"/>
              <a:t>New </a:t>
            </a:r>
            <a:r>
              <a:rPr lang="en-US" sz="2000" dirty="0"/>
              <a:t>forms of employment and changing expectations regarding work-life </a:t>
            </a:r>
            <a:r>
              <a:rPr lang="en-US" sz="2000" dirty="0" smtClean="0"/>
              <a:t>balance</a:t>
            </a:r>
          </a:p>
          <a:p>
            <a:pPr marL="342900" indent="-342900">
              <a:buFont typeface="Arial" panose="020B0604020202020204" pitchFamily="34" charset="0"/>
              <a:buChar char="•"/>
            </a:pPr>
            <a:r>
              <a:rPr lang="en-US" sz="2000" dirty="0" smtClean="0"/>
              <a:t>Increasing </a:t>
            </a:r>
            <a:r>
              <a:rPr lang="en-US" sz="2000" dirty="0"/>
              <a:t>demand for digital </a:t>
            </a:r>
            <a:r>
              <a:rPr lang="en-US" sz="2000" dirty="0" smtClean="0"/>
              <a:t>services</a:t>
            </a:r>
          </a:p>
          <a:p>
            <a:pPr marL="342900" indent="-342900">
              <a:buFont typeface="Arial" panose="020B0604020202020204" pitchFamily="34" charset="0"/>
              <a:buChar char="•"/>
            </a:pPr>
            <a:r>
              <a:rPr lang="en-US" sz="2000" dirty="0" smtClean="0"/>
              <a:t>Unpredictability </a:t>
            </a:r>
            <a:r>
              <a:rPr lang="en-US" sz="2000" dirty="0"/>
              <a:t>of post-crisis economic </a:t>
            </a:r>
            <a:r>
              <a:rPr lang="en-US" sz="2000" dirty="0" smtClean="0"/>
              <a:t>developments</a:t>
            </a:r>
            <a:endParaRPr lang="en-US" sz="2000" dirty="0"/>
          </a:p>
        </p:txBody>
      </p:sp>
      <p:sp>
        <p:nvSpPr>
          <p:cNvPr id="3" name="Footer Placeholder 2"/>
          <p:cNvSpPr>
            <a:spLocks noGrp="1"/>
          </p:cNvSpPr>
          <p:nvPr>
            <p:ph type="ftr" sz="quarter" idx="11"/>
          </p:nvPr>
        </p:nvSpPr>
        <p:spPr/>
        <p:txBody>
          <a:bodyPr/>
          <a:lstStyle/>
          <a:p>
            <a:r>
              <a:rPr lang="en-US" smtClean="0"/>
              <a:t>INTERCEPT - study Visit - 26 September 2022</a:t>
            </a:r>
            <a:endParaRPr lang="en-GB"/>
          </a:p>
        </p:txBody>
      </p:sp>
      <p:sp>
        <p:nvSpPr>
          <p:cNvPr id="4" name="Slide Number Placeholder 3"/>
          <p:cNvSpPr>
            <a:spLocks noGrp="1"/>
          </p:cNvSpPr>
          <p:nvPr>
            <p:ph type="sldNum" sz="quarter" idx="12"/>
          </p:nvPr>
        </p:nvSpPr>
        <p:spPr/>
        <p:txBody>
          <a:bodyPr/>
          <a:lstStyle/>
          <a:p>
            <a:fld id="{6BB9F288-823E-4A9F-AF04-7438C568EF98}" type="slidenum">
              <a:rPr lang="en-GB" smtClean="0"/>
              <a:t>11</a:t>
            </a:fld>
            <a:endParaRPr lang="en-GB"/>
          </a:p>
        </p:txBody>
      </p:sp>
    </p:spTree>
    <p:extLst>
      <p:ext uri="{BB962C8B-B14F-4D97-AF65-F5344CB8AC3E}">
        <p14:creationId xmlns:p14="http://schemas.microsoft.com/office/powerpoint/2010/main" val="101989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accent2"/>
                </a:solidFill>
              </a:rPr>
              <a:t>Agence</a:t>
            </a:r>
            <a:r>
              <a:rPr lang="en-US" dirty="0" smtClean="0">
                <a:solidFill>
                  <a:schemeClr val="accent2"/>
                </a:solidFill>
              </a:rPr>
              <a:t> pour le </a:t>
            </a:r>
            <a:r>
              <a:rPr lang="en-US" dirty="0" err="1" smtClean="0">
                <a:solidFill>
                  <a:schemeClr val="accent2"/>
                </a:solidFill>
              </a:rPr>
              <a:t>développement</a:t>
            </a:r>
            <a:r>
              <a:rPr lang="en-US" dirty="0" smtClean="0">
                <a:solidFill>
                  <a:schemeClr val="accent2"/>
                </a:solidFill>
              </a:rPr>
              <a:t> de </a:t>
            </a:r>
            <a:r>
              <a:rPr lang="en-US" dirty="0" err="1" smtClean="0">
                <a:solidFill>
                  <a:schemeClr val="accent2"/>
                </a:solidFill>
              </a:rPr>
              <a:t>l’emploi</a:t>
            </a:r>
            <a:r>
              <a:rPr lang="en-US" dirty="0" smtClean="0">
                <a:solidFill>
                  <a:schemeClr val="accent2"/>
                </a:solidFill>
              </a:rPr>
              <a:t> - ADEM</a:t>
            </a:r>
            <a:endParaRPr lang="en-US" dirty="0">
              <a:solidFill>
                <a:schemeClr val="accent2"/>
              </a:solidFill>
            </a:endParaRP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INTERCEPT - study Visit - 26 September 2022</a:t>
            </a:r>
            <a:endParaRPr lang="en-GB"/>
          </a:p>
        </p:txBody>
      </p:sp>
      <p:sp>
        <p:nvSpPr>
          <p:cNvPr id="5" name="Slide Number Placeholder 4"/>
          <p:cNvSpPr>
            <a:spLocks noGrp="1"/>
          </p:cNvSpPr>
          <p:nvPr>
            <p:ph type="sldNum" sz="quarter" idx="12"/>
          </p:nvPr>
        </p:nvSpPr>
        <p:spPr/>
        <p:txBody>
          <a:bodyPr/>
          <a:lstStyle/>
          <a:p>
            <a:fld id="{6BB9F288-823E-4A9F-AF04-7438C568EF98}" type="slidenum">
              <a:rPr lang="en-GB" smtClean="0"/>
              <a:t>12</a:t>
            </a:fld>
            <a:endParaRPr lang="en-GB"/>
          </a:p>
        </p:txBody>
      </p:sp>
    </p:spTree>
    <p:extLst>
      <p:ext uri="{BB962C8B-B14F-4D97-AF65-F5344CB8AC3E}">
        <p14:creationId xmlns:p14="http://schemas.microsoft.com/office/powerpoint/2010/main" val="2923586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solidFill>
                  <a:schemeClr val="accent2"/>
                </a:solidFill>
              </a:rPr>
              <a:t>Luxembourg’s</a:t>
            </a:r>
            <a:r>
              <a:rPr lang="fr-FR" dirty="0" smtClean="0">
                <a:solidFill>
                  <a:schemeClr val="accent2"/>
                </a:solidFill>
              </a:rPr>
              <a:t> Public </a:t>
            </a:r>
            <a:r>
              <a:rPr lang="fr-FR" dirty="0" err="1" smtClean="0">
                <a:solidFill>
                  <a:schemeClr val="accent2"/>
                </a:solidFill>
              </a:rPr>
              <a:t>Employment</a:t>
            </a:r>
            <a:r>
              <a:rPr lang="fr-FR" dirty="0" smtClean="0">
                <a:solidFill>
                  <a:schemeClr val="accent2"/>
                </a:solidFill>
              </a:rPr>
              <a:t> Service (ADEM)</a:t>
            </a:r>
            <a:endParaRPr lang="fr-FR" dirty="0">
              <a:solidFill>
                <a:schemeClr val="accent2"/>
              </a:solidFill>
            </a:endParaRPr>
          </a:p>
        </p:txBody>
      </p:sp>
      <p:sp>
        <p:nvSpPr>
          <p:cNvPr id="3" name="Content Placeholder 2"/>
          <p:cNvSpPr>
            <a:spLocks noGrp="1"/>
          </p:cNvSpPr>
          <p:nvPr>
            <p:ph idx="1"/>
          </p:nvPr>
        </p:nvSpPr>
        <p:spPr>
          <a:xfrm>
            <a:off x="838202" y="1847849"/>
            <a:ext cx="5978234" cy="4351338"/>
          </a:xfrm>
        </p:spPr>
        <p:txBody>
          <a:bodyPr>
            <a:normAutofit/>
          </a:bodyPr>
          <a:lstStyle/>
          <a:p>
            <a:pPr marL="0" indent="0">
              <a:buNone/>
            </a:pPr>
            <a:r>
              <a:rPr lang="fr-FR" sz="2000" dirty="0" smtClean="0"/>
              <a:t>ADEM </a:t>
            </a:r>
            <a:r>
              <a:rPr lang="fr-FR" sz="2000" dirty="0" err="1" smtClean="0"/>
              <a:t>is</a:t>
            </a:r>
            <a:r>
              <a:rPr lang="fr-FR" sz="2000" dirty="0" smtClean="0"/>
              <a:t> a public administration </a:t>
            </a:r>
            <a:r>
              <a:rPr lang="fr-FR" sz="2000" dirty="0" err="1" smtClean="0"/>
              <a:t>directly</a:t>
            </a:r>
            <a:r>
              <a:rPr lang="fr-FR" sz="2000" dirty="0" smtClean="0"/>
              <a:t> </a:t>
            </a:r>
            <a:r>
              <a:rPr lang="fr-FR" sz="2000" dirty="0" err="1" smtClean="0"/>
              <a:t>placed</a:t>
            </a:r>
            <a:r>
              <a:rPr lang="fr-FR" sz="2000" dirty="0" smtClean="0"/>
              <a:t> </a:t>
            </a:r>
            <a:r>
              <a:rPr lang="fr-FR" sz="2000" dirty="0" err="1" smtClean="0"/>
              <a:t>under</a:t>
            </a:r>
            <a:r>
              <a:rPr lang="fr-FR" sz="2000" dirty="0" smtClean="0"/>
              <a:t> the supervision of the Luxembourg Ministry of Labour, </a:t>
            </a:r>
            <a:r>
              <a:rPr lang="fr-FR" sz="2000" dirty="0" err="1" smtClean="0"/>
              <a:t>Employment</a:t>
            </a:r>
            <a:r>
              <a:rPr lang="fr-FR" sz="2000" dirty="0" smtClean="0"/>
              <a:t> and the Social and </a:t>
            </a:r>
            <a:r>
              <a:rPr lang="fr-FR" sz="2000" dirty="0" err="1" smtClean="0"/>
              <a:t>Solidarity</a:t>
            </a:r>
            <a:r>
              <a:rPr lang="fr-FR" sz="2000" dirty="0" smtClean="0"/>
              <a:t> </a:t>
            </a:r>
            <a:r>
              <a:rPr lang="fr-FR" sz="2000" dirty="0" err="1" smtClean="0"/>
              <a:t>Economy</a:t>
            </a:r>
            <a:r>
              <a:rPr lang="fr-FR" sz="2000" dirty="0" smtClean="0"/>
              <a:t>.</a:t>
            </a:r>
          </a:p>
          <a:p>
            <a:pPr marL="0" indent="0">
              <a:buNone/>
            </a:pPr>
            <a:endParaRPr lang="fr-FR" sz="2000" dirty="0"/>
          </a:p>
          <a:p>
            <a:pPr marL="0" indent="0">
              <a:buNone/>
            </a:pPr>
            <a:r>
              <a:rPr lang="fr-FR" sz="2000" dirty="0" smtClean="0"/>
              <a:t>The main </a:t>
            </a:r>
            <a:r>
              <a:rPr lang="fr-FR" sz="2000" dirty="0" err="1" smtClean="0"/>
              <a:t>role</a:t>
            </a:r>
            <a:r>
              <a:rPr lang="fr-FR" sz="2000" dirty="0" smtClean="0"/>
              <a:t> of ADEM </a:t>
            </a:r>
            <a:r>
              <a:rPr lang="fr-FR" sz="2000" dirty="0" err="1" smtClean="0"/>
              <a:t>is</a:t>
            </a:r>
            <a:r>
              <a:rPr lang="fr-FR" sz="2000" dirty="0" smtClean="0"/>
              <a:t> to:</a:t>
            </a:r>
          </a:p>
          <a:p>
            <a:r>
              <a:rPr lang="en-US" sz="2000" dirty="0" smtClean="0"/>
              <a:t>match offers and demands on the national </a:t>
            </a:r>
            <a:r>
              <a:rPr lang="en-US" sz="2000" dirty="0" err="1" smtClean="0"/>
              <a:t>labour</a:t>
            </a:r>
            <a:r>
              <a:rPr lang="en-US" sz="2000" dirty="0" smtClean="0"/>
              <a:t> market both by helping jobseekers to get employed as quickly as possible, and by assisting employers in their recruitments</a:t>
            </a:r>
          </a:p>
          <a:p>
            <a:r>
              <a:rPr lang="en-US" sz="2000" dirty="0" smtClean="0"/>
              <a:t>promote employment by improving the governance of employment policies in coordination with economic and social policies</a:t>
            </a:r>
            <a:endParaRPr lang="en-US" sz="2000" dirty="0"/>
          </a:p>
        </p:txBody>
      </p:sp>
      <p:pic>
        <p:nvPicPr>
          <p:cNvPr id="5" name="Picture 4"/>
          <p:cNvPicPr>
            <a:picLocks noChangeAspect="1"/>
          </p:cNvPicPr>
          <p:nvPr/>
        </p:nvPicPr>
        <p:blipFill>
          <a:blip r:embed="rId3"/>
          <a:stretch>
            <a:fillRect/>
          </a:stretch>
        </p:blipFill>
        <p:spPr>
          <a:xfrm>
            <a:off x="7220946" y="2504555"/>
            <a:ext cx="4971054" cy="2508020"/>
          </a:xfrm>
          <a:prstGeom prst="rect">
            <a:avLst/>
          </a:prstGeom>
        </p:spPr>
      </p:pic>
      <p:sp>
        <p:nvSpPr>
          <p:cNvPr id="6" name="Slide Number Placeholder 5"/>
          <p:cNvSpPr>
            <a:spLocks noGrp="1"/>
          </p:cNvSpPr>
          <p:nvPr>
            <p:ph type="sldNum" sz="quarter" idx="12"/>
          </p:nvPr>
        </p:nvSpPr>
        <p:spPr/>
        <p:txBody>
          <a:bodyPr/>
          <a:lstStyle/>
          <a:p>
            <a:fld id="{6BB9F288-823E-4A9F-AF04-7438C568EF98}" type="slidenum">
              <a:rPr lang="en-GB" smtClean="0"/>
              <a:t>13</a:t>
            </a:fld>
            <a:endParaRPr lang="en-GB"/>
          </a:p>
        </p:txBody>
      </p:sp>
      <p:sp>
        <p:nvSpPr>
          <p:cNvPr id="4" name="Footer Placeholder 3"/>
          <p:cNvSpPr>
            <a:spLocks noGrp="1"/>
          </p:cNvSpPr>
          <p:nvPr>
            <p:ph type="ftr" sz="quarter" idx="11"/>
          </p:nvPr>
        </p:nvSpPr>
        <p:spPr/>
        <p:txBody>
          <a:bodyPr/>
          <a:lstStyle/>
          <a:p>
            <a:r>
              <a:rPr lang="en-US" smtClean="0"/>
              <a:t>INTERCEPT - study Visit - 26 September 2022</a:t>
            </a:r>
            <a:endParaRPr lang="en-GB"/>
          </a:p>
        </p:txBody>
      </p:sp>
    </p:spTree>
    <p:extLst>
      <p:ext uri="{BB962C8B-B14F-4D97-AF65-F5344CB8AC3E}">
        <p14:creationId xmlns:p14="http://schemas.microsoft.com/office/powerpoint/2010/main" val="3053846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Missions</a:t>
            </a:r>
            <a:endParaRPr lang="en-US" dirty="0">
              <a:solidFill>
                <a:schemeClr val="accent2"/>
              </a:solidFill>
            </a:endParaRPr>
          </a:p>
        </p:txBody>
      </p:sp>
      <p:pic>
        <p:nvPicPr>
          <p:cNvPr id="6" name="Content Placeholder 5"/>
          <p:cNvPicPr>
            <a:picLocks noGrp="1" noChangeAspect="1"/>
          </p:cNvPicPr>
          <p:nvPr>
            <p:ph idx="1"/>
          </p:nvPr>
        </p:nvPicPr>
        <p:blipFill>
          <a:blip r:embed="rId3"/>
          <a:stretch>
            <a:fillRect/>
          </a:stretch>
        </p:blipFill>
        <p:spPr>
          <a:xfrm>
            <a:off x="838200" y="1955266"/>
            <a:ext cx="10515600" cy="4136505"/>
          </a:xfrm>
          <a:prstGeom prst="rect">
            <a:avLst/>
          </a:prstGeom>
        </p:spPr>
      </p:pic>
      <p:sp>
        <p:nvSpPr>
          <p:cNvPr id="4" name="Footer Placeholder 3"/>
          <p:cNvSpPr>
            <a:spLocks noGrp="1"/>
          </p:cNvSpPr>
          <p:nvPr>
            <p:ph type="ftr" sz="quarter" idx="11"/>
          </p:nvPr>
        </p:nvSpPr>
        <p:spPr/>
        <p:txBody>
          <a:bodyPr/>
          <a:lstStyle/>
          <a:p>
            <a:r>
              <a:rPr lang="en-US" smtClean="0"/>
              <a:t>INTERCEPT - study Visit - 26 September 2022</a:t>
            </a:r>
            <a:endParaRPr lang="en-GB"/>
          </a:p>
        </p:txBody>
      </p:sp>
      <p:sp>
        <p:nvSpPr>
          <p:cNvPr id="5" name="Slide Number Placeholder 4"/>
          <p:cNvSpPr>
            <a:spLocks noGrp="1"/>
          </p:cNvSpPr>
          <p:nvPr>
            <p:ph type="sldNum" sz="quarter" idx="12"/>
          </p:nvPr>
        </p:nvSpPr>
        <p:spPr/>
        <p:txBody>
          <a:bodyPr/>
          <a:lstStyle/>
          <a:p>
            <a:fld id="{6BB9F288-823E-4A9F-AF04-7438C568EF98}" type="slidenum">
              <a:rPr lang="en-GB" smtClean="0"/>
              <a:t>14</a:t>
            </a:fld>
            <a:endParaRPr lang="en-GB"/>
          </a:p>
        </p:txBody>
      </p:sp>
    </p:spTree>
    <p:extLst>
      <p:ext uri="{BB962C8B-B14F-4D97-AF65-F5344CB8AC3E}">
        <p14:creationId xmlns:p14="http://schemas.microsoft.com/office/powerpoint/2010/main" val="3744185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BB9F288-823E-4A9F-AF04-7438C568EF98}" type="slidenum">
              <a:rPr lang="en-GB" smtClean="0"/>
              <a:t>15</a:t>
            </a:fld>
            <a:endParaRPr lang="en-GB"/>
          </a:p>
        </p:txBody>
      </p:sp>
      <p:pic>
        <p:nvPicPr>
          <p:cNvPr id="3" name="Picture 2"/>
          <p:cNvPicPr>
            <a:picLocks noChangeAspect="1"/>
          </p:cNvPicPr>
          <p:nvPr/>
        </p:nvPicPr>
        <p:blipFill>
          <a:blip r:embed="rId3"/>
          <a:stretch>
            <a:fillRect/>
          </a:stretch>
        </p:blipFill>
        <p:spPr>
          <a:xfrm>
            <a:off x="8672762" y="1790371"/>
            <a:ext cx="2717529" cy="4610429"/>
          </a:xfrm>
          <a:prstGeom prst="rect">
            <a:avLst/>
          </a:prstGeom>
        </p:spPr>
      </p:pic>
      <p:sp>
        <p:nvSpPr>
          <p:cNvPr id="4" name="TextBox 3"/>
          <p:cNvSpPr txBox="1"/>
          <p:nvPr/>
        </p:nvSpPr>
        <p:spPr>
          <a:xfrm>
            <a:off x="987972" y="882869"/>
            <a:ext cx="9720668" cy="769441"/>
          </a:xfrm>
          <a:prstGeom prst="rect">
            <a:avLst/>
          </a:prstGeom>
          <a:noFill/>
        </p:spPr>
        <p:txBody>
          <a:bodyPr wrap="square" rtlCol="0">
            <a:spAutoFit/>
          </a:bodyPr>
          <a:lstStyle/>
          <a:p>
            <a:r>
              <a:rPr lang="fr-FR" sz="4400" dirty="0" smtClean="0">
                <a:solidFill>
                  <a:schemeClr val="accent2"/>
                </a:solidFill>
                <a:latin typeface="+mj-lt"/>
                <a:ea typeface="+mj-ea"/>
                <a:cs typeface="+mj-cs"/>
              </a:rPr>
              <a:t>Head office, </a:t>
            </a:r>
            <a:r>
              <a:rPr lang="fr-FR" sz="4400" dirty="0" err="1" smtClean="0">
                <a:solidFill>
                  <a:schemeClr val="accent2"/>
                </a:solidFill>
                <a:latin typeface="+mj-lt"/>
                <a:ea typeface="+mj-ea"/>
                <a:cs typeface="+mj-cs"/>
              </a:rPr>
              <a:t>regional</a:t>
            </a:r>
            <a:r>
              <a:rPr lang="fr-FR" sz="4400" dirty="0" smtClean="0">
                <a:solidFill>
                  <a:schemeClr val="accent2"/>
                </a:solidFill>
                <a:latin typeface="+mj-lt"/>
                <a:ea typeface="+mj-ea"/>
                <a:cs typeface="+mj-cs"/>
              </a:rPr>
              <a:t> </a:t>
            </a:r>
            <a:r>
              <a:rPr lang="fr-FR" sz="4400" dirty="0" err="1" smtClean="0">
                <a:solidFill>
                  <a:schemeClr val="accent2"/>
                </a:solidFill>
                <a:latin typeface="+mj-lt"/>
                <a:ea typeface="+mj-ea"/>
                <a:cs typeface="+mj-cs"/>
              </a:rPr>
              <a:t>agencies</a:t>
            </a:r>
            <a:r>
              <a:rPr lang="fr-FR" sz="4400" dirty="0" smtClean="0">
                <a:solidFill>
                  <a:schemeClr val="accent2"/>
                </a:solidFill>
                <a:latin typeface="+mj-lt"/>
                <a:ea typeface="+mj-ea"/>
                <a:cs typeface="+mj-cs"/>
              </a:rPr>
              <a:t> and sites</a:t>
            </a:r>
            <a:endParaRPr lang="fr-FR" sz="4400" dirty="0">
              <a:solidFill>
                <a:schemeClr val="accent2"/>
              </a:solidFill>
              <a:latin typeface="+mj-lt"/>
              <a:ea typeface="+mj-ea"/>
              <a:cs typeface="+mj-cs"/>
            </a:endParaRPr>
          </a:p>
        </p:txBody>
      </p:sp>
      <p:sp>
        <p:nvSpPr>
          <p:cNvPr id="5" name="TextBox 4"/>
          <p:cNvSpPr txBox="1"/>
          <p:nvPr/>
        </p:nvSpPr>
        <p:spPr>
          <a:xfrm>
            <a:off x="1103586" y="1790371"/>
            <a:ext cx="8121264" cy="5016758"/>
          </a:xfrm>
          <a:prstGeom prst="rect">
            <a:avLst/>
          </a:prstGeom>
          <a:noFill/>
        </p:spPr>
        <p:txBody>
          <a:bodyPr wrap="square" rtlCol="0">
            <a:spAutoFit/>
          </a:bodyPr>
          <a:lstStyle/>
          <a:p>
            <a:pPr marL="285750" indent="-285750">
              <a:buFont typeface="Wingdings" panose="05000000000000000000" pitchFamily="2" charset="2"/>
              <a:buChar char="Ø"/>
            </a:pPr>
            <a:r>
              <a:rPr lang="fr-FR" sz="2800" b="1" dirty="0">
                <a:solidFill>
                  <a:schemeClr val="accent1"/>
                </a:solidFill>
              </a:rPr>
              <a:t>Head office in Luxembourg-Hamm </a:t>
            </a:r>
            <a:r>
              <a:rPr lang="fr-FR" sz="2800" b="1" dirty="0" smtClean="0">
                <a:solidFill>
                  <a:schemeClr val="accent1"/>
                </a:solidFill>
              </a:rPr>
              <a:t/>
            </a:r>
            <a:br>
              <a:rPr lang="fr-FR" sz="2800" b="1" dirty="0" smtClean="0">
                <a:solidFill>
                  <a:schemeClr val="accent1"/>
                </a:solidFill>
              </a:rPr>
            </a:br>
            <a:r>
              <a:rPr lang="fr-FR" dirty="0" err="1" smtClean="0"/>
              <a:t>Directorate</a:t>
            </a:r>
            <a:r>
              <a:rPr lang="fr-FR" dirty="0"/>
              <a:t>, </a:t>
            </a:r>
            <a:r>
              <a:rPr lang="fr-FR" dirty="0" err="1"/>
              <a:t>Employers</a:t>
            </a:r>
            <a:r>
              <a:rPr lang="fr-FR" dirty="0"/>
              <a:t>’ service, </a:t>
            </a:r>
            <a:r>
              <a:rPr lang="fr-FR" dirty="0" err="1" smtClean="0"/>
              <a:t>Jobseekers</a:t>
            </a:r>
            <a:r>
              <a:rPr lang="fr-FR" dirty="0" smtClean="0"/>
              <a:t>’ service, Contact </a:t>
            </a:r>
            <a:r>
              <a:rPr lang="fr-FR" dirty="0"/>
              <a:t>Center, </a:t>
            </a:r>
            <a:r>
              <a:rPr lang="fr-FR" dirty="0" smtClean="0"/>
              <a:t/>
            </a:r>
            <a:br>
              <a:rPr lang="fr-FR" dirty="0" smtClean="0"/>
            </a:br>
            <a:r>
              <a:rPr lang="fr-FR" dirty="0" err="1" smtClean="0"/>
              <a:t>Internal</a:t>
            </a:r>
            <a:r>
              <a:rPr lang="fr-FR" dirty="0" smtClean="0"/>
              <a:t> </a:t>
            </a:r>
            <a:r>
              <a:rPr lang="fr-FR" dirty="0"/>
              <a:t>services, </a:t>
            </a:r>
            <a:r>
              <a:rPr lang="fr-FR" dirty="0" err="1"/>
              <a:t>Medical</a:t>
            </a:r>
            <a:r>
              <a:rPr lang="fr-FR" dirty="0"/>
              <a:t> service, Service for people </a:t>
            </a:r>
            <a:r>
              <a:rPr lang="fr-FR" dirty="0" err="1"/>
              <a:t>with</a:t>
            </a:r>
            <a:r>
              <a:rPr lang="fr-FR" dirty="0"/>
              <a:t> </a:t>
            </a:r>
            <a:r>
              <a:rPr lang="fr-FR" dirty="0" err="1"/>
              <a:t>disabilities</a:t>
            </a:r>
            <a:r>
              <a:rPr lang="fr-FR" dirty="0"/>
              <a:t> </a:t>
            </a:r>
            <a:r>
              <a:rPr lang="fr-FR" dirty="0" smtClean="0"/>
              <a:t/>
            </a:r>
            <a:br>
              <a:rPr lang="fr-FR" dirty="0" smtClean="0"/>
            </a:br>
            <a:r>
              <a:rPr lang="fr-FR" dirty="0" smtClean="0"/>
              <a:t>and </a:t>
            </a:r>
            <a:r>
              <a:rPr lang="fr-FR" dirty="0" err="1"/>
              <a:t>reduced</a:t>
            </a:r>
            <a:r>
              <a:rPr lang="fr-FR" dirty="0"/>
              <a:t> labour </a:t>
            </a:r>
            <a:r>
              <a:rPr lang="fr-FR" dirty="0" err="1"/>
              <a:t>capacity</a:t>
            </a:r>
            <a:r>
              <a:rPr lang="fr-FR" dirty="0"/>
              <a:t>, training </a:t>
            </a:r>
            <a:r>
              <a:rPr lang="fr-FR" dirty="0" err="1" smtClean="0"/>
              <a:t>department</a:t>
            </a:r>
            <a:endParaRPr lang="fr-FR" sz="2800" dirty="0"/>
          </a:p>
          <a:p>
            <a:endParaRPr lang="fr-FR" sz="800" dirty="0"/>
          </a:p>
          <a:p>
            <a:pPr marL="285750" indent="-285750">
              <a:buFont typeface="Wingdings" panose="05000000000000000000" pitchFamily="2" charset="2"/>
              <a:buChar char="Ø"/>
            </a:pPr>
            <a:r>
              <a:rPr lang="fr-FR" sz="2800" b="1" dirty="0" smtClean="0">
                <a:solidFill>
                  <a:schemeClr val="accent1"/>
                </a:solidFill>
              </a:rPr>
              <a:t>7 </a:t>
            </a:r>
            <a:r>
              <a:rPr lang="fr-FR" sz="2800" b="1" dirty="0" err="1" smtClean="0">
                <a:solidFill>
                  <a:schemeClr val="accent1"/>
                </a:solidFill>
              </a:rPr>
              <a:t>regional</a:t>
            </a:r>
            <a:r>
              <a:rPr lang="fr-FR" sz="2800" b="1" dirty="0" smtClean="0">
                <a:solidFill>
                  <a:schemeClr val="accent1"/>
                </a:solidFill>
              </a:rPr>
              <a:t> </a:t>
            </a:r>
            <a:r>
              <a:rPr lang="fr-FR" sz="2800" b="1" dirty="0" err="1" smtClean="0">
                <a:solidFill>
                  <a:schemeClr val="accent1"/>
                </a:solidFill>
              </a:rPr>
              <a:t>agencies</a:t>
            </a:r>
            <a:r>
              <a:rPr lang="fr-FR" sz="2800" b="1" dirty="0" smtClean="0">
                <a:solidFill>
                  <a:schemeClr val="accent1"/>
                </a:solidFill>
              </a:rPr>
              <a:t> </a:t>
            </a:r>
          </a:p>
          <a:p>
            <a:pPr marL="742950" lvl="1" indent="-285750">
              <a:buFont typeface="Arial" panose="020B0604020202020204" pitchFamily="34" charset="0"/>
              <a:buChar char="•"/>
            </a:pPr>
            <a:r>
              <a:rPr lang="fr-FR" sz="1600" dirty="0" smtClean="0"/>
              <a:t>Diekirch</a:t>
            </a:r>
          </a:p>
          <a:p>
            <a:pPr marL="742950" lvl="1" indent="-285750">
              <a:buFont typeface="Arial" panose="020B0604020202020204" pitchFamily="34" charset="0"/>
              <a:buChar char="•"/>
            </a:pPr>
            <a:r>
              <a:rPr lang="fr-FR" sz="1600" dirty="0" smtClean="0"/>
              <a:t>Differdange</a:t>
            </a:r>
          </a:p>
          <a:p>
            <a:pPr marL="742950" lvl="1" indent="-285750">
              <a:buFont typeface="Arial" panose="020B0604020202020204" pitchFamily="34" charset="0"/>
              <a:buChar char="•"/>
            </a:pPr>
            <a:r>
              <a:rPr lang="fr-FR" sz="1600" dirty="0" smtClean="0"/>
              <a:t>Dudelange</a:t>
            </a:r>
          </a:p>
          <a:p>
            <a:pPr marL="742950" lvl="1" indent="-285750">
              <a:buFont typeface="Arial" panose="020B0604020202020204" pitchFamily="34" charset="0"/>
              <a:buChar char="•"/>
            </a:pPr>
            <a:r>
              <a:rPr lang="fr-FR" sz="1600" dirty="0" err="1" smtClean="0"/>
              <a:t>Esch-Belval</a:t>
            </a:r>
            <a:endParaRPr lang="fr-FR" sz="1600" dirty="0" smtClean="0"/>
          </a:p>
          <a:p>
            <a:pPr marL="742950" lvl="1" indent="-285750">
              <a:buFont typeface="Arial" panose="020B0604020202020204" pitchFamily="34" charset="0"/>
              <a:buChar char="•"/>
            </a:pPr>
            <a:r>
              <a:rPr lang="fr-FR" sz="1600" dirty="0" smtClean="0"/>
              <a:t>Luxembourg-ville</a:t>
            </a:r>
          </a:p>
          <a:p>
            <a:pPr marL="742950" lvl="1" indent="-285750">
              <a:buFont typeface="Arial" panose="020B0604020202020204" pitchFamily="34" charset="0"/>
              <a:buChar char="•"/>
            </a:pPr>
            <a:r>
              <a:rPr lang="fr-FR" sz="1600" dirty="0" smtClean="0"/>
              <a:t>Wasserbillig</a:t>
            </a:r>
          </a:p>
          <a:p>
            <a:pPr marL="742950" lvl="1" indent="-285750">
              <a:buFont typeface="Arial" panose="020B0604020202020204" pitchFamily="34" charset="0"/>
              <a:buChar char="•"/>
            </a:pPr>
            <a:r>
              <a:rPr lang="fr-FR" sz="1600" dirty="0" smtClean="0"/>
              <a:t>Wiltz</a:t>
            </a:r>
          </a:p>
          <a:p>
            <a:pPr lvl="1"/>
            <a:endParaRPr lang="fr-FR" sz="1600" dirty="0" smtClean="0"/>
          </a:p>
          <a:p>
            <a:pPr marL="285750" indent="-285750">
              <a:buFont typeface="Wingdings" panose="05000000000000000000" pitchFamily="2" charset="2"/>
              <a:buChar char="Ø"/>
            </a:pPr>
            <a:r>
              <a:rPr lang="fr-FR" sz="2800" b="1" dirty="0" smtClean="0">
                <a:solidFill>
                  <a:schemeClr val="accent1"/>
                </a:solidFill>
              </a:rPr>
              <a:t>2 offices at the National Guidance Centre </a:t>
            </a:r>
            <a:r>
              <a:rPr lang="fr-FR" sz="2800" b="1" dirty="0" smtClean="0">
                <a:solidFill>
                  <a:schemeClr val="accent1"/>
                </a:solidFill>
              </a:rPr>
              <a:t/>
            </a:r>
            <a:br>
              <a:rPr lang="fr-FR" sz="2800" b="1" dirty="0" smtClean="0">
                <a:solidFill>
                  <a:schemeClr val="accent1"/>
                </a:solidFill>
              </a:rPr>
            </a:br>
            <a:r>
              <a:rPr lang="fr-FR" sz="2800" b="1" dirty="0" smtClean="0">
                <a:solidFill>
                  <a:schemeClr val="accent1"/>
                </a:solidFill>
              </a:rPr>
              <a:t>«</a:t>
            </a:r>
            <a:r>
              <a:rPr lang="fr-FR" sz="2800" b="1" dirty="0" smtClean="0">
                <a:solidFill>
                  <a:schemeClr val="accent1"/>
                </a:solidFill>
              </a:rPr>
              <a:t> Maison </a:t>
            </a:r>
            <a:r>
              <a:rPr lang="fr-FR" sz="2800" b="1" dirty="0">
                <a:solidFill>
                  <a:schemeClr val="accent1"/>
                </a:solidFill>
              </a:rPr>
              <a:t>de </a:t>
            </a:r>
            <a:r>
              <a:rPr lang="fr-FR" sz="2800" b="1" dirty="0" smtClean="0">
                <a:solidFill>
                  <a:schemeClr val="accent1"/>
                </a:solidFill>
              </a:rPr>
              <a:t>l’orientation » </a:t>
            </a:r>
            <a:r>
              <a:rPr lang="fr-FR" sz="2000" b="1" dirty="0">
                <a:solidFill>
                  <a:schemeClr val="accent1"/>
                </a:solidFill>
              </a:rPr>
              <a:t>(Luxembourg, Diekirch)</a:t>
            </a:r>
          </a:p>
          <a:p>
            <a:pPr marL="285750" indent="-285750">
              <a:buFont typeface="Arial" panose="020B0604020202020204" pitchFamily="34" charset="0"/>
              <a:buChar char="•"/>
            </a:pPr>
            <a:endParaRPr lang="fr-FR" dirty="0"/>
          </a:p>
        </p:txBody>
      </p:sp>
      <p:sp>
        <p:nvSpPr>
          <p:cNvPr id="6" name="Footer Placeholder 5"/>
          <p:cNvSpPr>
            <a:spLocks noGrp="1"/>
          </p:cNvSpPr>
          <p:nvPr>
            <p:ph type="ftr" sz="quarter" idx="11"/>
          </p:nvPr>
        </p:nvSpPr>
        <p:spPr/>
        <p:txBody>
          <a:bodyPr/>
          <a:lstStyle/>
          <a:p>
            <a:r>
              <a:rPr lang="en-US" smtClean="0"/>
              <a:t>INTERCEPT - study Visit - 26 September 2022</a:t>
            </a:r>
            <a:endParaRPr lang="en-GB"/>
          </a:p>
        </p:txBody>
      </p:sp>
    </p:spTree>
    <p:extLst>
      <p:ext uri="{BB962C8B-B14F-4D97-AF65-F5344CB8AC3E}">
        <p14:creationId xmlns:p14="http://schemas.microsoft.com/office/powerpoint/2010/main" val="963376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2"/>
                </a:solidFill>
              </a:rPr>
              <a:t>National Guidance Centre</a:t>
            </a:r>
          </a:p>
        </p:txBody>
      </p:sp>
      <p:sp>
        <p:nvSpPr>
          <p:cNvPr id="3" name="Content Placeholder 2"/>
          <p:cNvSpPr>
            <a:spLocks noGrp="1"/>
          </p:cNvSpPr>
          <p:nvPr>
            <p:ph sz="half" idx="1"/>
          </p:nvPr>
        </p:nvSpPr>
        <p:spPr>
          <a:xfrm>
            <a:off x="929824" y="1825625"/>
            <a:ext cx="7957712" cy="4351338"/>
          </a:xfrm>
        </p:spPr>
        <p:txBody>
          <a:bodyPr>
            <a:normAutofit fontScale="85000" lnSpcReduction="20000"/>
          </a:bodyPr>
          <a:lstStyle/>
          <a:p>
            <a:r>
              <a:rPr lang="en-US" sz="2400" dirty="0" smtClean="0"/>
              <a:t>Luxembourg has a </a:t>
            </a:r>
            <a:r>
              <a:rPr lang="en-US" sz="2400" b="1" dirty="0" smtClean="0">
                <a:solidFill>
                  <a:schemeClr val="accent3">
                    <a:lumMod val="50000"/>
                  </a:schemeClr>
                </a:solidFill>
              </a:rPr>
              <a:t>National Guidance Centre </a:t>
            </a:r>
            <a:r>
              <a:rPr lang="en-US" sz="2400" dirty="0" smtClean="0"/>
              <a:t>(</a:t>
            </a:r>
            <a:r>
              <a:rPr lang="en-US" sz="2400" i="1" dirty="0" err="1" smtClean="0"/>
              <a:t>Maison</a:t>
            </a:r>
            <a:r>
              <a:rPr lang="en-US" sz="2400" i="1" dirty="0" smtClean="0"/>
              <a:t> de </a:t>
            </a:r>
            <a:r>
              <a:rPr lang="en-US" sz="2400" i="1" dirty="0" err="1" smtClean="0"/>
              <a:t>l’Orientation</a:t>
            </a:r>
            <a:r>
              <a:rPr lang="en-US" sz="2400" i="1" dirty="0" smtClean="0"/>
              <a:t>) </a:t>
            </a:r>
            <a:r>
              <a:rPr lang="en-US" sz="2400" dirty="0" smtClean="0"/>
              <a:t>with premises in Luxembourg-City and </a:t>
            </a:r>
            <a:r>
              <a:rPr lang="en-US" sz="2400" dirty="0" err="1" smtClean="0"/>
              <a:t>Diekirch</a:t>
            </a:r>
            <a:r>
              <a:rPr lang="en-US" sz="2400" dirty="0" smtClean="0"/>
              <a:t>. </a:t>
            </a:r>
          </a:p>
          <a:p>
            <a:r>
              <a:rPr lang="en-US" sz="2400" dirty="0" smtClean="0"/>
              <a:t>The </a:t>
            </a:r>
            <a:r>
              <a:rPr lang="en-US" sz="2400" i="1" dirty="0" err="1" smtClean="0"/>
              <a:t>Maison</a:t>
            </a:r>
            <a:r>
              <a:rPr lang="en-US" sz="2400" i="1" dirty="0" smtClean="0"/>
              <a:t> de </a:t>
            </a:r>
            <a:r>
              <a:rPr lang="en-US" sz="2400" i="1" dirty="0" err="1" smtClean="0"/>
              <a:t>l’Orientation</a:t>
            </a:r>
            <a:r>
              <a:rPr lang="en-US" sz="2400" i="1" dirty="0" smtClean="0"/>
              <a:t> </a:t>
            </a:r>
            <a:r>
              <a:rPr lang="en-US" sz="2400" b="1" dirty="0" smtClean="0"/>
              <a:t>regroups all public actors that are offering educational and vocational guidance services </a:t>
            </a:r>
            <a:r>
              <a:rPr lang="en-US" sz="2400" dirty="0" smtClean="0"/>
              <a:t>thus facilitating a swift transition from school / university to the </a:t>
            </a:r>
            <a:r>
              <a:rPr lang="en-US" sz="2400" dirty="0" err="1" smtClean="0"/>
              <a:t>labour</a:t>
            </a:r>
            <a:r>
              <a:rPr lang="en-US" sz="2400" dirty="0" smtClean="0"/>
              <a:t> market </a:t>
            </a:r>
          </a:p>
          <a:p>
            <a:r>
              <a:rPr lang="en-US" sz="2400" dirty="0" smtClean="0"/>
              <a:t>ADEM’s vocational guidance service is part of the </a:t>
            </a:r>
            <a:r>
              <a:rPr lang="en-US" sz="2400" dirty="0" err="1" smtClean="0"/>
              <a:t>Maison</a:t>
            </a:r>
            <a:r>
              <a:rPr lang="en-US" sz="2400" dirty="0" smtClean="0"/>
              <a:t> de </a:t>
            </a:r>
            <a:r>
              <a:rPr lang="en-US" sz="2400" dirty="0" err="1" smtClean="0"/>
              <a:t>l’Orientation</a:t>
            </a:r>
            <a:r>
              <a:rPr lang="en-US" sz="2400" dirty="0" smtClean="0"/>
              <a:t> in Luxembourg-City and </a:t>
            </a:r>
            <a:r>
              <a:rPr lang="en-US" sz="2400" dirty="0" err="1" smtClean="0"/>
              <a:t>Diekirch</a:t>
            </a:r>
            <a:r>
              <a:rPr lang="en-US" sz="2400" dirty="0" smtClean="0"/>
              <a:t> </a:t>
            </a:r>
          </a:p>
          <a:p>
            <a:r>
              <a:rPr lang="en-US" sz="2400" dirty="0" smtClean="0"/>
              <a:t>ADEM’s professional guidance service is also present at the regional agency in </a:t>
            </a:r>
            <a:r>
              <a:rPr lang="en-US" sz="2400" dirty="0" err="1" smtClean="0"/>
              <a:t>Esch-Belval</a:t>
            </a:r>
            <a:r>
              <a:rPr lang="en-US" sz="2400" dirty="0" smtClean="0"/>
              <a:t> (adjacent building)</a:t>
            </a:r>
          </a:p>
          <a:p>
            <a:pPr marL="0" indent="0">
              <a:buNone/>
            </a:pPr>
            <a:endParaRPr lang="en-US" sz="900" dirty="0" smtClean="0"/>
          </a:p>
          <a:p>
            <a:pPr marL="0" indent="0">
              <a:buNone/>
            </a:pPr>
            <a:r>
              <a:rPr lang="en-US" sz="2000" b="1" u="sng" dirty="0" smtClean="0"/>
              <a:t>Services offered by ADEM’s vocational guidance service</a:t>
            </a:r>
            <a:r>
              <a:rPr lang="en-US" sz="2200" b="1" u="sng" dirty="0" smtClean="0"/>
              <a:t>:</a:t>
            </a:r>
          </a:p>
          <a:p>
            <a:pPr lvl="1"/>
            <a:r>
              <a:rPr lang="en-US" sz="1800" b="1" dirty="0" smtClean="0">
                <a:solidFill>
                  <a:schemeClr val="accent3">
                    <a:lumMod val="50000"/>
                  </a:schemeClr>
                </a:solidFill>
              </a:rPr>
              <a:t>Awareness raising, information and outreach activities for pupils and students</a:t>
            </a:r>
          </a:p>
          <a:p>
            <a:pPr lvl="1"/>
            <a:r>
              <a:rPr lang="en-US" sz="1800" b="1" dirty="0" smtClean="0">
                <a:solidFill>
                  <a:schemeClr val="accent3">
                    <a:lumMod val="50000"/>
                  </a:schemeClr>
                </a:solidFill>
              </a:rPr>
              <a:t>Lifelong career counselling</a:t>
            </a:r>
          </a:p>
          <a:p>
            <a:pPr lvl="1"/>
            <a:r>
              <a:rPr lang="en-US" sz="1800" b="1" dirty="0" smtClean="0">
                <a:solidFill>
                  <a:schemeClr val="accent3">
                    <a:lumMod val="50000"/>
                  </a:schemeClr>
                </a:solidFill>
              </a:rPr>
              <a:t>Apprenticeship placements </a:t>
            </a:r>
          </a:p>
          <a:p>
            <a:pPr lvl="2">
              <a:buFont typeface="Wingdings" panose="05000000000000000000" pitchFamily="2" charset="2"/>
              <a:buChar char="Ø"/>
            </a:pPr>
            <a:r>
              <a:rPr lang="en-US" sz="1700" dirty="0" smtClean="0"/>
              <a:t>Registrations </a:t>
            </a:r>
            <a:r>
              <a:rPr lang="en-US" sz="1700" dirty="0"/>
              <a:t>of </a:t>
            </a:r>
            <a:r>
              <a:rPr lang="en-US" sz="1700" dirty="0" smtClean="0"/>
              <a:t>apprenticeship positions</a:t>
            </a:r>
          </a:p>
          <a:p>
            <a:pPr lvl="2">
              <a:buFont typeface="Wingdings" panose="05000000000000000000" pitchFamily="2" charset="2"/>
              <a:buChar char="Ø"/>
            </a:pPr>
            <a:r>
              <a:rPr lang="en-US" sz="1700" dirty="0" smtClean="0"/>
              <a:t>Registration of young and adult people who are interested in an apprenticeship</a:t>
            </a:r>
          </a:p>
          <a:p>
            <a:pPr lvl="2">
              <a:buFont typeface="Wingdings" panose="05000000000000000000" pitchFamily="2" charset="2"/>
              <a:buChar char="Ø"/>
            </a:pPr>
            <a:r>
              <a:rPr lang="en-US" sz="1700" dirty="0" smtClean="0"/>
              <a:t>Facilitate the matching between candidates and employers</a:t>
            </a:r>
            <a:endParaRPr lang="en-US" sz="1700" dirty="0"/>
          </a:p>
          <a:p>
            <a:pPr lvl="1">
              <a:buFont typeface="Wingdings" panose="05000000000000000000" pitchFamily="2" charset="2"/>
              <a:buChar char="Ø"/>
            </a:pPr>
            <a:endParaRPr lang="en-US" sz="2100" dirty="0"/>
          </a:p>
          <a:p>
            <a:pPr marL="0" indent="0">
              <a:buNone/>
            </a:pPr>
            <a:endParaRPr lang="en-US" sz="2200" dirty="0"/>
          </a:p>
          <a:p>
            <a:pPr marL="0" indent="0">
              <a:buNone/>
            </a:pPr>
            <a:endParaRPr lang="en-US" sz="2200" dirty="0" smtClean="0"/>
          </a:p>
          <a:p>
            <a:endParaRPr lang="en-US" dirty="0"/>
          </a:p>
        </p:txBody>
      </p:sp>
      <p:sp>
        <p:nvSpPr>
          <p:cNvPr id="4" name="Content Placeholder 3"/>
          <p:cNvSpPr>
            <a:spLocks noGrp="1"/>
          </p:cNvSpPr>
          <p:nvPr>
            <p:ph sz="half" idx="2"/>
          </p:nvPr>
        </p:nvSpPr>
        <p:spPr>
          <a:xfrm>
            <a:off x="7914968" y="1825625"/>
            <a:ext cx="3438832" cy="4351338"/>
          </a:xfrm>
        </p:spPr>
        <p:txBody>
          <a:bodyPr>
            <a:normAutofit fontScale="8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p:txBody>
      </p:sp>
      <p:sp>
        <p:nvSpPr>
          <p:cNvPr id="5" name="Footer Placeholder 4"/>
          <p:cNvSpPr>
            <a:spLocks noGrp="1"/>
          </p:cNvSpPr>
          <p:nvPr>
            <p:ph type="ftr" sz="quarter" idx="11"/>
          </p:nvPr>
        </p:nvSpPr>
        <p:spPr/>
        <p:txBody>
          <a:bodyPr/>
          <a:lstStyle/>
          <a:p>
            <a:r>
              <a:rPr lang="en-US" smtClean="0"/>
              <a:t>INTERCEPT - study Visit - 26 September 2022</a:t>
            </a:r>
            <a:endParaRPr lang="en-GB"/>
          </a:p>
        </p:txBody>
      </p:sp>
      <p:sp>
        <p:nvSpPr>
          <p:cNvPr id="6" name="Slide Number Placeholder 5"/>
          <p:cNvSpPr>
            <a:spLocks noGrp="1"/>
          </p:cNvSpPr>
          <p:nvPr>
            <p:ph type="sldNum" sz="quarter" idx="12"/>
          </p:nvPr>
        </p:nvSpPr>
        <p:spPr/>
        <p:txBody>
          <a:bodyPr/>
          <a:lstStyle/>
          <a:p>
            <a:fld id="{6BB9F288-823E-4A9F-AF04-7438C568EF98}" type="slidenum">
              <a:rPr lang="en-GB" smtClean="0"/>
              <a:t>16</a:t>
            </a:fld>
            <a:endParaRPr lang="en-GB"/>
          </a:p>
        </p:txBody>
      </p:sp>
      <p:pic>
        <p:nvPicPr>
          <p:cNvPr id="7" name="Picture 6"/>
          <p:cNvPicPr>
            <a:picLocks noChangeAspect="1"/>
          </p:cNvPicPr>
          <p:nvPr/>
        </p:nvPicPr>
        <p:blipFill>
          <a:blip r:embed="rId3"/>
          <a:stretch>
            <a:fillRect/>
          </a:stretch>
        </p:blipFill>
        <p:spPr>
          <a:xfrm>
            <a:off x="8887536" y="1825625"/>
            <a:ext cx="3304464" cy="1577051"/>
          </a:xfrm>
          <a:prstGeom prst="rect">
            <a:avLst/>
          </a:prstGeom>
        </p:spPr>
      </p:pic>
      <p:pic>
        <p:nvPicPr>
          <p:cNvPr id="9" name="Picture 8"/>
          <p:cNvPicPr>
            <a:picLocks noChangeAspect="1"/>
          </p:cNvPicPr>
          <p:nvPr/>
        </p:nvPicPr>
        <p:blipFill>
          <a:blip r:embed="rId4"/>
          <a:stretch>
            <a:fillRect/>
          </a:stretch>
        </p:blipFill>
        <p:spPr>
          <a:xfrm>
            <a:off x="8887536" y="4321611"/>
            <a:ext cx="3304464" cy="971330"/>
          </a:xfrm>
          <a:prstGeom prst="rect">
            <a:avLst/>
          </a:prstGeom>
        </p:spPr>
      </p:pic>
    </p:spTree>
    <p:extLst>
      <p:ext uri="{BB962C8B-B14F-4D97-AF65-F5344CB8AC3E}">
        <p14:creationId xmlns:p14="http://schemas.microsoft.com/office/powerpoint/2010/main" val="217116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solidFill>
              </a:rPr>
              <a:t>ADEM staff</a:t>
            </a:r>
            <a:endParaRPr lang="en-US" dirty="0">
              <a:solidFill>
                <a:schemeClr val="accent2"/>
              </a:solidFill>
            </a:endParaRPr>
          </a:p>
        </p:txBody>
      </p:sp>
      <p:sp>
        <p:nvSpPr>
          <p:cNvPr id="4" name="Footer Placeholder 3"/>
          <p:cNvSpPr>
            <a:spLocks noGrp="1"/>
          </p:cNvSpPr>
          <p:nvPr>
            <p:ph type="ftr" sz="quarter" idx="11"/>
          </p:nvPr>
        </p:nvSpPr>
        <p:spPr/>
        <p:txBody>
          <a:bodyPr/>
          <a:lstStyle/>
          <a:p>
            <a:r>
              <a:rPr lang="en-US" smtClean="0"/>
              <a:t>INTERCEPT - study Visit - 26 September 2022</a:t>
            </a:r>
            <a:endParaRPr lang="en-GB"/>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7905404" y="1819779"/>
            <a:ext cx="3952875" cy="3209925"/>
          </a:xfrm>
          <a:prstGeom prst="rect">
            <a:avLst/>
          </a:prstGeom>
        </p:spPr>
      </p:pic>
      <p:pic>
        <p:nvPicPr>
          <p:cNvPr id="10" name="Content Placeholder 9"/>
          <p:cNvPicPr>
            <a:picLocks noGrp="1" noChangeAspect="1"/>
          </p:cNvPicPr>
          <p:nvPr>
            <p:ph idx="1"/>
          </p:nvPr>
        </p:nvPicPr>
        <p:blipFill>
          <a:blip r:embed="rId4">
            <a:clrChange>
              <a:clrFrom>
                <a:srgbClr val="FFFFFF"/>
              </a:clrFrom>
              <a:clrTo>
                <a:srgbClr val="FFFFFF">
                  <a:alpha val="0"/>
                </a:srgbClr>
              </a:clrTo>
            </a:clrChange>
          </a:blip>
          <a:stretch>
            <a:fillRect/>
          </a:stretch>
        </p:blipFill>
        <p:spPr>
          <a:xfrm>
            <a:off x="986318" y="1884591"/>
            <a:ext cx="6254068" cy="4544542"/>
          </a:xfrm>
          <a:prstGeom prst="rect">
            <a:avLst/>
          </a:prstGeom>
        </p:spPr>
      </p:pic>
      <p:sp>
        <p:nvSpPr>
          <p:cNvPr id="3" name="Slide Number Placeholder 2"/>
          <p:cNvSpPr>
            <a:spLocks noGrp="1"/>
          </p:cNvSpPr>
          <p:nvPr>
            <p:ph type="sldNum" sz="quarter" idx="12"/>
          </p:nvPr>
        </p:nvSpPr>
        <p:spPr/>
        <p:txBody>
          <a:bodyPr/>
          <a:lstStyle/>
          <a:p>
            <a:fld id="{6BB9F288-823E-4A9F-AF04-7438C568EF98}" type="slidenum">
              <a:rPr lang="en-GB" smtClean="0"/>
              <a:t>17</a:t>
            </a:fld>
            <a:endParaRPr lang="en-GB"/>
          </a:p>
        </p:txBody>
      </p:sp>
    </p:spTree>
    <p:extLst>
      <p:ext uri="{BB962C8B-B14F-4D97-AF65-F5344CB8AC3E}">
        <p14:creationId xmlns:p14="http://schemas.microsoft.com/office/powerpoint/2010/main" val="1380431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Overview of COVID-19 impact</a:t>
            </a:r>
            <a:endParaRPr lang="en-US" dirty="0">
              <a:solidFill>
                <a:schemeClr val="accent2"/>
              </a:solidFill>
            </a:endParaRP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INTERCEPT - study Visit - 26 September 2022</a:t>
            </a:r>
            <a:endParaRPr lang="en-GB"/>
          </a:p>
        </p:txBody>
      </p:sp>
      <p:sp>
        <p:nvSpPr>
          <p:cNvPr id="5" name="Slide Number Placeholder 4"/>
          <p:cNvSpPr>
            <a:spLocks noGrp="1"/>
          </p:cNvSpPr>
          <p:nvPr>
            <p:ph type="sldNum" sz="quarter" idx="12"/>
          </p:nvPr>
        </p:nvSpPr>
        <p:spPr/>
        <p:txBody>
          <a:bodyPr/>
          <a:lstStyle/>
          <a:p>
            <a:fld id="{6BB9F288-823E-4A9F-AF04-7438C568EF98}" type="slidenum">
              <a:rPr lang="en-GB" smtClean="0"/>
              <a:t>18</a:t>
            </a:fld>
            <a:endParaRPr lang="en-GB"/>
          </a:p>
        </p:txBody>
      </p:sp>
    </p:spTree>
    <p:extLst>
      <p:ext uri="{BB962C8B-B14F-4D97-AF65-F5344CB8AC3E}">
        <p14:creationId xmlns:p14="http://schemas.microsoft.com/office/powerpoint/2010/main" val="4134097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2"/>
                </a:solidFill>
              </a:rPr>
              <a:t>COVID-19 impact on the </a:t>
            </a:r>
            <a:r>
              <a:rPr lang="en-US" dirty="0" err="1">
                <a:solidFill>
                  <a:schemeClr val="accent2"/>
                </a:solidFill>
              </a:rPr>
              <a:t>labour</a:t>
            </a:r>
            <a:r>
              <a:rPr lang="en-US" dirty="0">
                <a:solidFill>
                  <a:schemeClr val="accent2"/>
                </a:solidFill>
              </a:rPr>
              <a:t> market</a:t>
            </a:r>
            <a:endParaRPr lang="en-US" dirty="0"/>
          </a:p>
        </p:txBody>
      </p:sp>
      <p:sp>
        <p:nvSpPr>
          <p:cNvPr id="3" name="Content Placeholder 2"/>
          <p:cNvSpPr>
            <a:spLocks noGrp="1"/>
          </p:cNvSpPr>
          <p:nvPr>
            <p:ph sz="half" idx="1"/>
          </p:nvPr>
        </p:nvSpPr>
        <p:spPr>
          <a:xfrm>
            <a:off x="838199" y="1825625"/>
            <a:ext cx="5938521" cy="4351338"/>
          </a:xfrm>
        </p:spPr>
        <p:txBody>
          <a:bodyPr>
            <a:normAutofit/>
          </a:bodyPr>
          <a:lstStyle/>
          <a:p>
            <a:pPr>
              <a:buFont typeface="Wingdings" panose="05000000000000000000" pitchFamily="2" charset="2"/>
              <a:buChar char="Ø"/>
            </a:pPr>
            <a:r>
              <a:rPr lang="en-US" sz="2000" dirty="0" smtClean="0"/>
              <a:t>In </a:t>
            </a:r>
            <a:r>
              <a:rPr lang="en-US" sz="2000" dirty="0"/>
              <a:t>spring 2020, the number of jobseekers exceeded the 20,000 mark </a:t>
            </a:r>
            <a:r>
              <a:rPr lang="en-US" sz="2000" dirty="0" smtClean="0"/>
              <a:t>and </a:t>
            </a:r>
            <a:r>
              <a:rPr lang="en-US" sz="2000" dirty="0"/>
              <a:t>the unemployment rate stood at 7% (May 2020</a:t>
            </a:r>
            <a:r>
              <a:rPr lang="en-US" sz="2000" dirty="0" smtClean="0"/>
              <a:t>).</a:t>
            </a:r>
            <a:endParaRPr lang="en-US" sz="2000" dirty="0"/>
          </a:p>
          <a:p>
            <a:pPr marL="0" indent="0">
              <a:buNone/>
            </a:pPr>
            <a:endParaRPr lang="en-US" sz="800" dirty="0"/>
          </a:p>
          <a:p>
            <a:pPr>
              <a:buFont typeface="Wingdings" panose="05000000000000000000" pitchFamily="2" charset="2"/>
              <a:buChar char="Ø"/>
            </a:pPr>
            <a:r>
              <a:rPr lang="en-US" sz="2000" dirty="0"/>
              <a:t>The increase in unemployment was mainly due to a drop in the </a:t>
            </a:r>
            <a:r>
              <a:rPr lang="en-US" sz="2000" dirty="0" smtClean="0"/>
              <a:t>number of </a:t>
            </a:r>
            <a:r>
              <a:rPr lang="en-US" sz="2000" dirty="0"/>
              <a:t>jobseekers leaving the ADEM towards employment, rather </a:t>
            </a:r>
            <a:r>
              <a:rPr lang="en-US" sz="2000" dirty="0" smtClean="0"/>
              <a:t>than </a:t>
            </a:r>
            <a:r>
              <a:rPr lang="en-US" sz="2000" dirty="0"/>
              <a:t>an increase in new registrations</a:t>
            </a:r>
            <a:r>
              <a:rPr lang="en-US" sz="2000" dirty="0" smtClean="0"/>
              <a:t>.</a:t>
            </a:r>
            <a:br>
              <a:rPr lang="en-US" sz="2000" dirty="0" smtClean="0"/>
            </a:br>
            <a:endParaRPr lang="en-US" sz="2000" dirty="0"/>
          </a:p>
          <a:p>
            <a:pPr>
              <a:buFont typeface="Wingdings" panose="05000000000000000000" pitchFamily="2" charset="2"/>
              <a:buChar char="Ø"/>
            </a:pPr>
            <a:r>
              <a:rPr lang="en-US" sz="2000" dirty="0"/>
              <a:t>In April 2020, at the peak of the lockdown, the number of vacant </a:t>
            </a:r>
            <a:r>
              <a:rPr lang="en-US" sz="2000" dirty="0" smtClean="0"/>
              <a:t>positions </a:t>
            </a:r>
            <a:r>
              <a:rPr lang="en-US" sz="2000" dirty="0"/>
              <a:t>employers reported to ADEM </a:t>
            </a:r>
            <a:r>
              <a:rPr lang="en-US" sz="2000" dirty="0" smtClean="0"/>
              <a:t>decreased </a:t>
            </a:r>
            <a:r>
              <a:rPr lang="en-US" sz="2000" dirty="0"/>
              <a:t>by more than 40% compared to the previous year.</a:t>
            </a:r>
          </a:p>
          <a:p>
            <a:pPr marL="0" indent="0">
              <a:buNone/>
            </a:pPr>
            <a:endParaRPr lang="en-US" dirty="0"/>
          </a:p>
        </p:txBody>
      </p:sp>
      <p:sp>
        <p:nvSpPr>
          <p:cNvPr id="5" name="Footer Placeholder 4"/>
          <p:cNvSpPr>
            <a:spLocks noGrp="1"/>
          </p:cNvSpPr>
          <p:nvPr>
            <p:ph type="ftr" sz="quarter" idx="11"/>
          </p:nvPr>
        </p:nvSpPr>
        <p:spPr/>
        <p:txBody>
          <a:bodyPr/>
          <a:lstStyle/>
          <a:p>
            <a:r>
              <a:rPr lang="en-US" smtClean="0"/>
              <a:t>INTERCEPT - study Visit - 26 September 2022</a:t>
            </a:r>
            <a:endParaRPr lang="en-GB"/>
          </a:p>
        </p:txBody>
      </p:sp>
      <p:sp>
        <p:nvSpPr>
          <p:cNvPr id="6" name="Slide Number Placeholder 5"/>
          <p:cNvSpPr>
            <a:spLocks noGrp="1"/>
          </p:cNvSpPr>
          <p:nvPr>
            <p:ph type="sldNum" sz="quarter" idx="12"/>
          </p:nvPr>
        </p:nvSpPr>
        <p:spPr/>
        <p:txBody>
          <a:bodyPr/>
          <a:lstStyle/>
          <a:p>
            <a:fld id="{6BB9F288-823E-4A9F-AF04-7438C568EF98}" type="slidenum">
              <a:rPr lang="en-GB" smtClean="0"/>
              <a:t>19</a:t>
            </a:fld>
            <a:endParaRPr lang="en-GB"/>
          </a:p>
        </p:txBody>
      </p:sp>
      <p:pic>
        <p:nvPicPr>
          <p:cNvPr id="7" name="Content Placeholder 6"/>
          <p:cNvPicPr>
            <a:picLocks noGrp="1" noChangeAspect="1"/>
          </p:cNvPicPr>
          <p:nvPr>
            <p:ph sz="half" idx="2"/>
          </p:nvPr>
        </p:nvPicPr>
        <p:blipFill>
          <a:blip r:embed="rId3">
            <a:clrChange>
              <a:clrFrom>
                <a:srgbClr val="FFFFFF"/>
              </a:clrFrom>
              <a:clrTo>
                <a:srgbClr val="FFFFFF">
                  <a:alpha val="0"/>
                </a:srgbClr>
              </a:clrTo>
            </a:clrChange>
          </a:blip>
          <a:stretch>
            <a:fillRect/>
          </a:stretch>
        </p:blipFill>
        <p:spPr>
          <a:xfrm>
            <a:off x="6864201" y="2985611"/>
            <a:ext cx="5327799" cy="1769269"/>
          </a:xfrm>
          <a:prstGeom prst="rect">
            <a:avLst/>
          </a:prstGeom>
        </p:spPr>
      </p:pic>
      <p:sp>
        <p:nvSpPr>
          <p:cNvPr id="8" name="Rectangle 7"/>
          <p:cNvSpPr/>
          <p:nvPr/>
        </p:nvSpPr>
        <p:spPr>
          <a:xfrm>
            <a:off x="838199" y="1825625"/>
            <a:ext cx="5938521" cy="41687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2641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373002"/>
            <a:ext cx="9851795" cy="1325563"/>
          </a:xfrm>
        </p:spPr>
        <p:txBody>
          <a:bodyPr>
            <a:normAutofit/>
          </a:bodyPr>
          <a:lstStyle/>
          <a:p>
            <a:r>
              <a:rPr lang="en-US" dirty="0" smtClean="0">
                <a:solidFill>
                  <a:schemeClr val="accent2"/>
                </a:solidFill>
              </a:rPr>
              <a:t>Agenda</a:t>
            </a:r>
            <a:endParaRPr lang="en-US" dirty="0">
              <a:solidFill>
                <a:schemeClr val="accent2"/>
              </a:solidFill>
            </a:endParaRPr>
          </a:p>
        </p:txBody>
      </p:sp>
      <p:sp>
        <p:nvSpPr>
          <p:cNvPr id="3" name="Content Placeholder 2"/>
          <p:cNvSpPr>
            <a:spLocks noGrp="1"/>
          </p:cNvSpPr>
          <p:nvPr>
            <p:ph idx="1"/>
          </p:nvPr>
        </p:nvSpPr>
        <p:spPr/>
        <p:txBody>
          <a:bodyPr>
            <a:normAutofit fontScale="92500"/>
          </a:bodyPr>
          <a:lstStyle/>
          <a:p>
            <a:r>
              <a:rPr lang="en-US" dirty="0" smtClean="0"/>
              <a:t>Short overview of the Luxembourg employment market</a:t>
            </a:r>
          </a:p>
          <a:p>
            <a:pPr marL="0" indent="0">
              <a:buNone/>
            </a:pPr>
            <a:endParaRPr lang="en-US" sz="900" dirty="0" smtClean="0"/>
          </a:p>
          <a:p>
            <a:r>
              <a:rPr lang="en-US" dirty="0" smtClean="0"/>
              <a:t>ADEM – Luxembourg’s Public Employment Service </a:t>
            </a:r>
          </a:p>
          <a:p>
            <a:pPr marL="914400" lvl="1" indent="-457200">
              <a:buFont typeface="+mj-lt"/>
              <a:buAutoNum type="alphaLcParenR"/>
            </a:pPr>
            <a:r>
              <a:rPr lang="en-US" dirty="0" smtClean="0"/>
              <a:t>PES services and internal functioning</a:t>
            </a:r>
          </a:p>
          <a:p>
            <a:pPr marL="914400" lvl="1" indent="-457200">
              <a:buFont typeface="+mj-lt"/>
              <a:buAutoNum type="alphaLcParenR"/>
            </a:pPr>
            <a:r>
              <a:rPr lang="en-US" dirty="0" smtClean="0"/>
              <a:t>Impact </a:t>
            </a:r>
            <a:r>
              <a:rPr lang="en-US" dirty="0"/>
              <a:t>of the COVID-19 health crisis</a:t>
            </a:r>
            <a:endParaRPr lang="en-US" dirty="0" smtClean="0"/>
          </a:p>
          <a:p>
            <a:pPr marL="457200" lvl="1" indent="0">
              <a:buNone/>
            </a:pPr>
            <a:endParaRPr lang="en-US" sz="800" dirty="0" smtClean="0"/>
          </a:p>
          <a:p>
            <a:r>
              <a:rPr lang="en-US" dirty="0" smtClean="0"/>
              <a:t>Important developments </a:t>
            </a:r>
          </a:p>
          <a:p>
            <a:pPr marL="914400" lvl="1" indent="-457200">
              <a:buFont typeface="+mj-lt"/>
              <a:buAutoNum type="alphaLcPeriod"/>
            </a:pPr>
            <a:r>
              <a:rPr lang="en-US" dirty="0" smtClean="0"/>
              <a:t>ADEM 2025 strategy</a:t>
            </a:r>
          </a:p>
          <a:p>
            <a:pPr marL="914400" lvl="1" indent="-457200">
              <a:buFont typeface="+mj-lt"/>
              <a:buAutoNum type="alphaLcPeriod"/>
            </a:pPr>
            <a:r>
              <a:rPr lang="en-US" dirty="0" err="1" smtClean="0"/>
              <a:t>Digitalisation</a:t>
            </a:r>
            <a:r>
              <a:rPr lang="en-US" dirty="0" smtClean="0"/>
              <a:t> </a:t>
            </a:r>
            <a:r>
              <a:rPr lang="en-US" dirty="0"/>
              <a:t>et </a:t>
            </a:r>
            <a:r>
              <a:rPr lang="en-US" dirty="0" err="1"/>
              <a:t>modernisation</a:t>
            </a:r>
            <a:r>
              <a:rPr lang="en-US" dirty="0"/>
              <a:t> of our services, processes and </a:t>
            </a:r>
            <a:r>
              <a:rPr lang="en-US" dirty="0" smtClean="0"/>
              <a:t>communication</a:t>
            </a:r>
            <a:endParaRPr lang="en-US" dirty="0"/>
          </a:p>
          <a:p>
            <a:pPr marL="914400" lvl="1" indent="-457200">
              <a:buFont typeface="+mj-lt"/>
              <a:buAutoNum type="alphaLcPeriod"/>
            </a:pPr>
            <a:r>
              <a:rPr lang="en-US" dirty="0" err="1"/>
              <a:t>eADEM</a:t>
            </a:r>
            <a:r>
              <a:rPr lang="en-US" dirty="0"/>
              <a:t> – major </a:t>
            </a:r>
            <a:r>
              <a:rPr lang="en-US" dirty="0" err="1"/>
              <a:t>modernisation</a:t>
            </a:r>
            <a:r>
              <a:rPr lang="en-US" dirty="0"/>
              <a:t> </a:t>
            </a:r>
            <a:r>
              <a:rPr lang="en-US" dirty="0" err="1"/>
              <a:t>programme</a:t>
            </a:r>
            <a:r>
              <a:rPr lang="en-US" dirty="0"/>
              <a:t> for implementing a new and powerful IT infrastructure</a:t>
            </a:r>
          </a:p>
          <a:p>
            <a:pPr marL="914400" lvl="1" indent="-457200">
              <a:buFont typeface="+mj-lt"/>
              <a:buAutoNum type="alphaLcPeriod"/>
            </a:pPr>
            <a:r>
              <a:rPr lang="en-US" dirty="0" smtClean="0"/>
              <a:t>Future Skills </a:t>
            </a:r>
            <a:r>
              <a:rPr lang="en-US" dirty="0" err="1" smtClean="0"/>
              <a:t>programme</a:t>
            </a:r>
            <a:endParaRPr lang="en-US" dirty="0"/>
          </a:p>
          <a:p>
            <a:pPr marL="457200" lvl="1" indent="0">
              <a:buNone/>
            </a:pPr>
            <a:endParaRPr lang="en-US" dirty="0" smtClean="0"/>
          </a:p>
          <a:p>
            <a:pPr marL="914400" lvl="1" indent="-457200">
              <a:buFont typeface="+mj-lt"/>
              <a:buAutoNum type="alphaLcPeriod"/>
            </a:pPr>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dirty="0" smtClean="0"/>
              <a:t>INTERCEPT - study Visit to Luxembourg - 26 September 2022</a:t>
            </a:r>
            <a:endParaRPr lang="en-GB" dirty="0"/>
          </a:p>
        </p:txBody>
      </p:sp>
      <p:sp>
        <p:nvSpPr>
          <p:cNvPr id="5" name="Slide Number Placeholder 4"/>
          <p:cNvSpPr>
            <a:spLocks noGrp="1"/>
          </p:cNvSpPr>
          <p:nvPr>
            <p:ph type="sldNum" sz="quarter" idx="12"/>
          </p:nvPr>
        </p:nvSpPr>
        <p:spPr/>
        <p:txBody>
          <a:bodyPr/>
          <a:lstStyle/>
          <a:p>
            <a:fld id="{6BB9F288-823E-4A9F-AF04-7438C568EF98}" type="slidenum">
              <a:rPr lang="en-GB" smtClean="0"/>
              <a:t>2</a:t>
            </a:fld>
            <a:endParaRPr lang="en-GB"/>
          </a:p>
        </p:txBody>
      </p:sp>
    </p:spTree>
    <p:extLst>
      <p:ext uri="{BB962C8B-B14F-4D97-AF65-F5344CB8AC3E}">
        <p14:creationId xmlns:p14="http://schemas.microsoft.com/office/powerpoint/2010/main" val="3558748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solidFill>
              </a:rPr>
              <a:t>COVID-19 impact on the </a:t>
            </a:r>
            <a:r>
              <a:rPr lang="en-US" dirty="0" err="1" smtClean="0">
                <a:solidFill>
                  <a:schemeClr val="accent2"/>
                </a:solidFill>
              </a:rPr>
              <a:t>labour</a:t>
            </a:r>
            <a:r>
              <a:rPr lang="en-US" dirty="0" smtClean="0">
                <a:solidFill>
                  <a:schemeClr val="accent2"/>
                </a:solidFill>
              </a:rPr>
              <a:t> market</a:t>
            </a:r>
            <a:endParaRPr lang="en-US" dirty="0">
              <a:solidFill>
                <a:schemeClr val="accent2"/>
              </a:solidFill>
            </a:endParaRPr>
          </a:p>
        </p:txBody>
      </p:sp>
      <p:sp>
        <p:nvSpPr>
          <p:cNvPr id="3" name="Content Placeholder 2"/>
          <p:cNvSpPr>
            <a:spLocks noGrp="1"/>
          </p:cNvSpPr>
          <p:nvPr>
            <p:ph idx="1"/>
          </p:nvPr>
        </p:nvSpPr>
        <p:spPr>
          <a:xfrm>
            <a:off x="838201" y="1751008"/>
            <a:ext cx="11008359" cy="4746747"/>
          </a:xfrm>
        </p:spPr>
        <p:txBody>
          <a:bodyPr>
            <a:normAutofit fontScale="92500" lnSpcReduction="10000"/>
          </a:bodyPr>
          <a:lstStyle/>
          <a:p>
            <a:pPr marL="0" indent="0">
              <a:buNone/>
            </a:pPr>
            <a:r>
              <a:rPr lang="en-US" sz="2000" b="1" u="sng" dirty="0" smtClean="0"/>
              <a:t>Protecting employment</a:t>
            </a:r>
          </a:p>
          <a:p>
            <a:pPr>
              <a:buFont typeface="Wingdings" panose="05000000000000000000" pitchFamily="2" charset="2"/>
              <a:buChar char="Ø"/>
            </a:pPr>
            <a:r>
              <a:rPr lang="en-US" sz="2000" dirty="0" smtClean="0"/>
              <a:t>Sudden and extremely heavy use of short-time work. </a:t>
            </a:r>
            <a:r>
              <a:rPr lang="fr-FR" sz="2000" dirty="0" err="1" smtClean="0"/>
              <a:t>Before</a:t>
            </a:r>
            <a:r>
              <a:rPr lang="fr-FR" sz="2000" dirty="0" smtClean="0"/>
              <a:t> </a:t>
            </a:r>
            <a:r>
              <a:rPr lang="fr-FR" sz="2000" dirty="0"/>
              <a:t>the </a:t>
            </a:r>
            <a:r>
              <a:rPr lang="fr-FR" sz="2000" dirty="0" err="1"/>
              <a:t>pandemic</a:t>
            </a:r>
            <a:r>
              <a:rPr lang="fr-FR" sz="2000" dirty="0"/>
              <a:t>, an </a:t>
            </a:r>
            <a:r>
              <a:rPr lang="fr-FR" sz="2000" dirty="0" err="1"/>
              <a:t>average</a:t>
            </a:r>
            <a:r>
              <a:rPr lang="fr-FR" sz="2000" dirty="0"/>
              <a:t> of 15 applications for </a:t>
            </a:r>
            <a:r>
              <a:rPr lang="fr-FR" sz="2100" dirty="0"/>
              <a:t>short-time </a:t>
            </a:r>
            <a:r>
              <a:rPr lang="fr-FR" sz="2100" dirty="0" err="1"/>
              <a:t>work</a:t>
            </a:r>
            <a:r>
              <a:rPr lang="fr-FR" sz="2100" dirty="0"/>
              <a:t> </a:t>
            </a:r>
            <a:r>
              <a:rPr lang="fr-FR" sz="2100" dirty="0" err="1"/>
              <a:t>were</a:t>
            </a:r>
            <a:r>
              <a:rPr lang="fr-FR" sz="2100" dirty="0"/>
              <a:t> </a:t>
            </a:r>
            <a:r>
              <a:rPr lang="fr-FR" sz="2100" dirty="0" err="1"/>
              <a:t>submitted</a:t>
            </a:r>
            <a:r>
              <a:rPr lang="fr-FR" sz="2100" dirty="0"/>
              <a:t> per </a:t>
            </a:r>
            <a:r>
              <a:rPr lang="fr-FR" sz="2100" dirty="0" err="1"/>
              <a:t>month</a:t>
            </a:r>
            <a:r>
              <a:rPr lang="fr-FR" sz="2100" dirty="0"/>
              <a:t>. In April 2020, ADEM </a:t>
            </a:r>
            <a:r>
              <a:rPr lang="fr-FR" sz="2100" dirty="0" err="1"/>
              <a:t>registered</a:t>
            </a:r>
            <a:r>
              <a:rPr lang="fr-FR" sz="2100" dirty="0"/>
              <a:t> more </a:t>
            </a:r>
            <a:r>
              <a:rPr lang="fr-FR" sz="2100" dirty="0" err="1"/>
              <a:t>than</a:t>
            </a:r>
            <a:r>
              <a:rPr lang="fr-FR" sz="2100" dirty="0"/>
              <a:t> </a:t>
            </a:r>
            <a:r>
              <a:rPr lang="fr-FR" sz="2100" b="1" dirty="0">
                <a:solidFill>
                  <a:srgbClr val="FF0000"/>
                </a:solidFill>
              </a:rPr>
              <a:t>15.000 applications</a:t>
            </a:r>
            <a:r>
              <a:rPr lang="fr-FR" sz="2100" dirty="0"/>
              <a:t>! </a:t>
            </a:r>
            <a:r>
              <a:rPr lang="en-US" sz="2100" dirty="0"/>
              <a:t>Eventually, </a:t>
            </a:r>
            <a:r>
              <a:rPr lang="en-US" sz="2100" b="1" dirty="0">
                <a:solidFill>
                  <a:srgbClr val="FF0000"/>
                </a:solidFill>
              </a:rPr>
              <a:t>160 000 workers </a:t>
            </a:r>
            <a:r>
              <a:rPr lang="en-US" sz="2100" dirty="0"/>
              <a:t>have benefited from the scheme, around </a:t>
            </a:r>
            <a:r>
              <a:rPr lang="en-US" sz="2100" b="1" dirty="0">
                <a:solidFill>
                  <a:srgbClr val="FF0000"/>
                </a:solidFill>
              </a:rPr>
              <a:t>40% of the eligible workforce </a:t>
            </a:r>
          </a:p>
          <a:p>
            <a:pPr>
              <a:buFont typeface="Wingdings" panose="05000000000000000000" pitchFamily="2" charset="2"/>
              <a:buChar char="Ø"/>
            </a:pPr>
            <a:r>
              <a:rPr lang="en-US" sz="2000" dirty="0" smtClean="0">
                <a:sym typeface="Wingdings" panose="05000000000000000000" pitchFamily="2" charset="2"/>
              </a:rPr>
              <a:t>Rapid </a:t>
            </a:r>
            <a:r>
              <a:rPr lang="en-US" sz="2000" dirty="0" smtClean="0"/>
              <a:t>design and implementation of a new short-time working scheme in cases of force majeure linked to the COVID-19 crisis (i.e. advance payments, extended eligibility)</a:t>
            </a:r>
          </a:p>
          <a:p>
            <a:pPr>
              <a:buFont typeface="Wingdings" panose="05000000000000000000" pitchFamily="2" charset="2"/>
              <a:buChar char="Ø"/>
            </a:pPr>
            <a:r>
              <a:rPr lang="en-US" sz="2000" dirty="0" smtClean="0"/>
              <a:t>Immediate development of a new online-procedure for the application and payment of short time allowances by ADEM in cooperation with relevant stakeholders</a:t>
            </a:r>
          </a:p>
          <a:p>
            <a:pPr>
              <a:buFont typeface="Wingdings" panose="05000000000000000000" pitchFamily="2" charset="2"/>
              <a:buChar char="Ø"/>
            </a:pPr>
            <a:r>
              <a:rPr lang="en-US" sz="2000" dirty="0" smtClean="0"/>
              <a:t>New criteria for the leave for family reasons in the context of the COVID-19 pandemic</a:t>
            </a:r>
          </a:p>
          <a:p>
            <a:pPr marL="0" indent="0">
              <a:buNone/>
            </a:pPr>
            <a:endParaRPr lang="en-US" sz="800" b="1" u="sng" dirty="0" smtClean="0"/>
          </a:p>
          <a:p>
            <a:pPr marL="0" indent="0">
              <a:buNone/>
            </a:pPr>
            <a:r>
              <a:rPr lang="en-US" sz="2000" b="1" u="sng" dirty="0" smtClean="0"/>
              <a:t> Cushioning the effects of unemployment</a:t>
            </a:r>
            <a:endParaRPr lang="en-US" sz="2000" b="1" u="sng" dirty="0"/>
          </a:p>
          <a:p>
            <a:pPr>
              <a:buFont typeface="Wingdings" panose="05000000000000000000" pitchFamily="2" charset="2"/>
              <a:buChar char="Ø"/>
            </a:pPr>
            <a:r>
              <a:rPr lang="en-US" sz="2000" dirty="0"/>
              <a:t>The period of entitlement to unemployment benefit, which is normally granted for a maximum of 12 months (maximum 24 months in the case of an extension), was extended by a period corresponding to the duration of state of crisis</a:t>
            </a:r>
          </a:p>
          <a:p>
            <a:pPr>
              <a:buFont typeface="Wingdings" panose="05000000000000000000" pitchFamily="2" charset="2"/>
              <a:buChar char="Ø"/>
            </a:pPr>
            <a:r>
              <a:rPr lang="en-US" sz="2000" dirty="0"/>
              <a:t>Adaptations to jobseekers’ accessibility to ALMPs (new eligibility criteria for some ALMPs)</a:t>
            </a:r>
          </a:p>
        </p:txBody>
      </p:sp>
      <p:sp>
        <p:nvSpPr>
          <p:cNvPr id="4" name="Footer Placeholder 3"/>
          <p:cNvSpPr>
            <a:spLocks noGrp="1"/>
          </p:cNvSpPr>
          <p:nvPr>
            <p:ph type="ftr" sz="quarter" idx="11"/>
          </p:nvPr>
        </p:nvSpPr>
        <p:spPr/>
        <p:txBody>
          <a:bodyPr/>
          <a:lstStyle/>
          <a:p>
            <a:r>
              <a:rPr lang="en-US" smtClean="0"/>
              <a:t>INTERCEPT - study Visit - 26 September 2022</a:t>
            </a:r>
            <a:endParaRPr lang="en-GB" dirty="0"/>
          </a:p>
        </p:txBody>
      </p:sp>
      <p:sp>
        <p:nvSpPr>
          <p:cNvPr id="5" name="Slide Number Placeholder 4"/>
          <p:cNvSpPr>
            <a:spLocks noGrp="1"/>
          </p:cNvSpPr>
          <p:nvPr>
            <p:ph type="sldNum" sz="quarter" idx="12"/>
          </p:nvPr>
        </p:nvSpPr>
        <p:spPr/>
        <p:txBody>
          <a:bodyPr/>
          <a:lstStyle/>
          <a:p>
            <a:fld id="{6BB9F288-823E-4A9F-AF04-7438C568EF98}" type="slidenum">
              <a:rPr lang="en-GB" smtClean="0"/>
              <a:t>20</a:t>
            </a:fld>
            <a:endParaRPr lang="en-GB"/>
          </a:p>
        </p:txBody>
      </p:sp>
      <p:sp>
        <p:nvSpPr>
          <p:cNvPr id="7"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2"/>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3"/>
          <p:cNvSpPr>
            <a:spLocks noChangeArrowheads="1"/>
          </p:cNvSpPr>
          <p:nvPr/>
        </p:nvSpPr>
        <p:spPr bwMode="auto">
          <a:xfrm>
            <a:off x="304800" y="304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91001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solidFill>
              </a:rPr>
              <a:t>COVID-19 impact on PES services and internal functioning (some examples)</a:t>
            </a:r>
            <a:endParaRPr lang="en-US" dirty="0">
              <a:solidFill>
                <a:schemeClr val="accent2"/>
              </a:solidFill>
            </a:endParaRPr>
          </a:p>
        </p:txBody>
      </p:sp>
      <p:sp>
        <p:nvSpPr>
          <p:cNvPr id="3" name="Content Placeholder 2"/>
          <p:cNvSpPr>
            <a:spLocks noGrp="1"/>
          </p:cNvSpPr>
          <p:nvPr>
            <p:ph idx="1"/>
          </p:nvPr>
        </p:nvSpPr>
        <p:spPr>
          <a:xfrm>
            <a:off x="838201" y="1847849"/>
            <a:ext cx="8803639" cy="4649906"/>
          </a:xfrm>
        </p:spPr>
        <p:txBody>
          <a:bodyPr>
            <a:normAutofit fontScale="77500" lnSpcReduction="20000"/>
          </a:bodyPr>
          <a:lstStyle/>
          <a:p>
            <a:pPr marL="0" indent="0">
              <a:buNone/>
            </a:pPr>
            <a:r>
              <a:rPr lang="en-US" sz="2600" b="1" u="sng" dirty="0" smtClean="0"/>
              <a:t>HR strategy</a:t>
            </a:r>
          </a:p>
          <a:p>
            <a:pPr lvl="1">
              <a:buFont typeface="Wingdings" panose="05000000000000000000" pitchFamily="2" charset="2"/>
              <a:buChar char="Ø"/>
            </a:pPr>
            <a:r>
              <a:rPr lang="en-US" sz="2300" dirty="0" smtClean="0"/>
              <a:t>Immediate shift to teleworking schemes </a:t>
            </a:r>
          </a:p>
          <a:p>
            <a:pPr lvl="1">
              <a:buFont typeface="Wingdings" panose="05000000000000000000" pitchFamily="2" charset="2"/>
              <a:buChar char="Ø"/>
            </a:pPr>
            <a:r>
              <a:rPr lang="en-US" sz="2300" dirty="0" smtClean="0"/>
              <a:t>new staff, </a:t>
            </a:r>
          </a:p>
          <a:p>
            <a:pPr lvl="1">
              <a:buFont typeface="Wingdings" panose="05000000000000000000" pitchFamily="2" charset="2"/>
              <a:buChar char="Ø"/>
            </a:pPr>
            <a:r>
              <a:rPr lang="en-US" sz="2300" dirty="0" smtClean="0"/>
              <a:t>staff </a:t>
            </a:r>
            <a:r>
              <a:rPr lang="en-US" sz="2300" dirty="0" err="1" smtClean="0"/>
              <a:t>reorganised</a:t>
            </a:r>
            <a:r>
              <a:rPr lang="en-US" sz="2300" dirty="0" smtClean="0"/>
              <a:t> (temporary allocation to other departments</a:t>
            </a:r>
            <a:r>
              <a:rPr lang="en-US" sz="2300" dirty="0"/>
              <a:t>), </a:t>
            </a:r>
            <a:r>
              <a:rPr lang="en-US" sz="2300" dirty="0" smtClean="0"/>
              <a:t>adjustment </a:t>
            </a:r>
            <a:r>
              <a:rPr lang="en-US" sz="2300" dirty="0"/>
              <a:t>of office </a:t>
            </a:r>
            <a:r>
              <a:rPr lang="en-US" sz="2300" dirty="0" smtClean="0"/>
              <a:t>occupancy</a:t>
            </a:r>
          </a:p>
          <a:p>
            <a:pPr marL="457200" lvl="1" indent="0">
              <a:buNone/>
            </a:pPr>
            <a:endParaRPr lang="en-US" sz="1600" dirty="0" smtClean="0"/>
          </a:p>
          <a:p>
            <a:pPr marL="0" indent="0">
              <a:buNone/>
            </a:pPr>
            <a:r>
              <a:rPr lang="en-US" sz="2000" dirty="0" smtClean="0"/>
              <a:t> </a:t>
            </a:r>
            <a:r>
              <a:rPr lang="en-US" sz="2600" b="1" u="sng" dirty="0"/>
              <a:t>New </a:t>
            </a:r>
            <a:r>
              <a:rPr lang="en-US" sz="2600" b="1" u="sng" dirty="0" err="1" smtClean="0"/>
              <a:t>organisational</a:t>
            </a:r>
            <a:r>
              <a:rPr lang="en-US" sz="2600" b="1" u="sng" dirty="0" smtClean="0"/>
              <a:t> </a:t>
            </a:r>
            <a:r>
              <a:rPr lang="en-US" sz="2600" b="1" u="sng" dirty="0"/>
              <a:t>processes</a:t>
            </a:r>
          </a:p>
          <a:p>
            <a:pPr lvl="1">
              <a:buFont typeface="Wingdings" panose="05000000000000000000" pitchFamily="2" charset="2"/>
              <a:buChar char="Ø"/>
            </a:pPr>
            <a:r>
              <a:rPr lang="en-US" sz="2300" dirty="0" smtClean="0"/>
              <a:t>Shift from face-to-face meetings to counselling by phone or online</a:t>
            </a:r>
          </a:p>
          <a:p>
            <a:pPr lvl="1">
              <a:buFont typeface="Wingdings" panose="05000000000000000000" pitchFamily="2" charset="2"/>
              <a:buChar char="Ø"/>
            </a:pPr>
            <a:r>
              <a:rPr lang="en-US" sz="2300" dirty="0" smtClean="0"/>
              <a:t>Registration by phone or online procedure (via the Luxembourg administrative portal)</a:t>
            </a:r>
          </a:p>
          <a:p>
            <a:pPr lvl="1">
              <a:buFont typeface="Wingdings" panose="05000000000000000000" pitchFamily="2" charset="2"/>
              <a:buChar char="Ø"/>
            </a:pPr>
            <a:r>
              <a:rPr lang="en-US" sz="2300" dirty="0" err="1" smtClean="0"/>
              <a:t>Digitalisation</a:t>
            </a:r>
            <a:r>
              <a:rPr lang="en-US" sz="2300" dirty="0" smtClean="0"/>
              <a:t> of financial aids (application and payments)</a:t>
            </a:r>
          </a:p>
          <a:p>
            <a:pPr lvl="1">
              <a:buFont typeface="Wingdings" panose="05000000000000000000" pitchFamily="2" charset="2"/>
              <a:buChar char="Ø"/>
            </a:pPr>
            <a:r>
              <a:rPr lang="en-US" sz="2300" dirty="0" smtClean="0"/>
              <a:t>Increased collaboration and data sharing with other public administrations</a:t>
            </a:r>
          </a:p>
          <a:p>
            <a:pPr lvl="1">
              <a:buFont typeface="Wingdings" panose="05000000000000000000" pitchFamily="2" charset="2"/>
              <a:buChar char="Ø"/>
            </a:pPr>
            <a:r>
              <a:rPr lang="en-US" sz="2300" dirty="0" smtClean="0"/>
              <a:t>Increased use of online information channels: FAQ on website, Social media,..</a:t>
            </a:r>
          </a:p>
          <a:p>
            <a:pPr marL="457200" lvl="1" indent="0">
              <a:buNone/>
            </a:pPr>
            <a:endParaRPr lang="en-US" sz="2200" dirty="0" smtClean="0"/>
          </a:p>
          <a:p>
            <a:pPr marL="0" indent="0">
              <a:buNone/>
            </a:pPr>
            <a:r>
              <a:rPr lang="en-US" sz="2600" b="1" u="sng" dirty="0"/>
              <a:t>New services to activate jobseekers during the COVID-19 crisis</a:t>
            </a:r>
          </a:p>
          <a:p>
            <a:pPr lvl="1">
              <a:buFont typeface="Wingdings" panose="05000000000000000000" pitchFamily="2" charset="2"/>
              <a:buChar char="Ø"/>
            </a:pPr>
            <a:r>
              <a:rPr lang="en-US" sz="2300" dirty="0" smtClean="0"/>
              <a:t>Massive investment in online-training platforms for autonomous learning</a:t>
            </a:r>
          </a:p>
          <a:p>
            <a:pPr lvl="1">
              <a:buFont typeface="Wingdings" panose="05000000000000000000" pitchFamily="2" charset="2"/>
              <a:buChar char="Ø"/>
            </a:pPr>
            <a:r>
              <a:rPr lang="en-US" sz="2300" dirty="0" smtClean="0"/>
              <a:t>Design of new online-training courses</a:t>
            </a:r>
          </a:p>
          <a:p>
            <a:pPr lvl="1">
              <a:buFont typeface="Wingdings" panose="05000000000000000000" pitchFamily="2" charset="2"/>
              <a:buChar char="Ø"/>
            </a:pPr>
            <a:r>
              <a:rPr lang="en-US" sz="2300" dirty="0" err="1" smtClean="0"/>
              <a:t>Organisation</a:t>
            </a:r>
            <a:r>
              <a:rPr lang="en-US" sz="2300" dirty="0" smtClean="0"/>
              <a:t> of online-</a:t>
            </a:r>
            <a:r>
              <a:rPr lang="en-US" sz="2300" dirty="0" err="1" smtClean="0"/>
              <a:t>jobfairs</a:t>
            </a:r>
            <a:endParaRPr lang="en-US" sz="2300" dirty="0" smtClean="0"/>
          </a:p>
          <a:p>
            <a:pPr marL="457200" lvl="1" indent="0">
              <a:buNone/>
            </a:pPr>
            <a:endParaRPr lang="en-US" sz="1600" dirty="0" smtClean="0"/>
          </a:p>
          <a:p>
            <a:pPr lvl="1">
              <a:buFont typeface="Wingdings" panose="05000000000000000000" pitchFamily="2" charset="2"/>
              <a:buChar char="Ø"/>
            </a:pPr>
            <a:endParaRPr lang="en-US" sz="1600" dirty="0" smtClean="0"/>
          </a:p>
        </p:txBody>
      </p:sp>
      <p:sp>
        <p:nvSpPr>
          <p:cNvPr id="4" name="Footer Placeholder 3"/>
          <p:cNvSpPr>
            <a:spLocks noGrp="1"/>
          </p:cNvSpPr>
          <p:nvPr>
            <p:ph type="ftr" sz="quarter" idx="11"/>
          </p:nvPr>
        </p:nvSpPr>
        <p:spPr/>
        <p:txBody>
          <a:bodyPr/>
          <a:lstStyle/>
          <a:p>
            <a:r>
              <a:rPr lang="en-US" smtClean="0"/>
              <a:t>INTERCEPT - study Visit - 26 September 2022</a:t>
            </a:r>
            <a:endParaRPr lang="en-GB" dirty="0"/>
          </a:p>
        </p:txBody>
      </p:sp>
      <p:sp>
        <p:nvSpPr>
          <p:cNvPr id="5" name="Slide Number Placeholder 4"/>
          <p:cNvSpPr>
            <a:spLocks noGrp="1"/>
          </p:cNvSpPr>
          <p:nvPr>
            <p:ph type="sldNum" sz="quarter" idx="12"/>
          </p:nvPr>
        </p:nvSpPr>
        <p:spPr/>
        <p:txBody>
          <a:bodyPr/>
          <a:lstStyle/>
          <a:p>
            <a:fld id="{6BB9F288-823E-4A9F-AF04-7438C568EF98}" type="slidenum">
              <a:rPr lang="en-GB" smtClean="0"/>
              <a:t>21</a:t>
            </a:fld>
            <a:endParaRPr lang="en-GB"/>
          </a:p>
        </p:txBody>
      </p:sp>
      <p:sp>
        <p:nvSpPr>
          <p:cNvPr id="7"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2"/>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3"/>
          <p:cNvSpPr>
            <a:spLocks noChangeArrowheads="1"/>
          </p:cNvSpPr>
          <p:nvPr/>
        </p:nvSpPr>
        <p:spPr bwMode="auto">
          <a:xfrm>
            <a:off x="304800" y="304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TextBox 9"/>
          <p:cNvSpPr txBox="1"/>
          <p:nvPr/>
        </p:nvSpPr>
        <p:spPr>
          <a:xfrm>
            <a:off x="9748910" y="3515360"/>
            <a:ext cx="2443089" cy="1938992"/>
          </a:xfrm>
          <a:prstGeom prst="rect">
            <a:avLst/>
          </a:prstGeom>
          <a:solidFill>
            <a:schemeClr val="accent3"/>
          </a:solidFill>
        </p:spPr>
        <p:txBody>
          <a:bodyPr wrap="square" rtlCol="0">
            <a:spAutoFit/>
          </a:bodyPr>
          <a:lstStyle/>
          <a:p>
            <a:r>
              <a:rPr lang="en-US" sz="2400" dirty="0">
                <a:solidFill>
                  <a:schemeClr val="bg1"/>
                </a:solidFill>
              </a:rPr>
              <a:t>Looking back, </a:t>
            </a:r>
            <a:r>
              <a:rPr lang="en-US" sz="2400" dirty="0" smtClean="0">
                <a:solidFill>
                  <a:schemeClr val="bg1"/>
                </a:solidFill>
              </a:rPr>
              <a:t>the pandemic </a:t>
            </a:r>
            <a:r>
              <a:rPr lang="en-US" sz="2400" dirty="0">
                <a:solidFill>
                  <a:schemeClr val="bg1"/>
                </a:solidFill>
              </a:rPr>
              <a:t>was a catalyst and </a:t>
            </a:r>
            <a:r>
              <a:rPr lang="en-US" sz="2400" dirty="0" smtClean="0">
                <a:solidFill>
                  <a:schemeClr val="bg1"/>
                </a:solidFill>
              </a:rPr>
              <a:t>driver for change and innovation </a:t>
            </a:r>
            <a:endParaRPr lang="en-US" sz="2400" dirty="0">
              <a:solidFill>
                <a:schemeClr val="bg1"/>
              </a:solidFill>
            </a:endParaRPr>
          </a:p>
        </p:txBody>
      </p:sp>
    </p:spTree>
    <p:extLst>
      <p:ext uri="{BB962C8B-B14F-4D97-AF65-F5344CB8AC3E}">
        <p14:creationId xmlns:p14="http://schemas.microsoft.com/office/powerpoint/2010/main" val="9443775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solidFill>
              </a:rPr>
              <a:t>Important </a:t>
            </a:r>
            <a:r>
              <a:rPr lang="en-US" dirty="0" smtClean="0">
                <a:solidFill>
                  <a:schemeClr val="accent2"/>
                </a:solidFill>
              </a:rPr>
              <a:t>developments</a:t>
            </a:r>
            <a:endParaRPr lang="en-US" dirty="0">
              <a:solidFill>
                <a:schemeClr val="accent2"/>
              </a:solidFill>
            </a:endParaRP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INTERCEPT - study Visit - 26 September 2022</a:t>
            </a:r>
            <a:endParaRPr lang="en-GB"/>
          </a:p>
        </p:txBody>
      </p:sp>
      <p:sp>
        <p:nvSpPr>
          <p:cNvPr id="5" name="Slide Number Placeholder 4"/>
          <p:cNvSpPr>
            <a:spLocks noGrp="1"/>
          </p:cNvSpPr>
          <p:nvPr>
            <p:ph type="sldNum" sz="quarter" idx="12"/>
          </p:nvPr>
        </p:nvSpPr>
        <p:spPr/>
        <p:txBody>
          <a:bodyPr/>
          <a:lstStyle/>
          <a:p>
            <a:fld id="{6BB9F288-823E-4A9F-AF04-7438C568EF98}" type="slidenum">
              <a:rPr lang="en-GB" smtClean="0"/>
              <a:t>22</a:t>
            </a:fld>
            <a:endParaRPr lang="en-GB"/>
          </a:p>
        </p:txBody>
      </p:sp>
    </p:spTree>
    <p:extLst>
      <p:ext uri="{BB962C8B-B14F-4D97-AF65-F5344CB8AC3E}">
        <p14:creationId xmlns:p14="http://schemas.microsoft.com/office/powerpoint/2010/main" val="33376926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363" y="365123"/>
            <a:ext cx="10056633" cy="1325563"/>
          </a:xfrm>
        </p:spPr>
        <p:txBody>
          <a:bodyPr>
            <a:normAutofit/>
          </a:bodyPr>
          <a:lstStyle/>
          <a:p>
            <a:r>
              <a:rPr lang="en-US" dirty="0" smtClean="0">
                <a:solidFill>
                  <a:schemeClr val="accent2"/>
                </a:solidFill>
              </a:rPr>
              <a:t>Strategy “ADEM 2025”</a:t>
            </a:r>
            <a:endParaRPr lang="en-US" dirty="0">
              <a:solidFill>
                <a:schemeClr val="accent2"/>
              </a:solidFill>
            </a:endParaRPr>
          </a:p>
        </p:txBody>
      </p:sp>
      <p:sp>
        <p:nvSpPr>
          <p:cNvPr id="3" name="Content Placeholder 2"/>
          <p:cNvSpPr>
            <a:spLocks noGrp="1"/>
          </p:cNvSpPr>
          <p:nvPr>
            <p:ph idx="1"/>
          </p:nvPr>
        </p:nvSpPr>
        <p:spPr>
          <a:xfrm>
            <a:off x="1390463" y="1863650"/>
            <a:ext cx="10515600" cy="4351338"/>
          </a:xfrm>
        </p:spPr>
        <p:txBody>
          <a:bodyPr/>
          <a:lstStyle/>
          <a:p>
            <a:pPr marL="0" indent="0">
              <a:buNone/>
            </a:pPr>
            <a:endParaRPr lang="en-US" dirty="0" smtClean="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INTERCEPT - study Visit - 26 September 2022</a:t>
            </a:r>
            <a:endParaRPr lang="en-GB"/>
          </a:p>
        </p:txBody>
      </p:sp>
      <p:sp>
        <p:nvSpPr>
          <p:cNvPr id="5" name="Slide Number Placeholder 4"/>
          <p:cNvSpPr>
            <a:spLocks noGrp="1"/>
          </p:cNvSpPr>
          <p:nvPr>
            <p:ph type="sldNum" sz="quarter" idx="12"/>
          </p:nvPr>
        </p:nvSpPr>
        <p:spPr/>
        <p:txBody>
          <a:bodyPr/>
          <a:lstStyle/>
          <a:p>
            <a:fld id="{6BB9F288-823E-4A9F-AF04-7438C568EF98}" type="slidenum">
              <a:rPr lang="en-GB" smtClean="0"/>
              <a:t>23</a:t>
            </a:fld>
            <a:endParaRPr lang="en-GB"/>
          </a:p>
        </p:txBody>
      </p:sp>
      <p:sp>
        <p:nvSpPr>
          <p:cNvPr id="7" name="TextBox 6"/>
          <p:cNvSpPr txBox="1"/>
          <p:nvPr/>
        </p:nvSpPr>
        <p:spPr>
          <a:xfrm>
            <a:off x="557206" y="1863650"/>
            <a:ext cx="7895705" cy="3416320"/>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In 2020, ADEM adopted a strategy</a:t>
            </a:r>
            <a:r>
              <a:rPr lang="en-US" sz="2000" dirty="0"/>
              <a:t>, shared and accessible by all ADEM staff</a:t>
            </a:r>
          </a:p>
          <a:p>
            <a:endParaRPr lang="en-US" sz="2000" dirty="0"/>
          </a:p>
          <a:p>
            <a:pPr marL="285750" indent="-285750">
              <a:buFont typeface="Arial" panose="020B0604020202020204" pitchFamily="34" charset="0"/>
              <a:buChar char="•"/>
            </a:pPr>
            <a:r>
              <a:rPr lang="en-US" sz="2000" dirty="0" smtClean="0"/>
              <a:t>Bottom-up approach: Involving different departments in the design of the strategy</a:t>
            </a:r>
            <a:endParaRPr lang="en-US" sz="2000" dirty="0"/>
          </a:p>
          <a:p>
            <a:endParaRPr lang="en-US" sz="2000" dirty="0" smtClean="0"/>
          </a:p>
          <a:p>
            <a:pPr marL="285750" indent="-285750">
              <a:buFont typeface="Arial" panose="020B0604020202020204" pitchFamily="34" charset="0"/>
              <a:buChar char="•"/>
            </a:pPr>
            <a:r>
              <a:rPr lang="en-US" sz="2000" dirty="0" smtClean="0"/>
              <a:t>Change management: Presentation and explanation </a:t>
            </a:r>
            <a:r>
              <a:rPr lang="en-US" sz="2000" dirty="0"/>
              <a:t>of the strategy to all ADEM staff</a:t>
            </a:r>
          </a:p>
          <a:p>
            <a:endParaRPr lang="en-US" sz="2000" dirty="0"/>
          </a:p>
          <a:p>
            <a:pPr marL="285750" indent="-285750">
              <a:buFont typeface="Arial" panose="020B0604020202020204" pitchFamily="34" charset="0"/>
              <a:buChar char="•"/>
            </a:pPr>
            <a:r>
              <a:rPr lang="en-US" sz="2000" dirty="0" smtClean="0"/>
              <a:t>Introduction of new performance and activity indicators</a:t>
            </a:r>
          </a:p>
          <a:p>
            <a:endParaRPr lang="en-US" sz="800" dirty="0" smtClean="0"/>
          </a:p>
          <a:p>
            <a:endParaRPr lang="en-US" sz="800" dirty="0" smtClean="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0330" y="4210083"/>
            <a:ext cx="3461670" cy="2220475"/>
          </a:xfrm>
          <a:prstGeom prst="rect">
            <a:avLst/>
          </a:prstGeom>
        </p:spPr>
      </p:pic>
      <p:sp>
        <p:nvSpPr>
          <p:cNvPr id="6" name="ZoneTexte 5"/>
          <p:cNvSpPr txBox="1"/>
          <p:nvPr/>
        </p:nvSpPr>
        <p:spPr>
          <a:xfrm>
            <a:off x="557206" y="5409804"/>
            <a:ext cx="7520037" cy="1015663"/>
          </a:xfrm>
          <a:prstGeom prst="rect">
            <a:avLst/>
          </a:prstGeom>
          <a:solidFill>
            <a:schemeClr val="accent2">
              <a:lumMod val="75000"/>
            </a:schemeClr>
          </a:solidFill>
        </p:spPr>
        <p:txBody>
          <a:bodyPr wrap="square" rtlCol="0">
            <a:spAutoFit/>
          </a:bodyPr>
          <a:lstStyle/>
          <a:p>
            <a:r>
              <a:rPr lang="en-US" sz="2000" dirty="0" smtClean="0">
                <a:solidFill>
                  <a:schemeClr val="bg1"/>
                </a:solidFill>
              </a:rPr>
              <a:t>The </a:t>
            </a:r>
            <a:r>
              <a:rPr lang="en-US" sz="2000" b="1" dirty="0">
                <a:solidFill>
                  <a:schemeClr val="bg1"/>
                </a:solidFill>
              </a:rPr>
              <a:t>ADEM 2025 strategy </a:t>
            </a:r>
            <a:r>
              <a:rPr lang="en-US" sz="2000" dirty="0">
                <a:solidFill>
                  <a:schemeClr val="bg1"/>
                </a:solidFill>
              </a:rPr>
              <a:t>is the "red thread" of all the projects and actions that have been carried out in 2021 and will be deployed in the coming years.</a:t>
            </a:r>
          </a:p>
        </p:txBody>
      </p:sp>
      <p:pic>
        <p:nvPicPr>
          <p:cNvPr id="1026" name="Picture 2" descr="https://adem.msp.etat.lu/news/Lists/Photos/illustrations/strategie_adem_2025.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38848" y="1905035"/>
            <a:ext cx="3444634" cy="2296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3758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255" y="381224"/>
            <a:ext cx="9851795" cy="1325563"/>
          </a:xfrm>
        </p:spPr>
        <p:txBody>
          <a:bodyPr>
            <a:normAutofit/>
          </a:bodyPr>
          <a:lstStyle/>
          <a:p>
            <a:r>
              <a:rPr lang="en-US" dirty="0" smtClean="0">
                <a:solidFill>
                  <a:schemeClr val="accent2"/>
                </a:solidFill>
              </a:rPr>
              <a:t>Two priority pillars and </a:t>
            </a:r>
            <a:r>
              <a:rPr lang="en-US" dirty="0" smtClean="0">
                <a:solidFill>
                  <a:schemeClr val="accent2"/>
                </a:solidFill>
              </a:rPr>
              <a:t/>
            </a:r>
            <a:br>
              <a:rPr lang="en-US" dirty="0" smtClean="0">
                <a:solidFill>
                  <a:schemeClr val="accent2"/>
                </a:solidFill>
              </a:rPr>
            </a:br>
            <a:r>
              <a:rPr lang="en-US" dirty="0" smtClean="0">
                <a:solidFill>
                  <a:schemeClr val="accent2"/>
                </a:solidFill>
              </a:rPr>
              <a:t>nine </a:t>
            </a:r>
            <a:r>
              <a:rPr lang="en-US" dirty="0" smtClean="0">
                <a:solidFill>
                  <a:schemeClr val="accent2"/>
                </a:solidFill>
              </a:rPr>
              <a:t>strategic objectives</a:t>
            </a:r>
            <a:endParaRPr lang="en-US" dirty="0">
              <a:solidFill>
                <a:schemeClr val="accent2"/>
              </a:solidFill>
            </a:endParaRPr>
          </a:p>
        </p:txBody>
      </p:sp>
      <p:sp>
        <p:nvSpPr>
          <p:cNvPr id="3" name="Content Placeholder 2"/>
          <p:cNvSpPr>
            <a:spLocks noGrp="1"/>
          </p:cNvSpPr>
          <p:nvPr>
            <p:ph idx="1"/>
          </p:nvPr>
        </p:nvSpPr>
        <p:spPr>
          <a:xfrm>
            <a:off x="771126" y="1864748"/>
            <a:ext cx="5413543" cy="4351338"/>
          </a:xfrm>
        </p:spPr>
        <p:txBody>
          <a:bodyPr>
            <a:normAutofit lnSpcReduction="10000"/>
          </a:bodyPr>
          <a:lstStyle/>
          <a:p>
            <a:pPr marL="0" indent="0">
              <a:buNone/>
            </a:pPr>
            <a:r>
              <a:rPr lang="en-US" sz="2000" dirty="0" smtClean="0"/>
              <a:t>The strategy is built on two priority pillars:</a:t>
            </a:r>
          </a:p>
          <a:p>
            <a:pPr marL="0" indent="0">
              <a:buNone/>
            </a:pPr>
            <a:endParaRPr lang="en-US" sz="800" dirty="0" smtClean="0">
              <a:solidFill>
                <a:schemeClr val="accent2">
                  <a:lumMod val="75000"/>
                </a:schemeClr>
              </a:solidFill>
            </a:endParaRPr>
          </a:p>
          <a:p>
            <a:pPr marL="457200" indent="-457200">
              <a:buFont typeface="+mj-lt"/>
              <a:buAutoNum type="arabicPeriod"/>
            </a:pPr>
            <a:r>
              <a:rPr lang="en-US" sz="2000" b="1" dirty="0">
                <a:solidFill>
                  <a:schemeClr val="accent3">
                    <a:lumMod val="75000"/>
                  </a:schemeClr>
                </a:solidFill>
              </a:rPr>
              <a:t>V</a:t>
            </a:r>
            <a:r>
              <a:rPr lang="en-US" sz="2000" b="1" dirty="0" smtClean="0">
                <a:solidFill>
                  <a:schemeClr val="accent3">
                    <a:lumMod val="75000"/>
                  </a:schemeClr>
                </a:solidFill>
              </a:rPr>
              <a:t>is-à-vis our clients</a:t>
            </a:r>
          </a:p>
          <a:p>
            <a:pPr lvl="1">
              <a:buFont typeface="Wingdings" panose="05000000000000000000" pitchFamily="2" charset="2"/>
              <a:buChar char="Ø"/>
            </a:pPr>
            <a:r>
              <a:rPr lang="en-US" sz="1600" dirty="0" smtClean="0"/>
              <a:t>Increasing </a:t>
            </a:r>
            <a:r>
              <a:rPr lang="en-US" sz="1600" dirty="0"/>
              <a:t>or maintaining employability </a:t>
            </a:r>
          </a:p>
          <a:p>
            <a:pPr lvl="1">
              <a:buFont typeface="Wingdings" panose="05000000000000000000" pitchFamily="2" charset="2"/>
              <a:buChar char="Ø"/>
            </a:pPr>
            <a:r>
              <a:rPr lang="en-US" sz="1600" dirty="0"/>
              <a:t>Develop </a:t>
            </a:r>
            <a:r>
              <a:rPr lang="en-US" sz="1600" dirty="0" smtClean="0"/>
              <a:t>tailor-made training </a:t>
            </a:r>
            <a:r>
              <a:rPr lang="en-US" sz="1600" dirty="0"/>
              <a:t>and </a:t>
            </a:r>
            <a:r>
              <a:rPr lang="en-US" sz="1600" dirty="0" smtClean="0"/>
              <a:t>employment measures</a:t>
            </a:r>
            <a:endParaRPr lang="en-US" sz="1600" dirty="0"/>
          </a:p>
          <a:p>
            <a:pPr lvl="1">
              <a:buFont typeface="Wingdings" panose="05000000000000000000" pitchFamily="2" charset="2"/>
              <a:buChar char="Ø"/>
            </a:pPr>
            <a:r>
              <a:rPr lang="en-US" sz="1600" dirty="0"/>
              <a:t>Continue to support companies to find profiles adapted to their needs </a:t>
            </a:r>
          </a:p>
          <a:p>
            <a:pPr marL="457200" indent="-457200">
              <a:buFont typeface="+mj-lt"/>
              <a:buAutoNum type="arabicPeriod"/>
            </a:pPr>
            <a:r>
              <a:rPr lang="en-US" sz="2000" b="1" dirty="0" smtClean="0">
                <a:solidFill>
                  <a:schemeClr val="accent3">
                    <a:lumMod val="75000"/>
                  </a:schemeClr>
                </a:solidFill>
              </a:rPr>
              <a:t>Vis-à-vis ADEM itself</a:t>
            </a:r>
          </a:p>
          <a:p>
            <a:pPr lvl="1">
              <a:buFont typeface="Wingdings" panose="05000000000000000000" pitchFamily="2" charset="2"/>
              <a:buChar char="Ø"/>
            </a:pPr>
            <a:r>
              <a:rPr lang="en-US" sz="1600" dirty="0" smtClean="0"/>
              <a:t>Achieve </a:t>
            </a:r>
            <a:r>
              <a:rPr lang="en-US" sz="1600" dirty="0"/>
              <a:t>a high level of excellence and operational agility in our internal functioning</a:t>
            </a:r>
          </a:p>
          <a:p>
            <a:pPr lvl="1">
              <a:buFont typeface="Wingdings" panose="05000000000000000000" pitchFamily="2" charset="2"/>
              <a:buChar char="Ø"/>
            </a:pPr>
            <a:r>
              <a:rPr lang="en-US" sz="1600" dirty="0" smtClean="0"/>
              <a:t>Rely on an efficient IT-infrastructures </a:t>
            </a:r>
            <a:r>
              <a:rPr lang="en-US" sz="1600" dirty="0"/>
              <a:t>and </a:t>
            </a:r>
            <a:r>
              <a:rPr lang="en-US" sz="1600" dirty="0" smtClean="0"/>
              <a:t>have digital tools </a:t>
            </a:r>
            <a:r>
              <a:rPr lang="en-US" sz="1600" dirty="0"/>
              <a:t>at our disposal </a:t>
            </a:r>
          </a:p>
          <a:p>
            <a:pPr lvl="1">
              <a:buFont typeface="Wingdings" panose="05000000000000000000" pitchFamily="2" charset="2"/>
              <a:buChar char="Ø"/>
            </a:pPr>
            <a:r>
              <a:rPr lang="en-US" sz="1600" dirty="0" smtClean="0"/>
              <a:t>Offer </a:t>
            </a:r>
            <a:r>
              <a:rPr lang="en-US" sz="1600" dirty="0"/>
              <a:t>more digital services </a:t>
            </a:r>
            <a:r>
              <a:rPr lang="en-US" sz="1600" dirty="0" smtClean="0"/>
              <a:t>to </a:t>
            </a:r>
            <a:r>
              <a:rPr lang="en-US" sz="1600" dirty="0"/>
              <a:t>increase the autonomy of our clients</a:t>
            </a:r>
          </a:p>
          <a:p>
            <a:pPr lvl="1">
              <a:buFont typeface="Wingdings" panose="05000000000000000000" pitchFamily="2" charset="2"/>
              <a:buChar char="Ø"/>
            </a:pPr>
            <a:r>
              <a:rPr lang="en-US" sz="1600" dirty="0" smtClean="0"/>
              <a:t> Have a clear </a:t>
            </a:r>
            <a:r>
              <a:rPr lang="en-US" sz="1600" dirty="0"/>
              <a:t>action plan shared by </a:t>
            </a:r>
            <a:r>
              <a:rPr lang="en-US" sz="1600" dirty="0" smtClean="0"/>
              <a:t>our employees</a:t>
            </a:r>
            <a:endParaRPr lang="en-US" sz="1600" dirty="0"/>
          </a:p>
          <a:p>
            <a:pPr marL="457200" lvl="1" indent="0">
              <a:buNone/>
            </a:pPr>
            <a:endParaRPr lang="en-US" sz="1600" dirty="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smtClean="0"/>
              <a:t>INTERCEPT - study Visit - 26 September 2022</a:t>
            </a:r>
            <a:endParaRPr lang="en-GB"/>
          </a:p>
        </p:txBody>
      </p:sp>
      <p:sp>
        <p:nvSpPr>
          <p:cNvPr id="5" name="Slide Number Placeholder 4"/>
          <p:cNvSpPr>
            <a:spLocks noGrp="1"/>
          </p:cNvSpPr>
          <p:nvPr>
            <p:ph type="sldNum" sz="quarter" idx="12"/>
          </p:nvPr>
        </p:nvSpPr>
        <p:spPr/>
        <p:txBody>
          <a:bodyPr/>
          <a:lstStyle/>
          <a:p>
            <a:fld id="{6BB9F288-823E-4A9F-AF04-7438C568EF98}" type="slidenum">
              <a:rPr lang="en-GB" smtClean="0"/>
              <a:t>24</a:t>
            </a:fld>
            <a:endParaRPr lang="en-GB"/>
          </a:p>
        </p:txBody>
      </p:sp>
      <p:pic>
        <p:nvPicPr>
          <p:cNvPr id="6" name="Picture 5"/>
          <p:cNvPicPr>
            <a:picLocks noChangeAspect="1"/>
          </p:cNvPicPr>
          <p:nvPr/>
        </p:nvPicPr>
        <p:blipFill rotWithShape="1">
          <a:blip r:embed="rId3">
            <a:clrChange>
              <a:clrFrom>
                <a:srgbClr val="FFFFFF"/>
              </a:clrFrom>
              <a:clrTo>
                <a:srgbClr val="FFFFFF">
                  <a:alpha val="0"/>
                </a:srgbClr>
              </a:clrTo>
            </a:clrChange>
          </a:blip>
          <a:srcRect t="9513"/>
          <a:stretch/>
        </p:blipFill>
        <p:spPr>
          <a:xfrm>
            <a:off x="6176043" y="1940943"/>
            <a:ext cx="6007331" cy="4195509"/>
          </a:xfrm>
          <a:prstGeom prst="rect">
            <a:avLst/>
          </a:prstGeom>
        </p:spPr>
      </p:pic>
    </p:spTree>
    <p:extLst>
      <p:ext uri="{BB962C8B-B14F-4D97-AF65-F5344CB8AC3E}">
        <p14:creationId xmlns:p14="http://schemas.microsoft.com/office/powerpoint/2010/main" val="1510650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1" y="365123"/>
            <a:ext cx="10141356" cy="1325563"/>
          </a:xfrm>
        </p:spPr>
        <p:txBody>
          <a:bodyPr>
            <a:noAutofit/>
          </a:bodyPr>
          <a:lstStyle/>
          <a:p>
            <a:r>
              <a:rPr lang="en-US" sz="4000" dirty="0" err="1" smtClean="0">
                <a:solidFill>
                  <a:schemeClr val="accent2"/>
                </a:solidFill>
              </a:rPr>
              <a:t>Digitalisation</a:t>
            </a:r>
            <a:r>
              <a:rPr lang="en-US" sz="4000" dirty="0" smtClean="0">
                <a:solidFill>
                  <a:schemeClr val="accent2"/>
                </a:solidFill>
              </a:rPr>
              <a:t> and </a:t>
            </a:r>
            <a:r>
              <a:rPr lang="en-US" sz="4000" dirty="0" err="1" smtClean="0">
                <a:solidFill>
                  <a:schemeClr val="accent2"/>
                </a:solidFill>
              </a:rPr>
              <a:t>modernisation</a:t>
            </a:r>
            <a:r>
              <a:rPr lang="en-US" sz="4000" dirty="0" smtClean="0">
                <a:solidFill>
                  <a:schemeClr val="accent2"/>
                </a:solidFill>
              </a:rPr>
              <a:t> of our services, processes and communication (some examples)</a:t>
            </a:r>
            <a:endParaRPr lang="en-US" sz="4000" dirty="0">
              <a:solidFill>
                <a:schemeClr val="accent2"/>
              </a:solidFill>
            </a:endParaRPr>
          </a:p>
        </p:txBody>
      </p:sp>
      <p:sp>
        <p:nvSpPr>
          <p:cNvPr id="3" name="Content Placeholder 2"/>
          <p:cNvSpPr>
            <a:spLocks noGrp="1"/>
          </p:cNvSpPr>
          <p:nvPr>
            <p:ph idx="1"/>
          </p:nvPr>
        </p:nvSpPr>
        <p:spPr>
          <a:xfrm>
            <a:off x="624363" y="1801391"/>
            <a:ext cx="9198922" cy="4649906"/>
          </a:xfrm>
        </p:spPr>
        <p:txBody>
          <a:bodyPr>
            <a:normAutofit fontScale="55000" lnSpcReduction="20000"/>
          </a:bodyPr>
          <a:lstStyle/>
          <a:p>
            <a:r>
              <a:rPr lang="en-US" sz="3600" b="1" u="sng" dirty="0" smtClean="0">
                <a:solidFill>
                  <a:schemeClr val="accent3">
                    <a:lumMod val="75000"/>
                  </a:schemeClr>
                </a:solidFill>
              </a:rPr>
              <a:t>Online registration for jobseekers </a:t>
            </a:r>
            <a:endParaRPr lang="en-US" sz="3600" b="1" u="sng" dirty="0">
              <a:solidFill>
                <a:schemeClr val="accent3">
                  <a:lumMod val="75000"/>
                </a:schemeClr>
              </a:solidFill>
            </a:endParaRPr>
          </a:p>
          <a:p>
            <a:pPr lvl="1">
              <a:lnSpc>
                <a:spcPct val="120000"/>
              </a:lnSpc>
              <a:buFont typeface="Wingdings" panose="05000000000000000000" pitchFamily="2" charset="2"/>
              <a:buChar char="Ø"/>
            </a:pPr>
            <a:r>
              <a:rPr lang="en-US" sz="2900" dirty="0"/>
              <a:t>Jobseekers can now register with ADEM on the </a:t>
            </a:r>
            <a:r>
              <a:rPr lang="en-US" sz="2900" dirty="0" err="1"/>
              <a:t>MyGuichet</a:t>
            </a:r>
            <a:r>
              <a:rPr lang="en-US" sz="2900" dirty="0"/>
              <a:t> platform, by directly submitting </a:t>
            </a:r>
            <a:r>
              <a:rPr lang="en-US" sz="2900" dirty="0" smtClean="0"/>
              <a:t/>
            </a:r>
            <a:br>
              <a:rPr lang="en-US" sz="2900" dirty="0" smtClean="0"/>
            </a:br>
            <a:r>
              <a:rPr lang="en-US" sz="2900" dirty="0" smtClean="0"/>
              <a:t>the </a:t>
            </a:r>
            <a:r>
              <a:rPr lang="en-US" sz="2900" dirty="0"/>
              <a:t>required documents. Currently, 14% of registrations are made via the </a:t>
            </a:r>
            <a:r>
              <a:rPr lang="en-US" sz="2900" dirty="0" err="1"/>
              <a:t>MyGuichet</a:t>
            </a:r>
            <a:endParaRPr lang="en-US" sz="2900" dirty="0"/>
          </a:p>
          <a:p>
            <a:r>
              <a:rPr lang="en-US" sz="3200" b="1" u="sng" dirty="0" smtClean="0">
                <a:solidFill>
                  <a:schemeClr val="accent3">
                    <a:lumMod val="75000"/>
                  </a:schemeClr>
                </a:solidFill>
              </a:rPr>
              <a:t>Online-Feedback on candidates proposed by ADEM</a:t>
            </a:r>
            <a:endParaRPr lang="en-US" sz="3200" b="1" u="sng" dirty="0">
              <a:solidFill>
                <a:schemeClr val="accent3">
                  <a:lumMod val="75000"/>
                </a:schemeClr>
              </a:solidFill>
            </a:endParaRPr>
          </a:p>
          <a:p>
            <a:pPr lvl="1">
              <a:lnSpc>
                <a:spcPct val="120000"/>
              </a:lnSpc>
              <a:buFont typeface="Wingdings" panose="05000000000000000000" pitchFamily="2" charset="2"/>
              <a:buChar char="Ø"/>
            </a:pPr>
            <a:r>
              <a:rPr lang="en-US" sz="2900" dirty="0"/>
              <a:t>Employers now have the opportunity to provide digital feedback on the candidates they meet </a:t>
            </a:r>
            <a:r>
              <a:rPr lang="en-US" sz="2900" dirty="0" smtClean="0"/>
              <a:t/>
            </a:r>
            <a:br>
              <a:rPr lang="en-US" sz="2900" dirty="0" smtClean="0"/>
            </a:br>
            <a:r>
              <a:rPr lang="en-US" sz="2900" dirty="0" smtClean="0"/>
              <a:t>in </a:t>
            </a:r>
            <a:r>
              <a:rPr lang="en-US" sz="2900" dirty="0"/>
              <a:t>the course of an assignment </a:t>
            </a:r>
            <a:r>
              <a:rPr lang="en-US" sz="2900" dirty="0" smtClean="0"/>
              <a:t>around. </a:t>
            </a:r>
            <a:r>
              <a:rPr lang="en-US" sz="2900" dirty="0"/>
              <a:t>30% of assignment returns are made </a:t>
            </a:r>
            <a:r>
              <a:rPr lang="en-US" sz="2900" dirty="0" smtClean="0"/>
              <a:t>electronically</a:t>
            </a:r>
          </a:p>
          <a:p>
            <a:r>
              <a:rPr lang="en-US" sz="3200" b="1" u="sng" dirty="0" smtClean="0">
                <a:solidFill>
                  <a:schemeClr val="accent3">
                    <a:lumMod val="75000"/>
                  </a:schemeClr>
                </a:solidFill>
              </a:rPr>
              <a:t>Increased transparency of ADEM’s </a:t>
            </a:r>
            <a:r>
              <a:rPr lang="en-US" sz="3200" b="1" u="sng" dirty="0" err="1" smtClean="0">
                <a:solidFill>
                  <a:schemeClr val="accent3">
                    <a:lumMod val="75000"/>
                  </a:schemeClr>
                </a:solidFill>
              </a:rPr>
              <a:t>JobBoard</a:t>
            </a:r>
            <a:r>
              <a:rPr lang="en-US" sz="3200" b="1" u="sng" dirty="0" smtClean="0">
                <a:solidFill>
                  <a:schemeClr val="accent3">
                    <a:lumMod val="75000"/>
                  </a:schemeClr>
                </a:solidFill>
              </a:rPr>
              <a:t> </a:t>
            </a:r>
          </a:p>
          <a:p>
            <a:pPr lvl="1">
              <a:lnSpc>
                <a:spcPct val="120000"/>
              </a:lnSpc>
              <a:buFont typeface="Wingdings" panose="05000000000000000000" pitchFamily="2" charset="2"/>
              <a:buChar char="Ø"/>
            </a:pPr>
            <a:r>
              <a:rPr lang="en-US" sz="2900" dirty="0"/>
              <a:t>People who are not registered with ADEM can consult job offers that companies have decided to make public (7 days after </a:t>
            </a:r>
            <a:r>
              <a:rPr lang="en-US" sz="2900" dirty="0" smtClean="0"/>
              <a:t>their publication on the </a:t>
            </a:r>
            <a:r>
              <a:rPr lang="en-US" sz="2900" dirty="0" err="1" smtClean="0"/>
              <a:t>JobBoard</a:t>
            </a:r>
            <a:r>
              <a:rPr lang="en-US" sz="2900" dirty="0" smtClean="0"/>
              <a:t> with restricted access to registered jobseekers). </a:t>
            </a:r>
            <a:r>
              <a:rPr lang="en-US" sz="2900" dirty="0"/>
              <a:t>54% of offers declared to ADEM are </a:t>
            </a:r>
            <a:r>
              <a:rPr lang="en-US" sz="2900" dirty="0" smtClean="0"/>
              <a:t>disseminated publically</a:t>
            </a:r>
            <a:endParaRPr lang="en-US" sz="2900" dirty="0"/>
          </a:p>
          <a:p>
            <a:r>
              <a:rPr lang="en-US" sz="3200" b="1" u="sng" dirty="0">
                <a:solidFill>
                  <a:schemeClr val="accent3">
                    <a:lumMod val="75000"/>
                  </a:schemeClr>
                </a:solidFill>
              </a:rPr>
              <a:t>Fully digital telephone platform for ADEM's Contact Centre </a:t>
            </a:r>
            <a:endParaRPr lang="en-US" sz="3200" b="1" u="sng" dirty="0" smtClean="0">
              <a:solidFill>
                <a:schemeClr val="accent3">
                  <a:lumMod val="75000"/>
                </a:schemeClr>
              </a:solidFill>
            </a:endParaRPr>
          </a:p>
          <a:p>
            <a:pPr lvl="1">
              <a:lnSpc>
                <a:spcPct val="120000"/>
              </a:lnSpc>
              <a:buFont typeface="Wingdings" panose="05000000000000000000" pitchFamily="2" charset="2"/>
              <a:buChar char="Ø"/>
            </a:pPr>
            <a:r>
              <a:rPr lang="en-US" sz="2900" dirty="0"/>
              <a:t>ADEM's </a:t>
            </a:r>
            <a:r>
              <a:rPr lang="en-US" sz="2900" dirty="0" err="1"/>
              <a:t>Contat</a:t>
            </a:r>
            <a:r>
              <a:rPr lang="en-US" sz="2900" dirty="0"/>
              <a:t> Center handles about </a:t>
            </a:r>
            <a:r>
              <a:rPr lang="en-US" sz="2900" dirty="0" smtClean="0"/>
              <a:t>1’200 </a:t>
            </a:r>
            <a:r>
              <a:rPr lang="en-US" sz="2900" dirty="0"/>
              <a:t>calls per day and has a first level resolution rate of about 85</a:t>
            </a:r>
            <a:r>
              <a:rPr lang="en-US" sz="2900" dirty="0" smtClean="0"/>
              <a:t>%.</a:t>
            </a:r>
          </a:p>
          <a:p>
            <a:r>
              <a:rPr lang="en-US" sz="3300" b="1" u="sng" dirty="0">
                <a:solidFill>
                  <a:schemeClr val="accent3">
                    <a:lumMod val="75000"/>
                  </a:schemeClr>
                </a:solidFill>
              </a:rPr>
              <a:t> Increased presence on social networks and confirmed success </a:t>
            </a:r>
            <a:r>
              <a:rPr lang="en-US" sz="3300" b="1" u="sng" dirty="0" smtClean="0">
                <a:solidFill>
                  <a:schemeClr val="accent3">
                    <a:lumMod val="75000"/>
                  </a:schemeClr>
                </a:solidFill>
              </a:rPr>
              <a:t>ADEM’s website</a:t>
            </a:r>
            <a:endParaRPr lang="en-US" sz="3300" b="1" u="sng" dirty="0">
              <a:solidFill>
                <a:schemeClr val="accent3">
                  <a:lumMod val="75000"/>
                </a:schemeClr>
              </a:solidFill>
            </a:endParaRPr>
          </a:p>
          <a:p>
            <a:pPr lvl="1">
              <a:buFont typeface="Wingdings" panose="05000000000000000000" pitchFamily="2" charset="2"/>
              <a:buChar char="Ø"/>
            </a:pPr>
            <a:r>
              <a:rPr lang="en-US" sz="2900" dirty="0" smtClean="0"/>
              <a:t>More </a:t>
            </a:r>
            <a:r>
              <a:rPr lang="en-US" sz="2900" dirty="0"/>
              <a:t>than 15,000 </a:t>
            </a:r>
            <a:r>
              <a:rPr lang="en-US" sz="2900" dirty="0" smtClean="0"/>
              <a:t>followers on </a:t>
            </a:r>
            <a:r>
              <a:rPr lang="en-US" sz="2900" dirty="0"/>
              <a:t>LinkedIn, tripling the number in two years</a:t>
            </a:r>
          </a:p>
          <a:p>
            <a:pPr lvl="1">
              <a:buFont typeface="Wingdings" panose="05000000000000000000" pitchFamily="2" charset="2"/>
              <a:buChar char="Ø"/>
            </a:pPr>
            <a:r>
              <a:rPr lang="en-US" sz="2900" dirty="0"/>
              <a:t>More than 380,000 unique visitors and 2.5 million page views in </a:t>
            </a:r>
            <a:r>
              <a:rPr lang="en-US" sz="2900" dirty="0" smtClean="0"/>
              <a:t>2021</a:t>
            </a:r>
            <a:endParaRPr lang="en-US" sz="2900" dirty="0"/>
          </a:p>
        </p:txBody>
      </p:sp>
      <p:sp>
        <p:nvSpPr>
          <p:cNvPr id="4" name="Footer Placeholder 3"/>
          <p:cNvSpPr>
            <a:spLocks noGrp="1"/>
          </p:cNvSpPr>
          <p:nvPr>
            <p:ph type="ftr" sz="quarter" idx="11"/>
          </p:nvPr>
        </p:nvSpPr>
        <p:spPr/>
        <p:txBody>
          <a:bodyPr/>
          <a:lstStyle/>
          <a:p>
            <a:r>
              <a:rPr lang="en-US" smtClean="0"/>
              <a:t>INTERCEPT - study Visit - 26 September 2022</a:t>
            </a:r>
            <a:endParaRPr lang="en-GB"/>
          </a:p>
        </p:txBody>
      </p:sp>
      <p:sp>
        <p:nvSpPr>
          <p:cNvPr id="5" name="Slide Number Placeholder 4"/>
          <p:cNvSpPr>
            <a:spLocks noGrp="1"/>
          </p:cNvSpPr>
          <p:nvPr>
            <p:ph type="sldNum" sz="quarter" idx="12"/>
          </p:nvPr>
        </p:nvSpPr>
        <p:spPr/>
        <p:txBody>
          <a:bodyPr/>
          <a:lstStyle/>
          <a:p>
            <a:fld id="{6BB9F288-823E-4A9F-AF04-7438C568EF98}" type="slidenum">
              <a:rPr lang="en-GB" smtClean="0"/>
              <a:t>25</a:t>
            </a:fld>
            <a:endParaRPr lang="en-GB"/>
          </a:p>
        </p:txBody>
      </p:sp>
      <p:pic>
        <p:nvPicPr>
          <p:cNvPr id="6" name="Picture 5"/>
          <p:cNvPicPr>
            <a:picLocks noChangeAspect="1"/>
          </p:cNvPicPr>
          <p:nvPr/>
        </p:nvPicPr>
        <p:blipFill>
          <a:blip r:embed="rId3"/>
          <a:stretch>
            <a:fillRect/>
          </a:stretch>
        </p:blipFill>
        <p:spPr>
          <a:xfrm>
            <a:off x="9823285" y="1878177"/>
            <a:ext cx="2353070" cy="1566064"/>
          </a:xfrm>
          <a:prstGeom prst="rect">
            <a:avLst/>
          </a:prstGeom>
        </p:spPr>
      </p:pic>
    </p:spTree>
    <p:extLst>
      <p:ext uri="{BB962C8B-B14F-4D97-AF65-F5344CB8AC3E}">
        <p14:creationId xmlns:p14="http://schemas.microsoft.com/office/powerpoint/2010/main" val="20231130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solidFill>
              </a:rPr>
              <a:t>Significant increase in training activities</a:t>
            </a:r>
            <a:endParaRPr lang="en-US" dirty="0">
              <a:solidFill>
                <a:schemeClr val="accent2"/>
              </a:solidFill>
            </a:endParaRPr>
          </a:p>
        </p:txBody>
      </p:sp>
      <p:pic>
        <p:nvPicPr>
          <p:cNvPr id="6" name="Content Placeholder 5"/>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00926" y="1498586"/>
            <a:ext cx="3749405" cy="2649520"/>
          </a:xfrm>
        </p:spPr>
      </p:pic>
      <p:sp>
        <p:nvSpPr>
          <p:cNvPr id="4" name="Footer Placeholder 3"/>
          <p:cNvSpPr>
            <a:spLocks noGrp="1"/>
          </p:cNvSpPr>
          <p:nvPr>
            <p:ph type="ftr" sz="quarter" idx="11"/>
          </p:nvPr>
        </p:nvSpPr>
        <p:spPr/>
        <p:txBody>
          <a:bodyPr/>
          <a:lstStyle/>
          <a:p>
            <a:r>
              <a:rPr lang="en-US" smtClean="0"/>
              <a:t>INTERCEPT - study Visit - 26 September 2022</a:t>
            </a:r>
            <a:endParaRPr lang="en-GB"/>
          </a:p>
        </p:txBody>
      </p:sp>
      <p:sp>
        <p:nvSpPr>
          <p:cNvPr id="5" name="Slide Number Placeholder 4"/>
          <p:cNvSpPr>
            <a:spLocks noGrp="1"/>
          </p:cNvSpPr>
          <p:nvPr>
            <p:ph type="sldNum" sz="quarter" idx="12"/>
          </p:nvPr>
        </p:nvSpPr>
        <p:spPr/>
        <p:txBody>
          <a:bodyPr/>
          <a:lstStyle/>
          <a:p>
            <a:fld id="{6BB9F288-823E-4A9F-AF04-7438C568EF98}" type="slidenum">
              <a:rPr lang="en-GB" smtClean="0"/>
              <a:t>26</a:t>
            </a:fld>
            <a:endParaRPr lang="en-GB"/>
          </a:p>
        </p:txBody>
      </p:sp>
      <p:pic>
        <p:nvPicPr>
          <p:cNvPr id="7" name="Picture 6"/>
          <p:cNvPicPr>
            <a:picLocks noChangeAspect="1"/>
          </p:cNvPicPr>
          <p:nvPr/>
        </p:nvPicPr>
        <p:blipFill>
          <a:blip r:embed="rId4"/>
          <a:stretch>
            <a:fillRect/>
          </a:stretch>
        </p:blipFill>
        <p:spPr>
          <a:xfrm>
            <a:off x="10095781" y="3934944"/>
            <a:ext cx="1706880" cy="2354580"/>
          </a:xfrm>
          <a:prstGeom prst="rect">
            <a:avLst/>
          </a:prstGeom>
        </p:spPr>
      </p:pic>
      <p:sp>
        <p:nvSpPr>
          <p:cNvPr id="8" name="TextBox 7"/>
          <p:cNvSpPr txBox="1"/>
          <p:nvPr/>
        </p:nvSpPr>
        <p:spPr>
          <a:xfrm>
            <a:off x="838201" y="1798456"/>
            <a:ext cx="8585200" cy="7540526"/>
          </a:xfrm>
          <a:prstGeom prst="rect">
            <a:avLst/>
          </a:prstGeom>
          <a:noFill/>
        </p:spPr>
        <p:txBody>
          <a:bodyPr wrap="square" rtlCol="0">
            <a:spAutoFit/>
          </a:bodyPr>
          <a:lstStyle/>
          <a:p>
            <a:r>
              <a:rPr lang="en-US" sz="2000" b="1" dirty="0" smtClean="0"/>
              <a:t>Focus on digital skills and autonomous e-learning</a:t>
            </a:r>
          </a:p>
          <a:p>
            <a:pPr marL="285750" indent="-285750">
              <a:buFont typeface="Wingdings" panose="05000000000000000000" pitchFamily="2" charset="2"/>
              <a:buChar char="Ø"/>
            </a:pPr>
            <a:r>
              <a:rPr lang="en-US" dirty="0"/>
              <a:t>The </a:t>
            </a:r>
            <a:r>
              <a:rPr lang="en-US" b="1" dirty="0">
                <a:solidFill>
                  <a:schemeClr val="accent3">
                    <a:lumMod val="75000"/>
                  </a:schemeClr>
                </a:solidFill>
              </a:rPr>
              <a:t>"Soft Skills </a:t>
            </a:r>
            <a:r>
              <a:rPr lang="en-US" b="1" dirty="0" err="1">
                <a:solidFill>
                  <a:schemeClr val="accent3">
                    <a:lumMod val="75000"/>
                  </a:schemeClr>
                </a:solidFill>
              </a:rPr>
              <a:t>eAcademy</a:t>
            </a:r>
            <a:r>
              <a:rPr lang="en-US" b="1" dirty="0">
                <a:solidFill>
                  <a:schemeClr val="accent3">
                    <a:lumMod val="75000"/>
                  </a:schemeClr>
                </a:solidFill>
              </a:rPr>
              <a:t>" </a:t>
            </a:r>
            <a:r>
              <a:rPr lang="en-US" dirty="0"/>
              <a:t>offered free access to the ilearn.lu platform to more than 1,000 job seekers.</a:t>
            </a:r>
          </a:p>
          <a:p>
            <a:pPr marL="285750" indent="-285750">
              <a:buFont typeface="Wingdings" panose="05000000000000000000" pitchFamily="2" charset="2"/>
              <a:buChar char="Ø"/>
            </a:pPr>
            <a:r>
              <a:rPr lang="en-US" dirty="0"/>
              <a:t>The "</a:t>
            </a:r>
            <a:r>
              <a:rPr lang="en-US" b="1" dirty="0">
                <a:solidFill>
                  <a:schemeClr val="accent3">
                    <a:lumMod val="75000"/>
                  </a:schemeClr>
                </a:solidFill>
              </a:rPr>
              <a:t>Youth </a:t>
            </a:r>
            <a:r>
              <a:rPr lang="en-US" b="1" dirty="0" err="1">
                <a:solidFill>
                  <a:schemeClr val="accent3">
                    <a:lumMod val="75000"/>
                  </a:schemeClr>
                </a:solidFill>
              </a:rPr>
              <a:t>eAcademy</a:t>
            </a:r>
            <a:r>
              <a:rPr lang="en-US" b="1" dirty="0">
                <a:solidFill>
                  <a:schemeClr val="accent3">
                    <a:lumMod val="75000"/>
                  </a:schemeClr>
                </a:solidFill>
              </a:rPr>
              <a:t>" </a:t>
            </a:r>
            <a:r>
              <a:rPr lang="en-US" dirty="0"/>
              <a:t>enabled nearly 450 young jobseekers to strengthen the skills they need to make their career plans a reality (via free access to the </a:t>
            </a:r>
            <a:r>
              <a:rPr lang="en-US" dirty="0" err="1"/>
              <a:t>Belearn</a:t>
            </a:r>
            <a:r>
              <a:rPr lang="en-US" dirty="0"/>
              <a:t> e-learning platform</a:t>
            </a:r>
            <a:r>
              <a:rPr lang="en-US" dirty="0" smtClean="0"/>
              <a:t>)</a:t>
            </a:r>
          </a:p>
          <a:p>
            <a:pPr marL="285750" indent="-285750">
              <a:buFont typeface="Wingdings" panose="05000000000000000000" pitchFamily="2" charset="2"/>
              <a:buChar char="Ø"/>
            </a:pPr>
            <a:r>
              <a:rPr lang="fr-FR" dirty="0" err="1" smtClean="0"/>
              <a:t>Partnership</a:t>
            </a:r>
            <a:r>
              <a:rPr lang="fr-FR" dirty="0" smtClean="0"/>
              <a:t> </a:t>
            </a:r>
            <a:r>
              <a:rPr lang="fr-FR" dirty="0" err="1" smtClean="0"/>
              <a:t>with</a:t>
            </a:r>
            <a:r>
              <a:rPr lang="fr-FR" dirty="0" smtClean="0"/>
              <a:t> the </a:t>
            </a:r>
            <a:r>
              <a:rPr lang="fr-FR" dirty="0" err="1" smtClean="0"/>
              <a:t>Competence</a:t>
            </a:r>
            <a:r>
              <a:rPr lang="fr-FR" dirty="0" smtClean="0"/>
              <a:t> </a:t>
            </a:r>
            <a:r>
              <a:rPr lang="fr-FR" dirty="0"/>
              <a:t>Centre </a:t>
            </a:r>
            <a:r>
              <a:rPr lang="fr-FR" dirty="0" smtClean="0"/>
              <a:t>of Luxembourg </a:t>
            </a:r>
            <a:r>
              <a:rPr lang="fr-FR" dirty="0" err="1" smtClean="0"/>
              <a:t>University</a:t>
            </a:r>
            <a:r>
              <a:rPr lang="fr-FR" dirty="0" smtClean="0"/>
              <a:t> and Google </a:t>
            </a:r>
            <a:r>
              <a:rPr lang="fr-FR" dirty="0" err="1" smtClean="0"/>
              <a:t>Career</a:t>
            </a:r>
            <a:endParaRPr lang="fr-FR" dirty="0" smtClean="0"/>
          </a:p>
          <a:p>
            <a:endParaRPr lang="fr-FR" dirty="0" smtClean="0"/>
          </a:p>
          <a:p>
            <a:r>
              <a:rPr lang="fr-FR" sz="2000" b="1" dirty="0" err="1">
                <a:solidFill>
                  <a:schemeClr val="accent3">
                    <a:lumMod val="75000"/>
                  </a:schemeClr>
                </a:solidFill>
              </a:rPr>
              <a:t>Tailor</a:t>
            </a:r>
            <a:r>
              <a:rPr lang="fr-FR" sz="2000" b="1" dirty="0">
                <a:solidFill>
                  <a:schemeClr val="accent3">
                    <a:lumMod val="75000"/>
                  </a:schemeClr>
                </a:solidFill>
              </a:rPr>
              <a:t>-made trainings </a:t>
            </a:r>
            <a:r>
              <a:rPr lang="fr-FR" sz="2000" b="1" dirty="0" err="1">
                <a:solidFill>
                  <a:schemeClr val="accent3">
                    <a:lumMod val="75000"/>
                  </a:schemeClr>
                </a:solidFill>
              </a:rPr>
              <a:t>designed</a:t>
            </a:r>
            <a:r>
              <a:rPr lang="fr-FR" sz="2000" b="1" dirty="0">
                <a:solidFill>
                  <a:schemeClr val="accent3">
                    <a:lumMod val="75000"/>
                  </a:schemeClr>
                </a:solidFill>
              </a:rPr>
              <a:t>  in </a:t>
            </a:r>
            <a:r>
              <a:rPr lang="fr-FR" sz="2000" b="1" dirty="0" err="1">
                <a:solidFill>
                  <a:schemeClr val="accent3">
                    <a:lumMod val="75000"/>
                  </a:schemeClr>
                </a:solidFill>
              </a:rPr>
              <a:t>partnership</a:t>
            </a:r>
            <a:r>
              <a:rPr lang="fr-FR" sz="2000" b="1" dirty="0">
                <a:solidFill>
                  <a:schemeClr val="accent3">
                    <a:lumMod val="75000"/>
                  </a:schemeClr>
                </a:solidFill>
              </a:rPr>
              <a:t> </a:t>
            </a:r>
            <a:r>
              <a:rPr lang="fr-FR" sz="2000" b="1" dirty="0" err="1" smtClean="0">
                <a:solidFill>
                  <a:schemeClr val="accent3">
                    <a:lumMod val="75000"/>
                  </a:schemeClr>
                </a:solidFill>
              </a:rPr>
              <a:t>with</a:t>
            </a:r>
            <a:endParaRPr lang="fr-FR" sz="2000" b="1" dirty="0" smtClean="0">
              <a:solidFill>
                <a:schemeClr val="accent3">
                  <a:lumMod val="75000"/>
                </a:schemeClr>
              </a:solidFill>
            </a:endParaRPr>
          </a:p>
          <a:p>
            <a:pPr marL="342900" indent="-342900">
              <a:buFont typeface="Wingdings" panose="05000000000000000000" pitchFamily="2" charset="2"/>
              <a:buChar char="Ø"/>
            </a:pPr>
            <a:r>
              <a:rPr lang="fr-FR" dirty="0"/>
              <a:t>Professional </a:t>
            </a:r>
            <a:r>
              <a:rPr lang="fr-FR" dirty="0" err="1" smtClean="0"/>
              <a:t>chambers</a:t>
            </a:r>
            <a:endParaRPr lang="fr-FR" dirty="0" smtClean="0"/>
          </a:p>
          <a:p>
            <a:pPr marL="342900" indent="-342900">
              <a:buFont typeface="Wingdings" panose="05000000000000000000" pitchFamily="2" charset="2"/>
              <a:buChar char="Ø"/>
            </a:pPr>
            <a:r>
              <a:rPr lang="fr-FR" dirty="0"/>
              <a:t>Public training instituts (i.e. National </a:t>
            </a:r>
            <a:r>
              <a:rPr lang="fr-FR" dirty="0" err="1"/>
              <a:t>V</a:t>
            </a:r>
            <a:r>
              <a:rPr lang="fr-FR" dirty="0" err="1" smtClean="0"/>
              <a:t>ocational</a:t>
            </a:r>
            <a:r>
              <a:rPr lang="fr-FR" dirty="0" smtClean="0"/>
              <a:t> Training Centre, </a:t>
            </a:r>
            <a:r>
              <a:rPr lang="fr-FR" dirty="0"/>
              <a:t>National </a:t>
            </a:r>
            <a:r>
              <a:rPr lang="fr-FR" dirty="0" err="1"/>
              <a:t>Language</a:t>
            </a:r>
            <a:r>
              <a:rPr lang="fr-FR" dirty="0"/>
              <a:t> Institute, </a:t>
            </a:r>
            <a:r>
              <a:rPr lang="fr-FR" dirty="0" err="1"/>
              <a:t>Competence</a:t>
            </a:r>
            <a:r>
              <a:rPr lang="fr-FR" dirty="0"/>
              <a:t> </a:t>
            </a:r>
            <a:r>
              <a:rPr lang="fr-FR" dirty="0" smtClean="0"/>
              <a:t>Centre </a:t>
            </a:r>
            <a:r>
              <a:rPr lang="fr-FR" dirty="0"/>
              <a:t>of the Luxembourg </a:t>
            </a:r>
            <a:r>
              <a:rPr lang="fr-FR" dirty="0" err="1"/>
              <a:t>University</a:t>
            </a:r>
            <a:r>
              <a:rPr lang="fr-FR" dirty="0"/>
              <a:t> </a:t>
            </a:r>
          </a:p>
          <a:p>
            <a:pPr marL="342900" indent="-342900">
              <a:buFont typeface="Wingdings" panose="05000000000000000000" pitchFamily="2" charset="2"/>
              <a:buChar char="Ø"/>
            </a:pPr>
            <a:r>
              <a:rPr lang="fr-FR" dirty="0" err="1"/>
              <a:t>Private</a:t>
            </a:r>
            <a:r>
              <a:rPr lang="fr-FR" dirty="0"/>
              <a:t> </a:t>
            </a:r>
            <a:r>
              <a:rPr lang="fr-FR" dirty="0" err="1"/>
              <a:t>companies</a:t>
            </a:r>
            <a:r>
              <a:rPr lang="fr-FR" dirty="0"/>
              <a:t> and/or business </a:t>
            </a:r>
            <a:r>
              <a:rPr lang="fr-FR" dirty="0" err="1" smtClean="0"/>
              <a:t>federations</a:t>
            </a:r>
            <a:r>
              <a:rPr lang="fr-FR" dirty="0" smtClean="0"/>
              <a:t>, for </a:t>
            </a:r>
            <a:r>
              <a:rPr lang="fr-FR" dirty="0" err="1" smtClean="0"/>
              <a:t>example</a:t>
            </a:r>
            <a:r>
              <a:rPr lang="fr-FR" dirty="0" smtClean="0"/>
              <a:t>:</a:t>
            </a:r>
            <a:r>
              <a:rPr lang="fr-FR" dirty="0"/>
              <a:t/>
            </a:r>
            <a:br>
              <a:rPr lang="fr-FR" dirty="0"/>
            </a:br>
            <a:r>
              <a:rPr lang="fr-FR" dirty="0" smtClean="0"/>
              <a:t>	</a:t>
            </a:r>
            <a:r>
              <a:rPr lang="fr-FR" sz="1600" dirty="0" smtClean="0"/>
              <a:t>Sales </a:t>
            </a:r>
            <a:r>
              <a:rPr lang="fr-FR" sz="1600" dirty="0" err="1"/>
              <a:t>Lentz</a:t>
            </a:r>
            <a:r>
              <a:rPr lang="fr-FR" sz="1600" dirty="0"/>
              <a:t> et Emile Weber </a:t>
            </a:r>
            <a:r>
              <a:rPr lang="fr-FR" sz="1600" dirty="0">
                <a:sym typeface="Wingdings" panose="05000000000000000000" pitchFamily="2" charset="2"/>
              </a:rPr>
              <a:t> </a:t>
            </a:r>
            <a:r>
              <a:rPr lang="fr-FR" sz="1600" dirty="0" smtClean="0">
                <a:sym typeface="Wingdings" panose="05000000000000000000" pitchFamily="2" charset="2"/>
              </a:rPr>
              <a:t>for bus drivers’ positions</a:t>
            </a:r>
            <a:endParaRPr lang="fr-FR" sz="1600" dirty="0">
              <a:sym typeface="Wingdings" panose="05000000000000000000" pitchFamily="2" charset="2"/>
            </a:endParaRPr>
          </a:p>
          <a:p>
            <a:pPr lvl="1"/>
            <a:r>
              <a:rPr lang="fr-FR" sz="1600" dirty="0" smtClean="0">
                <a:sym typeface="Wingdings" panose="05000000000000000000" pitchFamily="2" charset="2"/>
              </a:rPr>
              <a:t>	La </a:t>
            </a:r>
            <a:r>
              <a:rPr lang="fr-FR" sz="1600" dirty="0">
                <a:sym typeface="Wingdings" panose="05000000000000000000" pitchFamily="2" charset="2"/>
              </a:rPr>
              <a:t>Provençale et </a:t>
            </a:r>
            <a:r>
              <a:rPr lang="fr-FR" sz="1600" dirty="0" err="1">
                <a:sym typeface="Wingdings" panose="05000000000000000000" pitchFamily="2" charset="2"/>
              </a:rPr>
              <a:t>Grosbusch</a:t>
            </a:r>
            <a:r>
              <a:rPr lang="fr-FR" sz="1600" dirty="0">
                <a:sym typeface="Wingdings" panose="05000000000000000000" pitchFamily="2" charset="2"/>
              </a:rPr>
              <a:t>  </a:t>
            </a:r>
            <a:r>
              <a:rPr lang="fr-FR" sz="1600" dirty="0" smtClean="0">
                <a:sym typeface="Wingdings" panose="05000000000000000000" pitchFamily="2" charset="2"/>
              </a:rPr>
              <a:t>for </a:t>
            </a:r>
            <a:r>
              <a:rPr lang="fr-FR" sz="1600" dirty="0" err="1" smtClean="0">
                <a:sym typeface="Wingdings" panose="05000000000000000000" pitchFamily="2" charset="2"/>
              </a:rPr>
              <a:t>delivery</a:t>
            </a:r>
            <a:r>
              <a:rPr lang="fr-FR" sz="1600" dirty="0" smtClean="0">
                <a:sym typeface="Wingdings" panose="05000000000000000000" pitchFamily="2" charset="2"/>
              </a:rPr>
              <a:t> drivers’ positions </a:t>
            </a:r>
            <a:endParaRPr lang="fr-FR" sz="1600" dirty="0">
              <a:sym typeface="Wingdings" panose="05000000000000000000" pitchFamily="2" charset="2"/>
            </a:endParaRPr>
          </a:p>
          <a:p>
            <a:pPr lvl="1"/>
            <a:r>
              <a:rPr lang="fr-FR" sz="1600" dirty="0" smtClean="0">
                <a:sym typeface="Wingdings" panose="05000000000000000000" pitchFamily="2" charset="2"/>
              </a:rPr>
              <a:t>	Cocottes </a:t>
            </a:r>
            <a:r>
              <a:rPr lang="fr-FR" sz="1600" dirty="0">
                <a:sym typeface="Wingdings" panose="05000000000000000000" pitchFamily="2" charset="2"/>
              </a:rPr>
              <a:t> </a:t>
            </a:r>
            <a:r>
              <a:rPr lang="fr-FR" sz="1600" dirty="0" smtClean="0">
                <a:sym typeface="Wingdings" panose="05000000000000000000" pitchFamily="2" charset="2"/>
              </a:rPr>
              <a:t>for sales and production positions</a:t>
            </a:r>
            <a:endParaRPr lang="fr-FR" sz="1600" dirty="0">
              <a:sym typeface="Wingdings" panose="05000000000000000000" pitchFamily="2" charset="2"/>
            </a:endParaRPr>
          </a:p>
          <a:p>
            <a:endParaRPr lang="fr-FR" dirty="0" smtClean="0"/>
          </a:p>
          <a:p>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endParaRPr lang="en-US" dirty="0" smtClean="0"/>
          </a:p>
        </p:txBody>
      </p:sp>
    </p:spTree>
    <p:extLst>
      <p:ext uri="{BB962C8B-B14F-4D97-AF65-F5344CB8AC3E}">
        <p14:creationId xmlns:p14="http://schemas.microsoft.com/office/powerpoint/2010/main" val="17127182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5FBCB-1009-4C9E-9D39-03710D84A271}"/>
              </a:ext>
            </a:extLst>
          </p:cNvPr>
          <p:cNvSpPr>
            <a:spLocks noGrp="1"/>
          </p:cNvSpPr>
          <p:nvPr>
            <p:ph type="title"/>
          </p:nvPr>
        </p:nvSpPr>
        <p:spPr/>
        <p:txBody>
          <a:bodyPr>
            <a:normAutofit/>
          </a:bodyPr>
          <a:lstStyle/>
          <a:p>
            <a:r>
              <a:rPr lang="fr-BE" dirty="0" smtClean="0">
                <a:solidFill>
                  <a:schemeClr val="accent2"/>
                </a:solidFill>
                <a:latin typeface="Calibri Light" panose="020F0302020204030204" pitchFamily="34" charset="0"/>
                <a:cs typeface="Calibri Light" panose="020F0302020204030204" pitchFamily="34" charset="0"/>
              </a:rPr>
              <a:t> </a:t>
            </a:r>
            <a:br>
              <a:rPr lang="fr-BE" dirty="0" smtClean="0">
                <a:solidFill>
                  <a:schemeClr val="accent2"/>
                </a:solidFill>
                <a:latin typeface="Calibri Light" panose="020F0302020204030204" pitchFamily="34" charset="0"/>
                <a:cs typeface="Calibri Light" panose="020F0302020204030204" pitchFamily="34" charset="0"/>
              </a:rPr>
            </a:br>
            <a:r>
              <a:rPr lang="fr-BE" dirty="0" smtClean="0">
                <a:solidFill>
                  <a:schemeClr val="accent2"/>
                </a:solidFill>
                <a:latin typeface="Calibri Light" panose="020F0302020204030204" pitchFamily="34" charset="0"/>
                <a:cs typeface="Calibri Light" panose="020F0302020204030204" pitchFamily="34" charset="0"/>
              </a:rPr>
              <a:t>Modernisation </a:t>
            </a:r>
            <a:r>
              <a:rPr lang="fr-BE" dirty="0" smtClean="0">
                <a:solidFill>
                  <a:schemeClr val="accent2"/>
                </a:solidFill>
                <a:latin typeface="Calibri Light" panose="020F0302020204030204" pitchFamily="34" charset="0"/>
                <a:cs typeface="Calibri Light" panose="020F0302020204030204" pitchFamily="34" charset="0"/>
              </a:rPr>
              <a:t>of </a:t>
            </a:r>
            <a:r>
              <a:rPr lang="fr-BE" dirty="0" err="1" smtClean="0">
                <a:solidFill>
                  <a:schemeClr val="accent2"/>
                </a:solidFill>
                <a:latin typeface="Calibri Light" panose="020F0302020204030204" pitchFamily="34" charset="0"/>
                <a:cs typeface="Calibri Light" panose="020F0302020204030204" pitchFamily="34" charset="0"/>
              </a:rPr>
              <a:t>ADEM’s</a:t>
            </a:r>
            <a:r>
              <a:rPr lang="fr-BE" dirty="0" smtClean="0">
                <a:solidFill>
                  <a:schemeClr val="accent2"/>
                </a:solidFill>
                <a:latin typeface="Calibri Light" panose="020F0302020204030204" pitchFamily="34" charset="0"/>
                <a:cs typeface="Calibri Light" panose="020F0302020204030204" pitchFamily="34" charset="0"/>
              </a:rPr>
              <a:t> IT-infrastructure</a:t>
            </a:r>
            <a:endParaRPr lang="fr-BE" dirty="0">
              <a:solidFill>
                <a:schemeClr val="accent2"/>
              </a:solidFill>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6EB332A4-2E50-4EDA-9C0A-4B3AE4A3B020}"/>
              </a:ext>
            </a:extLst>
          </p:cNvPr>
          <p:cNvSpPr>
            <a:spLocks noGrp="1"/>
          </p:cNvSpPr>
          <p:nvPr>
            <p:ph type="body" idx="1"/>
          </p:nvPr>
        </p:nvSpPr>
        <p:spPr>
          <a:xfrm>
            <a:off x="6084982" y="2349771"/>
            <a:ext cx="5889865" cy="3059643"/>
          </a:xfrm>
          <a:solidFill>
            <a:schemeClr val="accent3">
              <a:lumMod val="60000"/>
              <a:lumOff val="40000"/>
            </a:schemeClr>
          </a:solidFill>
        </p:spPr>
        <p:txBody>
          <a:bodyPr>
            <a:normAutofit/>
          </a:bodyPr>
          <a:lstStyle/>
          <a:p>
            <a:r>
              <a:rPr lang="fr-FR" sz="2400" dirty="0" err="1"/>
              <a:t>Obsolete</a:t>
            </a:r>
            <a:r>
              <a:rPr lang="fr-FR" sz="2400" dirty="0"/>
              <a:t> IT </a:t>
            </a:r>
            <a:r>
              <a:rPr lang="fr-FR" sz="2400" dirty="0" err="1"/>
              <a:t>systems</a:t>
            </a:r>
            <a:r>
              <a:rPr lang="fr-FR" sz="2400" dirty="0"/>
              <a:t> for </a:t>
            </a:r>
            <a:r>
              <a:rPr lang="fr-FR" sz="2400" dirty="0" err="1"/>
              <a:t>managing</a:t>
            </a:r>
            <a:r>
              <a:rPr lang="fr-FR" sz="2400" dirty="0"/>
              <a:t> </a:t>
            </a:r>
            <a:r>
              <a:rPr lang="fr-FR" sz="2400" dirty="0" err="1"/>
              <a:t>customer</a:t>
            </a:r>
            <a:r>
              <a:rPr lang="fr-FR" sz="2400" dirty="0"/>
              <a:t> data (</a:t>
            </a:r>
            <a:r>
              <a:rPr lang="fr-FR" sz="2400" dirty="0" err="1"/>
              <a:t>e.g</a:t>
            </a:r>
            <a:r>
              <a:rPr lang="fr-FR" sz="2400" dirty="0"/>
              <a:t>. </a:t>
            </a:r>
            <a:r>
              <a:rPr lang="fr-FR" sz="2400" dirty="0" err="1" smtClean="0"/>
              <a:t>EMAC</a:t>
            </a:r>
            <a:r>
              <a:rPr lang="fr-FR" sz="2400" dirty="0" err="1" smtClean="0">
                <a:sym typeface="Wingdings" panose="05000000000000000000" pitchFamily="2" charset="2"/>
              </a:rPr>
              <a:t></a:t>
            </a:r>
            <a:r>
              <a:rPr lang="fr-FR" sz="2400" dirty="0" err="1" smtClean="0"/>
              <a:t>Cobol</a:t>
            </a:r>
            <a:r>
              <a:rPr lang="fr-FR" sz="2400" dirty="0"/>
              <a:t>)</a:t>
            </a:r>
          </a:p>
          <a:p>
            <a:r>
              <a:rPr lang="fr-FR" sz="2400" dirty="0" err="1"/>
              <a:t>Various</a:t>
            </a:r>
            <a:r>
              <a:rPr lang="fr-FR" sz="2400" dirty="0"/>
              <a:t> </a:t>
            </a:r>
            <a:r>
              <a:rPr lang="fr-FR" sz="2400" dirty="0" err="1"/>
              <a:t>isolated</a:t>
            </a:r>
            <a:r>
              <a:rPr lang="fr-FR" sz="2400" dirty="0"/>
              <a:t> applications, </a:t>
            </a:r>
            <a:r>
              <a:rPr lang="fr-FR" sz="2400" dirty="0" err="1"/>
              <a:t>e.g</a:t>
            </a:r>
            <a:r>
              <a:rPr lang="fr-FR" sz="2400" dirty="0"/>
              <a:t>. </a:t>
            </a:r>
            <a:r>
              <a:rPr lang="fr-FR" sz="2400" dirty="0" err="1"/>
              <a:t>JobBoard</a:t>
            </a:r>
            <a:r>
              <a:rPr lang="fr-FR" sz="2400" dirty="0"/>
              <a:t>, </a:t>
            </a:r>
            <a:r>
              <a:rPr lang="fr-FR" sz="2400" dirty="0" err="1"/>
              <a:t>Datawarehouse</a:t>
            </a:r>
            <a:r>
              <a:rPr lang="fr-FR" sz="2400" dirty="0"/>
              <a:t>,...</a:t>
            </a:r>
          </a:p>
          <a:p>
            <a:r>
              <a:rPr lang="fr-FR" sz="2400" dirty="0"/>
              <a:t>No interaction </a:t>
            </a:r>
            <a:r>
              <a:rPr lang="fr-FR" sz="2400" dirty="0" err="1"/>
              <a:t>with</a:t>
            </a:r>
            <a:r>
              <a:rPr lang="fr-FR" sz="2400" dirty="0"/>
              <a:t> clients</a:t>
            </a:r>
          </a:p>
          <a:p>
            <a:r>
              <a:rPr lang="fr-FR" sz="2400" dirty="0"/>
              <a:t>No </a:t>
            </a:r>
            <a:r>
              <a:rPr lang="fr-FR" sz="2400" dirty="0" err="1"/>
              <a:t>integration</a:t>
            </a:r>
            <a:r>
              <a:rPr lang="fr-FR" sz="2400" dirty="0"/>
              <a:t> </a:t>
            </a:r>
            <a:r>
              <a:rPr lang="fr-FR" sz="2400" dirty="0" err="1"/>
              <a:t>with</a:t>
            </a:r>
            <a:r>
              <a:rPr lang="fr-FR" sz="2400" dirty="0"/>
              <a:t> the </a:t>
            </a:r>
            <a:r>
              <a:rPr lang="fr-FR" sz="2400" dirty="0" err="1"/>
              <a:t>GovCloud</a:t>
            </a:r>
            <a:r>
              <a:rPr lang="fr-FR" sz="2400" dirty="0"/>
              <a:t> </a:t>
            </a:r>
            <a:r>
              <a:rPr lang="fr-FR" sz="2400" dirty="0" err="1"/>
              <a:t>hosting</a:t>
            </a:r>
            <a:r>
              <a:rPr lang="fr-FR" sz="2400" dirty="0"/>
              <a:t> of the Luxembourg </a:t>
            </a:r>
            <a:r>
              <a:rPr lang="fr-FR" sz="2400" dirty="0" smtClean="0"/>
              <a:t>State</a:t>
            </a:r>
            <a:endParaRPr lang="fr-FR"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349771"/>
            <a:ext cx="4940667" cy="3059643"/>
          </a:xfrm>
          <a:prstGeom prst="rect">
            <a:avLst/>
          </a:prstGeom>
        </p:spPr>
      </p:pic>
      <p:sp>
        <p:nvSpPr>
          <p:cNvPr id="4" name="TextBox 3"/>
          <p:cNvSpPr txBox="1"/>
          <p:nvPr/>
        </p:nvSpPr>
        <p:spPr>
          <a:xfrm>
            <a:off x="6084982" y="1816291"/>
            <a:ext cx="3299012" cy="502766"/>
          </a:xfrm>
          <a:prstGeom prst="rect">
            <a:avLst/>
          </a:prstGeom>
          <a:noFill/>
        </p:spPr>
        <p:txBody>
          <a:bodyPr wrap="square" rtlCol="0">
            <a:spAutoFit/>
          </a:bodyPr>
          <a:lstStyle/>
          <a:p>
            <a:r>
              <a:rPr lang="en-US" sz="2667" b="1" u="sng" dirty="0" smtClean="0"/>
              <a:t>Initial situation </a:t>
            </a:r>
            <a:endParaRPr lang="en-US" sz="2667" b="1" u="sng" dirty="0"/>
          </a:p>
        </p:txBody>
      </p:sp>
      <p:sp>
        <p:nvSpPr>
          <p:cNvPr id="6" name="Footer Placeholder 5"/>
          <p:cNvSpPr>
            <a:spLocks noGrp="1"/>
          </p:cNvSpPr>
          <p:nvPr>
            <p:ph type="ftr" sz="quarter" idx="11"/>
          </p:nvPr>
        </p:nvSpPr>
        <p:spPr/>
        <p:txBody>
          <a:bodyPr/>
          <a:lstStyle/>
          <a:p>
            <a:r>
              <a:rPr lang="en-US" smtClean="0"/>
              <a:t>INTERCEPT - study Visit - 26 September 2022</a:t>
            </a:r>
            <a:endParaRPr lang="en-GB"/>
          </a:p>
        </p:txBody>
      </p:sp>
      <p:sp>
        <p:nvSpPr>
          <p:cNvPr id="7" name="Slide Number Placeholder 6"/>
          <p:cNvSpPr>
            <a:spLocks noGrp="1"/>
          </p:cNvSpPr>
          <p:nvPr>
            <p:ph type="sldNum" sz="quarter" idx="12"/>
          </p:nvPr>
        </p:nvSpPr>
        <p:spPr/>
        <p:txBody>
          <a:bodyPr/>
          <a:lstStyle/>
          <a:p>
            <a:fld id="{6BB9F288-823E-4A9F-AF04-7438C568EF98}" type="slidenum">
              <a:rPr lang="en-GB" smtClean="0"/>
              <a:t>27</a:t>
            </a:fld>
            <a:endParaRPr lang="en-GB"/>
          </a:p>
        </p:txBody>
      </p:sp>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6621" y="239522"/>
            <a:ext cx="1859711" cy="1239808"/>
          </a:xfrm>
          <a:prstGeom prst="rect">
            <a:avLst/>
          </a:prstGeom>
        </p:spPr>
      </p:pic>
    </p:spTree>
    <p:extLst>
      <p:ext uri="{BB962C8B-B14F-4D97-AF65-F5344CB8AC3E}">
        <p14:creationId xmlns:p14="http://schemas.microsoft.com/office/powerpoint/2010/main" val="17171796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5FBCB-1009-4C9E-9D39-03710D84A271}"/>
              </a:ext>
            </a:extLst>
          </p:cNvPr>
          <p:cNvSpPr>
            <a:spLocks noGrp="1"/>
          </p:cNvSpPr>
          <p:nvPr>
            <p:ph type="title"/>
          </p:nvPr>
        </p:nvSpPr>
        <p:spPr>
          <a:xfrm>
            <a:off x="838202" y="365125"/>
            <a:ext cx="9008469" cy="1325563"/>
          </a:xfrm>
        </p:spPr>
        <p:txBody>
          <a:bodyPr>
            <a:normAutofit/>
          </a:bodyPr>
          <a:lstStyle/>
          <a:p>
            <a:r>
              <a:rPr lang="fr-BE" dirty="0" err="1" smtClean="0">
                <a:solidFill>
                  <a:schemeClr val="accent2"/>
                </a:solidFill>
                <a:latin typeface="Calibri Light" panose="020F0302020204030204" pitchFamily="34" charset="0"/>
                <a:cs typeface="Calibri Light" panose="020F0302020204030204" pitchFamily="34" charset="0"/>
              </a:rPr>
              <a:t>Guiding</a:t>
            </a:r>
            <a:r>
              <a:rPr lang="fr-BE" dirty="0" smtClean="0">
                <a:solidFill>
                  <a:schemeClr val="accent2"/>
                </a:solidFill>
                <a:latin typeface="Calibri Light" panose="020F0302020204030204" pitchFamily="34" charset="0"/>
                <a:cs typeface="Calibri Light" panose="020F0302020204030204" pitchFamily="34" charset="0"/>
              </a:rPr>
              <a:t> </a:t>
            </a:r>
            <a:r>
              <a:rPr lang="fr-BE" dirty="0" err="1" smtClean="0">
                <a:solidFill>
                  <a:schemeClr val="accent2"/>
                </a:solidFill>
                <a:latin typeface="Calibri Light" panose="020F0302020204030204" pitchFamily="34" charset="0"/>
                <a:cs typeface="Calibri Light" panose="020F0302020204030204" pitchFamily="34" charset="0"/>
              </a:rPr>
              <a:t>principles</a:t>
            </a:r>
            <a:endParaRPr lang="fr-BE" dirty="0">
              <a:solidFill>
                <a:schemeClr val="accent2"/>
              </a:solidFill>
              <a:latin typeface="Calibri Light" panose="020F0302020204030204" pitchFamily="34" charset="0"/>
              <a:cs typeface="Calibri Light" panose="020F0302020204030204" pitchFamily="34" charset="0"/>
            </a:endParaRPr>
          </a:p>
        </p:txBody>
      </p:sp>
      <p:sp>
        <p:nvSpPr>
          <p:cNvPr id="10" name="TextBox 9"/>
          <p:cNvSpPr txBox="1"/>
          <p:nvPr/>
        </p:nvSpPr>
        <p:spPr>
          <a:xfrm>
            <a:off x="842840" y="2946230"/>
            <a:ext cx="4499596" cy="2144498"/>
          </a:xfrm>
          <a:prstGeom prst="rect">
            <a:avLst/>
          </a:prstGeom>
          <a:noFill/>
        </p:spPr>
        <p:txBody>
          <a:bodyPr wrap="square" rtlCol="0">
            <a:spAutoFit/>
          </a:bodyPr>
          <a:lstStyle/>
          <a:p>
            <a:r>
              <a:rPr lang="en-US" sz="2667" dirty="0">
                <a:latin typeface="Calibri" panose="020F0502020204030204" pitchFamily="34" charset="0"/>
                <a:cs typeface="Calibri" panose="020F0502020204030204" pitchFamily="34" charset="0"/>
              </a:rPr>
              <a:t>In the transition to a participatory, efficient, user-friendly and intelligent administration, ADEM is </a:t>
            </a:r>
            <a:r>
              <a:rPr lang="en-US" sz="2667" dirty="0" smtClean="0">
                <a:latin typeface="Calibri" panose="020F0502020204030204" pitchFamily="34" charset="0"/>
                <a:cs typeface="Calibri" panose="020F0502020204030204" pitchFamily="34" charset="0"/>
              </a:rPr>
              <a:t>following six </a:t>
            </a:r>
            <a:r>
              <a:rPr lang="en-US" sz="2667" dirty="0">
                <a:latin typeface="Calibri" panose="020F0502020204030204" pitchFamily="34" charset="0"/>
                <a:cs typeface="Calibri" panose="020F0502020204030204" pitchFamily="34" charset="0"/>
              </a:rPr>
              <a:t>guiding principles. </a:t>
            </a:r>
          </a:p>
        </p:txBody>
      </p:sp>
      <p:sp>
        <p:nvSpPr>
          <p:cNvPr id="12" name="Rectangle 11"/>
          <p:cNvSpPr/>
          <p:nvPr/>
        </p:nvSpPr>
        <p:spPr>
          <a:xfrm>
            <a:off x="2384613" y="3832544"/>
            <a:ext cx="2013785" cy="81488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aphicFrame>
        <p:nvGraphicFramePr>
          <p:cNvPr id="3" name="Diagram 2"/>
          <p:cNvGraphicFramePr/>
          <p:nvPr>
            <p:extLst>
              <p:ext uri="{D42A27DB-BD31-4B8C-83A1-F6EECF244321}">
                <p14:modId xmlns:p14="http://schemas.microsoft.com/office/powerpoint/2010/main" val="993321638"/>
              </p:ext>
            </p:extLst>
          </p:nvPr>
        </p:nvGraphicFramePr>
        <p:xfrm>
          <a:off x="5190565" y="1849120"/>
          <a:ext cx="6584875" cy="4199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en-US" smtClean="0"/>
              <a:t>INTERCEPT - study Visit - 26 September 2022</a:t>
            </a:r>
            <a:endParaRPr lang="en-GB"/>
          </a:p>
        </p:txBody>
      </p:sp>
      <p:sp>
        <p:nvSpPr>
          <p:cNvPr id="5" name="Slide Number Placeholder 4"/>
          <p:cNvSpPr>
            <a:spLocks noGrp="1"/>
          </p:cNvSpPr>
          <p:nvPr>
            <p:ph type="sldNum" sz="quarter" idx="12"/>
          </p:nvPr>
        </p:nvSpPr>
        <p:spPr/>
        <p:txBody>
          <a:bodyPr/>
          <a:lstStyle/>
          <a:p>
            <a:fld id="{6BB9F288-823E-4A9F-AF04-7438C568EF98}" type="slidenum">
              <a:rPr lang="en-GB" smtClean="0"/>
              <a:t>28</a:t>
            </a:fld>
            <a:endParaRPr lang="en-GB"/>
          </a:p>
        </p:txBody>
      </p:sp>
    </p:spTree>
    <p:extLst>
      <p:ext uri="{BB962C8B-B14F-4D97-AF65-F5344CB8AC3E}">
        <p14:creationId xmlns:p14="http://schemas.microsoft.com/office/powerpoint/2010/main" val="7471357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5FBCB-1009-4C9E-9D39-03710D84A271}"/>
              </a:ext>
            </a:extLst>
          </p:cNvPr>
          <p:cNvSpPr>
            <a:spLocks noGrp="1"/>
          </p:cNvSpPr>
          <p:nvPr>
            <p:ph type="title"/>
          </p:nvPr>
        </p:nvSpPr>
        <p:spPr/>
        <p:txBody>
          <a:bodyPr>
            <a:normAutofit/>
          </a:bodyPr>
          <a:lstStyle/>
          <a:p>
            <a:r>
              <a:rPr lang="fr-BE" dirty="0" smtClean="0">
                <a:solidFill>
                  <a:schemeClr val="accent2"/>
                </a:solidFill>
                <a:latin typeface="Calibri Light" panose="020F0302020204030204" pitchFamily="34" charset="0"/>
                <a:cs typeface="Calibri Light" panose="020F0302020204030204" pitchFamily="34" charset="0"/>
              </a:rPr>
              <a:t>User-</a:t>
            </a:r>
            <a:r>
              <a:rPr lang="fr-BE" dirty="0" err="1" smtClean="0">
                <a:solidFill>
                  <a:schemeClr val="accent2"/>
                </a:solidFill>
                <a:latin typeface="Calibri Light" panose="020F0302020204030204" pitchFamily="34" charset="0"/>
                <a:cs typeface="Calibri Light" panose="020F0302020204030204" pitchFamily="34" charset="0"/>
              </a:rPr>
              <a:t>centric</a:t>
            </a:r>
            <a:r>
              <a:rPr lang="fr-BE" dirty="0" smtClean="0">
                <a:solidFill>
                  <a:schemeClr val="accent2"/>
                </a:solidFill>
                <a:latin typeface="Calibri Light" panose="020F0302020204030204" pitchFamily="34" charset="0"/>
                <a:cs typeface="Calibri Light" panose="020F0302020204030204" pitchFamily="34" charset="0"/>
              </a:rPr>
              <a:t> design</a:t>
            </a:r>
            <a:endParaRPr lang="fr-BE" dirty="0">
              <a:solidFill>
                <a:schemeClr val="accent2"/>
              </a:solidFill>
              <a:latin typeface="Calibri Light" panose="020F0302020204030204" pitchFamily="34" charset="0"/>
              <a:cs typeface="Calibri Light" panose="020F0302020204030204" pitchFamily="34" charset="0"/>
            </a:endParaRPr>
          </a:p>
        </p:txBody>
      </p:sp>
      <p:sp>
        <p:nvSpPr>
          <p:cNvPr id="3" name="TextBox 2"/>
          <p:cNvSpPr txBox="1"/>
          <p:nvPr/>
        </p:nvSpPr>
        <p:spPr>
          <a:xfrm>
            <a:off x="838200" y="1852250"/>
            <a:ext cx="5091545" cy="461665"/>
          </a:xfrm>
          <a:prstGeom prst="rect">
            <a:avLst/>
          </a:prstGeom>
          <a:noFill/>
        </p:spPr>
        <p:txBody>
          <a:bodyPr wrap="square" rtlCol="0">
            <a:spAutoFit/>
          </a:bodyPr>
          <a:lstStyle/>
          <a:p>
            <a:r>
              <a:rPr lang="en-US" sz="2400" b="1" dirty="0" smtClean="0"/>
              <a:t>Creation of Personae</a:t>
            </a:r>
            <a:endParaRPr lang="en-US" sz="2800" b="1" i="1" dirty="0"/>
          </a:p>
        </p:txBody>
      </p:sp>
      <p:sp>
        <p:nvSpPr>
          <p:cNvPr id="4" name="TextBox 3"/>
          <p:cNvSpPr txBox="1"/>
          <p:nvPr/>
        </p:nvSpPr>
        <p:spPr>
          <a:xfrm>
            <a:off x="838200" y="2313916"/>
            <a:ext cx="10191023" cy="923330"/>
          </a:xfrm>
          <a:prstGeom prst="rect">
            <a:avLst/>
          </a:prstGeom>
          <a:noFill/>
        </p:spPr>
        <p:txBody>
          <a:bodyPr wrap="square" rtlCol="0">
            <a:spAutoFit/>
          </a:bodyPr>
          <a:lstStyle/>
          <a:p>
            <a:r>
              <a:rPr lang="en-US" dirty="0"/>
              <a:t>In the UX phase, nine personae were identified: five job seekers, three employees and one employer client. These personae anecdotally represent their experience of the services offered by ADEM. The aim is to </a:t>
            </a:r>
            <a:r>
              <a:rPr lang="en-US" dirty="0" err="1"/>
              <a:t>optimise</a:t>
            </a:r>
            <a:r>
              <a:rPr lang="en-US" dirty="0"/>
              <a:t> the use of the future </a:t>
            </a:r>
            <a:r>
              <a:rPr lang="en-US" dirty="0" err="1"/>
              <a:t>eADEM</a:t>
            </a:r>
            <a:r>
              <a:rPr lang="en-US" dirty="0"/>
              <a:t> solution by putting the users at the </a:t>
            </a:r>
            <a:r>
              <a:rPr lang="en-US" dirty="0" err="1"/>
              <a:t>centre</a:t>
            </a:r>
            <a:r>
              <a:rPr lang="en-US" dirty="0"/>
              <a:t> of the considerations.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98808"/>
            <a:ext cx="12191999" cy="3025153"/>
          </a:xfrm>
          <a:prstGeom prst="rect">
            <a:avLst/>
          </a:prstGeom>
        </p:spPr>
      </p:pic>
      <p:sp>
        <p:nvSpPr>
          <p:cNvPr id="6" name="Footer Placeholder 5"/>
          <p:cNvSpPr>
            <a:spLocks noGrp="1"/>
          </p:cNvSpPr>
          <p:nvPr>
            <p:ph type="ftr" sz="quarter" idx="11"/>
          </p:nvPr>
        </p:nvSpPr>
        <p:spPr/>
        <p:txBody>
          <a:bodyPr/>
          <a:lstStyle/>
          <a:p>
            <a:r>
              <a:rPr lang="en-US" smtClean="0"/>
              <a:t>INTERCEPT - study Visit - 26 September 2022</a:t>
            </a:r>
            <a:endParaRPr lang="en-GB"/>
          </a:p>
        </p:txBody>
      </p:sp>
      <p:sp>
        <p:nvSpPr>
          <p:cNvPr id="7" name="Slide Number Placeholder 6"/>
          <p:cNvSpPr>
            <a:spLocks noGrp="1"/>
          </p:cNvSpPr>
          <p:nvPr>
            <p:ph type="sldNum" sz="quarter" idx="12"/>
          </p:nvPr>
        </p:nvSpPr>
        <p:spPr/>
        <p:txBody>
          <a:bodyPr/>
          <a:lstStyle/>
          <a:p>
            <a:fld id="{6BB9F288-823E-4A9F-AF04-7438C568EF98}" type="slidenum">
              <a:rPr lang="en-GB" smtClean="0"/>
              <a:t>29</a:t>
            </a:fld>
            <a:endParaRPr lang="en-GB"/>
          </a:p>
        </p:txBody>
      </p:sp>
    </p:spTree>
    <p:extLst>
      <p:ext uri="{BB962C8B-B14F-4D97-AF65-F5344CB8AC3E}">
        <p14:creationId xmlns:p14="http://schemas.microsoft.com/office/powerpoint/2010/main" val="202841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Overview of the Luxembourg employment market</a:t>
            </a:r>
            <a:endParaRPr lang="en-US" dirty="0">
              <a:solidFill>
                <a:schemeClr val="accent2">
                  <a:lumMod val="75000"/>
                </a:schemeClr>
              </a:solidFill>
            </a:endParaRP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INTERCEPT - study Visit - 26 September 2022</a:t>
            </a:r>
            <a:endParaRPr lang="en-GB"/>
          </a:p>
        </p:txBody>
      </p:sp>
      <p:sp>
        <p:nvSpPr>
          <p:cNvPr id="5" name="Slide Number Placeholder 4"/>
          <p:cNvSpPr>
            <a:spLocks noGrp="1"/>
          </p:cNvSpPr>
          <p:nvPr>
            <p:ph type="sldNum" sz="quarter" idx="12"/>
          </p:nvPr>
        </p:nvSpPr>
        <p:spPr/>
        <p:txBody>
          <a:bodyPr/>
          <a:lstStyle/>
          <a:p>
            <a:fld id="{6BB9F288-823E-4A9F-AF04-7438C568EF98}" type="slidenum">
              <a:rPr lang="en-GB" smtClean="0"/>
              <a:t>3</a:t>
            </a:fld>
            <a:endParaRPr lang="en-GB"/>
          </a:p>
        </p:txBody>
      </p:sp>
    </p:spTree>
    <p:extLst>
      <p:ext uri="{BB962C8B-B14F-4D97-AF65-F5344CB8AC3E}">
        <p14:creationId xmlns:p14="http://schemas.microsoft.com/office/powerpoint/2010/main" val="42734769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oogle Shape;1814;ga87bf4bdca_3_19">
            <a:extLst>
              <a:ext uri="{FF2B5EF4-FFF2-40B4-BE49-F238E27FC236}">
                <a16:creationId xmlns:a16="http://schemas.microsoft.com/office/drawing/2014/main" id="{F048A7F0-79DD-4C84-8634-C2F2CA471BB4}"/>
              </a:ext>
            </a:extLst>
          </p:cNvPr>
          <p:cNvPicPr preferRelativeResize="0"/>
          <p:nvPr/>
        </p:nvPicPr>
        <p:blipFill>
          <a:blip r:embed="rId3">
            <a:alphaModFix/>
          </a:blip>
          <a:stretch>
            <a:fillRect/>
          </a:stretch>
        </p:blipFill>
        <p:spPr>
          <a:xfrm>
            <a:off x="8042362" y="1663120"/>
            <a:ext cx="4721895" cy="4604704"/>
          </a:xfrm>
          <a:prstGeom prst="rect">
            <a:avLst/>
          </a:prstGeom>
          <a:noFill/>
          <a:ln>
            <a:noFill/>
          </a:ln>
        </p:spPr>
      </p:pic>
      <p:grpSp>
        <p:nvGrpSpPr>
          <p:cNvPr id="9" name="Google Shape;2014;ga87bf4bdca_1_1">
            <a:extLst>
              <a:ext uri="{FF2B5EF4-FFF2-40B4-BE49-F238E27FC236}">
                <a16:creationId xmlns:a16="http://schemas.microsoft.com/office/drawing/2014/main" id="{3855379C-722D-4729-8F54-47FA0FB09F3F}"/>
              </a:ext>
            </a:extLst>
          </p:cNvPr>
          <p:cNvGrpSpPr/>
          <p:nvPr/>
        </p:nvGrpSpPr>
        <p:grpSpPr>
          <a:xfrm>
            <a:off x="187551" y="1868596"/>
            <a:ext cx="11872178" cy="4423683"/>
            <a:chOff x="390278" y="1989064"/>
            <a:chExt cx="10986365" cy="4483457"/>
          </a:xfrm>
        </p:grpSpPr>
        <p:sp>
          <p:nvSpPr>
            <p:cNvPr id="10" name="Google Shape;2015;ga87bf4bdca_1_1">
              <a:extLst>
                <a:ext uri="{FF2B5EF4-FFF2-40B4-BE49-F238E27FC236}">
                  <a16:creationId xmlns:a16="http://schemas.microsoft.com/office/drawing/2014/main" id="{CF1966DB-3B20-4FF0-A8ED-EC1A0DBA956D}"/>
                </a:ext>
              </a:extLst>
            </p:cNvPr>
            <p:cNvSpPr/>
            <p:nvPr/>
          </p:nvSpPr>
          <p:spPr>
            <a:xfrm>
              <a:off x="447804" y="1989064"/>
              <a:ext cx="10928839" cy="4483457"/>
            </a:xfrm>
            <a:custGeom>
              <a:avLst/>
              <a:gdLst/>
              <a:ahLst/>
              <a:cxnLst/>
              <a:rect l="l" t="t" r="r" b="b"/>
              <a:pathLst>
                <a:path w="13838" h="6349" extrusionOk="0">
                  <a:moveTo>
                    <a:pt x="0" y="2730"/>
                  </a:moveTo>
                  <a:lnTo>
                    <a:pt x="1380" y="2730"/>
                  </a:lnTo>
                  <a:lnTo>
                    <a:pt x="1380" y="2730"/>
                  </a:lnTo>
                  <a:lnTo>
                    <a:pt x="1416" y="2730"/>
                  </a:lnTo>
                  <a:lnTo>
                    <a:pt x="1452" y="2734"/>
                  </a:lnTo>
                  <a:lnTo>
                    <a:pt x="1488" y="2738"/>
                  </a:lnTo>
                  <a:lnTo>
                    <a:pt x="1522" y="2744"/>
                  </a:lnTo>
                  <a:lnTo>
                    <a:pt x="1556" y="2752"/>
                  </a:lnTo>
                  <a:lnTo>
                    <a:pt x="1590" y="2762"/>
                  </a:lnTo>
                  <a:lnTo>
                    <a:pt x="1622" y="2772"/>
                  </a:lnTo>
                  <a:lnTo>
                    <a:pt x="1654" y="2786"/>
                  </a:lnTo>
                  <a:lnTo>
                    <a:pt x="1686" y="2800"/>
                  </a:lnTo>
                  <a:lnTo>
                    <a:pt x="1716" y="2816"/>
                  </a:lnTo>
                  <a:lnTo>
                    <a:pt x="1746" y="2832"/>
                  </a:lnTo>
                  <a:lnTo>
                    <a:pt x="1774" y="2850"/>
                  </a:lnTo>
                  <a:lnTo>
                    <a:pt x="1802" y="2870"/>
                  </a:lnTo>
                  <a:lnTo>
                    <a:pt x="1830" y="2892"/>
                  </a:lnTo>
                  <a:lnTo>
                    <a:pt x="1854" y="2914"/>
                  </a:lnTo>
                  <a:lnTo>
                    <a:pt x="1880" y="2938"/>
                  </a:lnTo>
                  <a:lnTo>
                    <a:pt x="1902" y="2962"/>
                  </a:lnTo>
                  <a:lnTo>
                    <a:pt x="1924" y="2988"/>
                  </a:lnTo>
                  <a:lnTo>
                    <a:pt x="1946" y="3014"/>
                  </a:lnTo>
                  <a:lnTo>
                    <a:pt x="1966" y="3042"/>
                  </a:lnTo>
                  <a:lnTo>
                    <a:pt x="1984" y="3070"/>
                  </a:lnTo>
                  <a:lnTo>
                    <a:pt x="2002" y="3100"/>
                  </a:lnTo>
                  <a:lnTo>
                    <a:pt x="2016" y="3130"/>
                  </a:lnTo>
                  <a:lnTo>
                    <a:pt x="2032" y="3162"/>
                  </a:lnTo>
                  <a:lnTo>
                    <a:pt x="2044" y="3193"/>
                  </a:lnTo>
                  <a:lnTo>
                    <a:pt x="2054" y="3225"/>
                  </a:lnTo>
                  <a:lnTo>
                    <a:pt x="2064" y="3259"/>
                  </a:lnTo>
                  <a:lnTo>
                    <a:pt x="2072" y="3293"/>
                  </a:lnTo>
                  <a:lnTo>
                    <a:pt x="2078" y="3329"/>
                  </a:lnTo>
                  <a:lnTo>
                    <a:pt x="2084" y="3363"/>
                  </a:lnTo>
                  <a:lnTo>
                    <a:pt x="2086" y="3399"/>
                  </a:lnTo>
                  <a:lnTo>
                    <a:pt x="2086" y="3435"/>
                  </a:lnTo>
                  <a:lnTo>
                    <a:pt x="2086" y="5643"/>
                  </a:lnTo>
                  <a:lnTo>
                    <a:pt x="2086" y="5643"/>
                  </a:lnTo>
                  <a:lnTo>
                    <a:pt x="2088" y="5679"/>
                  </a:lnTo>
                  <a:lnTo>
                    <a:pt x="2090" y="5715"/>
                  </a:lnTo>
                  <a:lnTo>
                    <a:pt x="2096" y="5751"/>
                  </a:lnTo>
                  <a:lnTo>
                    <a:pt x="2102" y="5785"/>
                  </a:lnTo>
                  <a:lnTo>
                    <a:pt x="2110" y="5819"/>
                  </a:lnTo>
                  <a:lnTo>
                    <a:pt x="2118" y="5853"/>
                  </a:lnTo>
                  <a:lnTo>
                    <a:pt x="2130" y="5885"/>
                  </a:lnTo>
                  <a:lnTo>
                    <a:pt x="2142" y="5917"/>
                  </a:lnTo>
                  <a:lnTo>
                    <a:pt x="2156" y="5949"/>
                  </a:lnTo>
                  <a:lnTo>
                    <a:pt x="2172" y="5979"/>
                  </a:lnTo>
                  <a:lnTo>
                    <a:pt x="2190" y="6009"/>
                  </a:lnTo>
                  <a:lnTo>
                    <a:pt x="2208" y="6037"/>
                  </a:lnTo>
                  <a:lnTo>
                    <a:pt x="2228" y="6065"/>
                  </a:lnTo>
                  <a:lnTo>
                    <a:pt x="2248" y="6093"/>
                  </a:lnTo>
                  <a:lnTo>
                    <a:pt x="2272" y="6117"/>
                  </a:lnTo>
                  <a:lnTo>
                    <a:pt x="2294" y="6143"/>
                  </a:lnTo>
                  <a:lnTo>
                    <a:pt x="2320" y="6165"/>
                  </a:lnTo>
                  <a:lnTo>
                    <a:pt x="2344" y="6187"/>
                  </a:lnTo>
                  <a:lnTo>
                    <a:pt x="2372" y="6209"/>
                  </a:lnTo>
                  <a:lnTo>
                    <a:pt x="2400" y="6229"/>
                  </a:lnTo>
                  <a:lnTo>
                    <a:pt x="2428" y="6247"/>
                  </a:lnTo>
                  <a:lnTo>
                    <a:pt x="2458" y="6265"/>
                  </a:lnTo>
                  <a:lnTo>
                    <a:pt x="2488" y="6279"/>
                  </a:lnTo>
                  <a:lnTo>
                    <a:pt x="2520" y="6295"/>
                  </a:lnTo>
                  <a:lnTo>
                    <a:pt x="2552" y="6307"/>
                  </a:lnTo>
                  <a:lnTo>
                    <a:pt x="2584" y="6317"/>
                  </a:lnTo>
                  <a:lnTo>
                    <a:pt x="2618" y="6327"/>
                  </a:lnTo>
                  <a:lnTo>
                    <a:pt x="2652" y="6335"/>
                  </a:lnTo>
                  <a:lnTo>
                    <a:pt x="2686" y="6341"/>
                  </a:lnTo>
                  <a:lnTo>
                    <a:pt x="2722" y="6347"/>
                  </a:lnTo>
                  <a:lnTo>
                    <a:pt x="2758" y="6349"/>
                  </a:lnTo>
                  <a:lnTo>
                    <a:pt x="2794" y="6349"/>
                  </a:lnTo>
                  <a:lnTo>
                    <a:pt x="3840" y="6349"/>
                  </a:lnTo>
                  <a:lnTo>
                    <a:pt x="3840" y="6349"/>
                  </a:lnTo>
                  <a:lnTo>
                    <a:pt x="3876" y="6349"/>
                  </a:lnTo>
                  <a:lnTo>
                    <a:pt x="3912" y="6347"/>
                  </a:lnTo>
                  <a:lnTo>
                    <a:pt x="3948" y="6341"/>
                  </a:lnTo>
                  <a:lnTo>
                    <a:pt x="3982" y="6335"/>
                  </a:lnTo>
                  <a:lnTo>
                    <a:pt x="4016" y="6327"/>
                  </a:lnTo>
                  <a:lnTo>
                    <a:pt x="4050" y="6317"/>
                  </a:lnTo>
                  <a:lnTo>
                    <a:pt x="4082" y="6307"/>
                  </a:lnTo>
                  <a:lnTo>
                    <a:pt x="4114" y="6295"/>
                  </a:lnTo>
                  <a:lnTo>
                    <a:pt x="4146" y="6279"/>
                  </a:lnTo>
                  <a:lnTo>
                    <a:pt x="4176" y="6265"/>
                  </a:lnTo>
                  <a:lnTo>
                    <a:pt x="4206" y="6247"/>
                  </a:lnTo>
                  <a:lnTo>
                    <a:pt x="4234" y="6229"/>
                  </a:lnTo>
                  <a:lnTo>
                    <a:pt x="4262" y="6209"/>
                  </a:lnTo>
                  <a:lnTo>
                    <a:pt x="4290" y="6187"/>
                  </a:lnTo>
                  <a:lnTo>
                    <a:pt x="4314" y="6165"/>
                  </a:lnTo>
                  <a:lnTo>
                    <a:pt x="4340" y="6143"/>
                  </a:lnTo>
                  <a:lnTo>
                    <a:pt x="4362" y="6117"/>
                  </a:lnTo>
                  <a:lnTo>
                    <a:pt x="4386" y="6093"/>
                  </a:lnTo>
                  <a:lnTo>
                    <a:pt x="4406" y="6065"/>
                  </a:lnTo>
                  <a:lnTo>
                    <a:pt x="4426" y="6037"/>
                  </a:lnTo>
                  <a:lnTo>
                    <a:pt x="4444" y="6009"/>
                  </a:lnTo>
                  <a:lnTo>
                    <a:pt x="4462" y="5979"/>
                  </a:lnTo>
                  <a:lnTo>
                    <a:pt x="4478" y="5949"/>
                  </a:lnTo>
                  <a:lnTo>
                    <a:pt x="4492" y="5917"/>
                  </a:lnTo>
                  <a:lnTo>
                    <a:pt x="4504" y="5885"/>
                  </a:lnTo>
                  <a:lnTo>
                    <a:pt x="4516" y="5853"/>
                  </a:lnTo>
                  <a:lnTo>
                    <a:pt x="4524" y="5819"/>
                  </a:lnTo>
                  <a:lnTo>
                    <a:pt x="4532" y="5785"/>
                  </a:lnTo>
                  <a:lnTo>
                    <a:pt x="4538" y="5751"/>
                  </a:lnTo>
                  <a:lnTo>
                    <a:pt x="4544" y="5715"/>
                  </a:lnTo>
                  <a:lnTo>
                    <a:pt x="4546" y="5679"/>
                  </a:lnTo>
                  <a:lnTo>
                    <a:pt x="4548" y="5643"/>
                  </a:lnTo>
                  <a:lnTo>
                    <a:pt x="4548" y="1900"/>
                  </a:lnTo>
                  <a:lnTo>
                    <a:pt x="4548" y="1900"/>
                  </a:lnTo>
                  <a:lnTo>
                    <a:pt x="4548" y="1864"/>
                  </a:lnTo>
                  <a:lnTo>
                    <a:pt x="4550" y="1828"/>
                  </a:lnTo>
                  <a:lnTo>
                    <a:pt x="4556" y="1794"/>
                  </a:lnTo>
                  <a:lnTo>
                    <a:pt x="4562" y="1758"/>
                  </a:lnTo>
                  <a:lnTo>
                    <a:pt x="4570" y="1724"/>
                  </a:lnTo>
                  <a:lnTo>
                    <a:pt x="4578" y="1692"/>
                  </a:lnTo>
                  <a:lnTo>
                    <a:pt x="4590" y="1658"/>
                  </a:lnTo>
                  <a:lnTo>
                    <a:pt x="4602" y="1626"/>
                  </a:lnTo>
                  <a:lnTo>
                    <a:pt x="4618" y="1594"/>
                  </a:lnTo>
                  <a:lnTo>
                    <a:pt x="4632" y="1564"/>
                  </a:lnTo>
                  <a:lnTo>
                    <a:pt x="4650" y="1534"/>
                  </a:lnTo>
                  <a:lnTo>
                    <a:pt x="4668" y="1506"/>
                  </a:lnTo>
                  <a:lnTo>
                    <a:pt x="4688" y="1478"/>
                  </a:lnTo>
                  <a:lnTo>
                    <a:pt x="4708" y="1452"/>
                  </a:lnTo>
                  <a:lnTo>
                    <a:pt x="4732" y="1426"/>
                  </a:lnTo>
                  <a:lnTo>
                    <a:pt x="4754" y="1402"/>
                  </a:lnTo>
                  <a:lnTo>
                    <a:pt x="4780" y="1378"/>
                  </a:lnTo>
                  <a:lnTo>
                    <a:pt x="4804" y="1356"/>
                  </a:lnTo>
                  <a:lnTo>
                    <a:pt x="4832" y="1334"/>
                  </a:lnTo>
                  <a:lnTo>
                    <a:pt x="4860" y="1316"/>
                  </a:lnTo>
                  <a:lnTo>
                    <a:pt x="4888" y="1296"/>
                  </a:lnTo>
                  <a:lnTo>
                    <a:pt x="4918" y="1280"/>
                  </a:lnTo>
                  <a:lnTo>
                    <a:pt x="4948" y="1264"/>
                  </a:lnTo>
                  <a:lnTo>
                    <a:pt x="4980" y="1250"/>
                  </a:lnTo>
                  <a:lnTo>
                    <a:pt x="5012" y="1238"/>
                  </a:lnTo>
                  <a:lnTo>
                    <a:pt x="5044" y="1226"/>
                  </a:lnTo>
                  <a:lnTo>
                    <a:pt x="5078" y="1216"/>
                  </a:lnTo>
                  <a:lnTo>
                    <a:pt x="5112" y="1208"/>
                  </a:lnTo>
                  <a:lnTo>
                    <a:pt x="5146" y="1202"/>
                  </a:lnTo>
                  <a:lnTo>
                    <a:pt x="5182" y="1198"/>
                  </a:lnTo>
                  <a:lnTo>
                    <a:pt x="5218" y="1194"/>
                  </a:lnTo>
                  <a:lnTo>
                    <a:pt x="5254" y="1194"/>
                  </a:lnTo>
                  <a:lnTo>
                    <a:pt x="6258" y="1194"/>
                  </a:lnTo>
                  <a:lnTo>
                    <a:pt x="6258" y="1194"/>
                  </a:lnTo>
                  <a:lnTo>
                    <a:pt x="6294" y="1194"/>
                  </a:lnTo>
                  <a:lnTo>
                    <a:pt x="6330" y="1198"/>
                  </a:lnTo>
                  <a:lnTo>
                    <a:pt x="6364" y="1202"/>
                  </a:lnTo>
                  <a:lnTo>
                    <a:pt x="6400" y="1208"/>
                  </a:lnTo>
                  <a:lnTo>
                    <a:pt x="6434" y="1216"/>
                  </a:lnTo>
                  <a:lnTo>
                    <a:pt x="6468" y="1226"/>
                  </a:lnTo>
                  <a:lnTo>
                    <a:pt x="6500" y="1238"/>
                  </a:lnTo>
                  <a:lnTo>
                    <a:pt x="6532" y="1250"/>
                  </a:lnTo>
                  <a:lnTo>
                    <a:pt x="6564" y="1264"/>
                  </a:lnTo>
                  <a:lnTo>
                    <a:pt x="6594" y="1280"/>
                  </a:lnTo>
                  <a:lnTo>
                    <a:pt x="6624" y="1296"/>
                  </a:lnTo>
                  <a:lnTo>
                    <a:pt x="6652" y="1316"/>
                  </a:lnTo>
                  <a:lnTo>
                    <a:pt x="6680" y="1334"/>
                  </a:lnTo>
                  <a:lnTo>
                    <a:pt x="6706" y="1356"/>
                  </a:lnTo>
                  <a:lnTo>
                    <a:pt x="6732" y="1378"/>
                  </a:lnTo>
                  <a:lnTo>
                    <a:pt x="6756" y="1402"/>
                  </a:lnTo>
                  <a:lnTo>
                    <a:pt x="6780" y="1426"/>
                  </a:lnTo>
                  <a:lnTo>
                    <a:pt x="6802" y="1452"/>
                  </a:lnTo>
                  <a:lnTo>
                    <a:pt x="6824" y="1478"/>
                  </a:lnTo>
                  <a:lnTo>
                    <a:pt x="6844" y="1506"/>
                  </a:lnTo>
                  <a:lnTo>
                    <a:pt x="6862" y="1534"/>
                  </a:lnTo>
                  <a:lnTo>
                    <a:pt x="6878" y="1564"/>
                  </a:lnTo>
                  <a:lnTo>
                    <a:pt x="6894" y="1594"/>
                  </a:lnTo>
                  <a:lnTo>
                    <a:pt x="6908" y="1626"/>
                  </a:lnTo>
                  <a:lnTo>
                    <a:pt x="6922" y="1658"/>
                  </a:lnTo>
                  <a:lnTo>
                    <a:pt x="6932" y="1692"/>
                  </a:lnTo>
                  <a:lnTo>
                    <a:pt x="6942" y="1724"/>
                  </a:lnTo>
                  <a:lnTo>
                    <a:pt x="6950" y="1758"/>
                  </a:lnTo>
                  <a:lnTo>
                    <a:pt x="6956" y="1794"/>
                  </a:lnTo>
                  <a:lnTo>
                    <a:pt x="6960" y="1828"/>
                  </a:lnTo>
                  <a:lnTo>
                    <a:pt x="6964" y="1864"/>
                  </a:lnTo>
                  <a:lnTo>
                    <a:pt x="6964" y="1900"/>
                  </a:lnTo>
                  <a:lnTo>
                    <a:pt x="6964" y="4459"/>
                  </a:lnTo>
                  <a:lnTo>
                    <a:pt x="6964" y="4459"/>
                  </a:lnTo>
                  <a:lnTo>
                    <a:pt x="6966" y="4495"/>
                  </a:lnTo>
                  <a:lnTo>
                    <a:pt x="6968" y="4531"/>
                  </a:lnTo>
                  <a:lnTo>
                    <a:pt x="6972" y="4567"/>
                  </a:lnTo>
                  <a:lnTo>
                    <a:pt x="6978" y="4601"/>
                  </a:lnTo>
                  <a:lnTo>
                    <a:pt x="6986" y="4635"/>
                  </a:lnTo>
                  <a:lnTo>
                    <a:pt x="6996" y="4669"/>
                  </a:lnTo>
                  <a:lnTo>
                    <a:pt x="7008" y="4701"/>
                  </a:lnTo>
                  <a:lnTo>
                    <a:pt x="7020" y="4733"/>
                  </a:lnTo>
                  <a:lnTo>
                    <a:pt x="7034" y="4765"/>
                  </a:lnTo>
                  <a:lnTo>
                    <a:pt x="7050" y="4795"/>
                  </a:lnTo>
                  <a:lnTo>
                    <a:pt x="7068" y="4825"/>
                  </a:lnTo>
                  <a:lnTo>
                    <a:pt x="7086" y="4853"/>
                  </a:lnTo>
                  <a:lnTo>
                    <a:pt x="7106" y="4881"/>
                  </a:lnTo>
                  <a:lnTo>
                    <a:pt x="7126" y="4907"/>
                  </a:lnTo>
                  <a:lnTo>
                    <a:pt x="7148" y="4933"/>
                  </a:lnTo>
                  <a:lnTo>
                    <a:pt x="7172" y="4957"/>
                  </a:lnTo>
                  <a:lnTo>
                    <a:pt x="7196" y="4981"/>
                  </a:lnTo>
                  <a:lnTo>
                    <a:pt x="7222" y="5003"/>
                  </a:lnTo>
                  <a:lnTo>
                    <a:pt x="7248" y="5025"/>
                  </a:lnTo>
                  <a:lnTo>
                    <a:pt x="7276" y="5045"/>
                  </a:lnTo>
                  <a:lnTo>
                    <a:pt x="7306" y="5063"/>
                  </a:lnTo>
                  <a:lnTo>
                    <a:pt x="7334" y="5079"/>
                  </a:lnTo>
                  <a:lnTo>
                    <a:pt x="7366" y="5095"/>
                  </a:lnTo>
                  <a:lnTo>
                    <a:pt x="7396" y="5109"/>
                  </a:lnTo>
                  <a:lnTo>
                    <a:pt x="7428" y="5123"/>
                  </a:lnTo>
                  <a:lnTo>
                    <a:pt x="7462" y="5133"/>
                  </a:lnTo>
                  <a:lnTo>
                    <a:pt x="7496" y="5143"/>
                  </a:lnTo>
                  <a:lnTo>
                    <a:pt x="7530" y="5151"/>
                  </a:lnTo>
                  <a:lnTo>
                    <a:pt x="7564" y="5157"/>
                  </a:lnTo>
                  <a:lnTo>
                    <a:pt x="7600" y="5161"/>
                  </a:lnTo>
                  <a:lnTo>
                    <a:pt x="7634" y="5165"/>
                  </a:lnTo>
                  <a:lnTo>
                    <a:pt x="7672" y="5165"/>
                  </a:lnTo>
                  <a:lnTo>
                    <a:pt x="8704" y="5165"/>
                  </a:lnTo>
                  <a:lnTo>
                    <a:pt x="8704" y="5165"/>
                  </a:lnTo>
                  <a:lnTo>
                    <a:pt x="8740" y="5165"/>
                  </a:lnTo>
                  <a:lnTo>
                    <a:pt x="8776" y="5161"/>
                  </a:lnTo>
                  <a:lnTo>
                    <a:pt x="8812" y="5157"/>
                  </a:lnTo>
                  <a:lnTo>
                    <a:pt x="8846" y="5151"/>
                  </a:lnTo>
                  <a:lnTo>
                    <a:pt x="8880" y="5143"/>
                  </a:lnTo>
                  <a:lnTo>
                    <a:pt x="8914" y="5133"/>
                  </a:lnTo>
                  <a:lnTo>
                    <a:pt x="8946" y="5123"/>
                  </a:lnTo>
                  <a:lnTo>
                    <a:pt x="8978" y="5109"/>
                  </a:lnTo>
                  <a:lnTo>
                    <a:pt x="9010" y="5095"/>
                  </a:lnTo>
                  <a:lnTo>
                    <a:pt x="9040" y="5079"/>
                  </a:lnTo>
                  <a:lnTo>
                    <a:pt x="9070" y="5063"/>
                  </a:lnTo>
                  <a:lnTo>
                    <a:pt x="9098" y="5045"/>
                  </a:lnTo>
                  <a:lnTo>
                    <a:pt x="9126" y="5025"/>
                  </a:lnTo>
                  <a:lnTo>
                    <a:pt x="9154" y="5003"/>
                  </a:lnTo>
                  <a:lnTo>
                    <a:pt x="9178" y="4981"/>
                  </a:lnTo>
                  <a:lnTo>
                    <a:pt x="9204" y="4957"/>
                  </a:lnTo>
                  <a:lnTo>
                    <a:pt x="9226" y="4933"/>
                  </a:lnTo>
                  <a:lnTo>
                    <a:pt x="9250" y="4907"/>
                  </a:lnTo>
                  <a:lnTo>
                    <a:pt x="9270" y="4881"/>
                  </a:lnTo>
                  <a:lnTo>
                    <a:pt x="9290" y="4853"/>
                  </a:lnTo>
                  <a:lnTo>
                    <a:pt x="9308" y="4825"/>
                  </a:lnTo>
                  <a:lnTo>
                    <a:pt x="9326" y="4795"/>
                  </a:lnTo>
                  <a:lnTo>
                    <a:pt x="9340" y="4765"/>
                  </a:lnTo>
                  <a:lnTo>
                    <a:pt x="9356" y="4733"/>
                  </a:lnTo>
                  <a:lnTo>
                    <a:pt x="9368" y="4701"/>
                  </a:lnTo>
                  <a:lnTo>
                    <a:pt x="9378" y="4669"/>
                  </a:lnTo>
                  <a:lnTo>
                    <a:pt x="9388" y="4635"/>
                  </a:lnTo>
                  <a:lnTo>
                    <a:pt x="9396" y="4601"/>
                  </a:lnTo>
                  <a:lnTo>
                    <a:pt x="9402" y="4567"/>
                  </a:lnTo>
                  <a:lnTo>
                    <a:pt x="9408" y="4531"/>
                  </a:lnTo>
                  <a:lnTo>
                    <a:pt x="9410" y="4495"/>
                  </a:lnTo>
                  <a:lnTo>
                    <a:pt x="9410" y="4459"/>
                  </a:lnTo>
                  <a:lnTo>
                    <a:pt x="9410" y="706"/>
                  </a:lnTo>
                  <a:lnTo>
                    <a:pt x="9410" y="706"/>
                  </a:lnTo>
                  <a:lnTo>
                    <a:pt x="9412" y="670"/>
                  </a:lnTo>
                  <a:lnTo>
                    <a:pt x="9414" y="634"/>
                  </a:lnTo>
                  <a:lnTo>
                    <a:pt x="9420" y="598"/>
                  </a:lnTo>
                  <a:lnTo>
                    <a:pt x="9426" y="564"/>
                  </a:lnTo>
                  <a:lnTo>
                    <a:pt x="9434" y="530"/>
                  </a:lnTo>
                  <a:lnTo>
                    <a:pt x="9442" y="496"/>
                  </a:lnTo>
                  <a:lnTo>
                    <a:pt x="9454" y="464"/>
                  </a:lnTo>
                  <a:lnTo>
                    <a:pt x="9466" y="432"/>
                  </a:lnTo>
                  <a:lnTo>
                    <a:pt x="9480" y="400"/>
                  </a:lnTo>
                  <a:lnTo>
                    <a:pt x="9496" y="370"/>
                  </a:lnTo>
                  <a:lnTo>
                    <a:pt x="9514" y="340"/>
                  </a:lnTo>
                  <a:lnTo>
                    <a:pt x="9532" y="312"/>
                  </a:lnTo>
                  <a:lnTo>
                    <a:pt x="9552" y="284"/>
                  </a:lnTo>
                  <a:lnTo>
                    <a:pt x="9572" y="256"/>
                  </a:lnTo>
                  <a:lnTo>
                    <a:pt x="9596" y="232"/>
                  </a:lnTo>
                  <a:lnTo>
                    <a:pt x="9618" y="206"/>
                  </a:lnTo>
                  <a:lnTo>
                    <a:pt x="9644" y="184"/>
                  </a:lnTo>
                  <a:lnTo>
                    <a:pt x="9668" y="160"/>
                  </a:lnTo>
                  <a:lnTo>
                    <a:pt x="9696" y="140"/>
                  </a:lnTo>
                  <a:lnTo>
                    <a:pt x="9724" y="120"/>
                  </a:lnTo>
                  <a:lnTo>
                    <a:pt x="9752" y="102"/>
                  </a:lnTo>
                  <a:lnTo>
                    <a:pt x="9782" y="84"/>
                  </a:lnTo>
                  <a:lnTo>
                    <a:pt x="9812" y="68"/>
                  </a:lnTo>
                  <a:lnTo>
                    <a:pt x="9844" y="54"/>
                  </a:lnTo>
                  <a:lnTo>
                    <a:pt x="9876" y="42"/>
                  </a:lnTo>
                  <a:lnTo>
                    <a:pt x="9908" y="30"/>
                  </a:lnTo>
                  <a:lnTo>
                    <a:pt x="9942" y="22"/>
                  </a:lnTo>
                  <a:lnTo>
                    <a:pt x="9976" y="14"/>
                  </a:lnTo>
                  <a:lnTo>
                    <a:pt x="10010" y="8"/>
                  </a:lnTo>
                  <a:lnTo>
                    <a:pt x="10046" y="2"/>
                  </a:lnTo>
                  <a:lnTo>
                    <a:pt x="10082" y="0"/>
                  </a:lnTo>
                  <a:lnTo>
                    <a:pt x="10118" y="0"/>
                  </a:lnTo>
                  <a:lnTo>
                    <a:pt x="11108" y="0"/>
                  </a:lnTo>
                  <a:lnTo>
                    <a:pt x="11108" y="0"/>
                  </a:lnTo>
                  <a:lnTo>
                    <a:pt x="11144" y="0"/>
                  </a:lnTo>
                  <a:lnTo>
                    <a:pt x="11180" y="2"/>
                  </a:lnTo>
                  <a:lnTo>
                    <a:pt x="11216" y="8"/>
                  </a:lnTo>
                  <a:lnTo>
                    <a:pt x="11250" y="14"/>
                  </a:lnTo>
                  <a:lnTo>
                    <a:pt x="11284" y="22"/>
                  </a:lnTo>
                  <a:lnTo>
                    <a:pt x="11318" y="30"/>
                  </a:lnTo>
                  <a:lnTo>
                    <a:pt x="11350" y="42"/>
                  </a:lnTo>
                  <a:lnTo>
                    <a:pt x="11382" y="54"/>
                  </a:lnTo>
                  <a:lnTo>
                    <a:pt x="11414" y="68"/>
                  </a:lnTo>
                  <a:lnTo>
                    <a:pt x="11444" y="84"/>
                  </a:lnTo>
                  <a:lnTo>
                    <a:pt x="11474" y="102"/>
                  </a:lnTo>
                  <a:lnTo>
                    <a:pt x="11502" y="120"/>
                  </a:lnTo>
                  <a:lnTo>
                    <a:pt x="11530" y="140"/>
                  </a:lnTo>
                  <a:lnTo>
                    <a:pt x="11556" y="160"/>
                  </a:lnTo>
                  <a:lnTo>
                    <a:pt x="11582" y="184"/>
                  </a:lnTo>
                  <a:lnTo>
                    <a:pt x="11606" y="206"/>
                  </a:lnTo>
                  <a:lnTo>
                    <a:pt x="11630" y="232"/>
                  </a:lnTo>
                  <a:lnTo>
                    <a:pt x="11652" y="256"/>
                  </a:lnTo>
                  <a:lnTo>
                    <a:pt x="11674" y="284"/>
                  </a:lnTo>
                  <a:lnTo>
                    <a:pt x="11694" y="312"/>
                  </a:lnTo>
                  <a:lnTo>
                    <a:pt x="11712" y="340"/>
                  </a:lnTo>
                  <a:lnTo>
                    <a:pt x="11728" y="370"/>
                  </a:lnTo>
                  <a:lnTo>
                    <a:pt x="11744" y="400"/>
                  </a:lnTo>
                  <a:lnTo>
                    <a:pt x="11758" y="432"/>
                  </a:lnTo>
                  <a:lnTo>
                    <a:pt x="11772" y="464"/>
                  </a:lnTo>
                  <a:lnTo>
                    <a:pt x="11782" y="496"/>
                  </a:lnTo>
                  <a:lnTo>
                    <a:pt x="11792" y="530"/>
                  </a:lnTo>
                  <a:lnTo>
                    <a:pt x="11800" y="564"/>
                  </a:lnTo>
                  <a:lnTo>
                    <a:pt x="11806" y="598"/>
                  </a:lnTo>
                  <a:lnTo>
                    <a:pt x="11810" y="634"/>
                  </a:lnTo>
                  <a:lnTo>
                    <a:pt x="11814" y="670"/>
                  </a:lnTo>
                  <a:lnTo>
                    <a:pt x="11814" y="706"/>
                  </a:lnTo>
                  <a:lnTo>
                    <a:pt x="11814" y="2350"/>
                  </a:lnTo>
                  <a:lnTo>
                    <a:pt x="11814" y="2350"/>
                  </a:lnTo>
                  <a:lnTo>
                    <a:pt x="11816" y="2386"/>
                  </a:lnTo>
                  <a:lnTo>
                    <a:pt x="11818" y="2422"/>
                  </a:lnTo>
                  <a:lnTo>
                    <a:pt x="11822" y="2456"/>
                  </a:lnTo>
                  <a:lnTo>
                    <a:pt x="11828" y="2492"/>
                  </a:lnTo>
                  <a:lnTo>
                    <a:pt x="11836" y="2526"/>
                  </a:lnTo>
                  <a:lnTo>
                    <a:pt x="11846" y="2560"/>
                  </a:lnTo>
                  <a:lnTo>
                    <a:pt x="11858" y="2592"/>
                  </a:lnTo>
                  <a:lnTo>
                    <a:pt x="11870" y="2624"/>
                  </a:lnTo>
                  <a:lnTo>
                    <a:pt x="11884" y="2656"/>
                  </a:lnTo>
                  <a:lnTo>
                    <a:pt x="11900" y="2686"/>
                  </a:lnTo>
                  <a:lnTo>
                    <a:pt x="11918" y="2716"/>
                  </a:lnTo>
                  <a:lnTo>
                    <a:pt x="11936" y="2744"/>
                  </a:lnTo>
                  <a:lnTo>
                    <a:pt x="11956" y="2772"/>
                  </a:lnTo>
                  <a:lnTo>
                    <a:pt x="11976" y="2798"/>
                  </a:lnTo>
                  <a:lnTo>
                    <a:pt x="11998" y="2824"/>
                  </a:lnTo>
                  <a:lnTo>
                    <a:pt x="12022" y="2848"/>
                  </a:lnTo>
                  <a:lnTo>
                    <a:pt x="12046" y="2872"/>
                  </a:lnTo>
                  <a:lnTo>
                    <a:pt x="12072" y="2894"/>
                  </a:lnTo>
                  <a:lnTo>
                    <a:pt x="12100" y="2916"/>
                  </a:lnTo>
                  <a:lnTo>
                    <a:pt x="12126" y="2936"/>
                  </a:lnTo>
                  <a:lnTo>
                    <a:pt x="12156" y="2954"/>
                  </a:lnTo>
                  <a:lnTo>
                    <a:pt x="12186" y="2970"/>
                  </a:lnTo>
                  <a:lnTo>
                    <a:pt x="12216" y="2986"/>
                  </a:lnTo>
                  <a:lnTo>
                    <a:pt x="12246" y="3000"/>
                  </a:lnTo>
                  <a:lnTo>
                    <a:pt x="12278" y="3014"/>
                  </a:lnTo>
                  <a:lnTo>
                    <a:pt x="12312" y="3024"/>
                  </a:lnTo>
                  <a:lnTo>
                    <a:pt x="12346" y="3034"/>
                  </a:lnTo>
                  <a:lnTo>
                    <a:pt x="12380" y="3042"/>
                  </a:lnTo>
                  <a:lnTo>
                    <a:pt x="12414" y="3048"/>
                  </a:lnTo>
                  <a:lnTo>
                    <a:pt x="12450" y="3052"/>
                  </a:lnTo>
                  <a:lnTo>
                    <a:pt x="12486" y="3056"/>
                  </a:lnTo>
                  <a:lnTo>
                    <a:pt x="12522" y="3056"/>
                  </a:lnTo>
                  <a:lnTo>
                    <a:pt x="13838" y="3056"/>
                  </a:lnTo>
                </a:path>
              </a:pathLst>
            </a:custGeom>
            <a:noFill/>
            <a:ln w="76200" cap="flat" cmpd="sng">
              <a:solidFill>
                <a:srgbClr val="464646"/>
              </a:solidFill>
              <a:prstDash val="solid"/>
              <a:round/>
              <a:headEnd type="none" w="med" len="med"/>
              <a:tailEnd type="none" w="med" len="med"/>
            </a:ln>
          </p:spPr>
          <p:txBody>
            <a:bodyPr spcFirstLastPara="1" wrap="square" lIns="104233" tIns="52100" rIns="104233" bIns="52100" anchor="t" anchorCtr="0">
              <a:noAutofit/>
            </a:bodyPr>
            <a:lstStyle/>
            <a:p>
              <a:endParaRPr sz="1200">
                <a:solidFill>
                  <a:srgbClr val="000000"/>
                </a:solidFill>
                <a:latin typeface="Arial"/>
                <a:ea typeface="Arial"/>
                <a:cs typeface="Arial"/>
                <a:sym typeface="Arial"/>
              </a:endParaRPr>
            </a:p>
          </p:txBody>
        </p:sp>
        <p:sp>
          <p:nvSpPr>
            <p:cNvPr id="11" name="Google Shape;2016;ga87bf4bdca_1_1">
              <a:extLst>
                <a:ext uri="{FF2B5EF4-FFF2-40B4-BE49-F238E27FC236}">
                  <a16:creationId xmlns:a16="http://schemas.microsoft.com/office/drawing/2014/main" id="{F60108DF-A903-47DA-9960-C6B7F396554E}"/>
                </a:ext>
              </a:extLst>
            </p:cNvPr>
            <p:cNvSpPr/>
            <p:nvPr/>
          </p:nvSpPr>
          <p:spPr>
            <a:xfrm>
              <a:off x="390278" y="3838973"/>
              <a:ext cx="152100" cy="152100"/>
            </a:xfrm>
            <a:prstGeom prst="ellipse">
              <a:avLst/>
            </a:prstGeom>
            <a:solidFill>
              <a:srgbClr val="FFFFFF"/>
            </a:solidFill>
            <a:ln w="57150" cap="flat" cmpd="sng">
              <a:solidFill>
                <a:srgbClr val="464646"/>
              </a:solidFill>
              <a:prstDash val="solid"/>
              <a:round/>
              <a:headEnd type="none" w="sm" len="sm"/>
              <a:tailEnd type="none" w="sm" len="sm"/>
            </a:ln>
          </p:spPr>
          <p:txBody>
            <a:bodyPr spcFirstLastPara="1" wrap="square" lIns="121900" tIns="60933" rIns="121900" bIns="60933" anchor="ctr" anchorCtr="0">
              <a:noAutofit/>
            </a:bodyPr>
            <a:lstStyle/>
            <a:p>
              <a:pPr algn="ctr"/>
              <a:endParaRPr sz="1200">
                <a:solidFill>
                  <a:srgbClr val="FFFFFF"/>
                </a:solidFill>
                <a:latin typeface="Arial"/>
                <a:ea typeface="Arial"/>
                <a:cs typeface="Arial"/>
                <a:sym typeface="Arial"/>
              </a:endParaRPr>
            </a:p>
          </p:txBody>
        </p:sp>
        <p:sp>
          <p:nvSpPr>
            <p:cNvPr id="12" name="Google Shape;2017;ga87bf4bdca_1_1">
              <a:extLst>
                <a:ext uri="{FF2B5EF4-FFF2-40B4-BE49-F238E27FC236}">
                  <a16:creationId xmlns:a16="http://schemas.microsoft.com/office/drawing/2014/main" id="{1831B90B-BE08-42BD-9BB3-8CBC27392680}"/>
                </a:ext>
              </a:extLst>
            </p:cNvPr>
            <p:cNvSpPr/>
            <p:nvPr/>
          </p:nvSpPr>
          <p:spPr>
            <a:xfrm>
              <a:off x="11173005" y="4071208"/>
              <a:ext cx="152100" cy="152100"/>
            </a:xfrm>
            <a:prstGeom prst="ellipse">
              <a:avLst/>
            </a:prstGeom>
            <a:solidFill>
              <a:srgbClr val="FFFFFF"/>
            </a:solidFill>
            <a:ln w="57150" cap="flat" cmpd="sng">
              <a:solidFill>
                <a:srgbClr val="464646"/>
              </a:solidFill>
              <a:prstDash val="solid"/>
              <a:round/>
              <a:headEnd type="none" w="sm" len="sm"/>
              <a:tailEnd type="none" w="sm" len="sm"/>
            </a:ln>
          </p:spPr>
          <p:txBody>
            <a:bodyPr spcFirstLastPara="1" wrap="square" lIns="121900" tIns="60933" rIns="121900" bIns="60933" anchor="ctr" anchorCtr="0">
              <a:noAutofit/>
            </a:bodyPr>
            <a:lstStyle/>
            <a:p>
              <a:pPr algn="ctr"/>
              <a:endParaRPr sz="1200">
                <a:solidFill>
                  <a:srgbClr val="FFFFFF"/>
                </a:solidFill>
                <a:latin typeface="Arial"/>
                <a:ea typeface="Arial"/>
                <a:cs typeface="Arial"/>
                <a:sym typeface="Arial"/>
              </a:endParaRPr>
            </a:p>
          </p:txBody>
        </p:sp>
      </p:grpSp>
      <p:sp>
        <p:nvSpPr>
          <p:cNvPr id="14" name="Google Shape;2022;ga87bf4bdca_1_1">
            <a:extLst>
              <a:ext uri="{FF2B5EF4-FFF2-40B4-BE49-F238E27FC236}">
                <a16:creationId xmlns:a16="http://schemas.microsoft.com/office/drawing/2014/main" id="{729EF4F5-16CD-419D-A29B-E44A025C6F14}"/>
              </a:ext>
            </a:extLst>
          </p:cNvPr>
          <p:cNvSpPr txBox="1"/>
          <p:nvPr/>
        </p:nvSpPr>
        <p:spPr>
          <a:xfrm>
            <a:off x="-206221" y="3033737"/>
            <a:ext cx="2795361" cy="687420"/>
          </a:xfrm>
          <a:prstGeom prst="rect">
            <a:avLst/>
          </a:prstGeom>
          <a:noFill/>
          <a:ln>
            <a:noFill/>
          </a:ln>
        </p:spPr>
        <p:txBody>
          <a:bodyPr spcFirstLastPara="1" wrap="square" lIns="121900" tIns="121900" rIns="121900" bIns="121900" anchor="t" anchorCtr="0">
            <a:noAutofit/>
          </a:bodyPr>
          <a:lstStyle/>
          <a:p>
            <a:pPr algn="ctr"/>
            <a:r>
              <a:rPr lang="en-US" sz="1600" b="1" dirty="0">
                <a:solidFill>
                  <a:schemeClr val="accent6"/>
                </a:solidFill>
                <a:ea typeface="Georgia"/>
                <a:cs typeface="Georgia"/>
                <a:sym typeface="Georgia"/>
              </a:rPr>
              <a:t>Lot 1: Preparation of </a:t>
            </a:r>
            <a:r>
              <a:rPr lang="en-US" sz="1600" b="1" dirty="0" smtClean="0">
                <a:solidFill>
                  <a:schemeClr val="accent6"/>
                </a:solidFill>
                <a:ea typeface="Georgia"/>
                <a:cs typeface="Georgia"/>
                <a:sym typeface="Georgia"/>
              </a:rPr>
              <a:t/>
            </a:r>
            <a:br>
              <a:rPr lang="en-US" sz="1600" b="1" dirty="0" smtClean="0">
                <a:solidFill>
                  <a:schemeClr val="accent6"/>
                </a:solidFill>
                <a:ea typeface="Georgia"/>
                <a:cs typeface="Georgia"/>
                <a:sym typeface="Georgia"/>
              </a:rPr>
            </a:br>
            <a:r>
              <a:rPr lang="en-US" sz="1600" b="1" dirty="0" smtClean="0">
                <a:solidFill>
                  <a:schemeClr val="accent6"/>
                </a:solidFill>
                <a:ea typeface="Georgia"/>
                <a:cs typeface="Georgia"/>
                <a:sym typeface="Georgia"/>
              </a:rPr>
              <a:t>technical </a:t>
            </a:r>
            <a:r>
              <a:rPr lang="en-US" sz="1600" b="1" dirty="0" smtClean="0">
                <a:solidFill>
                  <a:schemeClr val="accent6"/>
                </a:solidFill>
                <a:ea typeface="Georgia"/>
                <a:cs typeface="Georgia"/>
                <a:sym typeface="Georgia"/>
              </a:rPr>
              <a:t>specifications</a:t>
            </a:r>
            <a:endParaRPr sz="1600" b="1" dirty="0">
              <a:solidFill>
                <a:schemeClr val="accent6"/>
              </a:solidFill>
              <a:ea typeface="Georgia"/>
              <a:cs typeface="Georgia"/>
              <a:sym typeface="Georgia"/>
            </a:endParaRPr>
          </a:p>
        </p:txBody>
      </p:sp>
      <p:sp>
        <p:nvSpPr>
          <p:cNvPr id="15" name="Google Shape;2023;ga87bf4bdca_1_1">
            <a:extLst>
              <a:ext uri="{FF2B5EF4-FFF2-40B4-BE49-F238E27FC236}">
                <a16:creationId xmlns:a16="http://schemas.microsoft.com/office/drawing/2014/main" id="{D8A3E720-2EA7-4EEF-A6F6-7D925FD0C2F7}"/>
              </a:ext>
            </a:extLst>
          </p:cNvPr>
          <p:cNvSpPr txBox="1"/>
          <p:nvPr/>
        </p:nvSpPr>
        <p:spPr>
          <a:xfrm>
            <a:off x="3683958" y="1874096"/>
            <a:ext cx="3149780" cy="1016335"/>
          </a:xfrm>
          <a:prstGeom prst="rect">
            <a:avLst/>
          </a:prstGeom>
          <a:noFill/>
          <a:ln>
            <a:noFill/>
          </a:ln>
        </p:spPr>
        <p:txBody>
          <a:bodyPr spcFirstLastPara="1" wrap="square" lIns="121900" tIns="121900" rIns="121900" bIns="121900" anchor="t" anchorCtr="0">
            <a:noAutofit/>
          </a:bodyPr>
          <a:lstStyle/>
          <a:p>
            <a:pPr algn="ctr"/>
            <a:r>
              <a:rPr lang="en-US" sz="1600" b="1" dirty="0">
                <a:solidFill>
                  <a:schemeClr val="accent6"/>
                </a:solidFill>
                <a:ea typeface="Georgia"/>
                <a:cs typeface="Georgia"/>
                <a:sym typeface="Georgia"/>
              </a:rPr>
              <a:t>Lot 2: Selection of technical solution(s) and service </a:t>
            </a:r>
            <a:r>
              <a:rPr lang="en-US" sz="1600" b="1" dirty="0" smtClean="0">
                <a:solidFill>
                  <a:schemeClr val="accent6"/>
                </a:solidFill>
                <a:ea typeface="Georgia"/>
                <a:cs typeface="Georgia"/>
                <a:sym typeface="Georgia"/>
              </a:rPr>
              <a:t>provider(s)</a:t>
            </a:r>
            <a:endParaRPr sz="1600" b="1" dirty="0">
              <a:solidFill>
                <a:schemeClr val="accent6"/>
              </a:solidFill>
              <a:ea typeface="Georgia"/>
              <a:cs typeface="Georgia"/>
              <a:sym typeface="Georgia"/>
            </a:endParaRPr>
          </a:p>
        </p:txBody>
      </p:sp>
      <p:sp>
        <p:nvSpPr>
          <p:cNvPr id="16" name="Google Shape;2024;ga87bf4bdca_1_1">
            <a:extLst>
              <a:ext uri="{FF2B5EF4-FFF2-40B4-BE49-F238E27FC236}">
                <a16:creationId xmlns:a16="http://schemas.microsoft.com/office/drawing/2014/main" id="{F3614778-D8F4-4490-BEA3-0DC99D64E5AE}"/>
              </a:ext>
            </a:extLst>
          </p:cNvPr>
          <p:cNvSpPr txBox="1"/>
          <p:nvPr/>
        </p:nvSpPr>
        <p:spPr>
          <a:xfrm>
            <a:off x="8266647" y="4571368"/>
            <a:ext cx="2471923" cy="1720911"/>
          </a:xfrm>
          <a:prstGeom prst="rect">
            <a:avLst/>
          </a:prstGeom>
          <a:noFill/>
          <a:ln>
            <a:noFill/>
          </a:ln>
        </p:spPr>
        <p:txBody>
          <a:bodyPr spcFirstLastPara="1" wrap="square" lIns="121900" tIns="121900" rIns="121900" bIns="121900" anchor="t" anchorCtr="0">
            <a:noAutofit/>
          </a:bodyPr>
          <a:lstStyle/>
          <a:p>
            <a:pPr algn="ctr"/>
            <a:r>
              <a:rPr lang="en-US" sz="1600" b="1" dirty="0" smtClean="0">
                <a:solidFill>
                  <a:schemeClr val="accent6"/>
                </a:solidFill>
                <a:ea typeface="Georgia"/>
                <a:cs typeface="Georgia"/>
                <a:sym typeface="Georgia"/>
              </a:rPr>
              <a:t>Lot </a:t>
            </a:r>
            <a:r>
              <a:rPr lang="en-US" sz="1600" b="1" dirty="0">
                <a:solidFill>
                  <a:schemeClr val="accent6"/>
                </a:solidFill>
                <a:ea typeface="Georgia"/>
                <a:cs typeface="Georgia"/>
                <a:sym typeface="Georgia"/>
              </a:rPr>
              <a:t>3: Implementation and </a:t>
            </a:r>
            <a:r>
              <a:rPr lang="en-US" sz="1600" b="1" dirty="0" smtClean="0">
                <a:solidFill>
                  <a:schemeClr val="accent6"/>
                </a:solidFill>
                <a:ea typeface="Georgia"/>
                <a:cs typeface="Georgia"/>
                <a:sym typeface="Georgia"/>
              </a:rPr>
              <a:t>coordination</a:t>
            </a:r>
            <a:endParaRPr sz="1600" b="1" dirty="0">
              <a:solidFill>
                <a:schemeClr val="accent6"/>
              </a:solidFill>
              <a:ea typeface="Georgia"/>
              <a:cs typeface="Georgia"/>
              <a:sym typeface="Georgia"/>
            </a:endParaRPr>
          </a:p>
        </p:txBody>
      </p:sp>
      <p:sp>
        <p:nvSpPr>
          <p:cNvPr id="18" name="Google Shape;2026;ga87bf4bdca_1_1">
            <a:extLst>
              <a:ext uri="{FF2B5EF4-FFF2-40B4-BE49-F238E27FC236}">
                <a16:creationId xmlns:a16="http://schemas.microsoft.com/office/drawing/2014/main" id="{2F09B87E-E3EE-4D2D-BC83-90732AF1C079}"/>
              </a:ext>
            </a:extLst>
          </p:cNvPr>
          <p:cNvSpPr txBox="1"/>
          <p:nvPr/>
        </p:nvSpPr>
        <p:spPr>
          <a:xfrm>
            <a:off x="38414" y="3894425"/>
            <a:ext cx="2021840" cy="2385173"/>
          </a:xfrm>
          <a:prstGeom prst="rect">
            <a:avLst/>
          </a:prstGeom>
          <a:noFill/>
          <a:ln>
            <a:noFill/>
          </a:ln>
        </p:spPr>
        <p:txBody>
          <a:bodyPr spcFirstLastPara="1" wrap="square" lIns="121900" tIns="121900" rIns="121900" bIns="121900" anchor="t" anchorCtr="0">
            <a:noAutofit/>
          </a:bodyPr>
          <a:lstStyle/>
          <a:p>
            <a:pPr marL="182395" indent="-256327">
              <a:lnSpc>
                <a:spcPct val="115000"/>
              </a:lnSpc>
              <a:buClr>
                <a:srgbClr val="CB1C0C"/>
              </a:buClr>
              <a:buSzPts val="1100"/>
              <a:buChar char="●"/>
            </a:pPr>
            <a:r>
              <a:rPr lang="en-US" sz="1400" dirty="0" smtClean="0">
                <a:solidFill>
                  <a:schemeClr val="dk1"/>
                </a:solidFill>
              </a:rPr>
              <a:t>Understanding </a:t>
            </a:r>
            <a:r>
              <a:rPr lang="en-US" sz="1400" dirty="0">
                <a:solidFill>
                  <a:schemeClr val="dk1"/>
                </a:solidFill>
              </a:rPr>
              <a:t>the vision: UX based approach</a:t>
            </a:r>
          </a:p>
          <a:p>
            <a:pPr marL="182395" indent="-256327">
              <a:lnSpc>
                <a:spcPct val="115000"/>
              </a:lnSpc>
              <a:buClr>
                <a:srgbClr val="CB1C0C"/>
              </a:buClr>
              <a:buSzPts val="1100"/>
              <a:buChar char="●"/>
            </a:pPr>
            <a:r>
              <a:rPr lang="en-US" sz="1400" dirty="0">
                <a:solidFill>
                  <a:schemeClr val="dk1"/>
                </a:solidFill>
              </a:rPr>
              <a:t>Analysis of processes and interfaces</a:t>
            </a:r>
          </a:p>
          <a:p>
            <a:pPr marL="182395" indent="-256327">
              <a:lnSpc>
                <a:spcPct val="115000"/>
              </a:lnSpc>
              <a:buClr>
                <a:srgbClr val="CB1C0C"/>
              </a:buClr>
              <a:buSzPts val="1100"/>
              <a:buChar char="●"/>
            </a:pPr>
            <a:r>
              <a:rPr lang="en-US" sz="1400" dirty="0">
                <a:solidFill>
                  <a:schemeClr val="dk1"/>
                </a:solidFill>
              </a:rPr>
              <a:t>Needs analysis </a:t>
            </a:r>
          </a:p>
          <a:p>
            <a:pPr marL="182395" indent="-256327">
              <a:lnSpc>
                <a:spcPct val="115000"/>
              </a:lnSpc>
              <a:buClr>
                <a:srgbClr val="CB1C0C"/>
              </a:buClr>
              <a:buSzPts val="1100"/>
              <a:buChar char="●"/>
            </a:pPr>
            <a:r>
              <a:rPr lang="en-US" sz="1400" dirty="0" smtClean="0">
                <a:solidFill>
                  <a:schemeClr val="dk1"/>
                </a:solidFill>
              </a:rPr>
              <a:t>Accompanying </a:t>
            </a:r>
            <a:r>
              <a:rPr lang="en-US" sz="1400" dirty="0">
                <a:solidFill>
                  <a:schemeClr val="dk1"/>
                </a:solidFill>
              </a:rPr>
              <a:t>change </a:t>
            </a:r>
            <a:r>
              <a:rPr lang="en-US" sz="1400" dirty="0" smtClean="0">
                <a:solidFill>
                  <a:schemeClr val="dk1"/>
                </a:solidFill>
              </a:rPr>
              <a:t>management</a:t>
            </a:r>
            <a:endParaRPr lang="fr-FR" sz="1400" dirty="0">
              <a:solidFill>
                <a:schemeClr val="dk1"/>
              </a:solidFill>
            </a:endParaRPr>
          </a:p>
        </p:txBody>
      </p:sp>
      <p:sp>
        <p:nvSpPr>
          <p:cNvPr id="19" name="Google Shape;2027;ga87bf4bdca_1_1">
            <a:extLst>
              <a:ext uri="{FF2B5EF4-FFF2-40B4-BE49-F238E27FC236}">
                <a16:creationId xmlns:a16="http://schemas.microsoft.com/office/drawing/2014/main" id="{BFDF8886-8A45-48CC-9D94-641A1D7C0EC9}"/>
              </a:ext>
            </a:extLst>
          </p:cNvPr>
          <p:cNvSpPr txBox="1"/>
          <p:nvPr/>
        </p:nvSpPr>
        <p:spPr>
          <a:xfrm>
            <a:off x="4196209" y="2866491"/>
            <a:ext cx="2012993" cy="2369472"/>
          </a:xfrm>
          <a:prstGeom prst="rect">
            <a:avLst/>
          </a:prstGeom>
          <a:noFill/>
          <a:ln>
            <a:noFill/>
          </a:ln>
        </p:spPr>
        <p:txBody>
          <a:bodyPr spcFirstLastPara="1" wrap="square" lIns="121900" tIns="121900" rIns="121900" bIns="121900" anchor="t" anchorCtr="0">
            <a:noAutofit/>
          </a:bodyPr>
          <a:lstStyle/>
          <a:p>
            <a:pPr marL="182395" indent="-256327">
              <a:lnSpc>
                <a:spcPct val="115000"/>
              </a:lnSpc>
              <a:buClr>
                <a:srgbClr val="CB1C0C"/>
              </a:buClr>
              <a:buSzPts val="1100"/>
              <a:buChar char="●"/>
            </a:pPr>
            <a:r>
              <a:rPr lang="en-US" sz="1400" dirty="0">
                <a:solidFill>
                  <a:schemeClr val="dk1"/>
                </a:solidFill>
              </a:rPr>
              <a:t>Detailed examination of the offers received</a:t>
            </a:r>
          </a:p>
          <a:p>
            <a:pPr marL="182395" indent="-256327">
              <a:lnSpc>
                <a:spcPct val="115000"/>
              </a:lnSpc>
              <a:buClr>
                <a:srgbClr val="CB1C0C"/>
              </a:buClr>
              <a:buSzPts val="1100"/>
              <a:buChar char="●"/>
            </a:pPr>
            <a:r>
              <a:rPr lang="en-US" sz="1400" dirty="0" err="1">
                <a:solidFill>
                  <a:schemeClr val="dk1"/>
                </a:solidFill>
              </a:rPr>
              <a:t>Prioritisation</a:t>
            </a:r>
            <a:r>
              <a:rPr lang="en-US" sz="1400" dirty="0">
                <a:solidFill>
                  <a:schemeClr val="dk1"/>
                </a:solidFill>
              </a:rPr>
              <a:t> of the offers and </a:t>
            </a:r>
            <a:r>
              <a:rPr lang="en-US" sz="1400" dirty="0" smtClean="0">
                <a:solidFill>
                  <a:schemeClr val="dk1"/>
                </a:solidFill>
              </a:rPr>
              <a:t>selection</a:t>
            </a:r>
          </a:p>
          <a:p>
            <a:pPr marL="609585">
              <a:lnSpc>
                <a:spcPct val="115000"/>
              </a:lnSpc>
              <a:spcBef>
                <a:spcPts val="400"/>
              </a:spcBef>
              <a:spcAft>
                <a:spcPts val="400"/>
              </a:spcAft>
            </a:pPr>
            <a:endParaRPr sz="1333" dirty="0">
              <a:solidFill>
                <a:schemeClr val="dk1"/>
              </a:solidFill>
            </a:endParaRPr>
          </a:p>
        </p:txBody>
      </p:sp>
      <p:sp>
        <p:nvSpPr>
          <p:cNvPr id="20" name="Google Shape;2028;ga87bf4bdca_1_1">
            <a:extLst>
              <a:ext uri="{FF2B5EF4-FFF2-40B4-BE49-F238E27FC236}">
                <a16:creationId xmlns:a16="http://schemas.microsoft.com/office/drawing/2014/main" id="{74714B4D-A18C-49E5-A9AE-EF974704506B}"/>
              </a:ext>
            </a:extLst>
          </p:cNvPr>
          <p:cNvSpPr txBox="1"/>
          <p:nvPr/>
        </p:nvSpPr>
        <p:spPr>
          <a:xfrm>
            <a:off x="8344814" y="1822124"/>
            <a:ext cx="2058496" cy="3468959"/>
          </a:xfrm>
          <a:prstGeom prst="rect">
            <a:avLst/>
          </a:prstGeom>
          <a:noFill/>
          <a:ln>
            <a:noFill/>
          </a:ln>
        </p:spPr>
        <p:txBody>
          <a:bodyPr spcFirstLastPara="1" wrap="square" lIns="121900" tIns="121900" rIns="121900" bIns="121900" anchor="t" anchorCtr="0">
            <a:noAutofit/>
          </a:bodyPr>
          <a:lstStyle/>
          <a:p>
            <a:pPr marL="182395" indent="-256327">
              <a:lnSpc>
                <a:spcPct val="115000"/>
              </a:lnSpc>
              <a:buClr>
                <a:srgbClr val="4C7474"/>
              </a:buClr>
              <a:buSzPts val="1100"/>
              <a:buChar char="●"/>
            </a:pPr>
            <a:endParaRPr lang="fr-CH" sz="1333" dirty="0" smtClean="0">
              <a:solidFill>
                <a:schemeClr val="dk1"/>
              </a:solidFill>
            </a:endParaRPr>
          </a:p>
          <a:p>
            <a:pPr marL="182395" indent="-256327">
              <a:lnSpc>
                <a:spcPct val="115000"/>
              </a:lnSpc>
              <a:buClr>
                <a:srgbClr val="4C7474"/>
              </a:buClr>
              <a:buSzPts val="1100"/>
              <a:buChar char="●"/>
            </a:pPr>
            <a:r>
              <a:rPr lang="en-US" sz="1400" dirty="0">
                <a:solidFill>
                  <a:schemeClr val="dk1"/>
                </a:solidFill>
              </a:rPr>
              <a:t>Creation of an implementation concept</a:t>
            </a:r>
          </a:p>
          <a:p>
            <a:pPr marL="182395" indent="-256327">
              <a:lnSpc>
                <a:spcPct val="115000"/>
              </a:lnSpc>
              <a:buClr>
                <a:srgbClr val="4C7474"/>
              </a:buClr>
              <a:buSzPts val="1100"/>
              <a:buChar char="●"/>
            </a:pPr>
            <a:r>
              <a:rPr lang="en-US" sz="1400" dirty="0">
                <a:solidFill>
                  <a:schemeClr val="dk1"/>
                </a:solidFill>
              </a:rPr>
              <a:t>Design and gradual introduction of the new IT solutions</a:t>
            </a:r>
          </a:p>
          <a:p>
            <a:pPr marL="182395" indent="-256327">
              <a:lnSpc>
                <a:spcPct val="115000"/>
              </a:lnSpc>
              <a:buClr>
                <a:srgbClr val="4C7474"/>
              </a:buClr>
              <a:buSzPts val="1100"/>
              <a:buChar char="●"/>
            </a:pPr>
            <a:r>
              <a:rPr lang="en-US" sz="1400" dirty="0">
                <a:solidFill>
                  <a:schemeClr val="dk1"/>
                </a:solidFill>
              </a:rPr>
              <a:t>Training of internal users and </a:t>
            </a:r>
            <a:r>
              <a:rPr lang="en-US" sz="1400" dirty="0" smtClean="0">
                <a:solidFill>
                  <a:schemeClr val="dk1"/>
                </a:solidFill>
              </a:rPr>
              <a:t>awareness raising of customers</a:t>
            </a:r>
            <a:endParaRPr sz="1400" dirty="0">
              <a:solidFill>
                <a:schemeClr val="dk1"/>
              </a:solidFill>
            </a:endParaRPr>
          </a:p>
        </p:txBody>
      </p:sp>
      <p:pic>
        <p:nvPicPr>
          <p:cNvPr id="21" name="Google Shape;2029;ga87bf4bdca_1_1">
            <a:extLst>
              <a:ext uri="{FF2B5EF4-FFF2-40B4-BE49-F238E27FC236}">
                <a16:creationId xmlns:a16="http://schemas.microsoft.com/office/drawing/2014/main" id="{6876A5E2-99DB-47F3-B98E-CD406FE40738}"/>
              </a:ext>
            </a:extLst>
          </p:cNvPr>
          <p:cNvPicPr preferRelativeResize="0"/>
          <p:nvPr/>
        </p:nvPicPr>
        <p:blipFill rotWithShape="1">
          <a:blip r:embed="rId4">
            <a:alphaModFix/>
          </a:blip>
          <a:srcRect/>
          <a:stretch/>
        </p:blipFill>
        <p:spPr>
          <a:xfrm>
            <a:off x="2488233" y="4059403"/>
            <a:ext cx="1279996" cy="1176560"/>
          </a:xfrm>
          <a:prstGeom prst="rect">
            <a:avLst/>
          </a:prstGeom>
          <a:noFill/>
          <a:ln>
            <a:noFill/>
          </a:ln>
        </p:spPr>
      </p:pic>
      <p:pic>
        <p:nvPicPr>
          <p:cNvPr id="22" name="Google Shape;2030;ga87bf4bdca_1_1">
            <a:extLst>
              <a:ext uri="{FF2B5EF4-FFF2-40B4-BE49-F238E27FC236}">
                <a16:creationId xmlns:a16="http://schemas.microsoft.com/office/drawing/2014/main" id="{621FE246-4C8F-4FA4-94FB-26385FDFB6BA}"/>
              </a:ext>
            </a:extLst>
          </p:cNvPr>
          <p:cNvPicPr preferRelativeResize="0"/>
          <p:nvPr/>
        </p:nvPicPr>
        <p:blipFill rotWithShape="1">
          <a:blip r:embed="rId5">
            <a:alphaModFix/>
          </a:blip>
          <a:srcRect/>
          <a:stretch/>
        </p:blipFill>
        <p:spPr>
          <a:xfrm>
            <a:off x="6813515" y="2993169"/>
            <a:ext cx="971399" cy="1128083"/>
          </a:xfrm>
          <a:prstGeom prst="rect">
            <a:avLst/>
          </a:prstGeom>
          <a:noFill/>
          <a:ln>
            <a:noFill/>
          </a:ln>
        </p:spPr>
      </p:pic>
      <p:sp>
        <p:nvSpPr>
          <p:cNvPr id="25" name="Google Shape;2033;ga87bf4bdca_1_1">
            <a:extLst>
              <a:ext uri="{FF2B5EF4-FFF2-40B4-BE49-F238E27FC236}">
                <a16:creationId xmlns:a16="http://schemas.microsoft.com/office/drawing/2014/main" id="{7219C69A-0387-48F3-9880-041712192982}"/>
              </a:ext>
            </a:extLst>
          </p:cNvPr>
          <p:cNvSpPr txBox="1"/>
          <p:nvPr/>
        </p:nvSpPr>
        <p:spPr>
          <a:xfrm>
            <a:off x="11315747" y="4209269"/>
            <a:ext cx="943780" cy="1775048"/>
          </a:xfrm>
          <a:prstGeom prst="rect">
            <a:avLst/>
          </a:prstGeom>
          <a:noFill/>
          <a:ln>
            <a:noFill/>
          </a:ln>
        </p:spPr>
        <p:txBody>
          <a:bodyPr spcFirstLastPara="1" wrap="square" lIns="121900" tIns="121900" rIns="121900" bIns="121900" anchor="t" anchorCtr="0">
            <a:noAutofit/>
          </a:bodyPr>
          <a:lstStyle/>
          <a:p>
            <a:pPr algn="ctr"/>
            <a:endParaRPr sz="2400" b="1" dirty="0">
              <a:solidFill>
                <a:schemeClr val="accent2"/>
              </a:solidFill>
              <a:latin typeface="Georgia"/>
              <a:ea typeface="Georgia"/>
              <a:cs typeface="Georgia"/>
              <a:sym typeface="Georgia"/>
            </a:endParaRPr>
          </a:p>
        </p:txBody>
      </p:sp>
      <p:sp>
        <p:nvSpPr>
          <p:cNvPr id="23" name="Title 1">
            <a:extLst>
              <a:ext uri="{FF2B5EF4-FFF2-40B4-BE49-F238E27FC236}">
                <a16:creationId xmlns:a16="http://schemas.microsoft.com/office/drawing/2014/main" id="{4DA5FBCB-1009-4C9E-9D39-03710D84A271}"/>
              </a:ext>
            </a:extLst>
          </p:cNvPr>
          <p:cNvSpPr>
            <a:spLocks noGrp="1"/>
          </p:cNvSpPr>
          <p:nvPr>
            <p:ph type="title"/>
          </p:nvPr>
        </p:nvSpPr>
        <p:spPr>
          <a:xfrm>
            <a:off x="838201" y="365125"/>
            <a:ext cx="9900369" cy="1325563"/>
          </a:xfrm>
        </p:spPr>
        <p:txBody>
          <a:bodyPr>
            <a:noAutofit/>
          </a:bodyPr>
          <a:lstStyle/>
          <a:p>
            <a:r>
              <a:rPr lang="fr-BE" b="1" dirty="0" smtClean="0">
                <a:solidFill>
                  <a:schemeClr val="accent2"/>
                </a:solidFill>
                <a:latin typeface="Calibri Light" panose="020F0302020204030204" pitchFamily="34" charset="0"/>
                <a:cs typeface="Calibri Light" panose="020F0302020204030204" pitchFamily="34" charset="0"/>
              </a:rPr>
              <a:t>              : </a:t>
            </a:r>
            <a:r>
              <a:rPr lang="fr-BE" dirty="0" err="1" smtClean="0">
                <a:solidFill>
                  <a:schemeClr val="accent2"/>
                </a:solidFill>
                <a:latin typeface="Calibri Light" panose="020F0302020204030204" pitchFamily="34" charset="0"/>
                <a:cs typeface="Calibri Light" panose="020F0302020204030204" pitchFamily="34" charset="0"/>
              </a:rPr>
              <a:t>Launching</a:t>
            </a:r>
            <a:r>
              <a:rPr lang="fr-BE" dirty="0" smtClean="0">
                <a:solidFill>
                  <a:schemeClr val="accent2"/>
                </a:solidFill>
                <a:latin typeface="Calibri Light" panose="020F0302020204030204" pitchFamily="34" charset="0"/>
                <a:cs typeface="Calibri Light" panose="020F0302020204030204" pitchFamily="34" charset="0"/>
              </a:rPr>
              <a:t> an </a:t>
            </a:r>
            <a:r>
              <a:rPr lang="fr-BE" dirty="0" err="1" smtClean="0">
                <a:solidFill>
                  <a:schemeClr val="accent2"/>
                </a:solidFill>
                <a:latin typeface="Calibri Light" panose="020F0302020204030204" pitchFamily="34" charset="0"/>
                <a:cs typeface="Calibri Light" panose="020F0302020204030204" pitchFamily="34" charset="0"/>
              </a:rPr>
              <a:t>European</a:t>
            </a:r>
            <a:r>
              <a:rPr lang="fr-BE" dirty="0" smtClean="0">
                <a:solidFill>
                  <a:schemeClr val="accent2"/>
                </a:solidFill>
                <a:latin typeface="Calibri Light" panose="020F0302020204030204" pitchFamily="34" charset="0"/>
                <a:cs typeface="Calibri Light" panose="020F0302020204030204" pitchFamily="34" charset="0"/>
              </a:rPr>
              <a:t> tender </a:t>
            </a:r>
            <a:r>
              <a:rPr lang="fr-BE" dirty="0" smtClean="0">
                <a:solidFill>
                  <a:schemeClr val="accent2"/>
                </a:solidFill>
                <a:latin typeface="Calibri Light" panose="020F0302020204030204" pitchFamily="34" charset="0"/>
                <a:cs typeface="Calibri Light" panose="020F0302020204030204" pitchFamily="34" charset="0"/>
              </a:rPr>
              <a:t/>
            </a:r>
            <a:br>
              <a:rPr lang="fr-BE" dirty="0" smtClean="0">
                <a:solidFill>
                  <a:schemeClr val="accent2"/>
                </a:solidFill>
                <a:latin typeface="Calibri Light" panose="020F0302020204030204" pitchFamily="34" charset="0"/>
                <a:cs typeface="Calibri Light" panose="020F0302020204030204" pitchFamily="34" charset="0"/>
              </a:rPr>
            </a:br>
            <a:r>
              <a:rPr lang="fr-BE" dirty="0" smtClean="0">
                <a:solidFill>
                  <a:schemeClr val="accent2"/>
                </a:solidFill>
                <a:latin typeface="Calibri Light" panose="020F0302020204030204" pitchFamily="34" charset="0"/>
                <a:cs typeface="Calibri Light" panose="020F0302020204030204" pitchFamily="34" charset="0"/>
              </a:rPr>
              <a:t>for </a:t>
            </a:r>
            <a:r>
              <a:rPr lang="fr-BE" dirty="0" smtClean="0">
                <a:solidFill>
                  <a:schemeClr val="accent2"/>
                </a:solidFill>
                <a:latin typeface="Calibri Light" panose="020F0302020204030204" pitchFamily="34" charset="0"/>
                <a:cs typeface="Calibri Light" panose="020F0302020204030204" pitchFamily="34" charset="0"/>
              </a:rPr>
              <a:t>a new performant IT-infrastructure</a:t>
            </a:r>
            <a:endParaRPr lang="fr-BE" dirty="0">
              <a:solidFill>
                <a:schemeClr val="accent2"/>
              </a:solidFill>
              <a:latin typeface="Calibri Light" panose="020F0302020204030204" pitchFamily="34" charset="0"/>
              <a:cs typeface="Calibri Light" panose="020F0302020204030204" pitchFamily="34" charset="0"/>
            </a:endParaRPr>
          </a:p>
        </p:txBody>
      </p:sp>
      <p:sp>
        <p:nvSpPr>
          <p:cNvPr id="2" name="Footer Placeholder 1"/>
          <p:cNvSpPr>
            <a:spLocks noGrp="1"/>
          </p:cNvSpPr>
          <p:nvPr>
            <p:ph type="ftr" sz="quarter" idx="11"/>
          </p:nvPr>
        </p:nvSpPr>
        <p:spPr/>
        <p:txBody>
          <a:bodyPr/>
          <a:lstStyle/>
          <a:p>
            <a:r>
              <a:rPr lang="en-US" smtClean="0"/>
              <a:t>INTERCEPT - study Visit - 26 September 2022</a:t>
            </a:r>
            <a:endParaRPr lang="en-GB"/>
          </a:p>
        </p:txBody>
      </p:sp>
      <p:sp>
        <p:nvSpPr>
          <p:cNvPr id="3" name="Slide Number Placeholder 2"/>
          <p:cNvSpPr>
            <a:spLocks noGrp="1"/>
          </p:cNvSpPr>
          <p:nvPr>
            <p:ph type="sldNum" sz="quarter" idx="12"/>
          </p:nvPr>
        </p:nvSpPr>
        <p:spPr/>
        <p:txBody>
          <a:bodyPr/>
          <a:lstStyle/>
          <a:p>
            <a:fld id="{6BB9F288-823E-4A9F-AF04-7438C568EF98}" type="slidenum">
              <a:rPr lang="en-GB" smtClean="0"/>
              <a:t>30</a:t>
            </a:fld>
            <a:endParaRPr lang="en-GB"/>
          </a:p>
        </p:txBody>
      </p:sp>
      <p:pic>
        <p:nvPicPr>
          <p:cNvPr id="4" name="Grafik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0653" y="200217"/>
            <a:ext cx="1813112" cy="1208741"/>
          </a:xfrm>
          <a:prstGeom prst="rect">
            <a:avLst/>
          </a:prstGeom>
        </p:spPr>
      </p:pic>
    </p:spTree>
    <p:extLst>
      <p:ext uri="{BB962C8B-B14F-4D97-AF65-F5344CB8AC3E}">
        <p14:creationId xmlns:p14="http://schemas.microsoft.com/office/powerpoint/2010/main" val="13028268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a:solidFill>
                  <a:schemeClr val="accent2"/>
                </a:solidFill>
              </a:rPr>
              <a:t>Future </a:t>
            </a:r>
            <a:r>
              <a:rPr lang="fr-FR" dirty="0" err="1">
                <a:solidFill>
                  <a:schemeClr val="accent2"/>
                </a:solidFill>
              </a:rPr>
              <a:t>Skills</a:t>
            </a:r>
            <a:r>
              <a:rPr lang="fr-FR" dirty="0">
                <a:solidFill>
                  <a:schemeClr val="accent2"/>
                </a:solidFill>
              </a:rPr>
              <a:t> Initiative</a:t>
            </a:r>
            <a:endParaRPr lang="fr-FR" i="1" dirty="0">
              <a:solidFill>
                <a:schemeClr val="accent2"/>
              </a:solidFill>
            </a:endParaRPr>
          </a:p>
        </p:txBody>
      </p:sp>
      <p:sp>
        <p:nvSpPr>
          <p:cNvPr id="11" name="Footer Placeholder 4"/>
          <p:cNvSpPr>
            <a:spLocks noGrp="1"/>
          </p:cNvSpPr>
          <p:nvPr>
            <p:ph type="ftr" sz="quarter" idx="11"/>
          </p:nvPr>
        </p:nvSpPr>
        <p:spPr/>
        <p:txBody>
          <a:bodyPr/>
          <a:lstStyle/>
          <a:p>
            <a:r>
              <a:rPr lang="en-US" smtClean="0"/>
              <a:t>INTERCEPT - study Visit - 26 September 2022</a:t>
            </a:r>
            <a:endParaRPr lang="en-GB" dirty="0"/>
          </a:p>
        </p:txBody>
      </p:sp>
      <p:sp>
        <p:nvSpPr>
          <p:cNvPr id="6" name="Slide Number Placeholder 5"/>
          <p:cNvSpPr>
            <a:spLocks noGrp="1"/>
          </p:cNvSpPr>
          <p:nvPr>
            <p:ph type="sldNum" sz="quarter" idx="12"/>
          </p:nvPr>
        </p:nvSpPr>
        <p:spPr/>
        <p:txBody>
          <a:bodyPr/>
          <a:lstStyle/>
          <a:p>
            <a:fld id="{6BB9F288-823E-4A9F-AF04-7438C568EF98}" type="slidenum">
              <a:rPr lang="en-GB" smtClean="0"/>
              <a:t>31</a:t>
            </a:fld>
            <a:endParaRPr lang="en-GB"/>
          </a:p>
        </p:txBody>
      </p:sp>
      <p:sp>
        <p:nvSpPr>
          <p:cNvPr id="7" name="Rectangle 6"/>
          <p:cNvSpPr/>
          <p:nvPr/>
        </p:nvSpPr>
        <p:spPr>
          <a:xfrm>
            <a:off x="838200" y="1950377"/>
            <a:ext cx="10251557" cy="2123658"/>
          </a:xfrm>
          <a:prstGeom prst="rect">
            <a:avLst/>
          </a:prstGeom>
        </p:spPr>
        <p:txBody>
          <a:bodyPr wrap="square">
            <a:spAutoFit/>
          </a:bodyPr>
          <a:lstStyle/>
          <a:p>
            <a:pPr marL="342900" indent="-342900">
              <a:buFont typeface="Wingdings" panose="05000000000000000000" pitchFamily="2" charset="2"/>
              <a:buChar char="Ø"/>
            </a:pPr>
            <a:r>
              <a:rPr lang="en-US" dirty="0"/>
              <a:t>From May 2018 to November 2019, a pilot project </a:t>
            </a:r>
            <a:r>
              <a:rPr lang="en-US" dirty="0" smtClean="0"/>
              <a:t>(“Luxembourg Digital Skills Bridge”) was </a:t>
            </a:r>
            <a:r>
              <a:rPr lang="en-US" dirty="0"/>
              <a:t>carried out with the aim of anticipating the impacts of technological advances on jobs and to test (as a "proof of concept") the usefulness of supporting companies and their employees in the transformation of their work, jobs and </a:t>
            </a:r>
            <a:r>
              <a:rPr lang="en-US" dirty="0" smtClean="0"/>
              <a:t>skills.</a:t>
            </a:r>
          </a:p>
          <a:p>
            <a:pPr marL="342900" indent="-342900">
              <a:buFont typeface="Wingdings" panose="05000000000000000000" pitchFamily="2" charset="2"/>
              <a:buChar char="Ø"/>
            </a:pPr>
            <a:r>
              <a:rPr lang="en-US" dirty="0" smtClean="0"/>
              <a:t>In October 2020, ADEM launched the “</a:t>
            </a:r>
            <a:r>
              <a:rPr lang="en-US" b="1" dirty="0" smtClean="0">
                <a:solidFill>
                  <a:schemeClr val="accent2"/>
                </a:solidFill>
              </a:rPr>
              <a:t>Future Skills Initiative” </a:t>
            </a:r>
            <a:r>
              <a:rPr lang="en-US" dirty="0" smtClean="0"/>
              <a:t>which aims at reducing the ever increasing “skills gap” on the Luxembourg </a:t>
            </a:r>
            <a:r>
              <a:rPr lang="en-US" dirty="0" err="1" smtClean="0"/>
              <a:t>labour</a:t>
            </a:r>
            <a:r>
              <a:rPr lang="en-US" dirty="0" smtClean="0"/>
              <a:t> market </a:t>
            </a:r>
            <a:endParaRPr lang="en-US" dirty="0"/>
          </a:p>
          <a:p>
            <a:endParaRPr lang="en-US" sz="2400" b="1" dirty="0" smtClean="0">
              <a:solidFill>
                <a:schemeClr val="accent6"/>
              </a:solidFill>
            </a:endParaRPr>
          </a:p>
        </p:txBody>
      </p:sp>
      <p:sp>
        <p:nvSpPr>
          <p:cNvPr id="3" name="TextBox 2"/>
          <p:cNvSpPr txBox="1"/>
          <p:nvPr/>
        </p:nvSpPr>
        <p:spPr>
          <a:xfrm>
            <a:off x="977474" y="4244793"/>
            <a:ext cx="712054" cy="461665"/>
          </a:xfrm>
          <a:prstGeom prst="rect">
            <a:avLst/>
          </a:prstGeom>
          <a:noFill/>
        </p:spPr>
        <p:txBody>
          <a:bodyPr wrap="none" rtlCol="0">
            <a:spAutoFit/>
          </a:bodyPr>
          <a:lstStyle/>
          <a:p>
            <a:r>
              <a:rPr lang="en-US" sz="2400" b="1" dirty="0">
                <a:solidFill>
                  <a:schemeClr val="accent2"/>
                </a:solidFill>
              </a:rPr>
              <a:t>via: </a:t>
            </a:r>
          </a:p>
        </p:txBody>
      </p:sp>
      <p:sp>
        <p:nvSpPr>
          <p:cNvPr id="5" name="Rounded Rectangle 4"/>
          <p:cNvSpPr/>
          <p:nvPr/>
        </p:nvSpPr>
        <p:spPr>
          <a:xfrm>
            <a:off x="1828801" y="3904490"/>
            <a:ext cx="2860157" cy="1287073"/>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Upskilling and reskilling of </a:t>
            </a:r>
            <a:r>
              <a:rPr lang="en-US" sz="2000" b="1" dirty="0" smtClean="0">
                <a:solidFill>
                  <a:schemeClr val="tx1"/>
                </a:solidFill>
              </a:rPr>
              <a:t>jobseekers</a:t>
            </a:r>
            <a:endParaRPr lang="en-US" sz="2000" b="1" dirty="0">
              <a:solidFill>
                <a:schemeClr val="tx1"/>
              </a:solidFill>
            </a:endParaRPr>
          </a:p>
        </p:txBody>
      </p:sp>
      <p:sp>
        <p:nvSpPr>
          <p:cNvPr id="9" name="Rounded Rectangle 8"/>
          <p:cNvSpPr/>
          <p:nvPr/>
        </p:nvSpPr>
        <p:spPr>
          <a:xfrm>
            <a:off x="8493642" y="3885333"/>
            <a:ext cx="2860158" cy="1287073"/>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Supporting companies in upskilling and reskilling of employees</a:t>
            </a:r>
          </a:p>
        </p:txBody>
      </p:sp>
      <p:sp>
        <p:nvSpPr>
          <p:cNvPr id="10" name="Rounded Rectangle 9"/>
          <p:cNvSpPr/>
          <p:nvPr/>
        </p:nvSpPr>
        <p:spPr>
          <a:xfrm>
            <a:off x="5033630" y="3885333"/>
            <a:ext cx="3115339" cy="1287073"/>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Analysis &amp; studies of evolution in sectors, jobs and skills</a:t>
            </a:r>
          </a:p>
        </p:txBody>
      </p:sp>
      <p:sp>
        <p:nvSpPr>
          <p:cNvPr id="8" name="TextBox 7"/>
          <p:cNvSpPr txBox="1"/>
          <p:nvPr/>
        </p:nvSpPr>
        <p:spPr>
          <a:xfrm>
            <a:off x="977474" y="5435232"/>
            <a:ext cx="10112283" cy="646331"/>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ADEM also participates </a:t>
            </a:r>
            <a:r>
              <a:rPr lang="en-US" dirty="0"/>
              <a:t>in the elaboration of the National Skills Strategy, currently conducted by the OECD, </a:t>
            </a:r>
            <a:r>
              <a:rPr lang="en-US" dirty="0" smtClean="0"/>
              <a:t>with the aim of supporting </a:t>
            </a:r>
            <a:r>
              <a:rPr lang="en-US" dirty="0"/>
              <a:t>the anticipation and development of future </a:t>
            </a:r>
            <a:r>
              <a:rPr lang="en-US" dirty="0" smtClean="0"/>
              <a:t>skills</a:t>
            </a:r>
            <a:endParaRPr lang="en-US" dirty="0"/>
          </a:p>
        </p:txBody>
      </p:sp>
    </p:spTree>
    <p:extLst>
      <p:ext uri="{BB962C8B-B14F-4D97-AF65-F5344CB8AC3E}">
        <p14:creationId xmlns:p14="http://schemas.microsoft.com/office/powerpoint/2010/main" val="7390578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2"/>
                </a:solidFill>
              </a:rPr>
              <a:t>Upskilling of jobseekers</a:t>
            </a:r>
            <a:endParaRPr lang="en-US" i="1" dirty="0">
              <a:solidFill>
                <a:schemeClr val="accent2"/>
              </a:solidFill>
            </a:endParaRPr>
          </a:p>
        </p:txBody>
      </p:sp>
      <p:sp>
        <p:nvSpPr>
          <p:cNvPr id="11" name="Footer Placeholder 4"/>
          <p:cNvSpPr>
            <a:spLocks noGrp="1"/>
          </p:cNvSpPr>
          <p:nvPr>
            <p:ph type="ftr" sz="quarter" idx="11"/>
          </p:nvPr>
        </p:nvSpPr>
        <p:spPr/>
        <p:txBody>
          <a:bodyPr/>
          <a:lstStyle/>
          <a:p>
            <a:r>
              <a:rPr lang="en-US" smtClean="0"/>
              <a:t>INTERCEPT - study Visit - 26 September 2022</a:t>
            </a:r>
            <a:endParaRPr lang="en-GB" dirty="0"/>
          </a:p>
        </p:txBody>
      </p:sp>
      <p:sp>
        <p:nvSpPr>
          <p:cNvPr id="6" name="Slide Number Placeholder 5"/>
          <p:cNvSpPr>
            <a:spLocks noGrp="1"/>
          </p:cNvSpPr>
          <p:nvPr>
            <p:ph type="sldNum" sz="quarter" idx="12"/>
          </p:nvPr>
        </p:nvSpPr>
        <p:spPr/>
        <p:txBody>
          <a:bodyPr/>
          <a:lstStyle/>
          <a:p>
            <a:fld id="{6BB9F288-823E-4A9F-AF04-7438C568EF98}" type="slidenum">
              <a:rPr lang="en-GB" smtClean="0"/>
              <a:t>32</a:t>
            </a:fld>
            <a:endParaRPr lang="en-GB"/>
          </a:p>
        </p:txBody>
      </p:sp>
      <p:sp>
        <p:nvSpPr>
          <p:cNvPr id="3" name="Rounded Rectangle 2"/>
          <p:cNvSpPr/>
          <p:nvPr/>
        </p:nvSpPr>
        <p:spPr>
          <a:xfrm>
            <a:off x="838199" y="1985995"/>
            <a:ext cx="10525059" cy="409904"/>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t>FutureSkills</a:t>
            </a:r>
            <a:r>
              <a:rPr lang="en-US" sz="2400" b="1" dirty="0"/>
              <a:t> </a:t>
            </a:r>
            <a:r>
              <a:rPr lang="en-US" sz="2400" b="1" dirty="0" err="1"/>
              <a:t>programme</a:t>
            </a:r>
            <a:r>
              <a:rPr lang="en-US" sz="2400" b="1" dirty="0"/>
              <a:t> launched in October 2020</a:t>
            </a:r>
          </a:p>
        </p:txBody>
      </p:sp>
      <p:sp>
        <p:nvSpPr>
          <p:cNvPr id="7" name="Rounded Rectangle 6"/>
          <p:cNvSpPr/>
          <p:nvPr/>
        </p:nvSpPr>
        <p:spPr>
          <a:xfrm>
            <a:off x="2286078" y="3690768"/>
            <a:ext cx="3583094" cy="9715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 months (online) training in </a:t>
            </a:r>
          </a:p>
          <a:p>
            <a:pPr algn="ctr"/>
            <a:r>
              <a:rPr lang="en-US" b="1" dirty="0"/>
              <a:t>Future Skills</a:t>
            </a:r>
          </a:p>
          <a:p>
            <a:pPr algn="ctr"/>
            <a:r>
              <a:rPr lang="en-US" b="1" dirty="0"/>
              <a:t>(soft skills + digital skills)</a:t>
            </a:r>
          </a:p>
        </p:txBody>
      </p:sp>
      <p:sp>
        <p:nvSpPr>
          <p:cNvPr id="8" name="TextBox 7"/>
          <p:cNvSpPr txBox="1"/>
          <p:nvPr/>
        </p:nvSpPr>
        <p:spPr>
          <a:xfrm>
            <a:off x="838199" y="2892140"/>
            <a:ext cx="748923" cy="369332"/>
          </a:xfrm>
          <a:prstGeom prst="rect">
            <a:avLst/>
          </a:prstGeom>
          <a:noFill/>
        </p:spPr>
        <p:txBody>
          <a:bodyPr wrap="none" rtlCol="0">
            <a:spAutoFit/>
          </a:bodyPr>
          <a:lstStyle/>
          <a:p>
            <a:r>
              <a:rPr lang="en-US" b="1" dirty="0"/>
              <a:t>Who?</a:t>
            </a:r>
          </a:p>
        </p:txBody>
      </p:sp>
      <p:sp>
        <p:nvSpPr>
          <p:cNvPr id="10" name="TextBox 9"/>
          <p:cNvSpPr txBox="1"/>
          <p:nvPr/>
        </p:nvSpPr>
        <p:spPr>
          <a:xfrm>
            <a:off x="838199" y="4001283"/>
            <a:ext cx="817340" cy="369332"/>
          </a:xfrm>
          <a:prstGeom prst="rect">
            <a:avLst/>
          </a:prstGeom>
          <a:noFill/>
        </p:spPr>
        <p:txBody>
          <a:bodyPr wrap="none" rtlCol="0">
            <a:spAutoFit/>
          </a:bodyPr>
          <a:lstStyle/>
          <a:p>
            <a:r>
              <a:rPr lang="en-US" b="1" dirty="0"/>
              <a:t>What?</a:t>
            </a:r>
          </a:p>
        </p:txBody>
      </p:sp>
      <p:sp>
        <p:nvSpPr>
          <p:cNvPr id="12" name="TextBox 11"/>
          <p:cNvSpPr txBox="1"/>
          <p:nvPr/>
        </p:nvSpPr>
        <p:spPr>
          <a:xfrm>
            <a:off x="838199" y="5120050"/>
            <a:ext cx="730328" cy="369332"/>
          </a:xfrm>
          <a:prstGeom prst="rect">
            <a:avLst/>
          </a:prstGeom>
          <a:noFill/>
        </p:spPr>
        <p:txBody>
          <a:bodyPr wrap="none" rtlCol="0">
            <a:spAutoFit/>
          </a:bodyPr>
          <a:lstStyle/>
          <a:p>
            <a:r>
              <a:rPr lang="en-US" b="1" dirty="0"/>
              <a:t>Why?</a:t>
            </a:r>
          </a:p>
        </p:txBody>
      </p:sp>
      <p:sp>
        <p:nvSpPr>
          <p:cNvPr id="9" name="Plus 8"/>
          <p:cNvSpPr/>
          <p:nvPr/>
        </p:nvSpPr>
        <p:spPr>
          <a:xfrm>
            <a:off x="6082336" y="3911603"/>
            <a:ext cx="578069" cy="582143"/>
          </a:xfrm>
          <a:prstGeom prst="mathPlus">
            <a:avLst>
              <a:gd name="adj1" fmla="val 12610"/>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6873569" y="3716892"/>
            <a:ext cx="3639404" cy="9715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Max. 6 months traineeship in a public administration</a:t>
            </a:r>
          </a:p>
        </p:txBody>
      </p:sp>
      <p:sp>
        <p:nvSpPr>
          <p:cNvPr id="15" name="Rectangle 14"/>
          <p:cNvSpPr/>
          <p:nvPr/>
        </p:nvSpPr>
        <p:spPr>
          <a:xfrm>
            <a:off x="2340693" y="4976307"/>
            <a:ext cx="2603373" cy="88286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Stay active during this difficult period of unemployment</a:t>
            </a:r>
          </a:p>
        </p:txBody>
      </p:sp>
      <p:sp>
        <p:nvSpPr>
          <p:cNvPr id="16" name="Rectangle 15"/>
          <p:cNvSpPr/>
          <p:nvPr/>
        </p:nvSpPr>
        <p:spPr>
          <a:xfrm>
            <a:off x="5236817" y="4985363"/>
            <a:ext cx="2545567" cy="88286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Free access to a real upskilling in transversal future skills</a:t>
            </a:r>
          </a:p>
        </p:txBody>
      </p:sp>
      <p:sp>
        <p:nvSpPr>
          <p:cNvPr id="17" name="Rectangle 16"/>
          <p:cNvSpPr/>
          <p:nvPr/>
        </p:nvSpPr>
        <p:spPr>
          <a:xfrm>
            <a:off x="8075136" y="4982545"/>
            <a:ext cx="2437837" cy="88286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Improve employment prospects (short- and long-term)</a:t>
            </a:r>
          </a:p>
        </p:txBody>
      </p:sp>
      <p:sp>
        <p:nvSpPr>
          <p:cNvPr id="18" name="Rectangle 17"/>
          <p:cNvSpPr/>
          <p:nvPr/>
        </p:nvSpPr>
        <p:spPr>
          <a:xfrm>
            <a:off x="2286078" y="2601899"/>
            <a:ext cx="8226895" cy="882869"/>
          </a:xfrm>
          <a:prstGeom prst="rect">
            <a:avLst/>
          </a:prstGeom>
          <a:solidFill>
            <a:schemeClr val="accent6"/>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300-500 jobseekers will participate in the whole program until end of 2021</a:t>
            </a:r>
          </a:p>
          <a:p>
            <a:pPr algn="ctr"/>
            <a:r>
              <a:rPr lang="en-US" sz="2000" b="1" dirty="0"/>
              <a:t>(training modules will be opened to a wider public)</a:t>
            </a:r>
          </a:p>
        </p:txBody>
      </p:sp>
      <p:sp>
        <p:nvSpPr>
          <p:cNvPr id="19" name="Rectangle 18"/>
          <p:cNvSpPr/>
          <p:nvPr/>
        </p:nvSpPr>
        <p:spPr>
          <a:xfrm>
            <a:off x="372066" y="6055395"/>
            <a:ext cx="11672789" cy="355803"/>
          </a:xfrm>
          <a:prstGeom prst="rect">
            <a:avLst/>
          </a:prstGeom>
        </p:spPr>
        <p:txBody>
          <a:bodyPr wrap="square">
            <a:spAutoFit/>
          </a:bodyPr>
          <a:lstStyle/>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Participants remain available for the job market for the whole duration of the program, and continue to pursue actively their job search</a:t>
            </a:r>
          </a:p>
        </p:txBody>
      </p:sp>
    </p:spTree>
    <p:extLst>
      <p:ext uri="{BB962C8B-B14F-4D97-AF65-F5344CB8AC3E}">
        <p14:creationId xmlns:p14="http://schemas.microsoft.com/office/powerpoint/2010/main" val="11985942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2"/>
                </a:solidFill>
              </a:rPr>
              <a:t>Publication of foresight studies </a:t>
            </a:r>
            <a:r>
              <a:rPr lang="en-US" dirty="0" smtClean="0">
                <a:solidFill>
                  <a:schemeClr val="accent2"/>
                </a:solidFill>
              </a:rPr>
              <a:t/>
            </a:r>
            <a:br>
              <a:rPr lang="en-US" dirty="0" smtClean="0">
                <a:solidFill>
                  <a:schemeClr val="accent2"/>
                </a:solidFill>
              </a:rPr>
            </a:br>
            <a:r>
              <a:rPr lang="en-US" dirty="0" smtClean="0">
                <a:solidFill>
                  <a:schemeClr val="accent2"/>
                </a:solidFill>
              </a:rPr>
              <a:t>in 7 </a:t>
            </a:r>
            <a:r>
              <a:rPr lang="en-US" dirty="0" smtClean="0">
                <a:solidFill>
                  <a:schemeClr val="accent2"/>
                </a:solidFill>
              </a:rPr>
              <a:t>business sectors</a:t>
            </a:r>
            <a:endParaRPr lang="en-US" i="1" dirty="0">
              <a:solidFill>
                <a:schemeClr val="accent2"/>
              </a:solidFill>
            </a:endParaRPr>
          </a:p>
        </p:txBody>
      </p:sp>
      <p:sp>
        <p:nvSpPr>
          <p:cNvPr id="11" name="Footer Placeholder 4"/>
          <p:cNvSpPr>
            <a:spLocks noGrp="1"/>
          </p:cNvSpPr>
          <p:nvPr>
            <p:ph type="ftr" sz="quarter" idx="11"/>
          </p:nvPr>
        </p:nvSpPr>
        <p:spPr/>
        <p:txBody>
          <a:bodyPr/>
          <a:lstStyle/>
          <a:p>
            <a:r>
              <a:rPr lang="en-US" smtClean="0"/>
              <a:t>INTERCEPT - study Visit - 26 September 2022</a:t>
            </a:r>
            <a:endParaRPr lang="en-GB" dirty="0"/>
          </a:p>
        </p:txBody>
      </p:sp>
      <p:sp>
        <p:nvSpPr>
          <p:cNvPr id="6" name="Slide Number Placeholder 5"/>
          <p:cNvSpPr>
            <a:spLocks noGrp="1"/>
          </p:cNvSpPr>
          <p:nvPr>
            <p:ph type="sldNum" sz="quarter" idx="12"/>
          </p:nvPr>
        </p:nvSpPr>
        <p:spPr/>
        <p:txBody>
          <a:bodyPr/>
          <a:lstStyle/>
          <a:p>
            <a:fld id="{6BB9F288-823E-4A9F-AF04-7438C568EF98}" type="slidenum">
              <a:rPr lang="en-GB" smtClean="0"/>
              <a:t>33</a:t>
            </a:fld>
            <a:endParaRPr lang="en-GB"/>
          </a:p>
        </p:txBody>
      </p:sp>
      <p:sp>
        <p:nvSpPr>
          <p:cNvPr id="3" name="Rectangle 2"/>
          <p:cNvSpPr/>
          <p:nvPr/>
        </p:nvSpPr>
        <p:spPr>
          <a:xfrm>
            <a:off x="971156" y="2137803"/>
            <a:ext cx="2699056" cy="162700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Analysis of ADEM job vacancy data to study evolution of the demand of different occupations p. sector</a:t>
            </a:r>
          </a:p>
        </p:txBody>
      </p:sp>
      <p:sp>
        <p:nvSpPr>
          <p:cNvPr id="7" name="Rectangle 6"/>
          <p:cNvSpPr/>
          <p:nvPr/>
        </p:nvSpPr>
        <p:spPr>
          <a:xfrm>
            <a:off x="971156" y="3998132"/>
            <a:ext cx="2699056" cy="1627003"/>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Text mining of vacancies to structure skills requirements p. job (and study their evolution)</a:t>
            </a:r>
          </a:p>
        </p:txBody>
      </p:sp>
      <p:sp>
        <p:nvSpPr>
          <p:cNvPr id="8" name="Rectangle 7"/>
          <p:cNvSpPr/>
          <p:nvPr/>
        </p:nvSpPr>
        <p:spPr>
          <a:xfrm>
            <a:off x="3962925" y="2137801"/>
            <a:ext cx="2699056" cy="1627003"/>
          </a:xfrm>
          <a:prstGeom prst="rect">
            <a:avLst/>
          </a:prstGeom>
          <a:solidFill>
            <a:schemeClr val="accent6"/>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Analysis of matching data and demand/supply data to study talent gaps (and surpluses)</a:t>
            </a:r>
          </a:p>
        </p:txBody>
      </p:sp>
      <p:sp>
        <p:nvSpPr>
          <p:cNvPr id="9" name="Rectangle 8"/>
          <p:cNvSpPr/>
          <p:nvPr/>
        </p:nvSpPr>
        <p:spPr>
          <a:xfrm>
            <a:off x="3962925" y="3998132"/>
            <a:ext cx="2699056" cy="162700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Survey with companies on emerging occupations</a:t>
            </a:r>
          </a:p>
        </p:txBody>
      </p:sp>
      <p:sp>
        <p:nvSpPr>
          <p:cNvPr id="5" name="Isosceles Triangle 4"/>
          <p:cNvSpPr/>
          <p:nvPr/>
        </p:nvSpPr>
        <p:spPr>
          <a:xfrm rot="5400000">
            <a:off x="5451714" y="3716762"/>
            <a:ext cx="3487333" cy="329415"/>
          </a:xfrm>
          <a:prstGeom prst="triangle">
            <a:avLst/>
          </a:prstGeom>
          <a:solidFill>
            <a:schemeClr val="accent5">
              <a:lumMod val="5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971155" y="5818656"/>
            <a:ext cx="5690825" cy="569532"/>
          </a:xfrm>
          <a:prstGeom prst="roundRect">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Collaboration with research institutes and employer/sector associations</a:t>
            </a:r>
          </a:p>
        </p:txBody>
      </p:sp>
      <p:sp>
        <p:nvSpPr>
          <p:cNvPr id="12" name="Rounded Rectangle 11"/>
          <p:cNvSpPr/>
          <p:nvPr/>
        </p:nvSpPr>
        <p:spPr>
          <a:xfrm>
            <a:off x="7728780" y="2004570"/>
            <a:ext cx="3890930" cy="895485"/>
          </a:xfrm>
          <a:prstGeom prst="roundRect">
            <a:avLst/>
          </a:prstGeom>
          <a:solidFill>
            <a:schemeClr val="accent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Evidence-based reskilling and upskilling trajectories</a:t>
            </a:r>
          </a:p>
        </p:txBody>
      </p:sp>
      <p:sp>
        <p:nvSpPr>
          <p:cNvPr id="13" name="Rounded Rectangle 12"/>
          <p:cNvSpPr/>
          <p:nvPr/>
        </p:nvSpPr>
        <p:spPr>
          <a:xfrm>
            <a:off x="7728780" y="3135860"/>
            <a:ext cx="3890930" cy="867781"/>
          </a:xfrm>
          <a:prstGeom prst="roundRect">
            <a:avLst/>
          </a:prstGeom>
          <a:solidFill>
            <a:schemeClr val="accent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Dedicated training programs</a:t>
            </a:r>
          </a:p>
        </p:txBody>
      </p:sp>
      <p:sp>
        <p:nvSpPr>
          <p:cNvPr id="14" name="Rounded Rectangle 13"/>
          <p:cNvSpPr/>
          <p:nvPr/>
        </p:nvSpPr>
        <p:spPr>
          <a:xfrm>
            <a:off x="7728780" y="4239446"/>
            <a:ext cx="3890930" cy="867781"/>
          </a:xfrm>
          <a:prstGeom prst="roundRect">
            <a:avLst/>
          </a:prstGeom>
          <a:solidFill>
            <a:schemeClr val="accent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Data-based advising of </a:t>
            </a:r>
            <a:r>
              <a:rPr lang="en-US" b="1" dirty="0" smtClean="0"/>
              <a:t>jobseekers </a:t>
            </a:r>
            <a:r>
              <a:rPr lang="en-US" b="1" dirty="0"/>
              <a:t>and employers</a:t>
            </a:r>
          </a:p>
        </p:txBody>
      </p:sp>
      <p:sp>
        <p:nvSpPr>
          <p:cNvPr id="15" name="Rounded Rectangle 14"/>
          <p:cNvSpPr/>
          <p:nvPr/>
        </p:nvSpPr>
        <p:spPr>
          <a:xfrm>
            <a:off x="7728780" y="5343032"/>
            <a:ext cx="3890930" cy="867781"/>
          </a:xfrm>
          <a:prstGeom prst="roundRect">
            <a:avLst/>
          </a:prstGeom>
          <a:solidFill>
            <a:schemeClr val="accent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Feeding into national skills strategy</a:t>
            </a:r>
          </a:p>
        </p:txBody>
      </p:sp>
    </p:spTree>
    <p:extLst>
      <p:ext uri="{BB962C8B-B14F-4D97-AF65-F5344CB8AC3E}">
        <p14:creationId xmlns:p14="http://schemas.microsoft.com/office/powerpoint/2010/main" val="26172250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err="1">
                <a:solidFill>
                  <a:schemeClr val="accent2"/>
                </a:solidFill>
              </a:rPr>
              <a:t>Upskilling</a:t>
            </a:r>
            <a:r>
              <a:rPr lang="fr-FR" dirty="0">
                <a:solidFill>
                  <a:schemeClr val="accent2"/>
                </a:solidFill>
              </a:rPr>
              <a:t> and </a:t>
            </a:r>
            <a:r>
              <a:rPr lang="fr-FR" dirty="0" err="1">
                <a:solidFill>
                  <a:schemeClr val="accent2"/>
                </a:solidFill>
              </a:rPr>
              <a:t>reskilling</a:t>
            </a:r>
            <a:r>
              <a:rPr lang="fr-FR" dirty="0">
                <a:solidFill>
                  <a:schemeClr val="accent2"/>
                </a:solidFill>
              </a:rPr>
              <a:t> of </a:t>
            </a:r>
            <a:r>
              <a:rPr lang="fr-FR" dirty="0" err="1" smtClean="0">
                <a:solidFill>
                  <a:schemeClr val="accent2"/>
                </a:solidFill>
              </a:rPr>
              <a:t>employees</a:t>
            </a:r>
            <a:r>
              <a:rPr lang="fr-FR" dirty="0" smtClean="0">
                <a:solidFill>
                  <a:schemeClr val="accent2"/>
                </a:solidFill>
              </a:rPr>
              <a:t> </a:t>
            </a:r>
            <a:br>
              <a:rPr lang="fr-FR" dirty="0" smtClean="0">
                <a:solidFill>
                  <a:schemeClr val="accent2"/>
                </a:solidFill>
              </a:rPr>
            </a:br>
            <a:r>
              <a:rPr lang="fr-FR" dirty="0" smtClean="0">
                <a:solidFill>
                  <a:schemeClr val="accent2"/>
                </a:solidFill>
              </a:rPr>
              <a:t>(« </a:t>
            </a:r>
            <a:r>
              <a:rPr lang="fr-FR" dirty="0" err="1" smtClean="0">
                <a:solidFill>
                  <a:schemeClr val="accent2"/>
                </a:solidFill>
              </a:rPr>
              <a:t>Skills</a:t>
            </a:r>
            <a:r>
              <a:rPr lang="fr-FR" dirty="0" smtClean="0">
                <a:solidFill>
                  <a:schemeClr val="accent2"/>
                </a:solidFill>
              </a:rPr>
              <a:t> </a:t>
            </a:r>
            <a:r>
              <a:rPr lang="fr-FR" dirty="0" err="1">
                <a:solidFill>
                  <a:schemeClr val="accent2"/>
                </a:solidFill>
              </a:rPr>
              <a:t>P</a:t>
            </a:r>
            <a:r>
              <a:rPr lang="fr-FR" dirty="0" err="1" smtClean="0">
                <a:solidFill>
                  <a:schemeClr val="accent2"/>
                </a:solidFill>
              </a:rPr>
              <a:t>lang</a:t>
            </a:r>
            <a:r>
              <a:rPr lang="fr-FR" dirty="0" smtClean="0">
                <a:solidFill>
                  <a:schemeClr val="accent2"/>
                </a:solidFill>
              </a:rPr>
              <a:t> »)</a:t>
            </a:r>
            <a:endParaRPr lang="fr-FR" i="1" dirty="0">
              <a:solidFill>
                <a:schemeClr val="accent2"/>
              </a:solidFill>
            </a:endParaRPr>
          </a:p>
        </p:txBody>
      </p:sp>
      <p:sp>
        <p:nvSpPr>
          <p:cNvPr id="11" name="Footer Placeholder 4"/>
          <p:cNvSpPr>
            <a:spLocks noGrp="1"/>
          </p:cNvSpPr>
          <p:nvPr>
            <p:ph type="ftr" sz="quarter" idx="11"/>
          </p:nvPr>
        </p:nvSpPr>
        <p:spPr/>
        <p:txBody>
          <a:bodyPr/>
          <a:lstStyle/>
          <a:p>
            <a:r>
              <a:rPr lang="en-US" smtClean="0"/>
              <a:t>INTERCEPT - study Visit - 26 September 2022</a:t>
            </a:r>
            <a:endParaRPr lang="en-GB" dirty="0"/>
          </a:p>
        </p:txBody>
      </p:sp>
      <p:sp>
        <p:nvSpPr>
          <p:cNvPr id="6" name="Slide Number Placeholder 5"/>
          <p:cNvSpPr>
            <a:spLocks noGrp="1"/>
          </p:cNvSpPr>
          <p:nvPr>
            <p:ph type="sldNum" sz="quarter" idx="12"/>
          </p:nvPr>
        </p:nvSpPr>
        <p:spPr/>
        <p:txBody>
          <a:bodyPr/>
          <a:lstStyle/>
          <a:p>
            <a:fld id="{6BB9F288-823E-4A9F-AF04-7438C568EF98}" type="slidenum">
              <a:rPr lang="en-GB" smtClean="0"/>
              <a:t>34</a:t>
            </a:fld>
            <a:endParaRPr lang="en-GB"/>
          </a:p>
        </p:txBody>
      </p:sp>
      <p:sp>
        <p:nvSpPr>
          <p:cNvPr id="36" name="Rounded Rectangle 35"/>
          <p:cNvSpPr/>
          <p:nvPr/>
        </p:nvSpPr>
        <p:spPr>
          <a:xfrm>
            <a:off x="838199" y="1985995"/>
            <a:ext cx="10525059" cy="409904"/>
          </a:xfrm>
          <a:prstGeom prst="round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Workforce planning &amp; upskilling </a:t>
            </a:r>
            <a:r>
              <a:rPr lang="en-US" sz="2400" b="1" dirty="0" err="1">
                <a:solidFill>
                  <a:schemeClr val="tx1"/>
                </a:solidFill>
              </a:rPr>
              <a:t>programme</a:t>
            </a:r>
            <a:r>
              <a:rPr lang="en-US" sz="2400" b="1" dirty="0">
                <a:solidFill>
                  <a:schemeClr val="tx1"/>
                </a:solidFill>
              </a:rPr>
              <a:t>, to be launched Q2 </a:t>
            </a:r>
            <a:r>
              <a:rPr lang="en-US" sz="2400" b="1" dirty="0" smtClean="0">
                <a:solidFill>
                  <a:schemeClr val="tx1"/>
                </a:solidFill>
              </a:rPr>
              <a:t>2022</a:t>
            </a:r>
            <a:endParaRPr lang="en-US" sz="2400" b="1" dirty="0">
              <a:solidFill>
                <a:schemeClr val="tx1"/>
              </a:solidFill>
            </a:endParaRPr>
          </a:p>
        </p:txBody>
      </p:sp>
      <p:sp>
        <p:nvSpPr>
          <p:cNvPr id="37" name="Rounded Rectangle 36"/>
          <p:cNvSpPr/>
          <p:nvPr/>
        </p:nvSpPr>
        <p:spPr>
          <a:xfrm>
            <a:off x="2286078" y="3807718"/>
            <a:ext cx="4795206" cy="971564"/>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2000" b="1" dirty="0"/>
              <a:t>Methodological support </a:t>
            </a:r>
            <a:r>
              <a:rPr lang="en-US" sz="2000" dirty="0"/>
              <a:t>by external experts (certified by ADEM) on workforce planning </a:t>
            </a:r>
            <a:r>
              <a:rPr lang="en-US" sz="2000" b="1" dirty="0"/>
              <a:t>Output: workforce &amp; training plan</a:t>
            </a:r>
          </a:p>
        </p:txBody>
      </p:sp>
      <p:sp>
        <p:nvSpPr>
          <p:cNvPr id="38" name="TextBox 37"/>
          <p:cNvSpPr txBox="1"/>
          <p:nvPr/>
        </p:nvSpPr>
        <p:spPr>
          <a:xfrm>
            <a:off x="838199" y="2955200"/>
            <a:ext cx="748923" cy="369332"/>
          </a:xfrm>
          <a:prstGeom prst="rect">
            <a:avLst/>
          </a:prstGeom>
          <a:noFill/>
        </p:spPr>
        <p:txBody>
          <a:bodyPr wrap="none" rtlCol="0">
            <a:spAutoFit/>
          </a:bodyPr>
          <a:lstStyle/>
          <a:p>
            <a:r>
              <a:rPr lang="en-US" b="1" dirty="0"/>
              <a:t>Who?</a:t>
            </a:r>
          </a:p>
        </p:txBody>
      </p:sp>
      <p:sp>
        <p:nvSpPr>
          <p:cNvPr id="39" name="TextBox 38"/>
          <p:cNvSpPr txBox="1"/>
          <p:nvPr/>
        </p:nvSpPr>
        <p:spPr>
          <a:xfrm>
            <a:off x="838199" y="4064343"/>
            <a:ext cx="817340" cy="369332"/>
          </a:xfrm>
          <a:prstGeom prst="rect">
            <a:avLst/>
          </a:prstGeom>
          <a:noFill/>
        </p:spPr>
        <p:txBody>
          <a:bodyPr wrap="none" rtlCol="0">
            <a:spAutoFit/>
          </a:bodyPr>
          <a:lstStyle/>
          <a:p>
            <a:r>
              <a:rPr lang="en-US" b="1" dirty="0"/>
              <a:t>What?</a:t>
            </a:r>
          </a:p>
        </p:txBody>
      </p:sp>
      <p:sp>
        <p:nvSpPr>
          <p:cNvPr id="40" name="TextBox 39"/>
          <p:cNvSpPr txBox="1"/>
          <p:nvPr/>
        </p:nvSpPr>
        <p:spPr>
          <a:xfrm>
            <a:off x="838199" y="5183110"/>
            <a:ext cx="730328" cy="369332"/>
          </a:xfrm>
          <a:prstGeom prst="rect">
            <a:avLst/>
          </a:prstGeom>
          <a:noFill/>
        </p:spPr>
        <p:txBody>
          <a:bodyPr wrap="none" rtlCol="0">
            <a:spAutoFit/>
          </a:bodyPr>
          <a:lstStyle/>
          <a:p>
            <a:r>
              <a:rPr lang="en-US" b="1" dirty="0"/>
              <a:t>Why?</a:t>
            </a:r>
          </a:p>
        </p:txBody>
      </p:sp>
      <p:sp>
        <p:nvSpPr>
          <p:cNvPr id="41" name="Plus 40"/>
          <p:cNvSpPr/>
          <p:nvPr/>
        </p:nvSpPr>
        <p:spPr>
          <a:xfrm>
            <a:off x="7168309" y="3992901"/>
            <a:ext cx="578069" cy="582143"/>
          </a:xfrm>
          <a:prstGeom prst="mathPlus">
            <a:avLst>
              <a:gd name="adj1" fmla="val 12610"/>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ounded Rectangle 41"/>
          <p:cNvSpPr/>
          <p:nvPr/>
        </p:nvSpPr>
        <p:spPr>
          <a:xfrm>
            <a:off x="7921257" y="3843547"/>
            <a:ext cx="3442002" cy="971564"/>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Financial support </a:t>
            </a:r>
            <a:r>
              <a:rPr lang="en-US" sz="2000" dirty="0"/>
              <a:t>of consulting/coaching fees and of </a:t>
            </a:r>
            <a:r>
              <a:rPr lang="en-US" sz="2000" b="1" dirty="0"/>
              <a:t>training fees</a:t>
            </a:r>
          </a:p>
        </p:txBody>
      </p:sp>
      <p:sp>
        <p:nvSpPr>
          <p:cNvPr id="43" name="Rectangle 42"/>
          <p:cNvSpPr/>
          <p:nvPr/>
        </p:nvSpPr>
        <p:spPr>
          <a:xfrm>
            <a:off x="2286078" y="5045606"/>
            <a:ext cx="2743200" cy="97156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Strengthen employment prospects of employees impacted</a:t>
            </a:r>
          </a:p>
        </p:txBody>
      </p:sp>
      <p:sp>
        <p:nvSpPr>
          <p:cNvPr id="44" name="Rectangle 43"/>
          <p:cNvSpPr/>
          <p:nvPr/>
        </p:nvSpPr>
        <p:spPr>
          <a:xfrm>
            <a:off x="5309603" y="5059509"/>
            <a:ext cx="2865765" cy="87663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Preventive (internal) upskilling and reskilling</a:t>
            </a:r>
          </a:p>
        </p:txBody>
      </p:sp>
      <p:sp>
        <p:nvSpPr>
          <p:cNvPr id="45" name="Rectangle 44"/>
          <p:cNvSpPr/>
          <p:nvPr/>
        </p:nvSpPr>
        <p:spPr>
          <a:xfrm>
            <a:off x="8455694" y="5046569"/>
            <a:ext cx="2865765" cy="88286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Improve resilience of participating companies</a:t>
            </a:r>
          </a:p>
        </p:txBody>
      </p:sp>
      <p:sp>
        <p:nvSpPr>
          <p:cNvPr id="46" name="Rectangle 45"/>
          <p:cNvSpPr/>
          <p:nvPr/>
        </p:nvSpPr>
        <p:spPr>
          <a:xfrm>
            <a:off x="2286078" y="2664959"/>
            <a:ext cx="9077180" cy="882869"/>
          </a:xfrm>
          <a:prstGeom prst="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Companies whose activities, workforce and skills needs are significantly impacted by recent trends (</a:t>
            </a:r>
            <a:r>
              <a:rPr lang="en-US" sz="2000" dirty="0" err="1"/>
              <a:t>digitalisation</a:t>
            </a:r>
            <a:r>
              <a:rPr lang="en-US" sz="2000" dirty="0"/>
              <a:t>/automation, regulations, environment, client needs, pandemic…) </a:t>
            </a:r>
            <a:r>
              <a:rPr lang="en-US" sz="2000" dirty="0">
                <a:sym typeface="Wingdings" panose="05000000000000000000" pitchFamily="2" charset="2"/>
              </a:rPr>
              <a:t> their employees in need of upskilling or reskilling</a:t>
            </a:r>
            <a:endParaRPr lang="en-US" sz="2000" dirty="0"/>
          </a:p>
        </p:txBody>
      </p:sp>
    </p:spTree>
    <p:extLst>
      <p:ext uri="{BB962C8B-B14F-4D97-AF65-F5344CB8AC3E}">
        <p14:creationId xmlns:p14="http://schemas.microsoft.com/office/powerpoint/2010/main" val="39249502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Thank you for your attention!</a:t>
            </a:r>
            <a:endParaRPr lang="en-US" dirty="0">
              <a:solidFill>
                <a:schemeClr val="accent2"/>
              </a:solidFill>
            </a:endParaRP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INTERCEPT - study Visit - 26 September 2022</a:t>
            </a:r>
            <a:endParaRPr lang="en-GB"/>
          </a:p>
        </p:txBody>
      </p:sp>
      <p:sp>
        <p:nvSpPr>
          <p:cNvPr id="5" name="Slide Number Placeholder 4"/>
          <p:cNvSpPr>
            <a:spLocks noGrp="1"/>
          </p:cNvSpPr>
          <p:nvPr>
            <p:ph type="sldNum" sz="quarter" idx="12"/>
          </p:nvPr>
        </p:nvSpPr>
        <p:spPr/>
        <p:txBody>
          <a:bodyPr/>
          <a:lstStyle/>
          <a:p>
            <a:fld id="{6BB9F288-823E-4A9F-AF04-7438C568EF98}" type="slidenum">
              <a:rPr lang="en-GB" smtClean="0"/>
              <a:t>35</a:t>
            </a:fld>
            <a:endParaRPr lang="en-GB"/>
          </a:p>
        </p:txBody>
      </p:sp>
    </p:spTree>
    <p:extLst>
      <p:ext uri="{BB962C8B-B14F-4D97-AF65-F5344CB8AC3E}">
        <p14:creationId xmlns:p14="http://schemas.microsoft.com/office/powerpoint/2010/main" val="1548788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smtClean="0">
                <a:solidFill>
                  <a:schemeClr val="accent2"/>
                </a:solidFill>
              </a:rPr>
              <a:t>Luxembourg: </a:t>
            </a:r>
            <a:r>
              <a:rPr lang="fr-FR" dirty="0" err="1" smtClean="0">
                <a:solidFill>
                  <a:schemeClr val="accent2"/>
                </a:solidFill>
              </a:rPr>
              <a:t>Some</a:t>
            </a:r>
            <a:r>
              <a:rPr lang="fr-FR" dirty="0" smtClean="0">
                <a:solidFill>
                  <a:schemeClr val="accent2"/>
                </a:solidFill>
              </a:rPr>
              <a:t> </a:t>
            </a:r>
            <a:r>
              <a:rPr lang="fr-FR" dirty="0" err="1" smtClean="0">
                <a:solidFill>
                  <a:schemeClr val="accent2"/>
                </a:solidFill>
              </a:rPr>
              <a:t>facts</a:t>
            </a:r>
            <a:r>
              <a:rPr lang="fr-FR" dirty="0" smtClean="0">
                <a:solidFill>
                  <a:schemeClr val="accent2"/>
                </a:solidFill>
              </a:rPr>
              <a:t> &amp; figures</a:t>
            </a:r>
            <a:endParaRPr lang="en-US" dirty="0">
              <a:solidFill>
                <a:schemeClr val="accent2"/>
              </a:solidFill>
            </a:endParaRP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09291" y="2048770"/>
            <a:ext cx="4561936" cy="3208939"/>
          </a:xfrm>
        </p:spPr>
      </p:pic>
      <p:sp>
        <p:nvSpPr>
          <p:cNvPr id="4" name="Content Placeholder 3"/>
          <p:cNvSpPr>
            <a:spLocks noGrp="1"/>
          </p:cNvSpPr>
          <p:nvPr>
            <p:ph sz="half" idx="2"/>
          </p:nvPr>
        </p:nvSpPr>
        <p:spPr>
          <a:xfrm>
            <a:off x="6186727" y="1895212"/>
            <a:ext cx="6005273" cy="3873728"/>
          </a:xfrm>
        </p:spPr>
        <p:txBody>
          <a:bodyPr>
            <a:normAutofit fontScale="32500" lnSpcReduction="20000"/>
          </a:bodyPr>
          <a:lstStyle/>
          <a:p>
            <a:r>
              <a:rPr lang="fr-FR" sz="6200" dirty="0" smtClean="0"/>
              <a:t>Second </a:t>
            </a:r>
            <a:r>
              <a:rPr lang="fr-FR" sz="6200" dirty="0" err="1" smtClean="0"/>
              <a:t>smallest</a:t>
            </a:r>
            <a:r>
              <a:rPr lang="fr-FR" sz="6200" dirty="0" smtClean="0"/>
              <a:t> country in the EU</a:t>
            </a:r>
          </a:p>
          <a:p>
            <a:pPr marL="0" indent="0">
              <a:buNone/>
            </a:pPr>
            <a:endParaRPr lang="fr-FR" sz="6200" dirty="0"/>
          </a:p>
          <a:p>
            <a:r>
              <a:rPr lang="fr-FR" sz="6200" dirty="0" smtClean="0"/>
              <a:t>Population: 645.000 </a:t>
            </a:r>
            <a:r>
              <a:rPr lang="fr-FR" sz="6200" dirty="0" err="1" smtClean="0"/>
              <a:t>inhabitants</a:t>
            </a:r>
            <a:endParaRPr lang="fr-FR" sz="6200" dirty="0" smtClean="0"/>
          </a:p>
          <a:p>
            <a:pPr marL="0" indent="0">
              <a:buNone/>
            </a:pPr>
            <a:endParaRPr lang="fr-FR" sz="6200" dirty="0" smtClean="0"/>
          </a:p>
          <a:p>
            <a:r>
              <a:rPr lang="fr-FR" sz="6200" dirty="0" smtClean="0"/>
              <a:t>&gt; 170 </a:t>
            </a:r>
            <a:r>
              <a:rPr lang="fr-FR" sz="6200" dirty="0" err="1" smtClean="0"/>
              <a:t>nationalities</a:t>
            </a:r>
            <a:endParaRPr lang="fr-FR" sz="6200" dirty="0" smtClean="0"/>
          </a:p>
          <a:p>
            <a:pPr marL="0" indent="0">
              <a:buNone/>
            </a:pPr>
            <a:endParaRPr lang="fr-FR" sz="6200" dirty="0" smtClean="0"/>
          </a:p>
          <a:p>
            <a:r>
              <a:rPr lang="fr-FR" sz="6200" dirty="0" smtClean="0"/>
              <a:t>3 official </a:t>
            </a:r>
            <a:r>
              <a:rPr lang="fr-FR" sz="6200" dirty="0" err="1" smtClean="0"/>
              <a:t>languages</a:t>
            </a:r>
            <a:r>
              <a:rPr lang="fr-FR" sz="6200" dirty="0" smtClean="0"/>
              <a:t> : </a:t>
            </a:r>
            <a:r>
              <a:rPr lang="fr-FR" sz="6200" dirty="0" err="1" smtClean="0"/>
              <a:t>Luxembourgish</a:t>
            </a:r>
            <a:r>
              <a:rPr lang="fr-FR" sz="6200" dirty="0" smtClean="0"/>
              <a:t>, French, </a:t>
            </a:r>
            <a:r>
              <a:rPr lang="fr-FR" sz="6200" dirty="0" err="1" smtClean="0"/>
              <a:t>German</a:t>
            </a:r>
            <a:endParaRPr lang="fr-FR" sz="6200" dirty="0" smtClean="0"/>
          </a:p>
          <a:p>
            <a:pPr marL="0" indent="0">
              <a:buNone/>
            </a:pPr>
            <a:endParaRPr lang="fr-FR" sz="6200" dirty="0" smtClean="0"/>
          </a:p>
          <a:p>
            <a:r>
              <a:rPr lang="fr-FR" sz="6200" dirty="0" smtClean="0"/>
              <a:t>English and </a:t>
            </a:r>
            <a:r>
              <a:rPr lang="fr-FR" sz="6200" dirty="0" err="1" smtClean="0"/>
              <a:t>Portuguese</a:t>
            </a:r>
            <a:r>
              <a:rPr lang="fr-FR" sz="6200" dirty="0" smtClean="0"/>
              <a:t> </a:t>
            </a:r>
            <a:r>
              <a:rPr lang="fr-FR" sz="6200" dirty="0" err="1" smtClean="0"/>
              <a:t>widely</a:t>
            </a:r>
            <a:r>
              <a:rPr lang="fr-FR" sz="6200" dirty="0" smtClean="0"/>
              <a:t> </a:t>
            </a:r>
            <a:r>
              <a:rPr lang="fr-FR" sz="6200" dirty="0" err="1" smtClean="0"/>
              <a:t>spoken</a:t>
            </a:r>
            <a:r>
              <a:rPr lang="fr-FR" sz="6200" dirty="0" smtClean="0"/>
              <a:t> and </a:t>
            </a:r>
            <a:r>
              <a:rPr lang="fr-FR" sz="6200" dirty="0" err="1" smtClean="0"/>
              <a:t>necessary</a:t>
            </a:r>
            <a:r>
              <a:rPr lang="fr-FR" sz="6200" dirty="0" smtClean="0"/>
              <a:t> in certain business </a:t>
            </a:r>
            <a:r>
              <a:rPr lang="fr-FR" sz="6200" dirty="0" err="1" smtClean="0"/>
              <a:t>sectors</a:t>
            </a:r>
            <a:endParaRPr lang="fr-FR" sz="6200" dirty="0" smtClean="0"/>
          </a:p>
          <a:p>
            <a:pPr marL="0" indent="0">
              <a:buNone/>
            </a:pPr>
            <a:r>
              <a:rPr lang="fr-FR" sz="2000" dirty="0" smtClean="0"/>
              <a:t/>
            </a:r>
            <a:br>
              <a:rPr lang="fr-FR" sz="2000" dirty="0" smtClean="0"/>
            </a:br>
            <a:r>
              <a:rPr lang="fr-FR" sz="1900" dirty="0" smtClean="0"/>
              <a:t> </a:t>
            </a:r>
            <a:endParaRPr lang="fr-FR" sz="1900" dirty="0"/>
          </a:p>
          <a:p>
            <a:pPr marL="0" indent="0">
              <a:buNone/>
            </a:pPr>
            <a:endParaRPr lang="fr-FR" sz="1900" dirty="0"/>
          </a:p>
          <a:p>
            <a:endParaRPr lang="fr-FR" dirty="0"/>
          </a:p>
          <a:p>
            <a:pPr marL="0" indent="0">
              <a:buNone/>
            </a:pPr>
            <a:endParaRPr lang="en-US" dirty="0"/>
          </a:p>
        </p:txBody>
      </p:sp>
      <p:sp>
        <p:nvSpPr>
          <p:cNvPr id="6" name="Slide Number Placeholder 5"/>
          <p:cNvSpPr>
            <a:spLocks noGrp="1"/>
          </p:cNvSpPr>
          <p:nvPr>
            <p:ph type="sldNum" sz="quarter" idx="12"/>
          </p:nvPr>
        </p:nvSpPr>
        <p:spPr/>
        <p:txBody>
          <a:bodyPr/>
          <a:lstStyle/>
          <a:p>
            <a:fld id="{6BB9F288-823E-4A9F-AF04-7438C568EF98}" type="slidenum">
              <a:rPr lang="en-GB" smtClean="0"/>
              <a:t>4</a:t>
            </a:fld>
            <a:endParaRPr lang="en-GB"/>
          </a:p>
        </p:txBody>
      </p:sp>
      <p:sp>
        <p:nvSpPr>
          <p:cNvPr id="3" name="TextBox 2"/>
          <p:cNvSpPr txBox="1"/>
          <p:nvPr/>
        </p:nvSpPr>
        <p:spPr>
          <a:xfrm>
            <a:off x="1009291" y="5462233"/>
            <a:ext cx="10877909" cy="830997"/>
          </a:xfrm>
          <a:prstGeom prst="rect">
            <a:avLst/>
          </a:prstGeom>
          <a:solidFill>
            <a:schemeClr val="accent3">
              <a:lumMod val="40000"/>
              <a:lumOff val="60000"/>
            </a:schemeClr>
          </a:solidFill>
        </p:spPr>
        <p:txBody>
          <a:bodyPr wrap="square" rtlCol="0">
            <a:spAutoFit/>
          </a:bodyPr>
          <a:lstStyle/>
          <a:p>
            <a:r>
              <a:rPr lang="fr-FR" sz="2400" dirty="0" err="1"/>
              <a:t>During</a:t>
            </a:r>
            <a:r>
              <a:rPr lang="fr-FR" sz="2400" dirty="0"/>
              <a:t> the </a:t>
            </a:r>
            <a:r>
              <a:rPr lang="fr-FR" sz="2400" dirty="0" err="1"/>
              <a:t>past</a:t>
            </a:r>
            <a:r>
              <a:rPr lang="fr-FR" sz="2400" dirty="0"/>
              <a:t> 20 </a:t>
            </a:r>
            <a:r>
              <a:rPr lang="fr-FR" sz="2400" dirty="0" err="1"/>
              <a:t>years</a:t>
            </a:r>
            <a:r>
              <a:rPr lang="fr-FR" sz="2400" dirty="0"/>
              <a:t>, the population has </a:t>
            </a:r>
            <a:r>
              <a:rPr lang="fr-FR" sz="2400" dirty="0" err="1"/>
              <a:t>increased</a:t>
            </a:r>
            <a:r>
              <a:rPr lang="fr-FR" sz="2400" dirty="0"/>
              <a:t> by more </a:t>
            </a:r>
            <a:r>
              <a:rPr lang="fr-FR" sz="2400" dirty="0" err="1" smtClean="0"/>
              <a:t>than</a:t>
            </a:r>
            <a:r>
              <a:rPr lang="fr-FR" sz="2400" dirty="0" smtClean="0"/>
              <a:t> </a:t>
            </a:r>
            <a:r>
              <a:rPr lang="fr-FR" sz="2400" b="1" dirty="0" smtClean="0">
                <a:solidFill>
                  <a:schemeClr val="accent2"/>
                </a:solidFill>
              </a:rPr>
              <a:t>45% due to immigration</a:t>
            </a:r>
            <a:endParaRPr lang="fr-FR" sz="2400" dirty="0"/>
          </a:p>
        </p:txBody>
      </p:sp>
      <p:sp>
        <p:nvSpPr>
          <p:cNvPr id="7" name="Footer Placeholder 6"/>
          <p:cNvSpPr>
            <a:spLocks noGrp="1"/>
          </p:cNvSpPr>
          <p:nvPr>
            <p:ph type="ftr" sz="quarter" idx="11"/>
          </p:nvPr>
        </p:nvSpPr>
        <p:spPr/>
        <p:txBody>
          <a:bodyPr/>
          <a:lstStyle/>
          <a:p>
            <a:r>
              <a:rPr lang="en-US" smtClean="0"/>
              <a:t>INTERCEPT - study Visit - 26 September 2022</a:t>
            </a:r>
            <a:endParaRPr lang="en-GB"/>
          </a:p>
        </p:txBody>
      </p:sp>
    </p:spTree>
    <p:extLst>
      <p:ext uri="{BB962C8B-B14F-4D97-AF65-F5344CB8AC3E}">
        <p14:creationId xmlns:p14="http://schemas.microsoft.com/office/powerpoint/2010/main" val="1671662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err="1" smtClean="0">
                <a:solidFill>
                  <a:schemeClr val="accent2"/>
                </a:solidFill>
              </a:rPr>
              <a:t>Continued</a:t>
            </a:r>
            <a:r>
              <a:rPr lang="fr-FR" dirty="0" smtClean="0">
                <a:solidFill>
                  <a:schemeClr val="accent2"/>
                </a:solidFill>
              </a:rPr>
              <a:t> </a:t>
            </a:r>
            <a:r>
              <a:rPr lang="fr-FR" dirty="0" err="1" smtClean="0">
                <a:solidFill>
                  <a:schemeClr val="accent2"/>
                </a:solidFill>
              </a:rPr>
              <a:t>growth</a:t>
            </a:r>
            <a:r>
              <a:rPr lang="fr-FR" dirty="0" smtClean="0">
                <a:solidFill>
                  <a:schemeClr val="accent2"/>
                </a:solidFill>
              </a:rPr>
              <a:t> in </a:t>
            </a:r>
            <a:r>
              <a:rPr lang="fr-FR" dirty="0" err="1" smtClean="0">
                <a:solidFill>
                  <a:schemeClr val="accent2"/>
                </a:solidFill>
              </a:rPr>
              <a:t>employment</a:t>
            </a:r>
            <a:endParaRPr lang="en-US" dirty="0">
              <a:solidFill>
                <a:schemeClr val="accent2"/>
              </a:solidFill>
            </a:endParaRPr>
          </a:p>
        </p:txBody>
      </p:sp>
      <p:sp>
        <p:nvSpPr>
          <p:cNvPr id="4" name="Footer Placeholder 3"/>
          <p:cNvSpPr>
            <a:spLocks noGrp="1"/>
          </p:cNvSpPr>
          <p:nvPr>
            <p:ph type="ftr" sz="quarter" idx="11"/>
          </p:nvPr>
        </p:nvSpPr>
        <p:spPr/>
        <p:txBody>
          <a:bodyPr/>
          <a:lstStyle/>
          <a:p>
            <a:r>
              <a:rPr lang="en-US" smtClean="0"/>
              <a:t>INTERCEPT - study Visit - 26 September 2022</a:t>
            </a:r>
            <a:endParaRPr lang="en-GB"/>
          </a:p>
        </p:txBody>
      </p:sp>
      <p:pic>
        <p:nvPicPr>
          <p:cNvPr id="5"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5475" y="1956394"/>
            <a:ext cx="8350097" cy="4275653"/>
          </a:xfrm>
          <a:prstGeom prst="rect">
            <a:avLst/>
          </a:prstGeom>
        </p:spPr>
      </p:pic>
      <p:sp>
        <p:nvSpPr>
          <p:cNvPr id="6" name="TextBox 5"/>
          <p:cNvSpPr txBox="1"/>
          <p:nvPr/>
        </p:nvSpPr>
        <p:spPr>
          <a:xfrm>
            <a:off x="9238891" y="3278612"/>
            <a:ext cx="2953109" cy="1631216"/>
          </a:xfrm>
          <a:prstGeom prst="rect">
            <a:avLst/>
          </a:prstGeom>
          <a:noFill/>
        </p:spPr>
        <p:txBody>
          <a:bodyPr wrap="square" rtlCol="0">
            <a:spAutoFit/>
          </a:bodyPr>
          <a:lstStyle/>
          <a:p>
            <a:r>
              <a:rPr lang="en-US" sz="2000" b="1" dirty="0">
                <a:solidFill>
                  <a:schemeClr val="accent3">
                    <a:lumMod val="50000"/>
                  </a:schemeClr>
                </a:solidFill>
              </a:rPr>
              <a:t>Since 2005, employment has grown continuously, even in times of crisis, and has increased by almost </a:t>
            </a:r>
            <a:r>
              <a:rPr lang="en-US" sz="2000" b="1" dirty="0">
                <a:solidFill>
                  <a:schemeClr val="accent2"/>
                </a:solidFill>
              </a:rPr>
              <a:t>60%. </a:t>
            </a:r>
          </a:p>
        </p:txBody>
      </p:sp>
      <p:sp>
        <p:nvSpPr>
          <p:cNvPr id="3" name="Slide Number Placeholder 2"/>
          <p:cNvSpPr>
            <a:spLocks noGrp="1"/>
          </p:cNvSpPr>
          <p:nvPr>
            <p:ph type="sldNum" sz="quarter" idx="12"/>
          </p:nvPr>
        </p:nvSpPr>
        <p:spPr/>
        <p:txBody>
          <a:bodyPr/>
          <a:lstStyle/>
          <a:p>
            <a:fld id="{6BB9F288-823E-4A9F-AF04-7438C568EF98}" type="slidenum">
              <a:rPr lang="en-GB" smtClean="0"/>
              <a:t>5</a:t>
            </a:fld>
            <a:endParaRPr lang="en-GB"/>
          </a:p>
        </p:txBody>
      </p:sp>
      <p:sp>
        <p:nvSpPr>
          <p:cNvPr id="7" name="Rectangle 1"/>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2"/>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3"/>
          <p:cNvSpPr>
            <a:spLocks noChangeArrowheads="1"/>
          </p:cNvSpPr>
          <p:nvPr/>
        </p:nvSpPr>
        <p:spPr bwMode="auto">
          <a:xfrm>
            <a:off x="304800" y="3048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7797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723" y="358601"/>
            <a:ext cx="9168441" cy="1325563"/>
          </a:xfrm>
        </p:spPr>
        <p:txBody>
          <a:bodyPr>
            <a:normAutofit/>
          </a:bodyPr>
          <a:lstStyle/>
          <a:p>
            <a:r>
              <a:rPr lang="en-GB" dirty="0" smtClean="0">
                <a:solidFill>
                  <a:schemeClr val="accent2"/>
                </a:solidFill>
              </a:rPr>
              <a:t>Workforce composition: </a:t>
            </a:r>
            <a:r>
              <a:rPr lang="en-GB" dirty="0" smtClean="0">
                <a:solidFill>
                  <a:schemeClr val="accent2"/>
                </a:solidFill>
              </a:rPr>
              <a:t/>
            </a:r>
            <a:br>
              <a:rPr lang="en-GB" dirty="0" smtClean="0">
                <a:solidFill>
                  <a:schemeClr val="accent2"/>
                </a:solidFill>
              </a:rPr>
            </a:br>
            <a:r>
              <a:rPr lang="en-GB" dirty="0" smtClean="0">
                <a:solidFill>
                  <a:schemeClr val="accent2"/>
                </a:solidFill>
              </a:rPr>
              <a:t>A </a:t>
            </a:r>
            <a:r>
              <a:rPr lang="en-GB" dirty="0" smtClean="0">
                <a:solidFill>
                  <a:schemeClr val="accent2"/>
                </a:solidFill>
              </a:rPr>
              <a:t>special situation in Luxembourg!</a:t>
            </a:r>
            <a:endParaRPr lang="en-GB" dirty="0">
              <a:solidFill>
                <a:schemeClr val="accent2"/>
              </a:solidFill>
            </a:endParaRPr>
          </a:p>
        </p:txBody>
      </p:sp>
      <p:sp>
        <p:nvSpPr>
          <p:cNvPr id="3" name="Content Placeholder 2"/>
          <p:cNvSpPr>
            <a:spLocks noGrp="1"/>
          </p:cNvSpPr>
          <p:nvPr>
            <p:ph idx="1"/>
          </p:nvPr>
        </p:nvSpPr>
        <p:spPr>
          <a:xfrm>
            <a:off x="2629043" y="922058"/>
            <a:ext cx="6053051" cy="2808486"/>
          </a:xfrm>
        </p:spPr>
        <p:txBody>
          <a:bodyPr>
            <a:normAutofit fontScale="25000" lnSpcReduction="20000"/>
          </a:bodyPr>
          <a:lstStyle/>
          <a:p>
            <a:pPr marL="0" indent="0">
              <a:buNone/>
            </a:pPr>
            <a:endParaRPr lang="fr-FR" dirty="0"/>
          </a:p>
          <a:p>
            <a:endParaRPr lang="fr-FR" dirty="0" smtClean="0"/>
          </a:p>
          <a:p>
            <a:endParaRPr lang="fr-FR" dirty="0"/>
          </a:p>
          <a:p>
            <a:endParaRPr lang="fr-FR" dirty="0" smtClean="0"/>
          </a:p>
          <a:p>
            <a:endParaRPr lang="en-GB" dirty="0" smtClean="0"/>
          </a:p>
          <a:p>
            <a:endParaRPr lang="en-GB" dirty="0" smtClean="0"/>
          </a:p>
          <a:p>
            <a:endParaRPr lang="en-GB" dirty="0" smtClean="0"/>
          </a:p>
          <a:p>
            <a:endParaRPr lang="en-GB" dirty="0"/>
          </a:p>
          <a:p>
            <a:endParaRPr lang="en-GB" dirty="0" smtClean="0"/>
          </a:p>
          <a:p>
            <a:endParaRPr lang="en-GB" dirty="0" smtClean="0"/>
          </a:p>
          <a:p>
            <a:endParaRPr lang="en-GB" dirty="0"/>
          </a:p>
          <a:p>
            <a:endParaRPr lang="en-GB" dirty="0" smtClean="0"/>
          </a:p>
          <a:p>
            <a:pPr marL="0" indent="0">
              <a:buNone/>
            </a:pPr>
            <a:r>
              <a:rPr lang="en-GB" sz="5000" dirty="0" smtClean="0"/>
              <a:t> </a:t>
            </a:r>
            <a:endParaRPr lang="fr-FR" sz="5000" dirty="0"/>
          </a:p>
        </p:txBody>
      </p:sp>
      <p:sp>
        <p:nvSpPr>
          <p:cNvPr id="5" name="Slide Number Placeholder 4"/>
          <p:cNvSpPr>
            <a:spLocks noGrp="1"/>
          </p:cNvSpPr>
          <p:nvPr>
            <p:ph type="sldNum" sz="quarter" idx="12"/>
          </p:nvPr>
        </p:nvSpPr>
        <p:spPr/>
        <p:txBody>
          <a:bodyPr/>
          <a:lstStyle/>
          <a:p>
            <a:fld id="{6BB9F288-823E-4A9F-AF04-7438C568EF98}" type="slidenum">
              <a:rPr lang="en-GB" smtClean="0"/>
              <a:t>6</a:t>
            </a:fld>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2728" y="2137398"/>
            <a:ext cx="3509273" cy="2549989"/>
          </a:xfrm>
          <a:prstGeom prst="rect">
            <a:avLst/>
          </a:prstGeom>
        </p:spPr>
      </p:pic>
      <p:sp>
        <p:nvSpPr>
          <p:cNvPr id="7" name="TextBox 6"/>
          <p:cNvSpPr txBox="1"/>
          <p:nvPr/>
        </p:nvSpPr>
        <p:spPr>
          <a:xfrm>
            <a:off x="8682728" y="4673909"/>
            <a:ext cx="3509272" cy="1754326"/>
          </a:xfrm>
          <a:prstGeom prst="rect">
            <a:avLst/>
          </a:prstGeom>
          <a:solidFill>
            <a:schemeClr val="accent3">
              <a:lumMod val="40000"/>
              <a:lumOff val="60000"/>
            </a:schemeClr>
          </a:solidFill>
        </p:spPr>
        <p:txBody>
          <a:bodyPr wrap="square" rtlCol="0">
            <a:spAutoFit/>
          </a:bodyPr>
          <a:lstStyle/>
          <a:p>
            <a:r>
              <a:rPr lang="fr-FR" sz="2000" b="1" dirty="0" smtClean="0">
                <a:solidFill>
                  <a:srgbClr val="FF0000"/>
                </a:solidFill>
              </a:rPr>
              <a:t>220.000</a:t>
            </a:r>
            <a:r>
              <a:rPr lang="fr-FR" sz="2000" b="1" dirty="0" smtClean="0">
                <a:solidFill>
                  <a:schemeClr val="accent1"/>
                </a:solidFill>
              </a:rPr>
              <a:t> </a:t>
            </a:r>
            <a:r>
              <a:rPr lang="fr-FR" sz="2000" b="1" dirty="0" err="1" smtClean="0">
                <a:solidFill>
                  <a:schemeClr val="accent1"/>
                </a:solidFill>
              </a:rPr>
              <a:t>daily</a:t>
            </a:r>
            <a:r>
              <a:rPr lang="fr-FR" sz="2000" b="1" dirty="0" smtClean="0">
                <a:solidFill>
                  <a:schemeClr val="accent1"/>
                </a:solidFill>
              </a:rPr>
              <a:t> cross-border </a:t>
            </a:r>
            <a:r>
              <a:rPr lang="fr-FR" sz="2000" b="1" dirty="0" err="1" smtClean="0">
                <a:solidFill>
                  <a:schemeClr val="accent1"/>
                </a:solidFill>
              </a:rPr>
              <a:t>commuters</a:t>
            </a:r>
            <a:r>
              <a:rPr lang="fr-FR" sz="2000" b="1" dirty="0" smtClean="0">
                <a:solidFill>
                  <a:schemeClr val="accent1"/>
                </a:solidFill>
              </a:rPr>
              <a:t> </a:t>
            </a:r>
            <a:r>
              <a:rPr lang="fr-FR" sz="2000" b="1" dirty="0" err="1">
                <a:solidFill>
                  <a:schemeClr val="accent1"/>
                </a:solidFill>
              </a:rPr>
              <a:t>from</a:t>
            </a:r>
            <a:endParaRPr lang="fr-FR" sz="2000" b="1" dirty="0">
              <a:solidFill>
                <a:schemeClr val="accent1"/>
              </a:solidFill>
            </a:endParaRPr>
          </a:p>
          <a:p>
            <a:endParaRPr lang="fr-FR" sz="1400" dirty="0"/>
          </a:p>
          <a:p>
            <a:r>
              <a:rPr lang="fr-FR" dirty="0" smtClean="0"/>
              <a:t>France: 	120.000</a:t>
            </a:r>
          </a:p>
          <a:p>
            <a:r>
              <a:rPr lang="fr-FR" dirty="0" err="1" smtClean="0"/>
              <a:t>Belgium</a:t>
            </a:r>
            <a:r>
              <a:rPr lang="fr-FR" dirty="0" smtClean="0"/>
              <a:t>:	  50.000</a:t>
            </a:r>
          </a:p>
          <a:p>
            <a:r>
              <a:rPr lang="fr-FR" dirty="0" smtClean="0"/>
              <a:t>Germany:	  50.000</a:t>
            </a:r>
            <a:endParaRPr lang="fr-FR" dirty="0"/>
          </a:p>
        </p:txBody>
      </p:sp>
      <p:sp>
        <p:nvSpPr>
          <p:cNvPr id="10" name="TextBox 9"/>
          <p:cNvSpPr txBox="1"/>
          <p:nvPr/>
        </p:nvSpPr>
        <p:spPr>
          <a:xfrm>
            <a:off x="1205345" y="5677593"/>
            <a:ext cx="4638501" cy="369332"/>
          </a:xfrm>
          <a:prstGeom prst="rect">
            <a:avLst/>
          </a:prstGeom>
          <a:noFill/>
        </p:spPr>
        <p:txBody>
          <a:bodyPr wrap="square" rtlCol="0">
            <a:spAutoFit/>
          </a:bodyPr>
          <a:lstStyle/>
          <a:p>
            <a:endParaRPr lang="fr-FR" dirty="0"/>
          </a:p>
        </p:txBody>
      </p:sp>
      <p:graphicFrame>
        <p:nvGraphicFramePr>
          <p:cNvPr id="11" name="Chart 10"/>
          <p:cNvGraphicFramePr/>
          <p:nvPr>
            <p:extLst/>
          </p:nvPr>
        </p:nvGraphicFramePr>
        <p:xfrm>
          <a:off x="760086" y="1923263"/>
          <a:ext cx="5700026" cy="325402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760086" y="5104796"/>
            <a:ext cx="7922008" cy="1015663"/>
          </a:xfrm>
          <a:prstGeom prst="rect">
            <a:avLst/>
          </a:prstGeom>
          <a:solidFill>
            <a:schemeClr val="accent2">
              <a:lumMod val="20000"/>
              <a:lumOff val="80000"/>
            </a:schemeClr>
          </a:solidFill>
        </p:spPr>
        <p:txBody>
          <a:bodyPr wrap="square" rtlCol="0">
            <a:spAutoFit/>
          </a:bodyPr>
          <a:lstStyle/>
          <a:p>
            <a:pPr marL="285750" indent="-285750">
              <a:buFont typeface="Wingdings" panose="05000000000000000000" pitchFamily="2" charset="2"/>
              <a:buChar char="Ø"/>
            </a:pPr>
            <a:r>
              <a:rPr lang="en-US" sz="2000" dirty="0" smtClean="0"/>
              <a:t>Total workforce: </a:t>
            </a:r>
            <a:r>
              <a:rPr lang="en-US" sz="2000" b="1" dirty="0" smtClean="0"/>
              <a:t>460.000 employees</a:t>
            </a:r>
          </a:p>
          <a:p>
            <a:pPr marL="285750" indent="-285750">
              <a:buFont typeface="Wingdings" panose="05000000000000000000" pitchFamily="2" charset="2"/>
              <a:buChar char="Ø"/>
            </a:pPr>
            <a:r>
              <a:rPr lang="en-US" sz="2000" dirty="0" smtClean="0"/>
              <a:t>Almost every second employee is a cross-border commuter</a:t>
            </a:r>
          </a:p>
          <a:p>
            <a:pPr marL="285750" indent="-285750">
              <a:buFont typeface="Wingdings" panose="05000000000000000000" pitchFamily="2" charset="2"/>
              <a:buChar char="Ø"/>
            </a:pPr>
            <a:r>
              <a:rPr lang="en-US" sz="2000" b="1" dirty="0" smtClean="0">
                <a:solidFill>
                  <a:schemeClr val="accent2">
                    <a:lumMod val="50000"/>
                  </a:schemeClr>
                </a:solidFill>
              </a:rPr>
              <a:t>Almost 75% of the Luxembourg workforce is composed of foreigners</a:t>
            </a:r>
            <a:endParaRPr lang="en-US" sz="2000" b="1" dirty="0">
              <a:solidFill>
                <a:schemeClr val="accent2">
                  <a:lumMod val="50000"/>
                </a:schemeClr>
              </a:solidFill>
            </a:endParaRPr>
          </a:p>
        </p:txBody>
      </p:sp>
      <p:sp>
        <p:nvSpPr>
          <p:cNvPr id="4" name="Footer Placeholder 3"/>
          <p:cNvSpPr>
            <a:spLocks noGrp="1"/>
          </p:cNvSpPr>
          <p:nvPr>
            <p:ph type="ftr" sz="quarter" idx="11"/>
          </p:nvPr>
        </p:nvSpPr>
        <p:spPr/>
        <p:txBody>
          <a:bodyPr/>
          <a:lstStyle/>
          <a:p>
            <a:r>
              <a:rPr lang="en-US" smtClean="0"/>
              <a:t>INTERCEPT - study Visit - 26 September 2022</a:t>
            </a:r>
            <a:endParaRPr lang="en-GB"/>
          </a:p>
        </p:txBody>
      </p:sp>
    </p:spTree>
    <p:extLst>
      <p:ext uri="{BB962C8B-B14F-4D97-AF65-F5344CB8AC3E}">
        <p14:creationId xmlns:p14="http://schemas.microsoft.com/office/powerpoint/2010/main" val="145291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err="1" smtClean="0">
                <a:solidFill>
                  <a:schemeClr val="accent2"/>
                </a:solidFill>
              </a:rPr>
              <a:t>Unemployment</a:t>
            </a:r>
            <a:r>
              <a:rPr lang="fr-FR" dirty="0" smtClean="0">
                <a:solidFill>
                  <a:schemeClr val="accent2"/>
                </a:solidFill>
              </a:rPr>
              <a:t> rate at free </a:t>
            </a:r>
            <a:r>
              <a:rPr lang="fr-FR" dirty="0" err="1" smtClean="0">
                <a:solidFill>
                  <a:schemeClr val="accent2"/>
                </a:solidFill>
              </a:rPr>
              <a:t>fall</a:t>
            </a:r>
            <a:endParaRPr lang="en-US" dirty="0">
              <a:solidFill>
                <a:schemeClr val="accent2"/>
              </a:solidFill>
            </a:endParaRPr>
          </a:p>
        </p:txBody>
      </p:sp>
      <p:sp>
        <p:nvSpPr>
          <p:cNvPr id="4" name="Footer Placeholder 3"/>
          <p:cNvSpPr>
            <a:spLocks noGrp="1"/>
          </p:cNvSpPr>
          <p:nvPr>
            <p:ph type="ftr" sz="quarter" idx="11"/>
          </p:nvPr>
        </p:nvSpPr>
        <p:spPr/>
        <p:txBody>
          <a:bodyPr/>
          <a:lstStyle/>
          <a:p>
            <a:r>
              <a:rPr lang="en-US" smtClean="0"/>
              <a:t>INTERCEPT - study Visit - 26 September 2022</a:t>
            </a:r>
            <a:endParaRPr lang="en-GB"/>
          </a:p>
        </p:txBody>
      </p:sp>
      <p:sp>
        <p:nvSpPr>
          <p:cNvPr id="6" name="Rectangle 5"/>
          <p:cNvSpPr/>
          <p:nvPr/>
        </p:nvSpPr>
        <p:spPr>
          <a:xfrm>
            <a:off x="8501509" y="2410001"/>
            <a:ext cx="3273548" cy="3046988"/>
          </a:xfrm>
          <a:prstGeom prst="rect">
            <a:avLst/>
          </a:prstGeom>
        </p:spPr>
        <p:txBody>
          <a:bodyPr wrap="square">
            <a:spAutoFit/>
          </a:bodyPr>
          <a:lstStyle/>
          <a:p>
            <a:r>
              <a:rPr lang="en-US" sz="2400" dirty="0">
                <a:solidFill>
                  <a:schemeClr val="accent3">
                    <a:lumMod val="50000"/>
                  </a:schemeClr>
                </a:solidFill>
              </a:rPr>
              <a:t>In </a:t>
            </a:r>
            <a:r>
              <a:rPr lang="en-US" sz="2400" dirty="0" smtClean="0">
                <a:solidFill>
                  <a:schemeClr val="accent3">
                    <a:lumMod val="50000"/>
                  </a:schemeClr>
                </a:solidFill>
              </a:rPr>
              <a:t>August </a:t>
            </a:r>
            <a:r>
              <a:rPr lang="en-US" sz="2400" dirty="0">
                <a:solidFill>
                  <a:schemeClr val="accent3">
                    <a:lumMod val="50000"/>
                  </a:schemeClr>
                </a:solidFill>
              </a:rPr>
              <a:t>2022, </a:t>
            </a:r>
            <a:r>
              <a:rPr lang="en-US" sz="2400" dirty="0" smtClean="0">
                <a:solidFill>
                  <a:schemeClr val="accent3">
                    <a:lumMod val="50000"/>
                  </a:schemeClr>
                </a:solidFill>
              </a:rPr>
              <a:t>the </a:t>
            </a:r>
            <a:r>
              <a:rPr lang="en-US" sz="2400" dirty="0">
                <a:solidFill>
                  <a:schemeClr val="accent3">
                    <a:lumMod val="50000"/>
                  </a:schemeClr>
                </a:solidFill>
              </a:rPr>
              <a:t>unemployment rate </a:t>
            </a:r>
            <a:r>
              <a:rPr lang="en-US" sz="2400" dirty="0" smtClean="0">
                <a:solidFill>
                  <a:schemeClr val="accent3">
                    <a:lumMod val="50000"/>
                  </a:schemeClr>
                </a:solidFill>
              </a:rPr>
              <a:t>stood at </a:t>
            </a:r>
            <a:r>
              <a:rPr lang="en-US" sz="2400" b="1" dirty="0" smtClean="0">
                <a:solidFill>
                  <a:schemeClr val="accent2"/>
                </a:solidFill>
              </a:rPr>
              <a:t>4.6%. </a:t>
            </a:r>
          </a:p>
          <a:p>
            <a:endParaRPr lang="en-US" sz="2400" b="1" dirty="0" smtClean="0">
              <a:solidFill>
                <a:schemeClr val="accent2"/>
              </a:solidFill>
            </a:endParaRPr>
          </a:p>
          <a:p>
            <a:r>
              <a:rPr lang="en-US" sz="2400" dirty="0">
                <a:solidFill>
                  <a:schemeClr val="accent3">
                    <a:lumMod val="50000"/>
                  </a:schemeClr>
                </a:solidFill>
              </a:rPr>
              <a:t>The last time such a rate was seen was at the end of </a:t>
            </a:r>
            <a:r>
              <a:rPr lang="en-US" sz="2400" dirty="0" smtClean="0">
                <a:solidFill>
                  <a:schemeClr val="accent3">
                    <a:lumMod val="50000"/>
                  </a:schemeClr>
                </a:solidFill>
              </a:rPr>
              <a:t>2008.</a:t>
            </a:r>
            <a:endParaRPr lang="en-US" sz="2400" dirty="0">
              <a:solidFill>
                <a:schemeClr val="accent3">
                  <a:lumMod val="50000"/>
                </a:schemeClr>
              </a:solidFill>
            </a:endParaRPr>
          </a:p>
          <a:p>
            <a:endParaRPr lang="en-US" sz="2400" b="1" dirty="0">
              <a:solidFill>
                <a:schemeClr val="accent2"/>
              </a:solidFill>
            </a:endParaRPr>
          </a:p>
        </p:txBody>
      </p:sp>
      <p:sp>
        <p:nvSpPr>
          <p:cNvPr id="3" name="Slide Number Placeholder 2"/>
          <p:cNvSpPr>
            <a:spLocks noGrp="1"/>
          </p:cNvSpPr>
          <p:nvPr>
            <p:ph type="sldNum" sz="quarter" idx="12"/>
          </p:nvPr>
        </p:nvSpPr>
        <p:spPr/>
        <p:txBody>
          <a:bodyPr/>
          <a:lstStyle/>
          <a:p>
            <a:fld id="{6BB9F288-823E-4A9F-AF04-7438C568EF98}" type="slidenum">
              <a:rPr lang="en-GB" smtClean="0"/>
              <a:t>7</a:t>
            </a:fld>
            <a:endParaRPr lang="en-GB"/>
          </a:p>
        </p:txBody>
      </p:sp>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1035914" y="2090879"/>
            <a:ext cx="7708459" cy="3685232"/>
          </a:xfrm>
          <a:prstGeom prst="rect">
            <a:avLst/>
          </a:prstGeom>
        </p:spPr>
      </p:pic>
    </p:spTree>
    <p:extLst>
      <p:ext uri="{BB962C8B-B14F-4D97-AF65-F5344CB8AC3E}">
        <p14:creationId xmlns:p14="http://schemas.microsoft.com/office/powerpoint/2010/main" val="1842580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chemeClr val="accent2"/>
                </a:solidFill>
              </a:rPr>
              <a:t/>
            </a:r>
            <a:br>
              <a:rPr lang="en-US" dirty="0">
                <a:solidFill>
                  <a:schemeClr val="accent2"/>
                </a:solidFill>
              </a:rPr>
            </a:br>
            <a:r>
              <a:rPr lang="fr-FR" dirty="0" smtClean="0">
                <a:solidFill>
                  <a:schemeClr val="accent2"/>
                </a:solidFill>
              </a:rPr>
              <a:t>The </a:t>
            </a:r>
            <a:r>
              <a:rPr lang="fr-FR" dirty="0" err="1" smtClean="0">
                <a:solidFill>
                  <a:schemeClr val="accent2"/>
                </a:solidFill>
              </a:rPr>
              <a:t>number</a:t>
            </a:r>
            <a:r>
              <a:rPr lang="fr-FR" dirty="0" smtClean="0">
                <a:solidFill>
                  <a:schemeClr val="accent2"/>
                </a:solidFill>
              </a:rPr>
              <a:t> of </a:t>
            </a:r>
            <a:r>
              <a:rPr lang="fr-FR" dirty="0" err="1" smtClean="0">
                <a:solidFill>
                  <a:schemeClr val="accent2"/>
                </a:solidFill>
              </a:rPr>
              <a:t>registered</a:t>
            </a:r>
            <a:r>
              <a:rPr lang="fr-FR" dirty="0" smtClean="0">
                <a:solidFill>
                  <a:schemeClr val="accent2"/>
                </a:solidFill>
              </a:rPr>
              <a:t> </a:t>
            </a:r>
            <a:r>
              <a:rPr lang="fr-FR" dirty="0" err="1" smtClean="0">
                <a:solidFill>
                  <a:schemeClr val="accent2"/>
                </a:solidFill>
              </a:rPr>
              <a:t>jobseekers</a:t>
            </a:r>
            <a:r>
              <a:rPr lang="fr-FR" dirty="0" smtClean="0">
                <a:solidFill>
                  <a:schemeClr val="accent2"/>
                </a:solidFill>
              </a:rPr>
              <a:t/>
            </a:r>
            <a:br>
              <a:rPr lang="fr-FR" dirty="0" smtClean="0">
                <a:solidFill>
                  <a:schemeClr val="accent2"/>
                </a:solidFill>
              </a:rPr>
            </a:br>
            <a:r>
              <a:rPr lang="fr-FR" dirty="0" smtClean="0">
                <a:solidFill>
                  <a:schemeClr val="accent2"/>
                </a:solidFill>
              </a:rPr>
              <a:t>continues to </a:t>
            </a:r>
            <a:r>
              <a:rPr lang="fr-FR" dirty="0" err="1" smtClean="0">
                <a:solidFill>
                  <a:schemeClr val="accent2"/>
                </a:solidFill>
              </a:rPr>
              <a:t>decrease</a:t>
            </a:r>
            <a:endParaRPr lang="en-US" dirty="0">
              <a:solidFill>
                <a:schemeClr val="accent2"/>
              </a:solidFill>
            </a:endParaRPr>
          </a:p>
        </p:txBody>
      </p:sp>
      <p:sp>
        <p:nvSpPr>
          <p:cNvPr id="4" name="Footer Placeholder 3"/>
          <p:cNvSpPr>
            <a:spLocks noGrp="1"/>
          </p:cNvSpPr>
          <p:nvPr>
            <p:ph type="ftr" sz="quarter" idx="11"/>
          </p:nvPr>
        </p:nvSpPr>
        <p:spPr/>
        <p:txBody>
          <a:bodyPr/>
          <a:lstStyle/>
          <a:p>
            <a:r>
              <a:rPr lang="en-US" smtClean="0"/>
              <a:t>INTERCEPT - study Visit - 26 September 2022</a:t>
            </a:r>
            <a:endParaRPr lang="en-GB"/>
          </a:p>
        </p:txBody>
      </p:sp>
      <p:sp>
        <p:nvSpPr>
          <p:cNvPr id="6" name="TextBox 5"/>
          <p:cNvSpPr txBox="1"/>
          <p:nvPr/>
        </p:nvSpPr>
        <p:spPr>
          <a:xfrm>
            <a:off x="780011" y="5349088"/>
            <a:ext cx="11140440" cy="707886"/>
          </a:xfrm>
          <a:prstGeom prst="rect">
            <a:avLst/>
          </a:prstGeom>
          <a:noFill/>
        </p:spPr>
        <p:txBody>
          <a:bodyPr wrap="square" rtlCol="0">
            <a:spAutoFit/>
          </a:bodyPr>
          <a:lstStyle/>
          <a:p>
            <a:pPr algn="just"/>
            <a:r>
              <a:rPr lang="en-US" sz="2000" dirty="0"/>
              <a:t>The number of available resident jobseekers registered with ADEM on 31 </a:t>
            </a:r>
            <a:r>
              <a:rPr lang="en-US" sz="2000" dirty="0" smtClean="0"/>
              <a:t>July </a:t>
            </a:r>
            <a:r>
              <a:rPr lang="en-US" sz="2000" dirty="0"/>
              <a:t>2022 was </a:t>
            </a:r>
            <a:r>
              <a:rPr lang="en-US" sz="2000" b="1" dirty="0" smtClean="0">
                <a:solidFill>
                  <a:schemeClr val="accent2"/>
                </a:solidFill>
              </a:rPr>
              <a:t>14,259.</a:t>
            </a:r>
            <a:r>
              <a:rPr lang="en-US" sz="2000" dirty="0" smtClean="0"/>
              <a:t> </a:t>
            </a:r>
            <a:r>
              <a:rPr lang="en-US" sz="2000" dirty="0"/>
              <a:t>Compared to </a:t>
            </a:r>
            <a:r>
              <a:rPr lang="en-US" sz="2000" dirty="0" smtClean="0"/>
              <a:t>July </a:t>
            </a:r>
            <a:r>
              <a:rPr lang="en-US" sz="2000" dirty="0"/>
              <a:t>2021, this is a decrease of </a:t>
            </a:r>
            <a:r>
              <a:rPr lang="en-US" sz="2000" dirty="0" smtClean="0"/>
              <a:t>more than 2,500 </a:t>
            </a:r>
            <a:r>
              <a:rPr lang="en-US" sz="2000" dirty="0"/>
              <a:t>people or </a:t>
            </a:r>
            <a:r>
              <a:rPr lang="en-US" sz="2000" dirty="0" smtClean="0"/>
              <a:t>15%. </a:t>
            </a:r>
            <a:endParaRPr lang="en-US" sz="2000" dirty="0"/>
          </a:p>
        </p:txBody>
      </p:sp>
      <p:sp>
        <p:nvSpPr>
          <p:cNvPr id="3" name="Slide Number Placeholder 2"/>
          <p:cNvSpPr>
            <a:spLocks noGrp="1"/>
          </p:cNvSpPr>
          <p:nvPr>
            <p:ph type="sldNum" sz="quarter" idx="12"/>
          </p:nvPr>
        </p:nvSpPr>
        <p:spPr/>
        <p:txBody>
          <a:bodyPr/>
          <a:lstStyle/>
          <a:p>
            <a:fld id="{6BB9F288-823E-4A9F-AF04-7438C568EF98}" type="slidenum">
              <a:rPr lang="en-GB" smtClean="0"/>
              <a:t>8</a:t>
            </a:fld>
            <a:endParaRPr lang="en-GB"/>
          </a:p>
        </p:txBody>
      </p:sp>
      <p:pic>
        <p:nvPicPr>
          <p:cNvPr id="9" name="Picture 8"/>
          <p:cNvPicPr>
            <a:picLocks noChangeAspect="1"/>
          </p:cNvPicPr>
          <p:nvPr/>
        </p:nvPicPr>
        <p:blipFill>
          <a:blip r:embed="rId3">
            <a:clrChange>
              <a:clrFrom>
                <a:srgbClr val="FFFFFF"/>
              </a:clrFrom>
              <a:clrTo>
                <a:srgbClr val="FFFFFF">
                  <a:alpha val="0"/>
                </a:srgbClr>
              </a:clrTo>
            </a:clrChange>
          </a:blip>
          <a:stretch>
            <a:fillRect/>
          </a:stretch>
        </p:blipFill>
        <p:spPr>
          <a:xfrm>
            <a:off x="929957" y="1857611"/>
            <a:ext cx="8588167" cy="3309130"/>
          </a:xfrm>
          <a:prstGeom prst="rect">
            <a:avLst/>
          </a:prstGeom>
        </p:spPr>
      </p:pic>
    </p:spTree>
    <p:extLst>
      <p:ext uri="{BB962C8B-B14F-4D97-AF65-F5344CB8AC3E}">
        <p14:creationId xmlns:p14="http://schemas.microsoft.com/office/powerpoint/2010/main" val="31700133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2"/>
                </a:solidFill>
              </a:rPr>
              <a:t>Development of </a:t>
            </a:r>
            <a:r>
              <a:rPr lang="en-US" dirty="0" smtClean="0">
                <a:solidFill>
                  <a:schemeClr val="accent2"/>
                </a:solidFill>
              </a:rPr>
              <a:t>the number of unemployed in </a:t>
            </a:r>
            <a:r>
              <a:rPr lang="en-US" dirty="0">
                <a:solidFill>
                  <a:schemeClr val="accent2"/>
                </a:solidFill>
              </a:rPr>
              <a:t>age </a:t>
            </a:r>
            <a:r>
              <a:rPr lang="en-US" dirty="0" smtClean="0">
                <a:solidFill>
                  <a:schemeClr val="accent2"/>
                </a:solidFill>
              </a:rPr>
              <a:t>categories (in %)</a:t>
            </a:r>
            <a:endParaRPr lang="en-US" dirty="0">
              <a:solidFill>
                <a:schemeClr val="accent2"/>
              </a:solidFill>
            </a:endParaRPr>
          </a:p>
        </p:txBody>
      </p:sp>
      <p:sp>
        <p:nvSpPr>
          <p:cNvPr id="3" name="Content Placeholder 2"/>
          <p:cNvSpPr>
            <a:spLocks noGrp="1"/>
          </p:cNvSpPr>
          <p:nvPr>
            <p:ph idx="1"/>
          </p:nvPr>
        </p:nvSpPr>
        <p:spPr>
          <a:xfrm>
            <a:off x="838201" y="1847849"/>
            <a:ext cx="8239125" cy="4283444"/>
          </a:xfrm>
        </p:spPr>
        <p:txBody>
          <a:bodyPr/>
          <a:lstStyle/>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6BB9F288-823E-4A9F-AF04-7438C568EF98}" type="slidenum">
              <a:rPr lang="en-GB" smtClean="0"/>
              <a:t>9</a:t>
            </a:fld>
            <a:endParaRPr lang="en-GB"/>
          </a:p>
        </p:txBody>
      </p:sp>
      <p:sp>
        <p:nvSpPr>
          <p:cNvPr id="6" name="TextBox 5"/>
          <p:cNvSpPr txBox="1"/>
          <p:nvPr/>
        </p:nvSpPr>
        <p:spPr>
          <a:xfrm>
            <a:off x="9332487" y="2167921"/>
            <a:ext cx="2554713" cy="3170099"/>
          </a:xfrm>
          <a:prstGeom prst="rect">
            <a:avLst/>
          </a:prstGeom>
          <a:solidFill>
            <a:schemeClr val="accent3">
              <a:lumMod val="40000"/>
              <a:lumOff val="60000"/>
            </a:schemeClr>
          </a:solidFill>
        </p:spPr>
        <p:txBody>
          <a:bodyPr wrap="square" rtlCol="0">
            <a:spAutoFit/>
          </a:bodyPr>
          <a:lstStyle/>
          <a:p>
            <a:r>
              <a:rPr lang="en-US" sz="2000" dirty="0"/>
              <a:t>While the number of young jobseekers rose dramatically at the beginning of the health crisis, it has also fallen </a:t>
            </a:r>
            <a:r>
              <a:rPr lang="en-US" sz="2000" dirty="0" smtClean="0"/>
              <a:t>significantly with </a:t>
            </a:r>
            <a:r>
              <a:rPr lang="en-US" sz="2000" dirty="0"/>
              <a:t>the economic recovery and is now back to pre-crisis levels</a:t>
            </a:r>
            <a:r>
              <a:rPr lang="en-US" sz="2000" dirty="0" smtClean="0"/>
              <a:t>.</a:t>
            </a:r>
            <a:endParaRPr lang="fr-FR" sz="2000" dirty="0" smtClean="0"/>
          </a:p>
        </p:txBody>
      </p:sp>
      <p:sp>
        <p:nvSpPr>
          <p:cNvPr id="5" name="Footer Placeholder 4"/>
          <p:cNvSpPr>
            <a:spLocks noGrp="1"/>
          </p:cNvSpPr>
          <p:nvPr>
            <p:ph type="ftr" sz="quarter" idx="11"/>
          </p:nvPr>
        </p:nvSpPr>
        <p:spPr/>
        <p:txBody>
          <a:bodyPr/>
          <a:lstStyle/>
          <a:p>
            <a:r>
              <a:rPr lang="en-US" smtClean="0"/>
              <a:t>INTERCEPT - study Visit - 26 September 2022</a:t>
            </a:r>
            <a:endParaRPr lang="en-GB"/>
          </a:p>
        </p:txBody>
      </p:sp>
      <p:pic>
        <p:nvPicPr>
          <p:cNvPr id="8" name="Image 3" descr="image00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201" y="2167921"/>
            <a:ext cx="8036632" cy="342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0100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ADEM-2015">
  <a:themeElements>
    <a:clrScheme name="ADEM-2015">
      <a:dk1>
        <a:sysClr val="windowText" lastClr="000000"/>
      </a:dk1>
      <a:lt1>
        <a:sysClr val="window" lastClr="FFFFFF"/>
      </a:lt1>
      <a:dk2>
        <a:srgbClr val="5E646B"/>
      </a:dk2>
      <a:lt2>
        <a:srgbClr val="BBC1C6"/>
      </a:lt2>
      <a:accent1>
        <a:srgbClr val="668D8C"/>
      </a:accent1>
      <a:accent2>
        <a:srgbClr val="E30019"/>
      </a:accent2>
      <a:accent3>
        <a:srgbClr val="7AC5B9"/>
      </a:accent3>
      <a:accent4>
        <a:srgbClr val="5E646B"/>
      </a:accent4>
      <a:accent5>
        <a:srgbClr val="C5C1C6"/>
      </a:accent5>
      <a:accent6>
        <a:srgbClr val="006483"/>
      </a:accent6>
      <a:hlink>
        <a:srgbClr val="034A90"/>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EM-2015.potx" id="{57D410B3-A7D1-47B1-95AD-C68EB7CB4CBB}" vid="{BFDA9BBF-B38D-42CD-951C-C427F9FD97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60D72AE162DD499A1D4F41795A81E9" ma:contentTypeVersion="0" ma:contentTypeDescription="Create a new document." ma:contentTypeScope="" ma:versionID="8d25330c1ad8057dfbf716c68a857b9f">
  <xsd:schema xmlns:xsd="http://www.w3.org/2001/XMLSchema" xmlns:xs="http://www.w3.org/2001/XMLSchema" xmlns:p="http://schemas.microsoft.com/office/2006/metadata/properties" targetNamespace="http://schemas.microsoft.com/office/2006/metadata/properties" ma:root="true" ma:fieldsID="5143cffd92f1a4454141f07ab70bbb2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30790F-02B0-4D2F-AA3A-3AD73E3C1CB5}">
  <ds:schemaRefs>
    <ds:schemaRef ds:uri="http://schemas.microsoft.com/sharepoint/v3/contenttype/forms"/>
  </ds:schemaRefs>
</ds:datastoreItem>
</file>

<file path=customXml/itemProps2.xml><?xml version="1.0" encoding="utf-8"?>
<ds:datastoreItem xmlns:ds="http://schemas.openxmlformats.org/officeDocument/2006/customXml" ds:itemID="{A0AA92A4-5B77-458A-8334-EC427C205C7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2E814E55-A658-41B4-8BDA-1B45A305C8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2941</Words>
  <Application>Microsoft Office PowerPoint</Application>
  <PresentationFormat>Breitbild</PresentationFormat>
  <Paragraphs>403</Paragraphs>
  <Slides>35</Slides>
  <Notes>35</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35</vt:i4>
      </vt:variant>
    </vt:vector>
  </HeadingPairs>
  <TitlesOfParts>
    <vt:vector size="42" baseType="lpstr">
      <vt:lpstr>Arial</vt:lpstr>
      <vt:lpstr>Calibri</vt:lpstr>
      <vt:lpstr>Calibri Light</vt:lpstr>
      <vt:lpstr>Georgia</vt:lpstr>
      <vt:lpstr>Times New Roman</vt:lpstr>
      <vt:lpstr>Wingdings</vt:lpstr>
      <vt:lpstr>ADEM-2015</vt:lpstr>
      <vt:lpstr>INTERCEPT - Study Visit to Luxembourg</vt:lpstr>
      <vt:lpstr>Agenda</vt:lpstr>
      <vt:lpstr>Overview of the Luxembourg employment market</vt:lpstr>
      <vt:lpstr>Luxembourg: Some facts &amp; figures</vt:lpstr>
      <vt:lpstr>Continued growth in employment</vt:lpstr>
      <vt:lpstr>Workforce composition:  A special situation in Luxembourg!</vt:lpstr>
      <vt:lpstr>Unemployment rate at free fall</vt:lpstr>
      <vt:lpstr> The number of registered jobseekers continues to decrease</vt:lpstr>
      <vt:lpstr>Development of the number of unemployed in age categories (in %)</vt:lpstr>
      <vt:lpstr>A new all-time high in available vacancies</vt:lpstr>
      <vt:lpstr>Main challenges (situation in May 2022)</vt:lpstr>
      <vt:lpstr>Agence pour le développement de l’emploi - ADEM</vt:lpstr>
      <vt:lpstr>Luxembourg’s Public Employment Service (ADEM)</vt:lpstr>
      <vt:lpstr>Missions</vt:lpstr>
      <vt:lpstr>PowerPoint-Präsentation</vt:lpstr>
      <vt:lpstr>National Guidance Centre</vt:lpstr>
      <vt:lpstr>ADEM staff</vt:lpstr>
      <vt:lpstr>Overview of COVID-19 impact</vt:lpstr>
      <vt:lpstr>COVID-19 impact on the labour market</vt:lpstr>
      <vt:lpstr>COVID-19 impact on the labour market</vt:lpstr>
      <vt:lpstr>COVID-19 impact on PES services and internal functioning (some examples)</vt:lpstr>
      <vt:lpstr>Important developments</vt:lpstr>
      <vt:lpstr>Strategy “ADEM 2025”</vt:lpstr>
      <vt:lpstr>Two priority pillars and  nine strategic objectives</vt:lpstr>
      <vt:lpstr>Digitalisation and modernisation of our services, processes and communication (some examples)</vt:lpstr>
      <vt:lpstr>Significant increase in training activities</vt:lpstr>
      <vt:lpstr>  Modernisation of ADEM’s IT-infrastructure</vt:lpstr>
      <vt:lpstr>Guiding principles</vt:lpstr>
      <vt:lpstr>User-centric design</vt:lpstr>
      <vt:lpstr>              : Launching an European tender  for a new performant IT-infrastructure</vt:lpstr>
      <vt:lpstr>Future Skills Initiative</vt:lpstr>
      <vt:lpstr>Upskilling of jobseekers</vt:lpstr>
      <vt:lpstr>Publication of foresight studies  in 7 business sectors</vt:lpstr>
      <vt:lpstr>Upskilling and reskilling of employees  (« Skills Plang »)</vt:lpstr>
      <vt:lpstr>Thank you for your attention!</vt:lpstr>
    </vt:vector>
  </TitlesOfParts>
  <Company>CTIE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Conférence de presse annuelle</dc:title>
  <dc:creator>Silke BRUEGGEBORS</dc:creator>
  <cp:lastModifiedBy>Christine WITTE</cp:lastModifiedBy>
  <cp:revision>174</cp:revision>
  <cp:lastPrinted>2022-09-21T07:50:52Z</cp:lastPrinted>
  <dcterms:created xsi:type="dcterms:W3CDTF">2022-06-08T10:17:59Z</dcterms:created>
  <dcterms:modified xsi:type="dcterms:W3CDTF">2022-09-25T14:34:15Z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0x0101001E60D72AE162DD499A1D4F41795A81E9</vt:lpwstr>
  </property>
</Properties>
</file>