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</p:sldMasterIdLst>
  <p:notesMasterIdLst>
    <p:notesMasterId r:id="rId13"/>
  </p:notesMasterIdLst>
  <p:sldIdLst>
    <p:sldId id="269" r:id="rId6"/>
    <p:sldId id="278" r:id="rId7"/>
    <p:sldId id="500" r:id="rId8"/>
    <p:sldId id="501" r:id="rId9"/>
    <p:sldId id="499" r:id="rId10"/>
    <p:sldId id="465" r:id="rId11"/>
    <p:sldId id="456" r:id="rId12"/>
  </p:sldIdLst>
  <p:sldSz cx="12192000" cy="6858000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Madgwick" initials="SM" lastIdx="2" clrIdx="0">
    <p:extLst>
      <p:ext uri="{19B8F6BF-5375-455C-9EA6-DF929625EA0E}">
        <p15:presenceInfo xmlns:p15="http://schemas.microsoft.com/office/powerpoint/2012/main" userId="S::sue.madgwick@ncetm.org.uk::58326d1e-b162-4103-a1b6-8d97dc0179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C8E2E8"/>
    <a:srgbClr val="82CBDD"/>
    <a:srgbClr val="00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940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DD315-CABA-48C9-B8B8-E7F4A7C4E8FE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C6D43-B330-470E-9514-C837501A6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2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4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0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98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6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0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64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1" y="476673"/>
            <a:ext cx="6049764" cy="64807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2" y="1268758"/>
            <a:ext cx="6062463" cy="115213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26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86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800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595D34C-D39A-447E-B8E1-0325876F7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3E31430-B412-41EA-BA55-D58E714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556792"/>
            <a:ext cx="5390388" cy="3888433"/>
          </a:xfrm>
        </p:spPr>
        <p:txBody>
          <a:bodyPr/>
          <a:lstStyle>
            <a:lvl1pPr marL="457200" indent="-457200">
              <a:buClr>
                <a:srgbClr val="585858"/>
              </a:buClr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090DB9E-A500-4BA4-8B74-89F3EF7AD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010" y="1556792"/>
            <a:ext cx="5390389" cy="3888433"/>
          </a:xfrm>
        </p:spPr>
        <p:txBody>
          <a:bodyPr/>
          <a:lstStyle>
            <a:lvl1pPr>
              <a:defRPr sz="2400">
                <a:solidFill>
                  <a:srgbClr val="585858"/>
                </a:solidFill>
                <a:latin typeface="+mj-lt"/>
              </a:defRPr>
            </a:lvl1pPr>
            <a:lvl2pPr marL="800100" indent="-34290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257300" indent="-3429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573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</a:defRPr>
            </a:lvl4pPr>
            <a:lvl5pPr marL="21145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F435181-C807-4F0D-B9A5-7C9C469DF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4C98FF4-E4A7-4DB9-B82D-0C11BE18E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AD83AB7-F679-4E3E-B374-A32C747C6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C1D8-5F3C-45E3-A862-3FEB8F83897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6B17004-3771-46EE-9F97-BB5E8F3E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23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E1F239-C099-4D71-889B-049497543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29FEB22-335A-41BD-B17B-784C9EEF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85812D-06FB-4137-82DA-4C8636188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35DD14D-38EC-424C-AF0C-03BA91A64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A271E-C960-4C09-B05F-FB20100B09A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D91F02-38ED-4B06-B867-E4F68C54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11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FD13D6-B8E1-41A4-A5B9-E2C9ED4CB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49080"/>
            <a:ext cx="10972800" cy="426170"/>
          </a:xfrm>
        </p:spPr>
        <p:txBody>
          <a:bodyPr/>
          <a:lstStyle>
            <a:lvl1pPr algn="l">
              <a:defRPr sz="2000" b="1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44954"/>
            <a:ext cx="10972800" cy="3560111"/>
          </a:xfrm>
        </p:spPr>
        <p:txBody>
          <a:bodyPr/>
          <a:lstStyle>
            <a:lvl1pPr marL="0" indent="0">
              <a:buNone/>
              <a:defRPr sz="3200">
                <a:solidFill>
                  <a:srgbClr val="58585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725144"/>
            <a:ext cx="10972800" cy="720080"/>
          </a:xfrm>
        </p:spPr>
        <p:txBody>
          <a:bodyPr/>
          <a:lstStyle>
            <a:lvl1pPr marL="0" indent="0">
              <a:buNone/>
              <a:defRPr sz="1400">
                <a:solidFill>
                  <a:srgbClr val="585858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F0D3A-200E-48B8-9EF9-7859E1660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EB8E3-53AE-439B-9428-72B81BD3B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C543D-1B00-4E11-9615-CDD988110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6FDD3-8659-4DF6-9C22-A70505F52D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875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03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8813D3F6-AFE0-4E9D-851A-B5716B58B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437" y="301625"/>
            <a:ext cx="1097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F919EB2E-C910-4BD3-AA6E-D874436CD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556793"/>
            <a:ext cx="10968567" cy="438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BBF75FAD-1C64-49A9-AABE-8F0A65128F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86566B38-4A46-43A1-8FF2-24E49E84A1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956C52DF-8098-4560-A757-D09AC7C690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AE284E3E-0734-4C1C-8A10-2A7D3F5CEAF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61" r:id="rId2"/>
    <p:sldLayoutId id="2147483953" r:id="rId3"/>
    <p:sldLayoutId id="2147483956" r:id="rId4"/>
    <p:sldLayoutId id="2147483957" r:id="rId5"/>
    <p:sldLayoutId id="2147483960" r:id="rId6"/>
    <p:sldLayoutId id="2147483962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8585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2400">
          <a:solidFill>
            <a:srgbClr val="585858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2000">
          <a:solidFill>
            <a:srgbClr val="585858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1800">
          <a:solidFill>
            <a:srgbClr val="585858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●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●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53B0-7B44-4277-B7C8-F4506607E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1" y="476673"/>
            <a:ext cx="4118247" cy="648071"/>
          </a:xfrm>
        </p:spPr>
        <p:txBody>
          <a:bodyPr/>
          <a:lstStyle/>
          <a:p>
            <a:r>
              <a:rPr lang="en-GB" dirty="0"/>
              <a:t>Unit 1</a:t>
            </a:r>
            <a:br>
              <a:rPr lang="en-GB" dirty="0"/>
            </a:br>
            <a:br>
              <a:rPr lang="en-GB" dirty="0"/>
            </a:br>
            <a:r>
              <a:rPr lang="en-GB" dirty="0"/>
              <a:t>Understanding the participants</a:t>
            </a:r>
            <a:endParaRPr lang="en-GB" dirty="0">
              <a:latin typeface="+mj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943252B-5639-4015-961C-353DD8D2795F}"/>
              </a:ext>
            </a:extLst>
          </p:cNvPr>
          <p:cNvSpPr txBox="1">
            <a:spLocks/>
          </p:cNvSpPr>
          <p:nvPr/>
        </p:nvSpPr>
        <p:spPr bwMode="auto">
          <a:xfrm>
            <a:off x="609602" y="4581128"/>
            <a:ext cx="411824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/>
              <a:t>Work Group Lead Toolkit 2020/21</a:t>
            </a:r>
          </a:p>
        </p:txBody>
      </p:sp>
    </p:spTree>
    <p:extLst>
      <p:ext uri="{BB962C8B-B14F-4D97-AF65-F5344CB8AC3E}">
        <p14:creationId xmlns:p14="http://schemas.microsoft.com/office/powerpoint/2010/main" val="408051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A2C20C-5B4D-4626-A9C6-2E98C1B9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417" y="1700808"/>
            <a:ext cx="7295165" cy="2782316"/>
          </a:xfrm>
        </p:spPr>
        <p:txBody>
          <a:bodyPr/>
          <a:lstStyle/>
          <a:p>
            <a:pPr algn="ctr"/>
            <a:r>
              <a:rPr lang="en-GB" sz="8000" dirty="0"/>
              <a:t>Who is in the Work Group?</a:t>
            </a:r>
          </a:p>
        </p:txBody>
      </p:sp>
    </p:spTree>
    <p:extLst>
      <p:ext uri="{BB962C8B-B14F-4D97-AF65-F5344CB8AC3E}">
        <p14:creationId xmlns:p14="http://schemas.microsoft.com/office/powerpoint/2010/main" val="350148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519343-E145-46D8-95F8-07943424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1"/>
            <a:ext cx="10972800" cy="694084"/>
          </a:xfrm>
        </p:spPr>
        <p:txBody>
          <a:bodyPr/>
          <a:lstStyle/>
          <a:p>
            <a:r>
              <a:rPr lang="en-GB" dirty="0">
                <a:latin typeface="+mj-lt"/>
              </a:rPr>
              <a:t>Schools or people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79FD2D-BF7E-4937-A431-C393F44B9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35" y="1268760"/>
            <a:ext cx="5388159" cy="446449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dirty="0"/>
              <a:t>Emphasising whole schools (or departments set within schools)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dirty="0"/>
              <a:t>Emphasising as many people as may have a role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/>
              <a:t>Teachers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/>
              <a:t>Subject leaders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School leaders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800" dirty="0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23E4BCA1-6921-4C24-8AD7-56BEA11D09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02808" y="1844824"/>
            <a:ext cx="4903159" cy="3168352"/>
            <a:chOff x="4965" y="5068"/>
            <a:chExt cx="8086" cy="5264"/>
          </a:xfrm>
        </p:grpSpPr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177D9FB9-4893-49C3-AF8E-FAD64AE66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00"/>
            <a:stretch>
              <a:fillRect/>
            </a:stretch>
          </p:blipFill>
          <p:spPr bwMode="auto">
            <a:xfrm>
              <a:off x="8430" y="5068"/>
              <a:ext cx="4605" cy="2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83D22D79-CBEC-4B18-8172-CE69E80B6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" y="7759"/>
              <a:ext cx="4621" cy="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861E61C1-25E4-4A66-BCB1-5051D39BC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5" t="17133" r="13815" b="7335"/>
            <a:stretch>
              <a:fillRect/>
            </a:stretch>
          </p:blipFill>
          <p:spPr bwMode="auto">
            <a:xfrm>
              <a:off x="4965" y="5105"/>
              <a:ext cx="3510" cy="5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771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519343-E145-46D8-95F8-07943424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1"/>
            <a:ext cx="10972800" cy="694084"/>
          </a:xfrm>
        </p:spPr>
        <p:txBody>
          <a:bodyPr/>
          <a:lstStyle/>
          <a:p>
            <a:r>
              <a:rPr lang="en-GB" dirty="0">
                <a:latin typeface="+mj-lt"/>
              </a:rPr>
              <a:t>Leadership within the group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79FD2D-BF7E-4937-A431-C393F44B9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46449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dirty="0"/>
              <a:t>Lead (not the only) participants from schools: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/>
              <a:t>Normally 1 or 2 from each school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/>
              <a:t>Working with lead participants from other schools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sz="2800" dirty="0"/>
              <a:t>Act as a link to the other participants in their own school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dirty="0"/>
              <a:t>Work Group Leads: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/>
              <a:t>Credibility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/>
              <a:t>Expertise – in pedagogy and professional /school development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/>
              <a:t>Experience – rooted in schools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519343-E145-46D8-95F8-07943424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1"/>
            <a:ext cx="10972800" cy="694084"/>
          </a:xfrm>
        </p:spPr>
        <p:txBody>
          <a:bodyPr/>
          <a:lstStyle/>
          <a:p>
            <a:r>
              <a:rPr lang="en-GB" dirty="0">
                <a:latin typeface="+mj-lt"/>
              </a:rPr>
              <a:t>Questioning the participants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79FD2D-BF7E-4937-A431-C393F44B9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252028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/>
              <a:t>Are they all really participants? (lead versus others)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/>
              <a:t>So how do we measure participation? (schools versus people)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/>
              <a:t>Is the Work Group Lead an expert? (learned versus learning)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86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519343-E145-46D8-95F8-07943424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94084"/>
          </a:xfrm>
        </p:spPr>
        <p:txBody>
          <a:bodyPr/>
          <a:lstStyle/>
          <a:p>
            <a:r>
              <a:rPr lang="en-GB" dirty="0">
                <a:latin typeface="+mj-lt"/>
              </a:rPr>
              <a:t>Taking it further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79FD2D-BF7E-4937-A431-C393F44B9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36" y="1131032"/>
            <a:ext cx="10972800" cy="4458207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Suggestions for reading, watching, listening</a:t>
            </a:r>
          </a:p>
          <a:p>
            <a:r>
              <a:rPr lang="en-GB" sz="2800" dirty="0"/>
              <a:t>Watch the video on the NCETM website page about Work Groups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Suggestions for discussion with others</a:t>
            </a:r>
          </a:p>
          <a:p>
            <a:r>
              <a:rPr lang="en-GB" sz="2800" dirty="0"/>
              <a:t>Who do you think about when considering your Work Group participants?</a:t>
            </a:r>
          </a:p>
          <a:p>
            <a:r>
              <a:rPr lang="en-GB" sz="2800" dirty="0"/>
              <a:t>What are the implications of thinking of your lead participants as providing leadership for the Work Group?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1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1322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46.4|7.8|30.5|1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6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38.6|2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6|15.9|2.4|15.1"/>
</p:tagLst>
</file>

<file path=ppt/theme/theme1.xml><?xml version="1.0" encoding="utf-8"?>
<a:theme xmlns:a="http://schemas.openxmlformats.org/drawingml/2006/main" name="nctem1">
  <a:themeElements>
    <a:clrScheme name="nctem1 11">
      <a:dk1>
        <a:srgbClr val="000000"/>
      </a:dk1>
      <a:lt1>
        <a:srgbClr val="FFFFFF"/>
      </a:lt1>
      <a:dk2>
        <a:srgbClr val="00628C"/>
      </a:dk2>
      <a:lt2>
        <a:srgbClr val="5F5F5F"/>
      </a:lt2>
      <a:accent1>
        <a:srgbClr val="82E6DD"/>
      </a:accent1>
      <a:accent2>
        <a:srgbClr val="C8E2E8"/>
      </a:accent2>
      <a:accent3>
        <a:srgbClr val="FFFFFF"/>
      </a:accent3>
      <a:accent4>
        <a:srgbClr val="000000"/>
      </a:accent4>
      <a:accent5>
        <a:srgbClr val="C1F0EB"/>
      </a:accent5>
      <a:accent6>
        <a:srgbClr val="B5CDD2"/>
      </a:accent6>
      <a:hlink>
        <a:srgbClr val="00628C"/>
      </a:hlink>
      <a:folHlink>
        <a:srgbClr val="B2B2B2"/>
      </a:folHlink>
    </a:clrScheme>
    <a:fontScheme name="nctem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ctem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1">
        <a:dk1>
          <a:srgbClr val="000000"/>
        </a:dk1>
        <a:lt1>
          <a:srgbClr val="FFFFFF"/>
        </a:lt1>
        <a:dk2>
          <a:srgbClr val="00628C"/>
        </a:dk2>
        <a:lt2>
          <a:srgbClr val="5F5F5F"/>
        </a:lt2>
        <a:accent1>
          <a:srgbClr val="82E6DD"/>
        </a:accent1>
        <a:accent2>
          <a:srgbClr val="C8E2E8"/>
        </a:accent2>
        <a:accent3>
          <a:srgbClr val="FFFFFF"/>
        </a:accent3>
        <a:accent4>
          <a:srgbClr val="000000"/>
        </a:accent4>
        <a:accent5>
          <a:srgbClr val="C1F0EB"/>
        </a:accent5>
        <a:accent6>
          <a:srgbClr val="B5CDD2"/>
        </a:accent6>
        <a:hlink>
          <a:srgbClr val="00628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E26B9C17F8541A0313FD0BE67F33C" ma:contentTypeVersion="4" ma:contentTypeDescription="Create a new document." ma:contentTypeScope="" ma:versionID="0b48285621c0ed9ee5c246ea61b507d9">
  <xsd:schema xmlns:xsd="http://www.w3.org/2001/XMLSchema" xmlns:xs="http://www.w3.org/2001/XMLSchema" xmlns:p="http://schemas.microsoft.com/office/2006/metadata/properties" xmlns:ns2="880a06ce-9502-4b34-8ba2-1323c269db10" targetNamespace="http://schemas.microsoft.com/office/2006/metadata/properties" ma:root="true" ma:fieldsID="07e1194b6b5ca725c7e181cfad61a37d" ns2:_="">
    <xsd:import namespace="880a06ce-9502-4b34-8ba2-1323c269d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a06ce-9502-4b34-8ba2-1323c269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CA48D5-CF87-4E62-9CFA-B8134F07C6D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4A3230E-1341-438B-8314-4E45DA8F1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0a06ce-9502-4b34-8ba2-1323c269db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14D725-2C21-4C66-9CD4-8D38560013A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1B18B3D-5C68-4030-BEF3-6F927E24DA37}">
  <ds:schemaRefs>
    <ds:schemaRef ds:uri="http://purl.org/dc/elements/1.1/"/>
    <ds:schemaRef ds:uri="http://schemas.microsoft.com/office/2006/metadata/properties"/>
    <ds:schemaRef ds:uri="http://www.w3.org/XML/1998/namespace"/>
    <ds:schemaRef ds:uri="880a06ce-9502-4b34-8ba2-1323c269db10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206</Words>
  <Application>Microsoft Office PowerPoint</Application>
  <PresentationFormat>Widescreen</PresentationFormat>
  <Paragraphs>37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nctem1</vt:lpstr>
      <vt:lpstr>Unit 1  Understanding the participants</vt:lpstr>
      <vt:lpstr>Who is in the Work Group?</vt:lpstr>
      <vt:lpstr>Schools or people</vt:lpstr>
      <vt:lpstr>Leadership within the group</vt:lpstr>
      <vt:lpstr>Questioning the participants</vt:lpstr>
      <vt:lpstr>Taking it further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Hubs PowerPoint Template</dc:title>
  <dc:creator>Stephen Peto</dc:creator>
  <cp:lastModifiedBy>John Westwell</cp:lastModifiedBy>
  <cp:revision>131</cp:revision>
  <dcterms:created xsi:type="dcterms:W3CDTF">2008-01-11T09:41:35Z</dcterms:created>
  <dcterms:modified xsi:type="dcterms:W3CDTF">2020-11-17T11:52:34Z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Natasha Chippendale</vt:lpwstr>
  </property>
  <property fmtid="{D5CDD505-2E9C-101B-9397-08002B2CF9AE}" pid="3" name="display_urn:schemas-microsoft-com:office:office#Author">
    <vt:lpwstr>Natasha Chippendale</vt:lpwstr>
  </property>
  <property fmtid="{D5CDD505-2E9C-101B-9397-08002B2CF9AE}" pid="4" name="Order">
    <vt:lpwstr>148500.000000000</vt:lpwstr>
  </property>
  <property fmtid="{D5CDD505-2E9C-101B-9397-08002B2CF9AE}" pid="5" name="ContentTypeId">
    <vt:lpwstr>0x01010042AE26B9C17F8541A0313FD0BE67F33C</vt:lpwstr>
  </property>
</Properties>
</file>