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RPr lang="es-U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4" autoAdjust="0"/>
    <p:restoredTop sz="85664" autoAdjust="0"/>
  </p:normalViewPr>
  <p:slideViewPr>
    <p:cSldViewPr snapToGrid="0">
      <p:cViewPr varScale="1">
        <p:scale>
          <a:sx n="57" d="100"/>
          <a:sy n="57" d="100"/>
        </p:scale>
        <p:origin x="11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471787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 </a:t>
            </a:r>
            <a:r>
              <a:rPr lang="es-us" dirty="0"/>
              <a:t>preséntese y dé la bienvenida a los participantes del Café.  </a:t>
            </a:r>
            <a:endParaRPr dirty="0"/>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d68bf6984_0_8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Calibri"/>
              <a:buNone/>
            </a:pPr>
            <a:r>
              <a:rPr lang="es-us" i="1" dirty="0"/>
              <a:t>Al promover los elementos estructurales de HOPE, nuestro objetivo es apoyar la resiliencia de nuestras familias. Queremos fomentar experiencias positivas y los elementos estructurales para ayudar a los niños a convertirse en adultos resilientes y saludables, y para ayudar a disminuir los efectos de la adversidad.</a:t>
            </a:r>
            <a:endParaRPr i="1" dirty="0"/>
          </a:p>
          <a:p>
            <a:pPr marL="0" lvl="0" indent="0" algn="l" rtl="0">
              <a:spcBef>
                <a:spcPts val="0"/>
              </a:spcBef>
              <a:spcAft>
                <a:spcPts val="0"/>
              </a:spcAft>
              <a:buClr>
                <a:schemeClr val="dk1"/>
              </a:buClr>
              <a:buSzPts val="1200"/>
              <a:buFont typeface="Calibri"/>
              <a:buNone/>
            </a:pPr>
            <a:endParaRPr i="1" dirty="0">
              <a:solidFill>
                <a:srgbClr val="121212"/>
              </a:solidFill>
            </a:endParaRPr>
          </a:p>
          <a:p>
            <a:pPr marL="0" lvl="0" indent="0" algn="l" rtl="0">
              <a:spcBef>
                <a:spcPts val="0"/>
              </a:spcBef>
              <a:spcAft>
                <a:spcPts val="0"/>
              </a:spcAft>
              <a:buClr>
                <a:schemeClr val="dk1"/>
              </a:buClr>
              <a:buSzPts val="1200"/>
              <a:buFont typeface="Calibri"/>
              <a:buNone/>
            </a:pPr>
            <a:r>
              <a:rPr lang="es-us" i="1" dirty="0">
                <a:solidFill>
                  <a:srgbClr val="121212"/>
                </a:solidFill>
              </a:rPr>
              <a:t>Ahora pasaremos a hacer una actividad de socios. </a:t>
            </a:r>
            <a:endParaRPr i="1" dirty="0"/>
          </a:p>
          <a:p>
            <a:pPr marL="0" lvl="0" indent="0" algn="l" rtl="0">
              <a:lnSpc>
                <a:spcPct val="100000"/>
              </a:lnSpc>
              <a:spcBef>
                <a:spcPts val="0"/>
              </a:spcBef>
              <a:spcAft>
                <a:spcPts val="0"/>
              </a:spcAft>
              <a:buClr>
                <a:schemeClr val="hlink"/>
              </a:buClr>
              <a:buSzPts val="1200"/>
              <a:buFont typeface="Calibri"/>
              <a:buNone/>
            </a:pPr>
            <a:endParaRPr dirty="0"/>
          </a:p>
        </p:txBody>
      </p:sp>
      <p:sp>
        <p:nvSpPr>
          <p:cNvPr id="282" name="Google Shape;282;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 </a:t>
            </a:r>
            <a:endParaRPr b="1" dirty="0"/>
          </a:p>
          <a:p>
            <a:pPr marL="0" lvl="0" indent="0" algn="l" rtl="0">
              <a:spcBef>
                <a:spcPts val="0"/>
              </a:spcBef>
              <a:spcAft>
                <a:spcPts val="0"/>
              </a:spcAft>
              <a:buClr>
                <a:schemeClr val="dk1"/>
              </a:buClr>
              <a:buSzPts val="1400"/>
              <a:buFont typeface="Arial"/>
              <a:buNone/>
            </a:pPr>
            <a:r>
              <a:rPr lang="es-us" dirty="0"/>
              <a:t>Actividad de diez minutos: cuatro minutos en grupos o salas de descanso, seis minutos para informar al regresar</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Haga la pregunta a los participantes: </a:t>
            </a:r>
            <a:r>
              <a:rPr lang="es-us" i="1" dirty="0"/>
              <a:t>Comparta con su compañero una combinación inusual de alimentos que le guste. </a:t>
            </a:r>
            <a:endParaRPr i="1" dirty="0"/>
          </a:p>
          <a:p>
            <a:pPr marL="0" lvl="0" indent="0" algn="l" rtl="0">
              <a:spcBef>
                <a:spcPts val="0"/>
              </a:spcBef>
              <a:spcAft>
                <a:spcPts val="0"/>
              </a:spcAft>
              <a:buClr>
                <a:schemeClr val="dk1"/>
              </a:buClr>
              <a:buSzPts val="1400"/>
              <a:buFont typeface="Arial"/>
              <a:buNone/>
            </a:pPr>
            <a:r>
              <a:rPr lang="es-us" dirty="0"/>
              <a:t>Envíe a los participantes a grupos o salas de trabajo en grupos de dos o tres personas. Permita cuatro minutos en total, aproximadamente dos minutos para que cada socio comparta.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Informe</a:t>
            </a:r>
            <a:r>
              <a:rPr lang="es-us" i="1" dirty="0"/>
              <a:t>:</a:t>
            </a:r>
            <a:endParaRPr i="1" dirty="0"/>
          </a:p>
          <a:p>
            <a:pPr marL="0" lvl="0" indent="0" algn="l" rtl="0">
              <a:spcBef>
                <a:spcPts val="0"/>
              </a:spcBef>
              <a:spcAft>
                <a:spcPts val="0"/>
              </a:spcAft>
              <a:buClr>
                <a:schemeClr val="dk1"/>
              </a:buClr>
              <a:buSzPts val="1400"/>
              <a:buFont typeface="Arial"/>
              <a:buNone/>
            </a:pPr>
            <a:r>
              <a:rPr lang="es-us" i="1" dirty="0"/>
              <a:t>Invitamos a todos a compartir sus propios pensamientos o compartir algo de su pareja, lo que le resulte más cómodo.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s-us" b="1" dirty="0"/>
              <a:t>Nota para el capacitador:  </a:t>
            </a:r>
            <a:endParaRPr b="1" dirty="0"/>
          </a:p>
          <a:p>
            <a:pPr marL="0" lvl="0" indent="0" algn="l" rtl="0">
              <a:spcBef>
                <a:spcPts val="0"/>
              </a:spcBef>
              <a:spcAft>
                <a:spcPts val="0"/>
              </a:spcAft>
              <a:buSzPts val="1400"/>
              <a:buNone/>
            </a:pPr>
            <a:r>
              <a:rPr lang="es-us" dirty="0"/>
              <a:t>Si nadie habla durante el informe, el capacitador puede compartir primero un ejemplo. </a:t>
            </a:r>
            <a:endParaRPr dirty="0"/>
          </a:p>
          <a:p>
            <a:pPr marL="0" lvl="0" indent="0" algn="l" rtl="0">
              <a:spcBef>
                <a:spcPts val="0"/>
              </a:spcBef>
              <a:spcAft>
                <a:spcPts val="0"/>
              </a:spcAft>
              <a:buClr>
                <a:schemeClr val="dk1"/>
              </a:buClr>
              <a:buSzPts val="1400"/>
              <a:buFont typeface="Arial"/>
              <a:buNone/>
            </a:pPr>
            <a:r>
              <a:rPr lang="es-us" dirty="0"/>
              <a:t>Relacione experiencias hasta el punto de que todas las papilas gustativas son diferentes y cada uno tiene sus propias preferencias en cuanto a sabor, alimentos y textura. Aliente a los participantes a tener esto en cuenta a lo largo de la sesión, a medida que comenzamos a hablar sobre cómo los niños desarrollan sus propias preferencias de alimentos.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i="1" dirty="0"/>
              <a:t>¡Gracias a todos por participar en nuestra actividad de socios! Ahora comenzaremos a analizar cómo las comidas saludables y nutritivas impactan al niño en su totalidad. </a:t>
            </a:r>
            <a:endParaRPr i="1" dirty="0"/>
          </a:p>
          <a:p>
            <a:pPr marL="0" lvl="0" indent="0" algn="l" rtl="0">
              <a:spcBef>
                <a:spcPts val="0"/>
              </a:spcBef>
              <a:spcAft>
                <a:spcPts val="0"/>
              </a:spcAft>
              <a:buClr>
                <a:schemeClr val="dk1"/>
              </a:buClr>
              <a:buSzPts val="14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292" name="Google Shape;292;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d68bf6984_0_1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d68bf6984_0_1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dirty="0"/>
              <a:t>Una buena nutrición no solo es importante para la salud de los niños sino también para su desarrollo general. Cuando nos sentamos con nuestros hijos y compartimos juntos una comida nutritiva, los apoyamos en muchas áreas diferentes de su desarrollo. Apoyamos: </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Lo físico</a:t>
            </a:r>
            <a:r>
              <a:rPr lang="es-us" i="1" dirty="0"/>
              <a:t>: alimentos saludables que fortalecen huesos y músculos y nutren nuestro cuerpo para que funcione bien.</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Lo cognitivo</a:t>
            </a:r>
            <a:r>
              <a:rPr lang="es-us" i="1" dirty="0"/>
              <a:t>:</a:t>
            </a:r>
            <a:r>
              <a:rPr lang="es-us" i="1" dirty="0">
                <a:highlight>
                  <a:srgbClr val="FFFFFF"/>
                </a:highlight>
              </a:rPr>
              <a:t> los niños bien nutridos pueden concentrarse durante el día, tener una mayor capacidad de aprender y es más probable que tengan un sueño nocturno reparador que los prepare para el día siguiente.</a:t>
            </a:r>
            <a:endParaRPr i="1" dirty="0"/>
          </a:p>
          <a:p>
            <a:pPr marL="457200" lvl="0" indent="-304800" algn="l" rtl="0">
              <a:lnSpc>
                <a:spcPct val="115000"/>
              </a:lnSpc>
              <a:spcBef>
                <a:spcPts val="0"/>
              </a:spcBef>
              <a:spcAft>
                <a:spcPts val="0"/>
              </a:spcAft>
              <a:buClr>
                <a:schemeClr val="dk1"/>
              </a:buClr>
              <a:buSzPts val="1200"/>
              <a:buChar char="●"/>
            </a:pPr>
            <a:r>
              <a:rPr lang="es-us" b="1" i="1" dirty="0"/>
              <a:t>El lenguaje</a:t>
            </a:r>
            <a:r>
              <a:rPr lang="es-us" i="1" dirty="0"/>
              <a:t>: las conversaciones a la hora de comer apoyan el desarrollo del lenguaje. Esto también apoya los </a:t>
            </a:r>
            <a:r>
              <a:rPr lang="es-us" b="0" i="1" dirty="0"/>
              <a:t>elementos estructurales de HOPE </a:t>
            </a:r>
            <a:r>
              <a:rPr lang="es-us" b="1" i="1" dirty="0"/>
              <a:t>relaciones y participación</a:t>
            </a:r>
            <a:r>
              <a:rPr lang="es-us" i="1" dirty="0"/>
              <a:t>. </a:t>
            </a:r>
            <a:endParaRPr i="1" dirty="0"/>
          </a:p>
          <a:p>
            <a:pPr marL="457200" lvl="0" indent="-304800" algn="l" rtl="0">
              <a:lnSpc>
                <a:spcPct val="115000"/>
              </a:lnSpc>
              <a:spcBef>
                <a:spcPts val="0"/>
              </a:spcBef>
              <a:spcAft>
                <a:spcPts val="0"/>
              </a:spcAft>
              <a:buClr>
                <a:schemeClr val="dk1"/>
              </a:buClr>
              <a:buSzPts val="1200"/>
              <a:buChar char="●"/>
            </a:pPr>
            <a:r>
              <a:rPr lang="es-us" b="1" i="1" dirty="0"/>
              <a:t>Lo socioemocional</a:t>
            </a:r>
            <a:r>
              <a:rPr lang="es-us" i="1" dirty="0"/>
              <a:t>: niños nutridos = mejores relaciones. La negociación a la hora de comer también puede ser una oportunidad para el crecimiento emocional. Esto también apoya los </a:t>
            </a:r>
            <a:r>
              <a:rPr lang="es-us" b="0" i="1" dirty="0"/>
              <a:t>elementos estructurales de HOPE </a:t>
            </a:r>
            <a:r>
              <a:rPr lang="es-us" b="1" i="1" dirty="0"/>
              <a:t>relaciones y crecimiento emocional</a:t>
            </a:r>
            <a:r>
              <a:rPr lang="es-us" i="1" dirty="0"/>
              <a:t>. </a:t>
            </a:r>
            <a:endParaRPr i="1" dirty="0"/>
          </a:p>
          <a:p>
            <a:pPr marL="457200" lvl="0" indent="-304800" algn="l" rtl="0">
              <a:lnSpc>
                <a:spcPct val="115000"/>
              </a:lnSpc>
              <a:spcBef>
                <a:spcPts val="0"/>
              </a:spcBef>
              <a:spcAft>
                <a:spcPts val="0"/>
              </a:spcAft>
              <a:buClr>
                <a:schemeClr val="dk1"/>
              </a:buClr>
              <a:buSzPts val="1200"/>
              <a:buChar char="●"/>
            </a:pPr>
            <a:r>
              <a:rPr lang="es-us" b="1" i="1" dirty="0"/>
              <a:t>Lo sensorial</a:t>
            </a:r>
            <a:r>
              <a:rPr lang="es-us" i="1" dirty="0"/>
              <a:t>: la exposición a diferentes sabores, olores, texturas, etc. favorece las preferencias saludables. Un nuevo alimento puede resultar abrumador para un niño. Lo que le da al niño la oportunidad de sentirse cómodo explorando los alimentos que se le ofrecen es la confianza y una relación enriquecedora que brinda un adulto amoroso. A la vez, esto crea para el niño un vínculo saludable con los alimentos. Además, los adultos que modelan probar cosas nuevas son parte de la construcción de una relación. Esto también apoya los elementos estructurales de HOPE </a:t>
            </a:r>
            <a:r>
              <a:rPr lang="es-us" b="1" i="1" dirty="0"/>
              <a:t>relaciones y participación</a:t>
            </a:r>
            <a:r>
              <a:rPr lang="es-us" i="1" dirty="0"/>
              <a:t>. Vamos a seguir hablando de cómo los sentidos son una parte tan crucial del desarrollo, ¡especialmente cuando alentamos a los nuevos comensales! </a:t>
            </a:r>
            <a:endParaRPr i="1" dirty="0"/>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306" name="Google Shape;306;gcd68bf6984_0_1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dirty="0"/>
              <a:t>A los niños tal vez no les guste una fruta o vegetal nuevo en el primer intento. A muchos niños se les debe ofrecer un alimento entre ocho y diez veces antes de que lo prueben, e incluso pueden ser necesarios hasta dieciocho intentos (o más) para que un niño considere </a:t>
            </a:r>
            <a:r>
              <a:rPr lang="es-us" i="1" u="sng" dirty="0"/>
              <a:t>normal</a:t>
            </a:r>
            <a:r>
              <a:rPr lang="es-us" i="1" dirty="0"/>
              <a:t> un nuevo alimento. Sea paciente y busque las pequeñas victorias. Ofrezca alimentos en muchas ocasiones diferentes. Aliéntelos a ponerlo en su plato, tocarlo, tomarlo y probarlo. Todos estos son signos de curiosidad que eventualmente pueden llevar a la aceptación. Sin embargo, no forzamos a un niño a tocar o probar un alimento. Está bien servir porciones muy pero muy pequeñas. Está bien que los niños prueben UN bocado de algo en lugar de una porción completa. Esta es una victoria, especialmente cuando solo están probando.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También es importante señalar que un error común es pensar que no les gusta lo que les sirven si no comen todo lo que hay en su plato. Si no comen una cena completa, es posible que simplemente no tengan hambre. No necesariamente se trata de que no les gusta la comida que se ofrece. A veces comen, a veces no. Evalúe si el niño realmente tiene hambre.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Ahora vamos a profundizar en algunas cosas a considerar al planificar una comida saludable. </a:t>
            </a:r>
            <a:endParaRPr i="1"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s-us" b="1" dirty="0"/>
              <a:t>Antecedentes:</a:t>
            </a:r>
            <a:r>
              <a:rPr lang="es-us" i="1" dirty="0"/>
              <a:t> </a:t>
            </a:r>
            <a:endParaRPr i="1" dirty="0"/>
          </a:p>
          <a:p>
            <a:pPr marL="0" lvl="0" indent="0" algn="l" rtl="0">
              <a:lnSpc>
                <a:spcPct val="115000"/>
              </a:lnSpc>
              <a:spcBef>
                <a:spcPts val="0"/>
              </a:spcBef>
              <a:spcAft>
                <a:spcPts val="0"/>
              </a:spcAft>
              <a:buClr>
                <a:schemeClr val="dk1"/>
              </a:buClr>
              <a:buSzPts val="1100"/>
              <a:buFont typeface="Arial"/>
              <a:buNone/>
            </a:pPr>
            <a:r>
              <a:rPr lang="es-us" dirty="0"/>
              <a:t>Gran artículo sobre la exposición a los alimentos y las influencias: </a:t>
            </a:r>
            <a:r>
              <a:rPr lang="es-us" dirty="0">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s-us" dirty="0"/>
              <a:t> </a:t>
            </a:r>
            <a:endParaRPr dirty="0"/>
          </a:p>
          <a:p>
            <a:pPr marL="0" lvl="0" indent="0" algn="l" rtl="0">
              <a:lnSpc>
                <a:spcPct val="120000"/>
              </a:lnSpc>
              <a:spcBef>
                <a:spcPts val="0"/>
              </a:spcBef>
              <a:spcAft>
                <a:spcPts val="0"/>
              </a:spcAft>
              <a:buClr>
                <a:schemeClr val="dk1"/>
              </a:buClr>
              <a:buSzPts val="1100"/>
              <a:buFont typeface="Arial"/>
              <a:buNone/>
            </a:pPr>
            <a:r>
              <a:rPr lang="es-us" dirty="0">
                <a:highlight>
                  <a:schemeClr val="lt1"/>
                </a:highlight>
              </a:rPr>
              <a:t>El número óptimo de exposiciones necesarias es de al menos cinco a seis exposiciones a un alimento nuevo, y quizás hasta ocho a doce exposiciones. (fuente: </a:t>
            </a:r>
            <a:r>
              <a:rPr lang="es-us" dirty="0">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s-us" dirty="0"/>
              <a:t>) </a:t>
            </a:r>
            <a:endParaRPr dirty="0"/>
          </a:p>
        </p:txBody>
      </p:sp>
      <p:sp>
        <p:nvSpPr>
          <p:cNvPr id="321" name="Google Shape;321;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dirty="0"/>
              <a:t>Nota para el capacitador:</a:t>
            </a:r>
            <a:r>
              <a:rPr lang="es-us" dirty="0"/>
              <a:t> sume su experiencia personal al debatir estos puntos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s-us" i="1" dirty="0"/>
              <a:t>Proporcionar alimentos saludables puede parecer abrumador porque hay muchas consideraciones importantes a tener en cuenta. Ahora nos centraremos en lo que sabemos que es mejor para los niños a nivel nutricional.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Variedad: para una nutrición completa, los niños necesitan comer una variedad de alimentos, incluidos diferentes grupos de alimentos y diferentes tipos de alimentos dentro de cada grupo.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Frecuencia: ofrezca frutas y vegetales varias veces al día, para que los niños tengan muchas oportunidades de probar o explorar estos alimentos.</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Preparación: cómo están preparados los alimentos</a:t>
            </a:r>
            <a:endParaRPr i="1" dirty="0"/>
          </a:p>
          <a:p>
            <a:pPr marL="914400" lvl="1" indent="-304800" algn="l" rtl="0">
              <a:lnSpc>
                <a:spcPct val="115000"/>
              </a:lnSpc>
              <a:spcBef>
                <a:spcPts val="0"/>
              </a:spcBef>
              <a:spcAft>
                <a:spcPts val="0"/>
              </a:spcAft>
              <a:buClr>
                <a:schemeClr val="dk1"/>
              </a:buClr>
              <a:buSzPts val="1200"/>
              <a:buChar char="○"/>
            </a:pPr>
            <a:r>
              <a:rPr lang="es-us" i="1" dirty="0"/>
              <a:t>Elegir métodos de cocción, como hornear en lugar de freír. Los alimentos frescos son una excelente opción pero, al elegir productos congelados y enlatados, busque productos con menos sodio y sin azúcares añadidos o con un nivel bajo de azúcares añadidos. Esto ayudará a construir una base sólida para un menú saludable.  </a:t>
            </a:r>
            <a:endParaRPr i="1" dirty="0"/>
          </a:p>
          <a:p>
            <a:pPr marL="914400" lvl="1" indent="-317500" algn="l" rtl="0">
              <a:lnSpc>
                <a:spcPct val="115000"/>
              </a:lnSpc>
              <a:spcBef>
                <a:spcPts val="0"/>
              </a:spcBef>
              <a:spcAft>
                <a:spcPts val="0"/>
              </a:spcAft>
              <a:buSzPts val="1400"/>
              <a:buChar char="○"/>
            </a:pPr>
            <a:r>
              <a:rPr lang="es-us" i="1" dirty="0"/>
              <a:t>Piense en toda la semana y tenga un plan. Planifique qué comidas deben prepararse con anticipación o qué comidas deben ser “rápidas” debido a actividades extracurriculares (juegos de béisbol, la hermana mayor tiene piano, etc.). Si le sobran 5 minutos, pique los vegetales y guárdelos en la nevera. Ase una porción grande de carne a la vez para tener proteínas para varias comidas.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Porciones: cuánto se sirve</a:t>
            </a:r>
            <a:endParaRPr i="1" dirty="0"/>
          </a:p>
          <a:p>
            <a:pPr marL="914400" lvl="1" indent="-304800" algn="l" rtl="0">
              <a:lnSpc>
                <a:spcPct val="115000"/>
              </a:lnSpc>
              <a:spcBef>
                <a:spcPts val="0"/>
              </a:spcBef>
              <a:spcAft>
                <a:spcPts val="0"/>
              </a:spcAft>
              <a:buClr>
                <a:schemeClr val="dk1"/>
              </a:buClr>
              <a:buSzPts val="1200"/>
              <a:buFont typeface="Calibri"/>
              <a:buChar char="○"/>
            </a:pPr>
            <a:r>
              <a:rPr lang="es-us" i="1" dirty="0"/>
              <a:t>El apetito de los niños puede variar mucho de un día a otro y de una semana a otra. </a:t>
            </a:r>
            <a:endParaRPr i="1" dirty="0"/>
          </a:p>
          <a:p>
            <a:pPr marL="914400" lvl="1" indent="-317500" algn="l" rtl="0">
              <a:lnSpc>
                <a:spcPct val="115000"/>
              </a:lnSpc>
              <a:spcBef>
                <a:spcPts val="0"/>
              </a:spcBef>
              <a:spcAft>
                <a:spcPts val="0"/>
              </a:spcAft>
              <a:buSzPts val="1400"/>
              <a:buChar char="○"/>
            </a:pPr>
            <a:r>
              <a:rPr lang="es-us" i="1" dirty="0"/>
              <a:t>Recuerde que a veces un niño puede no tener hambre y está bien darle algo pequeño. </a:t>
            </a:r>
            <a:endParaRPr i="1" dirty="0"/>
          </a:p>
          <a:p>
            <a:pPr marL="457200" lvl="0" indent="-304800" algn="l" rtl="0">
              <a:lnSpc>
                <a:spcPct val="120000"/>
              </a:lnSpc>
              <a:spcBef>
                <a:spcPts val="0"/>
              </a:spcBef>
              <a:spcAft>
                <a:spcPts val="0"/>
              </a:spcAft>
              <a:buClr>
                <a:schemeClr val="dk1"/>
              </a:buClr>
              <a:buSzPts val="1200"/>
              <a:buFont typeface="Calibri"/>
              <a:buChar char="●"/>
            </a:pPr>
            <a:r>
              <a:rPr lang="es-us" i="1" dirty="0"/>
              <a:t>Preferencias: ¡Los niños pueden tener sus propias preferencias de alimentos y a la hora de comer! </a:t>
            </a:r>
            <a:endParaRPr i="1" dirty="0"/>
          </a:p>
          <a:p>
            <a:pPr marL="914400" lvl="1" indent="-304800" algn="l" rtl="0">
              <a:lnSpc>
                <a:spcPct val="120000"/>
              </a:lnSpc>
              <a:spcBef>
                <a:spcPts val="0"/>
              </a:spcBef>
              <a:spcAft>
                <a:spcPts val="0"/>
              </a:spcAft>
              <a:buClr>
                <a:schemeClr val="dk1"/>
              </a:buClr>
              <a:buSzPts val="1200"/>
              <a:buFont typeface="Calibri"/>
              <a:buChar char="○"/>
            </a:pPr>
            <a:r>
              <a:rPr lang="es-us" i="1" dirty="0"/>
              <a:t>Pueden negarse o mostrarse reacios a probar frutas, vegetales, otros alimentos nuevos o alimentos preparados de maneras nuevas. Para no desperdiciar comida, sirva alimentos que sepa que a los niños les agradarán y que comerán con mínima resistencia. A menudo llamamos a estos niños “quisquillosos con la comida”, pero las aversiones a ciertos alimentos, sabores y texturas son una parte normal del desarrollo infantil. Existen soluciones para ayudar a los niños a estar más dispuestos a explorar nuevos alimentos. </a:t>
            </a:r>
            <a:r>
              <a:rPr lang="es-us" b="1" i="1" dirty="0"/>
              <a:t>Nota importante: </a:t>
            </a:r>
            <a:r>
              <a:rPr lang="es-us" i="1" dirty="0"/>
              <a:t>no deberíamos etiquetar a los niños como quisquillosos con la comida (algunos niños, sin darse cuenta, intentarán estar a la altura de esta etiqueta), sino seguir alentándolos a probar alimentos nuevos y desconocidos. </a:t>
            </a:r>
            <a:endParaRPr i="1" dirty="0"/>
          </a:p>
          <a:p>
            <a:pPr marL="914400" lvl="1" indent="-304800" algn="l" rtl="0">
              <a:lnSpc>
                <a:spcPct val="120000"/>
              </a:lnSpc>
              <a:spcBef>
                <a:spcPts val="0"/>
              </a:spcBef>
              <a:spcAft>
                <a:spcPts val="0"/>
              </a:spcAft>
              <a:buClr>
                <a:schemeClr val="dk1"/>
              </a:buClr>
              <a:buSzPts val="1200"/>
              <a:buFont typeface="Calibri"/>
              <a:buChar char="○"/>
            </a:pPr>
            <a:r>
              <a:rPr lang="es-us" i="1" dirty="0"/>
              <a:t>Recuerde también</a:t>
            </a:r>
            <a:r>
              <a:rPr lang="es-us" i="1" dirty="0">
                <a:highlight>
                  <a:srgbClr val="FFFFFF"/>
                </a:highlight>
              </a:rPr>
              <a:t> que los niños que crecen en diferentes culturas tienen diferentes aversiones a la comida. Por ejemplo, en las culturas asiáticas donde los lácteos no forman parte de la dieta tradicional, los niños pequeños pueden rechazar los macarrones con queso.</a:t>
            </a:r>
            <a:endParaRPr i="1" dirty="0">
              <a:highlight>
                <a:srgbClr val="FFFFFF"/>
              </a:highlight>
            </a:endParaRPr>
          </a:p>
          <a:p>
            <a:pPr marL="0" lvl="0" indent="0" algn="l" rtl="0">
              <a:lnSpc>
                <a:spcPct val="120000"/>
              </a:lnSpc>
              <a:spcBef>
                <a:spcPts val="600"/>
              </a:spcBef>
              <a:spcAft>
                <a:spcPts val="600"/>
              </a:spcAft>
              <a:buNone/>
            </a:pPr>
            <a:r>
              <a:rPr lang="es-us" i="1" dirty="0">
                <a:highlight>
                  <a:srgbClr val="FFFFFF"/>
                </a:highlight>
              </a:rPr>
              <a:t>Sin embargo, podemos tener la comida más nutritiva y bellamente servida frente a nuestros hijos, pero ellos también tienen responsabilidades en lo que respecta a la alimentación. </a:t>
            </a:r>
            <a:endParaRPr i="1" dirty="0">
              <a:highlight>
                <a:srgbClr val="FFFFFF"/>
              </a:highlight>
            </a:endParaRPr>
          </a:p>
        </p:txBody>
      </p:sp>
      <p:sp>
        <p:nvSpPr>
          <p:cNvPr id="332" name="Google Shape;332;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70adddc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1070adddc47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None/>
            </a:pPr>
            <a:r>
              <a:rPr lang="es-us" i="1" dirty="0"/>
              <a:t>Tenemos que comprender los roles en la relación alimentaria para ayudar a los niños a aprender a desarrollar hábitos de alimentación saludables.</a:t>
            </a:r>
            <a:endParaRPr b="1" i="1" dirty="0"/>
          </a:p>
          <a:p>
            <a:pPr marL="457200" lvl="0" indent="-317500" algn="l" rtl="0">
              <a:lnSpc>
                <a:spcPct val="100000"/>
              </a:lnSpc>
              <a:spcBef>
                <a:spcPts val="0"/>
              </a:spcBef>
              <a:spcAft>
                <a:spcPts val="0"/>
              </a:spcAft>
              <a:buSzPts val="1400"/>
              <a:buChar char="●"/>
            </a:pPr>
            <a:r>
              <a:rPr lang="es-us" i="1" dirty="0"/>
              <a:t>Los adultos son responsables de qué (alimentos se sirven), cuándo (es la hora de comer) y dónde (se comen las comidas).</a:t>
            </a:r>
            <a:endParaRPr i="1" dirty="0"/>
          </a:p>
          <a:p>
            <a:pPr marL="457200" lvl="0" indent="-317500" algn="l" rtl="0">
              <a:lnSpc>
                <a:spcPct val="100000"/>
              </a:lnSpc>
              <a:spcBef>
                <a:spcPts val="0"/>
              </a:spcBef>
              <a:spcAft>
                <a:spcPts val="0"/>
              </a:spcAft>
              <a:buSzPts val="1400"/>
              <a:buChar char="●"/>
            </a:pPr>
            <a:r>
              <a:rPr lang="es-us" i="1" dirty="0"/>
              <a:t>Los niños son responsables de si comen o no y de cuánto quieren comer. </a:t>
            </a:r>
            <a:endParaRPr i="1" dirty="0"/>
          </a:p>
          <a:p>
            <a:pPr marL="457200" lvl="0" indent="-317500" algn="l" rtl="0">
              <a:lnSpc>
                <a:spcPct val="100000"/>
              </a:lnSpc>
              <a:spcBef>
                <a:spcPts val="0"/>
              </a:spcBef>
              <a:spcAft>
                <a:spcPts val="0"/>
              </a:spcAft>
              <a:buSzPts val="1400"/>
              <a:buChar char="●"/>
            </a:pPr>
            <a:r>
              <a:rPr lang="es-us" i="1" dirty="0"/>
              <a:t>Los bebés son un poco diferentes, ya que su alimentación puede fluctuar con sus propios patrones alimentarios. Con ellos debemos escuchar y observar las señales de hambre y responder. </a:t>
            </a:r>
            <a:endParaRPr i="1" dirty="0"/>
          </a:p>
          <a:p>
            <a:pPr marL="0" lvl="0" indent="0" algn="l" rtl="0">
              <a:lnSpc>
                <a:spcPct val="100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 Nosotros, como adultos, solo podemos controlar hasta cierto punto cuando se trata de alimentar a nuestros hijos. Una cosa que podemos controlar es el lenguaje que utilizamos en torno a la comida y a la hora de comer, que exploraremos a continuación. </a:t>
            </a:r>
            <a:endParaRPr i="1" dirty="0"/>
          </a:p>
        </p:txBody>
      </p:sp>
      <p:sp>
        <p:nvSpPr>
          <p:cNvPr id="352" name="Google Shape;352;g1070adddc4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cd68bf6984_0_8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cd68bf6984_0_88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dirty="0"/>
              <a:t>"Los niños no deberían comer para complacer a otra persona". -Dr. Bob (HOPE)</a:t>
            </a:r>
            <a:endParaRPr b="1" dirty="0"/>
          </a:p>
          <a:p>
            <a:pPr marL="457200" lvl="0" indent="-304800" algn="l" rtl="0">
              <a:lnSpc>
                <a:spcPct val="115000"/>
              </a:lnSpc>
              <a:spcBef>
                <a:spcPts val="0"/>
              </a:spcBef>
              <a:spcAft>
                <a:spcPts val="0"/>
              </a:spcAft>
              <a:buClr>
                <a:schemeClr val="dk1"/>
              </a:buClr>
              <a:buSzPts val="1200"/>
              <a:buFont typeface="Calibri"/>
              <a:buChar char="●"/>
            </a:pPr>
            <a:r>
              <a:rPr lang="es-us" i="1" dirty="0"/>
              <a:t>En lugar de decir, “Buen trabajo al terminar toda tu comida”, diga —&gt; “¿Qué te gustó? ¿Cuál fue tu parte favorita de la comida? ¿Qué te gustaría comer nuevamente?” (Evite elogiarlos por terminar toda la comida). </a:t>
            </a:r>
            <a:r>
              <a:rPr lang="es-us" i="1" dirty="0">
                <a:highlight>
                  <a:srgbClr val="FFFFFF"/>
                </a:highlight>
              </a:rPr>
              <a:t>A menudo decimos “buen trabajo” o “es impresionante” como una manera de que los niños sepan que nos han complacido. En lugar de eso, queremos centrarnos en pedir a los niños que reflexionen sobre sus preferencias. Comer es solo un lugar donde podemos modelar este comportamiento en nuestra forma de hablar.</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"Tienes que comerlo”. → “¡Estos rábanos son crocantes! ¿Qué otros vegetales son crocantes?”. Despierte la curiosidad y la exploración para que piensen en lo que podrían querer probar en su plato.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"Si pruebas la nueva comida, puedes comer postre”. → “</a:t>
            </a:r>
            <a:r>
              <a:rPr lang="es-us" i="1" dirty="0">
                <a:highlight>
                  <a:srgbClr val="FFFFFF"/>
                </a:highlight>
              </a:rPr>
              <a:t>Veo que todavía quedan guisantes y puré de papas en tu plato. ¿Cuál quieres probar primero?” Recuerde que las elecciones son una herramienta poderosa.</a:t>
            </a:r>
            <a:r>
              <a:rPr lang="es-us" dirty="0">
                <a:highlight>
                  <a:srgbClr val="FFFFFF"/>
                </a:highlight>
              </a:rPr>
              <a:t> (</a:t>
            </a:r>
            <a:r>
              <a:rPr lang="es-us" b="1" dirty="0">
                <a:highlight>
                  <a:srgbClr val="FFFFFF"/>
                </a:highlight>
              </a:rPr>
              <a:t>Nota para el capacitador</a:t>
            </a:r>
            <a:r>
              <a:rPr lang="es-us" dirty="0">
                <a:highlight>
                  <a:srgbClr val="FFFFFF"/>
                </a:highlight>
              </a:rPr>
              <a:t>: reiterar que si se niegan a la hora de darles opciones: no se trata de una lucha de poder). </a:t>
            </a:r>
            <a:r>
              <a:rPr lang="es-us" i="1" dirty="0">
                <a:highlight>
                  <a:srgbClr val="FFFFFF"/>
                </a:highlight>
              </a:rPr>
              <a:t>También tenga en cuenta que la palabra “probar” es exploratoria. Alienta la curiosidad y la exploración. Las respuestas a cómo sabe algo son más descriptivas, donde la frase “pruébalo” lleva al niño a pensar “sí o no”.   </a:t>
            </a:r>
            <a:endParaRPr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s-us" b="1" dirty="0"/>
              <a:t>Notas para el capacitador: </a:t>
            </a:r>
            <a:endParaRPr b="1" dirty="0"/>
          </a:p>
          <a:p>
            <a:pPr marL="0" lvl="0" indent="0" algn="l" rtl="0">
              <a:lnSpc>
                <a:spcPct val="115000"/>
              </a:lnSpc>
              <a:spcBef>
                <a:spcPts val="0"/>
              </a:spcBef>
              <a:spcAft>
                <a:spcPts val="0"/>
              </a:spcAft>
              <a:buClr>
                <a:schemeClr val="dk1"/>
              </a:buClr>
              <a:buSzPts val="1100"/>
              <a:buFont typeface="Arial"/>
              <a:buNone/>
            </a:pPr>
            <a:r>
              <a:rPr lang="es-us" dirty="0"/>
              <a:t>Recuerde a los participantes:</a:t>
            </a:r>
            <a:endParaRPr dirty="0"/>
          </a:p>
          <a:p>
            <a:pPr marL="457200" lvl="0" indent="-304800" algn="l" rtl="0">
              <a:lnSpc>
                <a:spcPct val="115000"/>
              </a:lnSpc>
              <a:spcBef>
                <a:spcPts val="0"/>
              </a:spcBef>
              <a:spcAft>
                <a:spcPts val="0"/>
              </a:spcAft>
              <a:buClr>
                <a:schemeClr val="dk1"/>
              </a:buClr>
              <a:buSzPts val="1200"/>
              <a:buFont typeface="Calibri"/>
              <a:buChar char="●"/>
            </a:pPr>
            <a:r>
              <a:rPr lang="es-us" dirty="0">
                <a:highlight>
                  <a:srgbClr val="FFFFFF"/>
                </a:highlight>
              </a:rPr>
              <a:t>Dar el ejemplo probando alimentos nuevos. </a:t>
            </a:r>
            <a:r>
              <a:rPr lang="es-us" dirty="0"/>
              <a:t>Recordarles que los niños siempre lo observan a usted: el adulto al que quieren copiar. Verlo comer alimentos nuevos, y especialmente hablar sobre aquellos que le gustan, alentará a los niños a considerar probar alimentos nuevos.</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s-us" dirty="0">
                <a:highlight>
                  <a:srgbClr val="FFFFFF"/>
                </a:highlight>
              </a:rPr>
              <a:t>Contar historias sobre la primera vez que probó un alimento nuevo. ¿Le gustó la primera vez o fueron necesarias varias oportunidades para probarlo antes de que le gustara? Compartir la experiencia con los niños. Probar nuevos alimentos ayuda a que nuestras papilas gustativas aprendan a gustar cosas diferentes.</a:t>
            </a:r>
            <a:endParaRPr dirty="0"/>
          </a:p>
          <a:p>
            <a:pPr marL="457200" lvl="0" indent="-304800" algn="l" rtl="0">
              <a:lnSpc>
                <a:spcPct val="115000"/>
              </a:lnSpc>
              <a:spcBef>
                <a:spcPts val="0"/>
              </a:spcBef>
              <a:spcAft>
                <a:spcPts val="0"/>
              </a:spcAft>
              <a:buClr>
                <a:schemeClr val="dk1"/>
              </a:buClr>
              <a:buSzPts val="1200"/>
              <a:buFont typeface="Calibri"/>
              <a:buChar char="●"/>
            </a:pPr>
            <a:r>
              <a:rPr lang="es-us" dirty="0">
                <a:highlight>
                  <a:srgbClr val="FFFFFF"/>
                </a:highlight>
              </a:rPr>
              <a:t>Hablar de diferentes formas de preparar los alimentos. Dé un ejemplo de cómo es posible que no le guste un alimento preparado de una manera (es decir, espárragos enlatados) pero le ENCANTA preparado de otra manera (es decir, espárragos asados). Y recuérdeles momentos en los que esto es cierto para ellos si tiene ejemplos específicos.</a:t>
            </a:r>
            <a:endParaRPr i="1" dirty="0">
              <a:highlight>
                <a:srgbClr val="FFFFFF"/>
              </a:highlight>
            </a:endParaRPr>
          </a:p>
        </p:txBody>
      </p:sp>
      <p:sp>
        <p:nvSpPr>
          <p:cNvPr id="366" name="Google Shape;366;gcd68bf6984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abf2a565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abf2a565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dirty="0">
                <a:highlight>
                  <a:schemeClr val="lt1"/>
                </a:highlight>
              </a:rPr>
              <a:t>Quizás se pregunte, ¿y si no comen nada de su plato? ¿Qué hago entonces? </a:t>
            </a:r>
            <a:endParaRPr i="1" dirty="0">
              <a:highlight>
                <a:schemeClr val="lt1"/>
              </a:highlight>
            </a:endParaRPr>
          </a:p>
          <a:p>
            <a:pPr marL="457200" lvl="0" indent="-304800" algn="l" rtl="0">
              <a:lnSpc>
                <a:spcPct val="115000"/>
              </a:lnSpc>
              <a:spcBef>
                <a:spcPts val="0"/>
              </a:spcBef>
              <a:spcAft>
                <a:spcPts val="0"/>
              </a:spcAft>
              <a:buClr>
                <a:schemeClr val="dk1"/>
              </a:buClr>
              <a:buSzPts val="1200"/>
              <a:buChar char="●"/>
            </a:pPr>
            <a:r>
              <a:rPr lang="es-us" i="1" dirty="0">
                <a:highlight>
                  <a:srgbClr val="FFFFFF"/>
                </a:highlight>
              </a:rPr>
              <a:t>Una estrategia para los más quisquillosos con la comida es el enfoque “Bread and </a:t>
            </a:r>
            <a:r>
              <a:rPr lang="es-us" i="1" dirty="0" err="1">
                <a:highlight>
                  <a:srgbClr val="FFFFFF"/>
                </a:highlight>
              </a:rPr>
              <a:t>Jam</a:t>
            </a:r>
            <a:r>
              <a:rPr lang="es-us" i="1" dirty="0">
                <a:highlight>
                  <a:srgbClr val="FFFFFF"/>
                </a:highlight>
              </a:rPr>
              <a:t> </a:t>
            </a:r>
            <a:r>
              <a:rPr lang="es-us" i="1" dirty="0" err="1">
                <a:highlight>
                  <a:srgbClr val="FFFFFF"/>
                </a:highlight>
              </a:rPr>
              <a:t>for</a:t>
            </a:r>
            <a:r>
              <a:rPr lang="es-us" i="1" dirty="0">
                <a:highlight>
                  <a:srgbClr val="FFFFFF"/>
                </a:highlight>
              </a:rPr>
              <a:t> Frances” (Pan y mermelada para Frances, un libro de Russell </a:t>
            </a:r>
            <a:r>
              <a:rPr lang="es-us" i="1" dirty="0" err="1">
                <a:highlight>
                  <a:srgbClr val="FFFFFF"/>
                </a:highlight>
              </a:rPr>
              <a:t>Hoban</a:t>
            </a:r>
            <a:r>
              <a:rPr lang="es-us" i="1" dirty="0">
                <a:highlight>
                  <a:srgbClr val="FFFFFF"/>
                </a:highlight>
              </a:rPr>
              <a:t>). Ofrezca una única alternativa aburrida pero aceptable si el niño tiene hambre. Yogur, sándwich de mantequilla de maní y jalea, etc. De esta manera, los padres pueden sentir que están ofreciendo algo de comer sin ningún desafío para sus hijos. Con el tiempo, los niños se aburren de la alternativa y exploran por su cuenta. Esto preserva el elemento estructural relación y también promueve el propio crecimiento emocional del niño, ya que se siente respetado y con permiso para explorar.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s-us" b="1" dirty="0">
                <a:highlight>
                  <a:srgbClr val="FFFFFF"/>
                </a:highlight>
              </a:rPr>
              <a:t>Nota para el capacitador:</a:t>
            </a:r>
            <a:r>
              <a:rPr lang="es-us" dirty="0">
                <a:highlight>
                  <a:srgbClr val="FFFFFF"/>
                </a:highlight>
              </a:rPr>
              <a:t> antecedentes del libro “Bread and </a:t>
            </a:r>
            <a:r>
              <a:rPr lang="es-us" dirty="0" err="1">
                <a:highlight>
                  <a:srgbClr val="FFFFFF"/>
                </a:highlight>
              </a:rPr>
              <a:t>Jam</a:t>
            </a:r>
            <a:r>
              <a:rPr lang="es-us" dirty="0">
                <a:highlight>
                  <a:srgbClr val="FFFFFF"/>
                </a:highlight>
              </a:rPr>
              <a:t> </a:t>
            </a:r>
            <a:r>
              <a:rPr lang="es-us" dirty="0" err="1">
                <a:highlight>
                  <a:srgbClr val="FFFFFF"/>
                </a:highlight>
              </a:rPr>
              <a:t>for</a:t>
            </a:r>
            <a:r>
              <a:rPr lang="es-us" dirty="0">
                <a:highlight>
                  <a:srgbClr val="FFFFFF"/>
                </a:highlight>
              </a:rPr>
              <a:t> Frances” (Pan y mermelada para Frances): Frances es quisquillosa con la comida. De hecho, lo único que le gusta es el pan con mermelada. Por eso está encantada cuando Madre y Padre le conceden su deseo y le dan pan con mermelada en cada comida. </a:t>
            </a:r>
            <a:endParaRPr dirty="0">
              <a:highlight>
                <a:srgbClr val="FFFFFF"/>
              </a:highlight>
            </a:endParaRPr>
          </a:p>
          <a:p>
            <a:pPr marL="914400" lvl="0" indent="0" algn="l" rtl="0">
              <a:lnSpc>
                <a:spcPct val="115000"/>
              </a:lnSpc>
              <a:spcBef>
                <a:spcPts val="0"/>
              </a:spcBef>
              <a:spcAft>
                <a:spcPts val="0"/>
              </a:spcAft>
              <a:buNone/>
            </a:pPr>
            <a:endParaRPr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s-us" i="1" dirty="0">
                <a:highlight>
                  <a:srgbClr val="FFFFFF"/>
                </a:highlight>
              </a:rPr>
              <a:t>Envuelva su cena y guárdela para después. Cuando el niño regrese con hambre, ¡puede decirle que le guardó el plato!  </a:t>
            </a:r>
            <a:endParaRPr i="1"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s-us" i="1" dirty="0">
                <a:highlight>
                  <a:srgbClr val="FFFFFF"/>
                </a:highlight>
              </a:rPr>
              <a:t>Ofrezca un “alimento seguro” con la comida original: un alimento seguro es un alimento con el que están familiarizados y usted sabe que les gusta. No necesariamente los eternos macarrones con queso, pero si han probado el maíz y les gusta, ofrézcalo como una opción adicional.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s-us" b="1" dirty="0">
                <a:highlight>
                  <a:srgbClr val="FFFFFF"/>
                </a:highlight>
              </a:rPr>
              <a:t>Nota para el capacitador: </a:t>
            </a:r>
            <a:r>
              <a:rPr lang="es-us" dirty="0">
                <a:highlight>
                  <a:srgbClr val="FFFFFF"/>
                </a:highlight>
              </a:rPr>
              <a:t>esta es una estrategia adaptada de Solid </a:t>
            </a:r>
            <a:r>
              <a:rPr lang="es-us" dirty="0" err="1">
                <a:highlight>
                  <a:srgbClr val="FFFFFF"/>
                </a:highlight>
              </a:rPr>
              <a:t>Starts</a:t>
            </a:r>
            <a:r>
              <a:rPr lang="es-us" dirty="0">
                <a:highlight>
                  <a:srgbClr val="FFFFFF"/>
                </a:highlight>
              </a:rPr>
              <a:t>, que figura en nuestros recursos en el folleto que acompaña a esta sesión.</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s-us" i="1" dirty="0"/>
              <a:t>Ofrezca un alimento nuevo a la vez, junto con otros alimentos que le gusten al niño. Esto les permite tener opciones “seguras” en su plato.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Involucrar a los niños en la preparación de la comida. Permítales que ayuden lavando frutas o verduras, usando un cuchillo apto para niños para cortar productos más blandos como fresas u hongos, etc. Cuando planifique sus comidas, haga que los niños participen y comience una conversación sobre cómo agregar un alimento nuevo.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Los “bocados de gracias” siempre pueden ser útiles: alentar a su hijo a tomar al menos un bocado. Después de darle un mordisco, puede decir “no, gracias” si no desea comer más de ese alimento en particular.  </a:t>
            </a:r>
            <a:endParaRPr dirty="0">
              <a:highlight>
                <a:srgbClr val="FFFFFF"/>
              </a:highlight>
            </a:endParaRPr>
          </a:p>
          <a:p>
            <a:pPr marL="0" lvl="0" indent="0" algn="l" rtl="0">
              <a:lnSpc>
                <a:spcPct val="115000"/>
              </a:lnSpc>
              <a:spcBef>
                <a:spcPts val="0"/>
              </a:spcBef>
              <a:spcAft>
                <a:spcPts val="0"/>
              </a:spcAft>
              <a:buNone/>
            </a:pPr>
            <a:endParaRPr dirty="0">
              <a:highlight>
                <a:srgbClr val="FFFFFF"/>
              </a:highlight>
            </a:endParaRPr>
          </a:p>
          <a:p>
            <a:pPr marL="0" lvl="0" indent="0" algn="l" rtl="0">
              <a:lnSpc>
                <a:spcPct val="115000"/>
              </a:lnSpc>
              <a:spcBef>
                <a:spcPts val="0"/>
              </a:spcBef>
              <a:spcAft>
                <a:spcPts val="0"/>
              </a:spcAft>
              <a:buNone/>
            </a:pPr>
            <a:r>
              <a:rPr lang="es-us" i="1" dirty="0">
                <a:highlight>
                  <a:srgbClr val="FFFFFF"/>
                </a:highlight>
              </a:rPr>
              <a:t>El mensaje general es que el entorno emocional de la alimentación es (normalmente) más importante que lograr que los niños coman un alimento en particular. La mayoría de los niños pasan por fases en su alimentación: esté preparado para seguir ofreciendo nuevos alimentos Y tenga un recurso para los rechazos esperados. Queremos preservar la relación entre padres e hijos y permitir que el niño desarrolle la autonomía que necesita.</a:t>
            </a:r>
            <a:endParaRPr i="1" dirty="0">
              <a:highlight>
                <a:srgbClr val="FFFFFF"/>
              </a:highlight>
            </a:endParaRPr>
          </a:p>
          <a:p>
            <a:pPr marL="0" lvl="0" indent="0" algn="l" rtl="0">
              <a:lnSpc>
                <a:spcPct val="115000"/>
              </a:lnSpc>
              <a:spcBef>
                <a:spcPts val="0"/>
              </a:spcBef>
              <a:spcAft>
                <a:spcPts val="0"/>
              </a:spcAft>
              <a:buNone/>
            </a:pPr>
            <a:endParaRPr i="1" dirty="0">
              <a:highlight>
                <a:srgbClr val="FFFFFF"/>
              </a:highlight>
            </a:endParaRPr>
          </a:p>
          <a:p>
            <a:pPr marL="0" lvl="0" indent="0" algn="l" rtl="0">
              <a:lnSpc>
                <a:spcPct val="115000"/>
              </a:lnSpc>
              <a:spcBef>
                <a:spcPts val="0"/>
              </a:spcBef>
              <a:spcAft>
                <a:spcPts val="0"/>
              </a:spcAft>
              <a:buNone/>
            </a:pPr>
            <a:r>
              <a:rPr lang="es-us" i="1" dirty="0">
                <a:highlight>
                  <a:srgbClr val="FFFFFF"/>
                </a:highlight>
              </a:rPr>
              <a:t>A medida que avancemos en las preguntas de debate, podrá aprender y adaptar más estrategias de las familias en este Café. </a:t>
            </a:r>
            <a:endParaRPr i="1" dirty="0"/>
          </a:p>
        </p:txBody>
      </p:sp>
      <p:sp>
        <p:nvSpPr>
          <p:cNvPr id="384" name="Google Shape;384;g10abf2a565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None/>
            </a:pPr>
            <a:r>
              <a:rPr lang="es-us" i="1" dirty="0"/>
              <a:t>Antes de avanzar con la discusión, queremos asegurarnos de que estamos creando un espacio para un ambiente y una experiencia positivos para todos los participantes de hoy. Esto ayudará a preparar el escenario para nuestras conversaciones. </a:t>
            </a:r>
            <a:endParaRPr i="1" dirty="0"/>
          </a:p>
          <a:p>
            <a:pPr marL="0" lvl="0" indent="0" algn="l" rtl="0">
              <a:spcBef>
                <a:spcPts val="0"/>
              </a:spcBef>
              <a:spcAft>
                <a:spcPts val="0"/>
              </a:spcAft>
              <a:buNone/>
            </a:pPr>
            <a:endParaRPr i="1" dirty="0"/>
          </a:p>
          <a:p>
            <a:pPr marL="457200" lvl="0" indent="-304800" algn="l" rtl="0">
              <a:lnSpc>
                <a:spcPct val="125000"/>
              </a:lnSpc>
              <a:spcBef>
                <a:spcPts val="0"/>
              </a:spcBef>
              <a:spcAft>
                <a:spcPts val="0"/>
              </a:spcAft>
              <a:buClr>
                <a:schemeClr val="dk1"/>
              </a:buClr>
              <a:buSzPts val="1200"/>
              <a:buFont typeface="Calibri"/>
              <a:buChar char="●"/>
            </a:pPr>
            <a:r>
              <a:rPr lang="es-us" i="1" dirty="0"/>
              <a:t>Escucha activa: escuchar verdaderamente a todos compartiendo y estando presentes</a:t>
            </a:r>
            <a:endParaRPr i="1" dirty="0"/>
          </a:p>
          <a:p>
            <a:pPr marL="457200" lvl="0" indent="-304800" algn="l" rtl="0">
              <a:lnSpc>
                <a:spcPct val="125000"/>
              </a:lnSpc>
              <a:spcBef>
                <a:spcPts val="0"/>
              </a:spcBef>
              <a:spcAft>
                <a:spcPts val="0"/>
              </a:spcAft>
              <a:buClr>
                <a:schemeClr val="dk1"/>
              </a:buClr>
              <a:buSzPts val="1200"/>
              <a:buFont typeface="Calibri"/>
              <a:buChar char="●"/>
            </a:pPr>
            <a:r>
              <a:rPr lang="es-us" i="1" dirty="0"/>
              <a:t>Zona libre de juicio/lugar seguro: esta es una zona libre de juicios para ayudar a crear un lugar seguro.</a:t>
            </a:r>
            <a:endParaRPr i="1" dirty="0"/>
          </a:p>
          <a:p>
            <a:pPr marL="457200" lvl="0" indent="-304800" algn="l" rtl="0">
              <a:lnSpc>
                <a:spcPct val="125000"/>
              </a:lnSpc>
              <a:spcBef>
                <a:spcPts val="0"/>
              </a:spcBef>
              <a:spcAft>
                <a:spcPts val="0"/>
              </a:spcAft>
              <a:buClr>
                <a:schemeClr val="dk1"/>
              </a:buClr>
              <a:buSzPts val="1200"/>
              <a:buFont typeface="Calibri"/>
              <a:buChar char="●"/>
            </a:pPr>
            <a:r>
              <a:rPr lang="es-us" i="1" dirty="0"/>
              <a:t>Confidencialidad: ¡Lo que pasa en el Café, queda en el Café! </a:t>
            </a:r>
            <a:endParaRPr i="1" dirty="0"/>
          </a:p>
          <a:p>
            <a:pPr marL="457200" lvl="0" indent="-304800" algn="l" rtl="0">
              <a:lnSpc>
                <a:spcPct val="125000"/>
              </a:lnSpc>
              <a:spcBef>
                <a:spcPts val="0"/>
              </a:spcBef>
              <a:spcAft>
                <a:spcPts val="0"/>
              </a:spcAft>
              <a:buClr>
                <a:schemeClr val="dk1"/>
              </a:buClr>
              <a:buSzPts val="1200"/>
              <a:buFont typeface="Calibri"/>
              <a:buChar char="●"/>
            </a:pPr>
            <a:r>
              <a:rPr lang="es-us" i="1" dirty="0"/>
              <a:t>¡Todas las respuestas son bienvenidas! Alentamos a todos a ser abiertos a la hora de compartir sus pensamientos y experiencias. ¡Eso es lo que hace que un Café sea tan especial!</a:t>
            </a:r>
            <a:endParaRPr i="1" dirty="0"/>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s-us" i="1" dirty="0"/>
              <a:t>¿Tiene alguna pregunta? Muy bien, entremos en las preguntas del Café. </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94" name="Google Shape;394;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a:t>
            </a:r>
            <a:r>
              <a:rPr lang="es-us" dirty="0"/>
              <a:t> según el número de participantes, divídalos en grupos de hasta cinco personas. Se utilizarán salas de descanso para cada una de las preguntas del Café. El debate en grupos pequeños deben durar entre ocho y diez minutos.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Si el Café se hace de manera presencial, consulte el conjunto de herramientas de Cafés familiares </a:t>
            </a:r>
            <a:r>
              <a:rPr lang="es-us" dirty="0" err="1"/>
              <a:t>Better</a:t>
            </a:r>
            <a:r>
              <a:rPr lang="es-us" dirty="0"/>
              <a:t> </a:t>
            </a:r>
            <a:r>
              <a:rPr lang="es-us" dirty="0" err="1"/>
              <a:t>Together</a:t>
            </a:r>
            <a:r>
              <a:rPr lang="es-us" dirty="0"/>
              <a:t> para obtener instrucciones de facilitación.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En este momento, explique brevemente a los participantes cómo funciona la parte del Café. </a:t>
            </a:r>
            <a:endParaRPr dirty="0"/>
          </a:p>
          <a:p>
            <a:pPr marL="0" lvl="0" indent="0" algn="l" rtl="0">
              <a:spcBef>
                <a:spcPts val="0"/>
              </a:spcBef>
              <a:spcAft>
                <a:spcPts val="0"/>
              </a:spcAft>
              <a:buClr>
                <a:schemeClr val="dk1"/>
              </a:buClr>
              <a:buSzPts val="1400"/>
              <a:buFont typeface="Arial"/>
              <a:buNone/>
            </a:pPr>
            <a:r>
              <a:rPr lang="es-us" dirty="0" err="1"/>
              <a:t>Guión</a:t>
            </a:r>
            <a:r>
              <a:rPr lang="es-us" dirty="0"/>
              <a:t> de muestra (variará según varios factores: en persona/virtual, grupo grande/grupo pequeño, etc.):</a:t>
            </a:r>
            <a:endParaRPr dirty="0"/>
          </a:p>
          <a:p>
            <a:pPr marL="0" lvl="0" indent="0" algn="l" rtl="0">
              <a:spcBef>
                <a:spcPts val="0"/>
              </a:spcBef>
              <a:spcAft>
                <a:spcPts val="0"/>
              </a:spcAft>
              <a:buClr>
                <a:schemeClr val="dk1"/>
              </a:buClr>
              <a:buSzPts val="1400"/>
              <a:buFont typeface="Arial"/>
              <a:buNone/>
            </a:pPr>
            <a:r>
              <a:rPr lang="es-us" i="1" dirty="0"/>
              <a:t>Vamos a pasar a las preguntas del Café. Durante este tiempo, tendrá unos ocho minutos con su grupo para analizar cada pregunta. Esta es una oportunidad para conectarse y colaborar entre todos. Después de cada pregunta del Café, nos reuniremos nuevamente para debatir con todo el grupo.  </a:t>
            </a:r>
            <a:endParaRPr dirty="0"/>
          </a:p>
        </p:txBody>
      </p:sp>
      <p:sp>
        <p:nvSpPr>
          <p:cNvPr id="405" name="Google Shape;405;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d68bf6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 </a:t>
            </a:r>
            <a:r>
              <a:rPr lang="es-us"/>
              <a:t>omita esta diapositiva si es el anfitrión del Café en persona.</a:t>
            </a:r>
            <a:endParaRPr/>
          </a:p>
        </p:txBody>
      </p:sp>
      <p:sp>
        <p:nvSpPr>
          <p:cNvPr id="175" name="Google Shape;175;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8527b1616_9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a:t>¿Cuándo se ha sentido exitoso en la planificación/preparación de sus comidas? ¿Qué hizo que se sintiera exitoso?</a:t>
            </a:r>
            <a:endParaRPr i="1"/>
          </a:p>
        </p:txBody>
      </p:sp>
      <p:sp>
        <p:nvSpPr>
          <p:cNvPr id="416" name="Google Shape;416;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dirty="0"/>
              <a:t>¿Cuáles son algunas formas creativas en las que ha apoyado a sus hijos para que prueben alimentos nuevos?</a:t>
            </a:r>
            <a:endParaRPr i="1"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s-us" b="1" dirty="0"/>
              <a:t>Nota para el capacitador: </a:t>
            </a:r>
            <a:endParaRPr b="1" dirty="0"/>
          </a:p>
          <a:p>
            <a:pPr marL="0" lvl="0" indent="0" algn="l" rtl="0">
              <a:lnSpc>
                <a:spcPct val="115000"/>
              </a:lnSpc>
              <a:spcBef>
                <a:spcPts val="0"/>
              </a:spcBef>
              <a:spcAft>
                <a:spcPts val="0"/>
              </a:spcAft>
              <a:buClr>
                <a:schemeClr val="dk1"/>
              </a:buClr>
              <a:buSzPts val="1100"/>
              <a:buFont typeface="Arial"/>
              <a:buNone/>
            </a:pPr>
            <a:r>
              <a:rPr lang="es-us" dirty="0"/>
              <a:t>Comparta algunos de los ejemplos que se enumeran aquí, o sus propios ejemplos, para hacer que los participantes se pongan a pensar. Ejemplos: nombres especiales, formas divertidas de preparar y servir la comida, </a:t>
            </a:r>
            <a:r>
              <a:rPr lang="es-us" dirty="0">
                <a:highlight>
                  <a:srgbClr val="FFFFFF"/>
                </a:highlight>
              </a:rPr>
              <a:t>que el niño ayude en la preparación de la comida; presentarlo antes de la hora de comer y permitir que los niños aprendan sobre él primero, luego presentarlo como una opción de alimento en otro momento; cortar en formas interesantes; permitir que el niño elija qué cosa nueva probar. </a:t>
            </a:r>
            <a:r>
              <a:rPr lang="es-us" dirty="0"/>
              <a:t>¿Cómo ha manejado una situación en la que no les gusta la comida que se les ofrece? </a:t>
            </a:r>
            <a:endParaRPr dirty="0"/>
          </a:p>
        </p:txBody>
      </p:sp>
      <p:sp>
        <p:nvSpPr>
          <p:cNvPr id="426" name="Google Shape;426;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8527b1616_9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a:t>¿Cuáles son algunas de las estrategias que aprendió hoy y cómo las aplicará cuando le presente nuevos alimentos a su hijo?</a:t>
            </a:r>
            <a:endParaRPr i="1"/>
          </a:p>
          <a:p>
            <a:pPr marL="0" lvl="0" indent="0" algn="l" rtl="0">
              <a:lnSpc>
                <a:spcPct val="100000"/>
              </a:lnSpc>
              <a:spcBef>
                <a:spcPts val="0"/>
              </a:spcBef>
              <a:spcAft>
                <a:spcPts val="0"/>
              </a:spcAft>
              <a:buSzPts val="1400"/>
              <a:buNone/>
            </a:pPr>
            <a:r>
              <a:rPr lang="es-us"/>
              <a:t> </a:t>
            </a:r>
            <a:endParaRPr>
              <a:latin typeface="Arial"/>
              <a:ea typeface="Arial"/>
              <a:cs typeface="Arial"/>
              <a:sym typeface="Arial"/>
            </a:endParaRPr>
          </a:p>
        </p:txBody>
      </p:sp>
      <p:sp>
        <p:nvSpPr>
          <p:cNvPr id="436" name="Google Shape;436;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8527b1616_9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d8527b1616_9_37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a:t>
            </a:r>
            <a:r>
              <a:rPr lang="es-us"/>
              <a:t>: es importante hacer cada pregunta de reflexión individualmente y dejar tiempo de espera para las respuestas. </a:t>
            </a:r>
            <a:endParaRPr/>
          </a:p>
        </p:txBody>
      </p:sp>
      <p:sp>
        <p:nvSpPr>
          <p:cNvPr id="446" name="Google Shape;446;gd8527b1616_9_3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i="1" dirty="0">
                <a:highlight>
                  <a:schemeClr val="lt1"/>
                </a:highlight>
              </a:rPr>
              <a:t>¿Cuál es una manera de incorporar uno o más de los elementos estructurales de HOPE en su rutina a la hora de comer? </a:t>
            </a:r>
            <a:endParaRPr i="1" dirty="0">
              <a:highlight>
                <a:schemeClr val="lt1"/>
              </a:highlight>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b="1" dirty="0"/>
              <a:t>Nota para el capacitador: </a:t>
            </a:r>
            <a:endParaRPr b="1" dirty="0"/>
          </a:p>
          <a:p>
            <a:pPr marL="0" lvl="0" indent="0" algn="l" rtl="0">
              <a:lnSpc>
                <a:spcPct val="100000"/>
              </a:lnSpc>
              <a:spcBef>
                <a:spcPts val="0"/>
              </a:spcBef>
              <a:spcAft>
                <a:spcPts val="0"/>
              </a:spcAft>
              <a:buClr>
                <a:srgbClr val="3C4043"/>
              </a:buClr>
              <a:buSzPts val="1200"/>
              <a:buFont typeface="Roboto"/>
              <a:buNone/>
            </a:pPr>
            <a:r>
              <a:rPr lang="es-us" dirty="0"/>
              <a:t>Algunos ejemplos incluyen:</a:t>
            </a:r>
            <a:endParaRPr dirty="0"/>
          </a:p>
          <a:p>
            <a:pPr marL="0" lvl="0" indent="0" algn="l" rtl="0">
              <a:lnSpc>
                <a:spcPct val="100000"/>
              </a:lnSpc>
              <a:spcBef>
                <a:spcPts val="0"/>
              </a:spcBef>
              <a:spcAft>
                <a:spcPts val="0"/>
              </a:spcAft>
              <a:buClr>
                <a:srgbClr val="3C4043"/>
              </a:buClr>
              <a:buSzPts val="1200"/>
              <a:buFont typeface="Roboto"/>
              <a:buNone/>
            </a:pPr>
            <a:r>
              <a:rPr lang="es-us" dirty="0"/>
              <a:t>- Comer en familia apoya los elementos estructurales relaciones y crecimiento emocional</a:t>
            </a:r>
            <a:endParaRPr dirty="0"/>
          </a:p>
          <a:p>
            <a:pPr marL="0" lvl="0" indent="0" algn="l" rtl="0">
              <a:lnSpc>
                <a:spcPct val="100000"/>
              </a:lnSpc>
              <a:spcBef>
                <a:spcPts val="0"/>
              </a:spcBef>
              <a:spcAft>
                <a:spcPts val="0"/>
              </a:spcAft>
              <a:buClr>
                <a:srgbClr val="3C4043"/>
              </a:buClr>
              <a:buSzPts val="1200"/>
              <a:buFont typeface="Roboto"/>
              <a:buNone/>
            </a:pPr>
            <a:r>
              <a:rPr lang="es-us" dirty="0"/>
              <a:t>- La preparación de comidas apoya los elementos estructurales relaciones y entorno</a:t>
            </a:r>
            <a:endParaRPr dirty="0"/>
          </a:p>
        </p:txBody>
      </p:sp>
      <p:sp>
        <p:nvSpPr>
          <p:cNvPr id="461" name="Google Shape;461;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cd68bf6984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Roboto"/>
              <a:buNone/>
            </a:pPr>
            <a:r>
              <a:rPr lang="es-us" b="1" dirty="0"/>
              <a:t>Nota para el capacitador: </a:t>
            </a:r>
            <a:r>
              <a:rPr lang="es-us" dirty="0"/>
              <a:t>solo use esta diapositiva si es el anfitrión del Café de forma virtual. Si es el anfitrión en persona, consulte el conjunto de herramientas para Cafés familiares </a:t>
            </a:r>
            <a:r>
              <a:rPr lang="es-us" dirty="0" err="1"/>
              <a:t>Better</a:t>
            </a:r>
            <a:r>
              <a:rPr lang="es-us" dirty="0"/>
              <a:t> </a:t>
            </a:r>
            <a:r>
              <a:rPr lang="es-us" dirty="0" err="1"/>
              <a:t>Together</a:t>
            </a:r>
            <a:r>
              <a:rPr lang="es-us" dirty="0"/>
              <a:t> para obtener más detalles.</a:t>
            </a:r>
            <a:endParaRPr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200"/>
              <a:buFont typeface="Roboto"/>
              <a:buNone/>
            </a:pPr>
            <a:r>
              <a:rPr lang="es-us" i="1" dirty="0"/>
              <a:t>Futureme.org es un sitio web que recomendamos usar para las Nota para sí mismo. Escriba su respuesta, haga clic en “</a:t>
            </a:r>
            <a:r>
              <a:rPr lang="es-us" i="1" dirty="0" err="1"/>
              <a:t>Choose</a:t>
            </a:r>
            <a:r>
              <a:rPr lang="es-us" i="1" dirty="0"/>
              <a:t> a Date” (Elegir una fecha) e ingrese la fecha dentro de dos semanas a partir de hoy. Mantenga esta carta de forma privada. Escriba su dirección de correo electrónico. Haga clic en “</a:t>
            </a:r>
            <a:r>
              <a:rPr lang="es-us" i="1" dirty="0" err="1"/>
              <a:t>Send</a:t>
            </a:r>
            <a:r>
              <a:rPr lang="es-us" i="1" dirty="0"/>
              <a:t> to the Future!” (¡Enviar al futuro!). En la fecha seleccionada, su nota personal llegará a su correo electrónico para que le sirva como recordatorio de la experiencia positiva que deseaba crear para su familia. </a:t>
            </a:r>
            <a:endParaRPr i="1"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600"/>
              <a:buFont typeface="Roboto"/>
              <a:buNone/>
            </a:pPr>
            <a:r>
              <a:rPr lang="es-us" b="1" dirty="0"/>
              <a:t>Antecedentes:</a:t>
            </a:r>
            <a:endParaRPr b="1" dirty="0"/>
          </a:p>
          <a:p>
            <a:pPr marL="0" lvl="0" indent="0" algn="l" rtl="0">
              <a:spcBef>
                <a:spcPts val="0"/>
              </a:spcBef>
              <a:spcAft>
                <a:spcPts val="0"/>
              </a:spcAft>
              <a:buClr>
                <a:schemeClr val="dk1"/>
              </a:buClr>
              <a:buSzPts val="1600"/>
              <a:buFont typeface="Roboto"/>
              <a:buNone/>
            </a:pPr>
            <a:r>
              <a:rPr lang="es-us" u="sng" dirty="0">
                <a:highlight>
                  <a:schemeClr val="lt1"/>
                </a:highlight>
                <a:hlinkClick r:id="rId3"/>
              </a:rPr>
              <a:t>https://www.futureme.org</a:t>
            </a:r>
            <a:r>
              <a:rPr lang="es-us" dirty="0">
                <a:highlight>
                  <a:schemeClr val="lt1"/>
                </a:highlight>
              </a:rPr>
              <a:t> es un sitio web que los participantes pueden utilizar, especialmente de forma virtual, para enviarse la nota a sí mismos. El enlace y la información deben incluirse en el correo electrónico de seguimiento si el Café se realiza de forma virtual. </a:t>
            </a:r>
            <a:endParaRPr dirty="0">
              <a:highlight>
                <a:schemeClr val="lt1"/>
              </a:highlight>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dirty="0"/>
          </a:p>
        </p:txBody>
      </p:sp>
      <p:sp>
        <p:nvSpPr>
          <p:cNvPr id="471" name="Google Shape;471;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SzPts val="1400"/>
              <a:buNone/>
            </a:pPr>
            <a:r>
              <a:rPr lang="es-us">
                <a:latin typeface="Arial"/>
                <a:ea typeface="Arial"/>
                <a:cs typeface="Arial"/>
                <a:sym typeface="Arial"/>
              </a:rPr>
              <a:t>Escriba sus notas</a:t>
            </a:r>
            <a:endParaRPr/>
          </a:p>
        </p:txBody>
      </p:sp>
      <p:sp>
        <p:nvSpPr>
          <p:cNvPr id="480" name="Google Shape;480;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8527b1616_1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None/>
            </a:pPr>
            <a:r>
              <a:rPr lang="es-us" i="1" dirty="0"/>
              <a:t>¿Puede recordar una comida cotidiana favorita de cuando era niño? </a:t>
            </a:r>
            <a:endParaRPr i="1" dirty="0"/>
          </a:p>
          <a:p>
            <a:pPr marL="0" lvl="0" indent="0" algn="l" rtl="0">
              <a:lnSpc>
                <a:spcPct val="100000"/>
              </a:lnSpc>
              <a:spcBef>
                <a:spcPts val="0"/>
              </a:spcBef>
              <a:spcAft>
                <a:spcPts val="0"/>
              </a:spcAft>
              <a:buNone/>
            </a:pPr>
            <a:r>
              <a:rPr lang="es-us" i="1" dirty="0"/>
              <a:t>¿Cuál es un recuerdo positivo de su infancia asociado con la comida?</a:t>
            </a:r>
            <a:endParaRPr i="1" dirty="0"/>
          </a:p>
          <a:p>
            <a:pPr marL="0" lvl="0" indent="0" algn="l" rtl="0">
              <a:lnSpc>
                <a:spcPct val="100000"/>
              </a:lnSpc>
              <a:spcBef>
                <a:spcPts val="0"/>
              </a:spcBef>
              <a:spcAft>
                <a:spcPts val="0"/>
              </a:spcAft>
              <a:buNone/>
            </a:pPr>
            <a:endParaRPr i="1" dirty="0"/>
          </a:p>
          <a:p>
            <a:pPr marL="0" lvl="0" indent="0" algn="l" rtl="0">
              <a:lnSpc>
                <a:spcPct val="125000"/>
              </a:lnSpc>
              <a:spcBef>
                <a:spcPts val="0"/>
              </a:spcBef>
              <a:spcAft>
                <a:spcPts val="0"/>
              </a:spcAft>
              <a:buClr>
                <a:schemeClr val="dk1"/>
              </a:buClr>
              <a:buSzPts val="1800"/>
              <a:buFont typeface="Arial"/>
              <a:buNone/>
            </a:pPr>
            <a:r>
              <a:rPr lang="es-us" b="1" dirty="0">
                <a:solidFill>
                  <a:srgbClr val="121212"/>
                </a:solidFill>
              </a:rPr>
              <a:t>Nota para el capacitador: </a:t>
            </a:r>
            <a:r>
              <a:rPr lang="es-us" dirty="0">
                <a:solidFill>
                  <a:srgbClr val="121212"/>
                </a:solidFill>
              </a:rPr>
              <a:t>comparta su propia respuesta para comenzar la conversación. </a:t>
            </a: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s-us" i="1" dirty="0">
                <a:solidFill>
                  <a:srgbClr val="121212"/>
                </a:solidFill>
              </a:rPr>
              <a:t>¡Gracias a todos por compartir! Ahora descubramos un poco más sobre lo que vamos a analizar. </a:t>
            </a:r>
            <a:endParaRPr dirty="0">
              <a:solidFill>
                <a:srgbClr val="121212"/>
              </a:solidFill>
            </a:endParaRPr>
          </a:p>
        </p:txBody>
      </p:sp>
      <p:sp>
        <p:nvSpPr>
          <p:cNvPr id="204" name="Google Shape;204;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25000"/>
              </a:lnSpc>
              <a:spcBef>
                <a:spcPts val="0"/>
              </a:spcBef>
              <a:spcAft>
                <a:spcPts val="0"/>
              </a:spcAft>
              <a:buNone/>
            </a:pPr>
            <a:r>
              <a:rPr lang="es-us" i="1" dirty="0"/>
              <a:t>Objetivos para este Café </a:t>
            </a:r>
            <a:r>
              <a:rPr lang="es-us" i="1" dirty="0" err="1"/>
              <a:t>Better</a:t>
            </a:r>
            <a:r>
              <a:rPr lang="es-us" i="1" dirty="0"/>
              <a:t> </a:t>
            </a:r>
            <a:r>
              <a:rPr lang="es-us" i="1" dirty="0" err="1"/>
              <a:t>Together</a:t>
            </a:r>
            <a:r>
              <a:rPr lang="es-us" i="1" dirty="0"/>
              <a:t>: </a:t>
            </a:r>
            <a:endParaRPr i="1" dirty="0">
              <a:highlight>
                <a:schemeClr val="lt1"/>
              </a:highlight>
            </a:endParaRPr>
          </a:p>
          <a:p>
            <a:pPr marL="457200" lvl="0" indent="-304800" algn="l" rtl="0">
              <a:lnSpc>
                <a:spcPct val="115000"/>
              </a:lnSpc>
              <a:spcBef>
                <a:spcPts val="0"/>
              </a:spcBef>
              <a:spcAft>
                <a:spcPts val="0"/>
              </a:spcAft>
              <a:buClr>
                <a:schemeClr val="dk1"/>
              </a:buClr>
              <a:buSzPts val="1200"/>
              <a:buFont typeface="Calibri"/>
              <a:buChar char="●"/>
            </a:pPr>
            <a:r>
              <a:rPr lang="es-us" i="1" dirty="0">
                <a:highlight>
                  <a:schemeClr val="lt1"/>
                </a:highlight>
              </a:rPr>
              <a:t>Comprender cómo los cuatro elementos estructurales de HOPE (resultados saludables de experiencias positivas) apoyan el desarrollo del niño y la familia</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Aprender cómo los hábitos de alimentación saludable apoyan al niño integral</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Participar en conversaciones sobre la creación de experiencias positivas con alimentos saludables y actividades a la hora de comer</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s-us" i="1" dirty="0"/>
              <a:t>Comenzaremos por analizar los elementos estructurales de HOPE.</a:t>
            </a:r>
            <a:endParaRPr i="1" dirty="0"/>
          </a:p>
        </p:txBody>
      </p:sp>
      <p:sp>
        <p:nvSpPr>
          <p:cNvPr id="215" name="Google Shape;215;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Clr>
                <a:schemeClr val="dk1"/>
              </a:buClr>
              <a:buSzPts val="1400"/>
              <a:buFont typeface="Calibri"/>
              <a:buNone/>
            </a:pPr>
            <a:r>
              <a:rPr lang="es-us" i="1" dirty="0"/>
              <a:t>Así como las ACE (experiencias infantiles adversas) se organizan en categorías o dominios, vemos que las PCE (experiencias infantiles positivas) se pueden organizar en los Cuatro elementos estructurales. HOPE (Resultados saludables de experiencias positivas) se centra en experiencias infantiles positivas (PCE) clave que amortiguan los efectos negativos para la salud a lo largo de la vida causados por experiencias infantiles adversas. Estos elementos estructurales son esenciales para un desarrollo saludable, incluso en ausencia de ACE.</a:t>
            </a:r>
            <a:endParaRPr i="1" dirty="0"/>
          </a:p>
          <a:p>
            <a:pPr marL="0" lvl="0" indent="0" algn="l" rtl="0">
              <a:lnSpc>
                <a:spcPct val="100000"/>
              </a:lnSpc>
              <a:spcBef>
                <a:spcPts val="383"/>
              </a:spcBef>
              <a:spcAft>
                <a:spcPts val="0"/>
              </a:spcAft>
              <a:buClr>
                <a:schemeClr val="dk1"/>
              </a:buClr>
              <a:buSzPts val="1400"/>
              <a:buFont typeface="Arial"/>
              <a:buNone/>
            </a:pPr>
            <a:endParaRPr i="1" dirty="0"/>
          </a:p>
          <a:p>
            <a:pPr marL="0" lvl="0" indent="0" algn="l" rtl="0">
              <a:lnSpc>
                <a:spcPct val="100000"/>
              </a:lnSpc>
              <a:spcBef>
                <a:spcPts val="383"/>
              </a:spcBef>
              <a:spcAft>
                <a:spcPts val="0"/>
              </a:spcAft>
              <a:buClr>
                <a:schemeClr val="dk1"/>
              </a:buClr>
              <a:buSzPts val="1400"/>
              <a:buFont typeface="Calibri"/>
              <a:buNone/>
            </a:pPr>
            <a:r>
              <a:rPr lang="es-us" i="1" dirty="0"/>
              <a:t>Las investigaciones muestran que las experiencias positivas promueven la salud y el bienestar de los niños a largo plazo. Permiten que los niños formen relaciones sólidas y conexiones significativas, cultivan una imagen y autoestima positivas, les brindan un sentido de pertenencia y desarrollan habilidades para afrontar el estrés de manera saludable.</a:t>
            </a:r>
            <a:endParaRPr i="1" dirty="0"/>
          </a:p>
          <a:p>
            <a:pPr marL="0" lvl="0" indent="0" algn="l" rtl="0">
              <a:lnSpc>
                <a:spcPct val="100000"/>
              </a:lnSpc>
              <a:spcBef>
                <a:spcPts val="383"/>
              </a:spcBef>
              <a:spcAft>
                <a:spcPts val="0"/>
              </a:spcAft>
              <a:buClr>
                <a:schemeClr val="dk1"/>
              </a:buClr>
              <a:buSzPts val="1400"/>
              <a:buFont typeface="Calibri"/>
              <a:buNone/>
            </a:pPr>
            <a:endParaRPr i="1" dirty="0"/>
          </a:p>
          <a:p>
            <a:pPr marL="0" lvl="0" indent="0" algn="l" rtl="0">
              <a:lnSpc>
                <a:spcPct val="100000"/>
              </a:lnSpc>
              <a:spcBef>
                <a:spcPts val="383"/>
              </a:spcBef>
              <a:spcAft>
                <a:spcPts val="0"/>
              </a:spcAft>
              <a:buClr>
                <a:schemeClr val="dk1"/>
              </a:buClr>
              <a:buSzPts val="1400"/>
              <a:buFont typeface="Arial"/>
              <a:buNone/>
            </a:pPr>
            <a:r>
              <a:rPr lang="es-us" i="1" dirty="0"/>
              <a:t>Ahora profundizaremos en cada uno de los Cuatro elementos estructurales: relaciones, entorno, participación y crecimiento emocional </a:t>
            </a:r>
            <a:endParaRPr i="1" dirty="0"/>
          </a:p>
          <a:p>
            <a:pPr marL="0" lvl="0" indent="0" algn="l" rtl="0">
              <a:lnSpc>
                <a:spcPct val="100000"/>
              </a:lnSpc>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s-us" b="1" dirty="0"/>
              <a:t>Antecedentes:</a:t>
            </a:r>
            <a:endParaRPr b="1" dirty="0"/>
          </a:p>
          <a:p>
            <a:pPr marL="0" lvl="0" indent="0" algn="l" rtl="0">
              <a:spcBef>
                <a:spcPts val="383"/>
              </a:spcBef>
              <a:spcAft>
                <a:spcPts val="0"/>
              </a:spcAft>
              <a:buClr>
                <a:schemeClr val="dk1"/>
              </a:buClr>
              <a:buSzPts val="1400"/>
              <a:buFont typeface="Arial"/>
              <a:buNone/>
            </a:pPr>
            <a:r>
              <a:rPr lang="es-us" dirty="0"/>
              <a:t>Información sobre HOPE y la Misión: </a:t>
            </a:r>
            <a:r>
              <a:rPr lang="es-us" u="sng" dirty="0">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s-us" dirty="0"/>
              <a:t> </a:t>
            </a:r>
            <a:endParaRPr i="1" dirty="0"/>
          </a:p>
        </p:txBody>
      </p:sp>
      <p:sp>
        <p:nvSpPr>
          <p:cNvPr id="226" name="Google Shape;226;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d68bf6984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cd68bf6984_0_19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383"/>
              </a:spcBef>
              <a:spcAft>
                <a:spcPts val="0"/>
              </a:spcAft>
              <a:buClr>
                <a:schemeClr val="dk1"/>
              </a:buClr>
              <a:buSzPts val="1400"/>
              <a:buFont typeface="Arial"/>
              <a:buNone/>
            </a:pPr>
            <a:r>
              <a:rPr lang="es-us" i="1" dirty="0"/>
              <a:t>Estar en relaciones enriquecedoras y de apoyo es fundamental para que los niños se conviertan en adultos sanos y resilientes. </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Tener relaciones fundamentales clave: padres/cuidadores que responden a las necesidades de un niño y tienen interacciones cálidas y receptivas. </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Tener adultos fuera de la familia que se interesen genuinamente por el niño y apoyen su crecimiento y desarrollo. </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Tener relaciones saludables, cercanas y positivas con compañeros. </a:t>
            </a:r>
            <a:endParaRPr i="1" dirty="0"/>
          </a:p>
          <a:p>
            <a:pPr marL="0" lvl="0" indent="0" algn="l" rtl="0">
              <a:lnSpc>
                <a:spcPct val="100000"/>
              </a:lnSpc>
              <a:spcBef>
                <a:spcPts val="383"/>
              </a:spcBef>
              <a:spcAft>
                <a:spcPts val="0"/>
              </a:spcAft>
              <a:buNone/>
            </a:pPr>
            <a:endParaRPr i="1" dirty="0"/>
          </a:p>
          <a:p>
            <a:pPr marL="0" lvl="0" indent="0" algn="l" rtl="0">
              <a:lnSpc>
                <a:spcPct val="100000"/>
              </a:lnSpc>
              <a:spcBef>
                <a:spcPts val="383"/>
              </a:spcBef>
              <a:spcAft>
                <a:spcPts val="0"/>
              </a:spcAft>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lnSpc>
                <a:spcPct val="100000"/>
              </a:lnSpc>
              <a:spcBef>
                <a:spcPts val="383"/>
              </a:spcBef>
              <a:spcAft>
                <a:spcPts val="0"/>
              </a:spcAft>
              <a:buNone/>
            </a:pPr>
            <a:endParaRPr dirty="0"/>
          </a:p>
          <a:p>
            <a:pPr marL="0" lvl="0" indent="0" algn="l" rtl="0">
              <a:spcBef>
                <a:spcPts val="0"/>
              </a:spcBef>
              <a:spcAft>
                <a:spcPts val="0"/>
              </a:spcAft>
              <a:buClr>
                <a:schemeClr val="dk1"/>
              </a:buClr>
              <a:buSzPts val="1200"/>
              <a:buFont typeface="Arial"/>
              <a:buNone/>
            </a:pPr>
            <a:r>
              <a:rPr lang="es-us" b="1" dirty="0"/>
              <a:t>Para proveedores de atención infantil</a:t>
            </a:r>
            <a:r>
              <a:rPr lang="es-us" dirty="0"/>
              <a:t>: </a:t>
            </a:r>
            <a:r>
              <a:rPr lang="es-us" i="1" dirty="0"/>
              <a:t>las personas que recuerdan haber tenido este tipo de relaciones durante la niñez experimentan tasas significativamente más bajas de depresión y mala salud física y mental durante la edad adulta. Cuando se trabaja con familias, especialmente familias vulnerables afectadas por un trauma, es importante preguntar sobre los tipos de relaciones positivas que un padre o madre puede recordar de su infancia. Luego, esta información se puede celebrar y utilizar para ayudar a crear oportunidades para que sus hijos experimenten los tipos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s-us" b="1" dirty="0"/>
              <a:t>Para padres/familias: </a:t>
            </a:r>
            <a:r>
              <a:rPr lang="es-us" i="1" dirty="0"/>
              <a:t>las personas que recuerdan haber tenido este tipo de relaciones durante la niñez experimentan tasas significativamente más bajas de depresión y mala salud física y mental durante la edad adulta. Lo alentamos a pensar en este tipo de relaciones positivas desde su propia infancia. Su propia reflexión puede usarse para ayudar a crear oportunidades para que sus propios hijos experimenten este tipo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Al pensar en las relaciones positivas en su vida, ¿qué características han tenido?  </a:t>
            </a:r>
            <a:endParaRPr i="1" dirty="0"/>
          </a:p>
          <a:p>
            <a:pPr marL="0" lvl="0" indent="0" algn="l" rtl="0">
              <a:spcBef>
                <a:spcPts val="0"/>
              </a:spcBef>
              <a:spcAft>
                <a:spcPts val="0"/>
              </a:spcAft>
              <a:buClr>
                <a:schemeClr val="dk1"/>
              </a:buClr>
              <a:buSzPts val="1200"/>
              <a:buFont typeface="Calibri"/>
              <a:buNone/>
            </a:pPr>
            <a:r>
              <a:rPr lang="es-us" i="1" dirty="0"/>
              <a:t>Tal vez las relaciones hayan sido de confianza, cariño, apoyo, etc.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El próximo elemento estructural que analizaremos es el entorno. </a:t>
            </a:r>
            <a:endParaRPr i="1" dirty="0"/>
          </a:p>
        </p:txBody>
      </p:sp>
      <p:sp>
        <p:nvSpPr>
          <p:cNvPr id="238" name="Google Shape;238;gcd68bf6984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d68bf6984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cd68bf6984_0_3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383"/>
              </a:spcBef>
              <a:spcAft>
                <a:spcPts val="0"/>
              </a:spcAft>
              <a:buClr>
                <a:schemeClr val="dk1"/>
              </a:buClr>
              <a:buSzPts val="1400"/>
              <a:buFont typeface="Arial"/>
              <a:buNone/>
            </a:pPr>
            <a:r>
              <a:rPr lang="es-us" i="1" dirty="0"/>
              <a:t>Los niños que viven, aprenden y juegan en entornos seguros, estables y equitativos tienen menos probabilidades de experimentar mala salud física y mental de adultos. Entonces, ¿qué entendemos por entornos seguros, estables y equitativos?</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Un entorno seguro y estable que garantice la satisfacción de las necesidades básicas del niño, incluida la alimentación, el alojamiento y la atención médica adecuados</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Una escuela u hogar donde los niños se sienten seguros emocionalmente </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Un entorno escolar estable donde los niños se sienten valorados y reciben una educación de alta calidad.</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Un ambiente comunitario para jugar e interactuar con otros niños de manera segura y equitativa.</a:t>
            </a:r>
            <a:endParaRPr i="1" dirty="0"/>
          </a:p>
          <a:p>
            <a:pPr marL="457200" lvl="0" indent="0" algn="l" rtl="0">
              <a:lnSpc>
                <a:spcPct val="100000"/>
              </a:lnSpc>
              <a:spcBef>
                <a:spcPts val="383"/>
              </a:spcBef>
              <a:spcAft>
                <a:spcPts val="0"/>
              </a:spcAft>
              <a:buNone/>
            </a:pPr>
            <a:endParaRPr i="1" dirty="0"/>
          </a:p>
          <a:p>
            <a:pPr marL="0" lvl="0" indent="0" algn="l" rtl="0">
              <a:spcBef>
                <a:spcPts val="383"/>
              </a:spcBef>
              <a:spcAft>
                <a:spcPts val="0"/>
              </a:spcAft>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s-us" b="1" dirty="0"/>
              <a:t>Para proveedores</a:t>
            </a:r>
            <a:r>
              <a:rPr lang="es-us" dirty="0"/>
              <a:t>:</a:t>
            </a:r>
            <a:r>
              <a:rPr lang="es-us" i="1" dirty="0"/>
              <a:t> es fundamental preguntar a los cuidadores sobre los tipos de entornos que experimentan sus niños. Celebre lo positivo y trabaje con las familias para ayudar a garantizar que sus hijos tengan la oportunidad de vivir, aprender y jugar en entornos seguros y enriquecedores.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b="1" dirty="0"/>
              <a:t>Para padres/familias: </a:t>
            </a:r>
            <a:r>
              <a:rPr lang="es-us" i="1" dirty="0"/>
              <a:t>es importante pensar en el tipo de entorno que experimentan sus hijos. Celebre lo positivo y trabaje para garantizar que su hijo tenga la oportunidad de vivir, aprender y jugar en entornos seguros y enriquecedores.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Piense en el entorno de su hijo: ¿qué cosas positivas experimenta su hijo en su entorno</a:t>
            </a:r>
            <a:r>
              <a:rPr lang="es-us" dirty="0"/>
              <a:t>?</a:t>
            </a:r>
            <a:endParaRPr dirty="0"/>
          </a:p>
          <a:p>
            <a:pPr marL="0" lvl="0" indent="0" algn="l" rtl="0">
              <a:spcBef>
                <a:spcPts val="0"/>
              </a:spcBef>
              <a:spcAft>
                <a:spcPts val="0"/>
              </a:spcAft>
              <a:buClr>
                <a:schemeClr val="dk1"/>
              </a:buClr>
              <a:buSzPts val="1200"/>
              <a:buFont typeface="Calibri"/>
              <a:buNone/>
            </a:pPr>
            <a:r>
              <a:rPr lang="es-us" i="1" dirty="0"/>
              <a:t>¿Tienen amigos en su vecindario con quienes les gusta jugar? ¿Tiene un jardín donde puedan disfrutar aprendiendo al aire libre?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i="1" dirty="0"/>
              <a:t>Ahora hablemos del elemento estructural participación. </a:t>
            </a:r>
            <a:endParaRPr i="1" dirty="0"/>
          </a:p>
        </p:txBody>
      </p:sp>
      <p:sp>
        <p:nvSpPr>
          <p:cNvPr id="249" name="Google Shape;249;gcd68bf6984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d68bf6984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cd68bf6984_0_54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383"/>
              </a:spcBef>
              <a:spcAft>
                <a:spcPts val="0"/>
              </a:spcAft>
              <a:buClr>
                <a:schemeClr val="dk1"/>
              </a:buClr>
              <a:buSzPts val="1400"/>
              <a:buFont typeface="Arial"/>
              <a:buNone/>
            </a:pPr>
            <a:r>
              <a:rPr lang="es-us" i="1" dirty="0"/>
              <a:t>Los niños necesitan oportunidades para participar socialmente y desarrollar un sentido de conexión. Desarrollar una conexión y un sentido de pertenencia con una comunidad, así como un sentido de su importancia en ella, describe la esencia del tercero de los Cuatro elementos estructurales de HOPE. ¿Cuáles son algunos ejemplos de participación social y comunitaria?</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Estar involucrado en proyectos, tutoría entre pares o servicio comunitario a través de la escuela u organización religiosa propia.</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Participar en las tradiciones culturales familiares.</a:t>
            </a:r>
            <a:endParaRPr i="1" dirty="0"/>
          </a:p>
          <a:p>
            <a:pPr marL="171450" lvl="0" indent="-171450" algn="l" rtl="0">
              <a:lnSpc>
                <a:spcPct val="100000"/>
              </a:lnSpc>
              <a:spcBef>
                <a:spcPts val="383"/>
              </a:spcBef>
              <a:spcAft>
                <a:spcPts val="0"/>
              </a:spcAft>
              <a:buClr>
                <a:schemeClr val="dk1"/>
              </a:buClr>
              <a:buSzPts val="1400"/>
              <a:buFont typeface="Calibri"/>
              <a:buChar char="•"/>
            </a:pPr>
            <a:r>
              <a:rPr lang="es-us" i="1" dirty="0"/>
              <a:t>Participar en música, arte o deportes organizados.</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s-us" i="1" dirty="0"/>
              <a:t>Los niños necesitan sentirse conectados con sus comunidades, amados y valorados. Tener este tipo de compromiso (participación en instituciones y entornos sociales, conciencia de las costumbres y tradiciones culturales y un “sentido de importancia” y pertenencia cultivados) ayuda a los niños a convertirse en adultos seguros y resilientes.</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¿Ha experimentado algún beneficio positivo o ha tenido buenas experiencias al ser parte de un grupo comunitario o de amigos con los que se sentiría cómodo compartiendo?</a:t>
            </a:r>
            <a:endParaRPr i="1" dirty="0"/>
          </a:p>
          <a:p>
            <a:pPr marL="0" lvl="0" indent="0" algn="l" rtl="0">
              <a:spcBef>
                <a:spcPts val="0"/>
              </a:spcBef>
              <a:spcAft>
                <a:spcPts val="0"/>
              </a:spcAft>
              <a:buClr>
                <a:schemeClr val="dk1"/>
              </a:buClr>
              <a:buSzPts val="1200"/>
              <a:buFont typeface="Calibri"/>
              <a:buNone/>
            </a:pPr>
            <a:r>
              <a:rPr lang="es-us" b="1" dirty="0"/>
              <a:t>Nota para el capacitador: </a:t>
            </a:r>
            <a:r>
              <a:rPr lang="es-us" dirty="0"/>
              <a:t>agregue una historia o experiencia personal aquí si los participantes no se sienten cómodos compartiendo.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Ahora pasemos a analizar el último elemento estructural: crecimiento emocional.</a:t>
            </a:r>
            <a:endParaRPr i="1" dirty="0"/>
          </a:p>
        </p:txBody>
      </p:sp>
      <p:sp>
        <p:nvSpPr>
          <p:cNvPr id="260" name="Google Shape;260;gcd68bf6984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d68bf6984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cd68bf6984_0_71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SzPts val="1400"/>
              <a:buNone/>
            </a:pPr>
            <a:r>
              <a:rPr lang="es-us" i="1" dirty="0"/>
              <a:t>El último elemento estructural de HOPE es el crecimiento emocional: a través del juego y la interacción con compañeros para la autoconciencia y la autorregulación. </a:t>
            </a:r>
            <a:endParaRPr i="1"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s-us" i="1" dirty="0"/>
              <a:t>Los niños necesitan oportunidades para el desarrollo social y emocional. ¿Qué queremos decir con desarrollo social y emocional?</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Desarrollar un sentido de autorregulación emocional y conductual</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Tener la habilidad de responder a los desafíos de manera productiva</a:t>
            </a:r>
            <a:endParaRPr i="1" dirty="0"/>
          </a:p>
          <a:p>
            <a:pPr marL="171450" lvl="0" indent="-171450" algn="l" rtl="0">
              <a:lnSpc>
                <a:spcPct val="100000"/>
              </a:lnSpc>
              <a:spcBef>
                <a:spcPts val="0"/>
              </a:spcBef>
              <a:spcAft>
                <a:spcPts val="0"/>
              </a:spcAft>
              <a:buClr>
                <a:schemeClr val="dk1"/>
              </a:buClr>
              <a:buSzPts val="1200"/>
              <a:buFont typeface="Calibri"/>
              <a:buChar char="•"/>
            </a:pPr>
            <a:r>
              <a:rPr lang="es-us" i="1" dirty="0"/>
              <a:t>Desarrollar habilidades interpersonales y de comunicación social y culturalmente apropiadas</a:t>
            </a:r>
            <a:endParaRPr i="1" dirty="0"/>
          </a:p>
          <a:p>
            <a:pPr marL="0" lvl="0" indent="0" algn="l" rtl="0">
              <a:lnSpc>
                <a:spcPct val="100000"/>
              </a:lnSpc>
              <a:spcBef>
                <a:spcPts val="0"/>
              </a:spcBef>
              <a:spcAft>
                <a:spcPts val="0"/>
              </a:spcAft>
              <a:buSzPts val="1400"/>
              <a:buNone/>
            </a:pPr>
            <a:endParaRPr i="1" dirty="0"/>
          </a:p>
          <a:p>
            <a:pPr marL="0" lvl="0" indent="0" algn="l" rtl="0">
              <a:spcBef>
                <a:spcPts val="0"/>
              </a:spcBef>
              <a:spcAft>
                <a:spcPts val="0"/>
              </a:spcAft>
              <a:buClr>
                <a:schemeClr val="dk1"/>
              </a:buClr>
              <a:buSzPts val="1200"/>
              <a:buFont typeface="Arial"/>
              <a:buNone/>
            </a:pPr>
            <a:r>
              <a:rPr lang="es-us" i="1" dirty="0"/>
              <a:t>Los niños necesitan tener amplias oportunidades para desarrollar su sentido social y de autoconciencia, aprender a autorregular las emociones y los comportamientos y adquirir las habilidades necesarias para responder a los desafíos de forma funcional y productiva. </a:t>
            </a:r>
            <a:endParaRPr i="1" dirty="0"/>
          </a:p>
          <a:p>
            <a:pPr marL="0" lvl="0" indent="0" algn="l" rtl="0">
              <a:spcBef>
                <a:spcPts val="0"/>
              </a:spcBef>
              <a:spcAft>
                <a:spcPts val="0"/>
              </a:spcAft>
              <a:buClr>
                <a:schemeClr val="dk1"/>
              </a:buClr>
              <a:buSzPts val="1200"/>
              <a:buFont typeface="Arial"/>
              <a:buNone/>
            </a:pPr>
            <a:r>
              <a:rPr lang="es-us" b="1" dirty="0"/>
              <a:t>Nota para el capacitador: (haga énfasis en este punto)</a:t>
            </a:r>
            <a:r>
              <a:rPr lang="es-us" b="1" i="1" dirty="0"/>
              <a:t>: </a:t>
            </a:r>
            <a:r>
              <a:rPr lang="es-us" i="1" dirty="0"/>
              <a:t>las oportunidades para desarrollar estas habilidades surgen durante el juego centrado en el niño. Los niños necesitan el apoyo de los adultos para nombrar y comprender el significado de sus emociones. Ya sea que un niño necesite ayuda para desarrollar estas habilidades o las adquiera de forma natural, estas habilidades son fundamentales para que los niños puedan convertirse en adultos resilientes y emocionalmente sanos.</a:t>
            </a:r>
            <a:endParaRPr i="1" dirty="0"/>
          </a:p>
          <a:p>
            <a:pPr marL="0" lvl="0" indent="0" algn="l" rtl="0">
              <a:spcBef>
                <a:spcPts val="0"/>
              </a:spcBef>
              <a:spcAft>
                <a:spcPts val="0"/>
              </a:spcAft>
              <a:buClr>
                <a:schemeClr val="dk1"/>
              </a:buClr>
              <a:buSzPts val="1400"/>
              <a:buFont typeface="Arial"/>
              <a:buNone/>
            </a:pPr>
            <a:endParaRPr b="1" i="1" dirty="0"/>
          </a:p>
          <a:p>
            <a:pPr marL="0" lvl="0" indent="0" algn="l" rtl="0">
              <a:spcBef>
                <a:spcPts val="0"/>
              </a:spcBef>
              <a:spcAft>
                <a:spcPts val="0"/>
              </a:spcAft>
              <a:buClr>
                <a:schemeClr val="dk1"/>
              </a:buClr>
              <a:buSzPts val="1400"/>
              <a:buFont typeface="Arial"/>
              <a:buNone/>
            </a:pPr>
            <a:r>
              <a:rPr lang="es-us" b="1" dirty="0"/>
              <a:t>Nota para el capacitador:</a:t>
            </a:r>
            <a:endParaRPr b="1" dirty="0"/>
          </a:p>
          <a:p>
            <a:pPr marL="0" marR="0" lvl="0" indent="0" algn="l" rtl="0">
              <a:lnSpc>
                <a:spcPct val="100000"/>
              </a:lnSpc>
              <a:spcBef>
                <a:spcPts val="0"/>
              </a:spcBef>
              <a:spcAft>
                <a:spcPts val="0"/>
              </a:spcAft>
              <a:buClr>
                <a:schemeClr val="dk1"/>
              </a:buClr>
              <a:buSzPts val="1200"/>
              <a:buFont typeface="Arial"/>
              <a:buNone/>
            </a:pPr>
            <a:r>
              <a:rPr lang="es-us" i="0" dirty="0"/>
              <a:t>Ejemplos de cómo es el juego y el desarrollo socioemocional: </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Juegue a fingir con muñecos de juguete con su hijo. Esto ayuda a desarrollar la empatía a partir de los 18 meses. Relate lo que está haciendo respondiendo al “llanto” del bebé y nombre sus sentimientos. “Ah, el bebé debe estar triste”. Luego entregue el muñeco a su hijo y aliéntelo a hacer lo mismo.</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Juegue a disfrazarse e imite las actividades de las tareas del hogar para ayudarlos a desarrollar un sentido de independencia.  </a:t>
            </a:r>
            <a:endParaRPr dirty="0"/>
          </a:p>
          <a:p>
            <a:pPr marL="171450" marR="0" lvl="0" indent="-171450" algn="l" rtl="0">
              <a:lnSpc>
                <a:spcPct val="100000"/>
              </a:lnSpc>
              <a:spcBef>
                <a:spcPts val="0"/>
              </a:spcBef>
              <a:spcAft>
                <a:spcPts val="0"/>
              </a:spcAft>
              <a:buClr>
                <a:schemeClr val="dk1"/>
              </a:buClr>
              <a:buSzPts val="1200"/>
              <a:buFont typeface="Calibri"/>
              <a:buChar char="•"/>
            </a:pPr>
            <a:r>
              <a:rPr lang="es-us" i="0" dirty="0"/>
              <a:t>Practique la toma de turnos. Tome un auto de carreras y dele uno al niño. Use indicaciones como “mi turno, tu turno, me encanta la forma en que eres paciente mientras esperas tu turno”. También puede practicar esta habilidad con un bebé jugando juegos como </a:t>
            </a:r>
            <a:r>
              <a:rPr lang="es-us" i="0" dirty="0" err="1"/>
              <a:t>cu-cú</a:t>
            </a:r>
            <a:r>
              <a:rPr lang="es-us" i="0" dirty="0"/>
              <a:t> y arrullar en ambos sentidos. </a:t>
            </a:r>
            <a:endParaRPr i="0"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b="0" i="0"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71" name="Google Shape;271;gcd68bf6984_0_7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rtlCol="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rtlCol="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rtlCol="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rtl="0"/>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rtl="0"/>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rtlCol="0"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rtlCol="0"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pPr rtl="0"/>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rtlCol="0"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pPr rtl="0"/>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rtlCol="0"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pPr rtl="0"/>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rtlCol="0"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pPr rtl="0"/>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rtl="0"/>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rtl="0"/>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rtl="0"/>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pPr rtl="0"/>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rtlCol="0"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rtl="0"/>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p:nvPr/>
        </p:nvSpPr>
        <p:spPr>
          <a:xfrm>
            <a:off x="321000" y="1074775"/>
            <a:ext cx="11550000" cy="3228900"/>
          </a:xfrm>
          <a:prstGeom prst="rect">
            <a:avLst/>
          </a:prstGeom>
          <a:noFill/>
          <a:ln>
            <a:noFill/>
          </a:ln>
        </p:spPr>
        <p:txBody>
          <a:bodyPr spcFirstLastPara="1" wrap="square" lIns="0" tIns="0" rIns="0" bIns="0" rtlCol="0" anchor="t" anchorCtr="0">
            <a:noAutofit/>
          </a:bodyPr>
          <a:lstStyle/>
          <a:p>
            <a:pPr marL="0" marR="0" lvl="0" indent="0" algn="ctr" rtl="0">
              <a:lnSpc>
                <a:spcPct val="125000"/>
              </a:lnSpc>
              <a:spcBef>
                <a:spcPts val="0"/>
              </a:spcBef>
              <a:spcAft>
                <a:spcPts val="0"/>
              </a:spcAft>
              <a:buNone/>
            </a:pPr>
            <a:r>
              <a:rPr lang="es-us" sz="5900" b="1" dirty="0">
                <a:solidFill>
                  <a:schemeClr val="dk1"/>
                </a:solidFill>
                <a:latin typeface="Roboto"/>
                <a:ea typeface="Roboto"/>
                <a:cs typeface="Roboto"/>
                <a:sym typeface="Roboto"/>
              </a:rPr>
              <a:t>Café familiar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err="1">
                <a:solidFill>
                  <a:schemeClr val="dk1"/>
                </a:solidFill>
                <a:latin typeface="Roboto"/>
                <a:ea typeface="Roboto"/>
                <a:cs typeface="Roboto"/>
                <a:sym typeface="Roboto"/>
              </a:rPr>
              <a:t>Better</a:t>
            </a:r>
            <a:r>
              <a:rPr lang="es-us" sz="5900" b="1" dirty="0">
                <a:solidFill>
                  <a:schemeClr val="dk1"/>
                </a:solidFill>
                <a:latin typeface="Roboto"/>
                <a:ea typeface="Roboto"/>
                <a:cs typeface="Roboto"/>
                <a:sym typeface="Roboto"/>
              </a:rPr>
              <a:t> </a:t>
            </a:r>
            <a:r>
              <a:rPr lang="es-us" sz="5900" b="1" dirty="0" err="1">
                <a:solidFill>
                  <a:schemeClr val="dk1"/>
                </a:solidFill>
                <a:latin typeface="Roboto"/>
                <a:ea typeface="Roboto"/>
                <a:cs typeface="Roboto"/>
                <a:sym typeface="Roboto"/>
              </a:rPr>
              <a:t>Together</a:t>
            </a:r>
            <a:r>
              <a:rPr lang="es-us" sz="5900" b="1" dirty="0">
                <a:solidFill>
                  <a:schemeClr val="dk1"/>
                </a:solidFill>
                <a:latin typeface="Roboto"/>
                <a:ea typeface="Roboto"/>
                <a:cs typeface="Roboto"/>
                <a:sym typeface="Roboto"/>
              </a:rPr>
              <a:t>:</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a:solidFill>
                  <a:schemeClr val="dk1"/>
                </a:solidFill>
                <a:latin typeface="Roboto"/>
                <a:ea typeface="Roboto"/>
                <a:cs typeface="Roboto"/>
                <a:sym typeface="Roboto"/>
              </a:rPr>
              <a:t>cocinar estilos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a:solidFill>
                  <a:schemeClr val="dk1"/>
                </a:solidFill>
                <a:latin typeface="Roboto"/>
                <a:ea typeface="Roboto"/>
                <a:cs typeface="Roboto"/>
                <a:sym typeface="Roboto"/>
              </a:rPr>
              <a:t>de vida saludables</a:t>
            </a:r>
            <a:endParaRPr sz="5900" b="1" dirty="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3"/>
        <p:cNvGrpSpPr/>
        <p:nvPr/>
      </p:nvGrpSpPr>
      <p:grpSpPr>
        <a:xfrm>
          <a:off x="0" y="0"/>
          <a:ext cx="0" cy="0"/>
          <a:chOff x="0" y="0"/>
          <a:chExt cx="0" cy="0"/>
        </a:xfrm>
      </p:grpSpPr>
      <p:sp>
        <p:nvSpPr>
          <p:cNvPr id="284" name="Google Shape;284;p36"/>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¿Por qué HOPE?</a:t>
            </a:r>
            <a:endParaRPr sz="1300" b="0" i="0" u="none" strike="noStrike" cap="none">
              <a:solidFill>
                <a:srgbClr val="000000"/>
              </a:solidFill>
              <a:latin typeface="Arial"/>
              <a:ea typeface="Arial"/>
              <a:cs typeface="Arial"/>
              <a:sym typeface="Arial"/>
            </a:endParaRPr>
          </a:p>
        </p:txBody>
      </p:sp>
      <p:pic>
        <p:nvPicPr>
          <p:cNvPr id="285" name="Google Shape;285;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6" name="Google Shape;286;p36"/>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287" name="Google Shape;287;p36"/>
          <p:cNvSpPr/>
          <p:nvPr/>
        </p:nvSpPr>
        <p:spPr>
          <a:xfrm>
            <a:off x="954447" y="2053828"/>
            <a:ext cx="10346100" cy="2410800"/>
          </a:xfrm>
          <a:prstGeom prst="rect">
            <a:avLst/>
          </a:prstGeom>
          <a:noFill/>
          <a:ln>
            <a:noFill/>
          </a:ln>
        </p:spPr>
        <p:txBody>
          <a:bodyPr spcFirstLastPara="1" wrap="square" lIns="89275" tIns="89275" rIns="89275" bIns="0" rtlCol="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s-us" sz="2400" dirty="0">
                <a:solidFill>
                  <a:srgbClr val="292929"/>
                </a:solidFill>
                <a:latin typeface="Roboto"/>
                <a:ea typeface="Roboto"/>
                <a:cs typeface="Roboto"/>
                <a:sym typeface="Roboto"/>
              </a:rPr>
              <a:t>Las experiencias positivas ayudan a los niños a convertirse en adultos sanos y resilientes, y pueden ayudar a disminuir los efectos de la adversidad. </a:t>
            </a:r>
            <a:endParaRPr sz="2400"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dirty="0">
                <a:solidFill>
                  <a:srgbClr val="292929"/>
                </a:solidFill>
                <a:latin typeface="Roboto"/>
                <a:ea typeface="Roboto"/>
                <a:cs typeface="Roboto"/>
                <a:sym typeface="Roboto"/>
              </a:rPr>
              <a:t>HOPE tiene como objetivo mejorar nuestra comprensión y apoyo </a:t>
            </a:r>
            <a:endParaRPr sz="13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dirty="0">
                <a:solidFill>
                  <a:srgbClr val="292929"/>
                </a:solidFill>
                <a:latin typeface="Roboto"/>
                <a:ea typeface="Roboto"/>
                <a:cs typeface="Roboto"/>
                <a:sym typeface="Roboto"/>
              </a:rPr>
              <a:t>a estas experiencias clave.</a:t>
            </a:r>
            <a:endParaRPr sz="1300" b="0" i="0" u="none" strike="noStrike" cap="none" dirty="0">
              <a:solidFill>
                <a:srgbClr val="000000"/>
              </a:solidFill>
              <a:latin typeface="Arial"/>
              <a:ea typeface="Arial"/>
              <a:cs typeface="Arial"/>
              <a:sym typeface="Arial"/>
            </a:endParaRPr>
          </a:p>
        </p:txBody>
      </p:sp>
      <p:pic>
        <p:nvPicPr>
          <p:cNvPr id="288" name="Google Shape;288;p36"/>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pic>
        <p:nvPicPr>
          <p:cNvPr id="294" name="Google Shape;294;p3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295" name="Google Shape;295;p37"/>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Actividad de socios</a:t>
            </a:r>
            <a:endParaRPr sz="1300" b="0" i="0" u="none" strike="noStrike" cap="none">
              <a:solidFill>
                <a:srgbClr val="000000"/>
              </a:solidFill>
              <a:latin typeface="Arial"/>
              <a:ea typeface="Arial"/>
              <a:cs typeface="Arial"/>
              <a:sym typeface="Arial"/>
            </a:endParaRPr>
          </a:p>
        </p:txBody>
      </p:sp>
      <p:pic>
        <p:nvPicPr>
          <p:cNvPr id="296" name="Google Shape;296;p3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297" name="Google Shape;297;p37"/>
          <p:cNvSpPr/>
          <p:nvPr/>
        </p:nvSpPr>
        <p:spPr>
          <a:xfrm>
            <a:off x="5200649" y="3835525"/>
            <a:ext cx="6095007" cy="1214700"/>
          </a:xfrm>
          <a:prstGeom prst="rect">
            <a:avLst/>
          </a:prstGeom>
          <a:noFill/>
          <a:ln>
            <a:noFill/>
          </a:ln>
        </p:spPr>
        <p:txBody>
          <a:bodyPr spcFirstLastPara="1" wrap="square" lIns="89275" tIns="89275" rIns="89275" bIns="0" rtlCol="0" anchor="t" anchorCtr="0">
            <a:noAutofit/>
          </a:bodyPr>
          <a:lstStyle/>
          <a:p>
            <a:pPr marL="0" lvl="0" indent="0" algn="ctr" rtl="0">
              <a:lnSpc>
                <a:spcPct val="115000"/>
              </a:lnSpc>
              <a:spcBef>
                <a:spcPts val="0"/>
              </a:spcBef>
              <a:spcAft>
                <a:spcPts val="0"/>
              </a:spcAft>
              <a:buClr>
                <a:schemeClr val="dk1"/>
              </a:buClr>
              <a:buSzPts val="1100"/>
              <a:buFont typeface="Arial"/>
              <a:buNone/>
            </a:pPr>
            <a:r>
              <a:rPr lang="es-us" sz="2600" dirty="0">
                <a:solidFill>
                  <a:srgbClr val="2A2A2A"/>
                </a:solidFill>
                <a:latin typeface="Roboto"/>
                <a:ea typeface="Roboto"/>
                <a:cs typeface="Roboto"/>
                <a:sym typeface="Roboto"/>
              </a:rPr>
              <a:t>Comparta con su compañero una combinación inusual de alimentos que le guste.</a:t>
            </a:r>
            <a:endParaRPr sz="26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300" dirty="0">
                <a:solidFill>
                  <a:schemeClr val="dk1"/>
                </a:solidFill>
                <a:latin typeface="Roboto"/>
                <a:ea typeface="Roboto"/>
                <a:cs typeface="Roboto"/>
                <a:sym typeface="Roboto"/>
              </a:rPr>
              <a:t> </a:t>
            </a:r>
            <a:endParaRPr sz="3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298" name="Google Shape;298;p37"/>
          <p:cNvPicPr preferRelativeResize="0"/>
          <p:nvPr/>
        </p:nvPicPr>
        <p:blipFill rotWithShape="1">
          <a:blip r:embed="rId5">
            <a:alphaModFix/>
          </a:blip>
          <a:srcRect/>
          <a:stretch/>
        </p:blipFill>
        <p:spPr>
          <a:xfrm>
            <a:off x="10892132" y="5813239"/>
            <a:ext cx="1231820" cy="1026833"/>
          </a:xfrm>
          <a:prstGeom prst="rect">
            <a:avLst/>
          </a:prstGeom>
          <a:noFill/>
          <a:ln>
            <a:noFill/>
          </a:ln>
        </p:spPr>
      </p:pic>
      <p:pic>
        <p:nvPicPr>
          <p:cNvPr id="299" name="Google Shape;299;p3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00" name="Google Shape;300;p37"/>
          <p:cNvPicPr preferRelativeResize="0"/>
          <p:nvPr/>
        </p:nvPicPr>
        <p:blipFill rotWithShape="1">
          <a:blip r:embed="rId7">
            <a:alphaModFix/>
          </a:blip>
          <a:srcRect/>
          <a:stretch/>
        </p:blipFill>
        <p:spPr>
          <a:xfrm>
            <a:off x="1834035" y="2416410"/>
            <a:ext cx="1778729" cy="2470457"/>
          </a:xfrm>
          <a:prstGeom prst="rect">
            <a:avLst/>
          </a:prstGeom>
          <a:noFill/>
          <a:ln>
            <a:noFill/>
          </a:ln>
        </p:spPr>
      </p:pic>
      <p:sp>
        <p:nvSpPr>
          <p:cNvPr id="301" name="Google Shape;301;p37"/>
          <p:cNvSpPr/>
          <p:nvPr/>
        </p:nvSpPr>
        <p:spPr>
          <a:xfrm>
            <a:off x="4861640" y="1754475"/>
            <a:ext cx="7079881" cy="1795500"/>
          </a:xfrm>
          <a:prstGeom prst="rect">
            <a:avLst/>
          </a:prstGeom>
          <a:noFill/>
          <a:ln>
            <a:noFill/>
          </a:ln>
        </p:spPr>
        <p:txBody>
          <a:bodyPr spcFirstLastPara="1" wrap="square" lIns="89275" tIns="4462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b="1" dirty="0">
                <a:solidFill>
                  <a:srgbClr val="2A2A2A"/>
                </a:solidFill>
                <a:latin typeface="Roboto"/>
                <a:ea typeface="Roboto"/>
                <a:cs typeface="Roboto"/>
                <a:sym typeface="Roboto"/>
              </a:rPr>
              <a:t>“La amistad nace en ese momento en que una persona le dice a otra: ¿Qué? ¿Tú también? Pensé que yo era el único”. C. S. Lewis  </a:t>
            </a:r>
            <a:endParaRPr sz="2700" b="1" i="0" u="none" strike="noStrike" cap="none" dirty="0">
              <a:solidFill>
                <a:srgbClr val="000000"/>
              </a:solidFill>
              <a:latin typeface="Roboto"/>
              <a:ea typeface="Roboto"/>
              <a:cs typeface="Roboto"/>
              <a:sym typeface="Roboto"/>
            </a:endParaRPr>
          </a:p>
        </p:txBody>
      </p:sp>
      <p:pic>
        <p:nvPicPr>
          <p:cNvPr id="302" name="Google Shape;302;p37"/>
          <p:cNvPicPr preferRelativeResize="0"/>
          <p:nvPr/>
        </p:nvPicPr>
        <p:blipFill>
          <a:blip r:embed="rId8">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 name="Imagen 2">
            <a:extLst>
              <a:ext uri="{FF2B5EF4-FFF2-40B4-BE49-F238E27FC236}">
                <a16:creationId xmlns:a16="http://schemas.microsoft.com/office/drawing/2014/main" id="{7042874F-E2D0-BCE7-0960-1F0542CB7EE1}"/>
              </a:ext>
            </a:extLst>
          </p:cNvPr>
          <p:cNvPicPr>
            <a:picLocks noChangeAspect="1"/>
          </p:cNvPicPr>
          <p:nvPr/>
        </p:nvPicPr>
        <p:blipFill>
          <a:blip r:embed="rId3"/>
          <a:srcRect/>
          <a:stretch/>
        </p:blipFill>
        <p:spPr>
          <a:xfrm>
            <a:off x="817440" y="969814"/>
            <a:ext cx="10104705" cy="5508000"/>
          </a:xfrm>
          <a:prstGeom prst="rect">
            <a:avLst/>
          </a:prstGeom>
        </p:spPr>
      </p:pic>
      <p:grpSp>
        <p:nvGrpSpPr>
          <p:cNvPr id="9" name="Grupo 8">
            <a:extLst>
              <a:ext uri="{FF2B5EF4-FFF2-40B4-BE49-F238E27FC236}">
                <a16:creationId xmlns:a16="http://schemas.microsoft.com/office/drawing/2014/main" id="{F174BC0F-9239-C1AE-B6B6-24503338A561}"/>
              </a:ext>
            </a:extLst>
          </p:cNvPr>
          <p:cNvGrpSpPr/>
          <p:nvPr/>
        </p:nvGrpSpPr>
        <p:grpSpPr>
          <a:xfrm>
            <a:off x="1449100" y="652501"/>
            <a:ext cx="8816210" cy="961044"/>
            <a:chOff x="1449100" y="643448"/>
            <a:chExt cx="8816210" cy="961044"/>
          </a:xfrm>
        </p:grpSpPr>
        <p:sp>
          <p:nvSpPr>
            <p:cNvPr id="4" name="Rectángulo 3">
              <a:extLst>
                <a:ext uri="{FF2B5EF4-FFF2-40B4-BE49-F238E27FC236}">
                  <a16:creationId xmlns:a16="http://schemas.microsoft.com/office/drawing/2014/main" id="{1565F14B-F361-7F10-78A4-0FC188133D24}"/>
                </a:ext>
              </a:extLst>
            </p:cNvPr>
            <p:cNvSpPr/>
            <p:nvPr/>
          </p:nvSpPr>
          <p:spPr>
            <a:xfrm>
              <a:off x="1449100" y="1111005"/>
              <a:ext cx="3000000" cy="49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E2304AAB-2860-5838-0CF3-8897AFD3BE44}"/>
                </a:ext>
              </a:extLst>
            </p:cNvPr>
            <p:cNvSpPr/>
            <p:nvPr/>
          </p:nvSpPr>
          <p:spPr>
            <a:xfrm>
              <a:off x="7614060" y="643448"/>
              <a:ext cx="2651250" cy="714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308" name="Google Shape;308;p38"/>
          <p:cNvPicPr preferRelativeResize="0"/>
          <p:nvPr/>
        </p:nvPicPr>
        <p:blipFill rotWithShape="1">
          <a:blip r:embed="rId4">
            <a:alphaModFix/>
          </a:blip>
          <a:srcRect/>
          <a:stretch/>
        </p:blipFill>
        <p:spPr>
          <a:xfrm>
            <a:off x="10892157" y="5813227"/>
            <a:ext cx="1231820" cy="1026833"/>
          </a:xfrm>
          <a:prstGeom prst="rect">
            <a:avLst/>
          </a:prstGeom>
          <a:noFill/>
          <a:ln>
            <a:noFill/>
          </a:ln>
        </p:spPr>
      </p:pic>
      <p:sp>
        <p:nvSpPr>
          <p:cNvPr id="309" name="Google Shape;309;p38"/>
          <p:cNvSpPr txBox="1"/>
          <p:nvPr/>
        </p:nvSpPr>
        <p:spPr>
          <a:xfrm>
            <a:off x="0" y="6486050"/>
            <a:ext cx="6243600" cy="3540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us" sz="1100">
                <a:latin typeface="Roboto"/>
                <a:ea typeface="Roboto"/>
                <a:cs typeface="Roboto"/>
                <a:sym typeface="Roboto"/>
              </a:rPr>
              <a:t>©2021 The Nemours Foundation &amp; The University of North Carolina at Chapel Hill</a:t>
            </a:r>
            <a:endParaRPr sz="1100">
              <a:latin typeface="Roboto"/>
              <a:ea typeface="Roboto"/>
              <a:cs typeface="Roboto"/>
              <a:sym typeface="Roboto"/>
            </a:endParaRPr>
          </a:p>
        </p:txBody>
      </p:sp>
      <p:pic>
        <p:nvPicPr>
          <p:cNvPr id="310" name="Google Shape;310;p38"/>
          <p:cNvPicPr preferRelativeResize="0"/>
          <p:nvPr/>
        </p:nvPicPr>
        <p:blipFill rotWithShape="1">
          <a:blip r:embed="rId5">
            <a:alphaModFix/>
          </a:blip>
          <a:srcRect/>
          <a:stretch/>
        </p:blipFill>
        <p:spPr>
          <a:xfrm rot="10800000" flipH="1">
            <a:off x="5756837" y="-8808"/>
            <a:ext cx="692457" cy="249909"/>
          </a:xfrm>
          <a:prstGeom prst="rect">
            <a:avLst/>
          </a:prstGeom>
          <a:noFill/>
          <a:ln>
            <a:noFill/>
          </a:ln>
        </p:spPr>
      </p:pic>
      <p:sp>
        <p:nvSpPr>
          <p:cNvPr id="311" name="Google Shape;311;p38"/>
          <p:cNvSpPr/>
          <p:nvPr/>
        </p:nvSpPr>
        <p:spPr>
          <a:xfrm>
            <a:off x="950560" y="396706"/>
            <a:ext cx="10290900" cy="714300"/>
          </a:xfrm>
          <a:prstGeom prst="rect">
            <a:avLst/>
          </a:prstGeom>
          <a:noFill/>
          <a:ln>
            <a:noFill/>
          </a:ln>
        </p:spPr>
        <p:txBody>
          <a:bodyPr spcFirstLastPara="1" wrap="square" lIns="89275" tIns="89275" rIns="89275" bIns="0" rtlCol="0" anchor="t" anchorCtr="0">
            <a:noAutofit/>
          </a:bodyPr>
          <a:lstStyle/>
          <a:p>
            <a:pPr marL="0" lvl="0" indent="0" algn="ctr" rtl="0">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Alimentación saludable y el niño integral</a:t>
            </a:r>
            <a:endParaRPr sz="1300" dirty="0"/>
          </a:p>
          <a:p>
            <a:pPr marL="0" marR="0" lvl="0" indent="0" algn="ctr" rtl="0">
              <a:lnSpc>
                <a:spcPct val="100000"/>
              </a:lnSpc>
              <a:spcBef>
                <a:spcPts val="0"/>
              </a:spcBef>
              <a:spcAft>
                <a:spcPts val="0"/>
              </a:spcAft>
              <a:buClr>
                <a:srgbClr val="000000"/>
              </a:buClr>
              <a:buSzPts val="3500"/>
              <a:buFont typeface="Arial"/>
              <a:buNone/>
            </a:pPr>
            <a:endParaRPr sz="3500" b="1" dirty="0">
              <a:solidFill>
                <a:srgbClr val="121212"/>
              </a:solidFill>
              <a:latin typeface="Roboto"/>
              <a:ea typeface="Roboto"/>
              <a:cs typeface="Roboto"/>
              <a:sym typeface="Roboto"/>
            </a:endParaRPr>
          </a:p>
        </p:txBody>
      </p:sp>
      <p:sp>
        <p:nvSpPr>
          <p:cNvPr id="312" name="Google Shape;312;p38"/>
          <p:cNvSpPr txBox="1"/>
          <p:nvPr/>
        </p:nvSpPr>
        <p:spPr>
          <a:xfrm>
            <a:off x="1723414" y="1105938"/>
            <a:ext cx="2823121" cy="644762"/>
          </a:xfrm>
          <a:prstGeom prst="rect">
            <a:avLst/>
          </a:prstGeom>
          <a:noFill/>
          <a:ln>
            <a:noFill/>
          </a:ln>
        </p:spPr>
        <p:txBody>
          <a:bodyPr spcFirstLastPara="1" wrap="square" lIns="91425" tIns="91425" rIns="91425" bIns="91425" rtlCol="0" anchor="t" anchorCtr="0">
            <a:spAutoFit/>
          </a:bodyPr>
          <a:lstStyle/>
          <a:p>
            <a:pPr marL="0" lvl="0" indent="0" rtl="0">
              <a:lnSpc>
                <a:spcPct val="115000"/>
              </a:lnSpc>
              <a:spcBef>
                <a:spcPts val="0"/>
              </a:spcBef>
              <a:spcAft>
                <a:spcPts val="0"/>
              </a:spcAft>
              <a:buNone/>
            </a:pPr>
            <a:r>
              <a:rPr lang="es-us" sz="1300" dirty="0">
                <a:solidFill>
                  <a:srgbClr val="4F81BD"/>
                </a:solidFill>
                <a:latin typeface="Calibri"/>
                <a:ea typeface="Calibri"/>
                <a:cs typeface="Calibri"/>
                <a:sym typeface="Calibri"/>
              </a:rPr>
              <a:t>Los alimentos nutritivos apoyan </a:t>
            </a:r>
            <a:endParaRPr sz="1300" dirty="0">
              <a:solidFill>
                <a:srgbClr val="4F81BD"/>
              </a:solidFill>
              <a:latin typeface="Calibri"/>
              <a:ea typeface="Calibri"/>
              <a:cs typeface="Calibri"/>
              <a:sym typeface="Calibri"/>
            </a:endParaRPr>
          </a:p>
          <a:p>
            <a:pPr marL="0" lvl="0" indent="0" rtl="0">
              <a:lnSpc>
                <a:spcPct val="115000"/>
              </a:lnSpc>
              <a:spcBef>
                <a:spcPts val="0"/>
              </a:spcBef>
              <a:spcAft>
                <a:spcPts val="0"/>
              </a:spcAft>
              <a:buNone/>
            </a:pPr>
            <a:r>
              <a:rPr lang="es-us" sz="1300" dirty="0">
                <a:solidFill>
                  <a:srgbClr val="4F81BD"/>
                </a:solidFill>
                <a:latin typeface="Calibri"/>
                <a:ea typeface="Calibri"/>
                <a:cs typeface="Calibri"/>
                <a:sym typeface="Calibri"/>
              </a:rPr>
              <a:t>la buena salud y el crecimiento</a:t>
            </a:r>
            <a:endParaRPr sz="1300" dirty="0">
              <a:solidFill>
                <a:srgbClr val="4F81BD"/>
              </a:solidFill>
              <a:latin typeface="Calibri"/>
              <a:ea typeface="Calibri"/>
              <a:cs typeface="Calibri"/>
              <a:sym typeface="Calibri"/>
            </a:endParaRPr>
          </a:p>
        </p:txBody>
      </p:sp>
      <p:sp>
        <p:nvSpPr>
          <p:cNvPr id="313" name="Google Shape;313;p38"/>
          <p:cNvSpPr txBox="1"/>
          <p:nvPr/>
        </p:nvSpPr>
        <p:spPr>
          <a:xfrm>
            <a:off x="7276876" y="861727"/>
            <a:ext cx="2317673" cy="644762"/>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C0504D"/>
                </a:solidFill>
                <a:latin typeface="Calibri"/>
                <a:ea typeface="Calibri"/>
                <a:cs typeface="Calibri"/>
                <a:sym typeface="Calibri"/>
              </a:rPr>
              <a:t>Los niños bien nutridos pueden</a:t>
            </a:r>
            <a:endParaRPr sz="1300" dirty="0">
              <a:solidFill>
                <a:srgbClr val="C0504D"/>
              </a:solidFill>
              <a:latin typeface="Calibri"/>
              <a:ea typeface="Calibri"/>
              <a:cs typeface="Calibri"/>
              <a:sym typeface="Calibri"/>
            </a:endParaRPr>
          </a:p>
          <a:p>
            <a:pPr marL="0" lvl="0" indent="0" algn="ctr" rtl="0">
              <a:lnSpc>
                <a:spcPct val="115000"/>
              </a:lnSpc>
              <a:spcBef>
                <a:spcPts val="0"/>
              </a:spcBef>
              <a:spcAft>
                <a:spcPts val="0"/>
              </a:spcAft>
              <a:buNone/>
            </a:pPr>
            <a:r>
              <a:rPr lang="es-us" sz="1300" dirty="0">
                <a:solidFill>
                  <a:srgbClr val="C0504D"/>
                </a:solidFill>
                <a:latin typeface="Calibri"/>
                <a:ea typeface="Calibri"/>
                <a:cs typeface="Calibri"/>
                <a:sym typeface="Calibri"/>
              </a:rPr>
              <a:t> concentrarse en clase</a:t>
            </a:r>
            <a:endParaRPr sz="1300" dirty="0">
              <a:solidFill>
                <a:srgbClr val="C0504D"/>
              </a:solidFill>
              <a:latin typeface="Calibri"/>
              <a:ea typeface="Calibri"/>
              <a:cs typeface="Calibri"/>
              <a:sym typeface="Calibri"/>
            </a:endParaRPr>
          </a:p>
        </p:txBody>
      </p:sp>
      <p:sp>
        <p:nvSpPr>
          <p:cNvPr id="314" name="Google Shape;314;p38"/>
          <p:cNvSpPr txBox="1"/>
          <p:nvPr/>
        </p:nvSpPr>
        <p:spPr>
          <a:xfrm>
            <a:off x="7950502" y="2535011"/>
            <a:ext cx="2917364" cy="644762"/>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BF5E23"/>
                </a:solidFill>
                <a:latin typeface="Calibri"/>
                <a:ea typeface="Calibri"/>
                <a:cs typeface="Calibri"/>
                <a:sym typeface="Calibri"/>
              </a:rPr>
              <a:t>Las conversaciones a la hora de comer apoyan las habilidades lingüísticas</a:t>
            </a:r>
            <a:endParaRPr sz="1300" dirty="0">
              <a:solidFill>
                <a:srgbClr val="BF5E23"/>
              </a:solidFill>
              <a:latin typeface="Calibri"/>
              <a:ea typeface="Calibri"/>
              <a:cs typeface="Calibri"/>
              <a:sym typeface="Calibri"/>
            </a:endParaRPr>
          </a:p>
        </p:txBody>
      </p:sp>
      <p:sp>
        <p:nvSpPr>
          <p:cNvPr id="315" name="Google Shape;315;p38"/>
          <p:cNvSpPr txBox="1"/>
          <p:nvPr/>
        </p:nvSpPr>
        <p:spPr>
          <a:xfrm>
            <a:off x="6495144" y="5923355"/>
            <a:ext cx="3460567"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064A2"/>
                </a:solidFill>
                <a:latin typeface="Calibri"/>
                <a:ea typeface="Calibri"/>
                <a:cs typeface="Calibri"/>
                <a:sym typeface="Calibri"/>
              </a:rPr>
              <a:t>La conversación a la hora de comer y los alimentos culturalmente diversos apoyan las relaciones sociales con compañeros y maestros</a:t>
            </a:r>
            <a:endParaRPr sz="1300" dirty="0">
              <a:solidFill>
                <a:srgbClr val="8064A2"/>
              </a:solidFill>
              <a:latin typeface="Calibri"/>
              <a:ea typeface="Calibri"/>
              <a:cs typeface="Calibri"/>
              <a:sym typeface="Calibri"/>
            </a:endParaRPr>
          </a:p>
        </p:txBody>
      </p:sp>
      <p:sp>
        <p:nvSpPr>
          <p:cNvPr id="316" name="Google Shape;316;p38"/>
          <p:cNvSpPr txBox="1"/>
          <p:nvPr/>
        </p:nvSpPr>
        <p:spPr>
          <a:xfrm>
            <a:off x="1269855" y="5375814"/>
            <a:ext cx="3000000"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2B432"/>
                </a:solidFill>
                <a:latin typeface="Calibri"/>
                <a:ea typeface="Calibri"/>
                <a:cs typeface="Calibri"/>
                <a:sym typeface="Calibri"/>
              </a:rPr>
              <a:t>La exposición a diferentes sabores, olores y texturas favorece las preferencias saludables por los alimentos</a:t>
            </a:r>
            <a:endParaRPr sz="1300" dirty="0">
              <a:solidFill>
                <a:srgbClr val="82B43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sp>
        <p:nvSpPr>
          <p:cNvPr id="323" name="Google Shape;323;p39"/>
          <p:cNvSpPr/>
          <p:nvPr/>
        </p:nvSpPr>
        <p:spPr>
          <a:xfrm>
            <a:off x="6276480" y="696175"/>
            <a:ext cx="49620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¿Sabía que...? </a:t>
            </a:r>
            <a:endParaRPr sz="1300" b="0" i="0" u="none" strike="noStrike" cap="none">
              <a:solidFill>
                <a:srgbClr val="000000"/>
              </a:solidFill>
              <a:latin typeface="Arial"/>
              <a:ea typeface="Arial"/>
              <a:cs typeface="Arial"/>
              <a:sym typeface="Arial"/>
            </a:endParaRPr>
          </a:p>
        </p:txBody>
      </p:sp>
      <p:pic>
        <p:nvPicPr>
          <p:cNvPr id="324" name="Google Shape;324;p39"/>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25" name="Google Shape;325;p39"/>
          <p:cNvPicPr preferRelativeResize="0"/>
          <p:nvPr/>
        </p:nvPicPr>
        <p:blipFill rotWithShape="1">
          <a:blip r:embed="rId4">
            <a:alphaModFix/>
          </a:blip>
          <a:srcRect/>
          <a:stretch/>
        </p:blipFill>
        <p:spPr>
          <a:xfrm>
            <a:off x="10892157" y="5831177"/>
            <a:ext cx="1231820" cy="1026833"/>
          </a:xfrm>
          <a:prstGeom prst="rect">
            <a:avLst/>
          </a:prstGeom>
          <a:noFill/>
          <a:ln>
            <a:noFill/>
          </a:ln>
        </p:spPr>
      </p:pic>
      <p:sp>
        <p:nvSpPr>
          <p:cNvPr id="326" name="Google Shape;326;p39"/>
          <p:cNvSpPr/>
          <p:nvPr/>
        </p:nvSpPr>
        <p:spPr>
          <a:xfrm>
            <a:off x="6276475" y="2092207"/>
            <a:ext cx="4850234" cy="2673600"/>
          </a:xfrm>
          <a:prstGeom prst="rect">
            <a:avLst/>
          </a:prstGeom>
          <a:noFill/>
          <a:ln>
            <a:noFill/>
          </a:ln>
        </p:spPr>
        <p:txBody>
          <a:bodyPr spcFirstLastPara="1" wrap="square" lIns="89275" tIns="89275" rIns="89275" bIns="0" rtlCol="0" anchor="t" anchorCtr="0">
            <a:noAutofit/>
          </a:bodyPr>
          <a:lstStyle/>
          <a:p>
            <a:pPr marL="0" lvl="0" indent="0" algn="l" rtl="0">
              <a:lnSpc>
                <a:spcPct val="120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A muchos niños es necesario ofrecerles un alimento entre 8 y 10 veces antes de que lo prueben. ¡Siga ofreciendo una variedad de alimentos y observe lo que sucede con el tiempo!</a:t>
            </a:r>
            <a:endParaRPr sz="2600"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27" name="Google Shape;327;p39"/>
          <p:cNvPicPr preferRelativeResize="0"/>
          <p:nvPr/>
        </p:nvPicPr>
        <p:blipFill>
          <a:blip r:embed="rId5">
            <a:alphaModFix/>
          </a:blip>
          <a:stretch>
            <a:fillRect/>
          </a:stretch>
        </p:blipFill>
        <p:spPr>
          <a:xfrm>
            <a:off x="0" y="0"/>
            <a:ext cx="4562875" cy="6858001"/>
          </a:xfrm>
          <a:prstGeom prst="rect">
            <a:avLst/>
          </a:prstGeom>
          <a:noFill/>
          <a:ln>
            <a:noFill/>
          </a:ln>
        </p:spPr>
      </p:pic>
      <p:pic>
        <p:nvPicPr>
          <p:cNvPr id="328" name="Google Shape;328;p39"/>
          <p:cNvPicPr preferRelativeResize="0"/>
          <p:nvPr/>
        </p:nvPicPr>
        <p:blipFill>
          <a:blip r:embed="rId6">
            <a:alphaModFix/>
          </a:blip>
          <a:stretch>
            <a:fillRect/>
          </a:stretch>
        </p:blipFill>
        <p:spPr>
          <a:xfrm>
            <a:off x="4802200" y="5866688"/>
            <a:ext cx="1094676" cy="803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pic>
        <p:nvPicPr>
          <p:cNvPr id="334" name="Google Shape;334;p40"/>
          <p:cNvPicPr preferRelativeResize="0"/>
          <p:nvPr/>
        </p:nvPicPr>
        <p:blipFill rotWithShape="1">
          <a:blip r:embed="rId3">
            <a:alphaModFix/>
          </a:blip>
          <a:srcRect/>
          <a:stretch/>
        </p:blipFill>
        <p:spPr>
          <a:xfrm>
            <a:off x="10892157" y="5813239"/>
            <a:ext cx="1231820" cy="1026833"/>
          </a:xfrm>
          <a:prstGeom prst="rect">
            <a:avLst/>
          </a:prstGeom>
          <a:noFill/>
          <a:ln>
            <a:noFill/>
          </a:ln>
        </p:spPr>
      </p:pic>
      <p:pic>
        <p:nvPicPr>
          <p:cNvPr id="335" name="Google Shape;335;p4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6" name="Google Shape;336;p40"/>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Consideraciones para planificar comidas saludables</a:t>
            </a:r>
            <a:endParaRPr sz="1300" b="0" i="0" u="none" strike="noStrike" cap="none">
              <a:solidFill>
                <a:srgbClr val="000000"/>
              </a:solidFill>
              <a:latin typeface="Arial"/>
              <a:ea typeface="Arial"/>
              <a:cs typeface="Arial"/>
              <a:sym typeface="Arial"/>
            </a:endParaRPr>
          </a:p>
        </p:txBody>
      </p:sp>
      <p:pic>
        <p:nvPicPr>
          <p:cNvPr id="337" name="Google Shape;337;p40"/>
          <p:cNvPicPr preferRelativeResize="0"/>
          <p:nvPr/>
        </p:nvPicPr>
        <p:blipFill>
          <a:blip r:embed="rId5"/>
          <a:srcRect t="197" b="197"/>
          <a:stretch/>
        </p:blipFill>
        <p:spPr>
          <a:xfrm>
            <a:off x="0" y="2175025"/>
            <a:ext cx="12192002" cy="1309275"/>
          </a:xfrm>
          <a:prstGeom prst="rect">
            <a:avLst/>
          </a:prstGeom>
          <a:noFill/>
          <a:ln>
            <a:noFill/>
          </a:ln>
        </p:spPr>
      </p:pic>
      <p:sp>
        <p:nvSpPr>
          <p:cNvPr id="338" name="Google Shape;338;p40"/>
          <p:cNvSpPr txBox="1"/>
          <p:nvPr/>
        </p:nvSpPr>
        <p:spPr>
          <a:xfrm>
            <a:off x="176675" y="3484300"/>
            <a:ext cx="2257200" cy="1416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dirty="0">
                <a:latin typeface="Calibri"/>
                <a:ea typeface="Calibri"/>
                <a:cs typeface="Calibri"/>
                <a:sym typeface="Calibri"/>
              </a:rPr>
              <a:t>¿Qué alimentos </a:t>
            </a:r>
            <a:br>
              <a:rPr lang="es-us" sz="2000" dirty="0">
                <a:latin typeface="Calibri"/>
                <a:ea typeface="Calibri"/>
                <a:cs typeface="Calibri"/>
                <a:sym typeface="Calibri"/>
              </a:rPr>
            </a:br>
            <a:r>
              <a:rPr lang="es-us" sz="2000" dirty="0">
                <a:latin typeface="Calibri"/>
                <a:ea typeface="Calibri"/>
                <a:cs typeface="Calibri"/>
                <a:sym typeface="Calibri"/>
              </a:rPr>
              <a:t>se sirven en distintos grupos </a:t>
            </a:r>
            <a:br>
              <a:rPr lang="es-us" sz="2000" dirty="0">
                <a:latin typeface="Calibri"/>
                <a:ea typeface="Calibri"/>
                <a:cs typeface="Calibri"/>
                <a:sym typeface="Calibri"/>
              </a:rPr>
            </a:br>
            <a:r>
              <a:rPr lang="es-us" sz="2000" dirty="0">
                <a:latin typeface="Calibri"/>
                <a:ea typeface="Calibri"/>
                <a:cs typeface="Calibri"/>
                <a:sym typeface="Calibri"/>
              </a:rPr>
              <a:t>de alimentos?</a:t>
            </a:r>
            <a:endParaRPr sz="2000" dirty="0">
              <a:latin typeface="Calibri"/>
              <a:ea typeface="Calibri"/>
              <a:cs typeface="Calibri"/>
              <a:sym typeface="Calibri"/>
            </a:endParaRPr>
          </a:p>
        </p:txBody>
      </p:sp>
      <p:sp>
        <p:nvSpPr>
          <p:cNvPr id="339" name="Google Shape;339;p40"/>
          <p:cNvSpPr txBox="1"/>
          <p:nvPr/>
        </p:nvSpPr>
        <p:spPr>
          <a:xfrm>
            <a:off x="2704200" y="3484300"/>
            <a:ext cx="2257200" cy="1415742"/>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dirty="0">
                <a:latin typeface="Calibri"/>
                <a:ea typeface="Calibri"/>
                <a:cs typeface="Calibri"/>
                <a:sym typeface="Calibri"/>
              </a:rPr>
              <a:t>¿Con qué frecuencia </a:t>
            </a:r>
            <a:r>
              <a:rPr lang="es-us" sz="2000" dirty="0">
                <a:solidFill>
                  <a:schemeClr val="dk1"/>
                </a:solidFill>
                <a:latin typeface="Calibri"/>
                <a:ea typeface="Calibri"/>
                <a:cs typeface="Calibri"/>
                <a:sym typeface="Calibri"/>
              </a:rPr>
              <a:t>se</a:t>
            </a:r>
            <a:r>
              <a:rPr lang="es-us" sz="2000" dirty="0">
                <a:latin typeface="Calibri"/>
                <a:ea typeface="Calibri"/>
                <a:cs typeface="Calibri"/>
                <a:sym typeface="Calibri"/>
              </a:rPr>
              <a:t> </a:t>
            </a:r>
            <a:br>
              <a:rPr lang="es-us" sz="2000" dirty="0">
                <a:latin typeface="Calibri"/>
                <a:ea typeface="Calibri"/>
                <a:cs typeface="Calibri"/>
                <a:sym typeface="Calibri"/>
              </a:rPr>
            </a:br>
            <a:r>
              <a:rPr lang="es-us" sz="2000" dirty="0">
                <a:latin typeface="Calibri"/>
                <a:ea typeface="Calibri"/>
                <a:cs typeface="Calibri"/>
                <a:sym typeface="Calibri"/>
              </a:rPr>
              <a:t>sirven los alimentos?</a:t>
            </a:r>
            <a:endParaRPr sz="2000" dirty="0">
              <a:latin typeface="Calibri"/>
              <a:ea typeface="Calibri"/>
              <a:cs typeface="Calibri"/>
              <a:sym typeface="Calibri"/>
            </a:endParaRPr>
          </a:p>
        </p:txBody>
      </p:sp>
      <p:sp>
        <p:nvSpPr>
          <p:cNvPr id="340" name="Google Shape;340;p40"/>
          <p:cNvSpPr txBox="1"/>
          <p:nvPr/>
        </p:nvSpPr>
        <p:spPr>
          <a:xfrm>
            <a:off x="4961400" y="3484300"/>
            <a:ext cx="2257200" cy="1108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dirty="0">
                <a:latin typeface="Calibri"/>
                <a:ea typeface="Calibri"/>
                <a:cs typeface="Calibri"/>
                <a:sym typeface="Calibri"/>
              </a:rPr>
              <a:t>¿Cómo </a:t>
            </a:r>
            <a:r>
              <a:rPr lang="es-us" sz="2000" dirty="0">
                <a:solidFill>
                  <a:schemeClr val="dk1"/>
                </a:solidFill>
                <a:latin typeface="Calibri"/>
                <a:ea typeface="Calibri"/>
                <a:cs typeface="Calibri"/>
                <a:sym typeface="Calibri"/>
              </a:rPr>
              <a:t>se</a:t>
            </a:r>
            <a:r>
              <a:rPr lang="es-us" sz="2000" dirty="0">
                <a:latin typeface="Calibri"/>
                <a:ea typeface="Calibri"/>
                <a:cs typeface="Calibri"/>
                <a:sym typeface="Calibri"/>
              </a:rPr>
              <a:t> preparan los alimentos?</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sp>
        <p:nvSpPr>
          <p:cNvPr id="341" name="Google Shape;341;p40"/>
          <p:cNvSpPr txBox="1"/>
          <p:nvPr/>
        </p:nvSpPr>
        <p:spPr>
          <a:xfrm>
            <a:off x="7353763" y="3484300"/>
            <a:ext cx="2257200" cy="1107965"/>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dirty="0">
                <a:latin typeface="Calibri"/>
                <a:ea typeface="Calibri"/>
                <a:cs typeface="Calibri"/>
                <a:sym typeface="Calibri"/>
              </a:rPr>
              <a:t>¿Qué cantidad </a:t>
            </a:r>
            <a:br>
              <a:rPr lang="es-us" sz="2000" dirty="0">
                <a:latin typeface="Calibri"/>
                <a:ea typeface="Calibri"/>
                <a:cs typeface="Calibri"/>
                <a:sym typeface="Calibri"/>
              </a:rPr>
            </a:br>
            <a:r>
              <a:rPr lang="es-us" sz="2000" dirty="0">
                <a:latin typeface="Calibri"/>
                <a:ea typeface="Calibri"/>
                <a:cs typeface="Calibri"/>
                <a:sym typeface="Calibri"/>
              </a:rPr>
              <a:t>de alimentos </a:t>
            </a:r>
            <a:br>
              <a:rPr lang="es-us" sz="2000" dirty="0">
                <a:latin typeface="Calibri"/>
                <a:ea typeface="Calibri"/>
                <a:cs typeface="Calibri"/>
                <a:sym typeface="Calibri"/>
              </a:rPr>
            </a:br>
            <a:r>
              <a:rPr lang="es-us" sz="2000" dirty="0">
                <a:latin typeface="Calibri"/>
                <a:ea typeface="Calibri"/>
                <a:cs typeface="Calibri"/>
                <a:sym typeface="Calibri"/>
              </a:rPr>
              <a:t>se sirven?</a:t>
            </a:r>
            <a:endParaRPr sz="2000" dirty="0">
              <a:latin typeface="Calibri"/>
              <a:ea typeface="Calibri"/>
              <a:cs typeface="Calibri"/>
              <a:sym typeface="Calibri"/>
            </a:endParaRPr>
          </a:p>
        </p:txBody>
      </p:sp>
      <p:sp>
        <p:nvSpPr>
          <p:cNvPr id="342" name="Google Shape;342;p40"/>
          <p:cNvSpPr txBox="1"/>
          <p:nvPr/>
        </p:nvSpPr>
        <p:spPr>
          <a:xfrm>
            <a:off x="9746150" y="3484288"/>
            <a:ext cx="2257200" cy="1415742"/>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dirty="0">
                <a:latin typeface="Calibri"/>
                <a:ea typeface="Calibri"/>
                <a:cs typeface="Calibri"/>
                <a:sym typeface="Calibri"/>
              </a:rPr>
              <a:t>¿Cuáles son </a:t>
            </a:r>
            <a:br>
              <a:rPr lang="es-us" sz="2000" dirty="0">
                <a:latin typeface="Calibri"/>
                <a:ea typeface="Calibri"/>
                <a:cs typeface="Calibri"/>
                <a:sym typeface="Calibri"/>
              </a:rPr>
            </a:br>
            <a:r>
              <a:rPr lang="es-us" sz="2000" dirty="0">
                <a:latin typeface="Calibri"/>
                <a:ea typeface="Calibri"/>
                <a:cs typeface="Calibri"/>
                <a:sym typeface="Calibri"/>
              </a:rPr>
              <a:t>las preferencias </a:t>
            </a:r>
            <a:br>
              <a:rPr lang="es-us" sz="2000" dirty="0">
                <a:latin typeface="Calibri"/>
                <a:ea typeface="Calibri"/>
                <a:cs typeface="Calibri"/>
                <a:sym typeface="Calibri"/>
              </a:rPr>
            </a:br>
            <a:r>
              <a:rPr lang="es-us" sz="2000" dirty="0">
                <a:latin typeface="Calibri"/>
                <a:ea typeface="Calibri"/>
                <a:cs typeface="Calibri"/>
                <a:sym typeface="Calibri"/>
              </a:rPr>
              <a:t>de alimentos </a:t>
            </a:r>
            <a:br>
              <a:rPr lang="es-us" sz="2000" dirty="0">
                <a:latin typeface="Calibri"/>
                <a:ea typeface="Calibri"/>
                <a:cs typeface="Calibri"/>
                <a:sym typeface="Calibri"/>
              </a:rPr>
            </a:br>
            <a:r>
              <a:rPr lang="es-us" sz="2000" dirty="0">
                <a:latin typeface="Calibri"/>
                <a:ea typeface="Calibri"/>
                <a:cs typeface="Calibri"/>
                <a:sym typeface="Calibri"/>
              </a:rPr>
              <a:t>de sus hijos?</a:t>
            </a:r>
            <a:endParaRPr sz="2000" dirty="0">
              <a:latin typeface="Calibri"/>
              <a:ea typeface="Calibri"/>
              <a:cs typeface="Calibri"/>
              <a:sym typeface="Calibri"/>
            </a:endParaRPr>
          </a:p>
        </p:txBody>
      </p:sp>
      <p:sp>
        <p:nvSpPr>
          <p:cNvPr id="343" name="Google Shape;343;p40"/>
          <p:cNvSpPr/>
          <p:nvPr/>
        </p:nvSpPr>
        <p:spPr>
          <a:xfrm>
            <a:off x="1031600" y="1592775"/>
            <a:ext cx="796500" cy="8004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4" name="Google Shape;344;p40"/>
          <p:cNvSpPr/>
          <p:nvPr/>
        </p:nvSpPr>
        <p:spPr>
          <a:xfrm>
            <a:off x="3390150"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5" name="Google Shape;345;p40"/>
          <p:cNvSpPr/>
          <p:nvPr/>
        </p:nvSpPr>
        <p:spPr>
          <a:xfrm>
            <a:off x="57488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6" name="Google Shape;346;p40"/>
          <p:cNvSpPr/>
          <p:nvPr/>
        </p:nvSpPr>
        <p:spPr>
          <a:xfrm>
            <a:off x="80397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7" name="Google Shape;347;p40"/>
          <p:cNvSpPr/>
          <p:nvPr/>
        </p:nvSpPr>
        <p:spPr>
          <a:xfrm>
            <a:off x="103306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348" name="Google Shape;348;p40"/>
          <p:cNvPicPr preferRelativeResize="0"/>
          <p:nvPr/>
        </p:nvPicPr>
        <p:blipFill>
          <a:blip r:embed="rId6">
            <a:alphaModFix/>
          </a:blip>
          <a:stretch>
            <a:fillRect/>
          </a:stretch>
        </p:blipFill>
        <p:spPr>
          <a:xfrm>
            <a:off x="169750" y="5848738"/>
            <a:ext cx="1094676" cy="803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343"/>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1000"/>
                                        <p:tgtEl>
                                          <p:spTgt spid="34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1000"/>
                                          </p:stCondLst>
                                        </p:cTn>
                                        <p:tgtEl>
                                          <p:spTgt spid="344"/>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45"/>
                                        </p:tgtEl>
                                        <p:attrNameLst>
                                          <p:attrName>style.visibility</p:attrName>
                                        </p:attrNameLst>
                                      </p:cBhvr>
                                      <p:to>
                                        <p:strVal val="visible"/>
                                      </p:to>
                                    </p:set>
                                    <p:animEffect transition="in" filter="fade">
                                      <p:cBhvr>
                                        <p:cTn id="23" dur="1000"/>
                                        <p:tgtEl>
                                          <p:spTgt spid="34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000"/>
                                          </p:stCondLst>
                                        </p:cTn>
                                        <p:tgtEl>
                                          <p:spTgt spid="345"/>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46"/>
                                        </p:tgtEl>
                                        <p:attrNameLst>
                                          <p:attrName>style.visibility</p:attrName>
                                        </p:attrNameLst>
                                      </p:cBhvr>
                                      <p:to>
                                        <p:strVal val="visible"/>
                                      </p:to>
                                    </p:set>
                                    <p:animEffect transition="in" filter="fade">
                                      <p:cBhvr>
                                        <p:cTn id="31" dur="1000"/>
                                        <p:tgtEl>
                                          <p:spTgt spid="34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1000"/>
                                          </p:stCondLst>
                                        </p:cTn>
                                        <p:tgtEl>
                                          <p:spTgt spid="34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47"/>
                                        </p:tgtEl>
                                        <p:attrNameLst>
                                          <p:attrName>style.visibility</p:attrName>
                                        </p:attrNameLst>
                                      </p:cBhvr>
                                      <p:to>
                                        <p:strVal val="visible"/>
                                      </p:to>
                                    </p:set>
                                    <p:animEffect transition="in" filter="fade">
                                      <p:cBhvr>
                                        <p:cTn id="39" dur="1000"/>
                                        <p:tgtEl>
                                          <p:spTgt spid="34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000"/>
                                          </p:stCondLst>
                                        </p:cTn>
                                        <p:tgtEl>
                                          <p:spTgt spid="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3"/>
        <p:cNvGrpSpPr/>
        <p:nvPr/>
      </p:nvGrpSpPr>
      <p:grpSpPr>
        <a:xfrm>
          <a:off x="0" y="0"/>
          <a:ext cx="0" cy="0"/>
          <a:chOff x="0" y="0"/>
          <a:chExt cx="0" cy="0"/>
        </a:xfrm>
      </p:grpSpPr>
      <p:pic>
        <p:nvPicPr>
          <p:cNvPr id="354" name="Google Shape;354;p41"/>
          <p:cNvPicPr preferRelativeResize="0"/>
          <p:nvPr/>
        </p:nvPicPr>
        <p:blipFill rotWithShape="1">
          <a:blip r:embed="rId3">
            <a:alphaModFix/>
          </a:blip>
          <a:srcRect/>
          <a:stretch/>
        </p:blipFill>
        <p:spPr>
          <a:xfrm>
            <a:off x="10864932" y="5813239"/>
            <a:ext cx="1231820" cy="1026833"/>
          </a:xfrm>
          <a:prstGeom prst="rect">
            <a:avLst/>
          </a:prstGeom>
          <a:noFill/>
          <a:ln>
            <a:noFill/>
          </a:ln>
        </p:spPr>
      </p:pic>
      <p:pic>
        <p:nvPicPr>
          <p:cNvPr id="355" name="Google Shape;355;p4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6" name="Google Shape;356;p41"/>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División de la responsabilidad en la alimentación </a:t>
            </a:r>
            <a:endParaRPr sz="1300" b="0" i="0" u="none" strike="noStrike" cap="none" dirty="0">
              <a:solidFill>
                <a:srgbClr val="000000"/>
              </a:solidFill>
              <a:latin typeface="Arial"/>
              <a:ea typeface="Arial"/>
              <a:cs typeface="Arial"/>
              <a:sym typeface="Arial"/>
            </a:endParaRPr>
          </a:p>
        </p:txBody>
      </p:sp>
      <p:sp>
        <p:nvSpPr>
          <p:cNvPr id="357" name="Google Shape;357;p41"/>
          <p:cNvSpPr txBox="1"/>
          <p:nvPr/>
        </p:nvSpPr>
        <p:spPr>
          <a:xfrm>
            <a:off x="3507325" y="1366150"/>
            <a:ext cx="2257200" cy="1416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us" sz="2000">
                <a:solidFill>
                  <a:schemeClr val="lt1"/>
                </a:solidFill>
                <a:latin typeface="Calibri"/>
                <a:ea typeface="Calibri"/>
                <a:cs typeface="Calibri"/>
                <a:sym typeface="Calibri"/>
              </a:rPr>
              <a:t>Qué alimentos se sirven en distintos grupos de alimentos. </a:t>
            </a:r>
            <a:endParaRPr sz="2000">
              <a:solidFill>
                <a:schemeClr val="lt1"/>
              </a:solidFill>
              <a:latin typeface="Calibri"/>
              <a:ea typeface="Calibri"/>
              <a:cs typeface="Calibri"/>
              <a:sym typeface="Calibri"/>
            </a:endParaRPr>
          </a:p>
        </p:txBody>
      </p:sp>
      <p:sp>
        <p:nvSpPr>
          <p:cNvPr id="358" name="Google Shape;358;p41"/>
          <p:cNvSpPr txBox="1">
            <a:spLocks noGrp="1"/>
          </p:cNvSpPr>
          <p:nvPr>
            <p:ph type="body" idx="1"/>
          </p:nvPr>
        </p:nvSpPr>
        <p:spPr>
          <a:xfrm>
            <a:off x="757188" y="1681163"/>
            <a:ext cx="5157900" cy="823800"/>
          </a:xfrm>
          <a:prstGeom prst="rect">
            <a:avLst/>
          </a:prstGeom>
        </p:spPr>
        <p:txBody>
          <a:bodyPr spcFirstLastPara="1" wrap="square" lIns="91425" tIns="45700" rIns="91425" bIns="45700" rtlCol="0" anchor="b" anchorCtr="0">
            <a:normAutofit/>
          </a:bodyPr>
          <a:lstStyle/>
          <a:p>
            <a:pPr marL="0" lvl="0" indent="0" algn="l" rtl="0">
              <a:spcBef>
                <a:spcPts val="1000"/>
              </a:spcBef>
              <a:spcAft>
                <a:spcPts val="0"/>
              </a:spcAft>
              <a:buNone/>
            </a:pPr>
            <a:r>
              <a:rPr lang="es-us" dirty="0">
                <a:latin typeface="Roboto"/>
                <a:ea typeface="Roboto"/>
                <a:cs typeface="Roboto"/>
                <a:sym typeface="Roboto"/>
              </a:rPr>
              <a:t>Responsabilidades del adulto:</a:t>
            </a:r>
            <a:endParaRPr dirty="0">
              <a:latin typeface="Roboto"/>
              <a:ea typeface="Roboto"/>
              <a:cs typeface="Roboto"/>
              <a:sym typeface="Roboto"/>
            </a:endParaRPr>
          </a:p>
        </p:txBody>
      </p:sp>
      <p:sp>
        <p:nvSpPr>
          <p:cNvPr id="359" name="Google Shape;359;p41"/>
          <p:cNvSpPr txBox="1">
            <a:spLocks noGrp="1"/>
          </p:cNvSpPr>
          <p:nvPr>
            <p:ph type="body" idx="2"/>
          </p:nvPr>
        </p:nvSpPr>
        <p:spPr>
          <a:xfrm>
            <a:off x="757188" y="2505075"/>
            <a:ext cx="5157900" cy="3684600"/>
          </a:xfrm>
          <a:prstGeom prst="rect">
            <a:avLst/>
          </a:prstGeom>
        </p:spPr>
        <p:txBody>
          <a:bodyPr spcFirstLastPara="1" wrap="square" lIns="91425" tIns="45700" rIns="91425" bIns="45700" rtlCol="0" anchor="t" anchorCtr="0">
            <a:normAutofit/>
          </a:bodyPr>
          <a:lstStyle/>
          <a:p>
            <a:pPr marL="457200" lvl="0" indent="-381000" algn="l" rtl="0">
              <a:spcBef>
                <a:spcPts val="1000"/>
              </a:spcBef>
              <a:spcAft>
                <a:spcPts val="0"/>
              </a:spcAft>
              <a:buSzPts val="2400"/>
              <a:buFont typeface="Roboto"/>
              <a:buChar char="•"/>
            </a:pPr>
            <a:r>
              <a:rPr lang="es-us" sz="2400" dirty="0">
                <a:latin typeface="Roboto"/>
                <a:ea typeface="Roboto"/>
                <a:cs typeface="Roboto"/>
                <a:sym typeface="Roboto"/>
              </a:rPr>
              <a:t>Qué alimentos se sirven</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s-us" sz="2400" dirty="0">
                <a:latin typeface="Roboto"/>
                <a:ea typeface="Roboto"/>
                <a:cs typeface="Roboto"/>
                <a:sym typeface="Roboto"/>
              </a:rPr>
              <a:t>Cuándo se sirven los alimentos</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s-us" sz="2400" dirty="0">
                <a:latin typeface="Roboto"/>
                <a:ea typeface="Roboto"/>
                <a:cs typeface="Roboto"/>
                <a:sym typeface="Roboto"/>
              </a:rPr>
              <a:t>Dónde se come</a:t>
            </a:r>
            <a:endParaRPr sz="2400" dirty="0">
              <a:latin typeface="Roboto"/>
              <a:ea typeface="Roboto"/>
              <a:cs typeface="Roboto"/>
              <a:sym typeface="Roboto"/>
            </a:endParaRPr>
          </a:p>
          <a:p>
            <a:pPr marL="457200" lvl="0" indent="0" algn="l" rtl="0">
              <a:spcBef>
                <a:spcPts val="1000"/>
              </a:spcBef>
              <a:spcAft>
                <a:spcPts val="0"/>
              </a:spcAft>
              <a:buNone/>
            </a:pPr>
            <a:endParaRPr dirty="0"/>
          </a:p>
        </p:txBody>
      </p:sp>
      <p:sp>
        <p:nvSpPr>
          <p:cNvPr id="360" name="Google Shape;360;p41"/>
          <p:cNvSpPr txBox="1">
            <a:spLocks noGrp="1"/>
          </p:cNvSpPr>
          <p:nvPr>
            <p:ph type="body" idx="3"/>
          </p:nvPr>
        </p:nvSpPr>
        <p:spPr>
          <a:xfrm>
            <a:off x="6172200" y="1681163"/>
            <a:ext cx="5183100" cy="823800"/>
          </a:xfrm>
          <a:prstGeom prst="rect">
            <a:avLst/>
          </a:prstGeom>
        </p:spPr>
        <p:txBody>
          <a:bodyPr spcFirstLastPara="1" wrap="square" lIns="91425" tIns="45700" rIns="91425" bIns="45700" rtlCol="0" anchor="b" anchorCtr="0">
            <a:normAutofit/>
          </a:bodyPr>
          <a:lstStyle/>
          <a:p>
            <a:pPr marL="0" lvl="0" indent="0" algn="l" rtl="0">
              <a:spcBef>
                <a:spcPts val="1000"/>
              </a:spcBef>
              <a:spcAft>
                <a:spcPts val="0"/>
              </a:spcAft>
              <a:buNone/>
            </a:pPr>
            <a:r>
              <a:rPr lang="es-us" dirty="0">
                <a:latin typeface="Roboto"/>
                <a:ea typeface="Roboto"/>
                <a:cs typeface="Roboto"/>
                <a:sym typeface="Roboto"/>
              </a:rPr>
              <a:t>Responsabilidades de los niños: </a:t>
            </a:r>
            <a:endParaRPr dirty="0">
              <a:latin typeface="Roboto"/>
              <a:ea typeface="Roboto"/>
              <a:cs typeface="Roboto"/>
              <a:sym typeface="Roboto"/>
            </a:endParaRPr>
          </a:p>
        </p:txBody>
      </p:sp>
      <p:sp>
        <p:nvSpPr>
          <p:cNvPr id="361" name="Google Shape;361;p41"/>
          <p:cNvSpPr txBox="1">
            <a:spLocks noGrp="1"/>
          </p:cNvSpPr>
          <p:nvPr>
            <p:ph type="body" idx="4"/>
          </p:nvPr>
        </p:nvSpPr>
        <p:spPr>
          <a:xfrm>
            <a:off x="6172200" y="2505075"/>
            <a:ext cx="5183100" cy="3684600"/>
          </a:xfrm>
          <a:prstGeom prst="rect">
            <a:avLst/>
          </a:prstGeom>
        </p:spPr>
        <p:txBody>
          <a:bodyPr spcFirstLastPara="1" wrap="square" lIns="91425" tIns="45700" rIns="91425" bIns="45700" rtlCol="0" anchor="t" anchorCtr="0">
            <a:normAutofit/>
          </a:bodyPr>
          <a:lstStyle/>
          <a:p>
            <a:pPr indent="-381000">
              <a:buSzPts val="2400"/>
              <a:buFont typeface="Roboto"/>
              <a:buChar char="•"/>
            </a:pPr>
            <a:r>
              <a:rPr lang="es-us" sz="2400" dirty="0">
                <a:latin typeface="Roboto"/>
                <a:ea typeface="Roboto"/>
                <a:cs typeface="Roboto"/>
                <a:sym typeface="Roboto"/>
              </a:rPr>
              <a:t>Si comer o no comer</a:t>
            </a:r>
            <a:endParaRPr sz="2400" dirty="0">
              <a:latin typeface="Roboto"/>
              <a:ea typeface="Roboto"/>
              <a:cs typeface="Roboto"/>
              <a:sym typeface="Roboto"/>
            </a:endParaRPr>
          </a:p>
          <a:p>
            <a:pPr indent="-381000">
              <a:spcBef>
                <a:spcPts val="0"/>
              </a:spcBef>
              <a:buSzPts val="2400"/>
              <a:buFont typeface="Roboto"/>
              <a:buChar char="•"/>
            </a:pPr>
            <a:r>
              <a:rPr lang="es-us" sz="2400" dirty="0">
                <a:latin typeface="Roboto"/>
                <a:ea typeface="Roboto"/>
                <a:cs typeface="Roboto"/>
                <a:sym typeface="Roboto"/>
              </a:rPr>
              <a:t>Cuánto comer </a:t>
            </a:r>
            <a:endParaRPr sz="2400" dirty="0">
              <a:latin typeface="Roboto"/>
              <a:ea typeface="Roboto"/>
              <a:cs typeface="Roboto"/>
              <a:sym typeface="Roboto"/>
            </a:endParaRPr>
          </a:p>
        </p:txBody>
      </p:sp>
      <p:pic>
        <p:nvPicPr>
          <p:cNvPr id="362" name="Google Shape;362;p41"/>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Google Shape;368;p42"/>
          <p:cNvSpPr/>
          <p:nvPr/>
        </p:nvSpPr>
        <p:spPr>
          <a:xfrm>
            <a:off x="780110" y="2411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Frases que obstaculizan vs. frases que ayudan</a:t>
            </a:r>
            <a:endParaRPr sz="1300" b="0" i="0" u="none" strike="noStrike" cap="none">
              <a:solidFill>
                <a:srgbClr val="000000"/>
              </a:solidFill>
              <a:latin typeface="Arial"/>
              <a:ea typeface="Arial"/>
              <a:cs typeface="Arial"/>
              <a:sym typeface="Arial"/>
            </a:endParaRPr>
          </a:p>
        </p:txBody>
      </p:sp>
      <p:pic>
        <p:nvPicPr>
          <p:cNvPr id="369" name="Google Shape;369;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70" name="Google Shape;370;p42"/>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371" name="Google Shape;371;p42"/>
          <p:cNvSpPr/>
          <p:nvPr/>
        </p:nvSpPr>
        <p:spPr>
          <a:xfrm>
            <a:off x="350800" y="123107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lvl="0" indent="0" algn="ctr" rtl="0">
              <a:lnSpc>
                <a:spcPct val="100000"/>
              </a:lnSpc>
              <a:spcBef>
                <a:spcPts val="0"/>
              </a:spcBef>
              <a:spcAft>
                <a:spcPts val="0"/>
              </a:spcAft>
              <a:buNone/>
            </a:pPr>
            <a:r>
              <a:rPr lang="es-us" sz="2200" dirty="0">
                <a:solidFill>
                  <a:schemeClr val="dk1"/>
                </a:solidFill>
                <a:latin typeface="Roboto"/>
                <a:ea typeface="Roboto"/>
                <a:cs typeface="Roboto"/>
                <a:sym typeface="Roboto"/>
              </a:rPr>
              <a:t>“¡Buen trabajo al terminar toda </a:t>
            </a:r>
            <a:br>
              <a:rPr lang="es-us" sz="2200" dirty="0">
                <a:solidFill>
                  <a:schemeClr val="dk1"/>
                </a:solidFill>
                <a:latin typeface="Roboto"/>
                <a:ea typeface="Roboto"/>
                <a:cs typeface="Roboto"/>
                <a:sym typeface="Roboto"/>
              </a:rPr>
            </a:br>
            <a:r>
              <a:rPr lang="es-us" sz="2200" dirty="0">
                <a:solidFill>
                  <a:schemeClr val="dk1"/>
                </a:solidFill>
                <a:latin typeface="Roboto"/>
                <a:ea typeface="Roboto"/>
                <a:cs typeface="Roboto"/>
                <a:sym typeface="Roboto"/>
              </a:rPr>
              <a:t>tu comida!”</a:t>
            </a:r>
            <a:endParaRPr sz="2200" b="0" i="0" u="none" strike="noStrike" cap="none" dirty="0">
              <a:solidFill>
                <a:srgbClr val="292929"/>
              </a:solidFill>
              <a:latin typeface="Roboto"/>
              <a:ea typeface="Roboto"/>
              <a:cs typeface="Roboto"/>
              <a:sym typeface="Roboto"/>
            </a:endParaRPr>
          </a:p>
        </p:txBody>
      </p:sp>
      <p:sp>
        <p:nvSpPr>
          <p:cNvPr id="372" name="Google Shape;372;p42"/>
          <p:cNvSpPr/>
          <p:nvPr/>
        </p:nvSpPr>
        <p:spPr>
          <a:xfrm>
            <a:off x="5466838" y="159002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3" name="Google Shape;373;p42"/>
          <p:cNvSpPr/>
          <p:nvPr/>
        </p:nvSpPr>
        <p:spPr>
          <a:xfrm>
            <a:off x="6579700" y="123107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t" anchorCtr="0">
            <a:noAutofit/>
          </a:bodyPr>
          <a:lstStyle/>
          <a:p>
            <a:pPr marL="0" lvl="0" indent="0" algn="ctr" rtl="0">
              <a:lnSpc>
                <a:spcPct val="100000"/>
              </a:lnSpc>
              <a:spcBef>
                <a:spcPts val="0"/>
              </a:spcBef>
              <a:spcAft>
                <a:spcPts val="0"/>
              </a:spcAft>
              <a:buNone/>
            </a:pPr>
            <a:r>
              <a:rPr lang="es-us" sz="2200" dirty="0">
                <a:solidFill>
                  <a:schemeClr val="dk1"/>
                </a:solidFill>
                <a:latin typeface="Roboto"/>
                <a:ea typeface="Roboto"/>
                <a:cs typeface="Roboto"/>
                <a:sym typeface="Roboto"/>
              </a:rPr>
              <a:t>“¿Cuál fue tu parte favorita de la comida? ¿Qué te gustaría comer nuevamente?”</a:t>
            </a:r>
            <a:endParaRPr sz="2200" i="0" u="none" strike="noStrike" cap="none" dirty="0">
              <a:solidFill>
                <a:srgbClr val="292929"/>
              </a:solidFill>
              <a:latin typeface="Roboto"/>
              <a:ea typeface="Roboto"/>
              <a:cs typeface="Roboto"/>
              <a:sym typeface="Roboto"/>
            </a:endParaRPr>
          </a:p>
        </p:txBody>
      </p:sp>
      <p:sp>
        <p:nvSpPr>
          <p:cNvPr id="374" name="Google Shape;374;p42"/>
          <p:cNvSpPr/>
          <p:nvPr/>
        </p:nvSpPr>
        <p:spPr>
          <a:xfrm>
            <a:off x="350800" y="2843700"/>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lvl="0" indent="0" algn="ctr" rtl="0">
              <a:lnSpc>
                <a:spcPct val="100000"/>
              </a:lnSpc>
              <a:spcBef>
                <a:spcPts val="0"/>
              </a:spcBef>
              <a:spcAft>
                <a:spcPts val="0"/>
              </a:spcAft>
              <a:buNone/>
            </a:pPr>
            <a:r>
              <a:rPr lang="es-us" sz="2200" dirty="0">
                <a:solidFill>
                  <a:schemeClr val="dk1"/>
                </a:solidFill>
                <a:latin typeface="Roboto"/>
                <a:ea typeface="Roboto"/>
                <a:cs typeface="Roboto"/>
                <a:sym typeface="Roboto"/>
              </a:rPr>
              <a:t>“Tienes que comerlo”.</a:t>
            </a:r>
            <a:endParaRPr sz="2200" i="0" u="none" strike="noStrike" cap="none" dirty="0">
              <a:solidFill>
                <a:srgbClr val="292929"/>
              </a:solidFill>
              <a:latin typeface="Roboto"/>
              <a:ea typeface="Roboto"/>
              <a:cs typeface="Roboto"/>
              <a:sym typeface="Roboto"/>
            </a:endParaRPr>
          </a:p>
        </p:txBody>
      </p:sp>
      <p:sp>
        <p:nvSpPr>
          <p:cNvPr id="375" name="Google Shape;375;p42"/>
          <p:cNvSpPr/>
          <p:nvPr/>
        </p:nvSpPr>
        <p:spPr>
          <a:xfrm>
            <a:off x="6579700" y="2843700"/>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lvl="0" indent="0" algn="ctr" rtl="0">
              <a:lnSpc>
                <a:spcPct val="100000"/>
              </a:lnSpc>
              <a:spcBef>
                <a:spcPts val="0"/>
              </a:spcBef>
              <a:spcAft>
                <a:spcPts val="0"/>
              </a:spcAft>
              <a:buNone/>
            </a:pPr>
            <a:r>
              <a:rPr lang="es-us" sz="2200" dirty="0">
                <a:solidFill>
                  <a:schemeClr val="dk1"/>
                </a:solidFill>
                <a:latin typeface="Roboto"/>
                <a:ea typeface="Roboto"/>
                <a:cs typeface="Roboto"/>
                <a:sym typeface="Roboto"/>
              </a:rPr>
              <a:t>“¡Estos rábanos son crocantes! ¿Qué otros vegetales son crocantes?”.</a:t>
            </a:r>
            <a:endParaRPr sz="2200" i="0" u="none" strike="noStrike" cap="none" dirty="0">
              <a:solidFill>
                <a:srgbClr val="292929"/>
              </a:solidFill>
              <a:latin typeface="Roboto"/>
              <a:ea typeface="Roboto"/>
              <a:cs typeface="Roboto"/>
              <a:sym typeface="Roboto"/>
            </a:endParaRPr>
          </a:p>
        </p:txBody>
      </p:sp>
      <p:sp>
        <p:nvSpPr>
          <p:cNvPr id="376" name="Google Shape;376;p42"/>
          <p:cNvSpPr/>
          <p:nvPr/>
        </p:nvSpPr>
        <p:spPr>
          <a:xfrm>
            <a:off x="5466838" y="3163500"/>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7" name="Google Shape;377;p42"/>
          <p:cNvSpPr/>
          <p:nvPr/>
        </p:nvSpPr>
        <p:spPr>
          <a:xfrm>
            <a:off x="350800" y="456432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lvl="0" indent="0" algn="ctr" rtl="0">
              <a:lnSpc>
                <a:spcPct val="115000"/>
              </a:lnSpc>
              <a:spcBef>
                <a:spcPts val="0"/>
              </a:spcBef>
              <a:spcAft>
                <a:spcPts val="0"/>
              </a:spcAft>
              <a:buNone/>
            </a:pPr>
            <a:r>
              <a:rPr lang="es-us" sz="2200" dirty="0">
                <a:solidFill>
                  <a:schemeClr val="dk1"/>
                </a:solidFill>
                <a:latin typeface="Roboto"/>
                <a:ea typeface="Roboto"/>
                <a:cs typeface="Roboto"/>
                <a:sym typeface="Roboto"/>
              </a:rPr>
              <a:t>“Si pruebas la nueva comida, puedes comer postre”.</a:t>
            </a:r>
            <a:endParaRPr sz="2200" i="0" u="none" strike="noStrike" cap="none" dirty="0">
              <a:solidFill>
                <a:srgbClr val="292929"/>
              </a:solidFill>
              <a:latin typeface="Roboto"/>
              <a:ea typeface="Roboto"/>
              <a:cs typeface="Roboto"/>
              <a:sym typeface="Roboto"/>
            </a:endParaRPr>
          </a:p>
        </p:txBody>
      </p:sp>
      <p:sp>
        <p:nvSpPr>
          <p:cNvPr id="378" name="Google Shape;378;p42"/>
          <p:cNvSpPr/>
          <p:nvPr/>
        </p:nvSpPr>
        <p:spPr>
          <a:xfrm>
            <a:off x="5466838" y="492327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9" name="Google Shape;379;p42"/>
          <p:cNvSpPr/>
          <p:nvPr/>
        </p:nvSpPr>
        <p:spPr>
          <a:xfrm>
            <a:off x="6579700" y="456432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lvl="0" indent="0" algn="ctr" rtl="0">
              <a:lnSpc>
                <a:spcPct val="115000"/>
              </a:lnSpc>
              <a:spcBef>
                <a:spcPts val="0"/>
              </a:spcBef>
              <a:spcAft>
                <a:spcPts val="0"/>
              </a:spcAft>
              <a:buNone/>
            </a:pPr>
            <a:r>
              <a:rPr lang="es-us" sz="2200" dirty="0">
                <a:solidFill>
                  <a:schemeClr val="dk1"/>
                </a:solidFill>
                <a:highlight>
                  <a:srgbClr val="FFFFFF"/>
                </a:highlight>
                <a:latin typeface="Roboto"/>
                <a:ea typeface="Roboto"/>
                <a:cs typeface="Roboto"/>
                <a:sym typeface="Roboto"/>
              </a:rPr>
              <a:t>“Veo que todavía quedan guisantes </a:t>
            </a:r>
            <a:br>
              <a:rPr lang="es-us" sz="2200" dirty="0">
                <a:solidFill>
                  <a:schemeClr val="dk1"/>
                </a:solidFill>
                <a:highlight>
                  <a:srgbClr val="FFFFFF"/>
                </a:highlight>
                <a:latin typeface="Roboto"/>
                <a:ea typeface="Roboto"/>
                <a:cs typeface="Roboto"/>
                <a:sym typeface="Roboto"/>
              </a:rPr>
            </a:br>
            <a:r>
              <a:rPr lang="es-us" sz="2200" dirty="0">
                <a:solidFill>
                  <a:schemeClr val="dk1"/>
                </a:solidFill>
                <a:highlight>
                  <a:srgbClr val="FFFFFF"/>
                </a:highlight>
                <a:latin typeface="Roboto"/>
                <a:ea typeface="Roboto"/>
                <a:cs typeface="Roboto"/>
                <a:sym typeface="Roboto"/>
              </a:rPr>
              <a:t>y puré de papas en tu plato. ¿Cuál quieres probar primero?”</a:t>
            </a:r>
            <a:endParaRPr sz="2200" i="0" u="none" strike="noStrike" cap="none" dirty="0">
              <a:solidFill>
                <a:srgbClr val="292929"/>
              </a:solidFill>
              <a:latin typeface="Roboto"/>
              <a:ea typeface="Roboto"/>
              <a:cs typeface="Roboto"/>
              <a:sym typeface="Roboto"/>
            </a:endParaRPr>
          </a:p>
        </p:txBody>
      </p:sp>
      <p:pic>
        <p:nvPicPr>
          <p:cNvPr id="380" name="Google Shape;380;p42"/>
          <p:cNvPicPr preferRelativeResize="0"/>
          <p:nvPr/>
        </p:nvPicPr>
        <p:blipFill>
          <a:blip r:embed="rId5">
            <a:alphaModFix/>
          </a:blip>
          <a:stretch>
            <a:fillRect/>
          </a:stretch>
        </p:blipFill>
        <p:spPr>
          <a:xfrm>
            <a:off x="169750" y="5924938"/>
            <a:ext cx="1094676" cy="803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par>
                                <p:cTn id="11" presetID="10"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animEffect transition="in" filter="fade">
                                      <p:cBhvr>
                                        <p:cTn id="13" dur="1000"/>
                                        <p:tgtEl>
                                          <p:spTgt spid="3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4"/>
                                        </p:tgtEl>
                                        <p:attrNameLst>
                                          <p:attrName>style.visibility</p:attrName>
                                        </p:attrNameLst>
                                      </p:cBhvr>
                                      <p:to>
                                        <p:strVal val="visible"/>
                                      </p:to>
                                    </p:set>
                                    <p:animEffect transition="in" filter="fade">
                                      <p:cBhvr>
                                        <p:cTn id="18" dur="1000"/>
                                        <p:tgtEl>
                                          <p:spTgt spid="374"/>
                                        </p:tgtEl>
                                      </p:cBhvr>
                                    </p:animEffect>
                                  </p:childTnLst>
                                </p:cTn>
                              </p:par>
                              <p:par>
                                <p:cTn id="19" presetID="10" presetClass="entr" presetSubtype="0" fill="hold" nodeType="withEffect">
                                  <p:stCondLst>
                                    <p:cond delay="0"/>
                                  </p:stCondLst>
                                  <p:childTnLst>
                                    <p:set>
                                      <p:cBhvr>
                                        <p:cTn id="20" dur="1" fill="hold">
                                          <p:stCondLst>
                                            <p:cond delay="0"/>
                                          </p:stCondLst>
                                        </p:cTn>
                                        <p:tgtEl>
                                          <p:spTgt spid="376"/>
                                        </p:tgtEl>
                                        <p:attrNameLst>
                                          <p:attrName>style.visibility</p:attrName>
                                        </p:attrNameLst>
                                      </p:cBhvr>
                                      <p:to>
                                        <p:strVal val="visible"/>
                                      </p:to>
                                    </p:set>
                                    <p:animEffect transition="in" filter="fade">
                                      <p:cBhvr>
                                        <p:cTn id="21" dur="1000"/>
                                        <p:tgtEl>
                                          <p:spTgt spid="376"/>
                                        </p:tgtEl>
                                      </p:cBhvr>
                                    </p:animEffect>
                                  </p:childTnLst>
                                </p:cTn>
                              </p:par>
                              <p:par>
                                <p:cTn id="22" presetID="10" presetClass="entr" presetSubtype="0" fill="hold" nodeType="withEffect">
                                  <p:stCondLst>
                                    <p:cond delay="0"/>
                                  </p:stCondLst>
                                  <p:childTnLst>
                                    <p:set>
                                      <p:cBhvr>
                                        <p:cTn id="23" dur="1" fill="hold">
                                          <p:stCondLst>
                                            <p:cond delay="0"/>
                                          </p:stCondLst>
                                        </p:cTn>
                                        <p:tgtEl>
                                          <p:spTgt spid="375"/>
                                        </p:tgtEl>
                                        <p:attrNameLst>
                                          <p:attrName>style.visibility</p:attrName>
                                        </p:attrNameLst>
                                      </p:cBhvr>
                                      <p:to>
                                        <p:strVal val="visible"/>
                                      </p:to>
                                    </p:set>
                                    <p:animEffect transition="in" filter="fade">
                                      <p:cBhvr>
                                        <p:cTn id="24" dur="1000"/>
                                        <p:tgtEl>
                                          <p:spTgt spid="3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7"/>
                                        </p:tgtEl>
                                        <p:attrNameLst>
                                          <p:attrName>style.visibility</p:attrName>
                                        </p:attrNameLst>
                                      </p:cBhvr>
                                      <p:to>
                                        <p:strVal val="visible"/>
                                      </p:to>
                                    </p:set>
                                    <p:animEffect transition="in" filter="fade">
                                      <p:cBhvr>
                                        <p:cTn id="29" dur="1000"/>
                                        <p:tgtEl>
                                          <p:spTgt spid="377"/>
                                        </p:tgtEl>
                                      </p:cBhvr>
                                    </p:animEffect>
                                  </p:childTnLst>
                                </p:cTn>
                              </p:par>
                              <p:par>
                                <p:cTn id="30" presetID="10" presetClass="entr" presetSubtype="0" fill="hold" nodeType="withEffect">
                                  <p:stCondLst>
                                    <p:cond delay="0"/>
                                  </p:stCondLst>
                                  <p:childTnLst>
                                    <p:set>
                                      <p:cBhvr>
                                        <p:cTn id="31" dur="1" fill="hold">
                                          <p:stCondLst>
                                            <p:cond delay="0"/>
                                          </p:stCondLst>
                                        </p:cTn>
                                        <p:tgtEl>
                                          <p:spTgt spid="378"/>
                                        </p:tgtEl>
                                        <p:attrNameLst>
                                          <p:attrName>style.visibility</p:attrName>
                                        </p:attrNameLst>
                                      </p:cBhvr>
                                      <p:to>
                                        <p:strVal val="visible"/>
                                      </p:to>
                                    </p:set>
                                    <p:animEffect transition="in" filter="fade">
                                      <p:cBhvr>
                                        <p:cTn id="32" dur="1000"/>
                                        <p:tgtEl>
                                          <p:spTgt spid="378"/>
                                        </p:tgtEl>
                                      </p:cBhvr>
                                    </p:animEffect>
                                  </p:childTnLst>
                                </p:cTn>
                              </p:par>
                              <p:par>
                                <p:cTn id="33" presetID="10" presetClass="entr" presetSubtype="0" fill="hold" nodeType="withEffect">
                                  <p:stCondLst>
                                    <p:cond delay="0"/>
                                  </p:stCondLst>
                                  <p:childTnLst>
                                    <p:set>
                                      <p:cBhvr>
                                        <p:cTn id="34" dur="1" fill="hold">
                                          <p:stCondLst>
                                            <p:cond delay="0"/>
                                          </p:stCondLst>
                                        </p:cTn>
                                        <p:tgtEl>
                                          <p:spTgt spid="379"/>
                                        </p:tgtEl>
                                        <p:attrNameLst>
                                          <p:attrName>style.visibility</p:attrName>
                                        </p:attrNameLst>
                                      </p:cBhvr>
                                      <p:to>
                                        <p:strVal val="visible"/>
                                      </p:to>
                                    </p:set>
                                    <p:animEffect transition="in" filter="fade">
                                      <p:cBhvr>
                                        <p:cTn id="35"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p:nvPr>
        </p:nvSpPr>
        <p:spPr>
          <a:xfrm>
            <a:off x="684299" y="365125"/>
            <a:ext cx="10515600" cy="1325700"/>
          </a:xfrm>
          <a:prstGeom prst="rect">
            <a:avLst/>
          </a:prstGeom>
        </p:spPr>
        <p:txBody>
          <a:bodyPr spcFirstLastPara="1" wrap="square" lIns="91425" tIns="45700" rIns="91425" bIns="45700" rtlCol="0" anchor="ctr" anchorCtr="0">
            <a:normAutofit/>
          </a:bodyPr>
          <a:lstStyle/>
          <a:p>
            <a:pPr marL="0" lvl="0" indent="0" algn="l" rtl="0">
              <a:spcBef>
                <a:spcPts val="0"/>
              </a:spcBef>
              <a:spcAft>
                <a:spcPts val="0"/>
              </a:spcAft>
              <a:buNone/>
            </a:pPr>
            <a:r>
              <a:rPr lang="es-us" sz="3500" b="1">
                <a:latin typeface="Roboto"/>
                <a:ea typeface="Roboto"/>
                <a:cs typeface="Roboto"/>
                <a:sym typeface="Roboto"/>
              </a:rPr>
              <a:t>Estrategias adicionales </a:t>
            </a:r>
            <a:endParaRPr sz="3500" b="1">
              <a:latin typeface="Roboto"/>
              <a:ea typeface="Roboto"/>
              <a:cs typeface="Roboto"/>
              <a:sym typeface="Roboto"/>
            </a:endParaRPr>
          </a:p>
        </p:txBody>
      </p:sp>
      <p:sp>
        <p:nvSpPr>
          <p:cNvPr id="387" name="Google Shape;387;p43"/>
          <p:cNvSpPr txBox="1">
            <a:spLocks noGrp="1"/>
          </p:cNvSpPr>
          <p:nvPr>
            <p:ph type="body" idx="1"/>
          </p:nvPr>
        </p:nvSpPr>
        <p:spPr>
          <a:xfrm>
            <a:off x="684299" y="1825625"/>
            <a:ext cx="11184050" cy="4351200"/>
          </a:xfrm>
          <a:prstGeom prst="rect">
            <a:avLst/>
          </a:prstGeom>
        </p:spPr>
        <p:txBody>
          <a:bodyPr spcFirstLastPara="1" wrap="square" lIns="91425" tIns="45700" rIns="91425" bIns="45700" rtlCol="0" anchor="t" anchorCtr="0">
            <a:normAutofit/>
          </a:bodyPr>
          <a:lstStyle/>
          <a:p>
            <a:pPr marL="457200" lvl="0" indent="-381000" algn="l" rtl="0">
              <a:lnSpc>
                <a:spcPct val="115000"/>
              </a:lnSpc>
              <a:spcBef>
                <a:spcPts val="1000"/>
              </a:spcBef>
              <a:spcAft>
                <a:spcPts val="0"/>
              </a:spcAft>
              <a:buSzPts val="2400"/>
              <a:buFont typeface="Roboto"/>
              <a:buChar char="•"/>
            </a:pPr>
            <a:r>
              <a:rPr lang="es-us" sz="2400" dirty="0">
                <a:latin typeface="Roboto"/>
                <a:ea typeface="Roboto"/>
                <a:cs typeface="Roboto"/>
                <a:sym typeface="Roboto"/>
              </a:rPr>
              <a:t>Adopte el enfoque “Bread and </a:t>
            </a:r>
            <a:r>
              <a:rPr lang="es-us" sz="2400" dirty="0" err="1">
                <a:latin typeface="Roboto"/>
                <a:ea typeface="Roboto"/>
                <a:cs typeface="Roboto"/>
                <a:sym typeface="Roboto"/>
              </a:rPr>
              <a:t>Jam</a:t>
            </a:r>
            <a:r>
              <a:rPr lang="es-us" sz="2400" dirty="0">
                <a:latin typeface="Roboto"/>
                <a:ea typeface="Roboto"/>
                <a:cs typeface="Roboto"/>
                <a:sym typeface="Roboto"/>
              </a:rPr>
              <a:t> </a:t>
            </a:r>
            <a:r>
              <a:rPr lang="es-us" sz="2400" dirty="0" err="1">
                <a:latin typeface="Roboto"/>
                <a:ea typeface="Roboto"/>
                <a:cs typeface="Roboto"/>
                <a:sym typeface="Roboto"/>
              </a:rPr>
              <a:t>for</a:t>
            </a:r>
            <a:r>
              <a:rPr lang="es-us" sz="2400" dirty="0">
                <a:latin typeface="Roboto"/>
                <a:ea typeface="Roboto"/>
                <a:cs typeface="Roboto"/>
                <a:sym typeface="Roboto"/>
              </a:rPr>
              <a:t> Frances” (Pan y mermelada para Frances)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Envuelva el plato y guárdelo para después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Ofrezca una comida segura</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Ofrezca alimentos nuevos junto con alimentos con los que están familiarizados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Involucre al niño en la planificación y la preparación</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Bocados “Gracias”</a:t>
            </a:r>
            <a:endParaRPr sz="2400" dirty="0">
              <a:latin typeface="Roboto"/>
              <a:ea typeface="Roboto"/>
              <a:cs typeface="Roboto"/>
              <a:sym typeface="Roboto"/>
            </a:endParaRPr>
          </a:p>
        </p:txBody>
      </p:sp>
      <p:pic>
        <p:nvPicPr>
          <p:cNvPr id="388" name="Google Shape;388;p4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89" name="Google Shape;389;p43"/>
          <p:cNvPicPr preferRelativeResize="0"/>
          <p:nvPr/>
        </p:nvPicPr>
        <p:blipFill rotWithShape="1">
          <a:blip r:embed="rId4">
            <a:alphaModFix/>
          </a:blip>
          <a:srcRect/>
          <a:stretch/>
        </p:blipFill>
        <p:spPr>
          <a:xfrm>
            <a:off x="10851332" y="5813239"/>
            <a:ext cx="1231820" cy="1026833"/>
          </a:xfrm>
          <a:prstGeom prst="rect">
            <a:avLst/>
          </a:prstGeom>
          <a:noFill/>
          <a:ln>
            <a:noFill/>
          </a:ln>
        </p:spPr>
      </p:pic>
      <p:pic>
        <p:nvPicPr>
          <p:cNvPr id="390" name="Google Shape;390;p43"/>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sp>
        <p:nvSpPr>
          <p:cNvPr id="396" name="Google Shape;396;p44"/>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Crear un ambiente emocionalmente seguro</a:t>
            </a:r>
            <a:endParaRPr sz="1300" b="0" i="0" u="none" strike="noStrike" cap="none">
              <a:solidFill>
                <a:srgbClr val="000000"/>
              </a:solidFill>
              <a:latin typeface="Arial"/>
              <a:ea typeface="Arial"/>
              <a:cs typeface="Arial"/>
              <a:sym typeface="Arial"/>
            </a:endParaRPr>
          </a:p>
        </p:txBody>
      </p:sp>
      <p:pic>
        <p:nvPicPr>
          <p:cNvPr id="397" name="Google Shape;397;p4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98" name="Google Shape;398;p44"/>
          <p:cNvPicPr preferRelativeResize="0"/>
          <p:nvPr/>
        </p:nvPicPr>
        <p:blipFill rotWithShape="1">
          <a:blip r:embed="rId4">
            <a:alphaModFix/>
          </a:blip>
          <a:srcRect/>
          <a:stretch/>
        </p:blipFill>
        <p:spPr>
          <a:xfrm>
            <a:off x="10851332" y="5813239"/>
            <a:ext cx="1231820" cy="1026833"/>
          </a:xfrm>
          <a:prstGeom prst="rect">
            <a:avLst/>
          </a:prstGeom>
          <a:noFill/>
          <a:ln>
            <a:noFill/>
          </a:ln>
        </p:spPr>
      </p:pic>
      <p:sp>
        <p:nvSpPr>
          <p:cNvPr id="399" name="Google Shape;399;p44"/>
          <p:cNvSpPr/>
          <p:nvPr/>
        </p:nvSpPr>
        <p:spPr>
          <a:xfrm>
            <a:off x="710006" y="1813988"/>
            <a:ext cx="5757000" cy="3750600"/>
          </a:xfrm>
          <a:prstGeom prst="rect">
            <a:avLst/>
          </a:prstGeom>
          <a:noFill/>
          <a:ln>
            <a:noFill/>
          </a:ln>
        </p:spPr>
        <p:txBody>
          <a:bodyPr spcFirstLastPara="1" wrap="square" lIns="89275" tIns="89275" rIns="89275" bIns="0" rtlCol="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Escucha activa</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Zona libre de juicio/lugar seguro</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Confidencialidad</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¡Todas las respuestas son bienvenidas!</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400" name="Google Shape;400;p44"/>
          <p:cNvPicPr preferRelativeResize="0"/>
          <p:nvPr/>
        </p:nvPicPr>
        <p:blipFill rotWithShape="1">
          <a:blip r:embed="rId5">
            <a:alphaModFix/>
          </a:blip>
          <a:srcRect/>
          <a:stretch/>
        </p:blipFill>
        <p:spPr>
          <a:xfrm>
            <a:off x="6467096" y="1863586"/>
            <a:ext cx="5117154" cy="3412427"/>
          </a:xfrm>
          <a:prstGeom prst="rect">
            <a:avLst/>
          </a:prstGeom>
          <a:noFill/>
          <a:ln>
            <a:noFill/>
          </a:ln>
        </p:spPr>
      </p:pic>
      <p:pic>
        <p:nvPicPr>
          <p:cNvPr id="401" name="Google Shape;401;p44"/>
          <p:cNvPicPr preferRelativeResize="0"/>
          <p:nvPr/>
        </p:nvPicPr>
        <p:blipFill>
          <a:blip r:embed="rId6">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6"/>
        <p:cNvGrpSpPr/>
        <p:nvPr/>
      </p:nvGrpSpPr>
      <p:grpSpPr>
        <a:xfrm>
          <a:off x="0" y="0"/>
          <a:ext cx="0" cy="0"/>
          <a:chOff x="0" y="0"/>
          <a:chExt cx="0" cy="0"/>
        </a:xfrm>
      </p:grpSpPr>
      <p:sp>
        <p:nvSpPr>
          <p:cNvPr id="407" name="Google Shape;407;p45"/>
          <p:cNvSpPr/>
          <p:nvPr/>
        </p:nvSpPr>
        <p:spPr>
          <a:xfrm>
            <a:off x="5435526" y="2629792"/>
            <a:ext cx="58017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a:solidFill>
                  <a:srgbClr val="121212"/>
                </a:solidFill>
                <a:latin typeface="Roboto"/>
                <a:ea typeface="Roboto"/>
                <a:cs typeface="Roboto"/>
                <a:sym typeface="Roboto"/>
              </a:rPr>
              <a:t>Preguntas del Café</a:t>
            </a:r>
            <a:endParaRPr sz="1300" b="0" i="0" u="none" strike="noStrike" cap="none">
              <a:solidFill>
                <a:srgbClr val="000000"/>
              </a:solidFill>
              <a:latin typeface="Arial"/>
              <a:ea typeface="Arial"/>
              <a:cs typeface="Arial"/>
              <a:sym typeface="Arial"/>
            </a:endParaRPr>
          </a:p>
        </p:txBody>
      </p:sp>
      <p:sp>
        <p:nvSpPr>
          <p:cNvPr id="408" name="Google Shape;408;p45"/>
          <p:cNvSpPr/>
          <p:nvPr/>
        </p:nvSpPr>
        <p:spPr>
          <a:xfrm>
            <a:off x="5435525" y="3406674"/>
            <a:ext cx="61107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us" sz="2100">
                <a:solidFill>
                  <a:srgbClr val="121212"/>
                </a:solidFill>
                <a:latin typeface="Roboto"/>
                <a:ea typeface="Roboto"/>
                <a:cs typeface="Roboto"/>
                <a:sym typeface="Roboto"/>
              </a:rPr>
              <a:t>Cocinar estilos de vida saludables</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09" name="Google Shape;409;p45"/>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10" name="Google Shape;410;p45"/>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11" name="Google Shape;411;p45"/>
          <p:cNvPicPr preferRelativeResize="0"/>
          <p:nvPr/>
        </p:nvPicPr>
        <p:blipFill rotWithShape="1">
          <a:blip r:embed="rId5">
            <a:alphaModFix/>
          </a:blip>
          <a:srcRect/>
          <a:stretch/>
        </p:blipFill>
        <p:spPr>
          <a:xfrm>
            <a:off x="10864932" y="5830027"/>
            <a:ext cx="1231820" cy="1026833"/>
          </a:xfrm>
          <a:prstGeom prst="rect">
            <a:avLst/>
          </a:prstGeom>
          <a:noFill/>
          <a:ln>
            <a:noFill/>
          </a:ln>
        </p:spPr>
      </p:pic>
      <p:pic>
        <p:nvPicPr>
          <p:cNvPr id="412" name="Google Shape;412;p45"/>
          <p:cNvPicPr preferRelativeResize="0"/>
          <p:nvPr/>
        </p:nvPicPr>
        <p:blipFill>
          <a:blip r:embed="rId6">
            <a:alphaModFix/>
          </a:blip>
          <a:stretch>
            <a:fillRect/>
          </a:stretch>
        </p:blipFill>
        <p:spPr>
          <a:xfrm>
            <a:off x="4604375" y="5941738"/>
            <a:ext cx="1094676" cy="803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76"/>
        <p:cNvGrpSpPr/>
        <p:nvPr/>
      </p:nvGrpSpPr>
      <p:grpSpPr>
        <a:xfrm>
          <a:off x="0" y="0"/>
          <a:ext cx="0" cy="0"/>
          <a:chOff x="0" y="0"/>
          <a:chExt cx="0" cy="0"/>
        </a:xfrm>
      </p:grpSpPr>
      <p:sp>
        <p:nvSpPr>
          <p:cNvPr id="187" name="Google Shape;187;p28"/>
          <p:cNvSpPr/>
          <p:nvPr/>
        </p:nvSpPr>
        <p:spPr>
          <a:xfrm>
            <a:off x="946083" y="730453"/>
            <a:ext cx="10290900" cy="750000"/>
          </a:xfrm>
          <a:prstGeom prst="rect">
            <a:avLst/>
          </a:prstGeom>
          <a:noFill/>
          <a:ln>
            <a:noFill/>
          </a:ln>
        </p:spPr>
        <p:txBody>
          <a:bodyPr spcFirstLastPara="1" wrap="square" lIns="89275" tIns="44625" rIns="89275" bIns="0" rtlCol="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s-us" sz="3500" b="1" i="0" u="none" strike="noStrike" cap="none">
                <a:solidFill>
                  <a:schemeClr val="dk1"/>
                </a:solidFill>
                <a:latin typeface="Roboto"/>
                <a:ea typeface="Roboto"/>
                <a:cs typeface="Roboto"/>
                <a:sym typeface="Roboto"/>
              </a:rPr>
              <a:t>¡Preparémonos!</a:t>
            </a:r>
            <a:endParaRPr sz="1300" b="0" i="0" u="none" strike="noStrike" cap="none">
              <a:solidFill>
                <a:schemeClr val="dk1"/>
              </a:solidFill>
              <a:latin typeface="Arial"/>
              <a:ea typeface="Arial"/>
              <a:cs typeface="Arial"/>
              <a:sym typeface="Arial"/>
            </a:endParaRPr>
          </a:p>
        </p:txBody>
      </p:sp>
      <p:pic>
        <p:nvPicPr>
          <p:cNvPr id="188" name="Google Shape;188;p28"/>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199" name="Google Shape;199;p28"/>
          <p:cNvPicPr preferRelativeResize="0"/>
          <p:nvPr/>
        </p:nvPicPr>
        <p:blipFill rotWithShape="1">
          <a:blip r:embed="rId4">
            <a:alphaModFix/>
          </a:blip>
          <a:srcRect/>
          <a:stretch/>
        </p:blipFill>
        <p:spPr>
          <a:xfrm>
            <a:off x="10854457" y="5813227"/>
            <a:ext cx="1231820" cy="1026833"/>
          </a:xfrm>
          <a:prstGeom prst="rect">
            <a:avLst/>
          </a:prstGeom>
          <a:noFill/>
          <a:ln>
            <a:noFill/>
          </a:ln>
        </p:spPr>
      </p:pic>
      <p:pic>
        <p:nvPicPr>
          <p:cNvPr id="200" name="Google Shape;200;p28"/>
          <p:cNvPicPr preferRelativeResize="0"/>
          <p:nvPr/>
        </p:nvPicPr>
        <p:blipFill>
          <a:blip r:embed="rId5">
            <a:alphaModFix/>
          </a:blip>
          <a:stretch>
            <a:fillRect/>
          </a:stretch>
        </p:blipFill>
        <p:spPr>
          <a:xfrm>
            <a:off x="169750" y="5848738"/>
            <a:ext cx="1094676" cy="803399"/>
          </a:xfrm>
          <a:prstGeom prst="rect">
            <a:avLst/>
          </a:prstGeom>
          <a:noFill/>
          <a:ln>
            <a:noFill/>
          </a:ln>
        </p:spPr>
      </p:pic>
      <p:grpSp>
        <p:nvGrpSpPr>
          <p:cNvPr id="2" name="Grupo 1">
            <a:extLst>
              <a:ext uri="{FF2B5EF4-FFF2-40B4-BE49-F238E27FC236}">
                <a16:creationId xmlns:a16="http://schemas.microsoft.com/office/drawing/2014/main" id="{DB37A598-9E00-30E7-57E6-0313FC582CB9}"/>
              </a:ext>
            </a:extLst>
          </p:cNvPr>
          <p:cNvGrpSpPr/>
          <p:nvPr/>
        </p:nvGrpSpPr>
        <p:grpSpPr>
          <a:xfrm>
            <a:off x="1855910" y="1850788"/>
            <a:ext cx="9621715" cy="4430420"/>
            <a:chOff x="1855910" y="1850788"/>
            <a:chExt cx="9621715" cy="4430420"/>
          </a:xfrm>
        </p:grpSpPr>
        <p:sp>
          <p:nvSpPr>
            <p:cNvPr id="3" name="Google Shape;177;p28">
              <a:extLst>
                <a:ext uri="{FF2B5EF4-FFF2-40B4-BE49-F238E27FC236}">
                  <a16:creationId xmlns:a16="http://schemas.microsoft.com/office/drawing/2014/main" id="{1BCA85D4-2AE8-45C9-B196-2594E3C21CE2}"/>
                </a:ext>
              </a:extLst>
            </p:cNvPr>
            <p:cNvSpPr/>
            <p:nvPr/>
          </p:nvSpPr>
          <p:spPr>
            <a:xfrm>
              <a:off x="1866831" y="1850788"/>
              <a:ext cx="3902286" cy="14289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Cambie el nombre si su pantalla NO dice </a:t>
              </a:r>
              <a:br>
                <a:rPr lang="es-us" sz="1400" b="1" i="0" u="none" strike="noStrike" cap="none" dirty="0">
                  <a:solidFill>
                    <a:srgbClr val="121212"/>
                  </a:solidFill>
                  <a:latin typeface="Roboto"/>
                  <a:ea typeface="Roboto"/>
                  <a:cs typeface="Roboto"/>
                  <a:sym typeface="Roboto"/>
                </a:rPr>
              </a:br>
              <a:r>
                <a:rPr lang="es-us" sz="1400" b="1" i="0" u="none" strike="noStrike" cap="none" dirty="0">
                  <a:solidFill>
                    <a:srgbClr val="121212"/>
                  </a:solidFill>
                  <a:latin typeface="Roboto"/>
                  <a:ea typeface="Roboto"/>
                  <a:cs typeface="Roboto"/>
                  <a:sym typeface="Roboto"/>
                </a:rPr>
                <a:t>su nombre. </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Mueva el mouse sobre su imagen hasta que vea 3 pequeños puntos en la esquina superior derecha</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Haga clic en los puntos y luego haga clic en “</a:t>
              </a:r>
              <a:r>
                <a:rPr lang="es-us" sz="1400" b="0" i="0" u="none" strike="noStrike" cap="none" dirty="0" err="1">
                  <a:solidFill>
                    <a:srgbClr val="121212"/>
                  </a:solidFill>
                  <a:latin typeface="Roboto"/>
                  <a:ea typeface="Roboto"/>
                  <a:cs typeface="Roboto"/>
                  <a:sym typeface="Roboto"/>
                </a:rPr>
                <a:t>Rename</a:t>
              </a:r>
              <a:r>
                <a:rPr lang="es-us" sz="1400" b="0" i="0" u="none" strike="noStrike" cap="none" dirty="0">
                  <a:solidFill>
                    <a:srgbClr val="121212"/>
                  </a:solidFill>
                  <a:latin typeface="Roboto"/>
                  <a:ea typeface="Roboto"/>
                  <a:cs typeface="Roboto"/>
                  <a:sym typeface="Roboto"/>
                </a:rPr>
                <a:t>” (Cambiar nombre) y escriba su nombre y apellido</a:t>
              </a:r>
              <a:endParaRPr sz="1300" b="0" i="0" u="none" strike="noStrike" cap="none" dirty="0">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4" name="Google Shape;178;p28">
              <a:extLst>
                <a:ext uri="{FF2B5EF4-FFF2-40B4-BE49-F238E27FC236}">
                  <a16:creationId xmlns:a16="http://schemas.microsoft.com/office/drawing/2014/main" id="{AE7F6703-E780-0986-0F1C-28D545CD6F5B}"/>
                </a:ext>
              </a:extLst>
            </p:cNvPr>
            <p:cNvSpPr/>
            <p:nvPr/>
          </p:nvSpPr>
          <p:spPr>
            <a:xfrm>
              <a:off x="1855910" y="3793331"/>
              <a:ext cx="3900927" cy="9822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Escriba la siguiente información en el cuadro de chat:</a:t>
              </a: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Nombre y apellido</a:t>
              </a:r>
              <a:endParaRPr sz="1400" b="0"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Díganos el nombre del programa ECE </a:t>
              </a:r>
              <a:br>
                <a:rPr lang="es-us" dirty="0">
                  <a:solidFill>
                    <a:srgbClr val="121212"/>
                  </a:solidFill>
                  <a:latin typeface="Roboto"/>
                  <a:ea typeface="Roboto"/>
                  <a:cs typeface="Roboto"/>
                  <a:sym typeface="Roboto"/>
                </a:rPr>
              </a:br>
              <a:r>
                <a:rPr lang="es-us" dirty="0">
                  <a:solidFill>
                    <a:srgbClr val="121212"/>
                  </a:solidFill>
                  <a:latin typeface="Roboto"/>
                  <a:ea typeface="Roboto"/>
                  <a:cs typeface="Roboto"/>
                  <a:sym typeface="Roboto"/>
                </a:rPr>
                <a:t>al que asiste su hijo </a:t>
              </a:r>
              <a:endParaRPr dirty="0">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dirty="0">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5" name="Google Shape;179;p28">
              <a:extLst>
                <a:ext uri="{FF2B5EF4-FFF2-40B4-BE49-F238E27FC236}">
                  <a16:creationId xmlns:a16="http://schemas.microsoft.com/office/drawing/2014/main" id="{FEE741CA-4B46-16DA-32F4-A86F0A57625C}"/>
                </a:ext>
              </a:extLst>
            </p:cNvPr>
            <p:cNvSpPr/>
            <p:nvPr/>
          </p:nvSpPr>
          <p:spPr>
            <a:xfrm>
              <a:off x="7436575" y="1850788"/>
              <a:ext cx="3777490" cy="15276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strike="noStrike" cap="none" dirty="0">
                  <a:solidFill>
                    <a:srgbClr val="121212"/>
                  </a:solidFill>
                  <a:latin typeface="Roboto"/>
                  <a:ea typeface="Roboto"/>
                  <a:cs typeface="Roboto"/>
                  <a:sym typeface="Roboto"/>
                </a:rPr>
                <a:t>Participe activamente durante nuestro tiempo juntos </a:t>
              </a:r>
              <a:endParaRPr b="1" dirty="0">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P</a:t>
              </a:r>
              <a:r>
                <a:rPr lang="es-us" sz="1400" i="0" strike="noStrike" cap="none" dirty="0">
                  <a:solidFill>
                    <a:srgbClr val="121212"/>
                  </a:solidFill>
                  <a:latin typeface="Roboto"/>
                  <a:ea typeface="Roboto"/>
                  <a:cs typeface="Roboto"/>
                  <a:sym typeface="Roboto"/>
                </a:rPr>
                <a:t>articipar en el cuadro de chat, discutir temas, aportar a la conversación</a:t>
              </a:r>
              <a:endParaRPr sz="1400" b="1" i="0" u="sng" strike="noStrike" cap="none" dirty="0">
                <a:solidFill>
                  <a:srgbClr val="121212"/>
                </a:solidFill>
                <a:latin typeface="Roboto"/>
                <a:ea typeface="Roboto"/>
                <a:cs typeface="Roboto"/>
                <a:sym typeface="Roboto"/>
              </a:endParaRPr>
            </a:p>
          </p:txBody>
        </p:sp>
        <p:sp>
          <p:nvSpPr>
            <p:cNvPr id="6" name="Google Shape;180;p28">
              <a:extLst>
                <a:ext uri="{FF2B5EF4-FFF2-40B4-BE49-F238E27FC236}">
                  <a16:creationId xmlns:a16="http://schemas.microsoft.com/office/drawing/2014/main" id="{6A392A4D-8B43-4573-EEA1-A26655CB68E6}"/>
                </a:ext>
              </a:extLst>
            </p:cNvPr>
            <p:cNvSpPr/>
            <p:nvPr/>
          </p:nvSpPr>
          <p:spPr>
            <a:xfrm>
              <a:off x="7433668" y="3793331"/>
              <a:ext cx="3847034" cy="7143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Permanezca silenciado a menos que tenga una pregunta o comentario.</a:t>
              </a:r>
              <a:endParaRPr sz="1300" b="1" i="0" u="none" strike="noStrike" cap="none" dirty="0">
                <a:solidFill>
                  <a:srgbClr val="000000"/>
                </a:solidFill>
              </a:endParaRPr>
            </a:p>
          </p:txBody>
        </p:sp>
        <p:sp>
          <p:nvSpPr>
            <p:cNvPr id="7" name="Google Shape;181;p28">
              <a:extLst>
                <a:ext uri="{FF2B5EF4-FFF2-40B4-BE49-F238E27FC236}">
                  <a16:creationId xmlns:a16="http://schemas.microsoft.com/office/drawing/2014/main" id="{A2CA8BF0-5A32-254A-DC55-3B5C782C72A9}"/>
                </a:ext>
              </a:extLst>
            </p:cNvPr>
            <p:cNvSpPr/>
            <p:nvPr/>
          </p:nvSpPr>
          <p:spPr>
            <a:xfrm>
              <a:off x="1866825" y="5052693"/>
              <a:ext cx="3800550" cy="803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Encienda su video en este momento.</a:t>
              </a:r>
              <a:endParaRPr sz="1400" b="1"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Si dos de ustedes están mirando juntos, debemos poder verlos a ambos durante toda la capacitación.  </a:t>
              </a:r>
              <a:endParaRPr dirty="0">
                <a:solidFill>
                  <a:srgbClr val="121212"/>
                </a:solidFill>
                <a:latin typeface="Roboto"/>
                <a:ea typeface="Roboto"/>
                <a:cs typeface="Roboto"/>
                <a:sym typeface="Roboto"/>
              </a:endParaRPr>
            </a:p>
          </p:txBody>
        </p:sp>
        <p:sp>
          <p:nvSpPr>
            <p:cNvPr id="8" name="Google Shape;182;p28">
              <a:extLst>
                <a:ext uri="{FF2B5EF4-FFF2-40B4-BE49-F238E27FC236}">
                  <a16:creationId xmlns:a16="http://schemas.microsoft.com/office/drawing/2014/main" id="{AC30980D-2E4F-54E1-34C0-F24E020AABD2}"/>
                </a:ext>
              </a:extLst>
            </p:cNvPr>
            <p:cNvSpPr/>
            <p:nvPr/>
          </p:nvSpPr>
          <p:spPr>
            <a:xfrm>
              <a:off x="7394129" y="5031108"/>
              <a:ext cx="4083496" cy="12501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Si se desconecta durante la capacitación debido a un problema tecnológico, vuelva a iniciar sesión utilizando el mismo enlace en su correo electrónico de confirmación.</a:t>
              </a:r>
              <a:endParaRPr sz="1300" b="1" i="0" u="none" strike="noStrike" cap="none" dirty="0">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grpSp>
      <p:grpSp>
        <p:nvGrpSpPr>
          <p:cNvPr id="9" name="Grupo 8">
            <a:extLst>
              <a:ext uri="{FF2B5EF4-FFF2-40B4-BE49-F238E27FC236}">
                <a16:creationId xmlns:a16="http://schemas.microsoft.com/office/drawing/2014/main" id="{9B880FB9-0F46-A6A3-F6A7-45A1D59F6C5A}"/>
              </a:ext>
            </a:extLst>
          </p:cNvPr>
          <p:cNvGrpSpPr/>
          <p:nvPr/>
        </p:nvGrpSpPr>
        <p:grpSpPr>
          <a:xfrm>
            <a:off x="909887" y="1761958"/>
            <a:ext cx="6316277" cy="4099097"/>
            <a:chOff x="909887" y="1761958"/>
            <a:chExt cx="6316277" cy="4099097"/>
          </a:xfrm>
        </p:grpSpPr>
        <p:pic>
          <p:nvPicPr>
            <p:cNvPr id="10" name="Google Shape;183;p28">
              <a:extLst>
                <a:ext uri="{FF2B5EF4-FFF2-40B4-BE49-F238E27FC236}">
                  <a16:creationId xmlns:a16="http://schemas.microsoft.com/office/drawing/2014/main" id="{B7DEDC19-D105-E2C2-EEC5-5DC66D1018DE}"/>
                </a:ext>
              </a:extLst>
            </p:cNvPr>
            <p:cNvPicPr preferRelativeResize="0"/>
            <p:nvPr/>
          </p:nvPicPr>
          <p:blipFill rotWithShape="1">
            <a:blip r:embed="rId6">
              <a:alphaModFix/>
            </a:blip>
            <a:srcRect/>
            <a:stretch/>
          </p:blipFill>
          <p:spPr>
            <a:xfrm rot="-5400000">
              <a:off x="-180339" y="3839914"/>
              <a:ext cx="2952000" cy="62477"/>
            </a:xfrm>
            <a:prstGeom prst="rect">
              <a:avLst/>
            </a:prstGeom>
            <a:noFill/>
            <a:ln>
              <a:noFill/>
            </a:ln>
          </p:spPr>
        </p:pic>
        <p:pic>
          <p:nvPicPr>
            <p:cNvPr id="11" name="Google Shape;184;p28">
              <a:extLst>
                <a:ext uri="{FF2B5EF4-FFF2-40B4-BE49-F238E27FC236}">
                  <a16:creationId xmlns:a16="http://schemas.microsoft.com/office/drawing/2014/main" id="{E0883308-A479-C838-A46F-744DF57ADEFC}"/>
                </a:ext>
              </a:extLst>
            </p:cNvPr>
            <p:cNvPicPr preferRelativeResize="0"/>
            <p:nvPr/>
          </p:nvPicPr>
          <p:blipFill rotWithShape="1">
            <a:blip r:embed="rId7">
              <a:alphaModFix/>
            </a:blip>
            <a:srcRect/>
            <a:stretch/>
          </p:blipFill>
          <p:spPr>
            <a:xfrm>
              <a:off x="915460" y="1762554"/>
              <a:ext cx="803280" cy="803280"/>
            </a:xfrm>
            <a:prstGeom prst="rect">
              <a:avLst/>
            </a:prstGeom>
            <a:noFill/>
            <a:ln>
              <a:noFill/>
            </a:ln>
          </p:spPr>
        </p:pic>
        <p:pic>
          <p:nvPicPr>
            <p:cNvPr id="12" name="Google Shape;185;p28">
              <a:extLst>
                <a:ext uri="{FF2B5EF4-FFF2-40B4-BE49-F238E27FC236}">
                  <a16:creationId xmlns:a16="http://schemas.microsoft.com/office/drawing/2014/main" id="{29A9FA76-BB94-F730-84A1-45FBA346EAF1}"/>
                </a:ext>
              </a:extLst>
            </p:cNvPr>
            <p:cNvPicPr preferRelativeResize="0"/>
            <p:nvPr/>
          </p:nvPicPr>
          <p:blipFill rotWithShape="1">
            <a:blip r:embed="rId7">
              <a:alphaModFix/>
            </a:blip>
            <a:srcRect/>
            <a:stretch/>
          </p:blipFill>
          <p:spPr>
            <a:xfrm>
              <a:off x="911298" y="3674943"/>
              <a:ext cx="803280" cy="803280"/>
            </a:xfrm>
            <a:prstGeom prst="rect">
              <a:avLst/>
            </a:prstGeom>
            <a:noFill/>
            <a:ln>
              <a:noFill/>
            </a:ln>
          </p:spPr>
        </p:pic>
        <p:pic>
          <p:nvPicPr>
            <p:cNvPr id="13" name="Google Shape;186;p28">
              <a:extLst>
                <a:ext uri="{FF2B5EF4-FFF2-40B4-BE49-F238E27FC236}">
                  <a16:creationId xmlns:a16="http://schemas.microsoft.com/office/drawing/2014/main" id="{A63A85E2-1253-CB31-B166-B7429078AAB5}"/>
                </a:ext>
              </a:extLst>
            </p:cNvPr>
            <p:cNvPicPr preferRelativeResize="0"/>
            <p:nvPr/>
          </p:nvPicPr>
          <p:blipFill rotWithShape="1">
            <a:blip r:embed="rId8">
              <a:alphaModFix/>
            </a:blip>
            <a:srcRect/>
            <a:stretch/>
          </p:blipFill>
          <p:spPr>
            <a:xfrm>
              <a:off x="909887" y="5048845"/>
              <a:ext cx="803280" cy="803280"/>
            </a:xfrm>
            <a:prstGeom prst="rect">
              <a:avLst/>
            </a:prstGeom>
            <a:noFill/>
            <a:ln>
              <a:noFill/>
            </a:ln>
          </p:spPr>
        </p:pic>
        <p:pic>
          <p:nvPicPr>
            <p:cNvPr id="14" name="Google Shape;189;p28">
              <a:extLst>
                <a:ext uri="{FF2B5EF4-FFF2-40B4-BE49-F238E27FC236}">
                  <a16:creationId xmlns:a16="http://schemas.microsoft.com/office/drawing/2014/main" id="{C4A9A1A1-CC15-F339-958D-A4A285C87FBB}"/>
                </a:ext>
              </a:extLst>
            </p:cNvPr>
            <p:cNvPicPr preferRelativeResize="0"/>
            <p:nvPr/>
          </p:nvPicPr>
          <p:blipFill rotWithShape="1">
            <a:blip r:embed="rId6">
              <a:alphaModFix/>
            </a:blip>
            <a:srcRect/>
            <a:stretch/>
          </p:blipFill>
          <p:spPr>
            <a:xfrm rot="-5400000">
              <a:off x="5327086" y="3848844"/>
              <a:ext cx="2952000" cy="62477"/>
            </a:xfrm>
            <a:prstGeom prst="rect">
              <a:avLst/>
            </a:prstGeom>
            <a:noFill/>
            <a:ln>
              <a:noFill/>
            </a:ln>
          </p:spPr>
        </p:pic>
        <p:pic>
          <p:nvPicPr>
            <p:cNvPr id="15" name="Google Shape;190;p28">
              <a:extLst>
                <a:ext uri="{FF2B5EF4-FFF2-40B4-BE49-F238E27FC236}">
                  <a16:creationId xmlns:a16="http://schemas.microsoft.com/office/drawing/2014/main" id="{02FFD443-2B74-AE24-4A99-0652971FB61D}"/>
                </a:ext>
              </a:extLst>
            </p:cNvPr>
            <p:cNvPicPr preferRelativeResize="0"/>
            <p:nvPr/>
          </p:nvPicPr>
          <p:blipFill rotWithShape="1">
            <a:blip r:embed="rId7">
              <a:alphaModFix/>
            </a:blip>
            <a:srcRect/>
            <a:stretch/>
          </p:blipFill>
          <p:spPr>
            <a:xfrm>
              <a:off x="6422884" y="1761958"/>
              <a:ext cx="803280" cy="803280"/>
            </a:xfrm>
            <a:prstGeom prst="rect">
              <a:avLst/>
            </a:prstGeom>
            <a:noFill/>
            <a:ln>
              <a:noFill/>
            </a:ln>
          </p:spPr>
        </p:pic>
        <p:pic>
          <p:nvPicPr>
            <p:cNvPr id="16" name="Google Shape;191;p28">
              <a:extLst>
                <a:ext uri="{FF2B5EF4-FFF2-40B4-BE49-F238E27FC236}">
                  <a16:creationId xmlns:a16="http://schemas.microsoft.com/office/drawing/2014/main" id="{478CCE12-47BD-71EF-4AAD-B45C9E60C7C9}"/>
                </a:ext>
              </a:extLst>
            </p:cNvPr>
            <p:cNvPicPr preferRelativeResize="0"/>
            <p:nvPr/>
          </p:nvPicPr>
          <p:blipFill rotWithShape="1">
            <a:blip r:embed="rId7">
              <a:alphaModFix/>
            </a:blip>
            <a:srcRect/>
            <a:stretch/>
          </p:blipFill>
          <p:spPr>
            <a:xfrm>
              <a:off x="6418723" y="3666530"/>
              <a:ext cx="803280" cy="803280"/>
            </a:xfrm>
            <a:prstGeom prst="rect">
              <a:avLst/>
            </a:prstGeom>
            <a:noFill/>
            <a:ln>
              <a:noFill/>
            </a:ln>
          </p:spPr>
        </p:pic>
        <p:pic>
          <p:nvPicPr>
            <p:cNvPr id="17" name="Google Shape;192;p28">
              <a:extLst>
                <a:ext uri="{FF2B5EF4-FFF2-40B4-BE49-F238E27FC236}">
                  <a16:creationId xmlns:a16="http://schemas.microsoft.com/office/drawing/2014/main" id="{8529D102-B036-F1AB-AC86-6D374B6DDB02}"/>
                </a:ext>
              </a:extLst>
            </p:cNvPr>
            <p:cNvPicPr preferRelativeResize="0"/>
            <p:nvPr/>
          </p:nvPicPr>
          <p:blipFill rotWithShape="1">
            <a:blip r:embed="rId8">
              <a:alphaModFix/>
            </a:blip>
            <a:srcRect/>
            <a:stretch/>
          </p:blipFill>
          <p:spPr>
            <a:xfrm>
              <a:off x="6417312" y="5057775"/>
              <a:ext cx="803280" cy="803280"/>
            </a:xfrm>
            <a:prstGeom prst="rect">
              <a:avLst/>
            </a:prstGeom>
            <a:noFill/>
            <a:ln>
              <a:noFill/>
            </a:ln>
          </p:spPr>
        </p:pic>
        <p:sp>
          <p:nvSpPr>
            <p:cNvPr id="18" name="Google Shape;193;p28">
              <a:extLst>
                <a:ext uri="{FF2B5EF4-FFF2-40B4-BE49-F238E27FC236}">
                  <a16:creationId xmlns:a16="http://schemas.microsoft.com/office/drawing/2014/main" id="{162A3760-9CB5-45AC-606E-06FBC8472D92}"/>
                </a:ext>
              </a:extLst>
            </p:cNvPr>
            <p:cNvSpPr/>
            <p:nvPr/>
          </p:nvSpPr>
          <p:spPr>
            <a:xfrm>
              <a:off x="960376" y="1959007"/>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1</a:t>
              </a:r>
              <a:endParaRPr sz="1300" b="0" i="0" u="none" strike="noStrike" cap="none" dirty="0">
                <a:solidFill>
                  <a:srgbClr val="000000"/>
                </a:solidFill>
                <a:latin typeface="Arial"/>
                <a:ea typeface="Arial"/>
                <a:cs typeface="Arial"/>
                <a:sym typeface="Arial"/>
              </a:endParaRPr>
            </a:p>
          </p:txBody>
        </p:sp>
        <p:sp>
          <p:nvSpPr>
            <p:cNvPr id="19" name="Google Shape;194;p28">
              <a:extLst>
                <a:ext uri="{FF2B5EF4-FFF2-40B4-BE49-F238E27FC236}">
                  <a16:creationId xmlns:a16="http://schemas.microsoft.com/office/drawing/2014/main" id="{BDB71FD7-AC70-AEB4-E9D2-462E93C8A627}"/>
                </a:ext>
              </a:extLst>
            </p:cNvPr>
            <p:cNvSpPr/>
            <p:nvPr/>
          </p:nvSpPr>
          <p:spPr>
            <a:xfrm>
              <a:off x="959617" y="38800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2</a:t>
              </a:r>
              <a:endParaRPr sz="1300" b="0" i="0" u="none" strike="noStrike" cap="none" dirty="0">
                <a:solidFill>
                  <a:srgbClr val="000000"/>
                </a:solidFill>
                <a:latin typeface="Arial"/>
                <a:ea typeface="Arial"/>
                <a:cs typeface="Arial"/>
                <a:sym typeface="Arial"/>
              </a:endParaRPr>
            </a:p>
          </p:txBody>
        </p:sp>
        <p:sp>
          <p:nvSpPr>
            <p:cNvPr id="20" name="Google Shape;195;p28">
              <a:extLst>
                <a:ext uri="{FF2B5EF4-FFF2-40B4-BE49-F238E27FC236}">
                  <a16:creationId xmlns:a16="http://schemas.microsoft.com/office/drawing/2014/main" id="{D4FA22D0-6928-4138-E281-BE0DB788DC3A}"/>
                </a:ext>
              </a:extLst>
            </p:cNvPr>
            <p:cNvSpPr/>
            <p:nvPr/>
          </p:nvSpPr>
          <p:spPr>
            <a:xfrm>
              <a:off x="6465155" y="1958411"/>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4</a:t>
              </a:r>
              <a:endParaRPr sz="1300" b="0" i="0" u="none" strike="noStrike" cap="none" dirty="0">
                <a:solidFill>
                  <a:srgbClr val="000000"/>
                </a:solidFill>
                <a:latin typeface="Arial"/>
                <a:ea typeface="Arial"/>
                <a:cs typeface="Arial"/>
                <a:sym typeface="Arial"/>
              </a:endParaRPr>
            </a:p>
          </p:txBody>
        </p:sp>
        <p:sp>
          <p:nvSpPr>
            <p:cNvPr id="21" name="Google Shape;196;p28">
              <a:extLst>
                <a:ext uri="{FF2B5EF4-FFF2-40B4-BE49-F238E27FC236}">
                  <a16:creationId xmlns:a16="http://schemas.microsoft.com/office/drawing/2014/main" id="{A8F327CD-C74F-70E6-E7F3-D3FC07DF468B}"/>
                </a:ext>
              </a:extLst>
            </p:cNvPr>
            <p:cNvSpPr/>
            <p:nvPr/>
          </p:nvSpPr>
          <p:spPr>
            <a:xfrm>
              <a:off x="6457375" y="526291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22" name="Google Shape;197;p28">
              <a:extLst>
                <a:ext uri="{FF2B5EF4-FFF2-40B4-BE49-F238E27FC236}">
                  <a16:creationId xmlns:a16="http://schemas.microsoft.com/office/drawing/2014/main" id="{E69249EB-EFBC-6995-98E2-E8B3C4B952BF}"/>
                </a:ext>
              </a:extLst>
            </p:cNvPr>
            <p:cNvSpPr/>
            <p:nvPr/>
          </p:nvSpPr>
          <p:spPr>
            <a:xfrm>
              <a:off x="6470010" y="38629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5</a:t>
              </a:r>
              <a:endParaRPr sz="1300" b="0" i="0" u="none" strike="noStrike" cap="none" dirty="0">
                <a:solidFill>
                  <a:srgbClr val="000000"/>
                </a:solidFill>
                <a:latin typeface="Arial"/>
                <a:ea typeface="Arial"/>
                <a:cs typeface="Arial"/>
                <a:sym typeface="Arial"/>
              </a:endParaRPr>
            </a:p>
          </p:txBody>
        </p:sp>
        <p:sp>
          <p:nvSpPr>
            <p:cNvPr id="23" name="Google Shape;198;p28">
              <a:extLst>
                <a:ext uri="{FF2B5EF4-FFF2-40B4-BE49-F238E27FC236}">
                  <a16:creationId xmlns:a16="http://schemas.microsoft.com/office/drawing/2014/main" id="{4D410BFE-663B-D968-9565-9CA1BD7FAD36}"/>
                </a:ext>
              </a:extLst>
            </p:cNvPr>
            <p:cNvSpPr/>
            <p:nvPr/>
          </p:nvSpPr>
          <p:spPr>
            <a:xfrm>
              <a:off x="966181" y="525398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3</a:t>
              </a:r>
              <a:endParaRPr sz="13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7"/>
        <p:cNvGrpSpPr/>
        <p:nvPr/>
      </p:nvGrpSpPr>
      <p:grpSpPr>
        <a:xfrm>
          <a:off x="0" y="0"/>
          <a:ext cx="0" cy="0"/>
          <a:chOff x="0" y="0"/>
          <a:chExt cx="0" cy="0"/>
        </a:xfrm>
      </p:grpSpPr>
      <p:sp>
        <p:nvSpPr>
          <p:cNvPr id="418" name="Google Shape;418;p46"/>
          <p:cNvSpPr/>
          <p:nvPr/>
        </p:nvSpPr>
        <p:spPr>
          <a:xfrm>
            <a:off x="4078850" y="2223740"/>
            <a:ext cx="6377902" cy="22347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¿Cuándo se ha sentido exitoso en la planificación/preparación de sus comidas? ¿Qué hizo que se sintiera exitoso?</a:t>
            </a:r>
            <a:endParaRPr sz="2400" i="0" u="none" strike="noStrike" cap="none" dirty="0">
              <a:solidFill>
                <a:srgbClr val="000000"/>
              </a:solidFill>
              <a:latin typeface="Roboto"/>
              <a:ea typeface="Roboto"/>
              <a:cs typeface="Roboto"/>
              <a:sym typeface="Roboto"/>
            </a:endParaRPr>
          </a:p>
        </p:txBody>
      </p:sp>
      <p:pic>
        <p:nvPicPr>
          <p:cNvPr id="419" name="Google Shape;419;p46"/>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20" name="Google Shape;420;p46"/>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21" name="Google Shape;421;p46"/>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22" name="Google Shape;422;p46"/>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7"/>
        <p:cNvGrpSpPr/>
        <p:nvPr/>
      </p:nvGrpSpPr>
      <p:grpSpPr>
        <a:xfrm>
          <a:off x="0" y="0"/>
          <a:ext cx="0" cy="0"/>
          <a:chOff x="0" y="0"/>
          <a:chExt cx="0" cy="0"/>
        </a:xfrm>
      </p:grpSpPr>
      <p:sp>
        <p:nvSpPr>
          <p:cNvPr id="428" name="Google Shape;428;p47"/>
          <p:cNvSpPr/>
          <p:nvPr/>
        </p:nvSpPr>
        <p:spPr>
          <a:xfrm>
            <a:off x="4272250" y="2399480"/>
            <a:ext cx="6419893" cy="10269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algunas formas creativas en las que ha apoyado a sus hijos para que prueben alimentos nuevos?</a:t>
            </a:r>
            <a:endParaRPr sz="2600" dirty="0">
              <a:solidFill>
                <a:schemeClr val="dk1"/>
              </a:solidFill>
              <a:latin typeface="Calibri"/>
              <a:ea typeface="Calibri"/>
              <a:cs typeface="Calibri"/>
              <a:sym typeface="Calibri"/>
            </a:endParaRPr>
          </a:p>
        </p:txBody>
      </p:sp>
      <p:pic>
        <p:nvPicPr>
          <p:cNvPr id="429" name="Google Shape;429;p47"/>
          <p:cNvPicPr preferRelativeResize="0"/>
          <p:nvPr/>
        </p:nvPicPr>
        <p:blipFill rotWithShape="1">
          <a:blip r:embed="rId3">
            <a:alphaModFix/>
          </a:blip>
          <a:srcRect/>
          <a:stretch/>
        </p:blipFill>
        <p:spPr>
          <a:xfrm>
            <a:off x="10837707" y="5813239"/>
            <a:ext cx="1231820" cy="1026833"/>
          </a:xfrm>
          <a:prstGeom prst="rect">
            <a:avLst/>
          </a:prstGeom>
          <a:noFill/>
          <a:ln>
            <a:noFill/>
          </a:ln>
        </p:spPr>
      </p:pic>
      <p:pic>
        <p:nvPicPr>
          <p:cNvPr id="430" name="Google Shape;430;p47"/>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31" name="Google Shape;431;p47"/>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32" name="Google Shape;432;p47"/>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7"/>
        <p:cNvGrpSpPr/>
        <p:nvPr/>
      </p:nvGrpSpPr>
      <p:grpSpPr>
        <a:xfrm>
          <a:off x="0" y="0"/>
          <a:ext cx="0" cy="0"/>
          <a:chOff x="0" y="0"/>
          <a:chExt cx="0" cy="0"/>
        </a:xfrm>
      </p:grpSpPr>
      <p:pic>
        <p:nvPicPr>
          <p:cNvPr id="438" name="Google Shape;438;p48"/>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39" name="Google Shape;439;p48"/>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40" name="Google Shape;440;p48"/>
          <p:cNvSpPr/>
          <p:nvPr/>
        </p:nvSpPr>
        <p:spPr>
          <a:xfrm>
            <a:off x="442231"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41" name="Google Shape;441;p48"/>
          <p:cNvSpPr/>
          <p:nvPr/>
        </p:nvSpPr>
        <p:spPr>
          <a:xfrm>
            <a:off x="4012224" y="2206780"/>
            <a:ext cx="6286019" cy="17121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algunas de las estrategias que aprendió hoy y cómo las aplicará cuando le presente nuevos alimentos a su hijo?</a:t>
            </a: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442" name="Google Shape;442;p48"/>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7"/>
        <p:cNvGrpSpPr/>
        <p:nvPr/>
      </p:nvGrpSpPr>
      <p:grpSpPr>
        <a:xfrm>
          <a:off x="0" y="0"/>
          <a:ext cx="0" cy="0"/>
          <a:chOff x="0" y="0"/>
          <a:chExt cx="0" cy="0"/>
        </a:xfrm>
      </p:grpSpPr>
      <p:pic>
        <p:nvPicPr>
          <p:cNvPr id="448" name="Google Shape;448;p49"/>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49" name="Google Shape;449;p49"/>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Reflexión</a:t>
            </a:r>
            <a:endParaRPr sz="1300" b="0" i="0" u="none" strike="noStrike" cap="none">
              <a:solidFill>
                <a:srgbClr val="000000"/>
              </a:solidFill>
              <a:latin typeface="Arial"/>
              <a:ea typeface="Arial"/>
              <a:cs typeface="Arial"/>
              <a:sym typeface="Arial"/>
            </a:endParaRPr>
          </a:p>
        </p:txBody>
      </p:sp>
      <p:pic>
        <p:nvPicPr>
          <p:cNvPr id="450" name="Google Shape;450;p49"/>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51" name="Google Shape;451;p49"/>
          <p:cNvSpPr/>
          <p:nvPr/>
        </p:nvSpPr>
        <p:spPr>
          <a:xfrm>
            <a:off x="4889624" y="1643066"/>
            <a:ext cx="6406031"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siente después de haber escuchado las respuestas de los otros participantes? </a:t>
            </a: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p:txBody>
      </p:sp>
      <p:pic>
        <p:nvPicPr>
          <p:cNvPr id="452" name="Google Shape;452;p49"/>
          <p:cNvPicPr preferRelativeResize="0"/>
          <p:nvPr/>
        </p:nvPicPr>
        <p:blipFill rotWithShape="1">
          <a:blip r:embed="rId5">
            <a:alphaModFix/>
          </a:blip>
          <a:srcRect/>
          <a:stretch/>
        </p:blipFill>
        <p:spPr>
          <a:xfrm>
            <a:off x="10851332" y="5813239"/>
            <a:ext cx="1231820" cy="1026833"/>
          </a:xfrm>
          <a:prstGeom prst="rect">
            <a:avLst/>
          </a:prstGeom>
          <a:noFill/>
          <a:ln>
            <a:noFill/>
          </a:ln>
        </p:spPr>
      </p:pic>
      <p:pic>
        <p:nvPicPr>
          <p:cNvPr id="453" name="Google Shape;453;p49"/>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54" name="Google Shape;454;p49"/>
          <p:cNvPicPr preferRelativeResize="0"/>
          <p:nvPr/>
        </p:nvPicPr>
        <p:blipFill rotWithShape="1">
          <a:blip r:embed="rId7">
            <a:alphaModFix/>
          </a:blip>
          <a:srcRect/>
          <a:stretch/>
        </p:blipFill>
        <p:spPr>
          <a:xfrm>
            <a:off x="1843942" y="2196703"/>
            <a:ext cx="1778729" cy="2470457"/>
          </a:xfrm>
          <a:prstGeom prst="rect">
            <a:avLst/>
          </a:prstGeom>
          <a:noFill/>
          <a:ln>
            <a:noFill/>
          </a:ln>
        </p:spPr>
      </p:pic>
      <p:sp>
        <p:nvSpPr>
          <p:cNvPr id="455" name="Google Shape;455;p49"/>
          <p:cNvSpPr/>
          <p:nvPr/>
        </p:nvSpPr>
        <p:spPr>
          <a:xfrm>
            <a:off x="4888788" y="3400522"/>
            <a:ext cx="60246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sintió al compartir sus propios pensamientos y experiencias? </a:t>
            </a:r>
            <a:endParaRPr sz="1300" b="0" i="0" u="none" strike="noStrike" cap="none" dirty="0">
              <a:solidFill>
                <a:srgbClr val="000000"/>
              </a:solidFill>
              <a:latin typeface="Arial"/>
              <a:ea typeface="Arial"/>
              <a:cs typeface="Arial"/>
              <a:sym typeface="Arial"/>
            </a:endParaRPr>
          </a:p>
        </p:txBody>
      </p:sp>
      <p:sp>
        <p:nvSpPr>
          <p:cNvPr id="456" name="Google Shape;456;p49"/>
          <p:cNvSpPr/>
          <p:nvPr/>
        </p:nvSpPr>
        <p:spPr>
          <a:xfrm>
            <a:off x="4888788" y="4434518"/>
            <a:ext cx="6024600" cy="14307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¿Qué es lo que se llevará de hoy?</a:t>
            </a:r>
            <a:endParaRPr sz="1300" b="0" i="0" u="none" strike="noStrike" cap="none" dirty="0">
              <a:solidFill>
                <a:srgbClr val="000000"/>
              </a:solidFill>
              <a:latin typeface="Arial"/>
              <a:ea typeface="Arial"/>
              <a:cs typeface="Arial"/>
              <a:sym typeface="Arial"/>
            </a:endParaRPr>
          </a:p>
        </p:txBody>
      </p:sp>
      <p:pic>
        <p:nvPicPr>
          <p:cNvPr id="457" name="Google Shape;457;p49"/>
          <p:cNvPicPr preferRelativeResize="0"/>
          <p:nvPr/>
        </p:nvPicPr>
        <p:blipFill>
          <a:blip r:embed="rId8">
            <a:alphaModFix/>
          </a:blip>
          <a:stretch>
            <a:fillRect/>
          </a:stretch>
        </p:blipFill>
        <p:spPr>
          <a:xfrm>
            <a:off x="169750" y="5848738"/>
            <a:ext cx="1094676" cy="803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10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5"/>
                                        </p:tgtEl>
                                        <p:attrNameLst>
                                          <p:attrName>style.visibility</p:attrName>
                                        </p:attrNameLst>
                                      </p:cBhvr>
                                      <p:to>
                                        <p:strVal val="visible"/>
                                      </p:to>
                                    </p:set>
                                    <p:animEffect transition="in" filter="fade">
                                      <p:cBhvr>
                                        <p:cTn id="12" dur="1000"/>
                                        <p:tgtEl>
                                          <p:spTgt spid="4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6"/>
                                        </p:tgtEl>
                                        <p:attrNameLst>
                                          <p:attrName>style.visibility</p:attrName>
                                        </p:attrNameLst>
                                      </p:cBhvr>
                                      <p:to>
                                        <p:strVal val="visible"/>
                                      </p:to>
                                    </p:set>
                                    <p:animEffect transition="in" filter="fade">
                                      <p:cBhvr>
                                        <p:cTn id="1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
        <p:cNvGrpSpPr/>
        <p:nvPr/>
      </p:nvGrpSpPr>
      <p:grpSpPr>
        <a:xfrm>
          <a:off x="0" y="0"/>
          <a:ext cx="0" cy="0"/>
          <a:chOff x="0" y="0"/>
          <a:chExt cx="0" cy="0"/>
        </a:xfrm>
      </p:grpSpPr>
      <p:sp>
        <p:nvSpPr>
          <p:cNvPr id="463" name="Google Shape;463;p50"/>
          <p:cNvSpPr/>
          <p:nvPr/>
        </p:nvSpPr>
        <p:spPr>
          <a:xfrm>
            <a:off x="946085" y="739606"/>
            <a:ext cx="4658010"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dirty="0">
                <a:solidFill>
                  <a:srgbClr val="121212"/>
                </a:solidFill>
                <a:latin typeface="Roboto"/>
                <a:ea typeface="Roboto"/>
                <a:cs typeface="Roboto"/>
                <a:sym typeface="Roboto"/>
              </a:rPr>
              <a:t>Nota para sí mismo</a:t>
            </a:r>
            <a:endParaRPr sz="1300" b="0" i="0" u="none" strike="noStrike" cap="none" dirty="0">
              <a:solidFill>
                <a:srgbClr val="000000"/>
              </a:solidFill>
              <a:latin typeface="Arial"/>
              <a:ea typeface="Arial"/>
              <a:cs typeface="Arial"/>
              <a:sym typeface="Arial"/>
            </a:endParaRPr>
          </a:p>
        </p:txBody>
      </p:sp>
      <p:sp>
        <p:nvSpPr>
          <p:cNvPr id="464" name="Google Shape;464;p50"/>
          <p:cNvSpPr/>
          <p:nvPr/>
        </p:nvSpPr>
        <p:spPr>
          <a:xfrm>
            <a:off x="946078" y="2397861"/>
            <a:ext cx="5424742" cy="2375400"/>
          </a:xfrm>
          <a:prstGeom prst="rect">
            <a:avLst/>
          </a:prstGeom>
          <a:noFill/>
          <a:ln>
            <a:noFill/>
          </a:ln>
        </p:spPr>
        <p:txBody>
          <a:bodyPr spcFirstLastPara="1" wrap="square" lIns="89275" tIns="89275" rIns="89275" bIns="0" rtlCol="0" anchor="t" anchorCtr="0">
            <a:noAutofit/>
          </a:bodyPr>
          <a:lstStyle/>
          <a:p>
            <a:pPr marL="0" lvl="0" indent="0" algn="l" rtl="0">
              <a:spcBef>
                <a:spcPts val="0"/>
              </a:spcBef>
              <a:spcAft>
                <a:spcPts val="0"/>
              </a:spcAft>
              <a:buClr>
                <a:schemeClr val="dk1"/>
              </a:buClr>
              <a:buSzPts val="1400"/>
              <a:buFont typeface="Arial"/>
              <a:buNone/>
            </a:pPr>
            <a:r>
              <a:rPr lang="es-us" sz="3200" dirty="0">
                <a:solidFill>
                  <a:schemeClr val="dk1"/>
                </a:solidFill>
                <a:highlight>
                  <a:schemeClr val="lt1"/>
                </a:highlight>
                <a:latin typeface="Roboto"/>
                <a:ea typeface="Roboto"/>
                <a:cs typeface="Roboto"/>
                <a:sym typeface="Roboto"/>
              </a:rPr>
              <a:t>¿Cuál es una manera de incorporar uno o más de los elementos estructurales de HOPE en su rutina a la hora de comer?</a:t>
            </a:r>
            <a:endParaRPr sz="3200" dirty="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dirty="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465" name="Google Shape;465;p50"/>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467" name="Google Shape;467;p50"/>
          <p:cNvPicPr preferRelativeResize="0"/>
          <p:nvPr/>
        </p:nvPicPr>
        <p:blipFill>
          <a:blip r:embed="rId4">
            <a:alphaModFix/>
          </a:blip>
          <a:stretch>
            <a:fillRect/>
          </a:stretch>
        </p:blipFill>
        <p:spPr>
          <a:xfrm>
            <a:off x="169750" y="5848738"/>
            <a:ext cx="1094676" cy="803399"/>
          </a:xfrm>
          <a:prstGeom prst="rect">
            <a:avLst/>
          </a:prstGeom>
          <a:noFill/>
          <a:ln>
            <a:noFill/>
          </a:ln>
        </p:spPr>
      </p:pic>
      <p:pic>
        <p:nvPicPr>
          <p:cNvPr id="2" name="Picture 1" descr="A person and a child preparing food&#10;&#10;Description automatically generated">
            <a:extLst>
              <a:ext uri="{FF2B5EF4-FFF2-40B4-BE49-F238E27FC236}">
                <a16:creationId xmlns:a16="http://schemas.microsoft.com/office/drawing/2014/main" id="{31A30AB3-4802-F2F6-CD5B-A81D7B207A50}"/>
              </a:ext>
            </a:extLst>
          </p:cNvPr>
          <p:cNvPicPr>
            <a:picLocks noChangeAspect="1"/>
          </p:cNvPicPr>
          <p:nvPr/>
        </p:nvPicPr>
        <p:blipFill rotWithShape="1">
          <a:blip r:embed="rId5"/>
          <a:srcRect l="26228" r="20981"/>
          <a:stretch/>
        </p:blipFill>
        <p:spPr>
          <a:xfrm>
            <a:off x="6767258" y="0"/>
            <a:ext cx="5424742"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2"/>
        <p:cNvGrpSpPr/>
        <p:nvPr/>
      </p:nvGrpSpPr>
      <p:grpSpPr>
        <a:xfrm>
          <a:off x="0" y="0"/>
          <a:ext cx="0" cy="0"/>
          <a:chOff x="0" y="0"/>
          <a:chExt cx="0" cy="0"/>
        </a:xfrm>
      </p:grpSpPr>
      <p:sp>
        <p:nvSpPr>
          <p:cNvPr id="473" name="Google Shape;473;p51"/>
          <p:cNvSpPr/>
          <p:nvPr/>
        </p:nvSpPr>
        <p:spPr>
          <a:xfrm>
            <a:off x="1597634" y="687586"/>
            <a:ext cx="4296900"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74" name="Google Shape;474;p51"/>
          <p:cNvSpPr/>
          <p:nvPr/>
        </p:nvSpPr>
        <p:spPr>
          <a:xfrm>
            <a:off x="471232" y="1571625"/>
            <a:ext cx="6481600" cy="4821900"/>
          </a:xfrm>
          <a:prstGeom prst="rect">
            <a:avLst/>
          </a:prstGeom>
          <a:noFill/>
          <a:ln>
            <a:noFill/>
          </a:ln>
        </p:spPr>
        <p:txBody>
          <a:bodyPr spcFirstLastPara="1" wrap="square" lIns="89275" tIns="89275" rIns="89275" bIns="0" rtlCol="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s-us" sz="2400" b="0" i="0" u="none" strike="noStrike" cap="none" dirty="0">
                <a:solidFill>
                  <a:srgbClr val="121212"/>
                </a:solidFill>
                <a:latin typeface="Roboto"/>
                <a:ea typeface="Roboto"/>
                <a:cs typeface="Roboto"/>
                <a:sym typeface="Roboto"/>
              </a:rPr>
              <a:t>Después de reflexionar, escriba la respuesta en la “Nota para sí mismo” </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spc="-20" dirty="0">
                <a:solidFill>
                  <a:srgbClr val="121212"/>
                </a:solidFill>
                <a:latin typeface="Roboto"/>
                <a:ea typeface="Roboto"/>
                <a:cs typeface="Roboto"/>
                <a:sym typeface="Roboto"/>
              </a:rPr>
              <a:t>Haga clic en “</a:t>
            </a:r>
            <a:r>
              <a:rPr lang="es-us" sz="2400" b="0" i="0" u="none" strike="noStrike" cap="none" spc="-20" dirty="0" err="1">
                <a:solidFill>
                  <a:srgbClr val="121212"/>
                </a:solidFill>
                <a:latin typeface="Roboto"/>
                <a:ea typeface="Roboto"/>
                <a:cs typeface="Roboto"/>
                <a:sym typeface="Roboto"/>
              </a:rPr>
              <a:t>Choose</a:t>
            </a:r>
            <a:r>
              <a:rPr lang="es-us" sz="2400" b="0" i="0" u="none" strike="noStrike" cap="none" spc="-20" dirty="0">
                <a:solidFill>
                  <a:srgbClr val="121212"/>
                </a:solidFill>
                <a:latin typeface="Roboto"/>
                <a:ea typeface="Roboto"/>
                <a:cs typeface="Roboto"/>
                <a:sym typeface="Roboto"/>
              </a:rPr>
              <a:t> a Date” (Elegir una fecha)</a:t>
            </a:r>
            <a:endParaRPr sz="1300" b="0" i="0" u="none" strike="noStrike" cap="none" spc="-20" dirty="0">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s-us" sz="2400" b="0" i="0" u="none" strike="noStrike" cap="none" dirty="0">
                <a:solidFill>
                  <a:srgbClr val="121212"/>
                </a:solidFill>
                <a:latin typeface="Roboto"/>
                <a:ea typeface="Roboto"/>
                <a:cs typeface="Roboto"/>
                <a:sym typeface="Roboto"/>
              </a:rPr>
              <a:t>Ingrese la fecha dentro de dos semanas</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que esta carta sea privada</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Escriba su dirección de correo electrónico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clic en “</a:t>
            </a:r>
            <a:r>
              <a:rPr lang="es-us" sz="2400" b="0" i="0" u="none" strike="noStrike" cap="none" dirty="0" err="1">
                <a:solidFill>
                  <a:srgbClr val="121212"/>
                </a:solidFill>
                <a:latin typeface="Roboto"/>
                <a:ea typeface="Roboto"/>
                <a:cs typeface="Roboto"/>
                <a:sym typeface="Roboto"/>
              </a:rPr>
              <a:t>Send</a:t>
            </a:r>
            <a:r>
              <a:rPr lang="es-us" sz="2400" b="0" i="0" u="none" strike="noStrike" cap="none" dirty="0">
                <a:solidFill>
                  <a:srgbClr val="121212"/>
                </a:solidFill>
                <a:latin typeface="Roboto"/>
                <a:ea typeface="Roboto"/>
                <a:cs typeface="Roboto"/>
                <a:sym typeface="Roboto"/>
              </a:rPr>
              <a:t> to the Future!</a:t>
            </a:r>
            <a:r>
              <a:rPr lang="es-us" sz="2400" dirty="0">
                <a:solidFill>
                  <a:srgbClr val="121212"/>
                </a:solidFill>
                <a:latin typeface="Roboto"/>
                <a:ea typeface="Roboto"/>
                <a:cs typeface="Roboto"/>
                <a:sym typeface="Roboto"/>
              </a:rPr>
              <a:t>”</a:t>
            </a:r>
            <a:r>
              <a:rPr lang="es-us" sz="2400" b="0" i="0" u="none" strike="noStrike" cap="none" dirty="0">
                <a:solidFill>
                  <a:srgbClr val="121212"/>
                </a:solidFill>
                <a:latin typeface="Roboto"/>
                <a:ea typeface="Roboto"/>
                <a:cs typeface="Roboto"/>
                <a:sym typeface="Roboto"/>
              </a:rPr>
              <a:t> (¡Enviar </a:t>
            </a:r>
            <a:br>
              <a:rPr lang="es-us" sz="2400" b="0" i="0" u="none" strike="noStrike" cap="none" dirty="0">
                <a:solidFill>
                  <a:srgbClr val="121212"/>
                </a:solidFill>
                <a:latin typeface="Roboto"/>
                <a:ea typeface="Roboto"/>
                <a:cs typeface="Roboto"/>
                <a:sym typeface="Roboto"/>
              </a:rPr>
            </a:br>
            <a:r>
              <a:rPr lang="es-us" sz="2400" b="0" i="0" u="none" strike="noStrike" cap="none" dirty="0">
                <a:solidFill>
                  <a:srgbClr val="121212"/>
                </a:solidFill>
                <a:latin typeface="Roboto"/>
                <a:ea typeface="Roboto"/>
                <a:cs typeface="Roboto"/>
                <a:sym typeface="Roboto"/>
              </a:rPr>
              <a:t>al futuro!)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475" name="Google Shape;475;p51"/>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76" name="Google Shape;476;p5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1"/>
        <p:cNvGrpSpPr/>
        <p:nvPr/>
      </p:nvGrpSpPr>
      <p:grpSpPr>
        <a:xfrm>
          <a:off x="0" y="0"/>
          <a:ext cx="0" cy="0"/>
          <a:chOff x="0" y="0"/>
          <a:chExt cx="0" cy="0"/>
        </a:xfrm>
      </p:grpSpPr>
      <p:pic>
        <p:nvPicPr>
          <p:cNvPr id="482" name="Google Shape;482;p52"/>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83" name="Google Shape;483;p52"/>
          <p:cNvSpPr/>
          <p:nvPr/>
        </p:nvSpPr>
        <p:spPr>
          <a:xfrm>
            <a:off x="1071040" y="892968"/>
            <a:ext cx="94698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a:solidFill>
                  <a:srgbClr val="2061A3"/>
                </a:solidFill>
                <a:latin typeface="Roboto"/>
                <a:ea typeface="Roboto"/>
                <a:cs typeface="Roboto"/>
                <a:sym typeface="Roboto"/>
              </a:rPr>
              <a:t>¡MUCHAS GRACIAS!</a:t>
            </a:r>
            <a:endParaRPr sz="1300" b="0" i="0" u="none" strike="noStrike" cap="none">
              <a:solidFill>
                <a:srgbClr val="000000"/>
              </a:solidFill>
              <a:latin typeface="Arial"/>
              <a:ea typeface="Arial"/>
              <a:cs typeface="Arial"/>
              <a:sym typeface="Arial"/>
            </a:endParaRPr>
          </a:p>
        </p:txBody>
      </p:sp>
      <p:pic>
        <p:nvPicPr>
          <p:cNvPr id="484" name="Google Shape;484;p52"/>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485" name="Google Shape;485;p52"/>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486" name="Google Shape;486;p52"/>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487" name="Google Shape;487;p52"/>
          <p:cNvPicPr preferRelativeResize="0"/>
          <p:nvPr/>
        </p:nvPicPr>
        <p:blipFill>
          <a:blip r:embed="rId6">
            <a:alphaModFix/>
          </a:blip>
          <a:stretch>
            <a:fillRect/>
          </a:stretch>
        </p:blipFill>
        <p:spPr>
          <a:xfrm>
            <a:off x="9145350" y="5387993"/>
            <a:ext cx="2527575" cy="613375"/>
          </a:xfrm>
          <a:prstGeom prst="rect">
            <a:avLst/>
          </a:prstGeom>
          <a:noFill/>
          <a:ln>
            <a:noFill/>
          </a:ln>
        </p:spPr>
      </p:pic>
      <p:pic>
        <p:nvPicPr>
          <p:cNvPr id="488" name="Google Shape;488;p52"/>
          <p:cNvPicPr preferRelativeResize="0"/>
          <p:nvPr/>
        </p:nvPicPr>
        <p:blipFill>
          <a:blip r:embed="rId7">
            <a:alphaModFix/>
          </a:blip>
          <a:stretch>
            <a:fillRect/>
          </a:stretch>
        </p:blipFill>
        <p:spPr>
          <a:xfrm>
            <a:off x="892900" y="5119525"/>
            <a:ext cx="1710275" cy="1255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29"/>
          <p:cNvSpPr/>
          <p:nvPr/>
        </p:nvSpPr>
        <p:spPr>
          <a:xfrm>
            <a:off x="5064706" y="892968"/>
            <a:ext cx="4908900" cy="848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None/>
            </a:pPr>
            <a:r>
              <a:rPr lang="es-us" sz="3500" b="1" i="0" u="none" strike="noStrike" cap="none">
                <a:solidFill>
                  <a:srgbClr val="121212"/>
                </a:solidFill>
                <a:latin typeface="Roboto"/>
                <a:ea typeface="Roboto"/>
                <a:cs typeface="Roboto"/>
                <a:sym typeface="Roboto"/>
              </a:rPr>
              <a:t>¡Bienvenido!</a:t>
            </a:r>
            <a:endParaRPr sz="1300"/>
          </a:p>
        </p:txBody>
      </p:sp>
      <p:sp>
        <p:nvSpPr>
          <p:cNvPr id="207" name="Google Shape;207;p29"/>
          <p:cNvSpPr/>
          <p:nvPr/>
        </p:nvSpPr>
        <p:spPr>
          <a:xfrm>
            <a:off x="5064700" y="2119725"/>
            <a:ext cx="4175553" cy="33576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None/>
            </a:pPr>
            <a:endParaRPr sz="1700" b="0" i="0" u="none" strike="noStrike" cap="none" dirty="0">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dirty="0">
              <a:solidFill>
                <a:srgbClr val="292929"/>
              </a:solidFill>
              <a:latin typeface="Roboto"/>
              <a:ea typeface="Roboto"/>
              <a:cs typeface="Roboto"/>
              <a:sym typeface="Roboto"/>
            </a:endParaRPr>
          </a:p>
          <a:p>
            <a:pPr marL="0" lvl="0" indent="0" algn="l" rtl="0">
              <a:spcBef>
                <a:spcPts val="0"/>
              </a:spcBef>
              <a:spcAft>
                <a:spcPts val="0"/>
              </a:spcAft>
              <a:buNone/>
            </a:pPr>
            <a:r>
              <a:rPr lang="es-us" sz="2400" dirty="0">
                <a:solidFill>
                  <a:schemeClr val="dk1"/>
                </a:solidFill>
                <a:latin typeface="Roboto"/>
                <a:ea typeface="Roboto"/>
                <a:cs typeface="Roboto"/>
                <a:sym typeface="Roboto"/>
              </a:rPr>
              <a:t>¿Puede recordar una comida cotidiana favorita de cuando era niño?</a:t>
            </a:r>
            <a:endParaRPr sz="2400" dirty="0">
              <a:latin typeface="Roboto"/>
              <a:ea typeface="Roboto"/>
              <a:cs typeface="Roboto"/>
              <a:sym typeface="Roboto"/>
            </a:endParaRPr>
          </a:p>
          <a:p>
            <a:pPr marL="0" marR="0" lvl="0" indent="0" algn="l" rtl="0">
              <a:lnSpc>
                <a:spcPct val="125000"/>
              </a:lnSpc>
              <a:spcBef>
                <a:spcPts val="0"/>
              </a:spcBef>
              <a:spcAft>
                <a:spcPts val="0"/>
              </a:spcAft>
              <a:buNone/>
            </a:pPr>
            <a:endParaRPr sz="1700" b="0" i="1" u="none" strike="noStrike" cap="none" dirty="0">
              <a:solidFill>
                <a:srgbClr val="292929"/>
              </a:solidFill>
              <a:latin typeface="Roboto"/>
              <a:ea typeface="Roboto"/>
              <a:cs typeface="Roboto"/>
              <a:sym typeface="Roboto"/>
            </a:endParaRPr>
          </a:p>
        </p:txBody>
      </p:sp>
      <p:pic>
        <p:nvPicPr>
          <p:cNvPr id="208" name="Google Shape;208;p29"/>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09" name="Google Shape;209;p29"/>
          <p:cNvPicPr preferRelativeResize="0"/>
          <p:nvPr/>
        </p:nvPicPr>
        <p:blipFill rotWithShape="1">
          <a:blip r:embed="rId4">
            <a:alphaModFix/>
          </a:blip>
          <a:srcRect/>
          <a:stretch/>
        </p:blipFill>
        <p:spPr>
          <a:xfrm>
            <a:off x="10878532" y="5813227"/>
            <a:ext cx="1231820" cy="1026832"/>
          </a:xfrm>
          <a:prstGeom prst="rect">
            <a:avLst/>
          </a:prstGeom>
          <a:noFill/>
          <a:ln>
            <a:noFill/>
          </a:ln>
        </p:spPr>
      </p:pic>
      <p:pic>
        <p:nvPicPr>
          <p:cNvPr id="211" name="Google Shape;211;p29"/>
          <p:cNvPicPr preferRelativeResize="0"/>
          <p:nvPr/>
        </p:nvPicPr>
        <p:blipFill>
          <a:blip r:embed="rId5">
            <a:alphaModFix/>
          </a:blip>
          <a:stretch>
            <a:fillRect/>
          </a:stretch>
        </p:blipFill>
        <p:spPr>
          <a:xfrm>
            <a:off x="4822725" y="5855663"/>
            <a:ext cx="1094676" cy="803399"/>
          </a:xfrm>
          <a:prstGeom prst="rect">
            <a:avLst/>
          </a:prstGeom>
          <a:noFill/>
          <a:ln>
            <a:noFill/>
          </a:ln>
        </p:spPr>
      </p:pic>
      <p:pic>
        <p:nvPicPr>
          <p:cNvPr id="2" name="Picture 1" descr="A person and children eating pasta&#10;&#10;Description automatically generated">
            <a:extLst>
              <a:ext uri="{FF2B5EF4-FFF2-40B4-BE49-F238E27FC236}">
                <a16:creationId xmlns:a16="http://schemas.microsoft.com/office/drawing/2014/main" id="{4980073E-E2ED-2306-DE17-AD3381C508F6}"/>
              </a:ext>
            </a:extLst>
          </p:cNvPr>
          <p:cNvPicPr>
            <a:picLocks noChangeAspect="1"/>
          </p:cNvPicPr>
          <p:nvPr/>
        </p:nvPicPr>
        <p:blipFill>
          <a:blip r:embed="rId6"/>
          <a:stretch>
            <a:fillRect/>
          </a:stretch>
        </p:blipFill>
        <p:spPr>
          <a:xfrm>
            <a:off x="0" y="0"/>
            <a:ext cx="457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a:stretch/>
        </p:blipFill>
        <p:spPr>
          <a:xfrm>
            <a:off x="10864932" y="5813239"/>
            <a:ext cx="1231820" cy="1026833"/>
          </a:xfrm>
          <a:prstGeom prst="rect">
            <a:avLst/>
          </a:prstGeom>
          <a:noFill/>
          <a:ln>
            <a:noFill/>
          </a:ln>
        </p:spPr>
      </p:pic>
      <p:sp>
        <p:nvSpPr>
          <p:cNvPr id="218" name="Google Shape;218;p30"/>
          <p:cNvSpPr/>
          <p:nvPr/>
        </p:nvSpPr>
        <p:spPr>
          <a:xfrm>
            <a:off x="954446" y="1724045"/>
            <a:ext cx="9610947" cy="3759600"/>
          </a:xfrm>
          <a:prstGeom prst="rect">
            <a:avLst/>
          </a:prstGeom>
          <a:noFill/>
          <a:ln>
            <a:noFill/>
          </a:ln>
        </p:spPr>
        <p:txBody>
          <a:bodyPr spcFirstLastPara="1" wrap="square" lIns="89275" tIns="89275" rIns="89275" bIns="0" rtlCol="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highlight>
                  <a:srgbClr val="FFFFFF"/>
                </a:highlight>
                <a:latin typeface="Roboto"/>
                <a:ea typeface="Roboto"/>
                <a:cs typeface="Roboto"/>
                <a:sym typeface="Roboto"/>
              </a:rPr>
              <a:t>Comprender cómo los cuatro elementos estructurales de HOPE (resultados saludables de experiencias positivas) apoyan el desarrollo del niño y la familia</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latin typeface="Roboto"/>
                <a:ea typeface="Roboto"/>
                <a:cs typeface="Roboto"/>
                <a:sym typeface="Roboto"/>
              </a:rPr>
              <a:t>Aprender cómo los hábitos de alimentación saludable apoyan al niño integral</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Char char="●"/>
            </a:pPr>
            <a:r>
              <a:rPr lang="es-us" sz="2400" dirty="0">
                <a:solidFill>
                  <a:schemeClr val="dk1"/>
                </a:solidFill>
                <a:latin typeface="Roboto"/>
                <a:ea typeface="Roboto"/>
                <a:cs typeface="Roboto"/>
                <a:sym typeface="Roboto"/>
              </a:rPr>
              <a:t>Participar en conversaciones sobre la creación de experiencias positivas con alimentos saludables y actividades a la hora de comer</a:t>
            </a:r>
            <a:endParaRPr sz="2400" dirty="0">
              <a:solidFill>
                <a:schemeClr val="dk1"/>
              </a:solidFill>
              <a:highlight>
                <a:schemeClr val="lt1"/>
              </a:highlight>
              <a:latin typeface="Roboto"/>
              <a:ea typeface="Roboto"/>
              <a:cs typeface="Roboto"/>
              <a:sym typeface="Roboto"/>
            </a:endParaRPr>
          </a:p>
        </p:txBody>
      </p:sp>
      <p:pic>
        <p:nvPicPr>
          <p:cNvPr id="219" name="Google Shape;219;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20" name="Google Shape;220;p30"/>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Objetivos</a:t>
            </a:r>
            <a:endParaRPr sz="1300" b="0" i="0" u="none" strike="noStrike" cap="none">
              <a:solidFill>
                <a:srgbClr val="000000"/>
              </a:solidFill>
              <a:latin typeface="Arial"/>
              <a:ea typeface="Arial"/>
              <a:cs typeface="Arial"/>
              <a:sym typeface="Arial"/>
            </a:endParaRPr>
          </a:p>
        </p:txBody>
      </p:sp>
      <p:sp>
        <p:nvSpPr>
          <p:cNvPr id="221" name="Google Shape;221;p30"/>
          <p:cNvSpPr txBox="1"/>
          <p:nvPr/>
        </p:nvSpPr>
        <p:spPr>
          <a:xfrm>
            <a:off x="2786675" y="2982875"/>
            <a:ext cx="9803700" cy="4002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2" name="Google Shape;222;p30"/>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9" name="Google Shape;229;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30" name="Google Shape;230;p31"/>
          <p:cNvPicPr preferRelativeResize="0"/>
          <p:nvPr/>
        </p:nvPicPr>
        <p:blipFill rotWithShape="1">
          <a:blip r:embed="rId5">
            <a:alphaModFix/>
          </a:blip>
          <a:srcRect/>
          <a:stretch/>
        </p:blipFill>
        <p:spPr>
          <a:xfrm>
            <a:off x="10878532" y="5827827"/>
            <a:ext cx="1231820" cy="1026833"/>
          </a:xfrm>
          <a:prstGeom prst="rect">
            <a:avLst/>
          </a:prstGeom>
          <a:noFill/>
          <a:ln>
            <a:noFill/>
          </a:ln>
        </p:spPr>
      </p:pic>
      <p:sp>
        <p:nvSpPr>
          <p:cNvPr id="231" name="Google Shape;231;p31"/>
          <p:cNvSpPr/>
          <p:nvPr/>
        </p:nvSpPr>
        <p:spPr>
          <a:xfrm>
            <a:off x="662480" y="1850949"/>
            <a:ext cx="3402526" cy="279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dirty="0">
                <a:solidFill>
                  <a:schemeClr val="lt1"/>
                </a:solidFill>
                <a:latin typeface="Roboto"/>
                <a:ea typeface="Roboto"/>
                <a:cs typeface="Roboto"/>
                <a:sym typeface="Roboto"/>
              </a:rPr>
              <a:t>Los Cuatro elementos estructurales de HOPE </a:t>
            </a:r>
            <a:endParaRPr sz="4200" b="1" i="0" u="none" strike="noStrike" cap="none" dirty="0">
              <a:solidFill>
                <a:schemeClr val="lt1"/>
              </a:solidFill>
              <a:latin typeface="Roboto"/>
              <a:ea typeface="Roboto"/>
              <a:cs typeface="Roboto"/>
              <a:sym typeface="Roboto"/>
            </a:endParaRPr>
          </a:p>
        </p:txBody>
      </p:sp>
      <p:sp>
        <p:nvSpPr>
          <p:cNvPr id="232" name="Google Shape;232;p31"/>
          <p:cNvSpPr/>
          <p:nvPr/>
        </p:nvSpPr>
        <p:spPr>
          <a:xfrm>
            <a:off x="1825121" y="5742866"/>
            <a:ext cx="2585700" cy="792900"/>
          </a:xfrm>
          <a:prstGeom prst="rect">
            <a:avLst/>
          </a:prstGeom>
          <a:noFill/>
          <a:ln>
            <a:noFill/>
          </a:ln>
        </p:spPr>
        <p:txBody>
          <a:bodyPr spcFirstLastPara="1" wrap="square" lIns="91375" tIns="45675" rIns="91375" bIns="45675" rtlCol="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s-us" sz="1100" b="0" i="0" u="none" strike="noStrike" cap="none" dirty="0" err="1">
                <a:solidFill>
                  <a:schemeClr val="lt1"/>
                </a:solidFill>
                <a:latin typeface="Roboto"/>
                <a:ea typeface="Roboto"/>
                <a:cs typeface="Roboto"/>
                <a:sym typeface="Roboto"/>
              </a:rPr>
              <a:t>Sege</a:t>
            </a:r>
            <a:r>
              <a:rPr lang="es-us" sz="1100" b="0" i="0" u="none" strike="noStrike" cap="none" dirty="0">
                <a:solidFill>
                  <a:schemeClr val="lt1"/>
                </a:solidFill>
                <a:latin typeface="Roboto"/>
                <a:ea typeface="Roboto"/>
                <a:cs typeface="Roboto"/>
                <a:sym typeface="Roboto"/>
              </a:rPr>
              <a:t> y Browne. </a:t>
            </a:r>
            <a:r>
              <a:rPr lang="es-us" sz="1100" b="0" i="0" u="none" strike="noStrike" cap="none" dirty="0" err="1">
                <a:solidFill>
                  <a:schemeClr val="lt1"/>
                </a:solidFill>
                <a:latin typeface="Roboto"/>
                <a:ea typeface="Roboto"/>
                <a:cs typeface="Roboto"/>
                <a:sym typeface="Roboto"/>
              </a:rPr>
              <a:t>Responding</a:t>
            </a:r>
            <a:r>
              <a:rPr lang="es-us" sz="1100" b="0" i="0" u="none" strike="noStrike" cap="none" dirty="0">
                <a:solidFill>
                  <a:schemeClr val="lt1"/>
                </a:solidFill>
                <a:latin typeface="Roboto"/>
                <a:ea typeface="Roboto"/>
                <a:cs typeface="Roboto"/>
                <a:sym typeface="Roboto"/>
              </a:rPr>
              <a:t> to </a:t>
            </a:r>
            <a:r>
              <a:rPr lang="es-us" sz="1100" b="0" i="0" u="none" strike="noStrike" cap="none" dirty="0" err="1">
                <a:solidFill>
                  <a:schemeClr val="lt1"/>
                </a:solidFill>
                <a:latin typeface="Roboto"/>
                <a:ea typeface="Roboto"/>
                <a:cs typeface="Roboto"/>
                <a:sym typeface="Roboto"/>
              </a:rPr>
              <a:t>ACEs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with</a:t>
            </a:r>
            <a:r>
              <a:rPr lang="es-us" sz="1100" b="0" i="0" u="none" strike="noStrike" cap="none" dirty="0">
                <a:solidFill>
                  <a:schemeClr val="lt1"/>
                </a:solidFill>
                <a:latin typeface="Roboto"/>
                <a:ea typeface="Roboto"/>
                <a:cs typeface="Roboto"/>
                <a:sym typeface="Roboto"/>
              </a:rPr>
              <a:t> HOPE: </a:t>
            </a:r>
            <a:r>
              <a:rPr lang="es-us" sz="1100" b="0" i="0" u="none" strike="noStrike" cap="none" dirty="0" err="1">
                <a:solidFill>
                  <a:schemeClr val="lt1"/>
                </a:solidFill>
                <a:latin typeface="Roboto"/>
                <a:ea typeface="Roboto"/>
                <a:cs typeface="Roboto"/>
                <a:sym typeface="Roboto"/>
              </a:rPr>
              <a:t>Health</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Outcomes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from</a:t>
            </a:r>
            <a:r>
              <a:rPr lang="es-us" sz="1100" b="0" i="0" u="none" strike="noStrike" cap="none" dirty="0">
                <a:solidFill>
                  <a:schemeClr val="lt1"/>
                </a:solidFill>
                <a:latin typeface="Roboto"/>
                <a:ea typeface="Roboto"/>
                <a:cs typeface="Roboto"/>
                <a:sym typeface="Roboto"/>
              </a:rPr>
              <a:t> Positive </a:t>
            </a:r>
            <a:r>
              <a:rPr lang="es-us" sz="1100" b="0" i="0" u="none" strike="noStrike" cap="none" dirty="0" err="1">
                <a:solidFill>
                  <a:schemeClr val="lt1"/>
                </a:solidFill>
                <a:latin typeface="Roboto"/>
                <a:ea typeface="Roboto"/>
                <a:cs typeface="Roboto"/>
                <a:sym typeface="Roboto"/>
              </a:rPr>
              <a:t>Experiences</a:t>
            </a:r>
            <a:r>
              <a:rPr lang="es-us" sz="1100" b="0" i="0" u="none" strike="noStrike" cap="none" dirty="0">
                <a:solidFill>
                  <a:schemeClr val="lt1"/>
                </a:solidFill>
                <a:latin typeface="Roboto"/>
                <a:ea typeface="Roboto"/>
                <a:cs typeface="Roboto"/>
                <a:sym typeface="Roboto"/>
              </a:rPr>
              <a:t> (Responder a las ACE con HOPE: Resultados de experiencias positivas en la salud).  </a:t>
            </a:r>
            <a:r>
              <a:rPr lang="es-us" sz="1100" b="0" i="0" u="none" strike="noStrike" cap="none" dirty="0" err="1">
                <a:solidFill>
                  <a:schemeClr val="lt1"/>
                </a:solidFill>
                <a:latin typeface="Roboto"/>
                <a:ea typeface="Roboto"/>
                <a:cs typeface="Roboto"/>
                <a:sym typeface="Roboto"/>
              </a:rPr>
              <a:t>Academic</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Pediatrics</a:t>
            </a:r>
            <a:r>
              <a:rPr lang="es-us" sz="1100" b="0" i="0" u="none" strike="noStrike" cap="none" dirty="0">
                <a:solidFill>
                  <a:schemeClr val="lt1"/>
                </a:solidFill>
                <a:latin typeface="Roboto"/>
                <a:ea typeface="Roboto"/>
                <a:cs typeface="Roboto"/>
                <a:sym typeface="Roboto"/>
              </a:rPr>
              <a:t> 2017; 17:S79-S85</a:t>
            </a:r>
            <a:endParaRPr sz="1100" b="0" i="0" u="none" strike="noStrike" cap="none" dirty="0">
              <a:solidFill>
                <a:schemeClr val="lt1"/>
              </a:solidFill>
              <a:latin typeface="Roboto"/>
              <a:ea typeface="Roboto"/>
              <a:cs typeface="Roboto"/>
              <a:sym typeface="Roboto"/>
            </a:endParaRPr>
          </a:p>
        </p:txBody>
      </p:sp>
      <p:pic>
        <p:nvPicPr>
          <p:cNvPr id="234" name="Google Shape;234;p31"/>
          <p:cNvPicPr preferRelativeResize="0"/>
          <p:nvPr/>
        </p:nvPicPr>
        <p:blipFill rotWithShape="1">
          <a:blip r:embed="rId6">
            <a:alphaModFix/>
          </a:blip>
          <a:srcRect/>
          <a:stretch/>
        </p:blipFill>
        <p:spPr>
          <a:xfrm>
            <a:off x="258835" y="6206648"/>
            <a:ext cx="1389330" cy="552482"/>
          </a:xfrm>
          <a:prstGeom prst="rect">
            <a:avLst/>
          </a:prstGeom>
          <a:noFill/>
          <a:ln>
            <a:noFill/>
          </a:ln>
        </p:spPr>
      </p:pic>
      <p:pic>
        <p:nvPicPr>
          <p:cNvPr id="3" name="Imagen 2">
            <a:extLst>
              <a:ext uri="{FF2B5EF4-FFF2-40B4-BE49-F238E27FC236}">
                <a16:creationId xmlns:a16="http://schemas.microsoft.com/office/drawing/2014/main" id="{7BFF146F-8D71-6EA9-8DB3-11DD3F88BF8F}"/>
              </a:ext>
            </a:extLst>
          </p:cNvPr>
          <p:cNvPicPr>
            <a:picLocks noChangeAspect="1"/>
          </p:cNvPicPr>
          <p:nvPr/>
        </p:nvPicPr>
        <p:blipFill>
          <a:blip r:embed="rId7"/>
          <a:stretch>
            <a:fillRect/>
          </a:stretch>
        </p:blipFill>
        <p:spPr>
          <a:xfrm>
            <a:off x="5785647" y="255812"/>
            <a:ext cx="4556769" cy="62270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pic>
        <p:nvPicPr>
          <p:cNvPr id="240" name="Google Shape;240;p32"/>
          <p:cNvPicPr preferRelativeResize="0"/>
          <p:nvPr/>
        </p:nvPicPr>
        <p:blipFill rotWithShape="1">
          <a:blip r:embed="rId3">
            <a:alphaModFix/>
          </a:blip>
          <a:srcRect/>
          <a:stretch/>
        </p:blipFill>
        <p:spPr>
          <a:xfrm>
            <a:off x="10810507" y="5831177"/>
            <a:ext cx="1231820" cy="1026833"/>
          </a:xfrm>
          <a:prstGeom prst="rect">
            <a:avLst/>
          </a:prstGeom>
          <a:noFill/>
          <a:ln>
            <a:noFill/>
          </a:ln>
        </p:spPr>
      </p:pic>
      <p:pic>
        <p:nvPicPr>
          <p:cNvPr id="241" name="Google Shape;241;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2" name="Google Shape;242;p32"/>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Relaciones</a:t>
            </a:r>
            <a:endParaRPr sz="3500" b="1" i="0" u="none" strike="noStrike" cap="none">
              <a:solidFill>
                <a:srgbClr val="121212"/>
              </a:solidFill>
              <a:latin typeface="Roboto"/>
              <a:ea typeface="Roboto"/>
              <a:cs typeface="Roboto"/>
              <a:sym typeface="Roboto"/>
            </a:endParaRPr>
          </a:p>
        </p:txBody>
      </p:sp>
      <p:pic>
        <p:nvPicPr>
          <p:cNvPr id="243" name="Google Shape;243;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4" name="Google Shape;244;p32"/>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to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3" name="Imagen 2">
            <a:extLst>
              <a:ext uri="{FF2B5EF4-FFF2-40B4-BE49-F238E27FC236}">
                <a16:creationId xmlns:a16="http://schemas.microsoft.com/office/drawing/2014/main" id="{C0A26B97-022C-CB10-2F84-92ED334EF3AD}"/>
              </a:ext>
            </a:extLst>
          </p:cNvPr>
          <p:cNvPicPr>
            <a:picLocks noChangeAspect="1"/>
          </p:cNvPicPr>
          <p:nvPr/>
        </p:nvPicPr>
        <p:blipFill>
          <a:blip r:embed="rId6"/>
          <a:stretch>
            <a:fillRect/>
          </a:stretch>
        </p:blipFill>
        <p:spPr>
          <a:xfrm>
            <a:off x="1993337" y="2513267"/>
            <a:ext cx="8205325" cy="27991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50"/>
        <p:cNvGrpSpPr/>
        <p:nvPr/>
      </p:nvGrpSpPr>
      <p:grpSpPr>
        <a:xfrm>
          <a:off x="0" y="0"/>
          <a:ext cx="0" cy="0"/>
          <a:chOff x="0" y="0"/>
          <a:chExt cx="0" cy="0"/>
        </a:xfrm>
      </p:grpSpPr>
      <p:pic>
        <p:nvPicPr>
          <p:cNvPr id="251" name="Google Shape;251;p33"/>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52" name="Google Shape;252;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3" name="Google Shape;253;p33"/>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Entorno</a:t>
            </a:r>
            <a:endParaRPr sz="3500" b="1" i="0" u="none" strike="noStrike" cap="none">
              <a:solidFill>
                <a:srgbClr val="121212"/>
              </a:solidFill>
              <a:latin typeface="Roboto"/>
              <a:ea typeface="Roboto"/>
              <a:cs typeface="Roboto"/>
              <a:sym typeface="Roboto"/>
            </a:endParaRPr>
          </a:p>
        </p:txBody>
      </p:sp>
      <p:pic>
        <p:nvPicPr>
          <p:cNvPr id="255" name="Google Shape;255;p33"/>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56" name="Google Shape;256;p33"/>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to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3" name="Imagen 2">
            <a:extLst>
              <a:ext uri="{FF2B5EF4-FFF2-40B4-BE49-F238E27FC236}">
                <a16:creationId xmlns:a16="http://schemas.microsoft.com/office/drawing/2014/main" id="{92E15191-90E8-AB79-992E-565965BBD627}"/>
              </a:ext>
            </a:extLst>
          </p:cNvPr>
          <p:cNvPicPr>
            <a:picLocks noChangeAspect="1"/>
          </p:cNvPicPr>
          <p:nvPr/>
        </p:nvPicPr>
        <p:blipFill>
          <a:blip r:embed="rId6"/>
          <a:stretch>
            <a:fillRect/>
          </a:stretch>
        </p:blipFill>
        <p:spPr>
          <a:xfrm>
            <a:off x="1907334" y="2261116"/>
            <a:ext cx="8151066" cy="27206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61"/>
        <p:cNvGrpSpPr/>
        <p:nvPr/>
      </p:nvGrpSpPr>
      <p:grpSpPr>
        <a:xfrm>
          <a:off x="0" y="0"/>
          <a:ext cx="0" cy="0"/>
          <a:chOff x="0" y="0"/>
          <a:chExt cx="0" cy="0"/>
        </a:xfrm>
      </p:grpSpPr>
      <p:pic>
        <p:nvPicPr>
          <p:cNvPr id="262" name="Google Shape;262;p34"/>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63" name="Google Shape;263;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4" name="Google Shape;264;p34"/>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Participación</a:t>
            </a:r>
            <a:endParaRPr sz="3500" b="1" i="0" u="none" strike="noStrike" cap="none">
              <a:solidFill>
                <a:srgbClr val="121212"/>
              </a:solidFill>
              <a:latin typeface="Roboto"/>
              <a:ea typeface="Roboto"/>
              <a:cs typeface="Roboto"/>
              <a:sym typeface="Roboto"/>
            </a:endParaRPr>
          </a:p>
        </p:txBody>
      </p:sp>
      <p:pic>
        <p:nvPicPr>
          <p:cNvPr id="266" name="Google Shape;266;p34"/>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67" name="Google Shape;267;p34"/>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to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3" name="Imagen 2">
            <a:extLst>
              <a:ext uri="{FF2B5EF4-FFF2-40B4-BE49-F238E27FC236}">
                <a16:creationId xmlns:a16="http://schemas.microsoft.com/office/drawing/2014/main" id="{36877C84-25C0-37C0-2320-54A1B796FF71}"/>
              </a:ext>
            </a:extLst>
          </p:cNvPr>
          <p:cNvPicPr>
            <a:picLocks noChangeAspect="1"/>
          </p:cNvPicPr>
          <p:nvPr/>
        </p:nvPicPr>
        <p:blipFill>
          <a:blip r:embed="rId6"/>
          <a:stretch>
            <a:fillRect/>
          </a:stretch>
        </p:blipFill>
        <p:spPr>
          <a:xfrm>
            <a:off x="2037956" y="2210941"/>
            <a:ext cx="8116087" cy="27252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73" name="Google Shape;273;p35"/>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74" name="Google Shape;274;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5" name="Google Shape;275;p35"/>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s-us" sz="3400" b="1" i="0" u="none" strike="noStrike" cap="none">
                <a:solidFill>
                  <a:srgbClr val="121212"/>
                </a:solidFill>
                <a:latin typeface="Roboto"/>
                <a:ea typeface="Roboto"/>
                <a:cs typeface="Roboto"/>
                <a:sym typeface="Roboto"/>
              </a:rPr>
              <a:t>Los Cuatro elementos estructurales de HOPE: Crecimiento emocional</a:t>
            </a:r>
            <a:endParaRPr sz="3400" b="1" i="0" u="none" strike="noStrike" cap="none">
              <a:solidFill>
                <a:srgbClr val="121212"/>
              </a:solidFill>
              <a:latin typeface="Roboto"/>
              <a:ea typeface="Roboto"/>
              <a:cs typeface="Roboto"/>
              <a:sym typeface="Roboto"/>
            </a:endParaRPr>
          </a:p>
        </p:txBody>
      </p:sp>
      <p:pic>
        <p:nvPicPr>
          <p:cNvPr id="277" name="Google Shape;277;p35"/>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78" name="Google Shape;278;p35"/>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to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3" name="Imagen 2">
            <a:extLst>
              <a:ext uri="{FF2B5EF4-FFF2-40B4-BE49-F238E27FC236}">
                <a16:creationId xmlns:a16="http://schemas.microsoft.com/office/drawing/2014/main" id="{C8E09B0D-4D4F-3B1C-204F-B37047BE4C97}"/>
              </a:ext>
            </a:extLst>
          </p:cNvPr>
          <p:cNvPicPr>
            <a:picLocks noChangeAspect="1"/>
          </p:cNvPicPr>
          <p:nvPr/>
        </p:nvPicPr>
        <p:blipFill>
          <a:blip r:embed="rId6"/>
          <a:stretch>
            <a:fillRect/>
          </a:stretch>
        </p:blipFill>
        <p:spPr>
          <a:xfrm>
            <a:off x="1960246" y="2329263"/>
            <a:ext cx="8096746" cy="27621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7135</TotalTime>
  <Words>6151</Words>
  <Application>Microsoft Office PowerPoint</Application>
  <PresentationFormat>Widescreen</PresentationFormat>
  <Paragraphs>355</Paragraphs>
  <Slides>26</Slides>
  <Notes>26</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Calibri</vt:lpstr>
      <vt:lpstr>Roboto</vt:lpstr>
      <vt:lpstr>Arial</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Estrategias adicionales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dc:creator>
  <cp:lastModifiedBy>Press, Hannah</cp:lastModifiedBy>
  <cp:revision>11</cp:revision>
  <dcterms:modified xsi:type="dcterms:W3CDTF">2024-04-30T13:57:50Z</dcterms:modified>
</cp:coreProperties>
</file>